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1" r:id="rId45"/>
    <p:sldId id="302" r:id="rId46"/>
    <p:sldId id="303" r:id="rId47"/>
    <p:sldId id="304" r:id="rId48"/>
    <p:sldId id="305" r:id="rId49"/>
    <p:sldId id="306" r:id="rId50"/>
    <p:sldId id="299" r:id="rId51"/>
    <p:sldId id="300" r:id="rId52"/>
    <p:sldId id="307" r:id="rId53"/>
    <p:sldId id="308" r:id="rId54"/>
    <p:sldId id="309" r:id="rId55"/>
    <p:sldId id="310" r:id="rId56"/>
    <p:sldId id="311" r:id="rId57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DAF86-A822-43D4-943C-8744E09D2A33}" v="34" dt="2025-04-02T17:22:09.963"/>
  </p1510:revLst>
</p1510:revInfo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 snapToGrid="0">
      <p:cViewPr>
        <p:scale>
          <a:sx n="100" d="100"/>
          <a:sy n="100" d="100"/>
        </p:scale>
        <p:origin x="92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erati Manasatitpong" userId="cbf3b3a4-92c6-4618-a4d9-22d16900743d" providerId="ADAL" clId="{880DAF86-A822-43D4-943C-8744E09D2A33}"/>
    <pc:docChg chg="undo redo custSel addSld delSld modSld">
      <pc:chgData name="Keerati Manasatitpong" userId="cbf3b3a4-92c6-4618-a4d9-22d16900743d" providerId="ADAL" clId="{880DAF86-A822-43D4-943C-8744E09D2A33}" dt="2025-04-02T17:34:06.550" v="300"/>
      <pc:docMkLst>
        <pc:docMk/>
      </pc:docMkLst>
      <pc:sldChg chg="addSp delSp modSp mod">
        <pc:chgData name="Keerati Manasatitpong" userId="cbf3b3a4-92c6-4618-a4d9-22d16900743d" providerId="ADAL" clId="{880DAF86-A822-43D4-943C-8744E09D2A33}" dt="2025-04-02T16:11:05.868" v="7" actId="20577"/>
        <pc:sldMkLst>
          <pc:docMk/>
          <pc:sldMk cId="3506733509" sldId="290"/>
        </pc:sldMkLst>
        <pc:spChg chg="add del mod">
          <ac:chgData name="Keerati Manasatitpong" userId="cbf3b3a4-92c6-4618-a4d9-22d16900743d" providerId="ADAL" clId="{880DAF86-A822-43D4-943C-8744E09D2A33}" dt="2025-04-02T16:11:05.868" v="7" actId="20577"/>
          <ac:spMkLst>
            <pc:docMk/>
            <pc:sldMk cId="3506733509" sldId="290"/>
            <ac:spMk id="3" creationId="{C4323349-DF04-63CE-7F6B-F1577FCAA74D}"/>
          </ac:spMkLst>
        </pc:spChg>
        <pc:spChg chg="add mod">
          <ac:chgData name="Keerati Manasatitpong" userId="cbf3b3a4-92c6-4618-a4d9-22d16900743d" providerId="ADAL" clId="{880DAF86-A822-43D4-943C-8744E09D2A33}" dt="2025-04-02T16:10:57.266" v="2"/>
          <ac:spMkLst>
            <pc:docMk/>
            <pc:sldMk cId="3506733509" sldId="290"/>
            <ac:spMk id="4" creationId="{2F0CB778-6629-B0A5-029A-FCD7B7F472F4}"/>
          </ac:spMkLst>
        </pc:spChg>
      </pc:sldChg>
      <pc:sldChg chg="addSp delSp modSp add mod">
        <pc:chgData name="Keerati Manasatitpong" userId="cbf3b3a4-92c6-4618-a4d9-22d16900743d" providerId="ADAL" clId="{880DAF86-A822-43D4-943C-8744E09D2A33}" dt="2025-04-02T16:12:11.392" v="25" actId="15"/>
        <pc:sldMkLst>
          <pc:docMk/>
          <pc:sldMk cId="1306529854" sldId="291"/>
        </pc:sldMkLst>
        <pc:spChg chg="mod">
          <ac:chgData name="Keerati Manasatitpong" userId="cbf3b3a4-92c6-4618-a4d9-22d16900743d" providerId="ADAL" clId="{880DAF86-A822-43D4-943C-8744E09D2A33}" dt="2025-04-02T16:11:35.374" v="11"/>
          <ac:spMkLst>
            <pc:docMk/>
            <pc:sldMk cId="1306529854" sldId="291"/>
            <ac:spMk id="2" creationId="{1C14A3BE-29A9-FE0E-F89B-9BACFA1BC328}"/>
          </ac:spMkLst>
        </pc:spChg>
        <pc:spChg chg="add del mod">
          <ac:chgData name="Keerati Manasatitpong" userId="cbf3b3a4-92c6-4618-a4d9-22d16900743d" providerId="ADAL" clId="{880DAF86-A822-43D4-943C-8744E09D2A33}" dt="2025-04-02T16:12:11.392" v="25" actId="15"/>
          <ac:spMkLst>
            <pc:docMk/>
            <pc:sldMk cId="1306529854" sldId="291"/>
            <ac:spMk id="3" creationId="{B296DF0A-306F-850C-747F-EE50FDC39CDC}"/>
          </ac:spMkLst>
        </pc:spChg>
        <pc:spChg chg="add mod">
          <ac:chgData name="Keerati Manasatitpong" userId="cbf3b3a4-92c6-4618-a4d9-22d16900743d" providerId="ADAL" clId="{880DAF86-A822-43D4-943C-8744E09D2A33}" dt="2025-04-02T16:11:51.425" v="16"/>
          <ac:spMkLst>
            <pc:docMk/>
            <pc:sldMk cId="1306529854" sldId="291"/>
            <ac:spMk id="4" creationId="{F917D768-01BF-3A7D-265B-2BC239090217}"/>
          </ac:spMkLst>
        </pc:spChg>
      </pc:sldChg>
      <pc:sldChg chg="new del">
        <pc:chgData name="Keerati Manasatitpong" userId="cbf3b3a4-92c6-4618-a4d9-22d16900743d" providerId="ADAL" clId="{880DAF86-A822-43D4-943C-8744E09D2A33}" dt="2025-04-02T16:11:21.431" v="9" actId="680"/>
        <pc:sldMkLst>
          <pc:docMk/>
          <pc:sldMk cId="1987332216" sldId="291"/>
        </pc:sldMkLst>
      </pc:sldChg>
      <pc:sldChg chg="modSp add mod">
        <pc:chgData name="Keerati Manasatitpong" userId="cbf3b3a4-92c6-4618-a4d9-22d16900743d" providerId="ADAL" clId="{880DAF86-A822-43D4-943C-8744E09D2A33}" dt="2025-04-02T16:12:40.981" v="29"/>
        <pc:sldMkLst>
          <pc:docMk/>
          <pc:sldMk cId="2932779175" sldId="292"/>
        </pc:sldMkLst>
        <pc:spChg chg="mod">
          <ac:chgData name="Keerati Manasatitpong" userId="cbf3b3a4-92c6-4618-a4d9-22d16900743d" providerId="ADAL" clId="{880DAF86-A822-43D4-943C-8744E09D2A33}" dt="2025-04-02T16:12:31.141" v="27"/>
          <ac:spMkLst>
            <pc:docMk/>
            <pc:sldMk cId="2932779175" sldId="292"/>
            <ac:spMk id="2" creationId="{E40F9C09-C58B-D7D6-6F97-BC2CC1933F50}"/>
          </ac:spMkLst>
        </pc:spChg>
        <pc:spChg chg="mod">
          <ac:chgData name="Keerati Manasatitpong" userId="cbf3b3a4-92c6-4618-a4d9-22d16900743d" providerId="ADAL" clId="{880DAF86-A822-43D4-943C-8744E09D2A33}" dt="2025-04-02T16:12:40.981" v="29"/>
          <ac:spMkLst>
            <pc:docMk/>
            <pc:sldMk cId="2932779175" sldId="292"/>
            <ac:spMk id="3" creationId="{9CC69728-9E0B-E261-9AF3-1B71D5679609}"/>
          </ac:spMkLst>
        </pc:spChg>
      </pc:sldChg>
      <pc:sldChg chg="modSp add mod">
        <pc:chgData name="Keerati Manasatitpong" userId="cbf3b3a4-92c6-4618-a4d9-22d16900743d" providerId="ADAL" clId="{880DAF86-A822-43D4-943C-8744E09D2A33}" dt="2025-04-02T16:13:02.413" v="33"/>
        <pc:sldMkLst>
          <pc:docMk/>
          <pc:sldMk cId="339025376" sldId="293"/>
        </pc:sldMkLst>
        <pc:spChg chg="mod">
          <ac:chgData name="Keerati Manasatitpong" userId="cbf3b3a4-92c6-4618-a4d9-22d16900743d" providerId="ADAL" clId="{880DAF86-A822-43D4-943C-8744E09D2A33}" dt="2025-04-02T16:12:52.541" v="31"/>
          <ac:spMkLst>
            <pc:docMk/>
            <pc:sldMk cId="339025376" sldId="293"/>
            <ac:spMk id="2" creationId="{27C018CC-E4F3-C857-DEF0-D0FB9B1BAE26}"/>
          </ac:spMkLst>
        </pc:spChg>
        <pc:spChg chg="mod">
          <ac:chgData name="Keerati Manasatitpong" userId="cbf3b3a4-92c6-4618-a4d9-22d16900743d" providerId="ADAL" clId="{880DAF86-A822-43D4-943C-8744E09D2A33}" dt="2025-04-02T16:13:02.413" v="33"/>
          <ac:spMkLst>
            <pc:docMk/>
            <pc:sldMk cId="339025376" sldId="293"/>
            <ac:spMk id="3" creationId="{E369937B-56F4-A8AC-B46C-08C68D1B9C3E}"/>
          </ac:spMkLst>
        </pc:spChg>
      </pc:sldChg>
      <pc:sldChg chg="addSp delSp modSp add mod">
        <pc:chgData name="Keerati Manasatitpong" userId="cbf3b3a4-92c6-4618-a4d9-22d16900743d" providerId="ADAL" clId="{880DAF86-A822-43D4-943C-8744E09D2A33}" dt="2025-04-02T16:58:03.855" v="51" actId="20577"/>
        <pc:sldMkLst>
          <pc:docMk/>
          <pc:sldMk cId="1473871448" sldId="294"/>
        </pc:sldMkLst>
        <pc:spChg chg="mod">
          <ac:chgData name="Keerati Manasatitpong" userId="cbf3b3a4-92c6-4618-a4d9-22d16900743d" providerId="ADAL" clId="{880DAF86-A822-43D4-943C-8744E09D2A33}" dt="2025-04-02T16:13:12.234" v="35"/>
          <ac:spMkLst>
            <pc:docMk/>
            <pc:sldMk cId="1473871448" sldId="294"/>
            <ac:spMk id="2" creationId="{9F2609DC-68E0-B515-82D8-4847FD551D93}"/>
          </ac:spMkLst>
        </pc:spChg>
        <pc:spChg chg="add del mod">
          <ac:chgData name="Keerati Manasatitpong" userId="cbf3b3a4-92c6-4618-a4d9-22d16900743d" providerId="ADAL" clId="{880DAF86-A822-43D4-943C-8744E09D2A33}" dt="2025-04-02T16:58:03.855" v="51" actId="20577"/>
          <ac:spMkLst>
            <pc:docMk/>
            <pc:sldMk cId="1473871448" sldId="294"/>
            <ac:spMk id="3" creationId="{3132FA9B-70A7-4F04-C368-4973F3AF2838}"/>
          </ac:spMkLst>
        </pc:spChg>
        <pc:spChg chg="add mod">
          <ac:chgData name="Keerati Manasatitpong" userId="cbf3b3a4-92c6-4618-a4d9-22d16900743d" providerId="ADAL" clId="{880DAF86-A822-43D4-943C-8744E09D2A33}" dt="2025-04-02T16:13:23.450" v="38"/>
          <ac:spMkLst>
            <pc:docMk/>
            <pc:sldMk cId="1473871448" sldId="294"/>
            <ac:spMk id="4" creationId="{000C1067-9380-4483-A6F3-85A9E7234D52}"/>
          </ac:spMkLst>
        </pc:spChg>
      </pc:sldChg>
      <pc:sldChg chg="modSp new add del mod">
        <pc:chgData name="Keerati Manasatitpong" userId="cbf3b3a4-92c6-4618-a4d9-22d16900743d" providerId="ADAL" clId="{880DAF86-A822-43D4-943C-8744E09D2A33}" dt="2025-04-02T16:58:42.477" v="58"/>
        <pc:sldMkLst>
          <pc:docMk/>
          <pc:sldMk cId="2313025453" sldId="295"/>
        </pc:sldMkLst>
        <pc:spChg chg="mod">
          <ac:chgData name="Keerati Manasatitpong" userId="cbf3b3a4-92c6-4618-a4d9-22d16900743d" providerId="ADAL" clId="{880DAF86-A822-43D4-943C-8744E09D2A33}" dt="2025-04-02T16:58:22.389" v="57" actId="404"/>
          <ac:spMkLst>
            <pc:docMk/>
            <pc:sldMk cId="2313025453" sldId="295"/>
            <ac:spMk id="2" creationId="{D6C4D7DC-5105-F47F-DB3B-E362C995D7F0}"/>
          </ac:spMkLst>
        </pc:spChg>
        <pc:spChg chg="mod">
          <ac:chgData name="Keerati Manasatitpong" userId="cbf3b3a4-92c6-4618-a4d9-22d16900743d" providerId="ADAL" clId="{880DAF86-A822-43D4-943C-8744E09D2A33}" dt="2025-04-02T16:58:42.477" v="58"/>
          <ac:spMkLst>
            <pc:docMk/>
            <pc:sldMk cId="2313025453" sldId="295"/>
            <ac:spMk id="3" creationId="{023F7189-91B5-FFF4-27B8-96AE1EDD6441}"/>
          </ac:spMkLst>
        </pc:spChg>
      </pc:sldChg>
      <pc:sldChg chg="modSp add mod">
        <pc:chgData name="Keerati Manasatitpong" userId="cbf3b3a4-92c6-4618-a4d9-22d16900743d" providerId="ADAL" clId="{880DAF86-A822-43D4-943C-8744E09D2A33}" dt="2025-04-02T16:59:11.501" v="64"/>
        <pc:sldMkLst>
          <pc:docMk/>
          <pc:sldMk cId="3641823785" sldId="296"/>
        </pc:sldMkLst>
        <pc:spChg chg="mod">
          <ac:chgData name="Keerati Manasatitpong" userId="cbf3b3a4-92c6-4618-a4d9-22d16900743d" providerId="ADAL" clId="{880DAF86-A822-43D4-943C-8744E09D2A33}" dt="2025-04-02T16:58:59.603" v="62"/>
          <ac:spMkLst>
            <pc:docMk/>
            <pc:sldMk cId="3641823785" sldId="296"/>
            <ac:spMk id="2" creationId="{3ACDB222-255C-042A-6CC7-511122F71D80}"/>
          </ac:spMkLst>
        </pc:spChg>
        <pc:spChg chg="mod">
          <ac:chgData name="Keerati Manasatitpong" userId="cbf3b3a4-92c6-4618-a4d9-22d16900743d" providerId="ADAL" clId="{880DAF86-A822-43D4-943C-8744E09D2A33}" dt="2025-04-02T16:59:11.501" v="64"/>
          <ac:spMkLst>
            <pc:docMk/>
            <pc:sldMk cId="3641823785" sldId="296"/>
            <ac:spMk id="3" creationId="{58F87B33-5EBE-D663-DCCE-85D65C5D4A00}"/>
          </ac:spMkLst>
        </pc:spChg>
      </pc:sldChg>
      <pc:sldChg chg="addSp delSp modSp add mod">
        <pc:chgData name="Keerati Manasatitpong" userId="cbf3b3a4-92c6-4618-a4d9-22d16900743d" providerId="ADAL" clId="{880DAF86-A822-43D4-943C-8744E09D2A33}" dt="2025-04-02T17:00:25.362" v="81" actId="12"/>
        <pc:sldMkLst>
          <pc:docMk/>
          <pc:sldMk cId="3164629384" sldId="297"/>
        </pc:sldMkLst>
        <pc:spChg chg="mod">
          <ac:chgData name="Keerati Manasatitpong" userId="cbf3b3a4-92c6-4618-a4d9-22d16900743d" providerId="ADAL" clId="{880DAF86-A822-43D4-943C-8744E09D2A33}" dt="2025-04-02T16:59:39.968" v="68"/>
          <ac:spMkLst>
            <pc:docMk/>
            <pc:sldMk cId="3164629384" sldId="297"/>
            <ac:spMk id="2" creationId="{DD99B4D4-D5BA-C57A-4462-16FCD1A793A1}"/>
          </ac:spMkLst>
        </pc:spChg>
        <pc:spChg chg="add del mod">
          <ac:chgData name="Keerati Manasatitpong" userId="cbf3b3a4-92c6-4618-a4d9-22d16900743d" providerId="ADAL" clId="{880DAF86-A822-43D4-943C-8744E09D2A33}" dt="2025-04-02T17:00:25.362" v="81" actId="12"/>
          <ac:spMkLst>
            <pc:docMk/>
            <pc:sldMk cId="3164629384" sldId="297"/>
            <ac:spMk id="3" creationId="{41868A41-3FC5-02BD-A2B1-B799E71312C9}"/>
          </ac:spMkLst>
        </pc:spChg>
        <pc:spChg chg="add">
          <ac:chgData name="Keerati Manasatitpong" userId="cbf3b3a4-92c6-4618-a4d9-22d16900743d" providerId="ADAL" clId="{880DAF86-A822-43D4-943C-8744E09D2A33}" dt="2025-04-02T16:59:49.202" v="69"/>
          <ac:spMkLst>
            <pc:docMk/>
            <pc:sldMk cId="3164629384" sldId="297"/>
            <ac:spMk id="4" creationId="{3BA9B172-0399-47F9-75F9-0F7B2EB73432}"/>
          </ac:spMkLst>
        </pc:spChg>
        <pc:spChg chg="add mod">
          <ac:chgData name="Keerati Manasatitpong" userId="cbf3b3a4-92c6-4618-a4d9-22d16900743d" providerId="ADAL" clId="{880DAF86-A822-43D4-943C-8744E09D2A33}" dt="2025-04-02T16:59:57.860" v="72"/>
          <ac:spMkLst>
            <pc:docMk/>
            <pc:sldMk cId="3164629384" sldId="297"/>
            <ac:spMk id="5" creationId="{3CF22159-3035-3CA5-CCAD-FFE3B2582A0B}"/>
          </ac:spMkLst>
        </pc:spChg>
      </pc:sldChg>
      <pc:sldChg chg="modSp add mod">
        <pc:chgData name="Keerati Manasatitpong" userId="cbf3b3a4-92c6-4618-a4d9-22d16900743d" providerId="ADAL" clId="{880DAF86-A822-43D4-943C-8744E09D2A33}" dt="2025-04-02T17:00:58.118" v="91" actId="27636"/>
        <pc:sldMkLst>
          <pc:docMk/>
          <pc:sldMk cId="1135171909" sldId="298"/>
        </pc:sldMkLst>
        <pc:spChg chg="mod">
          <ac:chgData name="Keerati Manasatitpong" userId="cbf3b3a4-92c6-4618-a4d9-22d16900743d" providerId="ADAL" clId="{880DAF86-A822-43D4-943C-8744E09D2A33}" dt="2025-04-02T17:00:47.613" v="87"/>
          <ac:spMkLst>
            <pc:docMk/>
            <pc:sldMk cId="1135171909" sldId="298"/>
            <ac:spMk id="2" creationId="{29B361E9-83AF-70F7-48C9-F4A0B06319A0}"/>
          </ac:spMkLst>
        </pc:spChg>
        <pc:spChg chg="mod">
          <ac:chgData name="Keerati Manasatitpong" userId="cbf3b3a4-92c6-4618-a4d9-22d16900743d" providerId="ADAL" clId="{880DAF86-A822-43D4-943C-8744E09D2A33}" dt="2025-04-02T17:00:58.118" v="91" actId="27636"/>
          <ac:spMkLst>
            <pc:docMk/>
            <pc:sldMk cId="1135171909" sldId="298"/>
            <ac:spMk id="3" creationId="{76558302-E5A9-7CE7-3808-5B0784D63E17}"/>
          </ac:spMkLst>
        </pc:spChg>
      </pc:sldChg>
      <pc:sldChg chg="modSp add mod">
        <pc:chgData name="Keerati Manasatitpong" userId="cbf3b3a4-92c6-4618-a4d9-22d16900743d" providerId="ADAL" clId="{880DAF86-A822-43D4-943C-8744E09D2A33}" dt="2025-04-02T17:01:44.825" v="99" actId="12"/>
        <pc:sldMkLst>
          <pc:docMk/>
          <pc:sldMk cId="3353399879" sldId="299"/>
        </pc:sldMkLst>
        <pc:spChg chg="mod">
          <ac:chgData name="Keerati Manasatitpong" userId="cbf3b3a4-92c6-4618-a4d9-22d16900743d" providerId="ADAL" clId="{880DAF86-A822-43D4-943C-8744E09D2A33}" dt="2025-04-02T17:01:28.395" v="95"/>
          <ac:spMkLst>
            <pc:docMk/>
            <pc:sldMk cId="3353399879" sldId="299"/>
            <ac:spMk id="2" creationId="{49EEA4E0-36C0-C911-923A-84C9FBA12532}"/>
          </ac:spMkLst>
        </pc:spChg>
        <pc:spChg chg="mod">
          <ac:chgData name="Keerati Manasatitpong" userId="cbf3b3a4-92c6-4618-a4d9-22d16900743d" providerId="ADAL" clId="{880DAF86-A822-43D4-943C-8744E09D2A33}" dt="2025-04-02T17:01:44.825" v="99" actId="12"/>
          <ac:spMkLst>
            <pc:docMk/>
            <pc:sldMk cId="3353399879" sldId="299"/>
            <ac:spMk id="3" creationId="{534DB2CC-DF36-C6AD-7967-3856456D8EA1}"/>
          </ac:spMkLst>
        </pc:spChg>
      </pc:sldChg>
      <pc:sldChg chg="addSp delSp modSp add mod">
        <pc:chgData name="Keerati Manasatitpong" userId="cbf3b3a4-92c6-4618-a4d9-22d16900743d" providerId="ADAL" clId="{880DAF86-A822-43D4-943C-8744E09D2A33}" dt="2025-04-02T17:02:23.635" v="115" actId="20577"/>
        <pc:sldMkLst>
          <pc:docMk/>
          <pc:sldMk cId="3305324426" sldId="300"/>
        </pc:sldMkLst>
        <pc:spChg chg="mod">
          <ac:chgData name="Keerati Manasatitpong" userId="cbf3b3a4-92c6-4618-a4d9-22d16900743d" providerId="ADAL" clId="{880DAF86-A822-43D4-943C-8744E09D2A33}" dt="2025-04-02T17:01:59.086" v="105"/>
          <ac:spMkLst>
            <pc:docMk/>
            <pc:sldMk cId="3305324426" sldId="300"/>
            <ac:spMk id="2" creationId="{CDAC4D9C-D4B3-FC4C-E6AA-7DF6C46760C5}"/>
          </ac:spMkLst>
        </pc:spChg>
        <pc:spChg chg="add del mod">
          <ac:chgData name="Keerati Manasatitpong" userId="cbf3b3a4-92c6-4618-a4d9-22d16900743d" providerId="ADAL" clId="{880DAF86-A822-43D4-943C-8744E09D2A33}" dt="2025-04-02T17:02:23.635" v="115" actId="20577"/>
          <ac:spMkLst>
            <pc:docMk/>
            <pc:sldMk cId="3305324426" sldId="300"/>
            <ac:spMk id="3" creationId="{5F0BC2D9-BD99-52B2-7A00-5EDBF3E56D15}"/>
          </ac:spMkLst>
        </pc:spChg>
        <pc:spChg chg="add mod">
          <ac:chgData name="Keerati Manasatitpong" userId="cbf3b3a4-92c6-4618-a4d9-22d16900743d" providerId="ADAL" clId="{880DAF86-A822-43D4-943C-8744E09D2A33}" dt="2025-04-02T17:02:16.585" v="110"/>
          <ac:spMkLst>
            <pc:docMk/>
            <pc:sldMk cId="3305324426" sldId="300"/>
            <ac:spMk id="4" creationId="{00D804C6-5EB4-1F67-20A7-A32A848B5FEC}"/>
          </ac:spMkLst>
        </pc:spChg>
      </pc:sldChg>
      <pc:sldChg chg="modSp add mod">
        <pc:chgData name="Keerati Manasatitpong" userId="cbf3b3a4-92c6-4618-a4d9-22d16900743d" providerId="ADAL" clId="{880DAF86-A822-43D4-943C-8744E09D2A33}" dt="2025-04-02T17:09:00.800" v="122"/>
        <pc:sldMkLst>
          <pc:docMk/>
          <pc:sldMk cId="3119002351" sldId="301"/>
        </pc:sldMkLst>
        <pc:spChg chg="mod">
          <ac:chgData name="Keerati Manasatitpong" userId="cbf3b3a4-92c6-4618-a4d9-22d16900743d" providerId="ADAL" clId="{880DAF86-A822-43D4-943C-8744E09D2A33}" dt="2025-04-02T17:08:52.827" v="119"/>
          <ac:spMkLst>
            <pc:docMk/>
            <pc:sldMk cId="3119002351" sldId="301"/>
            <ac:spMk id="2" creationId="{148F13DD-5547-0E02-D8D4-CCA2A6F031C1}"/>
          </ac:spMkLst>
        </pc:spChg>
        <pc:spChg chg="mod">
          <ac:chgData name="Keerati Manasatitpong" userId="cbf3b3a4-92c6-4618-a4d9-22d16900743d" providerId="ADAL" clId="{880DAF86-A822-43D4-943C-8744E09D2A33}" dt="2025-04-02T17:09:00.800" v="122"/>
          <ac:spMkLst>
            <pc:docMk/>
            <pc:sldMk cId="3119002351" sldId="301"/>
            <ac:spMk id="3" creationId="{BF1CBD1C-3BDC-B80F-1EA1-8FC114B281E5}"/>
          </ac:spMkLst>
        </pc:spChg>
      </pc:sldChg>
      <pc:sldChg chg="addSp delSp modSp add mod">
        <pc:chgData name="Keerati Manasatitpong" userId="cbf3b3a4-92c6-4618-a4d9-22d16900743d" providerId="ADAL" clId="{880DAF86-A822-43D4-943C-8744E09D2A33}" dt="2025-04-02T17:10:13.910" v="143" actId="113"/>
        <pc:sldMkLst>
          <pc:docMk/>
          <pc:sldMk cId="180329582" sldId="302"/>
        </pc:sldMkLst>
        <pc:spChg chg="mod">
          <ac:chgData name="Keerati Manasatitpong" userId="cbf3b3a4-92c6-4618-a4d9-22d16900743d" providerId="ADAL" clId="{880DAF86-A822-43D4-943C-8744E09D2A33}" dt="2025-04-02T17:09:20.388" v="126"/>
          <ac:spMkLst>
            <pc:docMk/>
            <pc:sldMk cId="180329582" sldId="302"/>
            <ac:spMk id="2" creationId="{9A08E3B2-5C40-0D9D-C45E-4F9679D4407E}"/>
          </ac:spMkLst>
        </pc:spChg>
        <pc:spChg chg="add del mod">
          <ac:chgData name="Keerati Manasatitpong" userId="cbf3b3a4-92c6-4618-a4d9-22d16900743d" providerId="ADAL" clId="{880DAF86-A822-43D4-943C-8744E09D2A33}" dt="2025-04-02T17:10:13.910" v="143" actId="113"/>
          <ac:spMkLst>
            <pc:docMk/>
            <pc:sldMk cId="180329582" sldId="302"/>
            <ac:spMk id="3" creationId="{73900A02-0580-8262-8808-74B65DDE5462}"/>
          </ac:spMkLst>
        </pc:spChg>
        <pc:spChg chg="add">
          <ac:chgData name="Keerati Manasatitpong" userId="cbf3b3a4-92c6-4618-a4d9-22d16900743d" providerId="ADAL" clId="{880DAF86-A822-43D4-943C-8744E09D2A33}" dt="2025-04-02T17:09:38.387" v="127"/>
          <ac:spMkLst>
            <pc:docMk/>
            <pc:sldMk cId="180329582" sldId="302"/>
            <ac:spMk id="4" creationId="{6D94BBAC-74F4-4FAE-6D1D-E83D568DF5FE}"/>
          </ac:spMkLst>
        </pc:spChg>
        <pc:spChg chg="add mod">
          <ac:chgData name="Keerati Manasatitpong" userId="cbf3b3a4-92c6-4618-a4d9-22d16900743d" providerId="ADAL" clId="{880DAF86-A822-43D4-943C-8744E09D2A33}" dt="2025-04-02T17:09:52.287" v="130"/>
          <ac:spMkLst>
            <pc:docMk/>
            <pc:sldMk cId="180329582" sldId="302"/>
            <ac:spMk id="5" creationId="{14E3C97F-6A7E-67F4-4F53-7010C693F1DC}"/>
          </ac:spMkLst>
        </pc:spChg>
      </pc:sldChg>
      <pc:sldChg chg="addSp delSp modSp add mod">
        <pc:chgData name="Keerati Manasatitpong" userId="cbf3b3a4-92c6-4618-a4d9-22d16900743d" providerId="ADAL" clId="{880DAF86-A822-43D4-943C-8744E09D2A33}" dt="2025-04-02T17:11:03.069" v="160" actId="6549"/>
        <pc:sldMkLst>
          <pc:docMk/>
          <pc:sldMk cId="2430169185" sldId="303"/>
        </pc:sldMkLst>
        <pc:spChg chg="mod">
          <ac:chgData name="Keerati Manasatitpong" userId="cbf3b3a4-92c6-4618-a4d9-22d16900743d" providerId="ADAL" clId="{880DAF86-A822-43D4-943C-8744E09D2A33}" dt="2025-04-02T17:10:30.297" v="147"/>
          <ac:spMkLst>
            <pc:docMk/>
            <pc:sldMk cId="2430169185" sldId="303"/>
            <ac:spMk id="2" creationId="{BB9A0F20-5FEA-8B50-6EC2-7D04C00764C5}"/>
          </ac:spMkLst>
        </pc:spChg>
        <pc:spChg chg="add del mod">
          <ac:chgData name="Keerati Manasatitpong" userId="cbf3b3a4-92c6-4618-a4d9-22d16900743d" providerId="ADAL" clId="{880DAF86-A822-43D4-943C-8744E09D2A33}" dt="2025-04-02T17:11:03.069" v="160" actId="6549"/>
          <ac:spMkLst>
            <pc:docMk/>
            <pc:sldMk cId="2430169185" sldId="303"/>
            <ac:spMk id="3" creationId="{49ED763D-43B8-95D9-23A0-9E9FDC0414C8}"/>
          </ac:spMkLst>
        </pc:spChg>
        <pc:spChg chg="add mod">
          <ac:chgData name="Keerati Manasatitpong" userId="cbf3b3a4-92c6-4618-a4d9-22d16900743d" providerId="ADAL" clId="{880DAF86-A822-43D4-943C-8744E09D2A33}" dt="2025-04-02T17:10:49.359" v="151"/>
          <ac:spMkLst>
            <pc:docMk/>
            <pc:sldMk cId="2430169185" sldId="303"/>
            <ac:spMk id="4" creationId="{8B4DB8A6-FA01-3D8B-0DD7-B93D4F629C69}"/>
          </ac:spMkLst>
        </pc:spChg>
      </pc:sldChg>
      <pc:sldChg chg="addSp delSp modSp add mod">
        <pc:chgData name="Keerati Manasatitpong" userId="cbf3b3a4-92c6-4618-a4d9-22d16900743d" providerId="ADAL" clId="{880DAF86-A822-43D4-943C-8744E09D2A33}" dt="2025-04-02T17:15:41.692" v="189" actId="6549"/>
        <pc:sldMkLst>
          <pc:docMk/>
          <pc:sldMk cId="864807556" sldId="304"/>
        </pc:sldMkLst>
        <pc:spChg chg="mod">
          <ac:chgData name="Keerati Manasatitpong" userId="cbf3b3a4-92c6-4618-a4d9-22d16900743d" providerId="ADAL" clId="{880DAF86-A822-43D4-943C-8744E09D2A33}" dt="2025-04-02T17:12:36.403" v="166"/>
          <ac:spMkLst>
            <pc:docMk/>
            <pc:sldMk cId="864807556" sldId="304"/>
            <ac:spMk id="2" creationId="{81A637D3-8217-2593-3415-0B84F2757A80}"/>
          </ac:spMkLst>
        </pc:spChg>
        <pc:spChg chg="add del mod">
          <ac:chgData name="Keerati Manasatitpong" userId="cbf3b3a4-92c6-4618-a4d9-22d16900743d" providerId="ADAL" clId="{880DAF86-A822-43D4-943C-8744E09D2A33}" dt="2025-04-02T17:15:41.692" v="189" actId="6549"/>
          <ac:spMkLst>
            <pc:docMk/>
            <pc:sldMk cId="864807556" sldId="304"/>
            <ac:spMk id="3" creationId="{7C519D47-75DC-55C0-E51D-18778655BC69}"/>
          </ac:spMkLst>
        </pc:spChg>
        <pc:spChg chg="add mod">
          <ac:chgData name="Keerati Manasatitpong" userId="cbf3b3a4-92c6-4618-a4d9-22d16900743d" providerId="ADAL" clId="{880DAF86-A822-43D4-943C-8744E09D2A33}" dt="2025-04-02T17:14:39.656" v="169"/>
          <ac:spMkLst>
            <pc:docMk/>
            <pc:sldMk cId="864807556" sldId="304"/>
            <ac:spMk id="4" creationId="{6DE2B6B4-938C-28F7-CE45-70C02802514C}"/>
          </ac:spMkLst>
        </pc:spChg>
      </pc:sldChg>
      <pc:sldChg chg="addSp delSp modSp add mod">
        <pc:chgData name="Keerati Manasatitpong" userId="cbf3b3a4-92c6-4618-a4d9-22d16900743d" providerId="ADAL" clId="{880DAF86-A822-43D4-943C-8744E09D2A33}" dt="2025-04-02T17:16:57.333" v="208" actId="20577"/>
        <pc:sldMkLst>
          <pc:docMk/>
          <pc:sldMk cId="261805898" sldId="305"/>
        </pc:sldMkLst>
        <pc:spChg chg="mod">
          <ac:chgData name="Keerati Manasatitpong" userId="cbf3b3a4-92c6-4618-a4d9-22d16900743d" providerId="ADAL" clId="{880DAF86-A822-43D4-943C-8744E09D2A33}" dt="2025-04-02T17:16:38.777" v="200"/>
          <ac:spMkLst>
            <pc:docMk/>
            <pc:sldMk cId="261805898" sldId="305"/>
            <ac:spMk id="2" creationId="{8FB4A910-ECDE-B19D-0143-16CFDD713E5D}"/>
          </ac:spMkLst>
        </pc:spChg>
        <pc:spChg chg="add del mod">
          <ac:chgData name="Keerati Manasatitpong" userId="cbf3b3a4-92c6-4618-a4d9-22d16900743d" providerId="ADAL" clId="{880DAF86-A822-43D4-943C-8744E09D2A33}" dt="2025-04-02T17:16:57.333" v="208" actId="20577"/>
          <ac:spMkLst>
            <pc:docMk/>
            <pc:sldMk cId="261805898" sldId="305"/>
            <ac:spMk id="3" creationId="{A9C12C2E-F732-0C0F-2218-30EA6807C2C4}"/>
          </ac:spMkLst>
        </pc:spChg>
        <pc:spChg chg="add mod">
          <ac:chgData name="Keerati Manasatitpong" userId="cbf3b3a4-92c6-4618-a4d9-22d16900743d" providerId="ADAL" clId="{880DAF86-A822-43D4-943C-8744E09D2A33}" dt="2025-04-02T17:16:51.832" v="203"/>
          <ac:spMkLst>
            <pc:docMk/>
            <pc:sldMk cId="261805898" sldId="305"/>
            <ac:spMk id="4" creationId="{4A865D50-9643-D40D-AD99-635561C59062}"/>
          </ac:spMkLst>
        </pc:spChg>
      </pc:sldChg>
      <pc:sldChg chg="add">
        <pc:chgData name="Keerati Manasatitpong" userId="cbf3b3a4-92c6-4618-a4d9-22d16900743d" providerId="ADAL" clId="{880DAF86-A822-43D4-943C-8744E09D2A33}" dt="2025-04-02T17:17:04.951" v="209" actId="2890"/>
        <pc:sldMkLst>
          <pc:docMk/>
          <pc:sldMk cId="905350601" sldId="306"/>
        </pc:sldMkLst>
      </pc:sldChg>
      <pc:sldChg chg="addSp delSp modSp new mod">
        <pc:chgData name="Keerati Manasatitpong" userId="cbf3b3a4-92c6-4618-a4d9-22d16900743d" providerId="ADAL" clId="{880DAF86-A822-43D4-943C-8744E09D2A33}" dt="2025-04-02T17:22:09.963" v="262"/>
        <pc:sldMkLst>
          <pc:docMk/>
          <pc:sldMk cId="3273377343" sldId="307"/>
        </pc:sldMkLst>
        <pc:spChg chg="mod">
          <ac:chgData name="Keerati Manasatitpong" userId="cbf3b3a4-92c6-4618-a4d9-22d16900743d" providerId="ADAL" clId="{880DAF86-A822-43D4-943C-8744E09D2A33}" dt="2025-04-02T17:22:05.733" v="261" actId="20577"/>
          <ac:spMkLst>
            <pc:docMk/>
            <pc:sldMk cId="3273377343" sldId="307"/>
            <ac:spMk id="2" creationId="{22250CAA-72F8-1CF8-943D-12CEA62E37E5}"/>
          </ac:spMkLst>
        </pc:spChg>
        <pc:spChg chg="del">
          <ac:chgData name="Keerati Manasatitpong" userId="cbf3b3a4-92c6-4618-a4d9-22d16900743d" providerId="ADAL" clId="{880DAF86-A822-43D4-943C-8744E09D2A33}" dt="2025-04-02T17:22:09.963" v="262"/>
          <ac:spMkLst>
            <pc:docMk/>
            <pc:sldMk cId="3273377343" sldId="307"/>
            <ac:spMk id="3" creationId="{A6F2A132-D3A3-DCCA-A161-044B348C9419}"/>
          </ac:spMkLst>
        </pc:spChg>
        <pc:graphicFrameChg chg="add mod">
          <ac:chgData name="Keerati Manasatitpong" userId="cbf3b3a4-92c6-4618-a4d9-22d16900743d" providerId="ADAL" clId="{880DAF86-A822-43D4-943C-8744E09D2A33}" dt="2025-04-02T17:22:09.963" v="262"/>
          <ac:graphicFrameMkLst>
            <pc:docMk/>
            <pc:sldMk cId="3273377343" sldId="307"/>
            <ac:graphicFrameMk id="4" creationId="{D67B8534-46B7-8858-9B77-8C474A3133A9}"/>
          </ac:graphicFrameMkLst>
        </pc:graphicFrameChg>
      </pc:sldChg>
      <pc:sldChg chg="modSp new mod">
        <pc:chgData name="Keerati Manasatitpong" userId="cbf3b3a4-92c6-4618-a4d9-22d16900743d" providerId="ADAL" clId="{880DAF86-A822-43D4-943C-8744E09D2A33}" dt="2025-04-02T17:32:15.723" v="282" actId="27636"/>
        <pc:sldMkLst>
          <pc:docMk/>
          <pc:sldMk cId="1507411259" sldId="308"/>
        </pc:sldMkLst>
        <pc:spChg chg="mod">
          <ac:chgData name="Keerati Manasatitpong" userId="cbf3b3a4-92c6-4618-a4d9-22d16900743d" providerId="ADAL" clId="{880DAF86-A822-43D4-943C-8744E09D2A33}" dt="2025-04-02T17:32:02.351" v="280" actId="404"/>
          <ac:spMkLst>
            <pc:docMk/>
            <pc:sldMk cId="1507411259" sldId="308"/>
            <ac:spMk id="2" creationId="{EC2E52D0-8FCC-6D65-0AC9-CC418FA4D598}"/>
          </ac:spMkLst>
        </pc:spChg>
        <pc:spChg chg="mod">
          <ac:chgData name="Keerati Manasatitpong" userId="cbf3b3a4-92c6-4618-a4d9-22d16900743d" providerId="ADAL" clId="{880DAF86-A822-43D4-943C-8744E09D2A33}" dt="2025-04-02T17:32:15.723" v="282" actId="27636"/>
          <ac:spMkLst>
            <pc:docMk/>
            <pc:sldMk cId="1507411259" sldId="308"/>
            <ac:spMk id="3" creationId="{D7AEC365-97A5-B99F-7752-A8B58CC9E4E5}"/>
          </ac:spMkLst>
        </pc:spChg>
      </pc:sldChg>
      <pc:sldChg chg="modSp add mod">
        <pc:chgData name="Keerati Manasatitpong" userId="cbf3b3a4-92c6-4618-a4d9-22d16900743d" providerId="ADAL" clId="{880DAF86-A822-43D4-943C-8744E09D2A33}" dt="2025-04-02T17:32:42.199" v="286"/>
        <pc:sldMkLst>
          <pc:docMk/>
          <pc:sldMk cId="753021598" sldId="309"/>
        </pc:sldMkLst>
        <pc:spChg chg="mod">
          <ac:chgData name="Keerati Manasatitpong" userId="cbf3b3a4-92c6-4618-a4d9-22d16900743d" providerId="ADAL" clId="{880DAF86-A822-43D4-943C-8744E09D2A33}" dt="2025-04-02T17:32:42.199" v="286"/>
          <ac:spMkLst>
            <pc:docMk/>
            <pc:sldMk cId="753021598" sldId="309"/>
            <ac:spMk id="3" creationId="{005B469B-512F-4684-D98B-03A17AC8CA66}"/>
          </ac:spMkLst>
        </pc:spChg>
      </pc:sldChg>
      <pc:sldChg chg="modSp add mod">
        <pc:chgData name="Keerati Manasatitpong" userId="cbf3b3a4-92c6-4618-a4d9-22d16900743d" providerId="ADAL" clId="{880DAF86-A822-43D4-943C-8744E09D2A33}" dt="2025-04-02T17:33:30.689" v="296" actId="27636"/>
        <pc:sldMkLst>
          <pc:docMk/>
          <pc:sldMk cId="1833884279" sldId="310"/>
        </pc:sldMkLst>
        <pc:spChg chg="mod">
          <ac:chgData name="Keerati Manasatitpong" userId="cbf3b3a4-92c6-4618-a4d9-22d16900743d" providerId="ADAL" clId="{880DAF86-A822-43D4-943C-8744E09D2A33}" dt="2025-04-02T17:33:08.628" v="293" actId="404"/>
          <ac:spMkLst>
            <pc:docMk/>
            <pc:sldMk cId="1833884279" sldId="310"/>
            <ac:spMk id="2" creationId="{7716B8A5-40A0-95E4-FD13-E90B4499361A}"/>
          </ac:spMkLst>
        </pc:spChg>
        <pc:spChg chg="mod">
          <ac:chgData name="Keerati Manasatitpong" userId="cbf3b3a4-92c6-4618-a4d9-22d16900743d" providerId="ADAL" clId="{880DAF86-A822-43D4-943C-8744E09D2A33}" dt="2025-04-02T17:33:30.689" v="296" actId="27636"/>
          <ac:spMkLst>
            <pc:docMk/>
            <pc:sldMk cId="1833884279" sldId="310"/>
            <ac:spMk id="3" creationId="{D11B88A7-05CE-DB57-AE8D-38DFB7658959}"/>
          </ac:spMkLst>
        </pc:spChg>
      </pc:sldChg>
      <pc:sldChg chg="modSp add mod">
        <pc:chgData name="Keerati Manasatitpong" userId="cbf3b3a4-92c6-4618-a4d9-22d16900743d" providerId="ADAL" clId="{880DAF86-A822-43D4-943C-8744E09D2A33}" dt="2025-04-02T17:34:06.550" v="300"/>
        <pc:sldMkLst>
          <pc:docMk/>
          <pc:sldMk cId="4138981832" sldId="311"/>
        </pc:sldMkLst>
        <pc:spChg chg="mod">
          <ac:chgData name="Keerati Manasatitpong" userId="cbf3b3a4-92c6-4618-a4d9-22d16900743d" providerId="ADAL" clId="{880DAF86-A822-43D4-943C-8744E09D2A33}" dt="2025-04-02T17:34:06.550" v="300"/>
          <ac:spMkLst>
            <pc:docMk/>
            <pc:sldMk cId="4138981832" sldId="311"/>
            <ac:spMk id="3" creationId="{5CC526EE-0897-482B-3D49-C95EEDCB15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7B8AD-4D83-88D9-CCD1-4E55134E3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EB083-BAC3-5F7D-9642-D39AF7D55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195A-76DF-9898-20CB-C1D890E80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072A6-B122-AB77-CF79-D18A430B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304F8-93E4-7E7D-66D5-6A4BE5605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0749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071FB-4A12-3BCB-0968-FCF829C4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945DC-64D8-83E8-9384-ABC6EDFC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FF85B-B3E5-5E6C-9352-EDD5EBF4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80DFC-A384-9C5C-BC19-08944661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69860-304C-6029-1D04-BD9E5217A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4313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76F5B-8938-4246-354A-37B8B08A8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571B7-950A-ED32-DF16-A40266E81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93983-3A1E-D71C-8205-C0719090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803EE-5D36-535E-4B7A-D4EFF1235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7D9EE-5479-5A2C-7B63-95D80A2CC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6223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61878-6315-A8D7-827C-ADF2169FD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BCC82-DCB5-7886-C897-EBD82271C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2EE3-662F-A049-6913-E5D6F0CF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A0EF2-AFB8-38C9-4E82-782C57C90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B3BAD-CE79-3DFF-E427-C708F77AF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4652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EEE0D-C99B-F252-E760-129EA44C0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8C0EE-25B6-45D2-CDE9-468D78125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0CB75-9C78-31FC-66FB-AADEC0254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2A119-2ADC-EDE4-54DE-5568744CF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2EDE0-C700-EDF3-D4FA-4555E0A6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198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6F24C-76E0-A5CD-27B7-468021D71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8F109-EDA7-EED9-BEED-66CF21037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380DA-4E0C-4C8F-607F-B26EB534F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D6951-AB3D-A336-FB7E-7CE3F4871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FF68D-31B3-973C-8784-1904D31E2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939A0-69E4-E000-B2A9-44932162B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4826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3B0F-4DFB-9A46-2EA0-D51C731C8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B2C84-DDE2-EE99-F4BD-50ED133DA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6CEE2-1DDF-42E1-716F-006D37D25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0D378-66B2-49E4-DB79-57B5E075BE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9E087A-6069-A9CE-A4EB-6E3E52F13C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EB2FF3-CE32-13C7-54C4-5BFD983F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1DBFB2-9C1F-F9E6-5782-FEEEF4D0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3021C1-6C18-C51F-5693-1533967C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9162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D1372-E1AF-66F3-AB5F-29F9EEA02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625D0A-F18C-CF4B-7B89-BA6520A9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5E1FF-07D6-ABA9-18F2-768097821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BB7F25-4A73-32BE-7E90-9A85466B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0541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C7BB8D-6BB0-F632-5427-7E79A815E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5F488C-D13A-549B-C427-5B920D4EB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77360-BF67-8B13-640F-FD0EF511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8242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A4A8B-B146-6690-E5C7-15745D4D6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F1967-EBB0-2FFF-D359-9E367DF9C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92569-2A95-A333-0960-24D18AD2F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59B28-C36F-7008-F475-C63171833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27EFC-4FD5-40B2-4603-A624A0DD8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E0C22-9EDA-693D-6A3C-7B95EB9C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6423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24C3-6D26-BC34-9564-818539970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3A2387-564D-9DAB-51F0-A84AFEDDC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76303-0A35-8298-E2CA-C1B1D6691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AB1614-4072-4FE0-EB45-73FFC20D3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1E85D-5282-B276-3D89-ACAA4CC6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F938C-EFAF-E5F5-55D3-B8406C73C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3268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9B528-2941-6E07-827E-255D8E401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8F842-1A7C-81ED-06A2-E088AC541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7C287-1E92-3B65-9FE1-42BC87D2B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17895D-2EA4-4A4D-B52B-2B0F9DB5034F}" type="datetimeFigureOut">
              <a:rPr lang="en-SE" smtClean="0"/>
              <a:t>2025-04-02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99106-3493-84FF-92A0-893F368CB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5A932-B2A3-7EE4-A1F6-416F8F25C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064AC8-41AA-4B1E-92E3-E3977A95BD5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690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verleaf/overlea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D4F66-5B00-2FF9-6131-BF97587E4B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Demonstration: Research Assistant and Data Management Platforms</a:t>
            </a:r>
            <a:endParaRPr lang="en-SE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663209-41F8-380B-D85B-BB71C59E71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Keerati Manasatitpong</a:t>
            </a:r>
          </a:p>
          <a:p>
            <a:r>
              <a:rPr lang="en-US" dirty="0"/>
              <a:t>Accelerator Research and Instrumentation Section</a:t>
            </a:r>
          </a:p>
          <a:p>
            <a:r>
              <a:rPr lang="en-US" dirty="0"/>
              <a:t>Accelerator Research and Development Division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35997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47782-A6F0-A6B3-30A4-B6082C6986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939DF-861D-B55B-C15D-BD341F7E4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Overleaf: Example Workflow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2C91F-B2D5-FD58-B92A-0F3E98EC0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For a research group: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Create new project from a template</a:t>
            </a:r>
          </a:p>
          <a:p>
            <a:pPr>
              <a:buFont typeface="+mj-lt"/>
              <a:buAutoNum type="arabicPeriod"/>
            </a:pPr>
            <a:r>
              <a:rPr lang="en-US" dirty="0"/>
              <a:t>Invite collaborators via email</a:t>
            </a:r>
          </a:p>
          <a:p>
            <a:pPr>
              <a:buFont typeface="+mj-lt"/>
              <a:buAutoNum type="arabicPeriod"/>
            </a:pPr>
            <a:r>
              <a:rPr lang="en-US" dirty="0"/>
              <a:t>Write content with real-time collaboration</a:t>
            </a:r>
          </a:p>
          <a:p>
            <a:pPr>
              <a:buFont typeface="+mj-lt"/>
              <a:buAutoNum type="arabicPeriod"/>
            </a:pPr>
            <a:r>
              <a:rPr lang="en-US" dirty="0"/>
              <a:t>Use Git sync or commit changes via Overleaf editor</a:t>
            </a:r>
          </a:p>
          <a:p>
            <a:pPr>
              <a:buFont typeface="+mj-lt"/>
              <a:buAutoNum type="arabicPeriod"/>
            </a:pPr>
            <a:r>
              <a:rPr lang="en-US" dirty="0"/>
              <a:t>Submit final PDF to journal or export to </a:t>
            </a:r>
            <a:r>
              <a:rPr lang="en-US" dirty="0" err="1"/>
              <a:t>arXiv</a:t>
            </a:r>
            <a:endParaRPr lang="en-US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92104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C5612-CBB9-DA15-6036-A21F73D39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16738-7CF3-3CB7-1C72-177E4503E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Overleaf: Implementation in Our Context</a:t>
            </a:r>
            <a:endParaRPr lang="en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64BB68-2BD5-AB85-CAEA-2C44841F83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8301824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Current Setup: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Hosted on a Linux VM in our server infrastructure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Accessible via: </a:t>
            </a: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https://</a:t>
            </a:r>
            <a:r>
              <a:rPr kumimoji="0" lang="en-US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ard-tex.slri.or.th</a:t>
            </a: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Managed by: </a:t>
            </a:r>
            <a:r>
              <a:rPr kumimoji="0" lang="en-US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ARD+SOD admin team</a:t>
            </a:r>
            <a:endParaRPr kumimoji="0" lang="en-SE" altLang="en-S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Access: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Internal use only</a:t>
            </a:r>
            <a:endParaRPr kumimoji="0" lang="en-US" altLang="en-S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Public access possible with reverse proxy + SSL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altLang="en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202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FBF02-B872-E529-A607-E310FA1AF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A1CDB-0034-524D-F8B0-D3A0EC7A4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Overleaf: Summary</a:t>
            </a:r>
            <a:endParaRPr lang="en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AE68CB4-1FED-671A-521A-4C50AB9A05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88271" y="2422266"/>
            <a:ext cx="754321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/>
              <a:t>✅ Easy collaborative LaTeX editing</a:t>
            </a:r>
            <a:br>
              <a:rPr lang="en-US" sz="3200" dirty="0"/>
            </a:br>
            <a:r>
              <a:rPr lang="en-US" sz="3200" dirty="0"/>
              <a:t>✅ Enables high-quality academic writing</a:t>
            </a:r>
            <a:br>
              <a:rPr lang="en-US" sz="3200" dirty="0"/>
            </a:br>
            <a:r>
              <a:rPr lang="en-US" sz="3200" dirty="0"/>
              <a:t>✅ Version control via Git</a:t>
            </a:r>
            <a:br>
              <a:rPr lang="en-US" sz="3200" dirty="0"/>
            </a:br>
            <a:r>
              <a:rPr lang="en-US" sz="3200" dirty="0"/>
              <a:t>✅ Works across OS and devices</a:t>
            </a:r>
            <a:br>
              <a:rPr lang="en-US" sz="3200" dirty="0"/>
            </a:br>
            <a:r>
              <a:rPr lang="en-US" sz="3200" dirty="0"/>
              <a:t>✅ Self-hostable with IT support</a:t>
            </a: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186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B88A-657F-731F-B630-7AC1214DC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InvenioRDM</a:t>
            </a:r>
            <a:r>
              <a:rPr lang="en-US" dirty="0"/>
              <a:t>: Research Data Management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1C2BF-A4E7-20EA-869B-6369551BC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Purpose: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modern platform for </a:t>
            </a:r>
            <a:r>
              <a:rPr lang="en-US" b="1" dirty="0"/>
              <a:t>storing, managing, and sharing research outputs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Supports </a:t>
            </a:r>
            <a:r>
              <a:rPr lang="en-US" b="1" dirty="0"/>
              <a:t>FAIR data principles</a:t>
            </a:r>
            <a:r>
              <a:rPr lang="en-US" dirty="0"/>
              <a:t> (Findable, Accessible, Interoperable, Reusable)</a:t>
            </a:r>
          </a:p>
          <a:p>
            <a:pPr>
              <a:buNone/>
            </a:pPr>
            <a:r>
              <a:rPr lang="en-US" b="1" dirty="0"/>
              <a:t>Use Cases: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Publish datasets with metadata and DOIs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Share preprints, presentations, software, multimedia,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Internal institutional repository or open access platform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404362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240B4-7DA6-C760-AF6E-01FCBE7268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956C-09D7-137B-42EB-8710FCFA9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InvenioRDM</a:t>
            </a:r>
            <a:r>
              <a:rPr lang="en-US" dirty="0"/>
              <a:t>: Background &amp; Origin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91F65-8CD9-307D-C109-EF16174B3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Developed by CERN and partners (e.g. Northwestern University, </a:t>
            </a:r>
            <a:r>
              <a:rPr lang="en-US" dirty="0" err="1"/>
              <a:t>OpenAIRE</a:t>
            </a:r>
            <a:r>
              <a:rPr lang="en-US" dirty="0"/>
              <a:t>)</a:t>
            </a:r>
          </a:p>
          <a:p>
            <a:r>
              <a:rPr lang="en-US" dirty="0"/>
              <a:t>Based on the </a:t>
            </a:r>
            <a:r>
              <a:rPr lang="en-US" dirty="0" err="1"/>
              <a:t>Invenio</a:t>
            </a:r>
            <a:r>
              <a:rPr lang="en-US" dirty="0"/>
              <a:t> digital library platform</a:t>
            </a:r>
          </a:p>
          <a:p>
            <a:r>
              <a:rPr lang="en-US" dirty="0"/>
              <a:t>Uses modern tech stack:</a:t>
            </a:r>
          </a:p>
          <a:p>
            <a:pPr lvl="1"/>
            <a:r>
              <a:rPr lang="en-US" dirty="0"/>
              <a:t>Backend: Python (Flask), PostgreSQL, Elasticsearch</a:t>
            </a:r>
          </a:p>
          <a:p>
            <a:pPr lvl="1"/>
            <a:r>
              <a:rPr lang="en-US" dirty="0"/>
              <a:t>Frontend: React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27408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2218B-BD34-A767-503B-4F55BACFD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15FD8-5338-FC0E-C579-DCCB841FF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InvenioRDM</a:t>
            </a:r>
            <a:r>
              <a:rPr lang="en-US" dirty="0"/>
              <a:t>: Key Features</a:t>
            </a:r>
            <a:endParaRPr lang="en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28C9B6C-6BD4-7855-9CF6-DE9D92076D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25121"/>
            <a:ext cx="949357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DOI minting with </a:t>
            </a:r>
            <a:r>
              <a:rPr kumimoji="0" lang="en-SE" altLang="en-S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DataCite</a:t>
            </a: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Rich metadata schema support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Embargo options and licensing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ORCID support and contributor roles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File preview, tagging, versioning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REST API and CLI tools for automation</a:t>
            </a:r>
          </a:p>
        </p:txBody>
      </p:sp>
    </p:spTree>
    <p:extLst>
      <p:ext uri="{BB962C8B-B14F-4D97-AF65-F5344CB8AC3E}">
        <p14:creationId xmlns:p14="http://schemas.microsoft.com/office/powerpoint/2010/main" val="2544128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B5D30B-2716-C0A0-9770-CD78A4962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9A620-FE4C-9C9C-3EA7-D29452F0C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InvenioRDM</a:t>
            </a:r>
            <a:r>
              <a:rPr lang="en-US" dirty="0"/>
              <a:t>: Typical Workflow</a:t>
            </a:r>
            <a:endParaRPr lang="en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7A78563-54C6-26E9-1361-D68DC1CFAC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776363"/>
            <a:ext cx="9493577" cy="2975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Login and click “New Upload”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Fill in metadata: title, description, authors,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Upload files (PDF, ZIP, CSV,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Choose visibility: public, internal, embargo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Submit → Admin review (optional) → DOI minted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7034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5FE5DF-3FDD-F952-051B-63A813D6B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44082-2B83-F50D-9A2E-32F5F8A8F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InvenioRDM</a:t>
            </a:r>
            <a:r>
              <a:rPr lang="en-US" dirty="0"/>
              <a:t>: Example Use Cases</a:t>
            </a:r>
            <a:endParaRPr lang="en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76BC4F2-0992-D738-4FDC-17B3B3DA5D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99689"/>
            <a:ext cx="9493577" cy="4007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b="1" dirty="0"/>
              <a:t>Research Lab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Store and share datasets, scripts, notebooks</a:t>
            </a:r>
          </a:p>
          <a:p>
            <a:pPr>
              <a:buNone/>
            </a:pPr>
            <a:r>
              <a:rPr lang="en-US" b="1" dirty="0"/>
              <a:t>University Repository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Central archive for theses, presentations, publications</a:t>
            </a:r>
          </a:p>
          <a:p>
            <a:pPr>
              <a:buNone/>
            </a:pPr>
            <a:r>
              <a:rPr lang="en-US" b="1" dirty="0"/>
              <a:t>Open Science Portal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Public-facing research sharing platform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Encourages citation and reuse with DOI tracking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9261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9804AE-7004-9A2B-4877-86AFDF754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BAF2C-5DA6-D3F9-F0D8-EEA31AB73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InvenioRDM</a:t>
            </a:r>
            <a:r>
              <a:rPr lang="en-US" dirty="0"/>
              <a:t> : Implementation in Our Context</a:t>
            </a:r>
            <a:endParaRPr lang="en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240455-6441-991E-5345-F08491153F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8301824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Current Setup: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Hosted on a Linux VM in our server infrastructure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Accessible via: </a:t>
            </a: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https://</a:t>
            </a:r>
            <a:r>
              <a:rPr kumimoji="0" lang="en-US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ard-rdm.slri.or.th</a:t>
            </a: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Managed by: </a:t>
            </a:r>
            <a:r>
              <a:rPr kumimoji="0" lang="en-US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ARD+SOD admin team</a:t>
            </a:r>
            <a:endParaRPr kumimoji="0" lang="en-SE" altLang="en-S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Access: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Internal use only</a:t>
            </a:r>
            <a:endParaRPr kumimoji="0" lang="en-US" altLang="en-S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Public access possible with reverse proxy + SSL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altLang="en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60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240E0-C9FC-3093-87DC-359D36A86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DC69-EECB-17F0-4584-140DD7759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InvenioRDM</a:t>
            </a:r>
            <a:r>
              <a:rPr lang="en-US" dirty="0"/>
              <a:t> : Why </a:t>
            </a:r>
            <a:r>
              <a:rPr lang="en-US" dirty="0" err="1"/>
              <a:t>InvenioRDM</a:t>
            </a:r>
            <a:r>
              <a:rPr lang="en-US" dirty="0"/>
              <a:t>?</a:t>
            </a:r>
            <a:endParaRPr lang="en-SE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C7E75EB-11CD-EC45-9F9E-AD5792BB2F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34505" y="1916139"/>
            <a:ext cx="904946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✅ Designed for FAIR data sharing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✅ Customizable metadata and access control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✅ DOI integration and open standards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✅ Professional-grade infrastructure for research output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✅ Suitable for lab-level or institutional deployment</a:t>
            </a:r>
          </a:p>
        </p:txBody>
      </p:sp>
    </p:spTree>
    <p:extLst>
      <p:ext uri="{BB962C8B-B14F-4D97-AF65-F5344CB8AC3E}">
        <p14:creationId xmlns:p14="http://schemas.microsoft.com/office/powerpoint/2010/main" val="296720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CB1AD-2DCA-1E9B-2910-7387A3B3F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4ED41-BC86-14F2-B957-9C55E8383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Overleaf: Online LaTeX Editor</a:t>
            </a:r>
          </a:p>
          <a:p>
            <a:r>
              <a:rPr lang="en-US" dirty="0" err="1"/>
              <a:t>InvenioRDM</a:t>
            </a:r>
            <a:r>
              <a:rPr lang="en-US" dirty="0"/>
              <a:t>: Research Data Management</a:t>
            </a:r>
          </a:p>
          <a:p>
            <a:r>
              <a:rPr lang="en-US" dirty="0"/>
              <a:t>Indico: Open-Source Event Management</a:t>
            </a:r>
          </a:p>
          <a:p>
            <a:r>
              <a:rPr lang="en-US" dirty="0"/>
              <a:t>Moodle: Learning Management System</a:t>
            </a:r>
          </a:p>
          <a:p>
            <a:r>
              <a:rPr lang="en-US" dirty="0"/>
              <a:t>GitLab: Code Collaboration &amp; DevOps Platform</a:t>
            </a:r>
          </a:p>
          <a:p>
            <a:r>
              <a:rPr lang="en-US" dirty="0" err="1"/>
              <a:t>ProjeQtOr</a:t>
            </a:r>
            <a:r>
              <a:rPr lang="en-US" dirty="0"/>
              <a:t>: Free Projects Management Software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59365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7F2CF-20B3-0C9E-6AA5-C5B1A0108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Indico: Open-Source Event Management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844C9-49D9-C27D-5C6F-20984E605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Purpose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Manage events, meetings, seminars, and 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Handle abstract submission, reviews, registrations, and agenda building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Designed for academic and scientific organizations</a:t>
            </a:r>
          </a:p>
          <a:p>
            <a:pPr>
              <a:buNone/>
            </a:pPr>
            <a:r>
              <a:rPr lang="en-US" b="1" dirty="0"/>
              <a:t>Target Users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Researchers, organizers, administrators, and technical staff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184169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89B19-451B-6EED-F19C-EE66F2AD2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2419-E3DF-F318-DA47-2DF6432E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Indico: Background &amp; Origin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867F-091F-D2B8-8212-93D42B740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Developed by CERN to manage scientific conferences and meetings</a:t>
            </a:r>
          </a:p>
          <a:p>
            <a:r>
              <a:rPr lang="en-US" dirty="0"/>
              <a:t>Actively used by:</a:t>
            </a:r>
          </a:p>
          <a:p>
            <a:pPr lvl="1"/>
            <a:r>
              <a:rPr lang="en-US" dirty="0"/>
              <a:t>CERN, United Nations, DESY, and other research institutions</a:t>
            </a:r>
          </a:p>
          <a:p>
            <a:r>
              <a:rPr lang="en-US" dirty="0"/>
              <a:t>Open-source and highly customizable</a:t>
            </a:r>
          </a:p>
          <a:p>
            <a:r>
              <a:rPr lang="en-US" dirty="0"/>
              <a:t>Backend: Python (Flask), Frontend: jQuery + React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947026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57B92-0AE0-00DE-3C20-412BD301B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26EBE-582C-F72B-5A6C-E528921EC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Indico: Key Features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3124E-4396-C367-7E6E-B5EF249E4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Event creation: single or multi-day, with sessions and contributions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Abstract submission and reviewing workflows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Participant registration with custom forms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Automatic timetable generation and agenda editing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Email notifications and reminders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Access control: public, protected, or private events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Presentation upload and file sharing</a:t>
            </a:r>
          </a:p>
        </p:txBody>
      </p:sp>
    </p:spTree>
    <p:extLst>
      <p:ext uri="{BB962C8B-B14F-4D97-AF65-F5344CB8AC3E}">
        <p14:creationId xmlns:p14="http://schemas.microsoft.com/office/powerpoint/2010/main" val="3386442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82C50-B42C-4145-985E-B2CE041F2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1B6F5-2F60-8043-2AF5-95FB8B9DE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Indico: Typical Workflow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B6E29-F480-7F7E-85E8-CD2F9ED31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For organizing a scientific workshop: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event and define structure (sessions, topics, tracks)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Open abstract submission and assign reviewers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and schedule talks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Open registration with custom 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Upload presentations and share event page</a:t>
            </a:r>
          </a:p>
        </p:txBody>
      </p:sp>
    </p:spTree>
    <p:extLst>
      <p:ext uri="{BB962C8B-B14F-4D97-AF65-F5344CB8AC3E}">
        <p14:creationId xmlns:p14="http://schemas.microsoft.com/office/powerpoint/2010/main" val="1574440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51072-458A-4269-6F5B-00D5543CF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11C7-7896-FC98-D07C-957C9AC9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Indico: Example Use Cases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53C24-BE88-0989-1287-E036C3BF1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Department Seminar Series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Weekly talk schedule with internal access</a:t>
            </a:r>
          </a:p>
          <a:p>
            <a:pPr>
              <a:buNone/>
            </a:pPr>
            <a:r>
              <a:rPr lang="en-US" b="1" dirty="0"/>
              <a:t>International Conference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Abstract handling, peer review, and registration in one place</a:t>
            </a:r>
          </a:p>
          <a:p>
            <a:pPr>
              <a:buNone/>
            </a:pPr>
            <a:r>
              <a:rPr lang="en-US" b="1" dirty="0"/>
              <a:t>Internal Collaboration Meeting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Share slides, notes, and record participation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556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2FDBB-9FA8-15D3-E138-7F38D75B9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E1355-FC30-29A3-5FC3-9A3D8BDC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Indico : Implementation in Our Context</a:t>
            </a:r>
            <a:endParaRPr lang="en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02EC4B5-C93F-C4B0-31DB-D44DCBC642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8301824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Current Setup: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Hosted on a Linux VM in our server infrastructure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Accessible via: </a:t>
            </a: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https://</a:t>
            </a:r>
            <a:r>
              <a:rPr kumimoji="0" lang="en-US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indico.slri.or.th</a:t>
            </a: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Managed by: </a:t>
            </a:r>
            <a:r>
              <a:rPr kumimoji="0" lang="en-US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ARD+SOD admin team</a:t>
            </a:r>
            <a:endParaRPr kumimoji="0" lang="en-SE" altLang="en-S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Access: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Internal use only</a:t>
            </a:r>
            <a:endParaRPr kumimoji="0" lang="en-US" altLang="en-S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Public access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altLang="en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22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EF7F3-0466-1D03-4165-C651A08FA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812CF-3EA7-DEB5-701E-283A9641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Indico: Why Indico?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46331-3E36-67E2-71EA-CBF6CB0E1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✅ Purpose-built for research and academic events</a:t>
            </a:r>
          </a:p>
          <a:p>
            <a:pPr>
              <a:buNone/>
            </a:pPr>
            <a:r>
              <a:rPr lang="en-US" dirty="0"/>
              <a:t>✅ Flexible structure for small meetings or large conferences</a:t>
            </a:r>
          </a:p>
          <a:p>
            <a:pPr>
              <a:buNone/>
            </a:pPr>
            <a:r>
              <a:rPr lang="en-US" dirty="0"/>
              <a:t>✅ Integrated abstract and registration system</a:t>
            </a:r>
          </a:p>
          <a:p>
            <a:pPr>
              <a:buNone/>
            </a:pPr>
            <a:r>
              <a:rPr lang="en-US" dirty="0"/>
              <a:t>✅ Customizable access and branding</a:t>
            </a:r>
          </a:p>
          <a:p>
            <a:pPr>
              <a:buNone/>
            </a:pPr>
            <a:r>
              <a:rPr lang="en-US" dirty="0"/>
              <a:t>✅ Trusted by top scientific institutions</a:t>
            </a:r>
          </a:p>
        </p:txBody>
      </p:sp>
    </p:spTree>
    <p:extLst>
      <p:ext uri="{BB962C8B-B14F-4D97-AF65-F5344CB8AC3E}">
        <p14:creationId xmlns:p14="http://schemas.microsoft.com/office/powerpoint/2010/main" val="945979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7CE7F-AD25-9ED8-9FF4-E40EFCF40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GitLab: Code Collaboration &amp; DevOps Platform</a:t>
            </a:r>
            <a:endParaRPr lang="en-S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20C68-7160-4DEC-0048-D5C1C63E3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Purpose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Manage source code with Git repositories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Collaborate on software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Automate workflows through CI/CD pipelines</a:t>
            </a:r>
          </a:p>
          <a:p>
            <a:pPr>
              <a:buNone/>
            </a:pPr>
            <a:r>
              <a:rPr lang="en-US" b="1" dirty="0"/>
              <a:t>Target Users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Developers, researchers, sysadmins, DevOps teams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949199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21A67-F36A-EC40-F996-7AD84EF44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err="1"/>
              <a:t>GitLab</a:t>
            </a:r>
            <a:r>
              <a:rPr lang="fr-FR" sz="4000" dirty="0"/>
              <a:t>: Code Collaboration &amp; DevOps Platform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98ED2-BB13-A1E4-7FA9-05BEF99B5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Started in 2011 as an open-source Git repository manager</a:t>
            </a:r>
          </a:p>
          <a:p>
            <a:r>
              <a:rPr lang="en-US" dirty="0"/>
              <a:t>Now a full DevOps lifecycle platform</a:t>
            </a:r>
          </a:p>
          <a:p>
            <a:r>
              <a:rPr lang="en-US" dirty="0"/>
              <a:t>Competitor to GitHub, with focus on privacy and self-hosting</a:t>
            </a:r>
          </a:p>
          <a:p>
            <a:r>
              <a:rPr lang="en-US" dirty="0"/>
              <a:t>Available in both:</a:t>
            </a:r>
          </a:p>
          <a:p>
            <a:pPr lvl="1"/>
            <a:r>
              <a:rPr lang="en-US" dirty="0"/>
              <a:t>Free Community Edition (CE)</a:t>
            </a:r>
          </a:p>
          <a:p>
            <a:pPr lvl="1"/>
            <a:r>
              <a:rPr lang="en-US" dirty="0"/>
              <a:t>Enterprise Edition (EE) with advanced features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311571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22E5D-696B-0B8F-702B-6C727650F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B1AE1-C567-8541-E651-F77B27B5E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err="1"/>
              <a:t>GitLab</a:t>
            </a:r>
            <a:r>
              <a:rPr lang="fr-FR" sz="4000" dirty="0"/>
              <a:t>: Key </a:t>
            </a:r>
            <a:r>
              <a:rPr lang="fr-FR" sz="4000" dirty="0" err="1"/>
              <a:t>Features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83AE8-BFFA-23D8-0F5A-32CD60C24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Git-based version control with web UI</a:t>
            </a:r>
          </a:p>
          <a:p>
            <a:r>
              <a:rPr lang="en-US" dirty="0"/>
              <a:t>Issue tracking and kanban-style boards</a:t>
            </a:r>
          </a:p>
          <a:p>
            <a:r>
              <a:rPr lang="en-US" dirty="0"/>
              <a:t>Merge requests with code review</a:t>
            </a:r>
          </a:p>
          <a:p>
            <a:r>
              <a:rPr lang="en-US" dirty="0"/>
              <a:t>Integrated CI/CD pipeline (YAML-based)</a:t>
            </a:r>
          </a:p>
          <a:p>
            <a:r>
              <a:rPr lang="en-US" dirty="0"/>
              <a:t>Container registry and Docker support</a:t>
            </a:r>
          </a:p>
          <a:p>
            <a:r>
              <a:rPr lang="en-US" dirty="0"/>
              <a:t>Wiki and documentation tools</a:t>
            </a:r>
          </a:p>
          <a:p>
            <a:r>
              <a:rPr lang="en-US" dirty="0"/>
              <a:t>Role-based access control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80421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079CD-F0A6-950A-ECF7-AF8F78A3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SE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41BED0F-5066-88ED-4804-CEEF5CC765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779023"/>
            <a:ext cx="1116212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Why digital platforms?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Growing complexity in research, teaching, and collaboration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Need for coordination, documentation, and traceability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Constraints in our environment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Limited budgets → FOSS (Free and Open-Source Software) as the solution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OS-independence → Web-based platforms enable access from anywhere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alt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25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82948-A631-B489-77FF-149CADDAC3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2B1A-1985-989F-88CC-C09A9695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err="1"/>
              <a:t>GitLab</a:t>
            </a:r>
            <a:r>
              <a:rPr lang="fr-FR" sz="4000" dirty="0"/>
              <a:t>: </a:t>
            </a:r>
            <a:r>
              <a:rPr lang="fr-FR" sz="4000" dirty="0" err="1"/>
              <a:t>Typical</a:t>
            </a:r>
            <a:r>
              <a:rPr lang="fr-FR" sz="4000" dirty="0"/>
              <a:t> Workflow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CEE15-79E0-6EF5-B032-609C392E5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software or analysis project: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Create a new repository or clone an existing one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Push code and manage branches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Open merge requests and review code collaboratively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Configure .</a:t>
            </a:r>
            <a:r>
              <a:rPr lang="en-US" dirty="0" err="1"/>
              <a:t>gitlab-ci.yml</a:t>
            </a:r>
            <a:r>
              <a:rPr lang="en-US" dirty="0"/>
              <a:t> for builds, tests, or deployment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Track tasks and bugs using issues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Share documentation via the project wiki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7893541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ED6F9-845A-B12D-4EEB-D9E1C2EBF4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7032-085C-2D26-9151-BCC80DE2D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err="1"/>
              <a:t>GitLab</a:t>
            </a:r>
            <a:r>
              <a:rPr lang="fr-FR" sz="4000" dirty="0"/>
              <a:t>: Example Use Cases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23896-8B59-CD84-6301-A85285C49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Research Project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Host code for simulations, data analysis, or visualization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Collaborate with internal and external partners</a:t>
            </a:r>
          </a:p>
          <a:p>
            <a:pPr>
              <a:buNone/>
            </a:pPr>
            <a:r>
              <a:rPr lang="en-US" b="1" dirty="0"/>
              <a:t>Teaching Tool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Student assignments and code reviews via merge requests</a:t>
            </a:r>
          </a:p>
          <a:p>
            <a:pPr>
              <a:buNone/>
            </a:pPr>
            <a:r>
              <a:rPr lang="en-US" b="1" dirty="0"/>
              <a:t>Infrastructure Automation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</a:t>
            </a:r>
            <a:r>
              <a:rPr lang="en-US" dirty="0" err="1"/>
              <a:t>GitOps</a:t>
            </a:r>
            <a:r>
              <a:rPr lang="en-US" dirty="0"/>
              <a:t> to manage configuration and deployment scripts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137801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C08137-08A8-2606-168E-770ED5750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8BCEC-734E-484D-D72A-8859EED0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GitLab : Implementation in Our Context</a:t>
            </a:r>
            <a:endParaRPr lang="en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981A130-D839-E47C-9D64-4BB2EF6B4D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29187"/>
            <a:ext cx="8301824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Current Setup: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Hosted on a Linux VM in our server infrastructure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Accessible via: </a:t>
            </a: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https://</a:t>
            </a:r>
            <a:r>
              <a:rPr kumimoji="0" lang="en-US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git.slri.or.th</a:t>
            </a: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Managed by: </a:t>
            </a:r>
            <a:r>
              <a:rPr kumimoji="0" lang="en-US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ARD+SOD+IT admin team</a:t>
            </a:r>
            <a:endParaRPr kumimoji="0" lang="en-SE" altLang="en-S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SE" altLang="en-SE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Access:</a:t>
            </a:r>
            <a:endParaRPr kumimoji="0" lang="en-SE" altLang="en-S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Internal use only</a:t>
            </a:r>
            <a:endParaRPr kumimoji="0" lang="en-US" altLang="en-S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SE" altLang="en-S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Public access</a:t>
            </a:r>
            <a:endParaRPr kumimoji="0" lang="en-SE" altLang="en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8846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33FE0-48D2-5F8A-E532-39CC48689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332C5-ADA0-1B09-3453-DC4FB35A7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err="1"/>
              <a:t>GitLab</a:t>
            </a:r>
            <a:r>
              <a:rPr lang="fr-FR" sz="4000" dirty="0"/>
              <a:t>: </a:t>
            </a:r>
            <a:r>
              <a:rPr lang="fr-FR" sz="4000" dirty="0" err="1"/>
              <a:t>Why</a:t>
            </a:r>
            <a:r>
              <a:rPr lang="fr-FR" sz="4000" dirty="0"/>
              <a:t> </a:t>
            </a:r>
            <a:r>
              <a:rPr lang="fr-FR" sz="4000" dirty="0" err="1"/>
              <a:t>GitLab</a:t>
            </a:r>
            <a:r>
              <a:rPr lang="fr-FR" sz="4000" dirty="0"/>
              <a:t>?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0E83F-07D1-DACD-23A1-F0D2E94C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✅ All-in-one DevOps platform: code, issues, CI/CD</a:t>
            </a:r>
          </a:p>
          <a:p>
            <a:pPr marL="0" indent="0">
              <a:buNone/>
            </a:pPr>
            <a:r>
              <a:rPr lang="en-US" dirty="0"/>
              <a:t>✅ Fully self-hostable and customizable</a:t>
            </a:r>
          </a:p>
          <a:p>
            <a:pPr marL="0" indent="0">
              <a:buNone/>
            </a:pPr>
            <a:r>
              <a:rPr lang="en-US" dirty="0"/>
              <a:t>✅ Supports collaboration and automation</a:t>
            </a:r>
          </a:p>
          <a:p>
            <a:pPr marL="0" indent="0">
              <a:buNone/>
            </a:pPr>
            <a:r>
              <a:rPr lang="en-US" dirty="0"/>
              <a:t>✅ Ideal for research software and reproducibility</a:t>
            </a:r>
          </a:p>
          <a:p>
            <a:pPr marL="0" indent="0">
              <a:buNone/>
            </a:pPr>
            <a:r>
              <a:rPr lang="en-US" dirty="0"/>
              <a:t>✅ Secure and integrates well with institutional workflows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946438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528C-BE1B-AAD5-97B4-F80AC2EBC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Moodle: Learning Management System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47B3F-EE40-02B9-2798-AFB3D9C65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Purpose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and manage online courses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e-learning, blended learning, and in-class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Engage students with activities, quizzes, and feedback tools</a:t>
            </a:r>
          </a:p>
          <a:p>
            <a:pPr>
              <a:buNone/>
            </a:pPr>
            <a:r>
              <a:rPr lang="en-US" b="1" dirty="0"/>
              <a:t>Target Users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Instructors, course coordinators, students, training managers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188063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BF4CF-42FC-7B9E-E2C0-030A76654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B2C8-3D6D-0DE3-DF0A-782BC7E0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Moodle: Background &amp; Origin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23349-DF04-63CE-7F6B-F1577FCAA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Founded in 2002 by Martin </a:t>
            </a:r>
            <a:r>
              <a:rPr lang="en-US" dirty="0" err="1"/>
              <a:t>Dougiamas</a:t>
            </a:r>
            <a:r>
              <a:rPr lang="en-US" dirty="0"/>
              <a:t> (Australia)</a:t>
            </a:r>
          </a:p>
          <a:p>
            <a:r>
              <a:rPr lang="en-US" dirty="0"/>
              <a:t>One of the most widely-used open-source LMS globally</a:t>
            </a:r>
          </a:p>
          <a:p>
            <a:r>
              <a:rPr lang="en-US" dirty="0"/>
              <a:t>Modular and community-driven</a:t>
            </a:r>
          </a:p>
          <a:p>
            <a:r>
              <a:rPr lang="en-US" dirty="0"/>
              <a:t>Used by universities, schools, companies, and governments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5067335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69EE32-3CDE-CF98-504E-8C1688C7C0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4A3BE-29A9-FE0E-F89B-9BACFA1B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Moodle: Key Features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6DF0A-306F-850C-747F-EE50FDC39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 creation with modular blocks and topics</a:t>
            </a:r>
          </a:p>
          <a:p>
            <a:r>
              <a:rPr lang="en-US" dirty="0"/>
              <a:t>Rich set of learning tools:</a:t>
            </a:r>
          </a:p>
          <a:p>
            <a:pPr lvl="1"/>
            <a:r>
              <a:rPr lang="en-US" dirty="0"/>
              <a:t>Assignments, quizzes, forums, wikis, SCORM</a:t>
            </a:r>
          </a:p>
          <a:p>
            <a:r>
              <a:rPr lang="en-US" dirty="0"/>
              <a:t>Gradebook and performance tracking</a:t>
            </a:r>
          </a:p>
          <a:p>
            <a:r>
              <a:rPr lang="en-US" dirty="0"/>
              <a:t>Role-based access: teacher, student, guest, admin</a:t>
            </a:r>
          </a:p>
          <a:p>
            <a:r>
              <a:rPr lang="en-US" dirty="0"/>
              <a:t>Mobile app support</a:t>
            </a:r>
          </a:p>
          <a:p>
            <a:r>
              <a:rPr lang="en-US" dirty="0"/>
              <a:t>Plugin ecosystem for extending functionality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3065298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18BAB-66B8-A4FA-571E-4D9DCC94D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F9C09-C58B-D7D6-6F97-BC2CC193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Moodle: Typical Workflow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69728-9E0B-E261-9AF3-1B71D5679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For an instructor running a course: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Create a new course and set enrollment rules</a:t>
            </a:r>
          </a:p>
          <a:p>
            <a:pPr>
              <a:buFont typeface="+mj-lt"/>
              <a:buAutoNum type="arabicPeriod"/>
            </a:pPr>
            <a:r>
              <a:rPr lang="en-US" dirty="0"/>
              <a:t>Upload materials: slides, PDFs, links, videos</a:t>
            </a:r>
          </a:p>
          <a:p>
            <a:pPr>
              <a:buFont typeface="+mj-lt"/>
              <a:buAutoNum type="arabicPeriod"/>
            </a:pPr>
            <a:r>
              <a:rPr lang="en-US" dirty="0"/>
              <a:t>Add activities: quizzes, assignments, forums</a:t>
            </a:r>
          </a:p>
          <a:p>
            <a:pPr>
              <a:buFont typeface="+mj-lt"/>
              <a:buAutoNum type="arabicPeriod"/>
            </a:pPr>
            <a:r>
              <a:rPr lang="en-US" dirty="0"/>
              <a:t>Track student progress and give feedback</a:t>
            </a:r>
          </a:p>
          <a:p>
            <a:pPr>
              <a:buFont typeface="+mj-lt"/>
              <a:buAutoNum type="arabicPeriod"/>
            </a:pPr>
            <a:r>
              <a:rPr lang="en-US" dirty="0"/>
              <a:t>Export grades and completion reports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932779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F2DA66-6E2A-8DB0-D0E9-F7C7B57E1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018CC-E4F3-C857-DEF0-D0FB9B1BA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Moodle: Example Use Cases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9937B-56F4-A8AC-B46C-08C68D1B9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University Teaching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Online delivery of lecture materials, assessments, and grades</a:t>
            </a:r>
          </a:p>
          <a:p>
            <a:pPr>
              <a:buNone/>
            </a:pPr>
            <a:r>
              <a:rPr lang="en-US" b="1" dirty="0"/>
              <a:t>Workshops &amp; Training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Manage short courses and certifications</a:t>
            </a:r>
          </a:p>
          <a:p>
            <a:pPr>
              <a:buNone/>
            </a:pPr>
            <a:r>
              <a:rPr lang="en-US" b="1" dirty="0"/>
              <a:t>Internal Knowledge Base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as a learning portal for internal staff training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90253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5447A-BE51-0E6E-850C-69F031F3BF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609DC-68E0-B515-82D8-4847FD55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Moodle: Why Moodle?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2FA9B-70A7-4F04-C368-4973F3AF2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✅ Widely adopted and well-supported LMS</a:t>
            </a:r>
          </a:p>
          <a:p>
            <a:r>
              <a:rPr lang="en-US" dirty="0"/>
              <a:t>✅ Customizable and scalable</a:t>
            </a:r>
          </a:p>
          <a:p>
            <a:r>
              <a:rPr lang="en-US" dirty="0"/>
              <a:t>✅ Strong support for blended and online learning</a:t>
            </a:r>
          </a:p>
          <a:p>
            <a:r>
              <a:rPr lang="en-US" dirty="0"/>
              <a:t>✅ Self-hostable with control over data</a:t>
            </a:r>
          </a:p>
          <a:p>
            <a:r>
              <a:rPr lang="en-US" dirty="0"/>
              <a:t>✅ Ideal for academic, training, and workshop scenarios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47387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A066E-8811-C991-9113-92E43FCD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 Needs &amp; Selection Criteria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6B927-C234-F1F3-A3CB-BEE91204B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what needs each platform addresses:</a:t>
            </a:r>
          </a:p>
          <a:p>
            <a:pPr lvl="1"/>
            <a:r>
              <a:rPr lang="en-US" dirty="0"/>
              <a:t>Document collaboration → Overleaf</a:t>
            </a:r>
          </a:p>
          <a:p>
            <a:pPr lvl="1"/>
            <a:r>
              <a:rPr lang="en-US" dirty="0"/>
              <a:t>Research data management → </a:t>
            </a:r>
            <a:r>
              <a:rPr lang="en-US" dirty="0" err="1"/>
              <a:t>InvenioRDM</a:t>
            </a:r>
            <a:endParaRPr lang="en-US" dirty="0"/>
          </a:p>
          <a:p>
            <a:pPr lvl="1"/>
            <a:r>
              <a:rPr lang="en-US" dirty="0"/>
              <a:t>Event organization → Indico</a:t>
            </a:r>
          </a:p>
          <a:p>
            <a:pPr lvl="1"/>
            <a:r>
              <a:rPr lang="en-US" dirty="0"/>
              <a:t>Learning management → Moodle</a:t>
            </a:r>
          </a:p>
          <a:p>
            <a:pPr lvl="1"/>
            <a:r>
              <a:rPr lang="en-US" dirty="0"/>
              <a:t>Code &amp; CI/CD → GitLab</a:t>
            </a:r>
          </a:p>
          <a:p>
            <a:pPr lvl="1"/>
            <a:r>
              <a:rPr lang="en-US" dirty="0"/>
              <a:t>Project management → </a:t>
            </a:r>
            <a:r>
              <a:rPr lang="en-US" dirty="0" err="1"/>
              <a:t>ProjeQtOr</a:t>
            </a:r>
            <a:endParaRPr lang="en-US" dirty="0"/>
          </a:p>
          <a:p>
            <a:r>
              <a:rPr lang="en-US" dirty="0"/>
              <a:t>Criteria: Open-source, community-supported, extensible, self-hostable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8949330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D7DC-5105-F47F-DB3B-E362C995D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Free Projects Management Software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F7189-91B5-FFF4-27B8-96AE1EDD6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Purpose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Integrated, open-source project management software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Covers full project lifecycle: from planning to closure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Designed for teams managing </a:t>
            </a:r>
            <a:r>
              <a:rPr lang="en-US" b="1" dirty="0"/>
              <a:t>multiple and complex projects</a:t>
            </a:r>
            <a:endParaRPr lang="en-US" dirty="0"/>
          </a:p>
          <a:p>
            <a:pPr>
              <a:buNone/>
            </a:pPr>
            <a:r>
              <a:rPr lang="en-US" b="1" dirty="0"/>
              <a:t>Why </a:t>
            </a:r>
            <a:r>
              <a:rPr lang="en-US" b="1" dirty="0" err="1"/>
              <a:t>ProjeQtOr</a:t>
            </a:r>
            <a:r>
              <a:rPr lang="en-US" b="1" dirty="0"/>
              <a:t>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Free &amp; open-source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Highly customizable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Web-based, accessible from anywhere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3130254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C2962-47C1-DE58-95B4-734DAA22C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B222-255C-042A-6CC7-511122F71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Background &amp; Origin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87B33-5EBE-D663-DCCE-85D65C5D4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Started in 2009 as a tool for real-world engineering projects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GPL license – self-hosted and adaptable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Popular in </a:t>
            </a:r>
            <a:r>
              <a:rPr lang="en-US" b="1" dirty="0"/>
              <a:t>public organizations</a:t>
            </a:r>
            <a:r>
              <a:rPr lang="en-US" dirty="0"/>
              <a:t>, </a:t>
            </a:r>
            <a:r>
              <a:rPr lang="en-US" b="1" dirty="0"/>
              <a:t>engineering</a:t>
            </a:r>
            <a:r>
              <a:rPr lang="en-US" dirty="0"/>
              <a:t>, and </a:t>
            </a:r>
            <a:r>
              <a:rPr lang="en-US" b="1" dirty="0"/>
              <a:t>industrial teams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Available in multiple languages with strong community support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6418237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0A28CE-A93E-9115-4CF2-C8B4BDCDA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B4D4-D5BA-C57A-4462-16FCD1A79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Typical Project Workflow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68A41-3FC5-02BD-A2B1-B799E7131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Define structure (WBS, milestones)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 activities/tickets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Log work, monitor progress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Manage risks, issues, documents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Track cost and schedule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Generate reports and close project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1646293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AA18D-D642-698E-30B1-A7BEB1483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361E9-83AF-70F7-48C9-F4A0B063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Example Use Cases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58302-E5A9-7CE7-3808-5B0784D63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Engineering Project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Gantt for planning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Resources assigned to activities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Risk and issue logs tracked regularly</a:t>
            </a:r>
          </a:p>
          <a:p>
            <a:pPr>
              <a:buNone/>
            </a:pPr>
            <a:r>
              <a:rPr lang="en-US" b="1" dirty="0"/>
              <a:t>IT Project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Tickets for change requests and incidents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Environment mapping (test, staging, production)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Reports on effort and cost</a:t>
            </a:r>
          </a:p>
          <a:p>
            <a:pPr>
              <a:buNone/>
            </a:pPr>
            <a:r>
              <a:rPr lang="en-US" b="1" dirty="0"/>
              <a:t>Academic Collaboration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Tasks split across institutions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Workload tracking for grants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Document versioning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1351719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D7ED24-095B-1E3A-FB7B-375E8CC19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F13DD-5547-0E02-D8D4-CCA2A6F0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Planning Features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CBD1C-3BDC-B80F-1EA1-8FC114B28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📁 </a:t>
            </a:r>
            <a:r>
              <a:rPr lang="en-US" b="1" dirty="0"/>
              <a:t>Projects</a:t>
            </a:r>
            <a:r>
              <a:rPr lang="en-US" dirty="0"/>
              <a:t> – Define project structure and hierarchy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📅 </a:t>
            </a:r>
            <a:r>
              <a:rPr lang="en-US" b="1" dirty="0"/>
              <a:t>Planning</a:t>
            </a:r>
            <a:r>
              <a:rPr lang="en-US" dirty="0"/>
              <a:t> – View and edit tasks in Gantt chart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📌 </a:t>
            </a:r>
            <a:r>
              <a:rPr lang="en-US" b="1" dirty="0"/>
              <a:t>Milestones</a:t>
            </a:r>
            <a:r>
              <a:rPr lang="en-US" dirty="0"/>
              <a:t> – Set deadlines and key checkpoints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🧩 </a:t>
            </a:r>
            <a:r>
              <a:rPr lang="en-US" b="1" dirty="0"/>
              <a:t>Activities</a:t>
            </a:r>
            <a:r>
              <a:rPr lang="en-US" dirty="0"/>
              <a:t> – Create and schedule work packages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🔗 </a:t>
            </a:r>
            <a:r>
              <a:rPr lang="en-US" b="1" dirty="0"/>
              <a:t>Dependencies</a:t>
            </a:r>
            <a:r>
              <a:rPr lang="en-US" dirty="0"/>
              <a:t> – Link tasks for auto-scheduling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🛠️ </a:t>
            </a:r>
            <a:r>
              <a:rPr lang="en-US" b="1" dirty="0"/>
              <a:t>Planning Modes</a:t>
            </a:r>
            <a:r>
              <a:rPr lang="en-US" dirty="0"/>
              <a:t> – Fixed duration, effort-driven, etc.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1190023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717A2-B046-6B29-4E85-7232F647F0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8E3B2-5C40-0D9D-C45E-4F9679D44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Working &amp; Ticketing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00A02-0580-8262-8808-74B65DDE5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E" dirty="0"/>
              <a:t>🎫 </a:t>
            </a:r>
            <a:r>
              <a:rPr lang="en-US" b="1" dirty="0"/>
              <a:t>Tickets</a:t>
            </a:r>
            <a:r>
              <a:rPr lang="en-US" dirty="0"/>
              <a:t> – Bugs, requests, service incidents</a:t>
            </a:r>
          </a:p>
          <a:p>
            <a:r>
              <a:rPr lang="en-SE" dirty="0"/>
              <a:t>✅ </a:t>
            </a:r>
            <a:r>
              <a:rPr lang="en-US" b="1" dirty="0"/>
              <a:t>Checklists</a:t>
            </a:r>
            <a:r>
              <a:rPr lang="en-US" dirty="0"/>
              <a:t> – Task check items on tickets or activities</a:t>
            </a:r>
          </a:p>
          <a:p>
            <a:r>
              <a:rPr lang="en-SE" dirty="0"/>
              <a:t>🔄 </a:t>
            </a:r>
            <a:r>
              <a:rPr lang="en-US" b="1" dirty="0"/>
              <a:t>Workflows</a:t>
            </a:r>
            <a:r>
              <a:rPr lang="en-US" dirty="0"/>
              <a:t> – Define allowed status transitions</a:t>
            </a:r>
          </a:p>
          <a:p>
            <a:r>
              <a:rPr lang="en-SE" dirty="0"/>
              <a:t>🧾 </a:t>
            </a:r>
            <a:r>
              <a:rPr lang="en-US" b="1" dirty="0"/>
              <a:t>Documents</a:t>
            </a:r>
            <a:r>
              <a:rPr lang="en-US" dirty="0"/>
              <a:t> – Attach specs, manuals, and references</a:t>
            </a:r>
          </a:p>
          <a:p>
            <a:r>
              <a:rPr lang="en-SE" dirty="0"/>
              <a:t>📌 </a:t>
            </a:r>
            <a:r>
              <a:rPr lang="en-US" b="1" dirty="0"/>
              <a:t>Links</a:t>
            </a:r>
            <a:r>
              <a:rPr lang="en-US" dirty="0"/>
              <a:t> </a:t>
            </a:r>
            <a:r>
              <a:rPr lang="en-US" b="1" dirty="0"/>
              <a:t>between</a:t>
            </a:r>
            <a:r>
              <a:rPr lang="en-US" dirty="0"/>
              <a:t> </a:t>
            </a:r>
            <a:r>
              <a:rPr lang="en-US" b="1" dirty="0"/>
              <a:t>items</a:t>
            </a:r>
            <a:r>
              <a:rPr lang="en-US" dirty="0"/>
              <a:t> – Connect tickets, activities, and documents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80329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617F-AE39-A456-8C68-CCB55C430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A0F20-5FEA-8B50-6EC2-7D04C0076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Follow-Up &amp; Monitoring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763D-43B8-95D9-23A0-9E9FDC041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⏱️ Real Work Allocation – Log actual time spent</a:t>
            </a:r>
          </a:p>
          <a:p>
            <a:r>
              <a:rPr lang="en-US" dirty="0"/>
              <a:t>🗓️ Timesheet – Weekly view of time entries</a:t>
            </a:r>
          </a:p>
          <a:p>
            <a:r>
              <a:rPr lang="en-US" dirty="0"/>
              <a:t>👥 Resource Planning – View availability and load</a:t>
            </a:r>
          </a:p>
          <a:p>
            <a:r>
              <a:rPr lang="en-US" dirty="0"/>
              <a:t>📊 Dashboard – Personal and global widgets</a:t>
            </a:r>
          </a:p>
          <a:p>
            <a:r>
              <a:rPr lang="en-US" dirty="0"/>
              <a:t>📥 Notifications – Automatic alerts and reminders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4301691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46DDD-3AF2-10D0-E4E6-A75855224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37D3-8217-2593-3415-0B84F2757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Steering &amp; Control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19D47-75DC-55C0-E51D-18778655B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📝 Meetings</a:t>
            </a:r>
          </a:p>
          <a:p>
            <a:r>
              <a:rPr lang="en-US" dirty="0"/>
              <a:t>✅ Actions</a:t>
            </a:r>
          </a:p>
          <a:p>
            <a:r>
              <a:rPr lang="en-US" dirty="0"/>
              <a:t>🗒️ </a:t>
            </a:r>
            <a:r>
              <a:rPr lang="en-US" dirty="0" err="1"/>
              <a:t>ToDo</a:t>
            </a:r>
            <a:endParaRPr lang="en-US" dirty="0"/>
          </a:p>
          <a:p>
            <a:r>
              <a:rPr lang="en-US" dirty="0"/>
              <a:t>❓ Questions</a:t>
            </a:r>
          </a:p>
          <a:p>
            <a:r>
              <a:rPr lang="en-US" dirty="0"/>
              <a:t>⚠️ Risks</a:t>
            </a:r>
          </a:p>
          <a:p>
            <a:r>
              <a:rPr lang="en-US" dirty="0"/>
              <a:t>📋 Requirements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8648075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F750A2-F6DA-974D-BE15-23AD9FC2B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4A910-ECDE-B19D-0143-16CFDD713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Financial Management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12C2E-F732-0C0F-2218-30EA6807C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E" dirty="0"/>
              <a:t>💰 </a:t>
            </a:r>
            <a:r>
              <a:rPr lang="en-US" dirty="0"/>
              <a:t>Budget – Define, version, and monitor project budgets</a:t>
            </a:r>
          </a:p>
          <a:p>
            <a:r>
              <a:rPr lang="en-SE" dirty="0"/>
              <a:t>💸 </a:t>
            </a:r>
            <a:r>
              <a:rPr lang="en-US" dirty="0"/>
              <a:t>Expenses – Declare and validate actual costs</a:t>
            </a:r>
          </a:p>
          <a:p>
            <a:r>
              <a:rPr lang="en-SE" dirty="0"/>
              <a:t>📉 </a:t>
            </a:r>
            <a:r>
              <a:rPr lang="en-US" dirty="0"/>
              <a:t>Financial Status – Planned vs. actual tracking</a:t>
            </a:r>
          </a:p>
          <a:p>
            <a:r>
              <a:rPr lang="en-SE" dirty="0"/>
              <a:t>🔢 </a:t>
            </a:r>
            <a:r>
              <a:rPr lang="en-US" dirty="0"/>
              <a:t>Resource Rates – Define cost per person/hour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618058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58C95-3581-5162-1FB6-2EE60C69E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5E5B-3191-40B9-6BCB-F2B6A257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Financial Management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7B0EF-512A-785A-FE86-F5653D6EF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E" dirty="0"/>
              <a:t>💰 </a:t>
            </a:r>
            <a:r>
              <a:rPr lang="en-US" dirty="0"/>
              <a:t>Budget – Define, version, and monitor project budgets</a:t>
            </a:r>
          </a:p>
          <a:p>
            <a:r>
              <a:rPr lang="en-SE" dirty="0"/>
              <a:t>💸 </a:t>
            </a:r>
            <a:r>
              <a:rPr lang="en-US" dirty="0"/>
              <a:t>Expenses – Declare and validate actual costs</a:t>
            </a:r>
          </a:p>
          <a:p>
            <a:r>
              <a:rPr lang="en-SE" dirty="0"/>
              <a:t>📉 </a:t>
            </a:r>
            <a:r>
              <a:rPr lang="en-US" dirty="0"/>
              <a:t>Financial Status – Planned vs. actual tracking</a:t>
            </a:r>
          </a:p>
          <a:p>
            <a:r>
              <a:rPr lang="en-SE" dirty="0"/>
              <a:t>🔢 </a:t>
            </a:r>
            <a:r>
              <a:rPr lang="en-US" dirty="0"/>
              <a:t>Resource Rates – Define cost per person/hour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90535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AD9-38CE-73C0-EFFB-D772E4BF1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Details</a:t>
            </a:r>
            <a:endParaRPr lang="en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30F721B-D99B-C8CA-0450-7C0F919C78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3932" y="1813173"/>
            <a:ext cx="105156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altLang="en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Domain Name</a:t>
            </a:r>
            <a:r>
              <a:rPr kumimoji="0" lang="en-SE" altLang="en-S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Requested from IT, e.g., </a:t>
            </a:r>
            <a:r>
              <a:rPr kumimoji="0" lang="en-US" altLang="en-S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ard.slri.or.th</a:t>
            </a:r>
            <a:endParaRPr kumimoji="0" lang="en-SE" altLang="en-S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VM Hosting</a:t>
            </a:r>
            <a:r>
              <a:rPr kumimoji="0" lang="en-SE" altLang="en-S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Ubuntu Server VM </a:t>
            </a:r>
            <a:endParaRPr kumimoji="0" lang="en-US" altLang="en-S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Backup</a:t>
            </a:r>
            <a:r>
              <a:rPr kumimoji="0" lang="en-SE" altLang="en-S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Nightly VM snapshots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SE" dirty="0"/>
              <a:t>Weekly clone</a:t>
            </a: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Network</a:t>
            </a:r>
            <a:r>
              <a:rPr kumimoji="0" lang="en-SE" altLang="en-S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Collaborated </a:t>
            </a:r>
            <a:r>
              <a:rPr kumimoji="0" lang="en-US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between</a:t>
            </a: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IT</a:t>
            </a:r>
            <a:r>
              <a:rPr kumimoji="0" lang="en-US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&amp;ARD</a:t>
            </a:r>
            <a:r>
              <a:rPr kumimoji="0" lang="en-SE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for firewall, DNS, reverse proxy</a:t>
            </a:r>
            <a:r>
              <a:rPr kumimoji="0" lang="en-US" altLang="en-S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routing</a:t>
            </a:r>
            <a:endParaRPr kumimoji="0" lang="en-SE" altLang="en-S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altLang="en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2575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4E5E6-FE97-1BE2-6C77-CA12E4171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EA4E0-36C0-C911-923A-84C9FBA1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Best Practices for </a:t>
            </a:r>
            <a:r>
              <a:rPr lang="en-US" sz="4000" dirty="0" err="1"/>
              <a:t>ProjeQtOr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DB2CC-DF36-C6AD-7967-3856456D8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SE" dirty="0"/>
              <a:t>✅ </a:t>
            </a:r>
            <a:r>
              <a:rPr lang="en-US" dirty="0"/>
              <a:t>Start small: pilot one project before scaling up</a:t>
            </a:r>
            <a:br>
              <a:rPr lang="en-US" dirty="0"/>
            </a:br>
            <a:r>
              <a:rPr lang="en-SE" dirty="0"/>
              <a:t>✅ </a:t>
            </a:r>
            <a:r>
              <a:rPr lang="en-US" dirty="0"/>
              <a:t>Use ticket types consistently (bugs, tasks, requests)</a:t>
            </a:r>
            <a:br>
              <a:rPr lang="en-US" dirty="0"/>
            </a:br>
            <a:r>
              <a:rPr lang="en-SE" dirty="0"/>
              <a:t>✅ </a:t>
            </a:r>
            <a:r>
              <a:rPr lang="en-US" dirty="0"/>
              <a:t>Keep WBS hierarchy clean and meaningful</a:t>
            </a:r>
            <a:br>
              <a:rPr lang="en-US" dirty="0"/>
            </a:br>
            <a:r>
              <a:rPr lang="en-SE" dirty="0"/>
              <a:t>✅ </a:t>
            </a:r>
            <a:r>
              <a:rPr lang="en-US" dirty="0"/>
              <a:t>Use dashboards to monitor workload and health</a:t>
            </a:r>
            <a:br>
              <a:rPr lang="en-US" dirty="0"/>
            </a:br>
            <a:r>
              <a:rPr lang="en-SE" dirty="0"/>
              <a:t>✅ </a:t>
            </a:r>
            <a:r>
              <a:rPr lang="en-US" dirty="0"/>
              <a:t>Regularly update timesheets and actual effort</a:t>
            </a:r>
            <a:br>
              <a:rPr lang="en-US" dirty="0"/>
            </a:br>
            <a:r>
              <a:rPr lang="en-SE" dirty="0"/>
              <a:t>✅ </a:t>
            </a:r>
            <a:r>
              <a:rPr lang="en-US" dirty="0"/>
              <a:t>Customize fields only where necessary</a:t>
            </a:r>
            <a:br>
              <a:rPr lang="en-US" dirty="0"/>
            </a:br>
            <a:r>
              <a:rPr lang="en-SE" dirty="0"/>
              <a:t>✅ </a:t>
            </a:r>
            <a:r>
              <a:rPr lang="en-US" dirty="0"/>
              <a:t>Backup VM snapshots + </a:t>
            </a:r>
            <a:r>
              <a:rPr lang="en-US" dirty="0" err="1"/>
              <a:t>ProjeQtOr</a:t>
            </a:r>
            <a:r>
              <a:rPr lang="en-US" dirty="0"/>
              <a:t> exports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533998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FF163A-94C2-F1C8-2494-F84DB6C4C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C4D9C-D4B3-FC4C-E6AA-7DF6C4676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ProjeQtOr</a:t>
            </a:r>
            <a:r>
              <a:rPr lang="en-US" sz="4000" dirty="0"/>
              <a:t>: Why Use </a:t>
            </a:r>
            <a:r>
              <a:rPr lang="en-US" sz="4000" dirty="0" err="1"/>
              <a:t>ProjeQtOr</a:t>
            </a:r>
            <a:r>
              <a:rPr lang="en-US" sz="4000" dirty="0"/>
              <a:t>?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BC2D9-BD99-52B2-7A00-5EDBF3E56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✅ Centralized management of projects, people, and priorities</a:t>
            </a:r>
          </a:p>
          <a:p>
            <a:pPr marL="0" indent="0">
              <a:buNone/>
            </a:pPr>
            <a:r>
              <a:rPr lang="en-US" dirty="0"/>
              <a:t>✅ Complete toolset for planning, tracking, and reporting</a:t>
            </a:r>
          </a:p>
          <a:p>
            <a:pPr marL="0" indent="0">
              <a:buNone/>
            </a:pPr>
            <a:r>
              <a:rPr lang="en-US" dirty="0"/>
              <a:t>✅ Open-source alternative to expensive PM software</a:t>
            </a:r>
          </a:p>
          <a:p>
            <a:pPr marL="0" indent="0">
              <a:buNone/>
            </a:pPr>
            <a:r>
              <a:rPr lang="en-US" dirty="0"/>
              <a:t>✅ Ideal for institutes, labs, and technical teams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053244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50CAA-72F8-1CF8-943D-12CEA62E3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management exercise: best practices</a:t>
            </a:r>
            <a:endParaRPr lang="en-S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67B8534-46B7-8858-9B77-8C474A3133A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218214"/>
          <a:ext cx="10515600" cy="35661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383662145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844573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PMBOK Phase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Equivalent in Synchrotron II Project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24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1. Initiation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Define project objectives, feasibility study, stakeholder approval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475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2. Planning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Develop WBS, define tasks, estimate costs, allocate resources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318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3. Execution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Perform construction, procurement, testing, commissioning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144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4. Monitoring &amp; Controlling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Track progress, manage changes, resolve risks, update schedules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122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5. Closing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testing, financial review, documentation, project handover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986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3773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E52D0-8FCC-6D65-0AC9-CC418FA4D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Exercise 1: Build a Bending Magnet for Synchrotron</a:t>
            </a:r>
            <a:endParaRPr lang="en-S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EC365-97A5-B99F-7752-A8B58CC9E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SE" b="1" dirty="0"/>
              <a:t>🧭 </a:t>
            </a:r>
            <a:r>
              <a:rPr lang="en-US" b="1" dirty="0"/>
              <a:t>Objective:</a:t>
            </a:r>
            <a:br>
              <a:rPr lang="en-US" dirty="0"/>
            </a:br>
            <a:r>
              <a:rPr lang="en-US" dirty="0"/>
              <a:t>Plan and manage the design, procurement, and delivery of a bending magnet for the synchrotron storage ring.</a:t>
            </a:r>
          </a:p>
          <a:p>
            <a:pPr>
              <a:buNone/>
            </a:pPr>
            <a:r>
              <a:rPr lang="en-SE" b="1" dirty="0"/>
              <a:t>📌 </a:t>
            </a:r>
            <a:r>
              <a:rPr lang="en-US" b="1" dirty="0"/>
              <a:t>Constraints: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Budget:</a:t>
            </a:r>
            <a:r>
              <a:rPr lang="en-US" dirty="0"/>
              <a:t> 8 million THB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Timeframe:</a:t>
            </a:r>
            <a:r>
              <a:rPr lang="en-US" dirty="0"/>
              <a:t> 9 months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Deliverable:</a:t>
            </a:r>
            <a:r>
              <a:rPr lang="en-US" dirty="0"/>
              <a:t> Fully tested and delivered magnet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Dependencies:</a:t>
            </a:r>
            <a:r>
              <a:rPr lang="en-US" dirty="0"/>
              <a:t> Must be ready before storage ring installation</a:t>
            </a:r>
          </a:p>
          <a:p>
            <a:pPr>
              <a:buNone/>
            </a:pPr>
            <a:r>
              <a:rPr lang="en-SE" b="1" dirty="0"/>
              <a:t>💡 </a:t>
            </a:r>
            <a:r>
              <a:rPr lang="en-US" b="1" dirty="0"/>
              <a:t>Guidance: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project WBS (Design → Procurement → Manufacturing → Testing → Delivery)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Assign resources (Engineers, Suppliers, QA)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at least 3 milestones: </a:t>
            </a:r>
            <a:r>
              <a:rPr lang="en-US" i="1" dirty="0"/>
              <a:t>Design Complete, Manufacturing Complete, Delivery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1–2 risks (e.g., supplier delay, test failure)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Track budget vs actual cost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5074112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667A44-CE68-1336-9A2B-F15A9179A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0E60B-2A95-022B-B7E8-F702DBF18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Exercise 1: Build a Bending Magnet for Synchrotron</a:t>
            </a:r>
            <a:endParaRPr lang="en-S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B469B-512F-4684-D98B-03A17AC8C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Modules to Explore: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Activities &amp; WBS</a:t>
            </a:r>
            <a:r>
              <a:rPr lang="en-US" dirty="0"/>
              <a:t> → Define key phases of the magnet build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Milestones</a:t>
            </a:r>
            <a:r>
              <a:rPr lang="en-US" dirty="0"/>
              <a:t> → Set project checkpoints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Resources</a:t>
            </a:r>
            <a:r>
              <a:rPr lang="en-US" dirty="0"/>
              <a:t> → Assign team and vendor roles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Risks &amp; Issues</a:t>
            </a:r>
            <a:r>
              <a:rPr lang="en-US" dirty="0"/>
              <a:t> → Identify potential failures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Cost Tracking</a:t>
            </a:r>
            <a:r>
              <a:rPr lang="en-US" dirty="0"/>
              <a:t> → Monitor against budget</a:t>
            </a:r>
          </a:p>
          <a:p>
            <a:pPr>
              <a:buNone/>
            </a:pPr>
            <a:r>
              <a:rPr lang="en-US" b="1" dirty="0"/>
              <a:t>Stretch Goal (if time):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Simulate a supplier delay → reschedule milestone and log issue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7530215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7B418-2FA1-8CD1-11BD-62E6C9E8F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6B8A5-40A0-95E4-FD13-E90B44993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Exercise 2: Organize Synchrotron Users’ Conference 2025</a:t>
            </a:r>
            <a:endParaRPr lang="en-S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B88A7-05CE-DB57-AE8D-38DFB7658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/>
              <a:t>🧭 Objective:</a:t>
            </a:r>
            <a:br>
              <a:rPr lang="en-US" dirty="0"/>
            </a:br>
            <a:r>
              <a:rPr lang="en-US" dirty="0"/>
              <a:t>Coordinate a national conference for synchrotron users, including scientific program, logistics, and registration.</a:t>
            </a:r>
          </a:p>
          <a:p>
            <a:pPr>
              <a:buNone/>
            </a:pPr>
            <a:r>
              <a:rPr lang="en-US" b="1" dirty="0"/>
              <a:t>📌 Constraints: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Date of event:</a:t>
            </a:r>
            <a:r>
              <a:rPr lang="en-US" dirty="0"/>
              <a:t> Mid-November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Budget:</a:t>
            </a:r>
            <a:r>
              <a:rPr lang="en-US" dirty="0"/>
              <a:t> 2 million THB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Expected participants:</a:t>
            </a:r>
            <a:r>
              <a:rPr lang="en-US" dirty="0"/>
              <a:t> 200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Duration:</a:t>
            </a:r>
            <a:r>
              <a:rPr lang="en-US" dirty="0"/>
              <a:t> 3 days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Risk:</a:t>
            </a:r>
            <a:r>
              <a:rPr lang="en-US" dirty="0"/>
              <a:t> Speaker availability, late registrations</a:t>
            </a:r>
          </a:p>
          <a:p>
            <a:pPr>
              <a:buNone/>
            </a:pPr>
            <a:r>
              <a:rPr lang="en-US" b="1" dirty="0"/>
              <a:t>💡 Guidance: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project with 3 sub-projects: </a:t>
            </a:r>
            <a:r>
              <a:rPr lang="en-US" i="1" dirty="0"/>
              <a:t>Program, Logistics, Publicity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tasks with dependencies (e.g., “Print Booklet” after “Finalize Agenda”)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2 milestones: </a:t>
            </a:r>
            <a:r>
              <a:rPr lang="en-US" i="1" dirty="0"/>
              <a:t>“Abstract Submission Deadline” and “Conference Day 1”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Assign resources (Event coordinator, reviewers, AV team)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1 issue: Keynote speaker canceled → assign action to find replacement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8338842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DC329-AD44-DD3E-6080-E60E86627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6AB09-3072-91AB-80A6-6A1152064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Exercise 2: Organize Synchrotron Users’ Conference 2025</a:t>
            </a:r>
            <a:endParaRPr lang="en-S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526EE-0897-482B-3D49-C95EEDCB1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Modules to Explore: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Multi-project / Sub-projects</a:t>
            </a:r>
            <a:r>
              <a:rPr lang="en-US" dirty="0"/>
              <a:t> → Break down coordination areas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Milestones &amp; Tasks</a:t>
            </a:r>
            <a:r>
              <a:rPr lang="en-US" dirty="0"/>
              <a:t> → Track progress and deadlines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Resources</a:t>
            </a:r>
            <a:r>
              <a:rPr lang="en-US" dirty="0"/>
              <a:t> → Assign internal and external teams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Issues &amp; Actions</a:t>
            </a:r>
            <a:r>
              <a:rPr lang="en-US" dirty="0"/>
              <a:t> → Manage real-life disruptions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Dashboard &amp; Reports</a:t>
            </a:r>
            <a:r>
              <a:rPr lang="en-US" dirty="0"/>
              <a:t> → View event readiness status</a:t>
            </a:r>
          </a:p>
          <a:p>
            <a:pPr>
              <a:buNone/>
            </a:pPr>
            <a:r>
              <a:rPr lang="en-US" b="1" dirty="0"/>
              <a:t>Stretch Goal (if time):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 report showing critical tasks before “Day 1”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138981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356BB-E9F9-2C0A-DF1C-DD68B7C8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Options</a:t>
            </a:r>
            <a:endParaRPr lang="en-S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C2D469-61BF-47E0-1CBD-1A591DD491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934144"/>
              </p:ext>
            </p:extLst>
          </p:nvPr>
        </p:nvGraphicFramePr>
        <p:xfrm>
          <a:off x="838200" y="2867721"/>
          <a:ext cx="10136379" cy="14630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50326">
                  <a:extLst>
                    <a:ext uri="{9D8B030D-6E8A-4147-A177-3AD203B41FA5}">
                      <a16:colId xmlns:a16="http://schemas.microsoft.com/office/drawing/2014/main" val="1248598417"/>
                    </a:ext>
                  </a:extLst>
                </a:gridCol>
                <a:gridCol w="3754565">
                  <a:extLst>
                    <a:ext uri="{9D8B030D-6E8A-4147-A177-3AD203B41FA5}">
                      <a16:colId xmlns:a16="http://schemas.microsoft.com/office/drawing/2014/main" val="4087872231"/>
                    </a:ext>
                  </a:extLst>
                </a:gridCol>
                <a:gridCol w="4031488">
                  <a:extLst>
                    <a:ext uri="{9D8B030D-6E8A-4147-A177-3AD203B41FA5}">
                      <a16:colId xmlns:a16="http://schemas.microsoft.com/office/drawing/2014/main" val="835294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Scope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7682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Institute-wide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Managed deployment for all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Best for teaching, research-wide use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555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Division/section-level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Separate instance for group/division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Custom domain, more admin flexibility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5047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/>
                        <a:t>Personal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Can be deployed on personal VM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Requires Linux, Docker skills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7079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332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66AEA-279A-1485-712A-8766D22B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Overleaf: Online LaTeX Editor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EED2B-83EE-DD95-5515-A0DD6314D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Purpose: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Collaborative writing and publishing in LaTeX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Widely used in research, academic publishing, and technical documentation</a:t>
            </a:r>
          </a:p>
          <a:p>
            <a:pPr>
              <a:buNone/>
            </a:pPr>
            <a:r>
              <a:rPr lang="en-US" b="1" dirty="0"/>
              <a:t>Who Needs It: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Researchers, students, instructors, and editors working with scientific documents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31967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6CA4C-48BC-2DB2-774C-4F88AED04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B1118-D1BB-47F8-B216-9E687DD37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Overleaf: Background &amp; Origin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1CF92-A90C-1A0A-8B2D-14A3DF742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Founded in 2012 by two mathematicians (UK)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Merged with </a:t>
            </a:r>
            <a:r>
              <a:rPr lang="en-US" dirty="0" err="1"/>
              <a:t>ShareLaTeX</a:t>
            </a:r>
            <a:r>
              <a:rPr lang="en-US" dirty="0"/>
              <a:t> in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Provides cloud-based LaTeX editing with real-time collaboration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Open-source version available: </a:t>
            </a:r>
            <a:r>
              <a:rPr lang="en-US" dirty="0">
                <a:hlinkClick r:id="rId2"/>
              </a:rPr>
              <a:t>https://github.com/overleaf/overleaf</a:t>
            </a:r>
            <a:endParaRPr lang="en-US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180698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E9F08-3844-D838-B380-C1D93472E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C7ABA-2D04-CA12-8032-E3BD829BB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Overleaf: Key Features of Overleaf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77C2F-D1B9-91DF-3247-6378FB5AD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Real-time collaborative LaTeX editor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Integrated PDF preview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Rich template library (journal, thesis, CV, posters,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Version history and Git integration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Project sharing and commenting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with GitHub / GitLab (in paid or custom setup)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886953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2676</Words>
  <Application>Microsoft Office PowerPoint</Application>
  <PresentationFormat>Widescreen</PresentationFormat>
  <Paragraphs>411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Aptos</vt:lpstr>
      <vt:lpstr>Aptos Display</vt:lpstr>
      <vt:lpstr>Arial</vt:lpstr>
      <vt:lpstr>Office Theme</vt:lpstr>
      <vt:lpstr>Demonstration: Research Assistant and Data Management Platforms</vt:lpstr>
      <vt:lpstr>Contents</vt:lpstr>
      <vt:lpstr>Overview</vt:lpstr>
      <vt:lpstr>Platform Needs &amp; Selection Criteria</vt:lpstr>
      <vt:lpstr>Deployment Details</vt:lpstr>
      <vt:lpstr>Deployment Options</vt:lpstr>
      <vt:lpstr>Overleaf: Online LaTeX Editor</vt:lpstr>
      <vt:lpstr>Overleaf: Background &amp; Origin</vt:lpstr>
      <vt:lpstr>Overleaf: Key Features of Overleaf</vt:lpstr>
      <vt:lpstr>Overleaf: Example Workflow</vt:lpstr>
      <vt:lpstr>Overleaf: Implementation in Our Context</vt:lpstr>
      <vt:lpstr>Overleaf: Summary</vt:lpstr>
      <vt:lpstr>InvenioRDM: Research Data Management</vt:lpstr>
      <vt:lpstr>InvenioRDM: Background &amp; Origin</vt:lpstr>
      <vt:lpstr>InvenioRDM: Key Features</vt:lpstr>
      <vt:lpstr>InvenioRDM: Typical Workflow</vt:lpstr>
      <vt:lpstr>InvenioRDM: Example Use Cases</vt:lpstr>
      <vt:lpstr>InvenioRDM : Implementation in Our Context</vt:lpstr>
      <vt:lpstr>InvenioRDM : Why InvenioRDM?</vt:lpstr>
      <vt:lpstr>Indico: Open-Source Event Management</vt:lpstr>
      <vt:lpstr>Indico: Background &amp; Origin</vt:lpstr>
      <vt:lpstr>Indico: Key Features</vt:lpstr>
      <vt:lpstr>Indico: Typical Workflow</vt:lpstr>
      <vt:lpstr>Indico: Example Use Cases</vt:lpstr>
      <vt:lpstr>Indico : Implementation in Our Context</vt:lpstr>
      <vt:lpstr>Indico: Why Indico?</vt:lpstr>
      <vt:lpstr>GitLab: Code Collaboration &amp; DevOps Platform</vt:lpstr>
      <vt:lpstr>GitLab: Code Collaboration &amp; DevOps Platform</vt:lpstr>
      <vt:lpstr>GitLab: Key Features</vt:lpstr>
      <vt:lpstr>GitLab: Typical Workflow</vt:lpstr>
      <vt:lpstr>GitLab: Example Use Cases</vt:lpstr>
      <vt:lpstr>GitLab : Implementation in Our Context</vt:lpstr>
      <vt:lpstr>GitLab: Why GitLab?</vt:lpstr>
      <vt:lpstr>Moodle: Learning Management System</vt:lpstr>
      <vt:lpstr>Moodle: Background &amp; Origin</vt:lpstr>
      <vt:lpstr>Moodle: Key Features</vt:lpstr>
      <vt:lpstr>Moodle: Typical Workflow</vt:lpstr>
      <vt:lpstr>Moodle: Example Use Cases</vt:lpstr>
      <vt:lpstr>Moodle: Why Moodle?</vt:lpstr>
      <vt:lpstr>ProjeQtOr: Free Projects Management Software</vt:lpstr>
      <vt:lpstr>ProjeQtOr: Background &amp; Origin</vt:lpstr>
      <vt:lpstr>ProjeQtOr: Typical Project Workflow</vt:lpstr>
      <vt:lpstr>ProjeQtOr: Example Use Cases</vt:lpstr>
      <vt:lpstr>ProjeQtOr: Planning Features</vt:lpstr>
      <vt:lpstr>ProjeQtOr: Working &amp; Ticketing</vt:lpstr>
      <vt:lpstr>ProjeQtOr: Follow-Up &amp; Monitoring</vt:lpstr>
      <vt:lpstr>ProjeQtOr: Steering &amp; Control</vt:lpstr>
      <vt:lpstr>ProjeQtOr: Financial Management</vt:lpstr>
      <vt:lpstr>ProjeQtOr: Financial Management</vt:lpstr>
      <vt:lpstr>ProjeQtOr: Best Practices for ProjeQtOr</vt:lpstr>
      <vt:lpstr>ProjeQtOr: Why Use ProjeQtOr?</vt:lpstr>
      <vt:lpstr>Project management exercise: best practices</vt:lpstr>
      <vt:lpstr>Exercise 1: Build a Bending Magnet for Synchrotron</vt:lpstr>
      <vt:lpstr>Exercise 1: Build a Bending Magnet for Synchrotron</vt:lpstr>
      <vt:lpstr>Exercise 2: Organize Synchrotron Users’ Conference 2025</vt:lpstr>
      <vt:lpstr>Exercise 2: Organize Synchrotron Users’ Conference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Keerati Manasatitpong</dc:creator>
  <cp:lastModifiedBy>Keerati Manasatitpong</cp:lastModifiedBy>
  <cp:revision>1</cp:revision>
  <dcterms:created xsi:type="dcterms:W3CDTF">2025-04-02T15:00:11Z</dcterms:created>
  <dcterms:modified xsi:type="dcterms:W3CDTF">2025-04-02T17:34:14Z</dcterms:modified>
</cp:coreProperties>
</file>