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9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27" r:id="rId10"/>
    <p:sldId id="421" r:id="rId11"/>
    <p:sldId id="417" r:id="rId12"/>
    <p:sldId id="429" r:id="rId13"/>
    <p:sldId id="430" r:id="rId14"/>
    <p:sldId id="4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1927F-4361-4E41-5C24-D3E105347837}" v="7" dt="2025-05-22T02:22:12.406"/>
    <p1510:client id="{953F874B-9C26-114F-8B1F-F40FF4537469}" v="233" dt="2025-05-22T02:34:08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722"/>
  </p:normalViewPr>
  <p:slideViewPr>
    <p:cSldViewPr snapToGrid="0">
      <p:cViewPr varScale="1">
        <p:scale>
          <a:sx n="95" d="100"/>
          <a:sy n="95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3A64-71E1-76E6-E24A-6CCE37FC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CB58A-5A5A-A078-4129-B0B0243DE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98529-6CDB-F68C-279A-92F7FB17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0452-7DF1-7F22-EC05-C93E1D3A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5FC1-0E51-C1C1-F231-6C42AE5A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808B-87F3-30D8-B46B-E4CE3B57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DA675-CA3C-7F70-9CE1-72E936FB4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2FD5-BC0D-5685-F420-6F47A172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B1D1-1BFB-26F9-A20B-55E9028B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9BD3-0853-2E10-47EB-553E63A4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AC240-9C79-73C9-585C-9F2CE7C3A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01AF3-4458-EE35-3455-D08F9C000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FC01-5F32-FABD-CF8F-E6091577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4D23-01FB-55F7-E4F7-3D9DFC76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F832-0D2C-E5B9-6380-5A3DE9BD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B271E309-B953-4F3D-8DC0-1D9BE7277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"/>
          <a:stretch/>
        </p:blipFill>
        <p:spPr>
          <a:xfrm>
            <a:off x="6725839" y="-25341"/>
            <a:ext cx="5466161" cy="688334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83942B8-10FF-42BB-99F7-F7A2735D0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/>
        </p:blipFill>
        <p:spPr>
          <a:xfrm>
            <a:off x="0" y="-12671"/>
            <a:ext cx="11755426" cy="6883341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375285FE-8125-4A91-8710-63089592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5" y="888117"/>
            <a:ext cx="7310262" cy="2852737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ABFF71C-5A2A-4053-9417-9A0529A6C0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345" y="3960148"/>
            <a:ext cx="7310262" cy="150018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Synchrotron Light Research Institute (Public Organization)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22BBC4-6A4A-B621-5D21-EEEA89799D61}"/>
              </a:ext>
            </a:extLst>
          </p:cNvPr>
          <p:cNvGrpSpPr/>
          <p:nvPr userDrawn="1"/>
        </p:nvGrpSpPr>
        <p:grpSpPr>
          <a:xfrm>
            <a:off x="558011" y="337635"/>
            <a:ext cx="5310889" cy="1236696"/>
            <a:chOff x="632711" y="1047640"/>
            <a:chExt cx="4212339" cy="9808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3F0FE3-2EA4-6B01-19C1-968AC03A3E94}"/>
                </a:ext>
              </a:extLst>
            </p:cNvPr>
            <p:cNvGrpSpPr/>
            <p:nvPr/>
          </p:nvGrpSpPr>
          <p:grpSpPr>
            <a:xfrm>
              <a:off x="632711" y="1047640"/>
              <a:ext cx="2238544" cy="980887"/>
              <a:chOff x="9077170" y="118219"/>
              <a:chExt cx="2755355" cy="1207344"/>
            </a:xfrm>
          </p:grpSpPr>
          <p:pic>
            <p:nvPicPr>
              <p:cNvPr id="8" name="Picture 7" descr="A picture containing food, drawing, shirt&#10;&#10;Description automatically generated">
                <a:extLst>
                  <a:ext uri="{FF2B5EF4-FFF2-40B4-BE49-F238E27FC236}">
                    <a16:creationId xmlns:a16="http://schemas.microsoft.com/office/drawing/2014/main" id="{C4646516-0599-7D8A-C9A0-DDD4E0D181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84515" y="153052"/>
                <a:ext cx="1548010" cy="1095203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63B0A78-CF01-22B0-3A83-E00CC799F8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7170" y="118219"/>
                <a:ext cx="1207344" cy="1207344"/>
              </a:xfrm>
              <a:prstGeom prst="rect">
                <a:avLst/>
              </a:prstGeom>
            </p:spPr>
          </p:pic>
        </p:grpSp>
        <p:pic>
          <p:nvPicPr>
            <p:cNvPr id="7" name="Picture 6" descr="A logo for a company&#10;&#10;Description automatically generated">
              <a:extLst>
                <a:ext uri="{FF2B5EF4-FFF2-40B4-BE49-F238E27FC236}">
                  <a16:creationId xmlns:a16="http://schemas.microsoft.com/office/drawing/2014/main" id="{5EFDFA9A-BE74-783D-076C-0AC007461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5450" y="1215219"/>
              <a:ext cx="1889600" cy="661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35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0C52-6EB2-4E6F-BB48-2F52C815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298570"/>
            <a:ext cx="11783628" cy="4878393"/>
          </a:xfrm>
        </p:spPr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829C5-2180-4BE6-9058-36434F35C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09628" y="690743"/>
            <a:ext cx="152183" cy="1221255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2A8C54-C395-09EE-20A7-49D70C658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85" y="6365166"/>
            <a:ext cx="8957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TH"/>
              <a:t>Name | Title | Event | Date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B55E7-610F-FFCC-3CA8-72B95CC3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4614" y="6365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DD778D-83F3-3840-87A8-CCAFD83B0850}" type="slidenum">
              <a:rPr lang="en-TH" smtClean="0"/>
              <a:pPr/>
              <a:t>‹#›</a:t>
            </a:fld>
            <a:endParaRPr lang="en-TH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39879185-1DC0-2757-7703-EE6AF423E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809" y="188514"/>
            <a:ext cx="2156005" cy="7546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D02704-D5A8-854E-76A9-D2410442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819"/>
            <a:ext cx="6717673" cy="646331"/>
          </a:xfrm>
          <a:solidFill>
            <a:srgbClr val="40A9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sz="40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4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6EB7-6957-F43C-F37F-AFBDB119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57A5-4430-E1BC-A529-6173D73C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BFFE-4B56-A8BB-CB8A-336276A7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1301-8D2B-C7B9-4DEE-B77DB2B9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37A9E-328F-CC16-EC4C-D5615DBD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0AC-0A18-2B8A-E363-F7EF1E86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6F259-7A76-94D0-0C7A-9F059AD6D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84158-8A3B-EBBF-4E68-2856C0BC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8F35B-3372-DAB1-BFB7-5AEEF205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E09A-9867-118E-870B-25936723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9C6E-D645-D340-9922-989DA8A9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4F5C6-8C26-058F-7B91-779A3954A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0FE82-3933-52A9-DF6B-91BB3ED53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21A78-1CB9-86BA-5679-B8ECEA62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5FC58-C67F-95C6-7366-9EEA2561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933FA-A19A-A4C5-CAE6-3F711BB2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2B39-0524-DBFE-6939-B09F03FA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7DBE8-56A8-10C3-B875-77BF664C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D3ABD-33EB-53D5-E886-452D4228B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66C5D-685B-079F-E4E1-B9C5C8F7E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82C20-8613-E73D-632E-5124E741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E973D-9CE7-CA2D-2D70-415DE643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7FF18-6016-7E48-8EE9-A7203F47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48268-0117-BD05-F4C3-7CA65426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9E76-FD52-FCC6-31FA-6387847E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AB99E-EF93-FD93-B7FA-00D6DDCA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32516-E33E-88FD-1A6F-EEC062D5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8DA03-71F5-185F-321C-FF46CD1D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770E5-709D-A057-95F0-A49F8BC8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D4104-C058-4065-DA70-C247D24B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0C7D7-5DFE-0A89-1388-62E3CCBF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4078-6B55-7343-28EA-95FF88C2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09FE6-8EEB-48F2-91AF-6D56D06E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61873-8909-2D49-5413-D59F2DF29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A6A08-5B06-0B48-CC30-81AD43A1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8A1CC-F44C-0411-D4E1-E4490F7A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CAF0C-F22E-7AB2-4449-2EE10DF8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1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13D5-377F-5E5F-7672-CA1EB176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FB993-B888-BEB5-E44D-1D10699A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6AB95-7D99-3AF5-8281-A2ABBFF1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0E50B-1E79-3085-940E-96992691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662CF-8DC7-2AC7-4DE4-67C0F81A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4208C-E388-2EDF-2022-C2535065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4DD12-CAAC-F7BD-C5AC-671865C6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9A283-66B0-C2F8-44C1-6E7879A15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EA3D1-EC4C-C5E0-8F57-3FE59E9A6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C99D-F415-4D98-B828-E1E898D76CC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6D3F-0E1C-9EB9-7B24-9C9F3FE97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A0EB9-4257-8342-F849-12096556D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79C9E-AC81-4FC0-A7DE-9458A419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0289-26B6-F783-B3C1-B53355F3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07074F-3355-5934-45D8-B4AE3C69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5" y="1761893"/>
            <a:ext cx="7310262" cy="173545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Aptos" panose="020B0004020202020204" pitchFamily="34" charset="0"/>
              </a:rPr>
              <a:t>Progress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4D936-F3F7-144B-2C14-0BFBC032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45" y="3863140"/>
            <a:ext cx="7310262" cy="1473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>
                <a:latin typeface="Aptos" panose="020B0004020202020204" pitchFamily="34" charset="0"/>
                <a:ea typeface="Tahoma"/>
                <a:cs typeface="Tahoma"/>
              </a:rPr>
              <a:t>Thakonwat Chanwattana </a:t>
            </a:r>
            <a:br>
              <a:rPr lang="en-US" sz="2800" dirty="0">
                <a:latin typeface="Aptos" panose="020B0004020202020204" pitchFamily="34" charset="0"/>
                <a:ea typeface="Tahoma"/>
                <a:cs typeface="Tahoma"/>
              </a:rPr>
            </a:br>
            <a:endParaRPr lang="en-US" sz="2800" dirty="0">
              <a:latin typeface="Aptos" panose="020B0004020202020204" pitchFamily="34" charset="0"/>
              <a:ea typeface="Tahoma"/>
              <a:cs typeface="Tahoma"/>
            </a:endParaRPr>
          </a:p>
          <a:p>
            <a:r>
              <a:rPr lang="en-US" sz="2800" dirty="0">
                <a:latin typeface="Aptos" panose="020B0004020202020204" pitchFamily="34" charset="0"/>
                <a:ea typeface="Tahoma"/>
                <a:cs typeface="Tahoma"/>
              </a:rPr>
              <a:t>AIS Meeting</a:t>
            </a:r>
          </a:p>
          <a:p>
            <a:r>
              <a:rPr lang="en-US" sz="2800" dirty="0">
                <a:latin typeface="Aptos" panose="020B0004020202020204" pitchFamily="34" charset="0"/>
              </a:rPr>
              <a:t>19 May 2025</a:t>
            </a:r>
          </a:p>
          <a:p>
            <a:endParaRPr lang="en-U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E3D62C-DD4C-793D-4DAE-3FE44295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58" y="236819"/>
            <a:ext cx="4246996" cy="646331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Simulation Region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B8519-6251-E4D1-8E0A-B21474EB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1" y="991906"/>
            <a:ext cx="11220338" cy="5695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AC80FE-0EB1-3008-2472-9A47925B2283}"/>
              </a:ext>
            </a:extLst>
          </p:cNvPr>
          <p:cNvSpPr/>
          <p:nvPr/>
        </p:nvSpPr>
        <p:spPr>
          <a:xfrm>
            <a:off x="7404100" y="1067815"/>
            <a:ext cx="4302069" cy="5620041"/>
          </a:xfrm>
          <a:prstGeom prst="rect">
            <a:avLst/>
          </a:prstGeom>
          <a:solidFill>
            <a:srgbClr val="382296">
              <a:alpha val="30000"/>
            </a:srgbClr>
          </a:solid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9286AD-07FC-A759-E61F-6601A00A781B}"/>
              </a:ext>
            </a:extLst>
          </p:cNvPr>
          <p:cNvSpPr/>
          <p:nvPr/>
        </p:nvSpPr>
        <p:spPr>
          <a:xfrm>
            <a:off x="7519987" y="2005012"/>
            <a:ext cx="104775" cy="1047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4D9F29-5E30-351C-8AD6-01A895D1E7DF}"/>
              </a:ext>
            </a:extLst>
          </p:cNvPr>
          <p:cNvSpPr/>
          <p:nvPr/>
        </p:nvSpPr>
        <p:spPr>
          <a:xfrm>
            <a:off x="10234612" y="6144931"/>
            <a:ext cx="104775" cy="1047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1C593-42F3-1D67-4974-07A1F74B65BD}"/>
              </a:ext>
            </a:extLst>
          </p:cNvPr>
          <p:cNvSpPr txBox="1"/>
          <p:nvPr/>
        </p:nvSpPr>
        <p:spPr>
          <a:xfrm>
            <a:off x="6743699" y="51381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Start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C19CA-B6CB-58CE-ABF4-183296F0E62F}"/>
              </a:ext>
            </a:extLst>
          </p:cNvPr>
          <p:cNvSpPr txBox="1"/>
          <p:nvPr/>
        </p:nvSpPr>
        <p:spPr>
          <a:xfrm>
            <a:off x="7750474" y="6012652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End point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068FAF-C0CF-9BCC-86C0-CF1AF088DB8B}"/>
              </a:ext>
            </a:extLst>
          </p:cNvPr>
          <p:cNvCxnSpPr>
            <a:stCxn id="7" idx="2"/>
          </p:cNvCxnSpPr>
          <p:nvPr/>
        </p:nvCxnSpPr>
        <p:spPr>
          <a:xfrm>
            <a:off x="7572374" y="883150"/>
            <a:ext cx="0" cy="1121862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600555-309E-5EF8-A3D6-7EE8F520117E}"/>
              </a:ext>
            </a:extLst>
          </p:cNvPr>
          <p:cNvCxnSpPr>
            <a:cxnSpLocks/>
          </p:cNvCxnSpPr>
          <p:nvPr/>
        </p:nvCxnSpPr>
        <p:spPr>
          <a:xfrm rot="5400000">
            <a:off x="9673681" y="5636387"/>
            <a:ext cx="0" cy="1121862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1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D4CF6-A4FD-37EF-D191-C71E73E8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6" y="235024"/>
            <a:ext cx="3995966" cy="649922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SPS-I LBT Lattice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782E80-E3A6-8E59-D591-7E8DE7AB03CD}"/>
              </a:ext>
            </a:extLst>
          </p:cNvPr>
          <p:cNvGraphicFramePr>
            <a:graphicFrameLocks noGrp="1"/>
          </p:cNvGraphicFramePr>
          <p:nvPr/>
        </p:nvGraphicFramePr>
        <p:xfrm>
          <a:off x="5935671" y="168792"/>
          <a:ext cx="6036553" cy="652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615">
                  <a:extLst>
                    <a:ext uri="{9D8B030D-6E8A-4147-A177-3AD203B41FA5}">
                      <a16:colId xmlns:a16="http://schemas.microsoft.com/office/drawing/2014/main" val="1421718261"/>
                    </a:ext>
                  </a:extLst>
                </a:gridCol>
                <a:gridCol w="809406">
                  <a:extLst>
                    <a:ext uri="{9D8B030D-6E8A-4147-A177-3AD203B41FA5}">
                      <a16:colId xmlns:a16="http://schemas.microsoft.com/office/drawing/2014/main" val="1143953594"/>
                    </a:ext>
                  </a:extLst>
                </a:gridCol>
                <a:gridCol w="1068909">
                  <a:extLst>
                    <a:ext uri="{9D8B030D-6E8A-4147-A177-3AD203B41FA5}">
                      <a16:colId xmlns:a16="http://schemas.microsoft.com/office/drawing/2014/main" val="1800775590"/>
                    </a:ext>
                  </a:extLst>
                </a:gridCol>
                <a:gridCol w="525186">
                  <a:extLst>
                    <a:ext uri="{9D8B030D-6E8A-4147-A177-3AD203B41FA5}">
                      <a16:colId xmlns:a16="http://schemas.microsoft.com/office/drawing/2014/main" val="1659612933"/>
                    </a:ext>
                  </a:extLst>
                </a:gridCol>
                <a:gridCol w="525186">
                  <a:extLst>
                    <a:ext uri="{9D8B030D-6E8A-4147-A177-3AD203B41FA5}">
                      <a16:colId xmlns:a16="http://schemas.microsoft.com/office/drawing/2014/main" val="546427381"/>
                    </a:ext>
                  </a:extLst>
                </a:gridCol>
                <a:gridCol w="525186">
                  <a:extLst>
                    <a:ext uri="{9D8B030D-6E8A-4147-A177-3AD203B41FA5}">
                      <a16:colId xmlns:a16="http://schemas.microsoft.com/office/drawing/2014/main" val="3845307135"/>
                    </a:ext>
                  </a:extLst>
                </a:gridCol>
                <a:gridCol w="525186">
                  <a:extLst>
                    <a:ext uri="{9D8B030D-6E8A-4147-A177-3AD203B41FA5}">
                      <a16:colId xmlns:a16="http://schemas.microsoft.com/office/drawing/2014/main" val="126054947"/>
                    </a:ext>
                  </a:extLst>
                </a:gridCol>
                <a:gridCol w="1482879">
                  <a:extLst>
                    <a:ext uri="{9D8B030D-6E8A-4147-A177-3AD203B41FA5}">
                      <a16:colId xmlns:a16="http://schemas.microsoft.com/office/drawing/2014/main" val="3284736229"/>
                    </a:ext>
                  </a:extLst>
                </a:gridCol>
              </a:tblGrid>
              <a:tr h="9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Positions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Positions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Middle Positions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Length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Remarks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40665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PUMP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8980.50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9089.00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3721947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GV2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gate valve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9089.00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9141.00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9115.00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934566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9141.00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9233.00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8831666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9233.00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9327.00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204438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LBT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BELLOW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32313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9327.00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9421.00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293956945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L-EMSV &amp; L-EMSH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Slit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9421.00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9581.00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9501.00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For emittance measurements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175171331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9581.00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128.50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87635797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L-QD1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9759.50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783459640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10109.50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76869892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L-QF2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10109.50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10209.50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10159.50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84863832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10209.50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10635.00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425.50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541960023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L-STV1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Steering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10635.00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10685.00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10660.00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320878213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10685.00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10985.00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632829257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BELLOW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10985.00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11084.00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75676860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PUMP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Vacuum pump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11084.00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11334.00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638901149"/>
                  </a:ext>
                </a:extLst>
              </a:tr>
              <a:tr h="18072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L-SCM1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Screen station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11334.00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11614.00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11474.00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Seems to be an SLRI designed screen station replaced an original 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58220539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11614.00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11782.50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168.50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012794638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L-QD3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11782.50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11882.50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11832.50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95151043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11882.50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12182.50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811928028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L-QF4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12182.50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12282.50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12232.50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15386663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12282.50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12445.70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163.20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408488848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BELLOW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12445.70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12555.70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204818845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12555.70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12739.70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147822309"/>
                  </a:ext>
                </a:extLst>
              </a:tr>
              <a:tr h="26413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L-BM1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Bending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12739.70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13180.40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440.70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50.5° bending, R=500mm,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yoke mechanical length = 411.3 mm,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length is point-curve_path-point of yoke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27845541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13180.40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13364.40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184.00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017374505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L-STV-M3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steering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13364.40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13724.40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89604599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L-SCM2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Screen station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13724.40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14004.40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13864.40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540521396"/>
                  </a:ext>
                </a:extLst>
              </a:tr>
              <a:tr h="18072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L-SLIT1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Slit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14004.40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14224.40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14114.40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manually named. To be checked the actual label at the device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84449821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14224.40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14314.40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377380795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L-QF6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14314.40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14414.40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14364.40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73424129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14414.40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15048.25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633.85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833573292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L-BM2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Bending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15048.25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15488.95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440.70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Similar to L-BM1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478776779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15488.95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15672.95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660248424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BELLOW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15672.95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15782.95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742777121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15782.95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16435.45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652.50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675463228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L-QD7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16435.45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16535.45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16485.45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49085400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16535.45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16835.45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645816327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L-QF8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16835.45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16935.45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16885.45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911574857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16935.45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17075.45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48751402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L-STH-M4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Steering magnet horizontal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17075.45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17275.45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702714969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17275.45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17395.45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973885559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PUMP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Vacuum pump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17395.45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17645.45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749413135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17645.45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17785.45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19876752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L-QF9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17785.45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17885.45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17835.45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21599563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17885.45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18015.45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40216960"/>
                  </a:ext>
                </a:extLst>
              </a:tr>
              <a:tr h="18072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L-SCM3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Slit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18015.45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18295.45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18155.45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L-SLIT2 is new manually named. change to L-SCM3 to follow the label in SPS GUI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302048562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18295.45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18395.45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284529316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L-STV5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Steering magnet vertical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18395.45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18595.45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685178971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18595.45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18735.45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643499485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L-QD10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18735.45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18835.45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18785.45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853512179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18835.45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650841800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L-QF11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Quadrupole magnet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19235.45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19185.45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347505272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DRIFT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19235.45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19381.45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146.00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823631343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BELLOW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19381.45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19491.45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831183735"/>
                  </a:ext>
                </a:extLst>
              </a:tr>
              <a:tr h="176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L-SCM4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Screen station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19491.45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19771.45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19631.45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Was L-SCM3 but change to L-SCM4 to follow the label in SPS GUI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187774438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Current monitor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19771.45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19961.45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930742539"/>
                  </a:ext>
                </a:extLst>
              </a:tr>
              <a:tr h="9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L-GV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Gate valve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19961.45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20036.45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19998.95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manually named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2841335379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BELLOW</a:t>
                      </a:r>
                      <a:endParaRPr lang="en-US" sz="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20036.45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20135.45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1076000132"/>
                  </a:ext>
                </a:extLst>
              </a:tr>
              <a:tr h="8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SEPTUM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20135.45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21757.95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1622.50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30° bending, R=850mm, Curve path ~445mm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:a16="http://schemas.microsoft.com/office/drawing/2014/main" val="381503279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62897B-9ACB-B6EF-413E-0BC1AE69D528}"/>
              </a:ext>
            </a:extLst>
          </p:cNvPr>
          <p:cNvGraphicFramePr>
            <a:graphicFrameLocks noGrp="1"/>
          </p:cNvGraphicFramePr>
          <p:nvPr/>
        </p:nvGraphicFramePr>
        <p:xfrm>
          <a:off x="1648136" y="3009436"/>
          <a:ext cx="272942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478">
                  <a:extLst>
                    <a:ext uri="{9D8B030D-6E8A-4147-A177-3AD203B41FA5}">
                      <a16:colId xmlns:a16="http://schemas.microsoft.com/office/drawing/2014/main" val="1923789932"/>
                    </a:ext>
                  </a:extLst>
                </a:gridCol>
                <a:gridCol w="1698942">
                  <a:extLst>
                    <a:ext uri="{9D8B030D-6E8A-4147-A177-3AD203B41FA5}">
                      <a16:colId xmlns:a16="http://schemas.microsoft.com/office/drawing/2014/main" val="112078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Effective length </a:t>
                      </a:r>
                      <a:br>
                        <a:rPr lang="en-US" sz="1400"/>
                      </a:br>
                      <a:r>
                        <a:rPr lang="en-US" sz="1400"/>
                        <a:t>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1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QD 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133.253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60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QF 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133.215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7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QD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151.433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5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QF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151.936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7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502.831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92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503.435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732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932A0B-CF78-625E-B2CA-4C78DF016E15}"/>
              </a:ext>
            </a:extLst>
          </p:cNvPr>
          <p:cNvSpPr txBox="1"/>
          <p:nvPr/>
        </p:nvSpPr>
        <p:spPr>
          <a:xfrm>
            <a:off x="412292" y="1485526"/>
            <a:ext cx="5201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Make a lattice file of LBT based on measured coordinates and magnet effective length based on magnet spreadsheet data.</a:t>
            </a:r>
          </a:p>
        </p:txBody>
      </p:sp>
    </p:spTree>
    <p:extLst>
      <p:ext uri="{BB962C8B-B14F-4D97-AF65-F5344CB8AC3E}">
        <p14:creationId xmlns:p14="http://schemas.microsoft.com/office/powerpoint/2010/main" val="224258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6FD8-87BF-348D-0C12-7F9CEA46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27A913-9DA9-3655-F773-ACB78314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6" y="235024"/>
            <a:ext cx="5761322" cy="649922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SPS-I LBT Twiss matching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84EA1-9DB9-8287-F9E5-A224D4AC0595}"/>
              </a:ext>
            </a:extLst>
          </p:cNvPr>
          <p:cNvSpPr txBox="1"/>
          <p:nvPr/>
        </p:nvSpPr>
        <p:spPr>
          <a:xfrm>
            <a:off x="3790492" y="5428572"/>
            <a:ext cx="5201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Make a lattice file of LBT based on measured coordinates and magnet effective length based on magnet spreadsheet data.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9D53C7-7AA3-E5DD-B99C-A32CD0F36300}"/>
                  </a:ext>
                </a:extLst>
              </p:cNvPr>
              <p:cNvSpPr txBox="1"/>
              <p:nvPr/>
            </p:nvSpPr>
            <p:spPr>
              <a:xfrm>
                <a:off x="219776" y="1079126"/>
                <a:ext cx="2510724" cy="520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Initial parameters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πmm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en-US" b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6667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:r>
                  <a:rPr lang="en-US"/>
                  <a:t>Optimization terms</a:t>
                </a:r>
              </a:p>
              <a:p>
                <a:r>
                  <a:rPr lang="en-US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Final: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:r>
                  <a:rPr lang="en-US"/>
                  <a:t>QM type:</a:t>
                </a:r>
              </a:p>
              <a:p>
                <a:r>
                  <a:rPr lang="en-US"/>
                  <a:t>QD1, QF2, QD3, QF4,</a:t>
                </a:r>
              </a:p>
              <a:p>
                <a:r>
                  <a:rPr lang="en-US"/>
                  <a:t>QF6,QD7, QD8, QF9, QD10, QF11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9D53C7-7AA3-E5DD-B99C-A32CD0F36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6" y="1079126"/>
                <a:ext cx="2510724" cy="5209888"/>
              </a:xfrm>
              <a:prstGeom prst="rect">
                <a:avLst/>
              </a:prstGeom>
              <a:blipFill>
                <a:blip r:embed="rId2"/>
                <a:stretch>
                  <a:fillRect l="-2010" t="-24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918D40-00BB-1463-96F9-8BD798AD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13" t="22037" r="18223" b="15736"/>
          <a:stretch/>
        </p:blipFill>
        <p:spPr>
          <a:xfrm>
            <a:off x="2547959" y="1043622"/>
            <a:ext cx="9547165" cy="5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B052-9C7D-6826-97A2-A37C8FCB4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07E208-A0E3-2BFE-A707-BFABAF7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6" y="235024"/>
            <a:ext cx="4621201" cy="649922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SPS-I LBT Beam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C3F0A4-4EEB-6E7B-4C77-8F02CC6DABFD}"/>
                  </a:ext>
                </a:extLst>
              </p:cNvPr>
              <p:cNvSpPr txBox="1"/>
              <p:nvPr/>
            </p:nvSpPr>
            <p:spPr>
              <a:xfrm>
                <a:off x="219776" y="1079126"/>
                <a:ext cx="2323541" cy="5486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Initial parameters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πmm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en-US" b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=0.6667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:r>
                  <a:rPr lang="en-US"/>
                  <a:t>Optimization terms</a:t>
                </a:r>
              </a:p>
              <a:p>
                <a:r>
                  <a:rPr lang="en-US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Final: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0.314 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:r>
                  <a:rPr lang="en-US"/>
                  <a:t>QM type:</a:t>
                </a:r>
              </a:p>
              <a:p>
                <a:r>
                  <a:rPr lang="en-US"/>
                  <a:t>QD1, QF2, QD3, QF4,</a:t>
                </a:r>
              </a:p>
              <a:p>
                <a:r>
                  <a:rPr lang="en-US"/>
                  <a:t>QF6,QD7, QD8, QF9, QD10, QF11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C3F0A4-4EEB-6E7B-4C77-8F02CC6DA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6" y="1079126"/>
                <a:ext cx="2323541" cy="5486887"/>
              </a:xfrm>
              <a:prstGeom prst="rect">
                <a:avLst/>
              </a:prstGeom>
              <a:blipFill>
                <a:blip r:embed="rId2"/>
                <a:stretch>
                  <a:fillRect l="-2174" t="-231"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FF636A-391A-828D-6A73-BA95DE1B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02" t="21852" r="17891" b="15735"/>
          <a:stretch/>
        </p:blipFill>
        <p:spPr>
          <a:xfrm>
            <a:off x="2543316" y="1080122"/>
            <a:ext cx="9358843" cy="5447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A75FB-4E99-5FC7-7BD8-43BFC14A37E2}"/>
              </a:ext>
            </a:extLst>
          </p:cNvPr>
          <p:cNvSpPr txBox="1"/>
          <p:nvPr/>
        </p:nvSpPr>
        <p:spPr>
          <a:xfrm>
            <a:off x="4447576" y="677218"/>
            <a:ext cx="520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Beam size with energy spread 1.5%</a:t>
            </a:r>
          </a:p>
        </p:txBody>
      </p:sp>
    </p:spTree>
    <p:extLst>
      <p:ext uri="{BB962C8B-B14F-4D97-AF65-F5344CB8AC3E}">
        <p14:creationId xmlns:p14="http://schemas.microsoft.com/office/powerpoint/2010/main" val="96383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788C0-B39F-644C-7400-49C83039C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216B1-4B01-2F11-605A-D61B0C41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6" y="235024"/>
            <a:ext cx="2567691" cy="649922"/>
          </a:xfrm>
          <a:noFill/>
        </p:spPr>
        <p:txBody>
          <a:bodyPr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Next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954931-70B3-784E-3CBB-6C2961566B22}"/>
                  </a:ext>
                </a:extLst>
              </p:cNvPr>
              <p:cNvSpPr txBox="1"/>
              <p:nvPr/>
            </p:nvSpPr>
            <p:spPr>
              <a:xfrm>
                <a:off x="219776" y="1079126"/>
                <a:ext cx="2323541" cy="442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Initial parameters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πmm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en-US" b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=0.6667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:r>
                  <a:rPr lang="en-US"/>
                  <a:t>Optimization terms</a:t>
                </a:r>
              </a:p>
              <a:p>
                <a:r>
                  <a:rPr lang="en-US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Final: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0.314 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954931-70B3-784E-3CBB-6C2961566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6" y="1079126"/>
                <a:ext cx="2323541" cy="4422749"/>
              </a:xfrm>
              <a:prstGeom prst="rect">
                <a:avLst/>
              </a:prstGeom>
              <a:blipFill>
                <a:blip r:embed="rId2"/>
                <a:stretch>
                  <a:fillRect l="-2174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1EC06-CD13-DD24-6CEB-15A6810A7E5A}"/>
                  </a:ext>
                </a:extLst>
              </p:cNvPr>
              <p:cNvSpPr txBox="1"/>
              <p:nvPr/>
            </p:nvSpPr>
            <p:spPr>
              <a:xfrm>
                <a:off x="3774476" y="1228397"/>
                <a:ext cx="632202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Simulation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Set final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Simulate with QM5 and without septum to compare with SOR045.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Vary QM type (QF/QD).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Diagnostics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How to repair pneumatic of SCM2?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Discuss about setting up a cable BLM.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1EC06-CD13-DD24-6CEB-15A6810A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76" y="1228397"/>
                <a:ext cx="6322024" cy="4401205"/>
              </a:xfrm>
              <a:prstGeom prst="rect">
                <a:avLst/>
              </a:prstGeom>
              <a:blipFill>
                <a:blip r:embed="rId3"/>
                <a:stretch>
                  <a:fillRect l="-2008" t="-1437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28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C3A86-0D0C-3874-40C4-3C974FAB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0FDC0-122C-7C6C-2717-5AC53A5F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3" y="356048"/>
            <a:ext cx="3867085" cy="649922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Work in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8FA99-7F99-5F74-7D08-94C29E252D60}"/>
              </a:ext>
            </a:extLst>
          </p:cNvPr>
          <p:cNvSpPr txBox="1"/>
          <p:nvPr/>
        </p:nvSpPr>
        <p:spPr>
          <a:xfrm>
            <a:off x="500800" y="1307107"/>
            <a:ext cx="1119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SPS-I injector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SPS-II DDR: transfer lines for 250-MeV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Proton Therapy: submitted CAS-ANSO Fellowship Program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Ion beam transport and diagnostics for Proton Beam Radiotherapy Technology Development Center Project (ST69)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SEM: Collaboration project + internal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Talks and Lectures: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Regional Particle Physics Summer Camp 2025 @IF, NU on 3 May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Asian Science Camp 2025 @ SUT on 2 Aug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Conferences: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IPAC’25: poster x2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IBIC2025: poster x2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OCPA-2025: lecture on Accelerator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dirty="0">
                <a:latin typeface="Aptos" panose="020B0004020202020204" pitchFamily="34" charset="0"/>
              </a:rPr>
              <a:t>มหกรรมวิทย์</a:t>
            </a:r>
            <a:r>
              <a:rPr lang="en-US" sz="2000" dirty="0">
                <a:latin typeface="Aptos" panose="020B0004020202020204" pitchFamily="34" charset="0"/>
              </a:rPr>
              <a:t>: </a:t>
            </a:r>
            <a:r>
              <a:rPr lang="th-TH" sz="2000" dirty="0">
                <a:latin typeface="Aptos" panose="020B0004020202020204" pitchFamily="34" charset="0"/>
              </a:rPr>
              <a:t>คณะทำอุปกรณ์โชว์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8547-C80B-5A28-9D80-E0D2F7F7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93D0895-6202-73D7-9C2C-A2966F89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206" y="2632531"/>
            <a:ext cx="8653587" cy="1592937"/>
          </a:xfrm>
          <a:noFill/>
        </p:spPr>
        <p:txBody>
          <a:bodyPr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SPS-I Injector</a:t>
            </a:r>
            <a:b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</a:b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Beam Current Measurement</a:t>
            </a:r>
          </a:p>
        </p:txBody>
      </p:sp>
    </p:spTree>
    <p:extLst>
      <p:ext uri="{BB962C8B-B14F-4D97-AF65-F5344CB8AC3E}">
        <p14:creationId xmlns:p14="http://schemas.microsoft.com/office/powerpoint/2010/main" val="400255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F13D5-F8CD-CABC-19A9-BF7DE3F08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8276102-1399-7ADB-1F95-D558BD94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1" y="259879"/>
            <a:ext cx="8987653" cy="398955"/>
          </a:xfrm>
          <a:noFill/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Measurement by control room oscilloscope saving data with floppy disks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903BA-C12A-1461-A4E9-E8DD792D3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73" y="1019115"/>
            <a:ext cx="8987653" cy="53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C642-5C42-41F8-7AF5-0458004D1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3D4F2E-2733-027F-000B-19965289F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9" y="1019114"/>
            <a:ext cx="9416040" cy="536169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F0756A5-4E7B-2601-7538-2023BC88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1" y="259879"/>
            <a:ext cx="5223225" cy="398955"/>
          </a:xfrm>
          <a:noFill/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Measurement by RS oscilloscope MXO44</a:t>
            </a:r>
          </a:p>
        </p:txBody>
      </p:sp>
    </p:spTree>
    <p:extLst>
      <p:ext uri="{BB962C8B-B14F-4D97-AF65-F5344CB8AC3E}">
        <p14:creationId xmlns:p14="http://schemas.microsoft.com/office/powerpoint/2010/main" val="398012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9F4E-1853-BEFB-4983-FD7AF2489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A0A6F68-14C8-A05D-FC4E-CAAB0812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1" y="259879"/>
            <a:ext cx="5982856" cy="398955"/>
          </a:xfrm>
          <a:noFill/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Plot from data taken by RS oscilloscope MXO44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50588-E997-2DE1-733F-745CAAB7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01" y="1019114"/>
            <a:ext cx="9003598" cy="53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94BE-504C-183E-A88E-1E6DB56EB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26F417A-1CB1-C42A-8C18-4D615BAA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21" y="389923"/>
            <a:ext cx="2567691" cy="649858"/>
          </a:xfrm>
          <a:noFill/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64EF-CB3C-A395-74A7-7466CA74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Check CM3 (ACCT)</a:t>
            </a:r>
          </a:p>
          <a:p>
            <a:pPr lvl="1"/>
            <a:r>
              <a:rPr lang="en-US" dirty="0"/>
              <a:t>Use cable in the package or not</a:t>
            </a:r>
          </a:p>
          <a:p>
            <a:pPr lvl="1"/>
            <a:r>
              <a:rPr lang="en-US" dirty="0"/>
              <a:t>Ground wiring of sensor and power supply</a:t>
            </a:r>
          </a:p>
          <a:p>
            <a:pPr lvl="1"/>
            <a:r>
              <a:rPr lang="en-US" dirty="0"/>
              <a:t>Check if common mode filter used or not</a:t>
            </a:r>
          </a:p>
          <a:p>
            <a:pPr lvl="1"/>
            <a:r>
              <a:rPr lang="en-US" dirty="0"/>
              <a:t>Calibration factor: 10 V ~32 mA</a:t>
            </a:r>
          </a:p>
          <a:p>
            <a:r>
              <a:rPr lang="en-US" dirty="0"/>
              <a:t>Check how to repair pneumatic of SCM2?</a:t>
            </a:r>
          </a:p>
          <a:p>
            <a:r>
              <a:rPr lang="en-US" dirty="0"/>
              <a:t>Discuss about setting up a cable BLM at FC.</a:t>
            </a:r>
          </a:p>
        </p:txBody>
      </p:sp>
    </p:spTree>
    <p:extLst>
      <p:ext uri="{BB962C8B-B14F-4D97-AF65-F5344CB8AC3E}">
        <p14:creationId xmlns:p14="http://schemas.microsoft.com/office/powerpoint/2010/main" val="385604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867C1-E413-E511-14D3-24210962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E7BD46-80E3-A0F3-30CA-1F268532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056" y="3006479"/>
            <a:ext cx="4623895" cy="845040"/>
          </a:xfrm>
          <a:noFill/>
        </p:spPr>
        <p:txBody>
          <a:bodyPr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LBT Simulation</a:t>
            </a:r>
          </a:p>
        </p:txBody>
      </p:sp>
    </p:spTree>
    <p:extLst>
      <p:ext uri="{BB962C8B-B14F-4D97-AF65-F5344CB8AC3E}">
        <p14:creationId xmlns:p14="http://schemas.microsoft.com/office/powerpoint/2010/main" val="367035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E17A-1829-11F5-40AB-301FD29C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9582A-DF43-E82E-234A-836BA658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98" y="292219"/>
            <a:ext cx="8526885" cy="535531"/>
          </a:xfrm>
          <a:noFill/>
        </p:spPr>
        <p:txBody>
          <a:bodyPr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 from Conceptual Design (SOR045)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66127-E49C-E68A-7F4E-1EEE60F9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76" y="3130345"/>
            <a:ext cx="2405054" cy="3067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4AA52-B003-1CB3-F677-4EA31B1E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39" y="1587336"/>
            <a:ext cx="2675563" cy="1110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C774A-2825-34BE-4C1E-2F2E470DFC95}"/>
              </a:ext>
            </a:extLst>
          </p:cNvPr>
          <p:cNvSpPr txBox="1"/>
          <p:nvPr/>
        </p:nvSpPr>
        <p:spPr>
          <a:xfrm>
            <a:off x="457200" y="1009259"/>
            <a:ext cx="227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Linac exit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BE8FB-FDD8-8A94-F30E-2B10EEBE8377}"/>
              </a:ext>
            </a:extLst>
          </p:cNvPr>
          <p:cNvSpPr txBox="1"/>
          <p:nvPr/>
        </p:nvSpPr>
        <p:spPr>
          <a:xfrm>
            <a:off x="457200" y="2721421"/>
            <a:ext cx="227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Booster entrance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DA385-8922-1717-FF4E-BA0AC2DCB9DB}"/>
              </a:ext>
            </a:extLst>
          </p:cNvPr>
          <p:cNvSpPr/>
          <p:nvPr/>
        </p:nvSpPr>
        <p:spPr>
          <a:xfrm>
            <a:off x="2159103" y="2156219"/>
            <a:ext cx="1334637" cy="484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2CAD1-CD02-C876-7A1E-295BC967A285}"/>
              </a:ext>
            </a:extLst>
          </p:cNvPr>
          <p:cNvSpPr/>
          <p:nvPr/>
        </p:nvSpPr>
        <p:spPr>
          <a:xfrm>
            <a:off x="1979432" y="5719213"/>
            <a:ext cx="973716" cy="316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AF9548-5E4D-ECD5-721C-F6ACC6411769}"/>
              </a:ext>
            </a:extLst>
          </p:cNvPr>
          <p:cNvSpPr/>
          <p:nvPr/>
        </p:nvSpPr>
        <p:spPr>
          <a:xfrm>
            <a:off x="2066925" y="4198645"/>
            <a:ext cx="662661" cy="316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2356A4-8AC5-578A-670A-A975DA56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37" y="968430"/>
            <a:ext cx="4043038" cy="3283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124E3-A753-CCC0-6DA1-FA9F02B6A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4283535"/>
            <a:ext cx="2731711" cy="2381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E6F80-7A8B-8D56-5378-5EB52E8BE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140" y="4254833"/>
            <a:ext cx="2800662" cy="24149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49380D-138D-7047-3D9E-847AD167A346}"/>
              </a:ext>
            </a:extLst>
          </p:cNvPr>
          <p:cNvCxnSpPr>
            <a:cxnSpLocks/>
          </p:cNvCxnSpPr>
          <p:nvPr/>
        </p:nvCxnSpPr>
        <p:spPr>
          <a:xfrm flipH="1">
            <a:off x="6229350" y="3360677"/>
            <a:ext cx="302837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47B88B3-2AAA-94E9-C200-D5A7E67F9A18}"/>
              </a:ext>
            </a:extLst>
          </p:cNvPr>
          <p:cNvSpPr/>
          <p:nvPr/>
        </p:nvSpPr>
        <p:spPr>
          <a:xfrm>
            <a:off x="6314927" y="4283535"/>
            <a:ext cx="447823" cy="109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FB8C09-7366-9D30-B37C-1881E3D834AF}"/>
              </a:ext>
            </a:extLst>
          </p:cNvPr>
          <p:cNvSpPr/>
          <p:nvPr/>
        </p:nvSpPr>
        <p:spPr>
          <a:xfrm>
            <a:off x="9865148" y="4261707"/>
            <a:ext cx="596053" cy="109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3FDF69-DEC6-8BCC-D954-BC005C831C9A}"/>
                  </a:ext>
                </a:extLst>
              </p:cNvPr>
              <p:cNvSpPr txBox="1"/>
              <p:nvPr/>
            </p:nvSpPr>
            <p:spPr>
              <a:xfrm>
                <a:off x="9301762" y="3130345"/>
                <a:ext cx="1941252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3FDF69-DEC6-8BCC-D954-BC005C831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762" y="3130345"/>
                <a:ext cx="1941252" cy="391261"/>
              </a:xfrm>
              <a:prstGeom prst="rect">
                <a:avLst/>
              </a:prstGeom>
              <a:blipFill>
                <a:blip r:embed="rId7"/>
                <a:stretch>
                  <a:fillRect l="-64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70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1126</Words>
  <Application>Microsoft Office PowerPoint</Application>
  <PresentationFormat>Widescreen</PresentationFormat>
  <Paragraphs>596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Progress Report</vt:lpstr>
      <vt:lpstr>Work in Progress</vt:lpstr>
      <vt:lpstr>SPS-I Injector Beam Current Measurement</vt:lpstr>
      <vt:lpstr>Measurement by control room oscilloscope saving data with floppy disks</vt:lpstr>
      <vt:lpstr>Measurement by RS oscilloscope MXO44</vt:lpstr>
      <vt:lpstr>Plot from data taken by RS oscilloscope MXO44</vt:lpstr>
      <vt:lpstr>Next Steps</vt:lpstr>
      <vt:lpstr>LBT Simulation</vt:lpstr>
      <vt:lpstr>References from Conceptual Design (SOR045)</vt:lpstr>
      <vt:lpstr>Simulation Region</vt:lpstr>
      <vt:lpstr>SPS-I LBT Lattice</vt:lpstr>
      <vt:lpstr>SPS-I LBT Twiss matching</vt:lpstr>
      <vt:lpstr>SPS-I LBT Beam size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Thakonwat Chanwattana</dc:creator>
  <cp:lastModifiedBy>Thakonwat Chanwattana</cp:lastModifiedBy>
  <cp:revision>3</cp:revision>
  <dcterms:created xsi:type="dcterms:W3CDTF">2025-05-13T03:42:20Z</dcterms:created>
  <dcterms:modified xsi:type="dcterms:W3CDTF">2025-05-22T02:57:37Z</dcterms:modified>
</cp:coreProperties>
</file>