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6"/>
  </p:notesMasterIdLst>
  <p:handoutMasterIdLst>
    <p:handoutMasterId r:id="rId77"/>
  </p:handoutMasterIdLst>
  <p:sldIdLst>
    <p:sldId id="534" r:id="rId2"/>
    <p:sldId id="536" r:id="rId3"/>
    <p:sldId id="8031" r:id="rId4"/>
    <p:sldId id="8008" r:id="rId5"/>
    <p:sldId id="8009" r:id="rId6"/>
    <p:sldId id="8035" r:id="rId7"/>
    <p:sldId id="7962" r:id="rId8"/>
    <p:sldId id="8027" r:id="rId9"/>
    <p:sldId id="8028" r:id="rId10"/>
    <p:sldId id="7963" r:id="rId11"/>
    <p:sldId id="8010" r:id="rId12"/>
    <p:sldId id="8011" r:id="rId13"/>
    <p:sldId id="7964" r:id="rId14"/>
    <p:sldId id="8038" r:id="rId15"/>
    <p:sldId id="8034" r:id="rId16"/>
    <p:sldId id="7965" r:id="rId17"/>
    <p:sldId id="8013" r:id="rId18"/>
    <p:sldId id="8025" r:id="rId19"/>
    <p:sldId id="8015" r:id="rId20"/>
    <p:sldId id="8016" r:id="rId21"/>
    <p:sldId id="7977" r:id="rId22"/>
    <p:sldId id="7979" r:id="rId23"/>
    <p:sldId id="7980" r:id="rId24"/>
    <p:sldId id="8012" r:id="rId25"/>
    <p:sldId id="7966" r:id="rId26"/>
    <p:sldId id="7967" r:id="rId27"/>
    <p:sldId id="7968" r:id="rId28"/>
    <p:sldId id="7969" r:id="rId29"/>
    <p:sldId id="7970" r:id="rId30"/>
    <p:sldId id="8014" r:id="rId31"/>
    <p:sldId id="8017" r:id="rId32"/>
    <p:sldId id="7988" r:id="rId33"/>
    <p:sldId id="7990" r:id="rId34"/>
    <p:sldId id="7991" r:id="rId35"/>
    <p:sldId id="7992" r:id="rId36"/>
    <p:sldId id="8018" r:id="rId37"/>
    <p:sldId id="7971" r:id="rId38"/>
    <p:sldId id="7987" r:id="rId39"/>
    <p:sldId id="7999" r:id="rId40"/>
    <p:sldId id="8000" r:id="rId41"/>
    <p:sldId id="8033" r:id="rId42"/>
    <p:sldId id="8001" r:id="rId43"/>
    <p:sldId id="7972" r:id="rId44"/>
    <p:sldId id="7973" r:id="rId45"/>
    <p:sldId id="7974" r:id="rId46"/>
    <p:sldId id="7976" r:id="rId47"/>
    <p:sldId id="7975" r:id="rId48"/>
    <p:sldId id="7978" r:id="rId49"/>
    <p:sldId id="8002" r:id="rId50"/>
    <p:sldId id="8003" r:id="rId51"/>
    <p:sldId id="8032" r:id="rId52"/>
    <p:sldId id="8024" r:id="rId53"/>
    <p:sldId id="8019" r:id="rId54"/>
    <p:sldId id="8029" r:id="rId55"/>
    <p:sldId id="8030" r:id="rId56"/>
    <p:sldId id="7982" r:id="rId57"/>
    <p:sldId id="7981" r:id="rId58"/>
    <p:sldId id="7983" r:id="rId59"/>
    <p:sldId id="7984" r:id="rId60"/>
    <p:sldId id="8039" r:id="rId61"/>
    <p:sldId id="7985" r:id="rId62"/>
    <p:sldId id="8020" r:id="rId63"/>
    <p:sldId id="8023" r:id="rId64"/>
    <p:sldId id="7993" r:id="rId65"/>
    <p:sldId id="8021" r:id="rId66"/>
    <p:sldId id="8040" r:id="rId67"/>
    <p:sldId id="8041" r:id="rId68"/>
    <p:sldId id="7996" r:id="rId69"/>
    <p:sldId id="8006" r:id="rId70"/>
    <p:sldId id="8036" r:id="rId71"/>
    <p:sldId id="7997" r:id="rId72"/>
    <p:sldId id="8037" r:id="rId73"/>
    <p:sldId id="8005" r:id="rId74"/>
    <p:sldId id="7998" r:id="rId75"/>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73" autoAdjust="0"/>
    <p:restoredTop sz="94660"/>
  </p:normalViewPr>
  <p:slideViewPr>
    <p:cSldViewPr snapToGrid="0">
      <p:cViewPr varScale="1">
        <p:scale>
          <a:sx n="66" d="100"/>
          <a:sy n="66" d="100"/>
        </p:scale>
        <p:origin x="843" y="34"/>
      </p:cViewPr>
      <p:guideLst/>
    </p:cSldViewPr>
  </p:slideViewPr>
  <p:notesTextViewPr>
    <p:cViewPr>
      <p:scale>
        <a:sx n="1" d="1"/>
        <a:sy n="1" d="1"/>
      </p:scale>
      <p:origin x="0" y="0"/>
    </p:cViewPr>
  </p:notesTextViewPr>
  <p:notesViewPr>
    <p:cSldViewPr snapToGrid="0">
      <p:cViewPr varScale="1">
        <p:scale>
          <a:sx n="53" d="100"/>
          <a:sy n="53" d="100"/>
        </p:scale>
        <p:origin x="2932" y="43"/>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3939FADD-3F9F-EF7A-892D-57E330384B1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a:extLst>
              <a:ext uri="{FF2B5EF4-FFF2-40B4-BE49-F238E27FC236}">
                <a16:creationId xmlns:a16="http://schemas.microsoft.com/office/drawing/2014/main" id="{65DDB012-9A50-4C77-438A-44EB3EE6210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D7F380-D1FD-4C4B-A585-9394C65C23E0}" type="datetimeFigureOut">
              <a:rPr lang="zh-CN" altLang="en-US" smtClean="0"/>
              <a:t>2025/7/31</a:t>
            </a:fld>
            <a:endParaRPr lang="zh-CN" altLang="en-US"/>
          </a:p>
        </p:txBody>
      </p:sp>
      <p:sp>
        <p:nvSpPr>
          <p:cNvPr id="4" name="页脚占位符 3">
            <a:extLst>
              <a:ext uri="{FF2B5EF4-FFF2-40B4-BE49-F238E27FC236}">
                <a16:creationId xmlns:a16="http://schemas.microsoft.com/office/drawing/2014/main" id="{0746B66F-C595-0E91-3FF0-96BA5A52996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en-US" altLang="zh-CN" dirty="0"/>
              <a:t>jiangbocheng@cqu.edu.cn</a:t>
            </a:r>
            <a:endParaRPr lang="zh-CN" altLang="en-US" dirty="0"/>
          </a:p>
        </p:txBody>
      </p:sp>
      <p:sp>
        <p:nvSpPr>
          <p:cNvPr id="5" name="灯片编号占位符 4">
            <a:extLst>
              <a:ext uri="{FF2B5EF4-FFF2-40B4-BE49-F238E27FC236}">
                <a16:creationId xmlns:a16="http://schemas.microsoft.com/office/drawing/2014/main" id="{802F3881-99DD-BADF-B33A-FBC19D8F70D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D97EED1-ACF4-47C9-A43D-D44DF90F5161}" type="slidenum">
              <a:rPr lang="zh-CN" altLang="en-US" smtClean="0"/>
              <a:t>‹#›</a:t>
            </a:fld>
            <a:endParaRPr lang="zh-CN" altLang="en-US"/>
          </a:p>
        </p:txBody>
      </p:sp>
    </p:spTree>
    <p:extLst>
      <p:ext uri="{BB962C8B-B14F-4D97-AF65-F5344CB8AC3E}">
        <p14:creationId xmlns:p14="http://schemas.microsoft.com/office/powerpoint/2010/main" val="61846627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79079A-DB90-4A59-940A-50A890FA2017}" type="datetimeFigureOut">
              <a:rPr lang="zh-CN" altLang="en-US" smtClean="0"/>
              <a:t>2025/7/31</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0E814A-BA56-44A5-87EF-3BA471B9B27D}" type="slidenum">
              <a:rPr lang="zh-CN" altLang="en-US" smtClean="0"/>
              <a:t>‹#›</a:t>
            </a:fld>
            <a:endParaRPr lang="zh-CN" altLang="en-US"/>
          </a:p>
        </p:txBody>
      </p:sp>
    </p:spTree>
    <p:extLst>
      <p:ext uri="{BB962C8B-B14F-4D97-AF65-F5344CB8AC3E}">
        <p14:creationId xmlns:p14="http://schemas.microsoft.com/office/powerpoint/2010/main" val="39477765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D0E814A-BA56-44A5-87EF-3BA471B9B27D}" type="slidenum">
              <a:rPr lang="zh-CN" altLang="en-US" smtClean="0"/>
              <a:t>38</a:t>
            </a:fld>
            <a:endParaRPr lang="zh-CN" altLang="en-US"/>
          </a:p>
        </p:txBody>
      </p:sp>
    </p:spTree>
    <p:extLst>
      <p:ext uri="{BB962C8B-B14F-4D97-AF65-F5344CB8AC3E}">
        <p14:creationId xmlns:p14="http://schemas.microsoft.com/office/powerpoint/2010/main" val="12457993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D0E814A-BA56-44A5-87EF-3BA471B9B27D}" type="slidenum">
              <a:rPr lang="zh-CN" altLang="en-US" smtClean="0"/>
              <a:t>40</a:t>
            </a:fld>
            <a:endParaRPr lang="zh-CN" altLang="en-US"/>
          </a:p>
        </p:txBody>
      </p:sp>
    </p:spTree>
    <p:extLst>
      <p:ext uri="{BB962C8B-B14F-4D97-AF65-F5344CB8AC3E}">
        <p14:creationId xmlns:p14="http://schemas.microsoft.com/office/powerpoint/2010/main" val="41013405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D0E814A-BA56-44A5-87EF-3BA471B9B27D}" type="slidenum">
              <a:rPr lang="zh-CN" altLang="en-US" smtClean="0"/>
              <a:t>54</a:t>
            </a:fld>
            <a:endParaRPr lang="zh-CN" altLang="en-US"/>
          </a:p>
        </p:txBody>
      </p:sp>
    </p:spTree>
    <p:extLst>
      <p:ext uri="{BB962C8B-B14F-4D97-AF65-F5344CB8AC3E}">
        <p14:creationId xmlns:p14="http://schemas.microsoft.com/office/powerpoint/2010/main" val="13615131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FD0E814A-BA56-44A5-87EF-3BA471B9B27D}" type="slidenum">
              <a:rPr lang="zh-CN" altLang="en-US" smtClean="0"/>
              <a:t>71</a:t>
            </a:fld>
            <a:endParaRPr lang="zh-CN" altLang="en-US"/>
          </a:p>
        </p:txBody>
      </p:sp>
    </p:spTree>
    <p:extLst>
      <p:ext uri="{BB962C8B-B14F-4D97-AF65-F5344CB8AC3E}">
        <p14:creationId xmlns:p14="http://schemas.microsoft.com/office/powerpoint/2010/main" val="382669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6E397DF-1292-49B0-B796-0BA2B39D2B36}"/>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7E42A995-2EBE-0543-B1FD-CEFF116E33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DE3CFCB2-0E6F-B77D-2ECA-AAA8B7DB83E8}"/>
              </a:ext>
            </a:extLst>
          </p:cNvPr>
          <p:cNvSpPr>
            <a:spLocks noGrp="1"/>
          </p:cNvSpPr>
          <p:nvPr>
            <p:ph type="dt" sz="half" idx="10"/>
          </p:nvPr>
        </p:nvSpPr>
        <p:spPr/>
        <p:txBody>
          <a:bodyPr/>
          <a:lstStyle/>
          <a:p>
            <a:fld id="{B21840C7-90B6-4B53-ACC4-37AD24EB9A2A}" type="datetimeFigureOut">
              <a:rPr lang="zh-CN" altLang="en-US" smtClean="0"/>
              <a:t>2025/7/31</a:t>
            </a:fld>
            <a:endParaRPr lang="zh-CN" altLang="en-US"/>
          </a:p>
        </p:txBody>
      </p:sp>
      <p:sp>
        <p:nvSpPr>
          <p:cNvPr id="5" name="页脚占位符 4">
            <a:extLst>
              <a:ext uri="{FF2B5EF4-FFF2-40B4-BE49-F238E27FC236}">
                <a16:creationId xmlns:a16="http://schemas.microsoft.com/office/drawing/2014/main" id="{9BB339EA-9BE1-E7ED-3A63-1B9B9634B70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D5221D84-1599-6208-A58D-BB9F879E81CE}"/>
              </a:ext>
            </a:extLst>
          </p:cNvPr>
          <p:cNvSpPr>
            <a:spLocks noGrp="1"/>
          </p:cNvSpPr>
          <p:nvPr>
            <p:ph type="sldNum" sz="quarter" idx="12"/>
          </p:nvPr>
        </p:nvSpPr>
        <p:spPr/>
        <p:txBody>
          <a:bodyPr/>
          <a:lstStyle/>
          <a:p>
            <a:fld id="{9F6D37D2-9B20-4D5B-9508-D53BB2FA17CD}" type="slidenum">
              <a:rPr lang="zh-CN" altLang="en-US" smtClean="0"/>
              <a:t>‹#›</a:t>
            </a:fld>
            <a:endParaRPr lang="zh-CN" altLang="en-US"/>
          </a:p>
        </p:txBody>
      </p:sp>
    </p:spTree>
    <p:extLst>
      <p:ext uri="{BB962C8B-B14F-4D97-AF65-F5344CB8AC3E}">
        <p14:creationId xmlns:p14="http://schemas.microsoft.com/office/powerpoint/2010/main" val="30603936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995ED84-FAC2-5C96-039E-5A815779F279}"/>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62D04A10-3404-AD1F-CBAE-0EA7576DCD64}"/>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082BEFC-05DF-1F53-F340-0400658E3851}"/>
              </a:ext>
            </a:extLst>
          </p:cNvPr>
          <p:cNvSpPr>
            <a:spLocks noGrp="1"/>
          </p:cNvSpPr>
          <p:nvPr>
            <p:ph type="dt" sz="half" idx="10"/>
          </p:nvPr>
        </p:nvSpPr>
        <p:spPr/>
        <p:txBody>
          <a:bodyPr/>
          <a:lstStyle/>
          <a:p>
            <a:fld id="{B21840C7-90B6-4B53-ACC4-37AD24EB9A2A}" type="datetimeFigureOut">
              <a:rPr lang="zh-CN" altLang="en-US" smtClean="0"/>
              <a:t>2025/7/31</a:t>
            </a:fld>
            <a:endParaRPr lang="zh-CN" altLang="en-US"/>
          </a:p>
        </p:txBody>
      </p:sp>
      <p:sp>
        <p:nvSpPr>
          <p:cNvPr id="5" name="页脚占位符 4">
            <a:extLst>
              <a:ext uri="{FF2B5EF4-FFF2-40B4-BE49-F238E27FC236}">
                <a16:creationId xmlns:a16="http://schemas.microsoft.com/office/drawing/2014/main" id="{690E19CF-3B63-A1E8-BC20-84B61ABED84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E7FC0AC-3E94-23D8-A707-BC34F035A4A5}"/>
              </a:ext>
            </a:extLst>
          </p:cNvPr>
          <p:cNvSpPr>
            <a:spLocks noGrp="1"/>
          </p:cNvSpPr>
          <p:nvPr>
            <p:ph type="sldNum" sz="quarter" idx="12"/>
          </p:nvPr>
        </p:nvSpPr>
        <p:spPr/>
        <p:txBody>
          <a:bodyPr/>
          <a:lstStyle/>
          <a:p>
            <a:fld id="{9F6D37D2-9B20-4D5B-9508-D53BB2FA17CD}" type="slidenum">
              <a:rPr lang="zh-CN" altLang="en-US" smtClean="0"/>
              <a:t>‹#›</a:t>
            </a:fld>
            <a:endParaRPr lang="zh-CN" altLang="en-US"/>
          </a:p>
        </p:txBody>
      </p:sp>
    </p:spTree>
    <p:extLst>
      <p:ext uri="{BB962C8B-B14F-4D97-AF65-F5344CB8AC3E}">
        <p14:creationId xmlns:p14="http://schemas.microsoft.com/office/powerpoint/2010/main" val="2605004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0EB435F5-9788-1D9F-6F06-C8A32C9D76FD}"/>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3AE55AA2-12D3-76E0-714D-3DB6B6258D7E}"/>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718FDF79-AA0D-BE93-63C5-9BD4D234823D}"/>
              </a:ext>
            </a:extLst>
          </p:cNvPr>
          <p:cNvSpPr>
            <a:spLocks noGrp="1"/>
          </p:cNvSpPr>
          <p:nvPr>
            <p:ph type="dt" sz="half" idx="10"/>
          </p:nvPr>
        </p:nvSpPr>
        <p:spPr/>
        <p:txBody>
          <a:bodyPr/>
          <a:lstStyle/>
          <a:p>
            <a:fld id="{B21840C7-90B6-4B53-ACC4-37AD24EB9A2A}" type="datetimeFigureOut">
              <a:rPr lang="zh-CN" altLang="en-US" smtClean="0"/>
              <a:t>2025/7/31</a:t>
            </a:fld>
            <a:endParaRPr lang="zh-CN" altLang="en-US"/>
          </a:p>
        </p:txBody>
      </p:sp>
      <p:sp>
        <p:nvSpPr>
          <p:cNvPr id="5" name="页脚占位符 4">
            <a:extLst>
              <a:ext uri="{FF2B5EF4-FFF2-40B4-BE49-F238E27FC236}">
                <a16:creationId xmlns:a16="http://schemas.microsoft.com/office/drawing/2014/main" id="{4037D036-FFF5-B7B0-C5BF-594630BDEA5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8FD309E3-C2BF-3656-92B2-D439E5D61C06}"/>
              </a:ext>
            </a:extLst>
          </p:cNvPr>
          <p:cNvSpPr>
            <a:spLocks noGrp="1"/>
          </p:cNvSpPr>
          <p:nvPr>
            <p:ph type="sldNum" sz="quarter" idx="12"/>
          </p:nvPr>
        </p:nvSpPr>
        <p:spPr/>
        <p:txBody>
          <a:bodyPr/>
          <a:lstStyle/>
          <a:p>
            <a:fld id="{9F6D37D2-9B20-4D5B-9508-D53BB2FA17CD}" type="slidenum">
              <a:rPr lang="zh-CN" altLang="en-US" smtClean="0"/>
              <a:t>‹#›</a:t>
            </a:fld>
            <a:endParaRPr lang="zh-CN" altLang="en-US"/>
          </a:p>
        </p:txBody>
      </p:sp>
    </p:spTree>
    <p:extLst>
      <p:ext uri="{BB962C8B-B14F-4D97-AF65-F5344CB8AC3E}">
        <p14:creationId xmlns:p14="http://schemas.microsoft.com/office/powerpoint/2010/main" val="73712510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cxnSp>
        <p:nvCxnSpPr>
          <p:cNvPr id="7" name="直接连接符 6"/>
          <p:cNvCxnSpPr/>
          <p:nvPr userDrawn="1"/>
        </p:nvCxnSpPr>
        <p:spPr bwMode="auto">
          <a:xfrm>
            <a:off x="1052011" y="831273"/>
            <a:ext cx="10560000" cy="0"/>
          </a:xfrm>
          <a:prstGeom prst="line">
            <a:avLst/>
          </a:prstGeom>
          <a:noFill/>
          <a:ln w="25400" cap="flat" cmpd="sng" algn="ctr">
            <a:solidFill>
              <a:srgbClr val="2F5597"/>
            </a:solidFill>
            <a:prstDash val="solid"/>
            <a:round/>
            <a:headEnd type="none" w="med" len="med"/>
            <a:tailEnd type="none" w="med" len="med"/>
          </a:ln>
          <a:effectLst/>
        </p:spPr>
      </p:cxnSp>
      <p:pic>
        <p:nvPicPr>
          <p:cNvPr id="8" name="图片 7"/>
          <p:cNvPicPr>
            <a:picLocks noChangeAspect="1"/>
          </p:cNvPicPr>
          <p:nvPr userDrawn="1"/>
        </p:nvPicPr>
        <p:blipFill>
          <a:blip r:embed="rId2" cstate="print"/>
          <a:stretch>
            <a:fillRect/>
          </a:stretch>
        </p:blipFill>
        <p:spPr>
          <a:xfrm>
            <a:off x="178234" y="66675"/>
            <a:ext cx="770525" cy="764598"/>
          </a:xfrm>
          <a:prstGeom prst="rect">
            <a:avLst/>
          </a:prstGeom>
        </p:spPr>
      </p:pic>
      <p:sp>
        <p:nvSpPr>
          <p:cNvPr id="9" name="灯片编号占位符 5"/>
          <p:cNvSpPr txBox="1"/>
          <p:nvPr userDrawn="1"/>
        </p:nvSpPr>
        <p:spPr>
          <a:xfrm>
            <a:off x="10464801" y="266412"/>
            <a:ext cx="1147210" cy="365125"/>
          </a:xfrm>
          <a:prstGeom prst="rect">
            <a:avLst/>
          </a:prstGeom>
        </p:spPr>
        <p:txBody>
          <a:bodyPr vert="horz" lIns="91440" tIns="45720" rIns="91440" bIns="45720" rtlCol="0" anchor="ctr"/>
          <a:lstStyle>
            <a:defPPr>
              <a:defRPr lang="zh-CN"/>
            </a:defPPr>
            <a:lvl1pPr marL="0" algn="r" defTabSz="914400" rtl="0" eaLnBrk="1" latinLnBrk="0" hangingPunct="1">
              <a:defRPr sz="1600" b="1" kern="1200">
                <a:solidFill>
                  <a:schemeClr val="bg1">
                    <a:lumMod val="50000"/>
                  </a:schemeClr>
                </a:solidFill>
                <a:latin typeface="微软雅黑" panose="020B0503020204020204" pitchFamily="34" charset="-122"/>
                <a:ea typeface="微软雅黑" panose="020B0503020204020204" pitchFamily="34" charset="-122"/>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tLang="zh-CN" dirty="0"/>
              <a:t>Page</a:t>
            </a:r>
            <a:r>
              <a:rPr lang="zh-CN" altLang="en-US" dirty="0"/>
              <a:t> </a:t>
            </a:r>
            <a:fld id="{26BF04B0-DEE0-4FBA-AA91-F5FB383BFA94}" type="slidenum">
              <a:rPr lang="zh-CN" altLang="en-US" smtClean="0"/>
              <a:pPr/>
              <a:t>‹#›</a:t>
            </a:fld>
            <a:endParaRPr lang="zh-CN" altLang="en-US" dirty="0"/>
          </a:p>
        </p:txBody>
      </p:sp>
    </p:spTree>
    <p:extLst>
      <p:ext uri="{BB962C8B-B14F-4D97-AF65-F5344CB8AC3E}">
        <p14:creationId xmlns:p14="http://schemas.microsoft.com/office/powerpoint/2010/main" val="4843121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09D4EA-FB85-2C43-0F11-BD97F4766208}"/>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B907DBE-0F38-45EF-E9EA-90FDF1C0E7CB}"/>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984FEAC8-170D-E727-C49D-FEFD9EAA6B91}"/>
              </a:ext>
            </a:extLst>
          </p:cNvPr>
          <p:cNvSpPr>
            <a:spLocks noGrp="1"/>
          </p:cNvSpPr>
          <p:nvPr>
            <p:ph type="dt" sz="half" idx="10"/>
          </p:nvPr>
        </p:nvSpPr>
        <p:spPr/>
        <p:txBody>
          <a:bodyPr/>
          <a:lstStyle/>
          <a:p>
            <a:fld id="{B21840C7-90B6-4B53-ACC4-37AD24EB9A2A}" type="datetimeFigureOut">
              <a:rPr lang="zh-CN" altLang="en-US" smtClean="0"/>
              <a:t>2025/7/31</a:t>
            </a:fld>
            <a:endParaRPr lang="zh-CN" altLang="en-US"/>
          </a:p>
        </p:txBody>
      </p:sp>
      <p:sp>
        <p:nvSpPr>
          <p:cNvPr id="5" name="页脚占位符 4">
            <a:extLst>
              <a:ext uri="{FF2B5EF4-FFF2-40B4-BE49-F238E27FC236}">
                <a16:creationId xmlns:a16="http://schemas.microsoft.com/office/drawing/2014/main" id="{D99573CE-9DB3-9300-6C10-88492DABCDEB}"/>
              </a:ext>
            </a:extLst>
          </p:cNvPr>
          <p:cNvSpPr>
            <a:spLocks noGrp="1"/>
          </p:cNvSpPr>
          <p:nvPr>
            <p:ph type="ftr" sz="quarter" idx="11"/>
          </p:nvPr>
        </p:nvSpPr>
        <p:spPr/>
        <p:txBody>
          <a:bodyPr/>
          <a:lstStyle/>
          <a:p>
            <a:r>
              <a:rPr lang="en-US" altLang="zh-CN" dirty="0"/>
              <a:t>jiangbocheng@cqu.edu.cn</a:t>
            </a:r>
            <a:endParaRPr lang="zh-CN" altLang="en-US" dirty="0"/>
          </a:p>
        </p:txBody>
      </p:sp>
      <p:sp>
        <p:nvSpPr>
          <p:cNvPr id="6" name="灯片编号占位符 5">
            <a:extLst>
              <a:ext uri="{FF2B5EF4-FFF2-40B4-BE49-F238E27FC236}">
                <a16:creationId xmlns:a16="http://schemas.microsoft.com/office/drawing/2014/main" id="{66C72A22-1DA9-A4B7-69DC-E336424B1713}"/>
              </a:ext>
            </a:extLst>
          </p:cNvPr>
          <p:cNvSpPr>
            <a:spLocks noGrp="1"/>
          </p:cNvSpPr>
          <p:nvPr>
            <p:ph type="sldNum" sz="quarter" idx="12"/>
          </p:nvPr>
        </p:nvSpPr>
        <p:spPr/>
        <p:txBody>
          <a:bodyPr/>
          <a:lstStyle/>
          <a:p>
            <a:fld id="{9F6D37D2-9B20-4D5B-9508-D53BB2FA17CD}" type="slidenum">
              <a:rPr lang="zh-CN" altLang="en-US" smtClean="0"/>
              <a:t>‹#›</a:t>
            </a:fld>
            <a:endParaRPr lang="zh-CN" altLang="en-US"/>
          </a:p>
        </p:txBody>
      </p:sp>
    </p:spTree>
    <p:extLst>
      <p:ext uri="{BB962C8B-B14F-4D97-AF65-F5344CB8AC3E}">
        <p14:creationId xmlns:p14="http://schemas.microsoft.com/office/powerpoint/2010/main" val="2204301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B3B4C25-BDA7-C1BE-70A9-D2FD069E4F9A}"/>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A356969C-8296-C63F-1AA4-8B1BE745C88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99A5C219-57DD-514A-49F4-C3F3DE643B20}"/>
              </a:ext>
            </a:extLst>
          </p:cNvPr>
          <p:cNvSpPr>
            <a:spLocks noGrp="1"/>
          </p:cNvSpPr>
          <p:nvPr>
            <p:ph type="dt" sz="half" idx="10"/>
          </p:nvPr>
        </p:nvSpPr>
        <p:spPr/>
        <p:txBody>
          <a:bodyPr/>
          <a:lstStyle/>
          <a:p>
            <a:fld id="{B21840C7-90B6-4B53-ACC4-37AD24EB9A2A}" type="datetimeFigureOut">
              <a:rPr lang="zh-CN" altLang="en-US" smtClean="0"/>
              <a:t>2025/7/31</a:t>
            </a:fld>
            <a:endParaRPr lang="zh-CN" altLang="en-US"/>
          </a:p>
        </p:txBody>
      </p:sp>
      <p:sp>
        <p:nvSpPr>
          <p:cNvPr id="5" name="页脚占位符 4">
            <a:extLst>
              <a:ext uri="{FF2B5EF4-FFF2-40B4-BE49-F238E27FC236}">
                <a16:creationId xmlns:a16="http://schemas.microsoft.com/office/drawing/2014/main" id="{C00D0549-60C5-29B2-5D48-48955C541287}"/>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3566FE98-75BB-2E0F-78FB-7712D059B423}"/>
              </a:ext>
            </a:extLst>
          </p:cNvPr>
          <p:cNvSpPr>
            <a:spLocks noGrp="1"/>
          </p:cNvSpPr>
          <p:nvPr>
            <p:ph type="sldNum" sz="quarter" idx="12"/>
          </p:nvPr>
        </p:nvSpPr>
        <p:spPr/>
        <p:txBody>
          <a:bodyPr/>
          <a:lstStyle/>
          <a:p>
            <a:fld id="{9F6D37D2-9B20-4D5B-9508-D53BB2FA17CD}" type="slidenum">
              <a:rPr lang="zh-CN" altLang="en-US" smtClean="0"/>
              <a:t>‹#›</a:t>
            </a:fld>
            <a:endParaRPr lang="zh-CN" altLang="en-US"/>
          </a:p>
        </p:txBody>
      </p:sp>
    </p:spTree>
    <p:extLst>
      <p:ext uri="{BB962C8B-B14F-4D97-AF65-F5344CB8AC3E}">
        <p14:creationId xmlns:p14="http://schemas.microsoft.com/office/powerpoint/2010/main" val="2169376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00662E5-81B1-0BDD-D383-71AFE8092D57}"/>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E3CDA6C5-FC9C-A8DF-68F4-B30F3F9355C0}"/>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0C63BEB6-E7AF-9163-0A7D-AAA49428770E}"/>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269299E7-94C2-9A43-F630-677552C78568}"/>
              </a:ext>
            </a:extLst>
          </p:cNvPr>
          <p:cNvSpPr>
            <a:spLocks noGrp="1"/>
          </p:cNvSpPr>
          <p:nvPr>
            <p:ph type="dt" sz="half" idx="10"/>
          </p:nvPr>
        </p:nvSpPr>
        <p:spPr/>
        <p:txBody>
          <a:bodyPr/>
          <a:lstStyle/>
          <a:p>
            <a:fld id="{B21840C7-90B6-4B53-ACC4-37AD24EB9A2A}" type="datetimeFigureOut">
              <a:rPr lang="zh-CN" altLang="en-US" smtClean="0"/>
              <a:t>2025/7/31</a:t>
            </a:fld>
            <a:endParaRPr lang="zh-CN" altLang="en-US"/>
          </a:p>
        </p:txBody>
      </p:sp>
      <p:sp>
        <p:nvSpPr>
          <p:cNvPr id="6" name="页脚占位符 5">
            <a:extLst>
              <a:ext uri="{FF2B5EF4-FFF2-40B4-BE49-F238E27FC236}">
                <a16:creationId xmlns:a16="http://schemas.microsoft.com/office/drawing/2014/main" id="{DD2F5CBF-9376-73F1-113A-BC908C36E0C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FD12B9B3-CB34-A08A-5288-973E5743A6B6}"/>
              </a:ext>
            </a:extLst>
          </p:cNvPr>
          <p:cNvSpPr>
            <a:spLocks noGrp="1"/>
          </p:cNvSpPr>
          <p:nvPr>
            <p:ph type="sldNum" sz="quarter" idx="12"/>
          </p:nvPr>
        </p:nvSpPr>
        <p:spPr/>
        <p:txBody>
          <a:bodyPr/>
          <a:lstStyle/>
          <a:p>
            <a:fld id="{9F6D37D2-9B20-4D5B-9508-D53BB2FA17CD}" type="slidenum">
              <a:rPr lang="zh-CN" altLang="en-US" smtClean="0"/>
              <a:t>‹#›</a:t>
            </a:fld>
            <a:endParaRPr lang="zh-CN" altLang="en-US"/>
          </a:p>
        </p:txBody>
      </p:sp>
    </p:spTree>
    <p:extLst>
      <p:ext uri="{BB962C8B-B14F-4D97-AF65-F5344CB8AC3E}">
        <p14:creationId xmlns:p14="http://schemas.microsoft.com/office/powerpoint/2010/main" val="40969840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D5BA076-D60A-01FD-0541-5458B777861E}"/>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47D11546-CB72-A228-3B4F-9A3F0B78B5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1C6E485A-A830-5A6F-D8F0-CF81C2687BD2}"/>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8FE19D01-F439-3790-F823-93DBB96E65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065554B-7F14-1F4F-9232-ED75DB4B48A4}"/>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E062C9B-E1D8-A447-DA82-7B24A22625C0}"/>
              </a:ext>
            </a:extLst>
          </p:cNvPr>
          <p:cNvSpPr>
            <a:spLocks noGrp="1"/>
          </p:cNvSpPr>
          <p:nvPr>
            <p:ph type="dt" sz="half" idx="10"/>
          </p:nvPr>
        </p:nvSpPr>
        <p:spPr/>
        <p:txBody>
          <a:bodyPr/>
          <a:lstStyle/>
          <a:p>
            <a:fld id="{B21840C7-90B6-4B53-ACC4-37AD24EB9A2A}" type="datetimeFigureOut">
              <a:rPr lang="zh-CN" altLang="en-US" smtClean="0"/>
              <a:t>2025/7/31</a:t>
            </a:fld>
            <a:endParaRPr lang="zh-CN" altLang="en-US"/>
          </a:p>
        </p:txBody>
      </p:sp>
      <p:sp>
        <p:nvSpPr>
          <p:cNvPr id="8" name="页脚占位符 7">
            <a:extLst>
              <a:ext uri="{FF2B5EF4-FFF2-40B4-BE49-F238E27FC236}">
                <a16:creationId xmlns:a16="http://schemas.microsoft.com/office/drawing/2014/main" id="{965E1B8B-26CF-3C22-D269-F71362DA6F4C}"/>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03F6A9E-9F4E-5FE2-7B2F-7DBDF813F753}"/>
              </a:ext>
            </a:extLst>
          </p:cNvPr>
          <p:cNvSpPr>
            <a:spLocks noGrp="1"/>
          </p:cNvSpPr>
          <p:nvPr>
            <p:ph type="sldNum" sz="quarter" idx="12"/>
          </p:nvPr>
        </p:nvSpPr>
        <p:spPr/>
        <p:txBody>
          <a:bodyPr/>
          <a:lstStyle/>
          <a:p>
            <a:fld id="{9F6D37D2-9B20-4D5B-9508-D53BB2FA17CD}" type="slidenum">
              <a:rPr lang="zh-CN" altLang="en-US" smtClean="0"/>
              <a:t>‹#›</a:t>
            </a:fld>
            <a:endParaRPr lang="zh-CN" altLang="en-US"/>
          </a:p>
        </p:txBody>
      </p:sp>
    </p:spTree>
    <p:extLst>
      <p:ext uri="{BB962C8B-B14F-4D97-AF65-F5344CB8AC3E}">
        <p14:creationId xmlns:p14="http://schemas.microsoft.com/office/powerpoint/2010/main" val="27401132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1EF587-D39B-8C4A-E3D8-1104D36E472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B593692A-6F19-4F34-16F8-C63C528361D6}"/>
              </a:ext>
            </a:extLst>
          </p:cNvPr>
          <p:cNvSpPr>
            <a:spLocks noGrp="1"/>
          </p:cNvSpPr>
          <p:nvPr>
            <p:ph type="dt" sz="half" idx="10"/>
          </p:nvPr>
        </p:nvSpPr>
        <p:spPr/>
        <p:txBody>
          <a:bodyPr/>
          <a:lstStyle/>
          <a:p>
            <a:fld id="{B21840C7-90B6-4B53-ACC4-37AD24EB9A2A}" type="datetimeFigureOut">
              <a:rPr lang="zh-CN" altLang="en-US" smtClean="0"/>
              <a:t>2025/7/31</a:t>
            </a:fld>
            <a:endParaRPr lang="zh-CN" altLang="en-US"/>
          </a:p>
        </p:txBody>
      </p:sp>
      <p:sp>
        <p:nvSpPr>
          <p:cNvPr id="4" name="页脚占位符 3">
            <a:extLst>
              <a:ext uri="{FF2B5EF4-FFF2-40B4-BE49-F238E27FC236}">
                <a16:creationId xmlns:a16="http://schemas.microsoft.com/office/drawing/2014/main" id="{AA8672C4-E366-796C-EFF0-E968E7F7D397}"/>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26D78616-96B5-7450-726C-C9269A932D3F}"/>
              </a:ext>
            </a:extLst>
          </p:cNvPr>
          <p:cNvSpPr>
            <a:spLocks noGrp="1"/>
          </p:cNvSpPr>
          <p:nvPr>
            <p:ph type="sldNum" sz="quarter" idx="12"/>
          </p:nvPr>
        </p:nvSpPr>
        <p:spPr/>
        <p:txBody>
          <a:bodyPr/>
          <a:lstStyle/>
          <a:p>
            <a:fld id="{9F6D37D2-9B20-4D5B-9508-D53BB2FA17CD}" type="slidenum">
              <a:rPr lang="zh-CN" altLang="en-US" smtClean="0"/>
              <a:t>‹#›</a:t>
            </a:fld>
            <a:endParaRPr lang="zh-CN" altLang="en-US"/>
          </a:p>
        </p:txBody>
      </p:sp>
    </p:spTree>
    <p:extLst>
      <p:ext uri="{BB962C8B-B14F-4D97-AF65-F5344CB8AC3E}">
        <p14:creationId xmlns:p14="http://schemas.microsoft.com/office/powerpoint/2010/main" val="1220833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96BB8FB-EF43-6E36-75E5-A541E134A86F}"/>
              </a:ext>
            </a:extLst>
          </p:cNvPr>
          <p:cNvSpPr>
            <a:spLocks noGrp="1"/>
          </p:cNvSpPr>
          <p:nvPr>
            <p:ph type="dt" sz="half" idx="10"/>
          </p:nvPr>
        </p:nvSpPr>
        <p:spPr/>
        <p:txBody>
          <a:bodyPr/>
          <a:lstStyle/>
          <a:p>
            <a:fld id="{B21840C7-90B6-4B53-ACC4-37AD24EB9A2A}" type="datetimeFigureOut">
              <a:rPr lang="zh-CN" altLang="en-US" smtClean="0"/>
              <a:t>2025/7/31</a:t>
            </a:fld>
            <a:endParaRPr lang="zh-CN" altLang="en-US"/>
          </a:p>
        </p:txBody>
      </p:sp>
      <p:sp>
        <p:nvSpPr>
          <p:cNvPr id="3" name="页脚占位符 2">
            <a:extLst>
              <a:ext uri="{FF2B5EF4-FFF2-40B4-BE49-F238E27FC236}">
                <a16:creationId xmlns:a16="http://schemas.microsoft.com/office/drawing/2014/main" id="{4618FD04-54D9-12D1-12C1-FAA3A587E6D1}"/>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F597C211-04BF-E9CD-6A92-7EEC93985367}"/>
              </a:ext>
            </a:extLst>
          </p:cNvPr>
          <p:cNvSpPr>
            <a:spLocks noGrp="1"/>
          </p:cNvSpPr>
          <p:nvPr>
            <p:ph type="sldNum" sz="quarter" idx="12"/>
          </p:nvPr>
        </p:nvSpPr>
        <p:spPr/>
        <p:txBody>
          <a:bodyPr/>
          <a:lstStyle/>
          <a:p>
            <a:fld id="{9F6D37D2-9B20-4D5B-9508-D53BB2FA17CD}" type="slidenum">
              <a:rPr lang="zh-CN" altLang="en-US" smtClean="0"/>
              <a:t>‹#›</a:t>
            </a:fld>
            <a:endParaRPr lang="zh-CN" altLang="en-US"/>
          </a:p>
        </p:txBody>
      </p:sp>
    </p:spTree>
    <p:extLst>
      <p:ext uri="{BB962C8B-B14F-4D97-AF65-F5344CB8AC3E}">
        <p14:creationId xmlns:p14="http://schemas.microsoft.com/office/powerpoint/2010/main" val="28915319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398133E-A4A1-E24A-F98B-E26B4DD554AB}"/>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FEB4140D-C68B-C9C2-193B-FD0BF69D301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D429F6D9-BDD6-60AE-EE88-48C1F11F95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FB8EFD47-D683-DF97-9D53-B552DD22D6AB}"/>
              </a:ext>
            </a:extLst>
          </p:cNvPr>
          <p:cNvSpPr>
            <a:spLocks noGrp="1"/>
          </p:cNvSpPr>
          <p:nvPr>
            <p:ph type="dt" sz="half" idx="10"/>
          </p:nvPr>
        </p:nvSpPr>
        <p:spPr/>
        <p:txBody>
          <a:bodyPr/>
          <a:lstStyle/>
          <a:p>
            <a:fld id="{B21840C7-90B6-4B53-ACC4-37AD24EB9A2A}" type="datetimeFigureOut">
              <a:rPr lang="zh-CN" altLang="en-US" smtClean="0"/>
              <a:t>2025/7/31</a:t>
            </a:fld>
            <a:endParaRPr lang="zh-CN" altLang="en-US"/>
          </a:p>
        </p:txBody>
      </p:sp>
      <p:sp>
        <p:nvSpPr>
          <p:cNvPr id="6" name="页脚占位符 5">
            <a:extLst>
              <a:ext uri="{FF2B5EF4-FFF2-40B4-BE49-F238E27FC236}">
                <a16:creationId xmlns:a16="http://schemas.microsoft.com/office/drawing/2014/main" id="{9217AE83-64F1-903A-BBB8-C5A3844837BC}"/>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8D442216-FF5C-D823-18C2-A3E07E2C9560}"/>
              </a:ext>
            </a:extLst>
          </p:cNvPr>
          <p:cNvSpPr>
            <a:spLocks noGrp="1"/>
          </p:cNvSpPr>
          <p:nvPr>
            <p:ph type="sldNum" sz="quarter" idx="12"/>
          </p:nvPr>
        </p:nvSpPr>
        <p:spPr/>
        <p:txBody>
          <a:bodyPr/>
          <a:lstStyle/>
          <a:p>
            <a:fld id="{9F6D37D2-9B20-4D5B-9508-D53BB2FA17CD}" type="slidenum">
              <a:rPr lang="zh-CN" altLang="en-US" smtClean="0"/>
              <a:t>‹#›</a:t>
            </a:fld>
            <a:endParaRPr lang="zh-CN" altLang="en-US"/>
          </a:p>
        </p:txBody>
      </p:sp>
    </p:spTree>
    <p:extLst>
      <p:ext uri="{BB962C8B-B14F-4D97-AF65-F5344CB8AC3E}">
        <p14:creationId xmlns:p14="http://schemas.microsoft.com/office/powerpoint/2010/main" val="6886908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D04A2A7-23C4-9977-5024-CB527B06A9B6}"/>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923E9CCD-150E-F072-C459-734DD37E033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2308A5A2-4404-1DD8-23E1-A84E86E89F8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D6D9F54C-D0E9-187A-63B9-ECEBB4E9D310}"/>
              </a:ext>
            </a:extLst>
          </p:cNvPr>
          <p:cNvSpPr>
            <a:spLocks noGrp="1"/>
          </p:cNvSpPr>
          <p:nvPr>
            <p:ph type="dt" sz="half" idx="10"/>
          </p:nvPr>
        </p:nvSpPr>
        <p:spPr/>
        <p:txBody>
          <a:bodyPr/>
          <a:lstStyle/>
          <a:p>
            <a:fld id="{B21840C7-90B6-4B53-ACC4-37AD24EB9A2A}" type="datetimeFigureOut">
              <a:rPr lang="zh-CN" altLang="en-US" smtClean="0"/>
              <a:t>2025/7/31</a:t>
            </a:fld>
            <a:endParaRPr lang="zh-CN" altLang="en-US"/>
          </a:p>
        </p:txBody>
      </p:sp>
      <p:sp>
        <p:nvSpPr>
          <p:cNvPr id="6" name="页脚占位符 5">
            <a:extLst>
              <a:ext uri="{FF2B5EF4-FFF2-40B4-BE49-F238E27FC236}">
                <a16:creationId xmlns:a16="http://schemas.microsoft.com/office/drawing/2014/main" id="{58B3FE1C-1696-9E4D-9655-5DE906EF88E5}"/>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0D1E1AC2-E5F7-CD89-CC23-ADEF474972D7}"/>
              </a:ext>
            </a:extLst>
          </p:cNvPr>
          <p:cNvSpPr>
            <a:spLocks noGrp="1"/>
          </p:cNvSpPr>
          <p:nvPr>
            <p:ph type="sldNum" sz="quarter" idx="12"/>
          </p:nvPr>
        </p:nvSpPr>
        <p:spPr/>
        <p:txBody>
          <a:bodyPr/>
          <a:lstStyle/>
          <a:p>
            <a:fld id="{9F6D37D2-9B20-4D5B-9508-D53BB2FA17CD}" type="slidenum">
              <a:rPr lang="zh-CN" altLang="en-US" smtClean="0"/>
              <a:t>‹#›</a:t>
            </a:fld>
            <a:endParaRPr lang="zh-CN" altLang="en-US"/>
          </a:p>
        </p:txBody>
      </p:sp>
    </p:spTree>
    <p:extLst>
      <p:ext uri="{BB962C8B-B14F-4D97-AF65-F5344CB8AC3E}">
        <p14:creationId xmlns:p14="http://schemas.microsoft.com/office/powerpoint/2010/main" val="2497047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D6EF819-A25F-2B64-853D-C06EF04901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708A42B2-0E42-54B4-C5CD-51D7A6B9794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B9ED2D59-BEC1-7654-7DDE-F7C3FB9DDF6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21840C7-90B6-4B53-ACC4-37AD24EB9A2A}" type="datetimeFigureOut">
              <a:rPr lang="zh-CN" altLang="en-US" smtClean="0"/>
              <a:t>2025/7/31</a:t>
            </a:fld>
            <a:endParaRPr lang="zh-CN" altLang="en-US"/>
          </a:p>
        </p:txBody>
      </p:sp>
      <p:sp>
        <p:nvSpPr>
          <p:cNvPr id="5" name="页脚占位符 4">
            <a:extLst>
              <a:ext uri="{FF2B5EF4-FFF2-40B4-BE49-F238E27FC236}">
                <a16:creationId xmlns:a16="http://schemas.microsoft.com/office/drawing/2014/main" id="{CF7D5DB9-8C23-3D98-2E3D-F7C6A22D12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zh-CN" altLang="en-US"/>
          </a:p>
        </p:txBody>
      </p:sp>
      <p:sp>
        <p:nvSpPr>
          <p:cNvPr id="6" name="灯片编号占位符 5">
            <a:extLst>
              <a:ext uri="{FF2B5EF4-FFF2-40B4-BE49-F238E27FC236}">
                <a16:creationId xmlns:a16="http://schemas.microsoft.com/office/drawing/2014/main" id="{F972E8EE-3A99-01EB-09A8-7DA2210078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9F6D37D2-9B20-4D5B-9508-D53BB2FA17CD}" type="slidenum">
              <a:rPr lang="zh-CN" altLang="en-US" smtClean="0"/>
              <a:t>‹#›</a:t>
            </a:fld>
            <a:endParaRPr lang="zh-CN" altLang="en-US"/>
          </a:p>
        </p:txBody>
      </p:sp>
    </p:spTree>
    <p:extLst>
      <p:ext uri="{BB962C8B-B14F-4D97-AF65-F5344CB8AC3E}">
        <p14:creationId xmlns:p14="http://schemas.microsoft.com/office/powerpoint/2010/main" val="1575169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image" Target="../media/image27.emf"/><Relationship Id="rId1" Type="http://schemas.openxmlformats.org/officeDocument/2006/relationships/slideLayout" Target="../slideLayouts/slideLayout12.xml"/><Relationship Id="rId5" Type="http://schemas.openxmlformats.org/officeDocument/2006/relationships/image" Target="../media/image30.png"/><Relationship Id="rId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image" Target="../media/image31.png"/><Relationship Id="rId1" Type="http://schemas.openxmlformats.org/officeDocument/2006/relationships/slideLayout" Target="../slideLayouts/slideLayout12.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02.png"/><Relationship Id="rId2" Type="http://schemas.openxmlformats.org/officeDocument/2006/relationships/image" Target="../media/image291.png"/><Relationship Id="rId1" Type="http://schemas.openxmlformats.org/officeDocument/2006/relationships/slideLayout" Target="../slideLayouts/slideLayout12.xml"/><Relationship Id="rId4" Type="http://schemas.openxmlformats.org/officeDocument/2006/relationships/image" Target="../media/image312.png"/></Relationships>
</file>

<file path=ppt/slides/_rels/slide16.xml.rels><?xml version="1.0" encoding="UTF-8" standalone="yes"?>
<Relationships xmlns="http://schemas.openxmlformats.org/package/2006/relationships"><Relationship Id="rId8" Type="http://schemas.openxmlformats.org/officeDocument/2006/relationships/image" Target="../media/image260.png"/><Relationship Id="rId3" Type="http://schemas.openxmlformats.org/officeDocument/2006/relationships/image" Target="../media/image210.png"/><Relationship Id="rId7" Type="http://schemas.openxmlformats.org/officeDocument/2006/relationships/image" Target="../media/image250.png"/><Relationship Id="rId2" Type="http://schemas.openxmlformats.org/officeDocument/2006/relationships/image" Target="../media/image200.png"/><Relationship Id="rId1" Type="http://schemas.openxmlformats.org/officeDocument/2006/relationships/slideLayout" Target="../slideLayouts/slideLayout12.xml"/><Relationship Id="rId6" Type="http://schemas.openxmlformats.org/officeDocument/2006/relationships/image" Target="../media/image220.png"/><Relationship Id="rId5" Type="http://schemas.openxmlformats.org/officeDocument/2006/relationships/image" Target="../media/image230.png"/><Relationship Id="rId4" Type="http://schemas.openxmlformats.org/officeDocument/2006/relationships/image" Target="../media/image32.emf"/><Relationship Id="rId9" Type="http://schemas.openxmlformats.org/officeDocument/2006/relationships/image" Target="../media/image281.png"/></Relationships>
</file>

<file path=ppt/slides/_rels/slide17.xml.rels><?xml version="1.0" encoding="UTF-8" standalone="yes"?>
<Relationships xmlns="http://schemas.openxmlformats.org/package/2006/relationships"><Relationship Id="rId3" Type="http://schemas.openxmlformats.org/officeDocument/2006/relationships/image" Target="../media/image301.png"/><Relationship Id="rId7" Type="http://schemas.openxmlformats.org/officeDocument/2006/relationships/image" Target="../media/image340.png"/><Relationship Id="rId2" Type="http://schemas.openxmlformats.org/officeDocument/2006/relationships/image" Target="../media/image33.jpeg"/><Relationship Id="rId1" Type="http://schemas.openxmlformats.org/officeDocument/2006/relationships/slideLayout" Target="../slideLayouts/slideLayout12.xml"/><Relationship Id="rId6" Type="http://schemas.openxmlformats.org/officeDocument/2006/relationships/image" Target="../media/image331.png"/><Relationship Id="rId5" Type="http://schemas.openxmlformats.org/officeDocument/2006/relationships/image" Target="../media/image321.png"/><Relationship Id="rId4" Type="http://schemas.openxmlformats.org/officeDocument/2006/relationships/image" Target="../media/image311.png"/></Relationships>
</file>

<file path=ppt/slides/_rels/slide18.xml.rels><?xml version="1.0" encoding="UTF-8" standalone="yes"?>
<Relationships xmlns="http://schemas.openxmlformats.org/package/2006/relationships"><Relationship Id="rId3" Type="http://schemas.openxmlformats.org/officeDocument/2006/relationships/image" Target="../media/image362.png"/><Relationship Id="rId2" Type="http://schemas.openxmlformats.org/officeDocument/2006/relationships/image" Target="../media/image351.png"/><Relationship Id="rId1" Type="http://schemas.openxmlformats.org/officeDocument/2006/relationships/slideLayout" Target="../slideLayouts/slideLayout12.xml"/><Relationship Id="rId5" Type="http://schemas.openxmlformats.org/officeDocument/2006/relationships/image" Target="../media/image381.png"/><Relationship Id="rId4" Type="http://schemas.openxmlformats.org/officeDocument/2006/relationships/image" Target="../media/image37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61.png"/><Relationship Id="rId7" Type="http://schemas.openxmlformats.org/officeDocument/2006/relationships/image" Target="../media/image422.png"/><Relationship Id="rId2" Type="http://schemas.openxmlformats.org/officeDocument/2006/relationships/image" Target="../media/image40.png"/><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2.png"/><Relationship Id="rId4" Type="http://schemas.openxmlformats.org/officeDocument/2006/relationships/image" Target="../media/image391.png"/></Relationships>
</file>

<file path=ppt/slides/_rels/slide21.xml.rels><?xml version="1.0" encoding="UTF-8" standalone="yes"?>
<Relationships xmlns="http://schemas.openxmlformats.org/package/2006/relationships"><Relationship Id="rId8" Type="http://schemas.openxmlformats.org/officeDocument/2006/relationships/image" Target="../media/image710.png"/><Relationship Id="rId13" Type="http://schemas.openxmlformats.org/officeDocument/2006/relationships/image" Target="../media/image450.png"/><Relationship Id="rId3" Type="http://schemas.openxmlformats.org/officeDocument/2006/relationships/image" Target="../media/image43.png"/><Relationship Id="rId7" Type="http://schemas.openxmlformats.org/officeDocument/2006/relationships/image" Target="../media/image700.png"/><Relationship Id="rId12" Type="http://schemas.openxmlformats.org/officeDocument/2006/relationships/image" Target="../media/image750.png"/><Relationship Id="rId2" Type="http://schemas.openxmlformats.org/officeDocument/2006/relationships/image" Target="../media/image371.png"/><Relationship Id="rId1" Type="http://schemas.openxmlformats.org/officeDocument/2006/relationships/slideLayout" Target="../slideLayouts/slideLayout12.xml"/><Relationship Id="rId6" Type="http://schemas.openxmlformats.org/officeDocument/2006/relationships/image" Target="../media/image690.png"/><Relationship Id="rId11" Type="http://schemas.openxmlformats.org/officeDocument/2006/relationships/image" Target="../media/image46.png"/><Relationship Id="rId10" Type="http://schemas.openxmlformats.org/officeDocument/2006/relationships/image" Target="../media/image45.png"/><Relationship Id="rId4" Type="http://schemas.openxmlformats.org/officeDocument/2006/relationships/image" Target="../media/image42.png"/><Relationship Id="rId9" Type="http://schemas.openxmlformats.org/officeDocument/2006/relationships/image" Target="../media/image44.png"/><Relationship Id="rId14" Type="http://schemas.openxmlformats.org/officeDocument/2006/relationships/image" Target="../media/image770.png"/></Relationships>
</file>

<file path=ppt/slides/_rels/slide22.xml.rels><?xml version="1.0" encoding="UTF-8" standalone="yes"?>
<Relationships xmlns="http://schemas.openxmlformats.org/package/2006/relationships"><Relationship Id="rId3" Type="http://schemas.openxmlformats.org/officeDocument/2006/relationships/image" Target="../media/image1070.png"/><Relationship Id="rId2" Type="http://schemas.openxmlformats.org/officeDocument/2006/relationships/image" Target="../media/image47.png"/><Relationship Id="rId1" Type="http://schemas.openxmlformats.org/officeDocument/2006/relationships/slideLayout" Target="../slideLayouts/slideLayout12.xml"/><Relationship Id="rId6" Type="http://schemas.openxmlformats.org/officeDocument/2006/relationships/image" Target="../media/image421.png"/><Relationship Id="rId5" Type="http://schemas.openxmlformats.org/officeDocument/2006/relationships/image" Target="../media/image401.png"/><Relationship Id="rId4" Type="http://schemas.openxmlformats.org/officeDocument/2006/relationships/image" Target="../media/image1080.png"/></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12.xml"/><Relationship Id="rId4" Type="http://schemas.openxmlformats.org/officeDocument/2006/relationships/image" Target="../media/image111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image" Target="../media/image280.png"/><Relationship Id="rId1" Type="http://schemas.openxmlformats.org/officeDocument/2006/relationships/slideLayout" Target="../slideLayouts/slideLayout12.xml"/><Relationship Id="rId5" Type="http://schemas.openxmlformats.org/officeDocument/2006/relationships/image" Target="../media/image52.gif"/><Relationship Id="rId4" Type="http://schemas.openxmlformats.org/officeDocument/2006/relationships/image" Target="../media/image300.png"/></Relationships>
</file>

<file path=ppt/slides/_rels/slide27.xml.rels><?xml version="1.0" encoding="UTF-8" standalone="yes"?>
<Relationships xmlns="http://schemas.openxmlformats.org/package/2006/relationships"><Relationship Id="rId7" Type="http://schemas.openxmlformats.org/officeDocument/2006/relationships/image" Target="../media/image320.png"/><Relationship Id="rId2" Type="http://schemas.openxmlformats.org/officeDocument/2006/relationships/image" Target="../media/image53.png"/><Relationship Id="rId1" Type="http://schemas.openxmlformats.org/officeDocument/2006/relationships/slideLayout" Target="../slideLayouts/slideLayout12.xml"/><Relationship Id="rId6" Type="http://schemas.openxmlformats.org/officeDocument/2006/relationships/image" Target="../media/image350.png"/><Relationship Id="rId5" Type="http://schemas.openxmlformats.org/officeDocument/2006/relationships/image" Target="../media/image310.png"/><Relationship Id="rId4" Type="http://schemas.openxmlformats.org/officeDocument/2006/relationships/image" Target="../media/image330.png"/></Relationships>
</file>

<file path=ppt/slides/_rels/slide28.xml.rels><?xml version="1.0" encoding="UTF-8" standalone="yes"?>
<Relationships xmlns="http://schemas.openxmlformats.org/package/2006/relationships"><Relationship Id="rId3" Type="http://schemas.openxmlformats.org/officeDocument/2006/relationships/image" Target="../media/image380.png"/><Relationship Id="rId7" Type="http://schemas.openxmlformats.org/officeDocument/2006/relationships/image" Target="../media/image420.png"/><Relationship Id="rId2" Type="http://schemas.openxmlformats.org/officeDocument/2006/relationships/image" Target="../media/image370.png"/><Relationship Id="rId1" Type="http://schemas.openxmlformats.org/officeDocument/2006/relationships/slideLayout" Target="../slideLayouts/slideLayout12.xml"/><Relationship Id="rId6" Type="http://schemas.openxmlformats.org/officeDocument/2006/relationships/image" Target="../media/image410.png"/><Relationship Id="rId5" Type="http://schemas.openxmlformats.org/officeDocument/2006/relationships/image" Target="../media/image54.png"/><Relationship Id="rId4" Type="http://schemas.openxmlformats.org/officeDocument/2006/relationships/image" Target="../media/image390.png"/></Relationships>
</file>

<file path=ppt/slides/_rels/slide29.xml.rels><?xml version="1.0" encoding="UTF-8" standalone="yes"?>
<Relationships xmlns="http://schemas.openxmlformats.org/package/2006/relationships"><Relationship Id="rId8" Type="http://schemas.openxmlformats.org/officeDocument/2006/relationships/image" Target="../media/image470.png"/><Relationship Id="rId3" Type="http://schemas.openxmlformats.org/officeDocument/2006/relationships/image" Target="../media/image440.png"/><Relationship Id="rId7" Type="http://schemas.openxmlformats.org/officeDocument/2006/relationships/image" Target="../media/image460.png"/><Relationship Id="rId2" Type="http://schemas.openxmlformats.org/officeDocument/2006/relationships/image" Target="../media/image360.png"/><Relationship Id="rId1" Type="http://schemas.openxmlformats.org/officeDocument/2006/relationships/slideLayout" Target="../slideLayouts/slideLayout1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40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57.emf"/><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490.png"/><Relationship Id="rId2" Type="http://schemas.openxmlformats.org/officeDocument/2006/relationships/image" Target="../media/image480.png"/><Relationship Id="rId1" Type="http://schemas.openxmlformats.org/officeDocument/2006/relationships/slideLayout" Target="../slideLayouts/slideLayout12.xml"/><Relationship Id="rId6" Type="http://schemas.openxmlformats.org/officeDocument/2006/relationships/image" Target="../media/image560.png"/><Relationship Id="rId5" Type="http://schemas.openxmlformats.org/officeDocument/2006/relationships/image" Target="../media/image550.png"/><Relationship Id="rId4" Type="http://schemas.openxmlformats.org/officeDocument/2006/relationships/image" Target="../media/image520.png"/></Relationships>
</file>

<file path=ppt/slides/_rels/slide34.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570.png"/><Relationship Id="rId2" Type="http://schemas.openxmlformats.org/officeDocument/2006/relationships/image" Target="../media/image580.png"/><Relationship Id="rId1" Type="http://schemas.openxmlformats.org/officeDocument/2006/relationships/slideLayout" Target="../slideLayouts/slideLayout1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00.png"/><Relationship Id="rId7" Type="http://schemas.openxmlformats.org/officeDocument/2006/relationships/image" Target="../media/image64.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63.png"/><Relationship Id="rId5" Type="http://schemas.openxmlformats.org/officeDocument/2006/relationships/image" Target="../media/image620.png"/><Relationship Id="rId4" Type="http://schemas.openxmlformats.org/officeDocument/2006/relationships/image" Target="../media/image610.png"/></Relationships>
</file>

<file path=ppt/slides/_rels/slide39.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5.png"/><Relationship Id="rId1" Type="http://schemas.openxmlformats.org/officeDocument/2006/relationships/slideLayout" Target="../slideLayouts/slideLayout1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emf"/><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74.png"/><Relationship Id="rId5" Type="http://schemas.openxmlformats.org/officeDocument/2006/relationships/image" Target="../media/image73.png"/><Relationship Id="rId10" Type="http://schemas.openxmlformats.org/officeDocument/2006/relationships/image" Target="../media/image76.png"/><Relationship Id="rId4" Type="http://schemas.openxmlformats.org/officeDocument/2006/relationships/image" Target="../media/image72.png"/><Relationship Id="rId9" Type="http://schemas.openxmlformats.org/officeDocument/2006/relationships/image" Target="../media/image77.png"/></Relationships>
</file>

<file path=ppt/slides/_rels/slide41.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2.xml"/><Relationship Id="rId5" Type="http://schemas.openxmlformats.org/officeDocument/2006/relationships/image" Target="../media/image81.png"/><Relationship Id="rId4" Type="http://schemas.openxmlformats.org/officeDocument/2006/relationships/image" Target="../media/image80.png"/></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2.xml"/><Relationship Id="rId5" Type="http://schemas.openxmlformats.org/officeDocument/2006/relationships/image" Target="../media/image830.png"/><Relationship Id="rId4" Type="http://schemas.openxmlformats.org/officeDocument/2006/relationships/image" Target="../media/image84.png"/></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12.xml"/><Relationship Id="rId6" Type="http://schemas.openxmlformats.org/officeDocument/2006/relationships/image" Target="../media/image87.jpeg"/><Relationship Id="rId5" Type="http://schemas.openxmlformats.org/officeDocument/2006/relationships/image" Target="../media/image28.jpeg"/><Relationship Id="rId4" Type="http://schemas.openxmlformats.org/officeDocument/2006/relationships/image" Target="../media/image20.png"/></Relationships>
</file>

<file path=ppt/slides/_rels/slide4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0.png"/><Relationship Id="rId1" Type="http://schemas.openxmlformats.org/officeDocument/2006/relationships/slideLayout" Target="../slideLayouts/slideLayout12.xml"/><Relationship Id="rId4" Type="http://schemas.openxmlformats.org/officeDocument/2006/relationships/image" Target="../media/image88.png"/></Relationships>
</file>

<file path=ppt/slides/_rels/slide45.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12.xml"/></Relationships>
</file>

<file path=ppt/slides/_rels/slide47.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2.xml"/><Relationship Id="rId5" Type="http://schemas.openxmlformats.org/officeDocument/2006/relationships/image" Target="../media/image96.png"/><Relationship Id="rId4" Type="http://schemas.openxmlformats.org/officeDocument/2006/relationships/image" Target="../media/image95.png"/></Relationships>
</file>

<file path=ppt/slides/_rels/slide4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12.xml"/><Relationship Id="rId4" Type="http://schemas.openxmlformats.org/officeDocument/2006/relationships/image" Target="../media/image99.png"/></Relationships>
</file>

<file path=ppt/slides/_rels/slide49.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71.png"/><Relationship Id="rId1" Type="http://schemas.openxmlformats.org/officeDocument/2006/relationships/slideLayout" Target="../slideLayouts/slideLayout12.xml"/><Relationship Id="rId5" Type="http://schemas.openxmlformats.org/officeDocument/2006/relationships/image" Target="../media/image1000.png"/><Relationship Id="rId4" Type="http://schemas.openxmlformats.org/officeDocument/2006/relationships/image" Target="../media/image990.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2.xml"/><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8" Type="http://schemas.openxmlformats.org/officeDocument/2006/relationships/image" Target="../media/image107.pn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image" Target="../media/image101.png"/><Relationship Id="rId1" Type="http://schemas.openxmlformats.org/officeDocument/2006/relationships/slideLayout" Target="../slideLayouts/slideLayout12.xml"/><Relationship Id="rId6" Type="http://schemas.openxmlformats.org/officeDocument/2006/relationships/image" Target="../media/image105.png"/><Relationship Id="rId11" Type="http://schemas.openxmlformats.org/officeDocument/2006/relationships/image" Target="../media/image110.png"/><Relationship Id="rId5" Type="http://schemas.openxmlformats.org/officeDocument/2006/relationships/image" Target="../media/image104.pn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2.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54.xml.rels><?xml version="1.0" encoding="UTF-8" standalone="yes"?>
<Relationships xmlns="http://schemas.openxmlformats.org/package/2006/relationships"><Relationship Id="rId3" Type="http://schemas.openxmlformats.org/officeDocument/2006/relationships/image" Target="../media/image117.png"/><Relationship Id="rId7" Type="http://schemas.openxmlformats.org/officeDocument/2006/relationships/image" Target="../media/image121.png"/><Relationship Id="rId2" Type="http://schemas.openxmlformats.org/officeDocument/2006/relationships/notesSlide" Target="../notesSlides/notesSlide3.xml"/><Relationship Id="rId1" Type="http://schemas.openxmlformats.org/officeDocument/2006/relationships/slideLayout" Target="../slideLayouts/slideLayout12.xml"/><Relationship Id="rId6" Type="http://schemas.openxmlformats.org/officeDocument/2006/relationships/image" Target="../media/image120.png"/><Relationship Id="rId5" Type="http://schemas.openxmlformats.org/officeDocument/2006/relationships/image" Target="../media/image119.png"/><Relationship Id="rId4" Type="http://schemas.openxmlformats.org/officeDocument/2006/relationships/image" Target="../media/image11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image" Target="../media/image123.png"/><Relationship Id="rId1" Type="http://schemas.openxmlformats.org/officeDocument/2006/relationships/slideLayout" Target="../slideLayouts/slideLayout12.xml"/><Relationship Id="rId6" Type="http://schemas.openxmlformats.org/officeDocument/2006/relationships/image" Target="../media/image127.png"/><Relationship Id="rId5" Type="http://schemas.openxmlformats.org/officeDocument/2006/relationships/image" Target="../media/image126.png"/><Relationship Id="rId10" Type="http://schemas.openxmlformats.org/officeDocument/2006/relationships/image" Target="../media/image131.png"/><Relationship Id="rId4" Type="http://schemas.openxmlformats.org/officeDocument/2006/relationships/image" Target="../media/image125.png"/><Relationship Id="rId9" Type="http://schemas.openxmlformats.org/officeDocument/2006/relationships/image" Target="../media/image130.png"/></Relationships>
</file>

<file path=ppt/slides/_rels/slide58.xml.rels><?xml version="1.0" encoding="UTF-8" standalone="yes"?>
<Relationships xmlns="http://schemas.openxmlformats.org/package/2006/relationships"><Relationship Id="rId3" Type="http://schemas.openxmlformats.org/officeDocument/2006/relationships/image" Target="../media/image1250.png"/><Relationship Id="rId2" Type="http://schemas.openxmlformats.org/officeDocument/2006/relationships/image" Target="../media/image1241.png"/><Relationship Id="rId1" Type="http://schemas.openxmlformats.org/officeDocument/2006/relationships/slideLayout" Target="../slideLayouts/slideLayout12.xml"/><Relationship Id="rId6" Type="http://schemas.openxmlformats.org/officeDocument/2006/relationships/image" Target="../media/image132.emf"/><Relationship Id="rId5" Type="http://schemas.openxmlformats.org/officeDocument/2006/relationships/image" Target="../media/image1230.png"/><Relationship Id="rId4" Type="http://schemas.openxmlformats.org/officeDocument/2006/relationships/image" Target="../media/image1261.png"/></Relationships>
</file>

<file path=ppt/slides/_rels/slide59.xml.rels><?xml version="1.0" encoding="UTF-8" standalone="yes"?>
<Relationships xmlns="http://schemas.openxmlformats.org/package/2006/relationships"><Relationship Id="rId3" Type="http://schemas.openxmlformats.org/officeDocument/2006/relationships/image" Target="../media/image133.png"/><Relationship Id="rId2" Type="http://schemas.openxmlformats.org/officeDocument/2006/relationships/image" Target="../media/image1240.png"/><Relationship Id="rId1" Type="http://schemas.openxmlformats.org/officeDocument/2006/relationships/slideLayout" Target="../slideLayouts/slideLayout12.xml"/><Relationship Id="rId5" Type="http://schemas.openxmlformats.org/officeDocument/2006/relationships/image" Target="../media/image1270.png"/><Relationship Id="rId4" Type="http://schemas.openxmlformats.org/officeDocument/2006/relationships/image" Target="../media/image1260.pn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jpeg"/></Relationships>
</file>

<file path=ppt/slides/_rels/slide60.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1290.png"/><Relationship Id="rId2" Type="http://schemas.openxmlformats.org/officeDocument/2006/relationships/image" Target="../media/image1280.png"/><Relationship Id="rId1" Type="http://schemas.openxmlformats.org/officeDocument/2006/relationships/slideLayout" Target="../slideLayouts/slideLayout12.xml"/><Relationship Id="rId6" Type="http://schemas.openxmlformats.org/officeDocument/2006/relationships/image" Target="../media/image1060.png"/><Relationship Id="rId5" Type="http://schemas.openxmlformats.org/officeDocument/2006/relationships/image" Target="../media/image1050.png"/><Relationship Id="rId4" Type="http://schemas.openxmlformats.org/officeDocument/2006/relationships/image" Target="../media/image1300.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media/image136.jpeg"/><Relationship Id="rId7" Type="http://schemas.openxmlformats.org/officeDocument/2006/relationships/image" Target="../media/image1310.png"/><Relationship Id="rId12"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12.xml"/><Relationship Id="rId6" Type="http://schemas.openxmlformats.org/officeDocument/2006/relationships/image" Target="../media/image1281.png"/><Relationship Id="rId11" Type="http://schemas.openxmlformats.org/officeDocument/2006/relationships/image" Target="../media/image1350.png"/><Relationship Id="rId5" Type="http://schemas.openxmlformats.org/officeDocument/2006/relationships/image" Target="../media/image1271.png"/><Relationship Id="rId10" Type="http://schemas.openxmlformats.org/officeDocument/2006/relationships/image" Target="../media/image1340.png"/><Relationship Id="rId4" Type="http://schemas.openxmlformats.org/officeDocument/2006/relationships/image" Target="../media/image1330.png"/><Relationship Id="rId9" Type="http://schemas.openxmlformats.org/officeDocument/2006/relationships/image" Target="../media/image1341.png"/></Relationships>
</file>

<file path=ppt/slides/_rels/slide64.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12.xml"/><Relationship Id="rId6" Type="http://schemas.openxmlformats.org/officeDocument/2006/relationships/image" Target="../media/image141.png"/><Relationship Id="rId5" Type="http://schemas.openxmlformats.org/officeDocument/2006/relationships/image" Target="../media/image140.png"/><Relationship Id="rId4" Type="http://schemas.openxmlformats.org/officeDocument/2006/relationships/image" Target="../media/image139.png"/></Relationships>
</file>

<file path=ppt/slides/_rels/slide65.xml.rels><?xml version="1.0" encoding="UTF-8" standalone="yes"?>
<Relationships xmlns="http://schemas.openxmlformats.org/package/2006/relationships"><Relationship Id="rId3" Type="http://schemas.openxmlformats.org/officeDocument/2006/relationships/image" Target="../media/image143.png"/><Relationship Id="rId7" Type="http://schemas.openxmlformats.org/officeDocument/2006/relationships/image" Target="../media/image147.png"/><Relationship Id="rId2" Type="http://schemas.openxmlformats.org/officeDocument/2006/relationships/image" Target="../media/image142.png"/><Relationship Id="rId1" Type="http://schemas.openxmlformats.org/officeDocument/2006/relationships/slideLayout" Target="../slideLayouts/slideLayout12.xml"/><Relationship Id="rId6" Type="http://schemas.openxmlformats.org/officeDocument/2006/relationships/image" Target="../media/image146.png"/><Relationship Id="rId5" Type="http://schemas.openxmlformats.org/officeDocument/2006/relationships/image" Target="../media/image145.png"/><Relationship Id="rId4" Type="http://schemas.openxmlformats.org/officeDocument/2006/relationships/image" Target="../media/image144.png"/></Relationships>
</file>

<file path=ppt/slides/_rels/slide66.xml.rels><?xml version="1.0" encoding="UTF-8" standalone="yes"?>
<Relationships xmlns="http://schemas.openxmlformats.org/package/2006/relationships"><Relationship Id="rId2" Type="http://schemas.openxmlformats.org/officeDocument/2006/relationships/image" Target="../media/image138.gif"/><Relationship Id="rId1" Type="http://schemas.openxmlformats.org/officeDocument/2006/relationships/slideLayout" Target="../slideLayouts/slideLayout12.xml"/></Relationships>
</file>

<file path=ppt/slides/_rels/slide67.xml.rels><?xml version="1.0" encoding="UTF-8" standalone="yes"?>
<Relationships xmlns="http://schemas.openxmlformats.org/package/2006/relationships"><Relationship Id="rId2" Type="http://schemas.openxmlformats.org/officeDocument/2006/relationships/image" Target="../media/image139.emf"/><Relationship Id="rId1" Type="http://schemas.openxmlformats.org/officeDocument/2006/relationships/slideLayout" Target="../slideLayouts/slideLayout12.xml"/></Relationships>
</file>

<file path=ppt/slides/_rels/slide68.xml.rels><?xml version="1.0" encoding="UTF-8" standalone="yes"?>
<Relationships xmlns="http://schemas.openxmlformats.org/package/2006/relationships"><Relationship Id="rId8" Type="http://schemas.openxmlformats.org/officeDocument/2006/relationships/image" Target="../media/image154.png"/><Relationship Id="rId3" Type="http://schemas.openxmlformats.org/officeDocument/2006/relationships/image" Target="../media/image149.png"/><Relationship Id="rId7" Type="http://schemas.openxmlformats.org/officeDocument/2006/relationships/image" Target="../media/image153.png"/><Relationship Id="rId2" Type="http://schemas.openxmlformats.org/officeDocument/2006/relationships/image" Target="../media/image148.png"/><Relationship Id="rId1" Type="http://schemas.openxmlformats.org/officeDocument/2006/relationships/slideLayout" Target="../slideLayouts/slideLayout12.xml"/><Relationship Id="rId6" Type="http://schemas.openxmlformats.org/officeDocument/2006/relationships/image" Target="../media/image152.png"/><Relationship Id="rId11" Type="http://schemas.openxmlformats.org/officeDocument/2006/relationships/image" Target="../media/image157.png"/><Relationship Id="rId5" Type="http://schemas.openxmlformats.org/officeDocument/2006/relationships/image" Target="../media/image151.png"/><Relationship Id="rId10" Type="http://schemas.openxmlformats.org/officeDocument/2006/relationships/image" Target="../media/image156.png"/><Relationship Id="rId4" Type="http://schemas.openxmlformats.org/officeDocument/2006/relationships/image" Target="../media/image150.png"/><Relationship Id="rId9" Type="http://schemas.openxmlformats.org/officeDocument/2006/relationships/image" Target="../media/image155.png"/></Relationships>
</file>

<file path=ppt/slides/_rels/slide69.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40.emf"/><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png"/><Relationship Id="rId2" Type="http://schemas.openxmlformats.org/officeDocument/2006/relationships/image" Target="../media/image15.png"/><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18.jpeg"/><Relationship Id="rId4" Type="http://schemas.openxmlformats.org/officeDocument/2006/relationships/image" Target="../media/image17.png"/></Relationships>
</file>

<file path=ppt/slides/_rels/slide70.xml.rels><?xml version="1.0" encoding="UTF-8" standalone="yes"?>
<Relationships xmlns="http://schemas.openxmlformats.org/package/2006/relationships"><Relationship Id="rId8" Type="http://schemas.openxmlformats.org/officeDocument/2006/relationships/image" Target="../media/image167.png"/><Relationship Id="rId3" Type="http://schemas.openxmlformats.org/officeDocument/2006/relationships/image" Target="../media/image160.png"/><Relationship Id="rId7" Type="http://schemas.openxmlformats.org/officeDocument/2006/relationships/image" Target="../media/image164.png"/><Relationship Id="rId2" Type="http://schemas.openxmlformats.org/officeDocument/2006/relationships/image" Target="../media/image159.png"/><Relationship Id="rId1" Type="http://schemas.openxmlformats.org/officeDocument/2006/relationships/slideLayout" Target="../slideLayouts/slideLayout12.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71.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66.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12.xml"/><Relationship Id="rId4" Type="http://schemas.openxmlformats.org/officeDocument/2006/relationships/image" Target="../media/image2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DF4BF3AF-F6A8-48F5-9136-C27288EBB4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6" y="0"/>
            <a:ext cx="12201236" cy="6871850"/>
          </a:xfrm>
          <a:prstGeom prst="rect">
            <a:avLst/>
          </a:prstGeom>
        </p:spPr>
      </p:pic>
      <p:cxnSp>
        <p:nvCxnSpPr>
          <p:cNvPr id="6" name="直接连接符 5"/>
          <p:cNvCxnSpPr/>
          <p:nvPr/>
        </p:nvCxnSpPr>
        <p:spPr>
          <a:xfrm flipV="1">
            <a:off x="4869815" y="3327937"/>
            <a:ext cx="4959350" cy="7620"/>
          </a:xfrm>
          <a:prstGeom prst="line">
            <a:avLst/>
          </a:prstGeom>
          <a:ln w="12700">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3" name="灯片编号占位符 2"/>
          <p:cNvSpPr>
            <a:spLocks noGrp="1"/>
          </p:cNvSpPr>
          <p:nvPr>
            <p:ph type="sldNum" sz="quarter" idx="4"/>
          </p:nvPr>
        </p:nvSpPr>
        <p:spPr/>
        <p:txBody>
          <a:bodyPr/>
          <a:lstStyle/>
          <a:p>
            <a:pPr marL="0" marR="0" lvl="0" indent="0" algn="r" defTabSz="914400" rtl="0" eaLnBrk="1" fontAlgn="base" latinLnBrk="0" hangingPunct="1">
              <a:lnSpc>
                <a:spcPct val="100000"/>
              </a:lnSpc>
              <a:spcBef>
                <a:spcPct val="0"/>
              </a:spcBef>
              <a:spcAft>
                <a:spcPct val="0"/>
              </a:spcAft>
              <a:buClrTx/>
              <a:buSzTx/>
              <a:buFont typeface="Arial" panose="020B0604020202020204" pitchFamily="34" charset="0"/>
              <a:buNone/>
              <a:defRPr/>
            </a:pPr>
            <a:fld id="{0681EC92-FFC6-48B6-9F14-3643A485EBBB}" type="slidenum">
              <a:rPr kumimoji="0" lang="zh-CN" altLang="en-US" sz="1200" b="0" i="0" u="none" strike="noStrike" kern="1200" cap="none" spc="0" normalizeH="0" baseline="0" noProof="1" smtClean="0">
                <a:ln>
                  <a:noFill/>
                </a:ln>
                <a:solidFill>
                  <a:srgbClr val="898989"/>
                </a:solidFill>
                <a:effectLst/>
                <a:uLnTx/>
                <a:uFillTx/>
                <a:latin typeface="Arial" panose="020B0604020202020204" pitchFamily="34" charset="0"/>
                <a:ea typeface="宋体" panose="02010600030101010101" pitchFamily="2" charset="-122"/>
                <a:cs typeface="+mn-ea"/>
              </a:rPr>
              <a:t>1</a:t>
            </a:fld>
            <a:endParaRPr kumimoji="0" lang="zh-CN" altLang="en-US" sz="1200" b="0" i="0" u="none" strike="noStrike" kern="1200" cap="none" spc="0" normalizeH="0" baseline="0" noProof="1">
              <a:ln>
                <a:noFill/>
              </a:ln>
              <a:solidFill>
                <a:srgbClr val="898989"/>
              </a:solidFill>
              <a:effectLst/>
              <a:uLnTx/>
              <a:uFillTx/>
              <a:latin typeface="Arial" panose="020B0604020202020204" pitchFamily="34" charset="0"/>
              <a:ea typeface="宋体" panose="02010600030101010101" pitchFamily="2" charset="-122"/>
              <a:cs typeface="+mn-ea"/>
            </a:endParaRPr>
          </a:p>
        </p:txBody>
      </p:sp>
      <p:sp>
        <p:nvSpPr>
          <p:cNvPr id="10" name="TextBox 10">
            <a:extLst>
              <a:ext uri="{FF2B5EF4-FFF2-40B4-BE49-F238E27FC236}">
                <a16:creationId xmlns:a16="http://schemas.microsoft.com/office/drawing/2014/main" id="{2427AB49-BE3E-6A87-B1C2-10AC0D82DBAC}"/>
              </a:ext>
            </a:extLst>
          </p:cNvPr>
          <p:cNvSpPr txBox="1"/>
          <p:nvPr/>
        </p:nvSpPr>
        <p:spPr>
          <a:xfrm>
            <a:off x="888306" y="1391228"/>
            <a:ext cx="10256575" cy="3077766"/>
          </a:xfrm>
          <a:prstGeom prst="rect">
            <a:avLst/>
          </a:prstGeom>
          <a:noFill/>
        </p:spPr>
        <p:txBody>
          <a:bodyPr wrap="square" rtlCol="0">
            <a:spAutoFit/>
          </a:bodyPr>
          <a:lstStyle/>
          <a:p>
            <a:pPr algn="ctr"/>
            <a:r>
              <a:rPr lang="en-US" altLang="zh-CN" sz="4400" spc="300" dirty="0">
                <a:solidFill>
                  <a:srgbClr val="FFFF00"/>
                </a:solidFill>
                <a:latin typeface="Sitka Text Semibold" pitchFamily="2" charset="0"/>
                <a:ea typeface="等线" panose="02010600030101010101" pitchFamily="2" charset="-122"/>
                <a:cs typeface="Times New Roman" panose="02020603050405020304" pitchFamily="18" charset="0"/>
              </a:rPr>
              <a:t>Impedance and Collective Effects 	</a:t>
            </a:r>
            <a:endParaRPr lang="en-US" altLang="zh-CN" sz="4400" spc="300" dirty="0">
              <a:solidFill>
                <a:srgbClr val="FFFF00"/>
              </a:solidFill>
              <a:latin typeface="Sitka Text Semibold" pitchFamily="2" charset="0"/>
              <a:ea typeface="等线" panose="02010600030101010101" pitchFamily="2" charset="-122"/>
              <a:cs typeface="Times New Roman" panose="02020603050405020304" pitchFamily="18" charset="0"/>
              <a:sym typeface="微软雅黑" panose="020B0503020204020204" pitchFamily="34" charset="-122"/>
            </a:endParaRPr>
          </a:p>
          <a:p>
            <a:pPr algn="ctr"/>
            <a:endParaRPr lang="en-US" altLang="zh-CN" sz="1400" spc="300" dirty="0">
              <a:solidFill>
                <a:srgbClr val="FFFF00"/>
              </a:solidFill>
              <a:latin typeface="等线" panose="02010600030101010101" pitchFamily="2" charset="-122"/>
              <a:ea typeface="等线" panose="02010600030101010101" pitchFamily="2" charset="-122"/>
              <a:cs typeface="Times New Roman" panose="02020603050405020304" pitchFamily="18" charset="0"/>
              <a:sym typeface="微软雅黑" panose="020B0503020204020204" pitchFamily="34" charset="-122"/>
            </a:endParaRPr>
          </a:p>
          <a:p>
            <a:pPr algn="ctr"/>
            <a:r>
              <a:rPr lang="en-US" altLang="zh-CN" sz="2000" spc="300" dirty="0" err="1">
                <a:solidFill>
                  <a:srgbClr val="FFFF00"/>
                </a:solidFill>
                <a:latin typeface="Sitka Text Semibold" pitchFamily="2" charset="0"/>
                <a:ea typeface="楷体" panose="02010609060101010101" pitchFamily="49" charset="-122"/>
                <a:cs typeface="Times New Roman" panose="02020603050405020304" pitchFamily="18" charset="0"/>
                <a:sym typeface="微软雅黑" panose="020B0503020204020204" pitchFamily="34" charset="-122"/>
              </a:rPr>
              <a:t>Bocheng</a:t>
            </a:r>
            <a:r>
              <a:rPr lang="en-US" altLang="zh-CN" sz="2000" spc="300" dirty="0">
                <a:solidFill>
                  <a:srgbClr val="FFFF00"/>
                </a:solidFill>
                <a:latin typeface="Sitka Text Semibold" pitchFamily="2" charset="0"/>
                <a:ea typeface="楷体" panose="02010609060101010101" pitchFamily="49" charset="-122"/>
                <a:cs typeface="Times New Roman" panose="02020603050405020304" pitchFamily="18" charset="0"/>
                <a:sym typeface="微软雅黑" panose="020B0503020204020204" pitchFamily="34" charset="-122"/>
              </a:rPr>
              <a:t> Jiang</a:t>
            </a:r>
          </a:p>
          <a:p>
            <a:pPr algn="ctr"/>
            <a:r>
              <a:rPr lang="zh-CN" altLang="en-US" sz="2400" spc="300" dirty="0">
                <a:solidFill>
                  <a:srgbClr val="FFFF00"/>
                </a:solidFill>
                <a:latin typeface="Sitka Text Semibold" pitchFamily="2" charset="0"/>
                <a:ea typeface="楷体" panose="02010609060101010101" pitchFamily="49" charset="-122"/>
                <a:cs typeface="Times New Roman" panose="02020603050405020304" pitchFamily="18" charset="0"/>
                <a:sym typeface="微软雅黑" panose="020B0503020204020204" pitchFamily="34" charset="-122"/>
              </a:rPr>
              <a:t>（姜伯承）</a:t>
            </a:r>
            <a:endParaRPr lang="en-US" altLang="zh-CN" sz="2400" spc="300" dirty="0">
              <a:solidFill>
                <a:srgbClr val="FFFF00"/>
              </a:solidFill>
              <a:latin typeface="Sitka Text Semibold" pitchFamily="2" charset="0"/>
              <a:ea typeface="楷体" panose="02010609060101010101" pitchFamily="49" charset="-122"/>
              <a:cs typeface="Times New Roman" panose="02020603050405020304" pitchFamily="18" charset="0"/>
              <a:sym typeface="微软雅黑" panose="020B0503020204020204" pitchFamily="34" charset="-122"/>
            </a:endParaRPr>
          </a:p>
          <a:p>
            <a:pPr algn="ctr"/>
            <a:r>
              <a:rPr lang="en-US" altLang="zh-CN" sz="2400" dirty="0">
                <a:solidFill>
                  <a:srgbClr val="FFFF00"/>
                </a:solidFill>
                <a:latin typeface="Bell MT" panose="02020503060305020303" pitchFamily="18" charset="0"/>
                <a:ea typeface="Cascadia Code SemiBold" panose="020B0609020000020004" pitchFamily="49" charset="0"/>
                <a:cs typeface="Cascadia Code SemiBold" panose="020B0609020000020004" pitchFamily="49" charset="0"/>
              </a:rPr>
              <a:t>jiangbocheng@cqu.edu.cn</a:t>
            </a:r>
            <a:endParaRPr lang="zh-CN" altLang="en-US" sz="2400" dirty="0">
              <a:solidFill>
                <a:srgbClr val="FFFF00"/>
              </a:solidFill>
              <a:latin typeface="Bell MT" panose="02020503060305020303" pitchFamily="18" charset="0"/>
              <a:cs typeface="Cascadia Code SemiBold" panose="020B0609020000020004" pitchFamily="49" charset="0"/>
            </a:endParaRPr>
          </a:p>
          <a:p>
            <a:pPr algn="ctr"/>
            <a:endParaRPr lang="zh-CN" altLang="en-US" sz="2400" spc="300" dirty="0">
              <a:solidFill>
                <a:srgbClr val="FFFF00"/>
              </a:solidFill>
              <a:latin typeface="Sitka Text Semibold" pitchFamily="2" charset="0"/>
              <a:ea typeface="楷体" panose="02010609060101010101" pitchFamily="49" charset="-122"/>
              <a:cs typeface="Times New Roman" panose="02020603050405020304" pitchFamily="18" charset="0"/>
              <a:sym typeface="微软雅黑" panose="020B0503020204020204" pitchFamily="34" charset="-122"/>
            </a:endParaRPr>
          </a:p>
        </p:txBody>
      </p:sp>
      <p:pic>
        <p:nvPicPr>
          <p:cNvPr id="11" name="图片 10">
            <a:extLst>
              <a:ext uri="{FF2B5EF4-FFF2-40B4-BE49-F238E27FC236}">
                <a16:creationId xmlns:a16="http://schemas.microsoft.com/office/drawing/2014/main" id="{BE13F38B-A0C4-7DAF-39BA-F818080036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5385" y="174911"/>
            <a:ext cx="2730971" cy="861464"/>
          </a:xfrm>
          <a:prstGeom prst="rect">
            <a:avLst/>
          </a:prstGeom>
        </p:spPr>
      </p:pic>
      <p:sp>
        <p:nvSpPr>
          <p:cNvPr id="2" name="文本框 1">
            <a:extLst>
              <a:ext uri="{FF2B5EF4-FFF2-40B4-BE49-F238E27FC236}">
                <a16:creationId xmlns:a16="http://schemas.microsoft.com/office/drawing/2014/main" id="{9652338E-6BB6-F3F8-8FF8-1D2946F9CDF9}"/>
              </a:ext>
            </a:extLst>
          </p:cNvPr>
          <p:cNvSpPr txBox="1"/>
          <p:nvPr/>
        </p:nvSpPr>
        <p:spPr>
          <a:xfrm>
            <a:off x="9894747" y="6028849"/>
            <a:ext cx="2234907" cy="523220"/>
          </a:xfrm>
          <a:prstGeom prst="rect">
            <a:avLst/>
          </a:prstGeom>
          <a:noFill/>
        </p:spPr>
        <p:txBody>
          <a:bodyPr wrap="none" rtlCol="0">
            <a:spAutoFit/>
          </a:bodyPr>
          <a:lstStyle/>
          <a:p>
            <a:r>
              <a:rPr lang="en-US" altLang="zh-CN" sz="2800" dirty="0">
                <a:solidFill>
                  <a:srgbClr val="FFFF00"/>
                </a:solidFill>
                <a:latin typeface="Algerian" panose="04020705040A02060702" pitchFamily="82" charset="0"/>
              </a:rPr>
              <a:t>2025/08/01</a:t>
            </a:r>
            <a:endParaRPr lang="zh-CN" altLang="en-US" sz="2800" dirty="0">
              <a:solidFill>
                <a:srgbClr val="FFFF00"/>
              </a:solidFill>
              <a:latin typeface="Algerian" panose="04020705040A02060702" pitchFamily="82" charset="0"/>
            </a:endParaRPr>
          </a:p>
        </p:txBody>
      </p:sp>
      <p:pic>
        <p:nvPicPr>
          <p:cNvPr id="1026" name="Picture 2" descr="12th OCPA Accelerator School (OCPA-2025)">
            <a:extLst>
              <a:ext uri="{FF2B5EF4-FFF2-40B4-BE49-F238E27FC236}">
                <a16:creationId xmlns:a16="http://schemas.microsoft.com/office/drawing/2014/main" id="{19DAAAFE-71B6-CFBE-35D5-616E236DD8B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8317" y="0"/>
            <a:ext cx="4869815" cy="11033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20668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DC112FF9-D70C-BB41-0CFD-E1F924D71AB8}"/>
              </a:ext>
            </a:extLst>
          </p:cNvPr>
          <p:cNvSpPr txBox="1"/>
          <p:nvPr/>
        </p:nvSpPr>
        <p:spPr>
          <a:xfrm>
            <a:off x="1063333" y="2031245"/>
            <a:ext cx="1379393" cy="369332"/>
          </a:xfrm>
          <a:prstGeom prst="rect">
            <a:avLst/>
          </a:prstGeom>
          <a:noFill/>
        </p:spPr>
        <p:txBody>
          <a:bodyPr wrap="square" rtlCol="0">
            <a:spAutoFit/>
          </a:bodyPr>
          <a:lstStyle/>
          <a:p>
            <a:r>
              <a:rPr lang="en-US" altLang="zh-CN" b="1" dirty="0">
                <a:solidFill>
                  <a:schemeClr val="accent1"/>
                </a:solidFill>
              </a:rPr>
              <a:t>Instability</a:t>
            </a:r>
            <a:endParaRPr lang="zh-CN" altLang="en-US" dirty="0"/>
          </a:p>
        </p:txBody>
      </p:sp>
      <p:sp>
        <p:nvSpPr>
          <p:cNvPr id="6" name="左大括号 5">
            <a:extLst>
              <a:ext uri="{FF2B5EF4-FFF2-40B4-BE49-F238E27FC236}">
                <a16:creationId xmlns:a16="http://schemas.microsoft.com/office/drawing/2014/main" id="{FE8EF91C-4D3D-A686-B73B-FF14450EACFA}"/>
              </a:ext>
            </a:extLst>
          </p:cNvPr>
          <p:cNvSpPr/>
          <p:nvPr/>
        </p:nvSpPr>
        <p:spPr>
          <a:xfrm>
            <a:off x="2576941" y="1459072"/>
            <a:ext cx="301338" cy="1533510"/>
          </a:xfrm>
          <a:prstGeom prst="leftBrace">
            <a:avLst>
              <a:gd name="adj1" fmla="val 27157"/>
              <a:gd name="adj2"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DA3B7F80-3F18-7CED-88B4-D3074340370E}"/>
              </a:ext>
            </a:extLst>
          </p:cNvPr>
          <p:cNvSpPr txBox="1"/>
          <p:nvPr/>
        </p:nvSpPr>
        <p:spPr>
          <a:xfrm>
            <a:off x="2995230" y="1400805"/>
            <a:ext cx="4042877" cy="369332"/>
          </a:xfrm>
          <a:prstGeom prst="rect">
            <a:avLst/>
          </a:prstGeom>
          <a:noFill/>
        </p:spPr>
        <p:txBody>
          <a:bodyPr wrap="square" rtlCol="0">
            <a:spAutoFit/>
          </a:bodyPr>
          <a:lstStyle/>
          <a:p>
            <a:r>
              <a:rPr lang="en-US" altLang="zh-CN" b="1" dirty="0">
                <a:solidFill>
                  <a:schemeClr val="accent1"/>
                </a:solidFill>
              </a:rPr>
              <a:t>Coherent instability</a:t>
            </a:r>
            <a:endParaRPr lang="zh-CN" altLang="en-US" dirty="0"/>
          </a:p>
        </p:txBody>
      </p:sp>
      <p:sp>
        <p:nvSpPr>
          <p:cNvPr id="8" name="文本框 7">
            <a:extLst>
              <a:ext uri="{FF2B5EF4-FFF2-40B4-BE49-F238E27FC236}">
                <a16:creationId xmlns:a16="http://schemas.microsoft.com/office/drawing/2014/main" id="{FBC96323-EB7B-1638-1EE5-86972840DF19}"/>
              </a:ext>
            </a:extLst>
          </p:cNvPr>
          <p:cNvSpPr txBox="1"/>
          <p:nvPr/>
        </p:nvSpPr>
        <p:spPr>
          <a:xfrm>
            <a:off x="3012494" y="2640632"/>
            <a:ext cx="4333875" cy="369332"/>
          </a:xfrm>
          <a:prstGeom prst="rect">
            <a:avLst/>
          </a:prstGeom>
          <a:noFill/>
        </p:spPr>
        <p:txBody>
          <a:bodyPr wrap="square" rtlCol="0">
            <a:spAutoFit/>
          </a:bodyPr>
          <a:lstStyle/>
          <a:p>
            <a:r>
              <a:rPr lang="en-US" altLang="zh-CN" b="1" dirty="0">
                <a:solidFill>
                  <a:schemeClr val="accent1"/>
                </a:solidFill>
              </a:rPr>
              <a:t>Incoherent instability</a:t>
            </a:r>
            <a:endParaRPr lang="zh-CN" altLang="en-US" dirty="0"/>
          </a:p>
        </p:txBody>
      </p:sp>
      <p:sp>
        <p:nvSpPr>
          <p:cNvPr id="9" name="文本框 8">
            <a:extLst>
              <a:ext uri="{FF2B5EF4-FFF2-40B4-BE49-F238E27FC236}">
                <a16:creationId xmlns:a16="http://schemas.microsoft.com/office/drawing/2014/main" id="{53C01498-FF51-6ACA-2626-38480B64247E}"/>
              </a:ext>
            </a:extLst>
          </p:cNvPr>
          <p:cNvSpPr txBox="1"/>
          <p:nvPr/>
        </p:nvSpPr>
        <p:spPr>
          <a:xfrm>
            <a:off x="3503924" y="1738964"/>
            <a:ext cx="4042877" cy="646331"/>
          </a:xfrm>
          <a:prstGeom prst="rect">
            <a:avLst/>
          </a:prstGeom>
          <a:noFill/>
        </p:spPr>
        <p:txBody>
          <a:bodyPr wrap="square" rtlCol="0">
            <a:spAutoFit/>
          </a:bodyPr>
          <a:lstStyle/>
          <a:p>
            <a:r>
              <a:rPr lang="en-US" altLang="zh-CN" dirty="0"/>
              <a:t>Particles in a bunch oscillate coherently, can be treated as macro-particle.</a:t>
            </a:r>
            <a:endParaRPr lang="zh-CN" altLang="en-US" dirty="0"/>
          </a:p>
        </p:txBody>
      </p:sp>
      <p:sp>
        <p:nvSpPr>
          <p:cNvPr id="10" name="文本框 9">
            <a:extLst>
              <a:ext uri="{FF2B5EF4-FFF2-40B4-BE49-F238E27FC236}">
                <a16:creationId xmlns:a16="http://schemas.microsoft.com/office/drawing/2014/main" id="{4FB88BD6-3C40-AF59-5128-80A2E8E9A65D}"/>
              </a:ext>
            </a:extLst>
          </p:cNvPr>
          <p:cNvSpPr txBox="1"/>
          <p:nvPr/>
        </p:nvSpPr>
        <p:spPr>
          <a:xfrm>
            <a:off x="3409540" y="2992582"/>
            <a:ext cx="4042877" cy="369332"/>
          </a:xfrm>
          <a:prstGeom prst="rect">
            <a:avLst/>
          </a:prstGeom>
          <a:noFill/>
        </p:spPr>
        <p:txBody>
          <a:bodyPr wrap="square" rtlCol="0">
            <a:spAutoFit/>
          </a:bodyPr>
          <a:lstStyle/>
          <a:p>
            <a:r>
              <a:rPr lang="en-US" altLang="zh-CN" dirty="0"/>
              <a:t>Particles move incoherently</a:t>
            </a:r>
            <a:endParaRPr lang="zh-CN" altLang="en-US" dirty="0"/>
          </a:p>
        </p:txBody>
      </p:sp>
      <p:sp>
        <p:nvSpPr>
          <p:cNvPr id="11" name="文本框 10">
            <a:extLst>
              <a:ext uri="{FF2B5EF4-FFF2-40B4-BE49-F238E27FC236}">
                <a16:creationId xmlns:a16="http://schemas.microsoft.com/office/drawing/2014/main" id="{FE3F5CD8-5065-81A9-4436-206E3C5C8504}"/>
              </a:ext>
            </a:extLst>
          </p:cNvPr>
          <p:cNvSpPr txBox="1"/>
          <p:nvPr/>
        </p:nvSpPr>
        <p:spPr>
          <a:xfrm>
            <a:off x="7815287" y="1634722"/>
            <a:ext cx="3429000" cy="369332"/>
          </a:xfrm>
          <a:prstGeom prst="rect">
            <a:avLst/>
          </a:prstGeom>
          <a:noFill/>
        </p:spPr>
        <p:txBody>
          <a:bodyPr wrap="square" rtlCol="0">
            <a:spAutoFit/>
          </a:bodyPr>
          <a:lstStyle/>
          <a:p>
            <a:r>
              <a:rPr lang="en-US" altLang="zh-CN" b="1" dirty="0">
                <a:solidFill>
                  <a:srgbClr val="FF0000"/>
                </a:solidFill>
              </a:rPr>
              <a:t>Oscillate Amplitude increased </a:t>
            </a:r>
            <a:endParaRPr lang="zh-CN" altLang="en-US" b="1" dirty="0">
              <a:solidFill>
                <a:srgbClr val="FF0000"/>
              </a:solidFill>
            </a:endParaRPr>
          </a:p>
        </p:txBody>
      </p:sp>
      <p:sp>
        <p:nvSpPr>
          <p:cNvPr id="12" name="文本框 11">
            <a:extLst>
              <a:ext uri="{FF2B5EF4-FFF2-40B4-BE49-F238E27FC236}">
                <a16:creationId xmlns:a16="http://schemas.microsoft.com/office/drawing/2014/main" id="{5C8F19CD-488D-8048-C56A-FC84CAA0D932}"/>
              </a:ext>
            </a:extLst>
          </p:cNvPr>
          <p:cNvSpPr txBox="1"/>
          <p:nvPr/>
        </p:nvSpPr>
        <p:spPr>
          <a:xfrm>
            <a:off x="7849463" y="2640632"/>
            <a:ext cx="3742459" cy="646331"/>
          </a:xfrm>
          <a:prstGeom prst="rect">
            <a:avLst/>
          </a:prstGeom>
          <a:noFill/>
        </p:spPr>
        <p:txBody>
          <a:bodyPr wrap="square" rtlCol="0">
            <a:spAutoFit/>
          </a:bodyPr>
          <a:lstStyle/>
          <a:p>
            <a:r>
              <a:rPr lang="en-US" altLang="zh-CN" b="1" dirty="0">
                <a:solidFill>
                  <a:srgbClr val="FF0000"/>
                </a:solidFill>
              </a:rPr>
              <a:t>Bunch distorted, beam size increased, beam energy increased.</a:t>
            </a:r>
            <a:endParaRPr lang="zh-CN" altLang="en-US" dirty="0">
              <a:solidFill>
                <a:srgbClr val="FF0000"/>
              </a:solidFill>
            </a:endParaRPr>
          </a:p>
        </p:txBody>
      </p:sp>
      <p:sp>
        <p:nvSpPr>
          <p:cNvPr id="13" name="文本框 12">
            <a:extLst>
              <a:ext uri="{FF2B5EF4-FFF2-40B4-BE49-F238E27FC236}">
                <a16:creationId xmlns:a16="http://schemas.microsoft.com/office/drawing/2014/main" id="{2D374807-576B-C546-08FF-48E6489BC925}"/>
              </a:ext>
            </a:extLst>
          </p:cNvPr>
          <p:cNvSpPr txBox="1"/>
          <p:nvPr/>
        </p:nvSpPr>
        <p:spPr>
          <a:xfrm>
            <a:off x="1123030" y="4923823"/>
            <a:ext cx="1755249" cy="382745"/>
          </a:xfrm>
          <a:prstGeom prst="rect">
            <a:avLst/>
          </a:prstGeom>
          <a:noFill/>
        </p:spPr>
        <p:txBody>
          <a:bodyPr wrap="square" rtlCol="0">
            <a:spAutoFit/>
          </a:bodyPr>
          <a:lstStyle/>
          <a:p>
            <a:r>
              <a:rPr lang="en-US" altLang="zh-CN" b="1" dirty="0">
                <a:solidFill>
                  <a:schemeClr val="accent1"/>
                </a:solidFill>
              </a:rPr>
              <a:t>beam lifetime</a:t>
            </a:r>
            <a:endParaRPr lang="zh-CN" altLang="en-US" dirty="0"/>
          </a:p>
        </p:txBody>
      </p:sp>
      <p:sp>
        <p:nvSpPr>
          <p:cNvPr id="14" name="文本框 13">
            <a:extLst>
              <a:ext uri="{FF2B5EF4-FFF2-40B4-BE49-F238E27FC236}">
                <a16:creationId xmlns:a16="http://schemas.microsoft.com/office/drawing/2014/main" id="{1FFE2481-E3E4-12D7-A39C-B86864D8EE0A}"/>
              </a:ext>
            </a:extLst>
          </p:cNvPr>
          <p:cNvSpPr txBox="1"/>
          <p:nvPr/>
        </p:nvSpPr>
        <p:spPr>
          <a:xfrm>
            <a:off x="3051920" y="4852479"/>
            <a:ext cx="5001036" cy="923330"/>
          </a:xfrm>
          <a:prstGeom prst="rect">
            <a:avLst/>
          </a:prstGeom>
          <a:noFill/>
        </p:spPr>
        <p:txBody>
          <a:bodyPr wrap="square" rtlCol="0">
            <a:spAutoFit/>
          </a:bodyPr>
          <a:lstStyle/>
          <a:p>
            <a:r>
              <a:rPr lang="en-US" altLang="zh-CN" dirty="0"/>
              <a:t>Particles loss when exceeding acceptance (Transverse acceptance or Momentum acceptance)</a:t>
            </a:r>
            <a:endParaRPr lang="zh-CN" altLang="en-US" dirty="0"/>
          </a:p>
        </p:txBody>
      </p:sp>
      <p:sp>
        <p:nvSpPr>
          <p:cNvPr id="15" name="文本框 14">
            <a:extLst>
              <a:ext uri="{FF2B5EF4-FFF2-40B4-BE49-F238E27FC236}">
                <a16:creationId xmlns:a16="http://schemas.microsoft.com/office/drawing/2014/main" id="{815D8697-C1A4-672F-E83C-D40C17F5CAB2}"/>
              </a:ext>
            </a:extLst>
          </p:cNvPr>
          <p:cNvSpPr txBox="1"/>
          <p:nvPr/>
        </p:nvSpPr>
        <p:spPr>
          <a:xfrm>
            <a:off x="8052955" y="4852479"/>
            <a:ext cx="3865418" cy="369332"/>
          </a:xfrm>
          <a:prstGeom prst="rect">
            <a:avLst/>
          </a:prstGeom>
          <a:noFill/>
        </p:spPr>
        <p:txBody>
          <a:bodyPr wrap="square" rtlCol="0">
            <a:spAutoFit/>
          </a:bodyPr>
          <a:lstStyle/>
          <a:p>
            <a:r>
              <a:rPr lang="en-US" altLang="zh-CN" b="1" dirty="0">
                <a:solidFill>
                  <a:srgbClr val="FF0000"/>
                </a:solidFill>
              </a:rPr>
              <a:t>Beam current decay gradually</a:t>
            </a:r>
            <a:endParaRPr lang="zh-CN" altLang="en-US" dirty="0">
              <a:solidFill>
                <a:srgbClr val="FF0000"/>
              </a:solidFill>
            </a:endParaRPr>
          </a:p>
        </p:txBody>
      </p:sp>
      <p:sp>
        <p:nvSpPr>
          <p:cNvPr id="3" name="文本框 2">
            <a:extLst>
              <a:ext uri="{FF2B5EF4-FFF2-40B4-BE49-F238E27FC236}">
                <a16:creationId xmlns:a16="http://schemas.microsoft.com/office/drawing/2014/main" id="{AD8CA27A-E216-8A5A-6A7D-EFC191AD6C03}"/>
              </a:ext>
            </a:extLst>
          </p:cNvPr>
          <p:cNvSpPr txBox="1"/>
          <p:nvPr/>
        </p:nvSpPr>
        <p:spPr>
          <a:xfrm>
            <a:off x="1145598" y="116669"/>
            <a:ext cx="6094268" cy="523220"/>
          </a:xfrm>
          <a:prstGeom prst="rect">
            <a:avLst/>
          </a:prstGeom>
          <a:noFill/>
        </p:spPr>
        <p:txBody>
          <a:bodyPr wrap="square">
            <a:spAutoFit/>
          </a:bodyPr>
          <a:lstStyle/>
          <a:p>
            <a:r>
              <a:rPr lang="en-US" altLang="zh-CN" sz="2800" dirty="0">
                <a:solidFill>
                  <a:schemeClr val="accent1"/>
                </a:solidFill>
                <a:latin typeface="华文中宋" panose="02010600040101010101" pitchFamily="2" charset="-122"/>
                <a:ea typeface="华文中宋" panose="02010600040101010101" pitchFamily="2" charset="-122"/>
              </a:rPr>
              <a:t>Introduction to</a:t>
            </a:r>
            <a:r>
              <a:rPr lang="zh-CN" altLang="en-US" sz="2800" dirty="0">
                <a:solidFill>
                  <a:schemeClr val="accent1"/>
                </a:solidFill>
                <a:latin typeface="华文中宋" panose="02010600040101010101" pitchFamily="2" charset="-122"/>
                <a:ea typeface="华文中宋" panose="02010600040101010101" pitchFamily="2" charset="-122"/>
              </a:rPr>
              <a:t> </a:t>
            </a:r>
            <a:r>
              <a:rPr lang="en-US" altLang="zh-CN" sz="2800" dirty="0">
                <a:solidFill>
                  <a:schemeClr val="accent1"/>
                </a:solidFill>
                <a:latin typeface="华文中宋" panose="02010600040101010101" pitchFamily="2" charset="-122"/>
                <a:ea typeface="华文中宋" panose="02010600040101010101" pitchFamily="2" charset="-122"/>
              </a:rPr>
              <a:t>Collective</a:t>
            </a:r>
            <a:r>
              <a:rPr lang="zh-CN" altLang="en-US" sz="2800" dirty="0">
                <a:solidFill>
                  <a:schemeClr val="accent1"/>
                </a:solidFill>
                <a:latin typeface="华文中宋" panose="02010600040101010101" pitchFamily="2" charset="-122"/>
                <a:ea typeface="华文中宋" panose="02010600040101010101" pitchFamily="2" charset="-122"/>
              </a:rPr>
              <a:t> </a:t>
            </a:r>
            <a:r>
              <a:rPr lang="en-US" altLang="zh-CN" sz="2800" dirty="0">
                <a:solidFill>
                  <a:schemeClr val="accent1"/>
                </a:solidFill>
                <a:latin typeface="华文中宋" panose="02010600040101010101" pitchFamily="2" charset="-122"/>
                <a:ea typeface="华文中宋" panose="02010600040101010101" pitchFamily="2" charset="-122"/>
              </a:rPr>
              <a:t>effects</a:t>
            </a:r>
            <a:endParaRPr lang="zh-CN" altLang="en-US" sz="2800" dirty="0">
              <a:solidFill>
                <a:schemeClr val="accent1"/>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31515794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210B725C-6AFD-8103-D303-85F4D63AAC74}"/>
              </a:ext>
            </a:extLst>
          </p:cNvPr>
          <p:cNvSpPr txBox="1"/>
          <p:nvPr/>
        </p:nvSpPr>
        <p:spPr>
          <a:xfrm>
            <a:off x="3130262" y="3046905"/>
            <a:ext cx="6094268" cy="707886"/>
          </a:xfrm>
          <a:prstGeom prst="rect">
            <a:avLst/>
          </a:prstGeom>
          <a:noFill/>
        </p:spPr>
        <p:txBody>
          <a:bodyPr wrap="square">
            <a:spAutoFit/>
          </a:bodyPr>
          <a:lstStyle/>
          <a:p>
            <a:r>
              <a:rPr lang="en-US" altLang="zh-CN" sz="4000" dirty="0">
                <a:solidFill>
                  <a:schemeClr val="accent2">
                    <a:lumMod val="75000"/>
                  </a:schemeClr>
                </a:solidFill>
                <a:latin typeface="华文中宋" panose="02010600040101010101" pitchFamily="2" charset="-122"/>
                <a:ea typeface="华文中宋" panose="02010600040101010101" pitchFamily="2" charset="-122"/>
              </a:rPr>
              <a:t>Wakefield &amp; impedance</a:t>
            </a:r>
            <a:endParaRPr lang="zh-CN" altLang="en-US" sz="4000" dirty="0">
              <a:solidFill>
                <a:schemeClr val="accent2">
                  <a:lumMod val="75000"/>
                </a:schemeClr>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34964260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BC54FE08-90E5-06A1-7900-3C4D1873FC4D}"/>
              </a:ext>
            </a:extLst>
          </p:cNvPr>
          <p:cNvSpPr txBox="1"/>
          <p:nvPr/>
        </p:nvSpPr>
        <p:spPr>
          <a:xfrm>
            <a:off x="1145598" y="116669"/>
            <a:ext cx="6094268" cy="523220"/>
          </a:xfrm>
          <a:prstGeom prst="rect">
            <a:avLst/>
          </a:prstGeom>
          <a:noFill/>
        </p:spPr>
        <p:txBody>
          <a:bodyPr wrap="square">
            <a:spAutoFit/>
          </a:bodyPr>
          <a:lstStyle/>
          <a:p>
            <a:r>
              <a:rPr lang="en-US" altLang="zh-CN" sz="2800" dirty="0">
                <a:solidFill>
                  <a:schemeClr val="accent2">
                    <a:lumMod val="75000"/>
                  </a:schemeClr>
                </a:solidFill>
                <a:latin typeface="华文中宋" panose="02010600040101010101" pitchFamily="2" charset="-122"/>
                <a:ea typeface="华文中宋" panose="02010600040101010101" pitchFamily="2" charset="-122"/>
              </a:rPr>
              <a:t>Wakefield &amp; impedance</a:t>
            </a:r>
            <a:endParaRPr lang="zh-CN" altLang="en-US" sz="2800" dirty="0">
              <a:solidFill>
                <a:schemeClr val="accent2">
                  <a:lumMod val="75000"/>
                </a:schemeClr>
              </a:solidFill>
              <a:latin typeface="华文中宋" panose="02010600040101010101" pitchFamily="2" charset="-122"/>
              <a:ea typeface="华文中宋" panose="02010600040101010101" pitchFamily="2" charset="-122"/>
            </a:endParaRPr>
          </a:p>
        </p:txBody>
      </p:sp>
      <p:grpSp>
        <p:nvGrpSpPr>
          <p:cNvPr id="15" name="组合 14">
            <a:extLst>
              <a:ext uri="{FF2B5EF4-FFF2-40B4-BE49-F238E27FC236}">
                <a16:creationId xmlns:a16="http://schemas.microsoft.com/office/drawing/2014/main" id="{DAF2A966-6783-D913-46A7-69B198B77C95}"/>
              </a:ext>
            </a:extLst>
          </p:cNvPr>
          <p:cNvGrpSpPr/>
          <p:nvPr/>
        </p:nvGrpSpPr>
        <p:grpSpPr>
          <a:xfrm>
            <a:off x="979344" y="1283651"/>
            <a:ext cx="4517447" cy="2705584"/>
            <a:chOff x="989735" y="1356389"/>
            <a:chExt cx="4517447" cy="2705584"/>
          </a:xfrm>
        </p:grpSpPr>
        <p:pic>
          <p:nvPicPr>
            <p:cNvPr id="7" name="图片 6" descr="图示&#10;&#10;描述已自动生成">
              <a:extLst>
                <a:ext uri="{FF2B5EF4-FFF2-40B4-BE49-F238E27FC236}">
                  <a16:creationId xmlns:a16="http://schemas.microsoft.com/office/drawing/2014/main" id="{1D14C63B-D868-6936-936F-FFAC4E3300ED}"/>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r="31300"/>
            <a:stretch/>
          </p:blipFill>
          <p:spPr bwMode="auto">
            <a:xfrm>
              <a:off x="989735" y="1356389"/>
              <a:ext cx="4517447" cy="2705584"/>
            </a:xfrm>
            <a:prstGeom prst="rect">
              <a:avLst/>
            </a:prstGeom>
            <a:noFill/>
            <a:ln>
              <a:noFill/>
            </a:ln>
            <a:extLst>
              <a:ext uri="{53640926-AAD7-44D8-BBD7-CCE9431645EC}">
                <a14:shadowObscured xmlns:a14="http://schemas.microsoft.com/office/drawing/2010/main"/>
              </a:ext>
            </a:extLst>
          </p:spPr>
        </p:pic>
        <p:sp>
          <p:nvSpPr>
            <p:cNvPr id="14" name="文本框 13">
              <a:extLst>
                <a:ext uri="{FF2B5EF4-FFF2-40B4-BE49-F238E27FC236}">
                  <a16:creationId xmlns:a16="http://schemas.microsoft.com/office/drawing/2014/main" id="{5ED5133F-82C4-D2AE-6F68-866E0074286F}"/>
                </a:ext>
              </a:extLst>
            </p:cNvPr>
            <p:cNvSpPr txBox="1"/>
            <p:nvPr/>
          </p:nvSpPr>
          <p:spPr>
            <a:xfrm>
              <a:off x="3095655" y="2857499"/>
              <a:ext cx="187874" cy="276999"/>
            </a:xfrm>
            <a:prstGeom prst="rect">
              <a:avLst/>
            </a:prstGeom>
            <a:solidFill>
              <a:schemeClr val="bg1"/>
            </a:solidFill>
          </p:spPr>
          <p:txBody>
            <a:bodyPr wrap="square" lIns="0" tIns="0" rIns="0" bIns="0" rtlCol="0">
              <a:spAutoFit/>
            </a:bodyPr>
            <a:lstStyle/>
            <a:p>
              <a:r>
                <a:rPr lang="en-US" altLang="zh-CN" i="1" dirty="0">
                  <a:latin typeface="Times New Roman" panose="02020603050405020304" pitchFamily="18" charset="0"/>
                  <a:cs typeface="Times New Roman" panose="02020603050405020304" pitchFamily="18" charset="0"/>
                </a:rPr>
                <a:t>z</a:t>
              </a:r>
              <a:endParaRPr lang="zh-CN" altLang="en-US" i="1" dirty="0">
                <a:latin typeface="Times New Roman" panose="02020603050405020304" pitchFamily="18" charset="0"/>
                <a:cs typeface="Times New Roman" panose="02020603050405020304" pitchFamily="18" charset="0"/>
              </a:endParaRPr>
            </a:p>
          </p:txBody>
        </p:sp>
      </p:grpSp>
      <p:pic>
        <p:nvPicPr>
          <p:cNvPr id="3" name="Picture 5">
            <a:extLst>
              <a:ext uri="{FF2B5EF4-FFF2-40B4-BE49-F238E27FC236}">
                <a16:creationId xmlns:a16="http://schemas.microsoft.com/office/drawing/2014/main" id="{1D804B35-9BCD-4775-945F-60E131C3D76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514" b="3429"/>
          <a:stretch>
            <a:fillRect/>
          </a:stretch>
        </p:blipFill>
        <p:spPr bwMode="auto">
          <a:xfrm>
            <a:off x="5898573" y="1132606"/>
            <a:ext cx="5146964" cy="3304309"/>
          </a:xfrm>
          <a:prstGeom prst="rect">
            <a:avLst/>
          </a:prstGeom>
          <a:noFill/>
          <a:extLst>
            <a:ext uri="{909E8E84-426E-40DD-AFC4-6F175D3DCCD1}">
              <a14:hiddenFill xmlns:a14="http://schemas.microsoft.com/office/drawing/2010/main">
                <a:solidFill>
                  <a:srgbClr val="FFFFFF"/>
                </a:solidFill>
              </a14:hiddenFill>
            </a:ext>
          </a:extLst>
        </p:spPr>
      </p:pic>
      <p:sp>
        <p:nvSpPr>
          <p:cNvPr id="9" name="文本框 8">
            <a:extLst>
              <a:ext uri="{FF2B5EF4-FFF2-40B4-BE49-F238E27FC236}">
                <a16:creationId xmlns:a16="http://schemas.microsoft.com/office/drawing/2014/main" id="{09B6648E-F443-78A2-AEA6-E4ADCC18584A}"/>
              </a:ext>
            </a:extLst>
          </p:cNvPr>
          <p:cNvSpPr txBox="1"/>
          <p:nvPr/>
        </p:nvSpPr>
        <p:spPr>
          <a:xfrm>
            <a:off x="522575" y="4806273"/>
            <a:ext cx="10751996" cy="1754326"/>
          </a:xfrm>
          <a:prstGeom prst="rect">
            <a:avLst/>
          </a:prstGeom>
          <a:noFill/>
        </p:spPr>
        <p:txBody>
          <a:bodyPr wrap="square">
            <a:spAutoFit/>
          </a:bodyPr>
          <a:lstStyle/>
          <a:p>
            <a:r>
              <a:rPr lang="en-US" altLang="zh-CN" sz="1800" dirty="0">
                <a:effectLst/>
                <a:latin typeface="Times New Roman" panose="02020603050405020304" pitchFamily="18" charset="0"/>
                <a:ea typeface="等线" panose="02010600030101010101" pitchFamily="2" charset="-122"/>
              </a:rPr>
              <a:t>When a charge beam passing through a beam pipe which </a:t>
            </a:r>
            <a:r>
              <a:rPr lang="en-US" altLang="zh-CN" dirty="0">
                <a:latin typeface="Times New Roman" panose="02020603050405020304" pitchFamily="18" charset="0"/>
              </a:rPr>
              <a:t>gets discontinuities or gets finite conductivity. The EM field will be excited, it is called </a:t>
            </a:r>
            <a:r>
              <a:rPr lang="en-US" altLang="zh-CN" dirty="0" err="1">
                <a:latin typeface="Times New Roman" panose="02020603050405020304" pitchFamily="18" charset="0"/>
              </a:rPr>
              <a:t>wakefield</a:t>
            </a:r>
            <a:r>
              <a:rPr lang="en-US" altLang="zh-CN" dirty="0">
                <a:latin typeface="Times New Roman" panose="02020603050405020304" pitchFamily="18" charset="0"/>
              </a:rPr>
              <a:t>. </a:t>
            </a:r>
            <a:endParaRPr lang="en-US" altLang="zh-CN" dirty="0">
              <a:latin typeface="Times New Roman" panose="02020603050405020304" pitchFamily="18" charset="0"/>
              <a:cs typeface="Times New Roman" panose="02020603050405020304" pitchFamily="18" charset="0"/>
            </a:endParaRPr>
          </a:p>
          <a:p>
            <a:endParaRPr lang="en-US" altLang="zh-CN" sz="1800" dirty="0">
              <a:effectLst/>
              <a:latin typeface="Times New Roman" panose="02020603050405020304" pitchFamily="18" charset="0"/>
              <a:ea typeface="等线" panose="02010600030101010101" pitchFamily="2" charset="-122"/>
            </a:endParaRPr>
          </a:p>
          <a:p>
            <a:r>
              <a:rPr lang="en-US" altLang="zh-CN" sz="1800" dirty="0">
                <a:effectLst/>
                <a:latin typeface="Times New Roman" panose="02020603050405020304" pitchFamily="18" charset="0"/>
                <a:ea typeface="等线" panose="02010600030101010101" pitchFamily="2" charset="-122"/>
                <a:cs typeface="Times New Roman" panose="02020603050405020304" pitchFamily="18" charset="0"/>
              </a:rPr>
              <a:t>Wakefield decay with time, it will disturb the </a:t>
            </a:r>
            <a:r>
              <a:rPr lang="en-US" altLang="zh-CN" dirty="0">
                <a:latin typeface="Times New Roman" panose="02020603050405020304" pitchFamily="18" charset="0"/>
                <a:ea typeface="等线" panose="02010600030101010101" pitchFamily="2" charset="-122"/>
                <a:cs typeface="Times New Roman" panose="02020603050405020304" pitchFamily="18" charset="0"/>
              </a:rPr>
              <a:t>motion </a:t>
            </a:r>
            <a:r>
              <a:rPr lang="en-US" altLang="zh-CN" sz="1800" dirty="0">
                <a:effectLst/>
                <a:latin typeface="Times New Roman" panose="02020603050405020304" pitchFamily="18" charset="0"/>
                <a:ea typeface="等线" panose="02010600030101010101" pitchFamily="2" charset="-122"/>
                <a:cs typeface="Times New Roman" panose="02020603050405020304" pitchFamily="18" charset="0"/>
              </a:rPr>
              <a:t>of tail particles or the following bunches.</a:t>
            </a:r>
          </a:p>
          <a:p>
            <a:endParaRPr lang="en-US" altLang="zh-CN" dirty="0">
              <a:latin typeface="Times New Roman" panose="02020603050405020304" pitchFamily="18" charset="0"/>
              <a:ea typeface="等线" panose="02010600030101010101" pitchFamily="2" charset="-122"/>
              <a:cs typeface="Times New Roman" panose="02020603050405020304" pitchFamily="18" charset="0"/>
            </a:endParaRPr>
          </a:p>
          <a:p>
            <a:r>
              <a:rPr lang="en-US" altLang="zh-CN" dirty="0">
                <a:latin typeface="Times New Roman" panose="02020603050405020304" pitchFamily="18" charset="0"/>
                <a:ea typeface="等线" panose="02010600030101010101" pitchFamily="2" charset="-122"/>
                <a:cs typeface="Times New Roman" panose="02020603050405020304" pitchFamily="18" charset="0"/>
              </a:rPr>
              <a:t>The </a:t>
            </a:r>
            <a:r>
              <a:rPr lang="en-US" altLang="zh-CN" dirty="0" err="1">
                <a:latin typeface="Times New Roman" panose="02020603050405020304" pitchFamily="18" charset="0"/>
                <a:ea typeface="等线" panose="02010600030101010101" pitchFamily="2" charset="-122"/>
                <a:cs typeface="Times New Roman" panose="02020603050405020304" pitchFamily="18" charset="0"/>
              </a:rPr>
              <a:t>wakefield</a:t>
            </a:r>
            <a:r>
              <a:rPr lang="en-US" altLang="zh-CN" dirty="0">
                <a:latin typeface="Times New Roman" panose="02020603050405020304" pitchFamily="18" charset="0"/>
                <a:ea typeface="等线" panose="02010600030101010101" pitchFamily="2" charset="-122"/>
                <a:cs typeface="Times New Roman" panose="02020603050405020304" pitchFamily="18" charset="0"/>
              </a:rPr>
              <a:t> is the main  sources of beam </a:t>
            </a:r>
            <a:r>
              <a:rPr lang="en-US" altLang="zh-CN" dirty="0" err="1">
                <a:latin typeface="Times New Roman" panose="02020603050405020304" pitchFamily="18" charset="0"/>
                <a:ea typeface="等线" panose="02010600030101010101" pitchFamily="2" charset="-122"/>
                <a:cs typeface="Times New Roman" panose="02020603050405020304" pitchFamily="18" charset="0"/>
              </a:rPr>
              <a:t>instaiblity</a:t>
            </a:r>
            <a:r>
              <a:rPr lang="en-US" altLang="zh-CN" dirty="0">
                <a:latin typeface="Times New Roman" panose="02020603050405020304" pitchFamily="18" charset="0"/>
                <a:ea typeface="等线" panose="02010600030101010101" pitchFamily="2" charset="-122"/>
                <a:cs typeface="Times New Roman" panose="02020603050405020304" pitchFamily="18" charset="0"/>
              </a:rPr>
              <a:t> </a:t>
            </a:r>
            <a:endParaRPr lang="zh-CN" altLang="en-US" dirty="0"/>
          </a:p>
        </p:txBody>
      </p:sp>
    </p:spTree>
    <p:extLst>
      <p:ext uri="{BB962C8B-B14F-4D97-AF65-F5344CB8AC3E}">
        <p14:creationId xmlns:p14="http://schemas.microsoft.com/office/powerpoint/2010/main" val="1074724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EB60FF9C-30EF-5B65-DFD0-F76B53D7DA99}"/>
              </a:ext>
            </a:extLst>
          </p:cNvPr>
          <p:cNvPicPr>
            <a:picLocks noChangeAspect="1"/>
          </p:cNvPicPr>
          <p:nvPr/>
        </p:nvPicPr>
        <p:blipFill>
          <a:blip r:embed="rId2"/>
          <a:srcRect l="22632"/>
          <a:stretch>
            <a:fillRect/>
          </a:stretch>
        </p:blipFill>
        <p:spPr>
          <a:xfrm>
            <a:off x="1824690" y="2790230"/>
            <a:ext cx="3258895" cy="1681294"/>
          </a:xfrm>
          <a:prstGeom prst="rect">
            <a:avLst/>
          </a:prstGeom>
        </p:spPr>
      </p:pic>
      <p:sp>
        <p:nvSpPr>
          <p:cNvPr id="2" name="文本框 1">
            <a:extLst>
              <a:ext uri="{FF2B5EF4-FFF2-40B4-BE49-F238E27FC236}">
                <a16:creationId xmlns:a16="http://schemas.microsoft.com/office/drawing/2014/main" id="{6FD4556C-8E3D-6A32-E042-5534D4EE4021}"/>
              </a:ext>
            </a:extLst>
          </p:cNvPr>
          <p:cNvSpPr txBox="1"/>
          <p:nvPr/>
        </p:nvSpPr>
        <p:spPr>
          <a:xfrm>
            <a:off x="1145598" y="116669"/>
            <a:ext cx="6094268" cy="523220"/>
          </a:xfrm>
          <a:prstGeom prst="rect">
            <a:avLst/>
          </a:prstGeom>
          <a:noFill/>
        </p:spPr>
        <p:txBody>
          <a:bodyPr wrap="square">
            <a:spAutoFit/>
          </a:bodyPr>
          <a:lstStyle/>
          <a:p>
            <a:r>
              <a:rPr lang="en-US" altLang="zh-CN" sz="2800" dirty="0">
                <a:solidFill>
                  <a:schemeClr val="accent2">
                    <a:lumMod val="75000"/>
                  </a:schemeClr>
                </a:solidFill>
                <a:latin typeface="华文中宋" panose="02010600040101010101" pitchFamily="2" charset="-122"/>
                <a:ea typeface="华文中宋" panose="02010600040101010101" pitchFamily="2" charset="-122"/>
              </a:rPr>
              <a:t>Wakefield &amp; impedance</a:t>
            </a:r>
            <a:endParaRPr lang="zh-CN" altLang="en-US" sz="2800" dirty="0">
              <a:solidFill>
                <a:schemeClr val="accent2">
                  <a:lumMod val="75000"/>
                </a:schemeClr>
              </a:solidFill>
              <a:latin typeface="华文中宋" panose="02010600040101010101" pitchFamily="2" charset="-122"/>
              <a:ea typeface="华文中宋" panose="02010600040101010101" pitchFamily="2" charset="-122"/>
            </a:endParaRPr>
          </a:p>
        </p:txBody>
      </p:sp>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9B122E9D-9AA1-273C-A578-913042FBE22D}"/>
                  </a:ext>
                </a:extLst>
              </p:cNvPr>
              <p:cNvSpPr txBox="1"/>
              <p:nvPr/>
            </p:nvSpPr>
            <p:spPr>
              <a:xfrm>
                <a:off x="-616847" y="5280877"/>
                <a:ext cx="6094268" cy="97270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i="1" smtClean="0">
                              <a:solidFill>
                                <a:srgbClr val="836967"/>
                              </a:solidFill>
                              <a:latin typeface="Cambria Math" panose="02040503050406030204" pitchFamily="18" charset="0"/>
                            </a:rPr>
                          </m:ctrlPr>
                        </m:sSubPr>
                        <m:e>
                          <m:r>
                            <a:rPr lang="zh-CN" altLang="en-US" i="1">
                              <a:latin typeface="Cambria Math" panose="02040503050406030204" pitchFamily="18" charset="0"/>
                            </a:rPr>
                            <m:t>𝑊</m:t>
                          </m:r>
                        </m:e>
                        <m:sub>
                          <m:r>
                            <a:rPr lang="zh-CN" altLang="en-US" i="0">
                              <a:latin typeface="Cambria Math" panose="02040503050406030204" pitchFamily="18" charset="0"/>
                            </a:rPr>
                            <m:t>∥</m:t>
                          </m:r>
                          <m:r>
                            <a:rPr lang="zh-CN" altLang="en-US" i="1">
                              <a:latin typeface="Cambria Math" panose="02040503050406030204" pitchFamily="18" charset="0"/>
                            </a:rPr>
                            <m:t>𝑚</m:t>
                          </m:r>
                        </m:sub>
                      </m:sSub>
                      <m:d>
                        <m:dPr>
                          <m:ctrlPr>
                            <a:rPr lang="zh-CN" altLang="en-US" i="1">
                              <a:solidFill>
                                <a:srgbClr val="836967"/>
                              </a:solidFill>
                              <a:latin typeface="Cambria Math" panose="02040503050406030204" pitchFamily="18" charset="0"/>
                            </a:rPr>
                          </m:ctrlPr>
                        </m:dPr>
                        <m:e>
                          <m:r>
                            <a:rPr lang="zh-CN" altLang="en-US" i="1">
                              <a:latin typeface="Cambria Math" panose="02040503050406030204" pitchFamily="18" charset="0"/>
                            </a:rPr>
                            <m:t>𝑟</m:t>
                          </m:r>
                          <m:r>
                            <a:rPr lang="zh-CN" altLang="en-US" i="0">
                              <a:latin typeface="Cambria Math" panose="02040503050406030204" pitchFamily="18" charset="0"/>
                            </a:rPr>
                            <m:t>,</m:t>
                          </m:r>
                          <m:r>
                            <a:rPr lang="en-US" altLang="zh-CN" b="0" i="1" smtClean="0">
                              <a:latin typeface="Cambria Math" panose="02040503050406030204" pitchFamily="18" charset="0"/>
                            </a:rPr>
                            <m:t>𝑧</m:t>
                          </m:r>
                        </m:e>
                      </m:d>
                      <m:r>
                        <a:rPr lang="zh-CN" altLang="en-US" i="0">
                          <a:latin typeface="Cambria Math" panose="02040503050406030204" pitchFamily="18" charset="0"/>
                        </a:rPr>
                        <m:t>=−</m:t>
                      </m:r>
                      <m:d>
                        <m:dPr>
                          <m:begChr m:val=""/>
                          <m:endChr m:val="|"/>
                          <m:ctrlPr>
                            <a:rPr lang="zh-CN" altLang="en-US" i="1">
                              <a:latin typeface="Cambria Math" panose="02040503050406030204" pitchFamily="18" charset="0"/>
                            </a:rPr>
                          </m:ctrlPr>
                        </m:dPr>
                        <m:e>
                          <m:d>
                            <m:dPr>
                              <m:begChr m:val=""/>
                              <m:endChr m:val=""/>
                              <m:ctrlPr>
                                <a:rPr lang="zh-CN" altLang="en-US" i="1">
                                  <a:latin typeface="Cambria Math" panose="02040503050406030204" pitchFamily="18" charset="0"/>
                                </a:rPr>
                              </m:ctrlPr>
                            </m:dPr>
                            <m:e>
                              <m:f>
                                <m:fPr>
                                  <m:ctrlPr>
                                    <a:rPr lang="zh-CN" altLang="en-US" i="1">
                                      <a:solidFill>
                                        <a:srgbClr val="836967"/>
                                      </a:solidFill>
                                      <a:latin typeface="Cambria Math" panose="02040503050406030204" pitchFamily="18" charset="0"/>
                                    </a:rPr>
                                  </m:ctrlPr>
                                </m:fPr>
                                <m:num>
                                  <m:nary>
                                    <m:naryPr>
                                      <m:limLoc m:val="subSup"/>
                                      <m:ctrlPr>
                                        <a:rPr lang="zh-CN" altLang="en-US" i="1">
                                          <a:latin typeface="Cambria Math" panose="02040503050406030204" pitchFamily="18" charset="0"/>
                                        </a:rPr>
                                      </m:ctrlPr>
                                    </m:naryPr>
                                    <m:sub>
                                      <m:r>
                                        <a:rPr lang="zh-CN" altLang="en-US" i="0">
                                          <a:latin typeface="Cambria Math" panose="02040503050406030204" pitchFamily="18" charset="0"/>
                                        </a:rPr>
                                        <m:t>−</m:t>
                                      </m:r>
                                      <m:r>
                                        <a:rPr lang="zh-CN" altLang="en-US" i="1">
                                          <a:latin typeface="Cambria Math" panose="02040503050406030204" pitchFamily="18" charset="0"/>
                                        </a:rPr>
                                        <m:t>𝐿</m:t>
                                      </m:r>
                                    </m:sub>
                                    <m:sup>
                                      <m:r>
                                        <a:rPr lang="zh-CN" altLang="en-US" i="1">
                                          <a:latin typeface="Cambria Math" panose="02040503050406030204" pitchFamily="18" charset="0"/>
                                        </a:rPr>
                                        <m:t>𝐿</m:t>
                                      </m:r>
                                    </m:sup>
                                    <m:e>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𝐸</m:t>
                                          </m:r>
                                        </m:e>
                                        <m:sub>
                                          <m:r>
                                            <a:rPr lang="zh-CN" altLang="en-US" i="0">
                                              <a:latin typeface="Cambria Math" panose="02040503050406030204" pitchFamily="18" charset="0"/>
                                            </a:rPr>
                                            <m:t>∥</m:t>
                                          </m:r>
                                          <m:r>
                                            <a:rPr lang="zh-CN" altLang="en-US" i="1">
                                              <a:latin typeface="Cambria Math" panose="02040503050406030204" pitchFamily="18" charset="0"/>
                                            </a:rPr>
                                            <m:t>𝑚</m:t>
                                          </m:r>
                                        </m:sub>
                                      </m:sSub>
                                      <m:d>
                                        <m:dPr>
                                          <m:ctrlPr>
                                            <a:rPr lang="zh-CN" altLang="en-US" i="1">
                                              <a:solidFill>
                                                <a:srgbClr val="836967"/>
                                              </a:solidFill>
                                              <a:latin typeface="Cambria Math" panose="02040503050406030204" pitchFamily="18" charset="0"/>
                                            </a:rPr>
                                          </m:ctrlPr>
                                        </m:dPr>
                                        <m:e>
                                          <m:r>
                                            <a:rPr lang="zh-CN" altLang="en-US" i="1">
                                              <a:latin typeface="Cambria Math" panose="02040503050406030204" pitchFamily="18" charset="0"/>
                                            </a:rPr>
                                            <m:t>𝑟</m:t>
                                          </m:r>
                                          <m:r>
                                            <a:rPr lang="zh-CN" altLang="en-US">
                                              <a:latin typeface="Cambria Math" panose="02040503050406030204" pitchFamily="18" charset="0"/>
                                            </a:rPr>
                                            <m:t>,</m:t>
                                          </m:r>
                                          <m:r>
                                            <m:rPr>
                                              <m:sty m:val="p"/>
                                            </m:rPr>
                                            <a:rPr lang="en-US" altLang="zh-CN" b="0" i="0" smtClean="0">
                                              <a:latin typeface="Cambria Math" panose="02040503050406030204" pitchFamily="18" charset="0"/>
                                            </a:rPr>
                                            <m:t>s</m:t>
                                          </m:r>
                                          <m:r>
                                            <a:rPr lang="zh-CN" altLang="en-US">
                                              <a:latin typeface="Cambria Math" panose="02040503050406030204" pitchFamily="18" charset="0"/>
                                            </a:rPr>
                                            <m:t>,</m:t>
                                          </m:r>
                                          <m:r>
                                            <a:rPr lang="zh-CN" altLang="en-US" i="1">
                                              <a:latin typeface="Cambria Math" panose="02040503050406030204" pitchFamily="18" charset="0"/>
                                            </a:rPr>
                                            <m:t>𝑡</m:t>
                                          </m:r>
                                        </m:e>
                                      </m:d>
                                      <m:r>
                                        <a:rPr lang="zh-CN" altLang="en-US" i="1">
                                          <a:latin typeface="Cambria Math" panose="02040503050406030204" pitchFamily="18" charset="0"/>
                                        </a:rPr>
                                        <m:t>𝑑𝑡</m:t>
                                      </m:r>
                                    </m:e>
                                  </m:nary>
                                </m:num>
                                <m:den>
                                  <m:r>
                                    <a:rPr lang="zh-CN" altLang="en-US" i="1">
                                      <a:latin typeface="Cambria Math" panose="02040503050406030204" pitchFamily="18" charset="0"/>
                                    </a:rPr>
                                    <m:t>𝑄</m:t>
                                  </m:r>
                                </m:den>
                              </m:f>
                            </m:e>
                          </m:d>
                        </m:e>
                      </m:d>
                      <m:sSub>
                        <m:sSubPr>
                          <m:ctrlPr>
                            <a:rPr lang="zh-CN" altLang="en-US" i="1">
                              <a:solidFill>
                                <a:srgbClr val="836967"/>
                              </a:solidFill>
                              <a:latin typeface="Cambria Math" panose="02040503050406030204" pitchFamily="18" charset="0"/>
                            </a:rPr>
                          </m:ctrlPr>
                        </m:sSubPr>
                        <m:e/>
                        <m:sub>
                          <m:r>
                            <m:rPr>
                              <m:sty m:val="p"/>
                            </m:rPr>
                            <a:rPr lang="en-US" altLang="zh-CN" b="0" i="0" smtClean="0">
                              <a:solidFill>
                                <a:srgbClr val="836967"/>
                              </a:solidFill>
                              <a:latin typeface="Cambria Math" panose="02040503050406030204" pitchFamily="18" charset="0"/>
                            </a:rPr>
                            <m:t>s</m:t>
                          </m:r>
                          <m:r>
                            <a:rPr lang="zh-CN" altLang="en-US" i="0">
                              <a:latin typeface="Cambria Math" panose="02040503050406030204" pitchFamily="18" charset="0"/>
                            </a:rPr>
                            <m:t>=</m:t>
                          </m:r>
                          <m:r>
                            <a:rPr lang="zh-CN" altLang="en-US" i="1">
                              <a:latin typeface="Cambria Math" panose="02040503050406030204" pitchFamily="18" charset="0"/>
                            </a:rPr>
                            <m:t>𝑣𝑡</m:t>
                          </m:r>
                          <m:r>
                            <a:rPr lang="zh-CN" altLang="en-US" i="0">
                              <a:latin typeface="Cambria Math" panose="02040503050406030204" pitchFamily="18" charset="0"/>
                            </a:rPr>
                            <m:t>−</m:t>
                          </m:r>
                          <m:r>
                            <a:rPr lang="en-US" altLang="zh-CN" b="0" i="1" smtClean="0">
                              <a:latin typeface="Cambria Math" panose="02040503050406030204" pitchFamily="18" charset="0"/>
                            </a:rPr>
                            <m:t>𝑧</m:t>
                          </m:r>
                        </m:sub>
                      </m:sSub>
                    </m:oMath>
                  </m:oMathPara>
                </a14:m>
                <a:endParaRPr lang="zh-CN" altLang="en-US" dirty="0"/>
              </a:p>
            </p:txBody>
          </p:sp>
        </mc:Choice>
        <mc:Fallback xmlns="">
          <p:sp>
            <p:nvSpPr>
              <p:cNvPr id="11" name="文本框 10">
                <a:extLst>
                  <a:ext uri="{FF2B5EF4-FFF2-40B4-BE49-F238E27FC236}">
                    <a16:creationId xmlns:a16="http://schemas.microsoft.com/office/drawing/2014/main" id="{9B122E9D-9AA1-273C-A578-913042FBE22D}"/>
                  </a:ext>
                </a:extLst>
              </p:cNvPr>
              <p:cNvSpPr txBox="1">
                <a:spLocks noRot="1" noChangeAspect="1" noMove="1" noResize="1" noEditPoints="1" noAdjustHandles="1" noChangeArrowheads="1" noChangeShapeType="1" noTextEdit="1"/>
              </p:cNvSpPr>
              <p:nvPr/>
            </p:nvSpPr>
            <p:spPr>
              <a:xfrm>
                <a:off x="-616847" y="5280877"/>
                <a:ext cx="6094268" cy="972702"/>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6C33F84D-29F3-EF8D-F37D-A82CA719B9E7}"/>
                  </a:ext>
                </a:extLst>
              </p:cNvPr>
              <p:cNvSpPr txBox="1"/>
              <p:nvPr/>
            </p:nvSpPr>
            <p:spPr>
              <a:xfrm>
                <a:off x="306530" y="4509517"/>
                <a:ext cx="6094268" cy="97270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i="1" smtClean="0">
                              <a:solidFill>
                                <a:srgbClr val="836967"/>
                              </a:solidFill>
                              <a:latin typeface="Cambria Math" panose="02040503050406030204" pitchFamily="18" charset="0"/>
                            </a:rPr>
                          </m:ctrlPr>
                        </m:sSubPr>
                        <m:e>
                          <m:r>
                            <a:rPr lang="zh-CN" altLang="en-US" i="1">
                              <a:latin typeface="Cambria Math" panose="02040503050406030204" pitchFamily="18" charset="0"/>
                            </a:rPr>
                            <m:t>𝑊</m:t>
                          </m:r>
                        </m:e>
                        <m:sub>
                          <m:r>
                            <a:rPr lang="zh-CN" altLang="en-US" i="0">
                              <a:latin typeface="Cambria Math" panose="02040503050406030204" pitchFamily="18" charset="0"/>
                            </a:rPr>
                            <m:t>⊥</m:t>
                          </m:r>
                          <m:r>
                            <a:rPr lang="zh-CN" altLang="en-US" i="1">
                              <a:latin typeface="Cambria Math" panose="02040503050406030204" pitchFamily="18" charset="0"/>
                            </a:rPr>
                            <m:t>𝑚</m:t>
                          </m:r>
                        </m:sub>
                      </m:sSub>
                      <m:d>
                        <m:dPr>
                          <m:ctrlPr>
                            <a:rPr lang="zh-CN" altLang="en-US" i="1">
                              <a:solidFill>
                                <a:srgbClr val="836967"/>
                              </a:solidFill>
                              <a:latin typeface="Cambria Math" panose="02040503050406030204" pitchFamily="18" charset="0"/>
                            </a:rPr>
                          </m:ctrlPr>
                        </m:dPr>
                        <m:e>
                          <m:r>
                            <a:rPr lang="zh-CN" altLang="en-US" i="1">
                              <a:latin typeface="Cambria Math" panose="02040503050406030204" pitchFamily="18" charset="0"/>
                            </a:rPr>
                            <m:t>𝑟</m:t>
                          </m:r>
                          <m:r>
                            <a:rPr lang="zh-CN" altLang="en-US" i="0">
                              <a:latin typeface="Cambria Math" panose="02040503050406030204" pitchFamily="18" charset="0"/>
                            </a:rPr>
                            <m:t>,</m:t>
                          </m:r>
                          <m:r>
                            <a:rPr lang="en-US" altLang="zh-CN" b="0" i="1" smtClean="0">
                              <a:latin typeface="Cambria Math" panose="02040503050406030204" pitchFamily="18" charset="0"/>
                            </a:rPr>
                            <m:t>𝑧</m:t>
                          </m:r>
                        </m:e>
                      </m:d>
                      <m:r>
                        <a:rPr lang="zh-CN" altLang="en-US" i="0">
                          <a:latin typeface="Cambria Math" panose="02040503050406030204" pitchFamily="18" charset="0"/>
                        </a:rPr>
                        <m:t>=−</m:t>
                      </m:r>
                      <m:d>
                        <m:dPr>
                          <m:begChr m:val=""/>
                          <m:endChr m:val="|"/>
                          <m:ctrlPr>
                            <a:rPr lang="zh-CN" altLang="en-US" i="1">
                              <a:latin typeface="Cambria Math" panose="02040503050406030204" pitchFamily="18" charset="0"/>
                            </a:rPr>
                          </m:ctrlPr>
                        </m:dPr>
                        <m:e>
                          <m:d>
                            <m:dPr>
                              <m:begChr m:val=""/>
                              <m:endChr m:val=""/>
                              <m:ctrlPr>
                                <a:rPr lang="zh-CN" altLang="en-US" i="1">
                                  <a:latin typeface="Cambria Math" panose="02040503050406030204" pitchFamily="18" charset="0"/>
                                </a:rPr>
                              </m:ctrlPr>
                            </m:dPr>
                            <m:e>
                              <m:f>
                                <m:fPr>
                                  <m:ctrlPr>
                                    <a:rPr lang="zh-CN" altLang="en-US" i="1">
                                      <a:solidFill>
                                        <a:srgbClr val="836967"/>
                                      </a:solidFill>
                                      <a:latin typeface="Cambria Math" panose="02040503050406030204" pitchFamily="18" charset="0"/>
                                    </a:rPr>
                                  </m:ctrlPr>
                                </m:fPr>
                                <m:num>
                                  <m:nary>
                                    <m:naryPr>
                                      <m:limLoc m:val="undOvr"/>
                                      <m:ctrlPr>
                                        <a:rPr lang="zh-CN" altLang="en-US" i="1">
                                          <a:latin typeface="Cambria Math" panose="02040503050406030204" pitchFamily="18" charset="0"/>
                                        </a:rPr>
                                      </m:ctrlPr>
                                    </m:naryPr>
                                    <m:sub>
                                      <m:r>
                                        <a:rPr lang="zh-CN" altLang="en-US" i="0">
                                          <a:latin typeface="Cambria Math" panose="02040503050406030204" pitchFamily="18" charset="0"/>
                                        </a:rPr>
                                        <m:t>−</m:t>
                                      </m:r>
                                      <m:r>
                                        <a:rPr lang="zh-CN" altLang="en-US" i="1">
                                          <a:latin typeface="Cambria Math" panose="02040503050406030204" pitchFamily="18" charset="0"/>
                                        </a:rPr>
                                        <m:t>𝐿</m:t>
                                      </m:r>
                                    </m:sub>
                                    <m:sup>
                                      <m:r>
                                        <a:rPr lang="zh-CN" altLang="en-US" i="1">
                                          <a:latin typeface="Cambria Math" panose="02040503050406030204" pitchFamily="18" charset="0"/>
                                        </a:rPr>
                                        <m:t>𝐿</m:t>
                                      </m:r>
                                    </m:sup>
                                    <m:e>
                                      <m:d>
                                        <m:dPr>
                                          <m:begChr m:val="["/>
                                          <m:endChr m:val="]"/>
                                          <m:ctrlPr>
                                            <a:rPr lang="zh-CN" altLang="en-US" i="1">
                                              <a:solidFill>
                                                <a:srgbClr val="836967"/>
                                              </a:solidFill>
                                              <a:latin typeface="Cambria Math" panose="02040503050406030204" pitchFamily="18" charset="0"/>
                                            </a:rPr>
                                          </m:ctrlPr>
                                        </m:dPr>
                                        <m:e>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𝐸</m:t>
                                              </m:r>
                                            </m:e>
                                            <m:sub>
                                              <m:r>
                                                <a:rPr lang="zh-CN" altLang="en-US" i="0">
                                                  <a:latin typeface="Cambria Math" panose="02040503050406030204" pitchFamily="18" charset="0"/>
                                                </a:rPr>
                                                <m:t>⊥</m:t>
                                              </m:r>
                                              <m:r>
                                                <a:rPr lang="zh-CN" altLang="en-US" i="1">
                                                  <a:latin typeface="Cambria Math" panose="02040503050406030204" pitchFamily="18" charset="0"/>
                                                </a:rPr>
                                                <m:t>𝑚</m:t>
                                              </m:r>
                                            </m:sub>
                                          </m:sSub>
                                          <m:d>
                                            <m:dPr>
                                              <m:ctrlPr>
                                                <a:rPr lang="zh-CN" altLang="en-US" i="1">
                                                  <a:solidFill>
                                                    <a:srgbClr val="836967"/>
                                                  </a:solidFill>
                                                  <a:latin typeface="Cambria Math" panose="02040503050406030204" pitchFamily="18" charset="0"/>
                                                </a:rPr>
                                              </m:ctrlPr>
                                            </m:dPr>
                                            <m:e>
                                              <m:r>
                                                <a:rPr lang="zh-CN" altLang="en-US" i="1">
                                                  <a:latin typeface="Cambria Math" panose="02040503050406030204" pitchFamily="18" charset="0"/>
                                                </a:rPr>
                                                <m:t>𝑟</m:t>
                                              </m:r>
                                              <m:r>
                                                <a:rPr lang="zh-CN" altLang="en-US" i="0">
                                                  <a:latin typeface="Cambria Math" panose="02040503050406030204" pitchFamily="18" charset="0"/>
                                                </a:rPr>
                                                <m:t>,</m:t>
                                              </m:r>
                                              <m:r>
                                                <m:rPr>
                                                  <m:sty m:val="p"/>
                                                </m:rPr>
                                                <a:rPr lang="en-US" altLang="zh-CN" b="0" i="0" smtClean="0">
                                                  <a:latin typeface="Cambria Math" panose="02040503050406030204" pitchFamily="18" charset="0"/>
                                                </a:rPr>
                                                <m:t>s</m:t>
                                              </m:r>
                                              <m:r>
                                                <a:rPr lang="zh-CN" altLang="en-US" i="0">
                                                  <a:latin typeface="Cambria Math" panose="02040503050406030204" pitchFamily="18" charset="0"/>
                                                </a:rPr>
                                                <m:t>,</m:t>
                                              </m:r>
                                              <m:r>
                                                <a:rPr lang="zh-CN" altLang="en-US" i="1">
                                                  <a:latin typeface="Cambria Math" panose="02040503050406030204" pitchFamily="18" charset="0"/>
                                                </a:rPr>
                                                <m:t>𝑡</m:t>
                                              </m:r>
                                            </m:e>
                                          </m:d>
                                          <m:r>
                                            <a:rPr lang="zh-CN" altLang="en-US" i="0">
                                              <a:latin typeface="Cambria Math" panose="02040503050406030204" pitchFamily="18" charset="0"/>
                                            </a:rPr>
                                            <m:t>+</m:t>
                                          </m:r>
                                          <m:acc>
                                            <m:accPr>
                                              <m:chr m:val="⃗"/>
                                              <m:ctrlPr>
                                                <a:rPr lang="zh-CN" altLang="en-US" i="1">
                                                  <a:solidFill>
                                                    <a:srgbClr val="836967"/>
                                                  </a:solidFill>
                                                  <a:latin typeface="Cambria Math" panose="02040503050406030204" pitchFamily="18" charset="0"/>
                                                </a:rPr>
                                              </m:ctrlPr>
                                            </m:accPr>
                                            <m:e>
                                              <m:r>
                                                <a:rPr lang="zh-CN" altLang="en-US" i="1">
                                                  <a:latin typeface="Cambria Math" panose="02040503050406030204" pitchFamily="18" charset="0"/>
                                                </a:rPr>
                                                <m:t>𝑉</m:t>
                                              </m:r>
                                            </m:e>
                                          </m:acc>
                                          <m:r>
                                            <a:rPr lang="zh-CN" altLang="en-US" i="0">
                                              <a:latin typeface="Cambria Math" panose="02040503050406030204" pitchFamily="18" charset="0"/>
                                            </a:rPr>
                                            <m:t>×</m:t>
                                          </m:r>
                                          <m:sSub>
                                            <m:sSubPr>
                                              <m:ctrlPr>
                                                <a:rPr lang="zh-CN" altLang="en-US" i="1">
                                                  <a:solidFill>
                                                    <a:srgbClr val="836967"/>
                                                  </a:solidFill>
                                                  <a:latin typeface="Cambria Math" panose="02040503050406030204" pitchFamily="18" charset="0"/>
                                                </a:rPr>
                                              </m:ctrlPr>
                                            </m:sSubPr>
                                            <m:e>
                                              <m:acc>
                                                <m:accPr>
                                                  <m:chr m:val="⃗"/>
                                                  <m:ctrlPr>
                                                    <a:rPr lang="zh-CN" altLang="en-US" i="1">
                                                      <a:solidFill>
                                                        <a:srgbClr val="836967"/>
                                                      </a:solidFill>
                                                      <a:latin typeface="Cambria Math" panose="02040503050406030204" pitchFamily="18" charset="0"/>
                                                    </a:rPr>
                                                  </m:ctrlPr>
                                                </m:accPr>
                                                <m:e>
                                                  <m:r>
                                                    <a:rPr lang="zh-CN" altLang="en-US" i="1">
                                                      <a:latin typeface="Cambria Math" panose="02040503050406030204" pitchFamily="18" charset="0"/>
                                                    </a:rPr>
                                                    <m:t>𝐵</m:t>
                                                  </m:r>
                                                </m:e>
                                              </m:acc>
                                            </m:e>
                                            <m:sub>
                                              <m:r>
                                                <a:rPr lang="zh-CN" altLang="en-US" i="1">
                                                  <a:latin typeface="Cambria Math" panose="02040503050406030204" pitchFamily="18" charset="0"/>
                                                </a:rPr>
                                                <m:t>𝑚</m:t>
                                              </m:r>
                                            </m:sub>
                                          </m:sSub>
                                          <m:d>
                                            <m:dPr>
                                              <m:ctrlPr>
                                                <a:rPr lang="zh-CN" altLang="en-US" i="1">
                                                  <a:solidFill>
                                                    <a:srgbClr val="836967"/>
                                                  </a:solidFill>
                                                  <a:latin typeface="Cambria Math" panose="02040503050406030204" pitchFamily="18" charset="0"/>
                                                </a:rPr>
                                              </m:ctrlPr>
                                            </m:dPr>
                                            <m:e>
                                              <m:r>
                                                <a:rPr lang="zh-CN" altLang="en-US" i="1">
                                                  <a:latin typeface="Cambria Math" panose="02040503050406030204" pitchFamily="18" charset="0"/>
                                                </a:rPr>
                                                <m:t>𝑟</m:t>
                                              </m:r>
                                              <m:r>
                                                <a:rPr lang="zh-CN" altLang="en-US" i="0">
                                                  <a:latin typeface="Cambria Math" panose="02040503050406030204" pitchFamily="18" charset="0"/>
                                                </a:rPr>
                                                <m:t>,</m:t>
                                              </m:r>
                                              <m:r>
                                                <a:rPr lang="en-US" altLang="zh-CN" b="0" i="1" smtClean="0">
                                                  <a:latin typeface="Cambria Math" panose="02040503050406030204" pitchFamily="18" charset="0"/>
                                                </a:rPr>
                                                <m:t>𝑠</m:t>
                                              </m:r>
                                              <m:r>
                                                <a:rPr lang="zh-CN" altLang="en-US" i="0">
                                                  <a:latin typeface="Cambria Math" panose="02040503050406030204" pitchFamily="18" charset="0"/>
                                                </a:rPr>
                                                <m:t>,</m:t>
                                              </m:r>
                                              <m:r>
                                                <a:rPr lang="zh-CN" altLang="en-US" i="1">
                                                  <a:latin typeface="Cambria Math" panose="02040503050406030204" pitchFamily="18" charset="0"/>
                                                </a:rPr>
                                                <m:t>𝑡</m:t>
                                              </m:r>
                                            </m:e>
                                          </m:d>
                                        </m:e>
                                      </m:d>
                                      <m:r>
                                        <a:rPr lang="zh-CN" altLang="en-US" i="1">
                                          <a:latin typeface="Cambria Math" panose="02040503050406030204" pitchFamily="18" charset="0"/>
                                        </a:rPr>
                                        <m:t>𝑑𝑡</m:t>
                                      </m:r>
                                    </m:e>
                                  </m:nary>
                                </m:num>
                                <m:den>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𝑟</m:t>
                                      </m:r>
                                    </m:e>
                                    <m:sub>
                                      <m:r>
                                        <a:rPr lang="zh-CN" altLang="en-US" i="0">
                                          <a:latin typeface="Cambria Math" panose="02040503050406030204" pitchFamily="18" charset="0"/>
                                        </a:rPr>
                                        <m:t>0</m:t>
                                      </m:r>
                                    </m:sub>
                                  </m:sSub>
                                  <m:r>
                                    <a:rPr lang="zh-CN" altLang="en-US" i="1">
                                      <a:latin typeface="Cambria Math" panose="02040503050406030204" pitchFamily="18" charset="0"/>
                                    </a:rPr>
                                    <m:t>𝑄</m:t>
                                  </m:r>
                                </m:den>
                              </m:f>
                            </m:e>
                          </m:d>
                        </m:e>
                      </m:d>
                      <m:sSub>
                        <m:sSubPr>
                          <m:ctrlPr>
                            <a:rPr lang="zh-CN" altLang="en-US" i="1" smtClean="0">
                              <a:solidFill>
                                <a:srgbClr val="836967"/>
                              </a:solidFill>
                              <a:latin typeface="Cambria Math" panose="02040503050406030204" pitchFamily="18" charset="0"/>
                            </a:rPr>
                          </m:ctrlPr>
                        </m:sSubPr>
                        <m:e/>
                        <m:sub>
                          <m:r>
                            <m:rPr>
                              <m:sty m:val="p"/>
                            </m:rPr>
                            <a:rPr lang="en-US" altLang="zh-CN" b="0" i="0" smtClean="0">
                              <a:solidFill>
                                <a:srgbClr val="836967"/>
                              </a:solidFill>
                              <a:latin typeface="Cambria Math" panose="02040503050406030204" pitchFamily="18" charset="0"/>
                            </a:rPr>
                            <m:t>s</m:t>
                          </m:r>
                          <m:r>
                            <a:rPr lang="zh-CN" altLang="en-US" i="0">
                              <a:latin typeface="Cambria Math" panose="02040503050406030204" pitchFamily="18" charset="0"/>
                            </a:rPr>
                            <m:t>=</m:t>
                          </m:r>
                          <m:r>
                            <a:rPr lang="zh-CN" altLang="en-US" i="1">
                              <a:latin typeface="Cambria Math" panose="02040503050406030204" pitchFamily="18" charset="0"/>
                            </a:rPr>
                            <m:t>𝑣𝑡</m:t>
                          </m:r>
                          <m:r>
                            <a:rPr lang="zh-CN" altLang="en-US" i="0">
                              <a:latin typeface="Cambria Math" panose="02040503050406030204" pitchFamily="18" charset="0"/>
                            </a:rPr>
                            <m:t>−</m:t>
                          </m:r>
                          <m:r>
                            <a:rPr lang="en-US" altLang="zh-CN" b="0" i="1" smtClean="0">
                              <a:latin typeface="Cambria Math" panose="02040503050406030204" pitchFamily="18" charset="0"/>
                            </a:rPr>
                            <m:t>𝑧</m:t>
                          </m:r>
                        </m:sub>
                      </m:sSub>
                    </m:oMath>
                  </m:oMathPara>
                </a14:m>
                <a:endParaRPr lang="zh-CN" altLang="en-US" dirty="0"/>
              </a:p>
            </p:txBody>
          </p:sp>
        </mc:Choice>
        <mc:Fallback xmlns="">
          <p:sp>
            <p:nvSpPr>
              <p:cNvPr id="13" name="文本框 12">
                <a:extLst>
                  <a:ext uri="{FF2B5EF4-FFF2-40B4-BE49-F238E27FC236}">
                    <a16:creationId xmlns:a16="http://schemas.microsoft.com/office/drawing/2014/main" id="{6C33F84D-29F3-EF8D-F37D-A82CA719B9E7}"/>
                  </a:ext>
                </a:extLst>
              </p:cNvPr>
              <p:cNvSpPr txBox="1">
                <a:spLocks noRot="1" noChangeAspect="1" noMove="1" noResize="1" noEditPoints="1" noAdjustHandles="1" noChangeArrowheads="1" noChangeShapeType="1" noTextEdit="1"/>
              </p:cNvSpPr>
              <p:nvPr/>
            </p:nvSpPr>
            <p:spPr>
              <a:xfrm>
                <a:off x="306530" y="4509517"/>
                <a:ext cx="6094268" cy="972702"/>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77FCD661-0CF4-7E7D-E741-5D56206D1010}"/>
                  </a:ext>
                </a:extLst>
              </p:cNvPr>
              <p:cNvSpPr txBox="1"/>
              <p:nvPr/>
            </p:nvSpPr>
            <p:spPr>
              <a:xfrm>
                <a:off x="633846" y="1000753"/>
                <a:ext cx="11341066" cy="1637692"/>
              </a:xfrm>
              <a:prstGeom prst="rect">
                <a:avLst/>
              </a:prstGeom>
              <a:noFill/>
            </p:spPr>
            <p:txBody>
              <a:bodyPr wrap="square" rtlCol="0">
                <a:spAutoFit/>
              </a:bodyPr>
              <a:lstStyle/>
              <a:p>
                <a:r>
                  <a:rPr lang="en-US" altLang="zh-CN" sz="2000" dirty="0">
                    <a:latin typeface="Times New Roman" panose="02020603050405020304" pitchFamily="18" charset="0"/>
                    <a:cs typeface="Times New Roman" panose="02020603050405020304" pitchFamily="18" charset="0"/>
                  </a:rPr>
                  <a:t>Wakefield can be expressed by the wake function</a:t>
                </a:r>
                <a14:m>
                  <m:oMath xmlns:m="http://schemas.openxmlformats.org/officeDocument/2006/math">
                    <m:r>
                      <a:rPr lang="en-US" altLang="zh-CN" sz="2000" b="0" i="0" smtClean="0">
                        <a:solidFill>
                          <a:srgbClr val="836967"/>
                        </a:solidFill>
                        <a:latin typeface="Cambria Math" panose="02040503050406030204" pitchFamily="18" charset="0"/>
                      </a:rPr>
                      <m:t> </m:t>
                    </m:r>
                    <m:sSub>
                      <m:sSubPr>
                        <m:ctrlPr>
                          <a:rPr lang="zh-CN" altLang="en-US" sz="2000" i="1" smtClean="0">
                            <a:solidFill>
                              <a:srgbClr val="836967"/>
                            </a:solidFill>
                            <a:latin typeface="Cambria Math" panose="02040503050406030204" pitchFamily="18" charset="0"/>
                          </a:rPr>
                        </m:ctrlPr>
                      </m:sSubPr>
                      <m:e>
                        <m:r>
                          <a:rPr lang="zh-CN" altLang="en-US" sz="2000" i="1">
                            <a:latin typeface="Cambria Math" panose="02040503050406030204" pitchFamily="18" charset="0"/>
                          </a:rPr>
                          <m:t>𝑊</m:t>
                        </m:r>
                      </m:e>
                      <m:sub>
                        <m:r>
                          <a:rPr lang="zh-CN" altLang="en-US" sz="2000" i="0">
                            <a:latin typeface="Cambria Math" panose="02040503050406030204" pitchFamily="18" charset="0"/>
                          </a:rPr>
                          <m:t>∥</m:t>
                        </m:r>
                        <m:r>
                          <a:rPr lang="zh-CN" altLang="en-US" sz="2000" i="1">
                            <a:latin typeface="Cambria Math" panose="02040503050406030204" pitchFamily="18" charset="0"/>
                          </a:rPr>
                          <m:t>𝑚</m:t>
                        </m:r>
                      </m:sub>
                    </m:sSub>
                    <m:d>
                      <m:dPr>
                        <m:ctrlPr>
                          <a:rPr lang="zh-CN" altLang="en-US" sz="2000" i="1">
                            <a:solidFill>
                              <a:srgbClr val="836967"/>
                            </a:solidFill>
                            <a:latin typeface="Cambria Math" panose="02040503050406030204" pitchFamily="18" charset="0"/>
                          </a:rPr>
                        </m:ctrlPr>
                      </m:dPr>
                      <m:e>
                        <m:r>
                          <a:rPr lang="zh-CN" altLang="en-US" sz="2000" i="1">
                            <a:latin typeface="Cambria Math" panose="02040503050406030204" pitchFamily="18" charset="0"/>
                          </a:rPr>
                          <m:t>𝑟</m:t>
                        </m:r>
                        <m:r>
                          <a:rPr lang="zh-CN" altLang="en-US" sz="2000" i="0">
                            <a:latin typeface="Cambria Math" panose="02040503050406030204" pitchFamily="18" charset="0"/>
                          </a:rPr>
                          <m:t>,</m:t>
                        </m:r>
                        <m:r>
                          <a:rPr lang="en-US" altLang="zh-CN" sz="2000" b="0" i="1" smtClean="0">
                            <a:latin typeface="Cambria Math" panose="02040503050406030204" pitchFamily="18" charset="0"/>
                          </a:rPr>
                          <m:t>𝑧</m:t>
                        </m:r>
                      </m:e>
                    </m:d>
                    <m:sSub>
                      <m:sSubPr>
                        <m:ctrlPr>
                          <a:rPr lang="zh-CN" altLang="en-US" sz="2000" i="1">
                            <a:solidFill>
                              <a:srgbClr val="836967"/>
                            </a:solidFill>
                            <a:latin typeface="Cambria Math" panose="02040503050406030204" pitchFamily="18" charset="0"/>
                          </a:rPr>
                        </m:ctrlPr>
                      </m:sSubPr>
                      <m:e>
                        <m:r>
                          <a:rPr lang="zh-CN" altLang="en-US" sz="2000" i="1" smtClean="0">
                            <a:solidFill>
                              <a:srgbClr val="836967"/>
                            </a:solidFill>
                            <a:latin typeface="Cambria Math" panose="02040503050406030204" pitchFamily="18" charset="0"/>
                          </a:rPr>
                          <m:t>，</m:t>
                        </m:r>
                        <m:r>
                          <a:rPr lang="zh-CN" altLang="en-US" sz="2000" i="1">
                            <a:latin typeface="Cambria Math" panose="02040503050406030204" pitchFamily="18" charset="0"/>
                          </a:rPr>
                          <m:t>𝑊</m:t>
                        </m:r>
                      </m:e>
                      <m:sub>
                        <m:r>
                          <a:rPr lang="zh-CN" altLang="en-US" sz="2000">
                            <a:latin typeface="Cambria Math" panose="02040503050406030204" pitchFamily="18" charset="0"/>
                          </a:rPr>
                          <m:t>⊥</m:t>
                        </m:r>
                        <m:r>
                          <a:rPr lang="zh-CN" altLang="en-US" sz="2000" i="1">
                            <a:latin typeface="Cambria Math" panose="02040503050406030204" pitchFamily="18" charset="0"/>
                          </a:rPr>
                          <m:t>𝑚</m:t>
                        </m:r>
                      </m:sub>
                    </m:sSub>
                    <m:d>
                      <m:dPr>
                        <m:ctrlPr>
                          <a:rPr lang="zh-CN" altLang="en-US" sz="2000" i="1">
                            <a:solidFill>
                              <a:srgbClr val="836967"/>
                            </a:solidFill>
                            <a:latin typeface="Cambria Math" panose="02040503050406030204" pitchFamily="18" charset="0"/>
                          </a:rPr>
                        </m:ctrlPr>
                      </m:dPr>
                      <m:e>
                        <m:r>
                          <a:rPr lang="zh-CN" altLang="en-US" sz="2000" i="1">
                            <a:latin typeface="Cambria Math" panose="02040503050406030204" pitchFamily="18" charset="0"/>
                          </a:rPr>
                          <m:t>𝑟</m:t>
                        </m:r>
                        <m:r>
                          <a:rPr lang="zh-CN" altLang="en-US" sz="2000">
                            <a:latin typeface="Cambria Math" panose="02040503050406030204" pitchFamily="18" charset="0"/>
                          </a:rPr>
                          <m:t>,</m:t>
                        </m:r>
                        <m:r>
                          <a:rPr lang="en-US" altLang="zh-CN" sz="2000" i="1">
                            <a:latin typeface="Cambria Math" panose="02040503050406030204" pitchFamily="18" charset="0"/>
                          </a:rPr>
                          <m:t>𝑧</m:t>
                        </m:r>
                      </m:e>
                    </m:d>
                  </m:oMath>
                </a14:m>
                <a:r>
                  <a:rPr lang="zh-CN" altLang="en-US" sz="2000" dirty="0">
                    <a:latin typeface="Times New Roman" panose="02020603050405020304" pitchFamily="18" charset="0"/>
                    <a:cs typeface="Times New Roman" panose="02020603050405020304" pitchFamily="18" charset="0"/>
                  </a:rPr>
                  <a:t>。</a:t>
                </a:r>
                <a:r>
                  <a:rPr lang="en-US" altLang="zh-CN" sz="2000" dirty="0">
                    <a:latin typeface="Times New Roman" panose="02020603050405020304" pitchFamily="18" charset="0"/>
                    <a:cs typeface="Times New Roman" panose="02020603050405020304" pitchFamily="18" charset="0"/>
                  </a:rPr>
                  <a:t>It an integral value.</a:t>
                </a:r>
              </a:p>
              <a:p>
                <a:r>
                  <a:rPr lang="en-US" altLang="zh-CN" sz="2000" dirty="0">
                    <a:latin typeface="Times New Roman" panose="02020603050405020304" pitchFamily="18" charset="0"/>
                    <a:cs typeface="Times New Roman" panose="02020603050405020304" pitchFamily="18" charset="0"/>
                  </a:rPr>
                  <a:t>Wake function is a Green function, where independent variable </a:t>
                </a:r>
                <a:r>
                  <a:rPr lang="en-US" altLang="zh-CN" sz="2000" i="1" dirty="0">
                    <a:latin typeface="Times New Roman" panose="02020603050405020304" pitchFamily="18" charset="0"/>
                    <a:cs typeface="Times New Roman" panose="02020603050405020304" pitchFamily="18" charset="0"/>
                  </a:rPr>
                  <a:t>“z” </a:t>
                </a:r>
                <a:r>
                  <a:rPr lang="en-US" altLang="zh-CN" sz="2000" dirty="0">
                    <a:latin typeface="Times New Roman" panose="02020603050405020304" pitchFamily="18" charset="0"/>
                    <a:cs typeface="Times New Roman" panose="02020603050405020304" pitchFamily="18" charset="0"/>
                  </a:rPr>
                  <a:t>denotes distance of witness beam following the source beam.</a:t>
                </a:r>
                <a:r>
                  <a:rPr lang="zh-CN" altLang="en-US" sz="2000" dirty="0">
                    <a:latin typeface="Times New Roman" panose="02020603050405020304" pitchFamily="18" charset="0"/>
                    <a:cs typeface="Times New Roman" panose="02020603050405020304" pitchFamily="18" charset="0"/>
                  </a:rPr>
                  <a:t> </a:t>
                </a:r>
                <a:endParaRPr lang="en-US" altLang="zh-CN" sz="2000" dirty="0">
                  <a:latin typeface="Times New Roman" panose="02020603050405020304" pitchFamily="18" charset="0"/>
                  <a:cs typeface="Times New Roman" panose="02020603050405020304" pitchFamily="18" charset="0"/>
                </a:endParaRPr>
              </a:p>
              <a:p>
                <a:r>
                  <a:rPr lang="en-US" altLang="zh-CN" sz="2000" dirty="0">
                    <a:latin typeface="Times New Roman" panose="02020603050405020304" pitchFamily="18" charset="0"/>
                    <a:cs typeface="Times New Roman" panose="02020603050405020304" pitchFamily="18" charset="0"/>
                  </a:rPr>
                  <a:t>Wake function is a characterizes of vacuum chamber</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not the beam. Wakefield = Wake function convolution source charge distribution</a:t>
                </a:r>
                <a:endParaRPr lang="zh-CN" altLang="en-US" sz="2000" dirty="0">
                  <a:latin typeface="Times New Roman" panose="02020603050405020304" pitchFamily="18" charset="0"/>
                  <a:cs typeface="Times New Roman" panose="02020603050405020304" pitchFamily="18" charset="0"/>
                </a:endParaRPr>
              </a:p>
            </p:txBody>
          </p:sp>
        </mc:Choice>
        <mc:Fallback xmlns="">
          <p:sp>
            <p:nvSpPr>
              <p:cNvPr id="16" name="文本框 15">
                <a:extLst>
                  <a:ext uri="{FF2B5EF4-FFF2-40B4-BE49-F238E27FC236}">
                    <a16:creationId xmlns:a16="http://schemas.microsoft.com/office/drawing/2014/main" id="{77FCD661-0CF4-7E7D-E741-5D56206D1010}"/>
                  </a:ext>
                </a:extLst>
              </p:cNvPr>
              <p:cNvSpPr txBox="1">
                <a:spLocks noRot="1" noChangeAspect="1" noMove="1" noResize="1" noEditPoints="1" noAdjustHandles="1" noChangeArrowheads="1" noChangeShapeType="1" noTextEdit="1"/>
              </p:cNvSpPr>
              <p:nvPr/>
            </p:nvSpPr>
            <p:spPr>
              <a:xfrm>
                <a:off x="633846" y="1000753"/>
                <a:ext cx="11341066" cy="1637692"/>
              </a:xfrm>
              <a:prstGeom prst="rect">
                <a:avLst/>
              </a:prstGeom>
              <a:blipFill>
                <a:blip r:embed="rId5"/>
                <a:stretch>
                  <a:fillRect l="-591" t="-1859" b="-557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184360BB-B623-98B9-95F9-A4A89FD9B850}"/>
                  </a:ext>
                </a:extLst>
              </p:cNvPr>
              <p:cNvSpPr txBox="1"/>
              <p:nvPr/>
            </p:nvSpPr>
            <p:spPr>
              <a:xfrm>
                <a:off x="7346372" y="5544359"/>
                <a:ext cx="3213765" cy="5975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𝑤</m:t>
                          </m:r>
                        </m:e>
                        <m:sub>
                          <m:r>
                            <a:rPr lang="zh-CN" altLang="en-US">
                              <a:latin typeface="Cambria Math" panose="02040503050406030204" pitchFamily="18" charset="0"/>
                            </a:rPr>
                            <m:t>∥</m:t>
                          </m:r>
                        </m:sub>
                      </m:sSub>
                      <m:r>
                        <a:rPr lang="en-US" altLang="zh-CN" b="0" i="1" smtClean="0">
                          <a:latin typeface="Cambria Math" panose="02040503050406030204" pitchFamily="18" charset="0"/>
                        </a:rPr>
                        <m:t>(</m:t>
                      </m:r>
                      <m:r>
                        <a:rPr lang="en-US" altLang="zh-CN" b="0" i="1" smtClean="0">
                          <a:latin typeface="Cambria Math" panose="02040503050406030204" pitchFamily="18" charset="0"/>
                        </a:rPr>
                        <m:t>𝑧</m:t>
                      </m:r>
                      <m:r>
                        <a:rPr lang="en-US" altLang="zh-CN" b="0" i="1" smtClean="0">
                          <a:latin typeface="Cambria Math" panose="02040503050406030204" pitchFamily="18" charset="0"/>
                        </a:rPr>
                        <m:t>)=</m:t>
                      </m:r>
                      <m:nary>
                        <m:naryPr>
                          <m:ctrlPr>
                            <a:rPr lang="en-US" altLang="zh-CN" b="0" i="1" smtClean="0">
                              <a:latin typeface="Cambria Math" panose="02040503050406030204" pitchFamily="18" charset="0"/>
                            </a:rPr>
                          </m:ctrlPr>
                        </m:naryPr>
                        <m:sub>
                          <m:r>
                            <m:rPr>
                              <m:brk m:alnAt="23"/>
                            </m:rPr>
                            <a:rPr lang="en-US" altLang="zh-CN" b="0" i="1" smtClean="0">
                              <a:latin typeface="Cambria Math" panose="02040503050406030204" pitchFamily="18" charset="0"/>
                            </a:rPr>
                            <m:t>𝑧</m:t>
                          </m:r>
                        </m:sub>
                        <m:sup>
                          <m:r>
                            <a:rPr lang="en-US" altLang="zh-CN" b="0" i="1" smtClean="0">
                              <a:latin typeface="Cambria Math" panose="02040503050406030204" pitchFamily="18" charset="0"/>
                              <a:ea typeface="Cambria Math" panose="02040503050406030204" pitchFamily="18" charset="0"/>
                            </a:rPr>
                            <m:t>∞</m:t>
                          </m:r>
                        </m:sup>
                        <m:e>
                          <m:r>
                            <a:rPr lang="en-US" altLang="zh-CN" b="0" i="1" smtClean="0">
                              <a:latin typeface="Cambria Math" panose="02040503050406030204" pitchFamily="18" charset="0"/>
                            </a:rPr>
                            <m:t>−</m:t>
                          </m:r>
                          <m:r>
                            <a:rPr lang="en-US" altLang="zh-CN" b="0" i="1" smtClean="0">
                              <a:latin typeface="Cambria Math" panose="02040503050406030204" pitchFamily="18" charset="0"/>
                            </a:rPr>
                            <m:t>𝑒</m:t>
                          </m:r>
                          <m:r>
                            <a:rPr lang="zh-CN" altLang="en-US" b="0" i="1" smtClean="0">
                              <a:latin typeface="Cambria Math" panose="02040503050406030204" pitchFamily="18" charset="0"/>
                            </a:rPr>
                            <m:t>𝜌</m:t>
                          </m:r>
                          <m:r>
                            <a:rPr lang="en-US" altLang="zh-CN" b="0" i="1" smtClean="0">
                              <a:latin typeface="Cambria Math" panose="02040503050406030204" pitchFamily="18" charset="0"/>
                            </a:rPr>
                            <m:t>(</m:t>
                          </m:r>
                          <m:acc>
                            <m:accPr>
                              <m:chr m:val="̃"/>
                              <m:ctrlPr>
                                <a:rPr lang="en-US" altLang="zh-CN" b="0" i="1" smtClean="0">
                                  <a:latin typeface="Cambria Math" panose="02040503050406030204" pitchFamily="18" charset="0"/>
                                </a:rPr>
                              </m:ctrlPr>
                            </m:accPr>
                            <m:e>
                              <m:r>
                                <a:rPr lang="en-US" altLang="zh-CN" b="0" i="1" smtClean="0">
                                  <a:latin typeface="Cambria Math" panose="02040503050406030204" pitchFamily="18" charset="0"/>
                                </a:rPr>
                                <m:t>𝑧</m:t>
                              </m:r>
                            </m:e>
                          </m:acc>
                          <m:r>
                            <a:rPr lang="en-US" altLang="zh-CN" b="0" i="1" smtClean="0">
                              <a:latin typeface="Cambria Math" panose="02040503050406030204" pitchFamily="18" charset="0"/>
                            </a:rPr>
                            <m:t>)</m:t>
                          </m:r>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𝑊</m:t>
                              </m:r>
                            </m:e>
                            <m:sub>
                              <m:r>
                                <a:rPr lang="zh-CN" altLang="en-US">
                                  <a:latin typeface="Cambria Math" panose="02040503050406030204" pitchFamily="18" charset="0"/>
                                </a:rPr>
                                <m:t>∥</m:t>
                              </m:r>
                            </m:sub>
                          </m:sSub>
                          <m:d>
                            <m:dPr>
                              <m:ctrlPr>
                                <a:rPr lang="zh-CN" altLang="en-US" i="1">
                                  <a:solidFill>
                                    <a:srgbClr val="836967"/>
                                  </a:solidFill>
                                  <a:latin typeface="Cambria Math" panose="02040503050406030204" pitchFamily="18" charset="0"/>
                                </a:rPr>
                              </m:ctrlPr>
                            </m:dPr>
                            <m:e>
                              <m:acc>
                                <m:accPr>
                                  <m:chr m:val="̃"/>
                                  <m:ctrlPr>
                                    <a:rPr lang="en-US" altLang="zh-CN" i="1">
                                      <a:latin typeface="Cambria Math" panose="02040503050406030204" pitchFamily="18" charset="0"/>
                                    </a:rPr>
                                  </m:ctrlPr>
                                </m:accPr>
                                <m:e>
                                  <m:r>
                                    <a:rPr lang="en-US" altLang="zh-CN" i="1">
                                      <a:latin typeface="Cambria Math" panose="02040503050406030204" pitchFamily="18" charset="0"/>
                                    </a:rPr>
                                    <m:t>𝑧</m:t>
                                  </m:r>
                                </m:e>
                              </m:acc>
                              <m:r>
                                <a:rPr lang="en-US" altLang="zh-CN" b="0" i="1" smtClean="0">
                                  <a:latin typeface="Cambria Math" panose="02040503050406030204" pitchFamily="18" charset="0"/>
                                </a:rPr>
                                <m:t>−</m:t>
                              </m:r>
                              <m:r>
                                <a:rPr lang="en-US" altLang="zh-CN" i="1">
                                  <a:latin typeface="Cambria Math" panose="02040503050406030204" pitchFamily="18" charset="0"/>
                                </a:rPr>
                                <m:t>𝑧</m:t>
                              </m:r>
                            </m:e>
                          </m:d>
                          <m:r>
                            <m:rPr>
                              <m:sty m:val="p"/>
                            </m:rPr>
                            <a:rPr lang="en-US" altLang="zh-CN" b="0" i="0" smtClean="0">
                              <a:latin typeface="Cambria Math" panose="02040503050406030204" pitchFamily="18" charset="0"/>
                            </a:rPr>
                            <m:t>d</m:t>
                          </m:r>
                          <m:acc>
                            <m:accPr>
                              <m:chr m:val="̃"/>
                              <m:ctrlPr>
                                <a:rPr lang="en-US" altLang="zh-CN" i="1">
                                  <a:latin typeface="Cambria Math" panose="02040503050406030204" pitchFamily="18" charset="0"/>
                                </a:rPr>
                              </m:ctrlPr>
                            </m:accPr>
                            <m:e>
                              <m:r>
                                <a:rPr lang="en-US" altLang="zh-CN" i="1">
                                  <a:latin typeface="Cambria Math" panose="02040503050406030204" pitchFamily="18" charset="0"/>
                                </a:rPr>
                                <m:t>𝑧</m:t>
                              </m:r>
                            </m:e>
                          </m:acc>
                        </m:e>
                      </m:nary>
                    </m:oMath>
                  </m:oMathPara>
                </a14:m>
                <a:endParaRPr lang="zh-CN" altLang="en-US" dirty="0"/>
              </a:p>
            </p:txBody>
          </p:sp>
        </mc:Choice>
        <mc:Fallback xmlns="">
          <p:sp>
            <p:nvSpPr>
              <p:cNvPr id="12" name="文本框 11">
                <a:extLst>
                  <a:ext uri="{FF2B5EF4-FFF2-40B4-BE49-F238E27FC236}">
                    <a16:creationId xmlns:a16="http://schemas.microsoft.com/office/drawing/2014/main" id="{184360BB-B623-98B9-95F9-A4A89FD9B850}"/>
                  </a:ext>
                </a:extLst>
              </p:cNvPr>
              <p:cNvSpPr txBox="1">
                <a:spLocks noRot="1" noChangeAspect="1" noMove="1" noResize="1" noEditPoints="1" noAdjustHandles="1" noChangeArrowheads="1" noChangeShapeType="1" noTextEdit="1"/>
              </p:cNvSpPr>
              <p:nvPr/>
            </p:nvSpPr>
            <p:spPr>
              <a:xfrm>
                <a:off x="7346372" y="5544359"/>
                <a:ext cx="3213765" cy="597599"/>
              </a:xfrm>
              <a:prstGeom prst="rect">
                <a:avLst/>
              </a:prstGeom>
              <a:blipFill>
                <a:blip r:embed="rId7"/>
                <a:stretch>
                  <a:fillRect/>
                </a:stretch>
              </a:blipFill>
            </p:spPr>
            <p:txBody>
              <a:bodyPr/>
              <a:lstStyle/>
              <a:p>
                <a:r>
                  <a:rPr lang="zh-CN" altLang="en-US">
                    <a:noFill/>
                  </a:rPr>
                  <a:t> </a:t>
                </a:r>
              </a:p>
            </p:txBody>
          </p:sp>
        </mc:Fallback>
      </mc:AlternateContent>
      <p:sp>
        <p:nvSpPr>
          <p:cNvPr id="15" name="文本框 14">
            <a:extLst>
              <a:ext uri="{FF2B5EF4-FFF2-40B4-BE49-F238E27FC236}">
                <a16:creationId xmlns:a16="http://schemas.microsoft.com/office/drawing/2014/main" id="{93D0E8ED-14A5-DDA9-278A-5598F8088F6B}"/>
              </a:ext>
            </a:extLst>
          </p:cNvPr>
          <p:cNvSpPr txBox="1"/>
          <p:nvPr/>
        </p:nvSpPr>
        <p:spPr>
          <a:xfrm>
            <a:off x="2291194" y="6342596"/>
            <a:ext cx="1761259" cy="369332"/>
          </a:xfrm>
          <a:prstGeom prst="rect">
            <a:avLst/>
          </a:prstGeom>
          <a:noFill/>
        </p:spPr>
        <p:txBody>
          <a:bodyPr wrap="square">
            <a:spAutoFit/>
          </a:bodyPr>
          <a:lstStyle/>
          <a:p>
            <a:r>
              <a:rPr lang="en-US" altLang="zh-CN" sz="1800" dirty="0">
                <a:latin typeface="Times New Roman" panose="02020603050405020304" pitchFamily="18" charset="0"/>
                <a:cs typeface="Times New Roman" panose="02020603050405020304" pitchFamily="18" charset="0"/>
              </a:rPr>
              <a:t>Wake function </a:t>
            </a:r>
            <a:endParaRPr lang="zh-CN" altLang="en-US" dirty="0"/>
          </a:p>
        </p:txBody>
      </p:sp>
      <p:sp>
        <p:nvSpPr>
          <p:cNvPr id="19" name="文本框 18">
            <a:extLst>
              <a:ext uri="{FF2B5EF4-FFF2-40B4-BE49-F238E27FC236}">
                <a16:creationId xmlns:a16="http://schemas.microsoft.com/office/drawing/2014/main" id="{19276FF2-67DD-2597-565E-511322493320}"/>
              </a:ext>
            </a:extLst>
          </p:cNvPr>
          <p:cNvSpPr txBox="1"/>
          <p:nvPr/>
        </p:nvSpPr>
        <p:spPr>
          <a:xfrm>
            <a:off x="8222033" y="6342596"/>
            <a:ext cx="3213765" cy="369332"/>
          </a:xfrm>
          <a:prstGeom prst="rect">
            <a:avLst/>
          </a:prstGeom>
          <a:noFill/>
        </p:spPr>
        <p:txBody>
          <a:bodyPr wrap="square">
            <a:spAutoFit/>
          </a:bodyPr>
          <a:lstStyle/>
          <a:p>
            <a:r>
              <a:rPr lang="en-US" altLang="zh-CN" sz="1800" dirty="0">
                <a:latin typeface="Times New Roman" panose="02020603050405020304" pitchFamily="18" charset="0"/>
                <a:cs typeface="Times New Roman" panose="02020603050405020304" pitchFamily="18" charset="0"/>
              </a:rPr>
              <a:t> Wakefield (wake potential)</a:t>
            </a:r>
            <a:endParaRPr lang="zh-CN" altLang="en-US" dirty="0"/>
          </a:p>
        </p:txBody>
      </p:sp>
      <p:grpSp>
        <p:nvGrpSpPr>
          <p:cNvPr id="9" name="组合 8">
            <a:extLst>
              <a:ext uri="{FF2B5EF4-FFF2-40B4-BE49-F238E27FC236}">
                <a16:creationId xmlns:a16="http://schemas.microsoft.com/office/drawing/2014/main" id="{DE3A487F-AAB0-267E-1266-9C89018A200A}"/>
              </a:ext>
            </a:extLst>
          </p:cNvPr>
          <p:cNvGrpSpPr/>
          <p:nvPr/>
        </p:nvGrpSpPr>
        <p:grpSpPr>
          <a:xfrm>
            <a:off x="6961511" y="2616817"/>
            <a:ext cx="4213681" cy="1951234"/>
            <a:chOff x="3693801" y="2943590"/>
            <a:chExt cx="3258894" cy="1407313"/>
          </a:xfrm>
        </p:grpSpPr>
        <p:pic>
          <p:nvPicPr>
            <p:cNvPr id="3074" name="Picture 2">
              <a:extLst>
                <a:ext uri="{FF2B5EF4-FFF2-40B4-BE49-F238E27FC236}">
                  <a16:creationId xmlns:a16="http://schemas.microsoft.com/office/drawing/2014/main" id="{7E584CB5-2643-9A43-3B97-5BB9EADAE1F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flipH="1">
              <a:off x="3693801" y="2943590"/>
              <a:ext cx="3258894" cy="1407313"/>
            </a:xfrm>
            <a:prstGeom prst="rect">
              <a:avLst/>
            </a:prstGeom>
            <a:noFill/>
            <a:extLst>
              <a:ext uri="{909E8E84-426E-40DD-AFC4-6F175D3DCCD1}">
                <a14:hiddenFill xmlns:a14="http://schemas.microsoft.com/office/drawing/2010/main">
                  <a:solidFill>
                    <a:srgbClr val="FFFFFF"/>
                  </a:solidFill>
                </a14:hiddenFill>
              </a:ext>
            </a:extLst>
          </p:spPr>
        </p:pic>
        <p:sp>
          <p:nvSpPr>
            <p:cNvPr id="5" name="左中括号 4">
              <a:extLst>
                <a:ext uri="{FF2B5EF4-FFF2-40B4-BE49-F238E27FC236}">
                  <a16:creationId xmlns:a16="http://schemas.microsoft.com/office/drawing/2014/main" id="{FCDB38F2-3F2C-39FC-2151-23FF7AAA653F}"/>
                </a:ext>
              </a:extLst>
            </p:cNvPr>
            <p:cNvSpPr/>
            <p:nvPr/>
          </p:nvSpPr>
          <p:spPr>
            <a:xfrm rot="16200000">
              <a:off x="4953109" y="3422032"/>
              <a:ext cx="176646" cy="972702"/>
            </a:xfrm>
            <a:prstGeom prst="leftBracket">
              <a:avLst/>
            </a:prstGeom>
            <a:ln w="44450">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AC0157EF-049C-8D7A-7582-8386564688CA}"/>
                </a:ext>
              </a:extLst>
            </p:cNvPr>
            <p:cNvSpPr txBox="1"/>
            <p:nvPr/>
          </p:nvSpPr>
          <p:spPr>
            <a:xfrm>
              <a:off x="4866544" y="3542427"/>
              <a:ext cx="320922" cy="461665"/>
            </a:xfrm>
            <a:prstGeom prst="rect">
              <a:avLst/>
            </a:prstGeom>
            <a:noFill/>
          </p:spPr>
          <p:txBody>
            <a:bodyPr wrap="none" rtlCol="0">
              <a:spAutoFit/>
            </a:bodyPr>
            <a:lstStyle/>
            <a:p>
              <a:r>
                <a:rPr lang="en-US" altLang="zh-CN" sz="2400" b="1" dirty="0">
                  <a:solidFill>
                    <a:srgbClr val="FF0000"/>
                  </a:solidFill>
                  <a:latin typeface="Times New Roman" panose="02020603050405020304" pitchFamily="18" charset="0"/>
                  <a:cs typeface="Times New Roman" panose="02020603050405020304" pitchFamily="18" charset="0"/>
                </a:rPr>
                <a:t>z</a:t>
              </a:r>
              <a:endParaRPr lang="zh-CN" altLang="en-US" sz="1600" b="1" dirty="0">
                <a:solidFill>
                  <a:srgbClr val="FF0000"/>
                </a:solidFill>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34229114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D5EDC447-F86F-B677-A983-1885D7E89953}"/>
              </a:ext>
            </a:extLst>
          </p:cNvPr>
          <p:cNvSpPr txBox="1"/>
          <p:nvPr/>
        </p:nvSpPr>
        <p:spPr>
          <a:xfrm>
            <a:off x="1145598" y="116669"/>
            <a:ext cx="6094268" cy="523220"/>
          </a:xfrm>
          <a:prstGeom prst="rect">
            <a:avLst/>
          </a:prstGeom>
          <a:noFill/>
        </p:spPr>
        <p:txBody>
          <a:bodyPr wrap="square">
            <a:spAutoFit/>
          </a:bodyPr>
          <a:lstStyle/>
          <a:p>
            <a:r>
              <a:rPr lang="en-US" altLang="zh-CN" sz="2800" dirty="0">
                <a:solidFill>
                  <a:schemeClr val="accent2">
                    <a:lumMod val="75000"/>
                  </a:schemeClr>
                </a:solidFill>
                <a:latin typeface="华文中宋" panose="02010600040101010101" pitchFamily="2" charset="-122"/>
                <a:ea typeface="华文中宋" panose="02010600040101010101" pitchFamily="2" charset="-122"/>
              </a:rPr>
              <a:t>Wakefield &amp; impedance</a:t>
            </a:r>
            <a:endParaRPr lang="zh-CN" altLang="en-US" sz="2800" dirty="0">
              <a:solidFill>
                <a:schemeClr val="accent2">
                  <a:lumMod val="75000"/>
                </a:schemeClr>
              </a:solidFill>
              <a:latin typeface="华文中宋" panose="02010600040101010101" pitchFamily="2" charset="-122"/>
              <a:ea typeface="华文中宋" panose="02010600040101010101" pitchFamily="2" charset="-122"/>
            </a:endParaRPr>
          </a:p>
        </p:txBody>
      </p:sp>
      <p:pic>
        <p:nvPicPr>
          <p:cNvPr id="6" name="图片 5" descr="图表, 折线图&#10;&#10;AI 生成的内容可能不正确。">
            <a:extLst>
              <a:ext uri="{FF2B5EF4-FFF2-40B4-BE49-F238E27FC236}">
                <a16:creationId xmlns:a16="http://schemas.microsoft.com/office/drawing/2014/main" id="{D69856F8-E666-A3B0-C8F0-270C2659A17F}"/>
              </a:ext>
            </a:extLst>
          </p:cNvPr>
          <p:cNvPicPr>
            <a:picLocks noChangeAspect="1"/>
          </p:cNvPicPr>
          <p:nvPr/>
        </p:nvPicPr>
        <p:blipFill>
          <a:blip r:embed="rId2">
            <a:extLst>
              <a:ext uri="{28A0092B-C50C-407E-A947-70E740481C1C}">
                <a14:useLocalDpi xmlns:a14="http://schemas.microsoft.com/office/drawing/2010/main" val="0"/>
              </a:ext>
            </a:extLst>
          </a:blip>
          <a:srcRect l="8617"/>
          <a:stretch>
            <a:fillRect/>
          </a:stretch>
        </p:blipFill>
        <p:spPr>
          <a:xfrm>
            <a:off x="85304" y="2305421"/>
            <a:ext cx="7261598" cy="3707314"/>
          </a:xfrm>
          <a:prstGeom prst="rect">
            <a:avLst/>
          </a:prstGeom>
        </p:spPr>
      </p:pic>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262D840E-1639-FEC9-CBD1-40EB177C9001}"/>
                  </a:ext>
                </a:extLst>
              </p:cNvPr>
              <p:cNvSpPr txBox="1"/>
              <p:nvPr/>
            </p:nvSpPr>
            <p:spPr>
              <a:xfrm>
                <a:off x="7311298" y="2278251"/>
                <a:ext cx="3361346" cy="375231"/>
              </a:xfrm>
              <a:prstGeom prst="rect">
                <a:avLst/>
              </a:prstGeom>
              <a:noFill/>
            </p:spPr>
            <p:txBody>
              <a:bodyPr wrap="square">
                <a:spAutoFit/>
              </a:bodyPr>
              <a:lstStyle/>
              <a:p>
                <a14:m>
                  <m:oMath xmlns:m="http://schemas.openxmlformats.org/officeDocument/2006/math">
                    <m:sSub>
                      <m:sSubPr>
                        <m:ctrlPr>
                          <a:rPr lang="zh-CN" altLang="zh-CN" i="1" smtClean="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a:effectLst/>
                            <a:latin typeface="Cambria Math" panose="02040503050406030204" pitchFamily="18" charset="0"/>
                            <a:ea typeface="等线" panose="02010600030101010101" pitchFamily="2" charset="-122"/>
                            <a:cs typeface="Times New Roman" panose="02020603050405020304" pitchFamily="18" charset="0"/>
                          </a:rPr>
                          <m:t>𝑊</m:t>
                        </m:r>
                      </m:e>
                      <m:sub>
                        <m:r>
                          <a:rPr lang="en-US" altLang="zh-CN" sz="1800" i="1">
                            <a:effectLst/>
                            <a:latin typeface="Cambria Math" panose="02040503050406030204" pitchFamily="18" charset="0"/>
                            <a:ea typeface="等线" panose="02010600030101010101" pitchFamily="2" charset="-122"/>
                            <a:cs typeface="Times New Roman" panose="02020603050405020304" pitchFamily="18" charset="0"/>
                          </a:rPr>
                          <m:t>∥</m:t>
                        </m:r>
                        <m:r>
                          <a:rPr lang="en-US" altLang="zh-CN" sz="1800" i="1">
                            <a:effectLst/>
                            <a:latin typeface="Cambria Math" panose="02040503050406030204" pitchFamily="18" charset="0"/>
                            <a:ea typeface="等线" panose="02010600030101010101" pitchFamily="2" charset="-122"/>
                            <a:cs typeface="Times New Roman" panose="02020603050405020304" pitchFamily="18" charset="0"/>
                          </a:rPr>
                          <m:t>𝑚</m:t>
                        </m:r>
                      </m:sub>
                    </m:sSub>
                    <m:d>
                      <m:dPr>
                        <m:ctrlPr>
                          <a:rPr lang="zh-CN" altLang="zh-CN" i="1">
                            <a:effectLst/>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altLang="zh-CN" i="1">
                            <a:latin typeface="Cambria Math" panose="02040503050406030204" pitchFamily="18" charset="0"/>
                            <a:ea typeface="Cambria Math" panose="02040503050406030204" pitchFamily="18" charset="0"/>
                            <a:cs typeface="Times New Roman" panose="02020603050405020304" pitchFamily="18" charset="0"/>
                          </a:rPr>
                          <m:t>z</m:t>
                        </m:r>
                        <m:r>
                          <a:rPr lang="en-US" altLang="zh-CN" sz="1800" i="1">
                            <a:effectLst/>
                            <a:latin typeface="Cambria Math" panose="02040503050406030204" pitchFamily="18" charset="0"/>
                            <a:ea typeface="等线" panose="02010600030101010101" pitchFamily="2" charset="-122"/>
                            <a:cs typeface="Times New Roman" panose="02020603050405020304" pitchFamily="18" charset="0"/>
                          </a:rPr>
                          <m:t>&gt;0</m:t>
                        </m:r>
                      </m:e>
                    </m:d>
                    <m:sSub>
                      <m:sSubPr>
                        <m:ctrlPr>
                          <a:rPr lang="zh-CN" altLang="zh-CN" i="1">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b="0" i="1" smtClean="0">
                            <a:latin typeface="Cambria Math" panose="02040503050406030204" pitchFamily="18" charset="0"/>
                            <a:ea typeface="Cambria Math" panose="02040503050406030204" pitchFamily="18" charset="0"/>
                            <a:cs typeface="Times New Roman" panose="02020603050405020304" pitchFamily="18" charset="0"/>
                          </a:rPr>
                          <m:t>=</m:t>
                        </m:r>
                        <m:r>
                          <a:rPr lang="en-US" altLang="zh-CN" i="1">
                            <a:latin typeface="Cambria Math" panose="02040503050406030204" pitchFamily="18" charset="0"/>
                            <a:cs typeface="Times New Roman" panose="02020603050405020304" pitchFamily="18" charset="0"/>
                          </a:rPr>
                          <m:t>𝑊</m:t>
                        </m:r>
                      </m:e>
                      <m:sub>
                        <m:r>
                          <a:rPr lang="en-US" altLang="zh-CN" i="1" smtClean="0">
                            <a:latin typeface="Cambria Math" panose="02040503050406030204" pitchFamily="18" charset="0"/>
                            <a:ea typeface="Cambria Math" panose="02040503050406030204" pitchFamily="18" charset="0"/>
                            <a:cs typeface="Times New Roman" panose="02020603050405020304" pitchFamily="18" charset="0"/>
                          </a:rPr>
                          <m:t>⊥</m:t>
                        </m:r>
                        <m:r>
                          <a:rPr lang="en-US" altLang="zh-CN" i="1">
                            <a:latin typeface="Cambria Math" panose="02040503050406030204" pitchFamily="18" charset="0"/>
                            <a:cs typeface="Times New Roman" panose="02020603050405020304" pitchFamily="18" charset="0"/>
                          </a:rPr>
                          <m:t>𝑚</m:t>
                        </m:r>
                      </m:sub>
                    </m:sSub>
                    <m:d>
                      <m:dPr>
                        <m:ctrlPr>
                          <a:rPr lang="zh-CN" altLang="zh-CN" i="1">
                            <a:latin typeface="Cambria Math" panose="02040503050406030204" pitchFamily="18" charset="0"/>
                            <a:ea typeface="Cambria Math" panose="02040503050406030204" pitchFamily="18" charset="0"/>
                            <a:cs typeface="Times New Roman" panose="02020603050405020304" pitchFamily="18" charset="0"/>
                          </a:rPr>
                        </m:ctrlPr>
                      </m:dPr>
                      <m:e>
                        <m:r>
                          <m:rPr>
                            <m:sty m:val="p"/>
                          </m:rPr>
                          <a:rPr lang="en-US" altLang="zh-CN" i="1">
                            <a:latin typeface="Cambria Math" panose="02040503050406030204" pitchFamily="18" charset="0"/>
                            <a:ea typeface="Cambria Math" panose="02040503050406030204" pitchFamily="18" charset="0"/>
                            <a:cs typeface="Times New Roman" panose="02020603050405020304" pitchFamily="18" charset="0"/>
                          </a:rPr>
                          <m:t>z</m:t>
                        </m:r>
                        <m:r>
                          <a:rPr lang="en-US" altLang="zh-CN" i="1">
                            <a:latin typeface="Cambria Math" panose="02040503050406030204" pitchFamily="18" charset="0"/>
                            <a:cs typeface="Times New Roman" panose="02020603050405020304" pitchFamily="18" charset="0"/>
                          </a:rPr>
                          <m:t>&gt;0</m:t>
                        </m:r>
                      </m:e>
                    </m:d>
                    <m:r>
                      <a:rPr lang="en-US" altLang="zh-CN" sz="1800" i="1">
                        <a:effectLst/>
                        <a:latin typeface="Cambria Math" panose="02040503050406030204" pitchFamily="18" charset="0"/>
                        <a:ea typeface="等线" panose="02010600030101010101" pitchFamily="2" charset="-122"/>
                        <a:cs typeface="Times New Roman" panose="02020603050405020304" pitchFamily="18" charset="0"/>
                      </a:rPr>
                      <m:t>=0</m:t>
                    </m:r>
                  </m:oMath>
                </a14:m>
                <a:r>
                  <a:rPr lang="en-US" altLang="zh-CN" sz="1800" dirty="0">
                    <a:effectLst/>
                    <a:latin typeface="Times New Roman" panose="02020603050405020304" pitchFamily="18" charset="0"/>
                    <a:ea typeface="等线" panose="02010600030101010101" pitchFamily="2" charset="-122"/>
                  </a:rPr>
                  <a:t> </a:t>
                </a:r>
                <a:endParaRPr lang="zh-CN" altLang="en-US" dirty="0"/>
              </a:p>
            </p:txBody>
          </p:sp>
        </mc:Choice>
        <mc:Fallback xmlns="">
          <p:sp>
            <p:nvSpPr>
              <p:cNvPr id="18" name="文本框 17">
                <a:extLst>
                  <a:ext uri="{FF2B5EF4-FFF2-40B4-BE49-F238E27FC236}">
                    <a16:creationId xmlns:a16="http://schemas.microsoft.com/office/drawing/2014/main" id="{262D840E-1639-FEC9-CBD1-40EB177C9001}"/>
                  </a:ext>
                </a:extLst>
              </p:cNvPr>
              <p:cNvSpPr txBox="1">
                <a:spLocks noRot="1" noChangeAspect="1" noMove="1" noResize="1" noEditPoints="1" noAdjustHandles="1" noChangeArrowheads="1" noChangeShapeType="1" noTextEdit="1"/>
              </p:cNvSpPr>
              <p:nvPr/>
            </p:nvSpPr>
            <p:spPr>
              <a:xfrm>
                <a:off x="7311298" y="2278251"/>
                <a:ext cx="3361346" cy="375231"/>
              </a:xfrm>
              <a:prstGeom prst="rect">
                <a:avLst/>
              </a:prstGeom>
              <a:blipFill>
                <a:blip r:embed="rId3"/>
                <a:stretch>
                  <a:fillRect b="-655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E39086F9-F204-26A4-DCFF-02D63DAD7699}"/>
                  </a:ext>
                </a:extLst>
              </p:cNvPr>
              <p:cNvSpPr txBox="1"/>
              <p:nvPr/>
            </p:nvSpPr>
            <p:spPr>
              <a:xfrm>
                <a:off x="7292615" y="2936795"/>
                <a:ext cx="2058053" cy="37930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i="1" smtClean="0">
                              <a:solidFill>
                                <a:srgbClr val="836967"/>
                              </a:solidFill>
                              <a:latin typeface="Cambria Math" panose="02040503050406030204" pitchFamily="18" charset="0"/>
                            </a:rPr>
                          </m:ctrlPr>
                        </m:sSubPr>
                        <m:e>
                          <m:r>
                            <a:rPr lang="zh-CN" altLang="en-US" i="1">
                              <a:latin typeface="Cambria Math" panose="02040503050406030204" pitchFamily="18" charset="0"/>
                            </a:rPr>
                            <m:t>𝑊</m:t>
                          </m:r>
                        </m:e>
                        <m:sub>
                          <m:r>
                            <a:rPr lang="zh-CN" altLang="en-US" i="0">
                              <a:latin typeface="Cambria Math" panose="02040503050406030204" pitchFamily="18" charset="0"/>
                            </a:rPr>
                            <m:t>∥</m:t>
                          </m:r>
                          <m:r>
                            <a:rPr lang="zh-CN" altLang="en-US" i="1">
                              <a:latin typeface="Cambria Math" panose="02040503050406030204" pitchFamily="18" charset="0"/>
                            </a:rPr>
                            <m:t>𝑚</m:t>
                          </m:r>
                        </m:sub>
                      </m:sSub>
                      <m:d>
                        <m:dPr>
                          <m:ctrlPr>
                            <a:rPr lang="zh-CN" altLang="en-US" i="1">
                              <a:solidFill>
                                <a:srgbClr val="836967"/>
                              </a:solidFill>
                              <a:latin typeface="Cambria Math" panose="02040503050406030204" pitchFamily="18" charset="0"/>
                            </a:rPr>
                          </m:ctrlPr>
                        </m:dPr>
                        <m:e>
                          <m:r>
                            <m:rPr>
                              <m:sty m:val="p"/>
                            </m:rPr>
                            <a:rPr lang="en-US" altLang="zh-CN" b="0" i="0" smtClean="0">
                              <a:solidFill>
                                <a:srgbClr val="836967"/>
                              </a:solidFill>
                              <a:latin typeface="Cambria Math" panose="02040503050406030204" pitchFamily="18" charset="0"/>
                            </a:rPr>
                            <m:t>z</m:t>
                          </m:r>
                          <m:r>
                            <a:rPr lang="zh-CN" altLang="en-US" i="0">
                              <a:latin typeface="Cambria Math" panose="02040503050406030204" pitchFamily="18" charset="0"/>
                            </a:rPr>
                            <m:t>=</m:t>
                          </m:r>
                          <m:sSup>
                            <m:sSupPr>
                              <m:ctrlPr>
                                <a:rPr lang="zh-CN" altLang="en-US" i="1">
                                  <a:solidFill>
                                    <a:srgbClr val="836967"/>
                                  </a:solidFill>
                                  <a:latin typeface="Cambria Math" panose="02040503050406030204" pitchFamily="18" charset="0"/>
                                </a:rPr>
                              </m:ctrlPr>
                            </m:sSupPr>
                            <m:e>
                              <m:r>
                                <a:rPr lang="zh-CN" altLang="en-US" i="0">
                                  <a:latin typeface="Cambria Math" panose="02040503050406030204" pitchFamily="18" charset="0"/>
                                </a:rPr>
                                <m:t>0</m:t>
                              </m:r>
                            </m:e>
                            <m:sup>
                              <m:r>
                                <a:rPr lang="zh-CN" altLang="en-US" i="0">
                                  <a:latin typeface="Cambria Math" panose="02040503050406030204" pitchFamily="18" charset="0"/>
                                </a:rPr>
                                <m:t>−</m:t>
                              </m:r>
                            </m:sup>
                          </m:sSup>
                        </m:e>
                      </m:d>
                      <m:r>
                        <a:rPr lang="zh-CN" altLang="en-US" i="0">
                          <a:latin typeface="Cambria Math" panose="02040503050406030204" pitchFamily="18" charset="0"/>
                        </a:rPr>
                        <m:t>≥0</m:t>
                      </m:r>
                      <m:r>
                        <a:rPr lang="en-US" altLang="zh-CN" b="0" i="0" smtClean="0">
                          <a:latin typeface="Cambria Math" panose="02040503050406030204" pitchFamily="18" charset="0"/>
                        </a:rPr>
                        <m:t> ,</m:t>
                      </m:r>
                    </m:oMath>
                  </m:oMathPara>
                </a14:m>
                <a:endParaRPr lang="zh-CN" altLang="en-US" dirty="0"/>
              </a:p>
            </p:txBody>
          </p:sp>
        </mc:Choice>
        <mc:Fallback xmlns="">
          <p:sp>
            <p:nvSpPr>
              <p:cNvPr id="20" name="文本框 19">
                <a:extLst>
                  <a:ext uri="{FF2B5EF4-FFF2-40B4-BE49-F238E27FC236}">
                    <a16:creationId xmlns:a16="http://schemas.microsoft.com/office/drawing/2014/main" id="{E39086F9-F204-26A4-DCFF-02D63DAD7699}"/>
                  </a:ext>
                </a:extLst>
              </p:cNvPr>
              <p:cNvSpPr txBox="1">
                <a:spLocks noRot="1" noChangeAspect="1" noMove="1" noResize="1" noEditPoints="1" noAdjustHandles="1" noChangeArrowheads="1" noChangeShapeType="1" noTextEdit="1"/>
              </p:cNvSpPr>
              <p:nvPr/>
            </p:nvSpPr>
            <p:spPr>
              <a:xfrm>
                <a:off x="7292615" y="2936795"/>
                <a:ext cx="2058053" cy="379307"/>
              </a:xfrm>
              <a:prstGeom prst="rect">
                <a:avLst/>
              </a:prstGeom>
              <a:blipFill>
                <a:blip r:embed="rId4"/>
                <a:stretch>
                  <a:fillRect b="-483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2" name="文本框 21">
                <a:extLst>
                  <a:ext uri="{FF2B5EF4-FFF2-40B4-BE49-F238E27FC236}">
                    <a16:creationId xmlns:a16="http://schemas.microsoft.com/office/drawing/2014/main" id="{7FFB1F63-7047-71A2-71F8-1F4E547D68C3}"/>
                  </a:ext>
                </a:extLst>
              </p:cNvPr>
              <p:cNvSpPr txBox="1"/>
              <p:nvPr/>
            </p:nvSpPr>
            <p:spPr>
              <a:xfrm>
                <a:off x="7079988" y="3731255"/>
                <a:ext cx="3675784" cy="40498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i="1" smtClean="0">
                              <a:solidFill>
                                <a:srgbClr val="836967"/>
                              </a:solidFill>
                              <a:latin typeface="Cambria Math" panose="02040503050406030204" pitchFamily="18" charset="0"/>
                            </a:rPr>
                          </m:ctrlPr>
                        </m:sSubPr>
                        <m:e>
                          <m:r>
                            <a:rPr lang="zh-CN" altLang="en-US" i="1">
                              <a:latin typeface="Cambria Math" panose="02040503050406030204" pitchFamily="18" charset="0"/>
                            </a:rPr>
                            <m:t>𝑊</m:t>
                          </m:r>
                        </m:e>
                        <m:sub>
                          <m:r>
                            <a:rPr lang="zh-CN" altLang="en-US" i="0">
                              <a:latin typeface="Cambria Math" panose="02040503050406030204" pitchFamily="18" charset="0"/>
                            </a:rPr>
                            <m:t>∥</m:t>
                          </m:r>
                          <m:r>
                            <a:rPr lang="zh-CN" altLang="en-US" i="1">
                              <a:latin typeface="Cambria Math" panose="02040503050406030204" pitchFamily="18" charset="0"/>
                            </a:rPr>
                            <m:t>𝑚</m:t>
                          </m:r>
                        </m:sub>
                      </m:sSub>
                      <m:d>
                        <m:dPr>
                          <m:ctrlPr>
                            <a:rPr lang="zh-CN" altLang="en-US" i="1">
                              <a:solidFill>
                                <a:srgbClr val="836967"/>
                              </a:solidFill>
                              <a:latin typeface="Cambria Math" panose="02040503050406030204" pitchFamily="18" charset="0"/>
                            </a:rPr>
                          </m:ctrlPr>
                        </m:dPr>
                        <m:e>
                          <m:r>
                            <m:rPr>
                              <m:sty m:val="p"/>
                            </m:rPr>
                            <a:rPr lang="en-US" altLang="zh-CN" b="0" i="0" smtClean="0">
                              <a:solidFill>
                                <a:srgbClr val="836967"/>
                              </a:solidFill>
                              <a:latin typeface="Cambria Math" panose="02040503050406030204" pitchFamily="18" charset="0"/>
                            </a:rPr>
                            <m:t>z</m:t>
                          </m:r>
                          <m:r>
                            <a:rPr lang="zh-CN" altLang="en-US" i="0">
                              <a:latin typeface="Cambria Math" panose="02040503050406030204" pitchFamily="18" charset="0"/>
                            </a:rPr>
                            <m:t>=</m:t>
                          </m:r>
                          <m:sSup>
                            <m:sSupPr>
                              <m:ctrlPr>
                                <a:rPr lang="zh-CN" altLang="en-US" i="1">
                                  <a:solidFill>
                                    <a:srgbClr val="836967"/>
                                  </a:solidFill>
                                  <a:latin typeface="Cambria Math" panose="02040503050406030204" pitchFamily="18" charset="0"/>
                                </a:rPr>
                              </m:ctrlPr>
                            </m:sSupPr>
                            <m:e>
                              <m:r>
                                <a:rPr lang="zh-CN" altLang="en-US" i="0">
                                  <a:latin typeface="Cambria Math" panose="02040503050406030204" pitchFamily="18" charset="0"/>
                                </a:rPr>
                                <m:t>0</m:t>
                              </m:r>
                            </m:e>
                            <m:sup>
                              <m:r>
                                <a:rPr lang="zh-CN" altLang="en-US" i="0">
                                  <a:latin typeface="Cambria Math" panose="02040503050406030204" pitchFamily="18" charset="0"/>
                                </a:rPr>
                                <m:t>−</m:t>
                              </m:r>
                            </m:sup>
                          </m:sSup>
                        </m:e>
                      </m:d>
                      <m:r>
                        <a:rPr lang="zh-CN" altLang="en-US" i="0">
                          <a:latin typeface="Cambria Math" panose="02040503050406030204" pitchFamily="18" charset="0"/>
                        </a:rPr>
                        <m:t>&gt;</m:t>
                      </m:r>
                      <m:d>
                        <m:dPr>
                          <m:begChr m:val="|"/>
                          <m:endChr m:val="|"/>
                          <m:ctrlPr>
                            <a:rPr lang="zh-CN" altLang="en-US" i="1">
                              <a:solidFill>
                                <a:srgbClr val="836967"/>
                              </a:solidFill>
                              <a:latin typeface="Cambria Math" panose="02040503050406030204" pitchFamily="18" charset="0"/>
                            </a:rPr>
                          </m:ctrlPr>
                        </m:dPr>
                        <m:e>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𝑊</m:t>
                              </m:r>
                            </m:e>
                            <m:sub>
                              <m:r>
                                <a:rPr lang="zh-CN" altLang="en-US" i="0">
                                  <a:latin typeface="Cambria Math" panose="02040503050406030204" pitchFamily="18" charset="0"/>
                                </a:rPr>
                                <m:t>∥</m:t>
                              </m:r>
                              <m:r>
                                <a:rPr lang="zh-CN" altLang="en-US" i="1">
                                  <a:latin typeface="Cambria Math" panose="02040503050406030204" pitchFamily="18" charset="0"/>
                                </a:rPr>
                                <m:t>𝑚</m:t>
                              </m:r>
                            </m:sub>
                          </m:sSub>
                          <m:d>
                            <m:dPr>
                              <m:ctrlPr>
                                <a:rPr lang="zh-CN" altLang="en-US" i="1">
                                  <a:solidFill>
                                    <a:srgbClr val="836967"/>
                                  </a:solidFill>
                                  <a:latin typeface="Cambria Math" panose="02040503050406030204" pitchFamily="18" charset="0"/>
                                </a:rPr>
                              </m:ctrlPr>
                            </m:dPr>
                            <m:e>
                              <m:r>
                                <m:rPr>
                                  <m:sty m:val="p"/>
                                </m:rPr>
                                <a:rPr lang="en-US" altLang="zh-CN" b="0" i="0" smtClean="0">
                                  <a:solidFill>
                                    <a:srgbClr val="836967"/>
                                  </a:solidFill>
                                  <a:latin typeface="Cambria Math" panose="02040503050406030204" pitchFamily="18" charset="0"/>
                                </a:rPr>
                                <m:t>z</m:t>
                              </m:r>
                              <m:r>
                                <a:rPr lang="zh-CN" altLang="en-US" i="0">
                                  <a:latin typeface="Cambria Math" panose="02040503050406030204" pitchFamily="18" charset="0"/>
                                </a:rPr>
                                <m:t>&lt;0</m:t>
                              </m:r>
                            </m:e>
                          </m:d>
                        </m:e>
                      </m:d>
                    </m:oMath>
                  </m:oMathPara>
                </a14:m>
                <a:endParaRPr lang="zh-CN" altLang="en-US" dirty="0"/>
              </a:p>
            </p:txBody>
          </p:sp>
        </mc:Choice>
        <mc:Fallback xmlns="">
          <p:sp>
            <p:nvSpPr>
              <p:cNvPr id="22" name="文本框 21">
                <a:extLst>
                  <a:ext uri="{FF2B5EF4-FFF2-40B4-BE49-F238E27FC236}">
                    <a16:creationId xmlns:a16="http://schemas.microsoft.com/office/drawing/2014/main" id="{7FFB1F63-7047-71A2-71F8-1F4E547D68C3}"/>
                  </a:ext>
                </a:extLst>
              </p:cNvPr>
              <p:cNvSpPr txBox="1">
                <a:spLocks noRot="1" noChangeAspect="1" noMove="1" noResize="1" noEditPoints="1" noAdjustHandles="1" noChangeArrowheads="1" noChangeShapeType="1" noTextEdit="1"/>
              </p:cNvSpPr>
              <p:nvPr/>
            </p:nvSpPr>
            <p:spPr>
              <a:xfrm>
                <a:off x="7079988" y="3731255"/>
                <a:ext cx="3675784" cy="404983"/>
              </a:xfrm>
              <a:prstGeom prst="rect">
                <a:avLst/>
              </a:prstGeom>
              <a:blipFill>
                <a:blip r:embed="rId5"/>
                <a:stretch>
                  <a:fillRect b="-298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4" name="文本框 23">
                <a:extLst>
                  <a:ext uri="{FF2B5EF4-FFF2-40B4-BE49-F238E27FC236}">
                    <a16:creationId xmlns:a16="http://schemas.microsoft.com/office/drawing/2014/main" id="{4729F427-EF17-89E6-45D6-934153C6CBF1}"/>
                  </a:ext>
                </a:extLst>
              </p:cNvPr>
              <p:cNvSpPr txBox="1"/>
              <p:nvPr/>
            </p:nvSpPr>
            <p:spPr>
              <a:xfrm>
                <a:off x="7137138" y="4389826"/>
                <a:ext cx="3561484" cy="61093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i="1" smtClean="0">
                              <a:solidFill>
                                <a:srgbClr val="836967"/>
                              </a:solidFill>
                              <a:latin typeface="Cambria Math" panose="02040503050406030204" pitchFamily="18" charset="0"/>
                            </a:rPr>
                          </m:ctrlPr>
                        </m:sSubPr>
                        <m:e>
                          <m:r>
                            <a:rPr lang="zh-CN" altLang="en-US" i="1">
                              <a:latin typeface="Cambria Math" panose="02040503050406030204" pitchFamily="18" charset="0"/>
                            </a:rPr>
                            <m:t>𝑊</m:t>
                          </m:r>
                        </m:e>
                        <m:sub>
                          <m:r>
                            <a:rPr lang="zh-CN" altLang="en-US" i="0">
                              <a:latin typeface="Cambria Math" panose="02040503050406030204" pitchFamily="18" charset="0"/>
                            </a:rPr>
                            <m:t>∥</m:t>
                          </m:r>
                          <m:r>
                            <a:rPr lang="zh-CN" altLang="en-US" i="1">
                              <a:latin typeface="Cambria Math" panose="02040503050406030204" pitchFamily="18" charset="0"/>
                            </a:rPr>
                            <m:t>𝑚</m:t>
                          </m:r>
                        </m:sub>
                      </m:sSub>
                      <m:d>
                        <m:dPr>
                          <m:ctrlPr>
                            <a:rPr lang="zh-CN" altLang="en-US" i="1">
                              <a:solidFill>
                                <a:srgbClr val="836967"/>
                              </a:solidFill>
                              <a:latin typeface="Cambria Math" panose="02040503050406030204" pitchFamily="18" charset="0"/>
                            </a:rPr>
                          </m:ctrlPr>
                        </m:dPr>
                        <m:e>
                          <m:r>
                            <m:rPr>
                              <m:sty m:val="p"/>
                            </m:rPr>
                            <a:rPr lang="en-US" altLang="zh-CN" b="0" i="0" smtClean="0">
                              <a:solidFill>
                                <a:srgbClr val="836967"/>
                              </a:solidFill>
                              <a:latin typeface="Cambria Math" panose="02040503050406030204" pitchFamily="18" charset="0"/>
                            </a:rPr>
                            <m:t>z</m:t>
                          </m:r>
                          <m:r>
                            <a:rPr lang="zh-CN" altLang="en-US" i="0">
                              <a:latin typeface="Cambria Math" panose="02040503050406030204" pitchFamily="18" charset="0"/>
                            </a:rPr>
                            <m:t>=0</m:t>
                          </m:r>
                        </m:e>
                      </m:d>
                      <m:r>
                        <a:rPr lang="zh-CN" altLang="en-US" i="0">
                          <a:latin typeface="Cambria Math" panose="02040503050406030204" pitchFamily="18" charset="0"/>
                        </a:rPr>
                        <m:t>=</m:t>
                      </m:r>
                      <m:f>
                        <m:fPr>
                          <m:ctrlPr>
                            <a:rPr lang="zh-CN" altLang="en-US" i="1">
                              <a:solidFill>
                                <a:srgbClr val="836967"/>
                              </a:solidFill>
                              <a:latin typeface="Cambria Math" panose="02040503050406030204" pitchFamily="18" charset="0"/>
                            </a:rPr>
                          </m:ctrlPr>
                        </m:fPr>
                        <m:num>
                          <m:r>
                            <a:rPr lang="zh-CN" altLang="en-US" i="0">
                              <a:latin typeface="Cambria Math" panose="02040503050406030204" pitchFamily="18" charset="0"/>
                            </a:rPr>
                            <m:t>1</m:t>
                          </m:r>
                        </m:num>
                        <m:den>
                          <m:r>
                            <a:rPr lang="zh-CN" altLang="en-US" i="0">
                              <a:latin typeface="Cambria Math" panose="02040503050406030204" pitchFamily="18" charset="0"/>
                            </a:rPr>
                            <m:t>2</m:t>
                          </m:r>
                        </m:den>
                      </m:f>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𝑊</m:t>
                          </m:r>
                        </m:e>
                        <m:sub>
                          <m:r>
                            <a:rPr lang="zh-CN" altLang="en-US" i="0">
                              <a:latin typeface="Cambria Math" panose="02040503050406030204" pitchFamily="18" charset="0"/>
                            </a:rPr>
                            <m:t>∥</m:t>
                          </m:r>
                          <m:r>
                            <a:rPr lang="zh-CN" altLang="en-US" i="1">
                              <a:latin typeface="Cambria Math" panose="02040503050406030204" pitchFamily="18" charset="0"/>
                            </a:rPr>
                            <m:t>𝑚</m:t>
                          </m:r>
                        </m:sub>
                      </m:sSub>
                      <m:d>
                        <m:dPr>
                          <m:ctrlPr>
                            <a:rPr lang="zh-CN" altLang="en-US" i="1">
                              <a:solidFill>
                                <a:srgbClr val="836967"/>
                              </a:solidFill>
                              <a:latin typeface="Cambria Math" panose="02040503050406030204" pitchFamily="18" charset="0"/>
                            </a:rPr>
                          </m:ctrlPr>
                        </m:dPr>
                        <m:e>
                          <m:r>
                            <m:rPr>
                              <m:sty m:val="p"/>
                            </m:rPr>
                            <a:rPr lang="en-US" altLang="zh-CN" b="0" i="0" smtClean="0">
                              <a:solidFill>
                                <a:srgbClr val="836967"/>
                              </a:solidFill>
                              <a:latin typeface="Cambria Math" panose="02040503050406030204" pitchFamily="18" charset="0"/>
                            </a:rPr>
                            <m:t>z</m:t>
                          </m:r>
                          <m:r>
                            <a:rPr lang="zh-CN" altLang="en-US" i="0">
                              <a:latin typeface="Cambria Math" panose="02040503050406030204" pitchFamily="18" charset="0"/>
                            </a:rPr>
                            <m:t>=</m:t>
                          </m:r>
                          <m:sSup>
                            <m:sSupPr>
                              <m:ctrlPr>
                                <a:rPr lang="zh-CN" altLang="en-US" i="1">
                                  <a:solidFill>
                                    <a:srgbClr val="836967"/>
                                  </a:solidFill>
                                  <a:latin typeface="Cambria Math" panose="02040503050406030204" pitchFamily="18" charset="0"/>
                                </a:rPr>
                              </m:ctrlPr>
                            </m:sSupPr>
                            <m:e>
                              <m:r>
                                <a:rPr lang="zh-CN" altLang="en-US" i="0">
                                  <a:latin typeface="Cambria Math" panose="02040503050406030204" pitchFamily="18" charset="0"/>
                                </a:rPr>
                                <m:t>0</m:t>
                              </m:r>
                            </m:e>
                            <m:sup>
                              <m:r>
                                <a:rPr lang="zh-CN" altLang="en-US" i="0">
                                  <a:latin typeface="Cambria Math" panose="02040503050406030204" pitchFamily="18" charset="0"/>
                                </a:rPr>
                                <m:t>−</m:t>
                              </m:r>
                            </m:sup>
                          </m:sSup>
                        </m:e>
                      </m:d>
                    </m:oMath>
                  </m:oMathPara>
                </a14:m>
                <a:endParaRPr lang="zh-CN" altLang="en-US" dirty="0"/>
              </a:p>
            </p:txBody>
          </p:sp>
        </mc:Choice>
        <mc:Fallback xmlns="">
          <p:sp>
            <p:nvSpPr>
              <p:cNvPr id="24" name="文本框 23">
                <a:extLst>
                  <a:ext uri="{FF2B5EF4-FFF2-40B4-BE49-F238E27FC236}">
                    <a16:creationId xmlns:a16="http://schemas.microsoft.com/office/drawing/2014/main" id="{4729F427-EF17-89E6-45D6-934153C6CBF1}"/>
                  </a:ext>
                </a:extLst>
              </p:cNvPr>
              <p:cNvSpPr txBox="1">
                <a:spLocks noRot="1" noChangeAspect="1" noMove="1" noResize="1" noEditPoints="1" noAdjustHandles="1" noChangeArrowheads="1" noChangeShapeType="1" noTextEdit="1"/>
              </p:cNvSpPr>
              <p:nvPr/>
            </p:nvSpPr>
            <p:spPr>
              <a:xfrm>
                <a:off x="7137138" y="4389826"/>
                <a:ext cx="3561484" cy="610936"/>
              </a:xfrm>
              <a:prstGeom prst="rect">
                <a:avLst/>
              </a:prstGeom>
              <a:blipFill>
                <a:blip r:embed="rId6"/>
                <a:stretch>
                  <a:fillRect/>
                </a:stretch>
              </a:blipFill>
            </p:spPr>
            <p:txBody>
              <a:bodyPr/>
              <a:lstStyle/>
              <a:p>
                <a:r>
                  <a:rPr lang="zh-CN" altLang="en-US">
                    <a:noFill/>
                  </a:rPr>
                  <a:t> </a:t>
                </a:r>
              </a:p>
            </p:txBody>
          </p:sp>
        </mc:Fallback>
      </mc:AlternateContent>
      <p:sp>
        <p:nvSpPr>
          <p:cNvPr id="26" name="文本框 25">
            <a:extLst>
              <a:ext uri="{FF2B5EF4-FFF2-40B4-BE49-F238E27FC236}">
                <a16:creationId xmlns:a16="http://schemas.microsoft.com/office/drawing/2014/main" id="{5F46497D-EDA8-9411-2F53-04DC4D48153C}"/>
              </a:ext>
            </a:extLst>
          </p:cNvPr>
          <p:cNvSpPr txBox="1"/>
          <p:nvPr/>
        </p:nvSpPr>
        <p:spPr>
          <a:xfrm>
            <a:off x="10673181" y="3643740"/>
            <a:ext cx="1433515" cy="584775"/>
          </a:xfrm>
          <a:prstGeom prst="rect">
            <a:avLst/>
          </a:prstGeom>
          <a:noFill/>
        </p:spPr>
        <p:txBody>
          <a:bodyPr wrap="square" rtlCol="0">
            <a:spAutoFit/>
          </a:bodyPr>
          <a:lstStyle/>
          <a:p>
            <a:r>
              <a:rPr lang="en-US" altLang="zh-CN" sz="1600" dirty="0">
                <a:latin typeface="Times New Roman" panose="02020603050405020304" pitchFamily="18" charset="0"/>
                <a:cs typeface="Times New Roman" panose="02020603050405020304" pitchFamily="18" charset="0"/>
              </a:rPr>
              <a:t>Conservation of Energy</a:t>
            </a:r>
            <a:endParaRPr lang="zh-CN" altLang="en-US" sz="16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8" name="文本框 27">
                <a:extLst>
                  <a:ext uri="{FF2B5EF4-FFF2-40B4-BE49-F238E27FC236}">
                    <a16:creationId xmlns:a16="http://schemas.microsoft.com/office/drawing/2014/main" id="{3AF8F988-DE41-A7D1-2BC7-C38B6CFF3B7D}"/>
                  </a:ext>
                </a:extLst>
              </p:cNvPr>
              <p:cNvSpPr txBox="1"/>
              <p:nvPr/>
            </p:nvSpPr>
            <p:spPr>
              <a:xfrm>
                <a:off x="7073610" y="5306012"/>
                <a:ext cx="2324965" cy="66608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zh-CN" altLang="en-US" i="1" smtClean="0">
                              <a:solidFill>
                                <a:srgbClr val="836967"/>
                              </a:solidFill>
                              <a:latin typeface="Cambria Math" panose="02040503050406030204" pitchFamily="18" charset="0"/>
                            </a:rPr>
                          </m:ctrlPr>
                        </m:fPr>
                        <m:num>
                          <m:r>
                            <a:rPr lang="zh-CN" altLang="en-US">
                              <a:latin typeface="Cambria Math" panose="02040503050406030204" pitchFamily="18" charset="0"/>
                            </a:rPr>
                            <m:t>𝜕</m:t>
                          </m:r>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𝑊</m:t>
                              </m:r>
                            </m:e>
                            <m:sub>
                              <m:r>
                                <a:rPr lang="zh-CN" altLang="en-US" i="0">
                                  <a:latin typeface="Cambria Math" panose="02040503050406030204" pitchFamily="18" charset="0"/>
                                </a:rPr>
                                <m:t>⊥</m:t>
                              </m:r>
                            </m:sub>
                          </m:sSub>
                        </m:num>
                        <m:den>
                          <m:r>
                            <a:rPr lang="zh-CN" altLang="en-US" i="0">
                              <a:latin typeface="Cambria Math" panose="02040503050406030204" pitchFamily="18" charset="0"/>
                            </a:rPr>
                            <m:t>𝜕</m:t>
                          </m:r>
                          <m:r>
                            <m:rPr>
                              <m:sty m:val="p"/>
                            </m:rPr>
                            <a:rPr lang="en-US" altLang="zh-CN" i="1">
                              <a:latin typeface="Cambria Math" panose="02040503050406030204" pitchFamily="18" charset="0"/>
                            </a:rPr>
                            <m:t>z</m:t>
                          </m:r>
                        </m:den>
                      </m:f>
                      <m:r>
                        <a:rPr lang="zh-CN" altLang="en-US" i="0">
                          <a:latin typeface="Cambria Math" panose="02040503050406030204" pitchFamily="18" charset="0"/>
                        </a:rPr>
                        <m:t>=</m:t>
                      </m:r>
                      <m:f>
                        <m:fPr>
                          <m:ctrlPr>
                            <a:rPr lang="zh-CN" altLang="en-US" i="1">
                              <a:solidFill>
                                <a:srgbClr val="836967"/>
                              </a:solidFill>
                              <a:latin typeface="Cambria Math" panose="02040503050406030204" pitchFamily="18" charset="0"/>
                            </a:rPr>
                          </m:ctrlPr>
                        </m:fPr>
                        <m:num>
                          <m:r>
                            <a:rPr lang="zh-CN" altLang="en-US" i="0">
                              <a:latin typeface="Cambria Math" panose="02040503050406030204" pitchFamily="18" charset="0"/>
                            </a:rPr>
                            <m:t>1</m:t>
                          </m:r>
                        </m:num>
                        <m:den>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𝑟</m:t>
                              </m:r>
                            </m:e>
                            <m:sub>
                              <m:r>
                                <a:rPr lang="zh-CN" altLang="en-US" i="0">
                                  <a:latin typeface="Cambria Math" panose="02040503050406030204" pitchFamily="18" charset="0"/>
                                </a:rPr>
                                <m:t>0</m:t>
                              </m:r>
                            </m:sub>
                          </m:sSub>
                        </m:den>
                      </m:f>
                      <m:sSub>
                        <m:sSubPr>
                          <m:ctrlPr>
                            <a:rPr lang="zh-CN" altLang="en-US" i="1">
                              <a:solidFill>
                                <a:srgbClr val="836967"/>
                              </a:solidFill>
                              <a:latin typeface="Cambria Math" panose="02040503050406030204" pitchFamily="18" charset="0"/>
                            </a:rPr>
                          </m:ctrlPr>
                        </m:sSubPr>
                        <m:e>
                          <m:r>
                            <m:rPr>
                              <m:sty m:val="p"/>
                            </m:rPr>
                            <a:rPr lang="zh-CN" altLang="en-US" i="0">
                              <a:latin typeface="Cambria Math" panose="02040503050406030204" pitchFamily="18" charset="0"/>
                            </a:rPr>
                            <m:t>∇</m:t>
                          </m:r>
                        </m:e>
                        <m:sub>
                          <m:r>
                            <a:rPr lang="zh-CN" altLang="en-US" i="0">
                              <a:latin typeface="Cambria Math" panose="02040503050406030204" pitchFamily="18" charset="0"/>
                            </a:rPr>
                            <m:t>⊥</m:t>
                          </m:r>
                        </m:sub>
                      </m:sSub>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𝑊</m:t>
                          </m:r>
                        </m:e>
                        <m:sub>
                          <m:r>
                            <a:rPr lang="zh-CN" altLang="en-US" i="0">
                              <a:latin typeface="Cambria Math" panose="02040503050406030204" pitchFamily="18" charset="0"/>
                            </a:rPr>
                            <m:t>∥</m:t>
                          </m:r>
                        </m:sub>
                      </m:sSub>
                    </m:oMath>
                  </m:oMathPara>
                </a14:m>
                <a:endParaRPr lang="zh-CN" altLang="en-US" dirty="0"/>
              </a:p>
            </p:txBody>
          </p:sp>
        </mc:Choice>
        <mc:Fallback xmlns="">
          <p:sp>
            <p:nvSpPr>
              <p:cNvPr id="28" name="文本框 27">
                <a:extLst>
                  <a:ext uri="{FF2B5EF4-FFF2-40B4-BE49-F238E27FC236}">
                    <a16:creationId xmlns:a16="http://schemas.microsoft.com/office/drawing/2014/main" id="{3AF8F988-DE41-A7D1-2BC7-C38B6CFF3B7D}"/>
                  </a:ext>
                </a:extLst>
              </p:cNvPr>
              <p:cNvSpPr txBox="1">
                <a:spLocks noRot="1" noChangeAspect="1" noMove="1" noResize="1" noEditPoints="1" noAdjustHandles="1" noChangeArrowheads="1" noChangeShapeType="1" noTextEdit="1"/>
              </p:cNvSpPr>
              <p:nvPr/>
            </p:nvSpPr>
            <p:spPr>
              <a:xfrm>
                <a:off x="7073610" y="5306012"/>
                <a:ext cx="2324965" cy="666080"/>
              </a:xfrm>
              <a:prstGeom prst="rect">
                <a:avLst/>
              </a:prstGeom>
              <a:blipFill>
                <a:blip r:embed="rId7"/>
                <a:stretch>
                  <a:fillRect/>
                </a:stretch>
              </a:blipFill>
            </p:spPr>
            <p:txBody>
              <a:bodyPr/>
              <a:lstStyle/>
              <a:p>
                <a:r>
                  <a:rPr lang="zh-CN" altLang="en-US">
                    <a:noFill/>
                  </a:rPr>
                  <a:t> </a:t>
                </a:r>
              </a:p>
            </p:txBody>
          </p:sp>
        </mc:Fallback>
      </mc:AlternateContent>
      <p:sp>
        <p:nvSpPr>
          <p:cNvPr id="30" name="文本框 29">
            <a:extLst>
              <a:ext uri="{FF2B5EF4-FFF2-40B4-BE49-F238E27FC236}">
                <a16:creationId xmlns:a16="http://schemas.microsoft.com/office/drawing/2014/main" id="{A97AEE9F-DA5E-8F84-C1B3-CCD4331DB502}"/>
              </a:ext>
            </a:extLst>
          </p:cNvPr>
          <p:cNvSpPr txBox="1"/>
          <p:nvPr/>
        </p:nvSpPr>
        <p:spPr>
          <a:xfrm>
            <a:off x="9371450" y="5466279"/>
            <a:ext cx="2603462" cy="370359"/>
          </a:xfrm>
          <a:prstGeom prst="rect">
            <a:avLst/>
          </a:prstGeom>
          <a:noFill/>
        </p:spPr>
        <p:txBody>
          <a:bodyPr wrap="square">
            <a:spAutoFit/>
          </a:bodyPr>
          <a:lstStyle/>
          <a:p>
            <a:r>
              <a:rPr lang="en-US" altLang="zh-CN" sz="1800" dirty="0">
                <a:effectLst/>
                <a:latin typeface="Times New Roman" panose="02020603050405020304" pitchFamily="18" charset="0"/>
                <a:ea typeface="等线" panose="02010600030101010101" pitchFamily="2" charset="-122"/>
              </a:rPr>
              <a:t>Panofsky-Wenzel Theory</a:t>
            </a:r>
            <a:endParaRPr lang="zh-CN" altLang="en-US" dirty="0"/>
          </a:p>
        </p:txBody>
      </p:sp>
      <p:sp>
        <p:nvSpPr>
          <p:cNvPr id="7" name="文本框 6">
            <a:extLst>
              <a:ext uri="{FF2B5EF4-FFF2-40B4-BE49-F238E27FC236}">
                <a16:creationId xmlns:a16="http://schemas.microsoft.com/office/drawing/2014/main" id="{7461F842-6F19-E5B9-BF6F-85D7D0A44B32}"/>
              </a:ext>
            </a:extLst>
          </p:cNvPr>
          <p:cNvSpPr txBox="1"/>
          <p:nvPr/>
        </p:nvSpPr>
        <p:spPr>
          <a:xfrm>
            <a:off x="11019973" y="2256740"/>
            <a:ext cx="1086723" cy="369332"/>
          </a:xfrm>
          <a:prstGeom prst="rect">
            <a:avLst/>
          </a:prstGeom>
          <a:noFill/>
        </p:spPr>
        <p:txBody>
          <a:bodyPr wrap="square">
            <a:spAutoFit/>
          </a:bodyPr>
          <a:lstStyle/>
          <a:p>
            <a:r>
              <a:rPr lang="en-US" altLang="zh-CN" sz="1800" dirty="0">
                <a:effectLst/>
                <a:latin typeface="Times New Roman" panose="02020603050405020304" pitchFamily="18" charset="0"/>
                <a:ea typeface="等线" panose="02010600030101010101" pitchFamily="2" charset="-122"/>
              </a:rPr>
              <a:t>Causality</a:t>
            </a:r>
            <a:endParaRPr lang="zh-CN" altLang="en-US" dirty="0"/>
          </a:p>
        </p:txBody>
      </p:sp>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60D29ADE-1F84-6ADA-26F3-D6071EFAA218}"/>
                  </a:ext>
                </a:extLst>
              </p:cNvPr>
              <p:cNvSpPr txBox="1"/>
              <p:nvPr/>
            </p:nvSpPr>
            <p:spPr>
              <a:xfrm>
                <a:off x="9902536" y="2916013"/>
                <a:ext cx="198184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i="1" smtClean="0">
                              <a:solidFill>
                                <a:srgbClr val="836967"/>
                              </a:solidFill>
                              <a:latin typeface="Cambria Math" panose="02040503050406030204" pitchFamily="18" charset="0"/>
                            </a:rPr>
                          </m:ctrlPr>
                        </m:sSubPr>
                        <m:e>
                          <m:r>
                            <a:rPr lang="zh-CN" altLang="en-US" i="1">
                              <a:latin typeface="Cambria Math" panose="02040503050406030204" pitchFamily="18" charset="0"/>
                            </a:rPr>
                            <m:t>𝑊</m:t>
                          </m:r>
                        </m:e>
                        <m:sub>
                          <m:r>
                            <a:rPr lang="zh-CN" altLang="en-US">
                              <a:latin typeface="Cambria Math" panose="02040503050406030204" pitchFamily="18" charset="0"/>
                            </a:rPr>
                            <m:t>⊥</m:t>
                          </m:r>
                          <m:r>
                            <a:rPr lang="zh-CN" altLang="en-US" i="1">
                              <a:latin typeface="Cambria Math" panose="02040503050406030204" pitchFamily="18" charset="0"/>
                            </a:rPr>
                            <m:t>𝑚</m:t>
                          </m:r>
                        </m:sub>
                      </m:sSub>
                      <m:d>
                        <m:dPr>
                          <m:ctrlPr>
                            <a:rPr lang="zh-CN" altLang="en-US" i="1">
                              <a:solidFill>
                                <a:srgbClr val="836967"/>
                              </a:solidFill>
                              <a:latin typeface="Cambria Math" panose="02040503050406030204" pitchFamily="18" charset="0"/>
                            </a:rPr>
                          </m:ctrlPr>
                        </m:dPr>
                        <m:e>
                          <m:r>
                            <m:rPr>
                              <m:sty m:val="p"/>
                            </m:rPr>
                            <a:rPr lang="en-US" altLang="zh-CN" b="0" i="0" smtClean="0">
                              <a:solidFill>
                                <a:srgbClr val="836967"/>
                              </a:solidFill>
                              <a:latin typeface="Cambria Math" panose="02040503050406030204" pitchFamily="18" charset="0"/>
                            </a:rPr>
                            <m:t>z</m:t>
                          </m:r>
                          <m:r>
                            <a:rPr lang="zh-CN" altLang="en-US" i="0">
                              <a:latin typeface="Cambria Math" panose="02040503050406030204" pitchFamily="18" charset="0"/>
                            </a:rPr>
                            <m:t>=</m:t>
                          </m:r>
                          <m:sSup>
                            <m:sSupPr>
                              <m:ctrlPr>
                                <a:rPr lang="zh-CN" altLang="en-US" i="1">
                                  <a:solidFill>
                                    <a:srgbClr val="836967"/>
                                  </a:solidFill>
                                  <a:latin typeface="Cambria Math" panose="02040503050406030204" pitchFamily="18" charset="0"/>
                                </a:rPr>
                              </m:ctrlPr>
                            </m:sSupPr>
                            <m:e>
                              <m:r>
                                <a:rPr lang="zh-CN" altLang="en-US" i="0">
                                  <a:latin typeface="Cambria Math" panose="02040503050406030204" pitchFamily="18" charset="0"/>
                                </a:rPr>
                                <m:t>0</m:t>
                              </m:r>
                            </m:e>
                            <m:sup>
                              <m:r>
                                <a:rPr lang="zh-CN" altLang="en-US" i="0">
                                  <a:latin typeface="Cambria Math" panose="02040503050406030204" pitchFamily="18" charset="0"/>
                                </a:rPr>
                                <m:t>−</m:t>
                              </m:r>
                            </m:sup>
                          </m:sSup>
                        </m:e>
                      </m:d>
                      <m:r>
                        <a:rPr lang="en-US" altLang="zh-CN" b="0" i="0" smtClean="0">
                          <a:latin typeface="Cambria Math" panose="02040503050406030204" pitchFamily="18" charset="0"/>
                        </a:rPr>
                        <m:t>=</m:t>
                      </m:r>
                      <m:r>
                        <a:rPr lang="zh-CN" altLang="en-US" i="0">
                          <a:latin typeface="Cambria Math" panose="02040503050406030204" pitchFamily="18" charset="0"/>
                        </a:rPr>
                        <m:t>0</m:t>
                      </m:r>
                    </m:oMath>
                  </m:oMathPara>
                </a14:m>
                <a:endParaRPr lang="zh-CN" altLang="en-US" dirty="0"/>
              </a:p>
            </p:txBody>
          </p:sp>
        </mc:Choice>
        <mc:Fallback xmlns="">
          <p:sp>
            <p:nvSpPr>
              <p:cNvPr id="8" name="文本框 7">
                <a:extLst>
                  <a:ext uri="{FF2B5EF4-FFF2-40B4-BE49-F238E27FC236}">
                    <a16:creationId xmlns:a16="http://schemas.microsoft.com/office/drawing/2014/main" id="{60D29ADE-1F84-6ADA-26F3-D6071EFAA218}"/>
                  </a:ext>
                </a:extLst>
              </p:cNvPr>
              <p:cNvSpPr txBox="1">
                <a:spLocks noRot="1" noChangeAspect="1" noMove="1" noResize="1" noEditPoints="1" noAdjustHandles="1" noChangeArrowheads="1" noChangeShapeType="1" noTextEdit="1"/>
              </p:cNvSpPr>
              <p:nvPr/>
            </p:nvSpPr>
            <p:spPr>
              <a:xfrm>
                <a:off x="9902536" y="2916013"/>
                <a:ext cx="1981846" cy="369332"/>
              </a:xfrm>
              <a:prstGeom prst="rect">
                <a:avLst/>
              </a:prstGeom>
              <a:blipFill>
                <a:blip r:embed="rId8"/>
                <a:stretch>
                  <a:fillRect/>
                </a:stretch>
              </a:blipFill>
            </p:spPr>
            <p:txBody>
              <a:bodyPr/>
              <a:lstStyle/>
              <a:p>
                <a:r>
                  <a:rPr lang="zh-CN" altLang="en-US">
                    <a:noFill/>
                  </a:rPr>
                  <a:t> </a:t>
                </a:r>
              </a:p>
            </p:txBody>
          </p:sp>
        </mc:Fallback>
      </mc:AlternateContent>
      <p:sp>
        <p:nvSpPr>
          <p:cNvPr id="9" name="文本框 8">
            <a:extLst>
              <a:ext uri="{FF2B5EF4-FFF2-40B4-BE49-F238E27FC236}">
                <a16:creationId xmlns:a16="http://schemas.microsoft.com/office/drawing/2014/main" id="{00997125-E97D-9E56-B17F-8E703135DB63}"/>
              </a:ext>
            </a:extLst>
          </p:cNvPr>
          <p:cNvSpPr txBox="1"/>
          <p:nvPr/>
        </p:nvSpPr>
        <p:spPr>
          <a:xfrm>
            <a:off x="10541397" y="4551391"/>
            <a:ext cx="1433515" cy="338554"/>
          </a:xfrm>
          <a:prstGeom prst="rect">
            <a:avLst/>
          </a:prstGeom>
          <a:noFill/>
        </p:spPr>
        <p:txBody>
          <a:bodyPr wrap="square" rtlCol="0">
            <a:spAutoFit/>
          </a:bodyPr>
          <a:lstStyle/>
          <a:p>
            <a:r>
              <a:rPr lang="en-US" altLang="zh-CN" sz="1600" dirty="0">
                <a:latin typeface="Times New Roman" panose="02020603050405020304" pitchFamily="18" charset="0"/>
                <a:cs typeface="Times New Roman" panose="02020603050405020304" pitchFamily="18" charset="0"/>
              </a:rPr>
              <a:t>Beam loading</a:t>
            </a:r>
            <a:endParaRPr lang="zh-CN" altLang="en-US" sz="1600" dirty="0">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4DE1B5B8-0DE4-EA01-8251-6EA6918085FD}"/>
              </a:ext>
            </a:extLst>
          </p:cNvPr>
          <p:cNvSpPr txBox="1"/>
          <p:nvPr/>
        </p:nvSpPr>
        <p:spPr>
          <a:xfrm>
            <a:off x="709179" y="1287989"/>
            <a:ext cx="6094268" cy="369332"/>
          </a:xfrm>
          <a:prstGeom prst="rect">
            <a:avLst/>
          </a:prstGeom>
          <a:noFill/>
        </p:spPr>
        <p:txBody>
          <a:bodyPr wrap="square">
            <a:spAutoFit/>
          </a:bodyPr>
          <a:lstStyle/>
          <a:p>
            <a:r>
              <a:rPr lang="en-US" altLang="zh-CN" sz="1800" dirty="0">
                <a:latin typeface="华文中宋" panose="02010600040101010101" pitchFamily="2" charset="-122"/>
                <a:ea typeface="华文中宋" panose="02010600040101010101" pitchFamily="2" charset="-122"/>
              </a:rPr>
              <a:t>Wake function properties</a:t>
            </a:r>
            <a:endParaRPr lang="zh-CN" altLang="en-US" dirty="0"/>
          </a:p>
        </p:txBody>
      </p:sp>
    </p:spTree>
    <p:extLst>
      <p:ext uri="{BB962C8B-B14F-4D97-AF65-F5344CB8AC3E}">
        <p14:creationId xmlns:p14="http://schemas.microsoft.com/office/powerpoint/2010/main" val="21444405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B40BCC6D-554B-5A46-8D6C-FDCDF086B91B}"/>
              </a:ext>
            </a:extLst>
          </p:cNvPr>
          <p:cNvSpPr txBox="1"/>
          <p:nvPr/>
        </p:nvSpPr>
        <p:spPr>
          <a:xfrm>
            <a:off x="1145598" y="116669"/>
            <a:ext cx="6094268" cy="523220"/>
          </a:xfrm>
          <a:prstGeom prst="rect">
            <a:avLst/>
          </a:prstGeom>
          <a:noFill/>
        </p:spPr>
        <p:txBody>
          <a:bodyPr wrap="square">
            <a:spAutoFit/>
          </a:bodyPr>
          <a:lstStyle/>
          <a:p>
            <a:r>
              <a:rPr lang="en-US" altLang="zh-CN" sz="2800" dirty="0">
                <a:solidFill>
                  <a:schemeClr val="accent2">
                    <a:lumMod val="75000"/>
                  </a:schemeClr>
                </a:solidFill>
                <a:latin typeface="华文中宋" panose="02010600040101010101" pitchFamily="2" charset="-122"/>
                <a:ea typeface="华文中宋" panose="02010600040101010101" pitchFamily="2" charset="-122"/>
              </a:rPr>
              <a:t>Wakefield &amp; impedance</a:t>
            </a:r>
            <a:endParaRPr lang="zh-CN" altLang="en-US" sz="2800" dirty="0">
              <a:solidFill>
                <a:schemeClr val="accent2">
                  <a:lumMod val="75000"/>
                </a:schemeClr>
              </a:solidFill>
              <a:latin typeface="华文中宋" panose="02010600040101010101" pitchFamily="2" charset="-122"/>
              <a:ea typeface="华文中宋" panose="02010600040101010101" pitchFamily="2" charset="-122"/>
            </a:endParaRPr>
          </a:p>
        </p:txBody>
      </p:sp>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A9C291D8-F0CC-C4C0-9613-C76E9C66F05C}"/>
                  </a:ext>
                </a:extLst>
              </p:cNvPr>
              <p:cNvSpPr txBox="1"/>
              <p:nvPr/>
            </p:nvSpPr>
            <p:spPr>
              <a:xfrm>
                <a:off x="2486025" y="1359339"/>
                <a:ext cx="6094268" cy="227530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m>
                        <m:mPr>
                          <m:plcHide m:val="on"/>
                          <m:mcs>
                            <m:mc>
                              <m:mcPr>
                                <m:count m:val="2"/>
                                <m:mcJc m:val="center"/>
                              </m:mcPr>
                            </m:mc>
                          </m:mcs>
                          <m:ctrlPr>
                            <a:rPr lang="zh-CN" altLang="en-US" i="1" smtClean="0">
                              <a:solidFill>
                                <a:srgbClr val="836967"/>
                              </a:solidFill>
                              <a:latin typeface="Cambria Math" panose="02040503050406030204" pitchFamily="18" charset="0"/>
                            </a:rPr>
                          </m:ctrlPr>
                        </m:mPr>
                        <m:mr>
                          <m:e>
                            <m:limUpp>
                              <m:limUppPr>
                                <m:ctrlPr>
                                  <a:rPr lang="zh-CN" altLang="en-US" i="1">
                                    <a:solidFill>
                                      <a:srgbClr val="836967"/>
                                    </a:solidFill>
                                    <a:latin typeface="Cambria Math" panose="02040503050406030204" pitchFamily="18" charset="0"/>
                                  </a:rPr>
                                </m:ctrlPr>
                              </m:limUppPr>
                              <m:e>
                                <m:r>
                                  <a:rPr lang="zh-CN" altLang="en-US" i="1">
                                    <a:latin typeface="Cambria Math" panose="02040503050406030204" pitchFamily="18" charset="0"/>
                                  </a:rPr>
                                  <m:t>𝐹</m:t>
                                </m:r>
                              </m:e>
                              <m:lim>
                                <m:r>
                                  <a:rPr lang="zh-CN" altLang="en-US" i="0">
                                    <a:latin typeface="Cambria Math" panose="02040503050406030204" pitchFamily="18" charset="0"/>
                                  </a:rPr>
                                  <m:t>→</m:t>
                                </m:r>
                              </m:lim>
                            </m:limUpp>
                            <m:r>
                              <a:rPr lang="zh-CN" altLang="en-US" i="0">
                                <a:latin typeface="Cambria Math" panose="02040503050406030204" pitchFamily="18" charset="0"/>
                              </a:rPr>
                              <m:t>=</m:t>
                            </m:r>
                            <m:r>
                              <a:rPr lang="zh-CN" altLang="en-US" i="1">
                                <a:latin typeface="Cambria Math" panose="02040503050406030204" pitchFamily="18" charset="0"/>
                              </a:rPr>
                              <m:t>𝑞</m:t>
                            </m:r>
                            <m:d>
                              <m:dPr>
                                <m:ctrlPr>
                                  <a:rPr lang="zh-CN" altLang="en-US" i="1">
                                    <a:latin typeface="Cambria Math" panose="02040503050406030204" pitchFamily="18" charset="0"/>
                                  </a:rPr>
                                </m:ctrlPr>
                              </m:dPr>
                              <m:e>
                                <m:limUpp>
                                  <m:limUppPr>
                                    <m:ctrlPr>
                                      <a:rPr lang="zh-CN" altLang="en-US" i="1">
                                        <a:solidFill>
                                          <a:srgbClr val="836967"/>
                                        </a:solidFill>
                                        <a:latin typeface="Cambria Math" panose="02040503050406030204" pitchFamily="18" charset="0"/>
                                      </a:rPr>
                                    </m:ctrlPr>
                                  </m:limUppPr>
                                  <m:e>
                                    <m:r>
                                      <a:rPr lang="zh-CN" altLang="en-US" i="1">
                                        <a:latin typeface="Cambria Math" panose="02040503050406030204" pitchFamily="18" charset="0"/>
                                      </a:rPr>
                                      <m:t>𝐸</m:t>
                                    </m:r>
                                  </m:e>
                                  <m:lim>
                                    <m:r>
                                      <a:rPr lang="zh-CN" altLang="en-US" i="0">
                                        <a:latin typeface="Cambria Math" panose="02040503050406030204" pitchFamily="18" charset="0"/>
                                      </a:rPr>
                                      <m:t>→</m:t>
                                    </m:r>
                                  </m:lim>
                                </m:limUpp>
                                <m:r>
                                  <a:rPr lang="zh-CN" altLang="en-US" i="0">
                                    <a:latin typeface="Cambria Math" panose="02040503050406030204" pitchFamily="18" charset="0"/>
                                  </a:rPr>
                                  <m:t>+</m:t>
                                </m:r>
                                <m:limUpp>
                                  <m:limUppPr>
                                    <m:ctrlPr>
                                      <a:rPr lang="zh-CN" altLang="en-US" i="1">
                                        <a:solidFill>
                                          <a:srgbClr val="836967"/>
                                        </a:solidFill>
                                        <a:latin typeface="Cambria Math" panose="02040503050406030204" pitchFamily="18" charset="0"/>
                                      </a:rPr>
                                    </m:ctrlPr>
                                  </m:limUppPr>
                                  <m:e>
                                    <m:r>
                                      <a:rPr lang="zh-CN" altLang="en-US" i="1">
                                        <a:latin typeface="Cambria Math" panose="02040503050406030204" pitchFamily="18" charset="0"/>
                                      </a:rPr>
                                      <m:t>𝑣</m:t>
                                    </m:r>
                                  </m:e>
                                  <m:lim>
                                    <m:r>
                                      <a:rPr lang="zh-CN" altLang="en-US" i="0">
                                        <a:latin typeface="Cambria Math" panose="02040503050406030204" pitchFamily="18" charset="0"/>
                                      </a:rPr>
                                      <m:t>→</m:t>
                                    </m:r>
                                  </m:lim>
                                </m:limUpp>
                                <m:r>
                                  <a:rPr lang="zh-CN" altLang="en-US" i="0">
                                    <a:latin typeface="Cambria Math" panose="02040503050406030204" pitchFamily="18" charset="0"/>
                                  </a:rPr>
                                  <m:t>×</m:t>
                                </m:r>
                                <m:limUpp>
                                  <m:limUppPr>
                                    <m:ctrlPr>
                                      <a:rPr lang="zh-CN" altLang="en-US" i="1">
                                        <a:solidFill>
                                          <a:srgbClr val="836967"/>
                                        </a:solidFill>
                                        <a:latin typeface="Cambria Math" panose="02040503050406030204" pitchFamily="18" charset="0"/>
                                      </a:rPr>
                                    </m:ctrlPr>
                                  </m:limUppPr>
                                  <m:e>
                                    <m:r>
                                      <a:rPr lang="zh-CN" altLang="en-US" i="1">
                                        <a:latin typeface="Cambria Math" panose="02040503050406030204" pitchFamily="18" charset="0"/>
                                      </a:rPr>
                                      <m:t>𝐵</m:t>
                                    </m:r>
                                  </m:e>
                                  <m:lim>
                                    <m:r>
                                      <a:rPr lang="zh-CN" altLang="en-US" i="0">
                                        <a:latin typeface="Cambria Math" panose="02040503050406030204" pitchFamily="18" charset="0"/>
                                      </a:rPr>
                                      <m:t>→</m:t>
                                    </m:r>
                                  </m:lim>
                                </m:limUpp>
                              </m:e>
                            </m:d>
                          </m:e>
                          <m:e/>
                        </m:mr>
                        <m:mr>
                          <m:e>
                            <m:r>
                              <m:rPr>
                                <m:sty m:val="p"/>
                              </m:rPr>
                              <a:rPr lang="zh-CN" altLang="en-US" i="0">
                                <a:latin typeface="Cambria Math" panose="02040503050406030204" pitchFamily="18" charset="0"/>
                              </a:rPr>
                              <m:t>∇</m:t>
                            </m:r>
                            <m:r>
                              <a:rPr lang="zh-CN" altLang="en-US" i="0">
                                <a:latin typeface="Cambria Math" panose="02040503050406030204" pitchFamily="18" charset="0"/>
                              </a:rPr>
                              <m:t>×</m:t>
                            </m:r>
                            <m:limUpp>
                              <m:limUppPr>
                                <m:ctrlPr>
                                  <a:rPr lang="zh-CN" altLang="en-US" i="1">
                                    <a:solidFill>
                                      <a:srgbClr val="836967"/>
                                    </a:solidFill>
                                    <a:latin typeface="Cambria Math" panose="02040503050406030204" pitchFamily="18" charset="0"/>
                                  </a:rPr>
                                </m:ctrlPr>
                              </m:limUppPr>
                              <m:e>
                                <m:r>
                                  <a:rPr lang="zh-CN" altLang="en-US" i="1">
                                    <a:latin typeface="Cambria Math" panose="02040503050406030204" pitchFamily="18" charset="0"/>
                                  </a:rPr>
                                  <m:t>𝐹</m:t>
                                </m:r>
                              </m:e>
                              <m:lim>
                                <m:r>
                                  <a:rPr lang="zh-CN" altLang="en-US" i="0">
                                    <a:latin typeface="Cambria Math" panose="02040503050406030204" pitchFamily="18" charset="0"/>
                                  </a:rPr>
                                  <m:t>→</m:t>
                                </m:r>
                              </m:lim>
                            </m:limUpp>
                            <m:r>
                              <a:rPr lang="zh-CN" altLang="en-US" i="0">
                                <a:latin typeface="Cambria Math" panose="02040503050406030204" pitchFamily="18" charset="0"/>
                              </a:rPr>
                              <m:t>=</m:t>
                            </m:r>
                            <m:r>
                              <a:rPr lang="zh-CN" altLang="en-US" i="1">
                                <a:latin typeface="Cambria Math" panose="02040503050406030204" pitchFamily="18" charset="0"/>
                              </a:rPr>
                              <m:t>𝑞</m:t>
                            </m:r>
                            <m:r>
                              <m:rPr>
                                <m:sty m:val="p"/>
                              </m:rPr>
                              <a:rPr lang="zh-CN" altLang="en-US" i="0">
                                <a:latin typeface="Cambria Math" panose="02040503050406030204" pitchFamily="18" charset="0"/>
                              </a:rPr>
                              <m:t>∇</m:t>
                            </m:r>
                            <m:r>
                              <a:rPr lang="zh-CN" altLang="en-US" i="0">
                                <a:latin typeface="Cambria Math" panose="02040503050406030204" pitchFamily="18" charset="0"/>
                              </a:rPr>
                              <m:t>×</m:t>
                            </m:r>
                            <m:limUpp>
                              <m:limUppPr>
                                <m:ctrlPr>
                                  <a:rPr lang="zh-CN" altLang="en-US" i="1">
                                    <a:solidFill>
                                      <a:srgbClr val="836967"/>
                                    </a:solidFill>
                                    <a:latin typeface="Cambria Math" panose="02040503050406030204" pitchFamily="18" charset="0"/>
                                  </a:rPr>
                                </m:ctrlPr>
                              </m:limUppPr>
                              <m:e>
                                <m:r>
                                  <a:rPr lang="zh-CN" altLang="en-US" i="1">
                                    <a:latin typeface="Cambria Math" panose="02040503050406030204" pitchFamily="18" charset="0"/>
                                  </a:rPr>
                                  <m:t>𝐸</m:t>
                                </m:r>
                              </m:e>
                              <m:lim>
                                <m:r>
                                  <a:rPr lang="zh-CN" altLang="en-US" i="0">
                                    <a:latin typeface="Cambria Math" panose="02040503050406030204" pitchFamily="18" charset="0"/>
                                  </a:rPr>
                                  <m:t>→</m:t>
                                </m:r>
                              </m:lim>
                            </m:limUpp>
                            <m:r>
                              <a:rPr lang="zh-CN" altLang="en-US" i="0">
                                <a:latin typeface="Cambria Math" panose="02040503050406030204" pitchFamily="18" charset="0"/>
                              </a:rPr>
                              <m:t>+</m:t>
                            </m:r>
                            <m:r>
                              <a:rPr lang="zh-CN" altLang="en-US" i="1">
                                <a:latin typeface="Cambria Math" panose="02040503050406030204" pitchFamily="18" charset="0"/>
                              </a:rPr>
                              <m:t>𝑞</m:t>
                            </m:r>
                            <m:r>
                              <m:rPr>
                                <m:sty m:val="p"/>
                              </m:rPr>
                              <a:rPr lang="zh-CN" altLang="en-US" i="0">
                                <a:latin typeface="Cambria Math" panose="02040503050406030204" pitchFamily="18" charset="0"/>
                              </a:rPr>
                              <m:t>∇</m:t>
                            </m:r>
                            <m:r>
                              <a:rPr lang="zh-CN" altLang="en-US" i="0">
                                <a:latin typeface="Cambria Math" panose="02040503050406030204" pitchFamily="18" charset="0"/>
                              </a:rPr>
                              <m:t>×</m:t>
                            </m:r>
                            <m:d>
                              <m:dPr>
                                <m:ctrlPr>
                                  <a:rPr lang="zh-CN" altLang="en-US" i="1">
                                    <a:latin typeface="Cambria Math" panose="02040503050406030204" pitchFamily="18" charset="0"/>
                                  </a:rPr>
                                </m:ctrlPr>
                              </m:dPr>
                              <m:e>
                                <m:limUpp>
                                  <m:limUppPr>
                                    <m:ctrlPr>
                                      <a:rPr lang="zh-CN" altLang="en-US" i="1">
                                        <a:solidFill>
                                          <a:srgbClr val="836967"/>
                                        </a:solidFill>
                                        <a:latin typeface="Cambria Math" panose="02040503050406030204" pitchFamily="18" charset="0"/>
                                      </a:rPr>
                                    </m:ctrlPr>
                                  </m:limUppPr>
                                  <m:e>
                                    <m:r>
                                      <a:rPr lang="zh-CN" altLang="en-US" i="1">
                                        <a:latin typeface="Cambria Math" panose="02040503050406030204" pitchFamily="18" charset="0"/>
                                      </a:rPr>
                                      <m:t>𝑣</m:t>
                                    </m:r>
                                  </m:e>
                                  <m:lim>
                                    <m:r>
                                      <a:rPr lang="zh-CN" altLang="en-US" i="0">
                                        <a:latin typeface="Cambria Math" panose="02040503050406030204" pitchFamily="18" charset="0"/>
                                      </a:rPr>
                                      <m:t>→</m:t>
                                    </m:r>
                                  </m:lim>
                                </m:limUpp>
                                <m:r>
                                  <a:rPr lang="zh-CN" altLang="en-US" i="0">
                                    <a:latin typeface="Cambria Math" panose="02040503050406030204" pitchFamily="18" charset="0"/>
                                  </a:rPr>
                                  <m:t>×</m:t>
                                </m:r>
                                <m:limUpp>
                                  <m:limUppPr>
                                    <m:ctrlPr>
                                      <a:rPr lang="zh-CN" altLang="en-US" i="1">
                                        <a:solidFill>
                                          <a:srgbClr val="836967"/>
                                        </a:solidFill>
                                        <a:latin typeface="Cambria Math" panose="02040503050406030204" pitchFamily="18" charset="0"/>
                                      </a:rPr>
                                    </m:ctrlPr>
                                  </m:limUppPr>
                                  <m:e>
                                    <m:r>
                                      <a:rPr lang="zh-CN" altLang="en-US" i="1">
                                        <a:latin typeface="Cambria Math" panose="02040503050406030204" pitchFamily="18" charset="0"/>
                                      </a:rPr>
                                      <m:t>𝐵</m:t>
                                    </m:r>
                                  </m:e>
                                  <m:lim>
                                    <m:r>
                                      <a:rPr lang="zh-CN" altLang="en-US" i="0">
                                        <a:latin typeface="Cambria Math" panose="02040503050406030204" pitchFamily="18" charset="0"/>
                                      </a:rPr>
                                      <m:t>→</m:t>
                                    </m:r>
                                  </m:lim>
                                </m:limUpp>
                              </m:e>
                            </m:d>
                          </m:e>
                          <m:e/>
                        </m:mr>
                        <m:mr>
                          <m:e>
                            <m:r>
                              <a:rPr lang="zh-CN" altLang="en-US" i="0">
                                <a:latin typeface="Cambria Math" panose="02040503050406030204" pitchFamily="18" charset="0"/>
                              </a:rPr>
                              <m:t>                           =−</m:t>
                            </m:r>
                            <m:r>
                              <a:rPr lang="zh-CN" altLang="en-US" i="1">
                                <a:latin typeface="Cambria Math" panose="02040503050406030204" pitchFamily="18" charset="0"/>
                              </a:rPr>
                              <m:t>𝑞</m:t>
                            </m:r>
                            <m:f>
                              <m:fPr>
                                <m:ctrlPr>
                                  <a:rPr lang="zh-CN" altLang="en-US" i="1">
                                    <a:solidFill>
                                      <a:srgbClr val="836967"/>
                                    </a:solidFill>
                                    <a:latin typeface="Cambria Math" panose="02040503050406030204" pitchFamily="18" charset="0"/>
                                  </a:rPr>
                                </m:ctrlPr>
                              </m:fPr>
                              <m:num>
                                <m:r>
                                  <a:rPr lang="zh-CN" altLang="en-US" i="0">
                                    <a:latin typeface="Cambria Math" panose="02040503050406030204" pitchFamily="18" charset="0"/>
                                  </a:rPr>
                                  <m:t>𝜕</m:t>
                                </m:r>
                                <m:limUpp>
                                  <m:limUppPr>
                                    <m:ctrlPr>
                                      <a:rPr lang="zh-CN" altLang="en-US" i="1">
                                        <a:solidFill>
                                          <a:srgbClr val="836967"/>
                                        </a:solidFill>
                                        <a:latin typeface="Cambria Math" panose="02040503050406030204" pitchFamily="18" charset="0"/>
                                      </a:rPr>
                                    </m:ctrlPr>
                                  </m:limUppPr>
                                  <m:e>
                                    <m:r>
                                      <a:rPr lang="zh-CN" altLang="en-US" i="1">
                                        <a:latin typeface="Cambria Math" panose="02040503050406030204" pitchFamily="18" charset="0"/>
                                      </a:rPr>
                                      <m:t>𝐵</m:t>
                                    </m:r>
                                  </m:e>
                                  <m:lim>
                                    <m:r>
                                      <a:rPr lang="zh-CN" altLang="en-US" i="0">
                                        <a:latin typeface="Cambria Math" panose="02040503050406030204" pitchFamily="18" charset="0"/>
                                      </a:rPr>
                                      <m:t>→</m:t>
                                    </m:r>
                                  </m:lim>
                                </m:limUpp>
                              </m:num>
                              <m:den>
                                <m:r>
                                  <a:rPr lang="zh-CN" altLang="en-US" i="0">
                                    <a:latin typeface="Cambria Math" panose="02040503050406030204" pitchFamily="18" charset="0"/>
                                  </a:rPr>
                                  <m:t>𝜕</m:t>
                                </m:r>
                                <m:r>
                                  <a:rPr lang="zh-CN" altLang="en-US" i="1">
                                    <a:latin typeface="Cambria Math" panose="02040503050406030204" pitchFamily="18" charset="0"/>
                                  </a:rPr>
                                  <m:t>𝑡</m:t>
                                </m:r>
                              </m:den>
                            </m:f>
                            <m:r>
                              <a:rPr lang="zh-CN" altLang="en-US" i="0">
                                <a:latin typeface="Cambria Math" panose="02040503050406030204" pitchFamily="18" charset="0"/>
                              </a:rPr>
                              <m:t>+</m:t>
                            </m:r>
                            <m:r>
                              <a:rPr lang="zh-CN" altLang="en-US" i="1">
                                <a:latin typeface="Cambria Math" panose="02040503050406030204" pitchFamily="18" charset="0"/>
                              </a:rPr>
                              <m:t>𝑞</m:t>
                            </m:r>
                            <m:limUpp>
                              <m:limUppPr>
                                <m:ctrlPr>
                                  <a:rPr lang="zh-CN" altLang="en-US" i="1">
                                    <a:solidFill>
                                      <a:srgbClr val="836967"/>
                                    </a:solidFill>
                                    <a:latin typeface="Cambria Math" panose="02040503050406030204" pitchFamily="18" charset="0"/>
                                  </a:rPr>
                                </m:ctrlPr>
                              </m:limUppPr>
                              <m:e>
                                <m:r>
                                  <a:rPr lang="zh-CN" altLang="en-US" i="1">
                                    <a:latin typeface="Cambria Math" panose="02040503050406030204" pitchFamily="18" charset="0"/>
                                  </a:rPr>
                                  <m:t>𝑣</m:t>
                                </m:r>
                              </m:e>
                              <m:lim>
                                <m:r>
                                  <a:rPr lang="zh-CN" altLang="en-US" i="0">
                                    <a:latin typeface="Cambria Math" panose="02040503050406030204" pitchFamily="18" charset="0"/>
                                  </a:rPr>
                                  <m:t>→</m:t>
                                </m:r>
                              </m:lim>
                            </m:limUpp>
                            <m:d>
                              <m:dPr>
                                <m:ctrlPr>
                                  <a:rPr lang="zh-CN" altLang="en-US" i="1">
                                    <a:latin typeface="Cambria Math" panose="02040503050406030204" pitchFamily="18" charset="0"/>
                                  </a:rPr>
                                </m:ctrlPr>
                              </m:dPr>
                              <m:e>
                                <m:r>
                                  <m:rPr>
                                    <m:sty m:val="p"/>
                                  </m:rPr>
                                  <a:rPr lang="zh-CN" altLang="en-US" i="0">
                                    <a:latin typeface="Cambria Math" panose="02040503050406030204" pitchFamily="18" charset="0"/>
                                  </a:rPr>
                                  <m:t>∇</m:t>
                                </m:r>
                                <m:r>
                                  <a:rPr lang="zh-CN" altLang="en-US" i="0">
                                    <a:latin typeface="Cambria Math" panose="02040503050406030204" pitchFamily="18" charset="0"/>
                                  </a:rPr>
                                  <m:t>⋅</m:t>
                                </m:r>
                                <m:limUpp>
                                  <m:limUppPr>
                                    <m:ctrlPr>
                                      <a:rPr lang="zh-CN" altLang="en-US" i="1">
                                        <a:solidFill>
                                          <a:srgbClr val="836967"/>
                                        </a:solidFill>
                                        <a:latin typeface="Cambria Math" panose="02040503050406030204" pitchFamily="18" charset="0"/>
                                      </a:rPr>
                                    </m:ctrlPr>
                                  </m:limUppPr>
                                  <m:e>
                                    <m:r>
                                      <a:rPr lang="zh-CN" altLang="en-US" i="1">
                                        <a:latin typeface="Cambria Math" panose="02040503050406030204" pitchFamily="18" charset="0"/>
                                      </a:rPr>
                                      <m:t>𝐵</m:t>
                                    </m:r>
                                  </m:e>
                                  <m:lim>
                                    <m:r>
                                      <a:rPr lang="zh-CN" altLang="en-US" i="0">
                                        <a:latin typeface="Cambria Math" panose="02040503050406030204" pitchFamily="18" charset="0"/>
                                      </a:rPr>
                                      <m:t>→</m:t>
                                    </m:r>
                                  </m:lim>
                                </m:limUpp>
                              </m:e>
                            </m:d>
                            <m:r>
                              <a:rPr lang="zh-CN" altLang="en-US" i="0">
                                <a:latin typeface="Cambria Math" panose="02040503050406030204" pitchFamily="18" charset="0"/>
                              </a:rPr>
                              <m:t>−</m:t>
                            </m:r>
                            <m:r>
                              <a:rPr lang="zh-CN" altLang="en-US" i="1">
                                <a:latin typeface="Cambria Math" panose="02040503050406030204" pitchFamily="18" charset="0"/>
                              </a:rPr>
                              <m:t>𝑞</m:t>
                            </m:r>
                            <m:d>
                              <m:dPr>
                                <m:ctrlPr>
                                  <a:rPr lang="zh-CN" altLang="en-US" i="1">
                                    <a:latin typeface="Cambria Math" panose="02040503050406030204" pitchFamily="18" charset="0"/>
                                  </a:rPr>
                                </m:ctrlPr>
                              </m:dPr>
                              <m:e>
                                <m:limUpp>
                                  <m:limUppPr>
                                    <m:ctrlPr>
                                      <a:rPr lang="zh-CN" altLang="en-US" i="1">
                                        <a:solidFill>
                                          <a:srgbClr val="836967"/>
                                        </a:solidFill>
                                        <a:latin typeface="Cambria Math" panose="02040503050406030204" pitchFamily="18" charset="0"/>
                                      </a:rPr>
                                    </m:ctrlPr>
                                  </m:limUppPr>
                                  <m:e>
                                    <m:r>
                                      <a:rPr lang="zh-CN" altLang="en-US" i="1">
                                        <a:latin typeface="Cambria Math" panose="02040503050406030204" pitchFamily="18" charset="0"/>
                                      </a:rPr>
                                      <m:t>𝑣</m:t>
                                    </m:r>
                                  </m:e>
                                  <m:lim>
                                    <m:r>
                                      <a:rPr lang="zh-CN" altLang="en-US" i="0">
                                        <a:latin typeface="Cambria Math" panose="02040503050406030204" pitchFamily="18" charset="0"/>
                                      </a:rPr>
                                      <m:t>→</m:t>
                                    </m:r>
                                  </m:lim>
                                </m:limUpp>
                                <m:r>
                                  <a:rPr lang="zh-CN" altLang="en-US" i="0">
                                    <a:latin typeface="Cambria Math" panose="02040503050406030204" pitchFamily="18" charset="0"/>
                                  </a:rPr>
                                  <m:t>⋅</m:t>
                                </m:r>
                                <m:r>
                                  <m:rPr>
                                    <m:sty m:val="p"/>
                                  </m:rPr>
                                  <a:rPr lang="zh-CN" altLang="en-US" i="0">
                                    <a:latin typeface="Cambria Math" panose="02040503050406030204" pitchFamily="18" charset="0"/>
                                  </a:rPr>
                                  <m:t>∇</m:t>
                                </m:r>
                              </m:e>
                            </m:d>
                            <m:limUpp>
                              <m:limUppPr>
                                <m:ctrlPr>
                                  <a:rPr lang="zh-CN" altLang="en-US" i="1">
                                    <a:solidFill>
                                      <a:srgbClr val="836967"/>
                                    </a:solidFill>
                                    <a:latin typeface="Cambria Math" panose="02040503050406030204" pitchFamily="18" charset="0"/>
                                  </a:rPr>
                                </m:ctrlPr>
                              </m:limUppPr>
                              <m:e>
                                <m:r>
                                  <a:rPr lang="zh-CN" altLang="en-US" i="1">
                                    <a:latin typeface="Cambria Math" panose="02040503050406030204" pitchFamily="18" charset="0"/>
                                  </a:rPr>
                                  <m:t>𝐵</m:t>
                                </m:r>
                              </m:e>
                              <m:lim>
                                <m:r>
                                  <a:rPr lang="zh-CN" altLang="en-US" i="0">
                                    <a:latin typeface="Cambria Math" panose="02040503050406030204" pitchFamily="18" charset="0"/>
                                  </a:rPr>
                                  <m:t>→</m:t>
                                </m:r>
                              </m:lim>
                            </m:limUpp>
                          </m:e>
                          <m:e/>
                        </m:mr>
                        <m:mr>
                          <m:e>
                            <m:r>
                              <a:rPr lang="zh-CN" altLang="en-US" i="0">
                                <a:latin typeface="Cambria Math" panose="02040503050406030204" pitchFamily="18" charset="0"/>
                              </a:rPr>
                              <m:t>=−</m:t>
                            </m:r>
                            <m:r>
                              <a:rPr lang="zh-CN" altLang="en-US" i="1">
                                <a:latin typeface="Cambria Math" panose="02040503050406030204" pitchFamily="18" charset="0"/>
                              </a:rPr>
                              <m:t>𝑞</m:t>
                            </m:r>
                            <m:f>
                              <m:fPr>
                                <m:ctrlPr>
                                  <a:rPr lang="zh-CN" altLang="en-US" i="1">
                                    <a:solidFill>
                                      <a:srgbClr val="836967"/>
                                    </a:solidFill>
                                    <a:latin typeface="Cambria Math" panose="02040503050406030204" pitchFamily="18" charset="0"/>
                                  </a:rPr>
                                </m:ctrlPr>
                              </m:fPr>
                              <m:num>
                                <m:r>
                                  <a:rPr lang="zh-CN" altLang="en-US" i="0">
                                    <a:latin typeface="Cambria Math" panose="02040503050406030204" pitchFamily="18" charset="0"/>
                                  </a:rPr>
                                  <m:t>𝜕</m:t>
                                </m:r>
                                <m:limUpp>
                                  <m:limUppPr>
                                    <m:ctrlPr>
                                      <a:rPr lang="zh-CN" altLang="en-US" i="1">
                                        <a:solidFill>
                                          <a:srgbClr val="836967"/>
                                        </a:solidFill>
                                        <a:latin typeface="Cambria Math" panose="02040503050406030204" pitchFamily="18" charset="0"/>
                                      </a:rPr>
                                    </m:ctrlPr>
                                  </m:limUppPr>
                                  <m:e>
                                    <m:r>
                                      <a:rPr lang="zh-CN" altLang="en-US" i="1">
                                        <a:latin typeface="Cambria Math" panose="02040503050406030204" pitchFamily="18" charset="0"/>
                                      </a:rPr>
                                      <m:t>𝐵</m:t>
                                    </m:r>
                                  </m:e>
                                  <m:lim>
                                    <m:r>
                                      <a:rPr lang="zh-CN" altLang="en-US" i="0">
                                        <a:latin typeface="Cambria Math" panose="02040503050406030204" pitchFamily="18" charset="0"/>
                                      </a:rPr>
                                      <m:t>→</m:t>
                                    </m:r>
                                  </m:lim>
                                </m:limUpp>
                              </m:num>
                              <m:den>
                                <m:r>
                                  <a:rPr lang="zh-CN" altLang="en-US" i="0">
                                    <a:latin typeface="Cambria Math" panose="02040503050406030204" pitchFamily="18" charset="0"/>
                                  </a:rPr>
                                  <m:t>𝜕</m:t>
                                </m:r>
                                <m:r>
                                  <a:rPr lang="zh-CN" altLang="en-US" i="1">
                                    <a:latin typeface="Cambria Math" panose="02040503050406030204" pitchFamily="18" charset="0"/>
                                  </a:rPr>
                                  <m:t>𝑡</m:t>
                                </m:r>
                              </m:den>
                            </m:f>
                            <m:r>
                              <a:rPr lang="zh-CN" altLang="en-US" i="0">
                                <a:latin typeface="Cambria Math" panose="02040503050406030204" pitchFamily="18" charset="0"/>
                              </a:rPr>
                              <m:t>−</m:t>
                            </m:r>
                            <m:r>
                              <a:rPr lang="zh-CN" altLang="en-US" i="1">
                                <a:latin typeface="Cambria Math" panose="02040503050406030204" pitchFamily="18" charset="0"/>
                              </a:rPr>
                              <m:t>𝑞𝑣</m:t>
                            </m:r>
                            <m:f>
                              <m:fPr>
                                <m:ctrlPr>
                                  <a:rPr lang="zh-CN" altLang="en-US" i="1">
                                    <a:solidFill>
                                      <a:srgbClr val="836967"/>
                                    </a:solidFill>
                                    <a:latin typeface="Cambria Math" panose="02040503050406030204" pitchFamily="18" charset="0"/>
                                  </a:rPr>
                                </m:ctrlPr>
                              </m:fPr>
                              <m:num>
                                <m:r>
                                  <a:rPr lang="zh-CN" altLang="en-US" i="0">
                                    <a:latin typeface="Cambria Math" panose="02040503050406030204" pitchFamily="18" charset="0"/>
                                  </a:rPr>
                                  <m:t>𝜕</m:t>
                                </m:r>
                              </m:num>
                              <m:den>
                                <m:r>
                                  <a:rPr lang="zh-CN" altLang="en-US" i="0">
                                    <a:latin typeface="Cambria Math" panose="02040503050406030204" pitchFamily="18" charset="0"/>
                                  </a:rPr>
                                  <m:t>𝜕</m:t>
                                </m:r>
                                <m:r>
                                  <a:rPr lang="zh-CN" altLang="en-US" i="1">
                                    <a:latin typeface="Cambria Math" panose="02040503050406030204" pitchFamily="18" charset="0"/>
                                  </a:rPr>
                                  <m:t>𝑧</m:t>
                                </m:r>
                              </m:den>
                            </m:f>
                            <m:limUpp>
                              <m:limUppPr>
                                <m:ctrlPr>
                                  <a:rPr lang="zh-CN" altLang="en-US" i="1">
                                    <a:solidFill>
                                      <a:srgbClr val="836967"/>
                                    </a:solidFill>
                                    <a:latin typeface="Cambria Math" panose="02040503050406030204" pitchFamily="18" charset="0"/>
                                  </a:rPr>
                                </m:ctrlPr>
                              </m:limUppPr>
                              <m:e>
                                <m:r>
                                  <a:rPr lang="zh-CN" altLang="en-US" i="1">
                                    <a:latin typeface="Cambria Math" panose="02040503050406030204" pitchFamily="18" charset="0"/>
                                  </a:rPr>
                                  <m:t>𝐵</m:t>
                                </m:r>
                              </m:e>
                              <m:lim>
                                <m:r>
                                  <a:rPr lang="zh-CN" altLang="en-US" i="0">
                                    <a:latin typeface="Cambria Math" panose="02040503050406030204" pitchFamily="18" charset="0"/>
                                  </a:rPr>
                                  <m:t>→</m:t>
                                </m:r>
                              </m:lim>
                            </m:limUpp>
                          </m:e>
                          <m:e/>
                        </m:mr>
                      </m:m>
                      <m:eqArr>
                        <m:eqArrPr>
                          <m:ctrlPr>
                            <a:rPr lang="zh-CN" altLang="en-US" i="1">
                              <a:solidFill>
                                <a:srgbClr val="836967"/>
                              </a:solidFill>
                              <a:latin typeface="Cambria Math" panose="02040503050406030204" pitchFamily="18" charset="0"/>
                            </a:rPr>
                          </m:ctrlPr>
                        </m:eqArrPr>
                        <m:e>
                          <m:r>
                            <a:rPr lang="zh-CN" altLang="en-US" i="0">
                              <a:latin typeface="Cambria Math" panose="02040503050406030204" pitchFamily="18" charset="0"/>
                            </a:rPr>
                            <m:t>&amp;</m:t>
                          </m:r>
                          <m:r>
                            <a:rPr lang="en-US" altLang="zh-CN" b="0" i="0" smtClean="0">
                              <a:latin typeface="Cambria Math" panose="02040503050406030204" pitchFamily="18" charset="0"/>
                            </a:rPr>
                            <m:t>          </m:t>
                          </m:r>
                          <m:r>
                            <m:rPr>
                              <m:sty m:val="p"/>
                            </m:rPr>
                            <a:rPr lang="zh-CN" altLang="en-US" i="0">
                              <a:latin typeface="Cambria Math" panose="02040503050406030204" pitchFamily="18" charset="0"/>
                            </a:rPr>
                            <m:t>∇</m:t>
                          </m:r>
                          <m:r>
                            <a:rPr lang="zh-CN" altLang="en-US" i="0">
                              <a:latin typeface="Cambria Math" panose="02040503050406030204" pitchFamily="18" charset="0"/>
                            </a:rPr>
                            <m:t>⋅</m:t>
                          </m:r>
                          <m:limUpp>
                            <m:limUppPr>
                              <m:ctrlPr>
                                <a:rPr lang="zh-CN" altLang="en-US" i="1">
                                  <a:solidFill>
                                    <a:srgbClr val="836967"/>
                                  </a:solidFill>
                                  <a:latin typeface="Cambria Math" panose="02040503050406030204" pitchFamily="18" charset="0"/>
                                </a:rPr>
                              </m:ctrlPr>
                            </m:limUppPr>
                            <m:e>
                              <m:r>
                                <a:rPr lang="zh-CN" altLang="en-US" i="1">
                                  <a:latin typeface="Cambria Math" panose="02040503050406030204" pitchFamily="18" charset="0"/>
                                </a:rPr>
                                <m:t>𝐵</m:t>
                              </m:r>
                            </m:e>
                            <m:lim>
                              <m:r>
                                <a:rPr lang="zh-CN" altLang="en-US" i="0">
                                  <a:latin typeface="Cambria Math" panose="02040503050406030204" pitchFamily="18" charset="0"/>
                                </a:rPr>
                                <m:t>→</m:t>
                              </m:r>
                            </m:lim>
                          </m:limUpp>
                          <m:r>
                            <a:rPr lang="zh-CN" altLang="en-US" i="0">
                              <a:latin typeface="Cambria Math" panose="02040503050406030204" pitchFamily="18" charset="0"/>
                            </a:rPr>
                            <m:t>=0</m:t>
                          </m:r>
                        </m:e>
                        <m:e>
                          <m:r>
                            <a:rPr lang="zh-CN" altLang="en-US" i="0">
                              <a:latin typeface="Cambria Math" panose="02040503050406030204" pitchFamily="18" charset="0"/>
                            </a:rPr>
                            <m:t>&amp;         </m:t>
                          </m:r>
                          <m:r>
                            <m:rPr>
                              <m:sty m:val="p"/>
                            </m:rPr>
                            <a:rPr lang="zh-CN" altLang="en-US" i="0">
                              <a:latin typeface="Cambria Math" panose="02040503050406030204" pitchFamily="18" charset="0"/>
                            </a:rPr>
                            <m:t>∇</m:t>
                          </m:r>
                          <m:r>
                            <a:rPr lang="zh-CN" altLang="en-US" i="0">
                              <a:latin typeface="Cambria Math" panose="02040503050406030204" pitchFamily="18" charset="0"/>
                            </a:rPr>
                            <m:t>×</m:t>
                          </m:r>
                          <m:limUpp>
                            <m:limUppPr>
                              <m:ctrlPr>
                                <a:rPr lang="zh-CN" altLang="en-US" i="1">
                                  <a:solidFill>
                                    <a:srgbClr val="836967"/>
                                  </a:solidFill>
                                  <a:latin typeface="Cambria Math" panose="02040503050406030204" pitchFamily="18" charset="0"/>
                                </a:rPr>
                              </m:ctrlPr>
                            </m:limUppPr>
                            <m:e>
                              <m:r>
                                <a:rPr lang="zh-CN" altLang="en-US" i="1">
                                  <a:latin typeface="Cambria Math" panose="02040503050406030204" pitchFamily="18" charset="0"/>
                                </a:rPr>
                                <m:t>𝐸</m:t>
                              </m:r>
                            </m:e>
                            <m:lim>
                              <m:r>
                                <a:rPr lang="zh-CN" altLang="en-US" i="0">
                                  <a:latin typeface="Cambria Math" panose="02040503050406030204" pitchFamily="18" charset="0"/>
                                </a:rPr>
                                <m:t>→</m:t>
                              </m:r>
                            </m:lim>
                          </m:limUpp>
                          <m:r>
                            <a:rPr lang="zh-CN" altLang="en-US" i="0">
                              <a:latin typeface="Cambria Math" panose="02040503050406030204" pitchFamily="18" charset="0"/>
                            </a:rPr>
                            <m:t>=−</m:t>
                          </m:r>
                          <m:f>
                            <m:fPr>
                              <m:ctrlPr>
                                <a:rPr lang="zh-CN" altLang="en-US" i="1">
                                  <a:solidFill>
                                    <a:srgbClr val="836967"/>
                                  </a:solidFill>
                                  <a:latin typeface="Cambria Math" panose="02040503050406030204" pitchFamily="18" charset="0"/>
                                </a:rPr>
                              </m:ctrlPr>
                            </m:fPr>
                            <m:num>
                              <m:r>
                                <a:rPr lang="zh-CN" altLang="en-US" i="0">
                                  <a:latin typeface="Cambria Math" panose="02040503050406030204" pitchFamily="18" charset="0"/>
                                </a:rPr>
                                <m:t>𝜕</m:t>
                              </m:r>
                              <m:limUpp>
                                <m:limUppPr>
                                  <m:ctrlPr>
                                    <a:rPr lang="zh-CN" altLang="en-US" i="1">
                                      <a:solidFill>
                                        <a:srgbClr val="836967"/>
                                      </a:solidFill>
                                      <a:latin typeface="Cambria Math" panose="02040503050406030204" pitchFamily="18" charset="0"/>
                                    </a:rPr>
                                  </m:ctrlPr>
                                </m:limUppPr>
                                <m:e>
                                  <m:r>
                                    <a:rPr lang="zh-CN" altLang="en-US" i="1">
                                      <a:latin typeface="Cambria Math" panose="02040503050406030204" pitchFamily="18" charset="0"/>
                                    </a:rPr>
                                    <m:t>𝐵</m:t>
                                  </m:r>
                                </m:e>
                                <m:lim>
                                  <m:r>
                                    <a:rPr lang="zh-CN" altLang="en-US" i="0">
                                      <a:latin typeface="Cambria Math" panose="02040503050406030204" pitchFamily="18" charset="0"/>
                                    </a:rPr>
                                    <m:t>→</m:t>
                                  </m:r>
                                </m:lim>
                              </m:limUpp>
                            </m:num>
                            <m:den>
                              <m:r>
                                <a:rPr lang="zh-CN" altLang="en-US" i="0">
                                  <a:latin typeface="Cambria Math" panose="02040503050406030204" pitchFamily="18" charset="0"/>
                                </a:rPr>
                                <m:t>𝜕</m:t>
                              </m:r>
                              <m:r>
                                <a:rPr lang="zh-CN" altLang="en-US" i="1">
                                  <a:latin typeface="Cambria Math" panose="02040503050406030204" pitchFamily="18" charset="0"/>
                                </a:rPr>
                                <m:t>𝑡</m:t>
                              </m:r>
                            </m:den>
                          </m:f>
                        </m:e>
                      </m:eqArr>
                    </m:oMath>
                  </m:oMathPara>
                </a14:m>
                <a:endParaRPr lang="zh-CN" altLang="en-US" dirty="0"/>
              </a:p>
            </p:txBody>
          </p:sp>
        </mc:Choice>
        <mc:Fallback xmlns="">
          <p:sp>
            <p:nvSpPr>
              <p:cNvPr id="4" name="文本框 3">
                <a:extLst>
                  <a:ext uri="{FF2B5EF4-FFF2-40B4-BE49-F238E27FC236}">
                    <a16:creationId xmlns:a16="http://schemas.microsoft.com/office/drawing/2014/main" id="{A9C291D8-F0CC-C4C0-9613-C76E9C66F05C}"/>
                  </a:ext>
                </a:extLst>
              </p:cNvPr>
              <p:cNvSpPr txBox="1">
                <a:spLocks noRot="1" noChangeAspect="1" noMove="1" noResize="1" noEditPoints="1" noAdjustHandles="1" noChangeArrowheads="1" noChangeShapeType="1" noTextEdit="1"/>
              </p:cNvSpPr>
              <p:nvPr/>
            </p:nvSpPr>
            <p:spPr>
              <a:xfrm>
                <a:off x="2486025" y="1359339"/>
                <a:ext cx="6094268" cy="2275303"/>
              </a:xfrm>
              <a:prstGeom prst="rect">
                <a:avLst/>
              </a:prstGeom>
              <a:blipFill>
                <a:blip r:embed="rId2"/>
                <a:stretch>
                  <a:fillRect r="-13700"/>
                </a:stretch>
              </a:blipFill>
            </p:spPr>
            <p:txBody>
              <a:bodyPr/>
              <a:lstStyle/>
              <a:p>
                <a:r>
                  <a:rPr lang="zh-CN" altLang="en-US">
                    <a:noFill/>
                  </a:rPr>
                  <a:t> </a:t>
                </a:r>
              </a:p>
            </p:txBody>
          </p:sp>
        </mc:Fallback>
      </mc:AlternateContent>
      <p:sp>
        <p:nvSpPr>
          <p:cNvPr id="6" name="文本框 5">
            <a:extLst>
              <a:ext uri="{FF2B5EF4-FFF2-40B4-BE49-F238E27FC236}">
                <a16:creationId xmlns:a16="http://schemas.microsoft.com/office/drawing/2014/main" id="{74C20317-4220-8F6A-6D7D-3E1C227C5396}"/>
              </a:ext>
            </a:extLst>
          </p:cNvPr>
          <p:cNvSpPr txBox="1"/>
          <p:nvPr/>
        </p:nvSpPr>
        <p:spPr>
          <a:xfrm>
            <a:off x="626052" y="990007"/>
            <a:ext cx="6094268" cy="369332"/>
          </a:xfrm>
          <a:prstGeom prst="rect">
            <a:avLst/>
          </a:prstGeom>
          <a:noFill/>
        </p:spPr>
        <p:txBody>
          <a:bodyPr wrap="square">
            <a:spAutoFit/>
          </a:bodyPr>
          <a:lstStyle/>
          <a:p>
            <a:r>
              <a:rPr lang="en-US" altLang="zh-CN" sz="1800" dirty="0">
                <a:effectLst/>
                <a:latin typeface="Times New Roman" panose="02020603050405020304" pitchFamily="18" charset="0"/>
                <a:ea typeface="等线" panose="02010600030101010101" pitchFamily="2" charset="-122"/>
              </a:rPr>
              <a:t>Panofsky-Wenzel Theory </a:t>
            </a:r>
            <a:endParaRPr lang="zh-CN" altLang="en-US" dirty="0"/>
          </a:p>
        </p:txBody>
      </p:sp>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F3A25A33-339D-185A-07CD-5409D662641C}"/>
                  </a:ext>
                </a:extLst>
              </p:cNvPr>
              <p:cNvSpPr txBox="1"/>
              <p:nvPr/>
            </p:nvSpPr>
            <p:spPr>
              <a:xfrm>
                <a:off x="1249506" y="3813761"/>
                <a:ext cx="9847984" cy="1428661"/>
              </a:xfrm>
              <a:prstGeom prst="rect">
                <a:avLst/>
              </a:prstGeom>
              <a:noFill/>
            </p:spPr>
            <p:txBody>
              <a:bodyPr wrap="square">
                <a:spAutoFit/>
              </a:bodyPr>
              <a:lstStyle/>
              <a:p>
                <a:pPr algn="ctr">
                  <a:buNone/>
                </a:pPr>
                <a14:m>
                  <m:oMathPara xmlns:m="http://schemas.openxmlformats.org/officeDocument/2006/math">
                    <m:oMathParaPr>
                      <m:jc m:val="centerGroup"/>
                    </m:oMathParaPr>
                    <m:oMath xmlns:m="http://schemas.openxmlformats.org/officeDocument/2006/math">
                      <m:sSub>
                        <m:sSubPr>
                          <m:ctrlPr>
                            <a:rPr lang="zh-CN" altLang="zh-CN" sz="1800" i="1" kern="100" smtClean="0">
                              <a:effectLst/>
                              <a:latin typeface="Cambria Math" panose="02040503050406030204" pitchFamily="18" charset="0"/>
                              <a:ea typeface="Cambria Math" panose="02040503050406030204" pitchFamily="18" charset="0"/>
                              <a:cs typeface="Times New Roman" panose="02020603050405020304" pitchFamily="18" charset="0"/>
                            </a:rPr>
                          </m:ctrlPr>
                        </m:sSubPr>
                        <m:e>
                          <m:r>
                            <m:rPr>
                              <m:sty m:val="p"/>
                            </m:rPr>
                            <a:rPr lang="en-US" altLang="zh-CN" sz="1800" kern="100">
                              <a:effectLst/>
                              <a:latin typeface="Cambria Math" panose="02040503050406030204" pitchFamily="18" charset="0"/>
                              <a:ea typeface="等线" panose="02010600030101010101" pitchFamily="2" charset="-122"/>
                              <a:cs typeface="Times New Roman" panose="02020603050405020304" pitchFamily="18" charset="0"/>
                            </a:rPr>
                            <m:t>∇</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𝑠</m:t>
                          </m:r>
                        </m:sub>
                      </m:s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r>
                        <m:rPr>
                          <m:sty m:val="p"/>
                        </m:rPr>
                        <a:rPr lang="en-US" altLang="zh-CN" sz="1800" kern="100">
                          <a:effectLst/>
                          <a:latin typeface="Cambria Math" panose="02040503050406030204" pitchFamily="18" charset="0"/>
                          <a:ea typeface="等线" panose="02010600030101010101" pitchFamily="2" charset="-122"/>
                          <a:cs typeface="Times New Roman" panose="02020603050405020304" pitchFamily="18" charset="0"/>
                        </a:rPr>
                        <m:t>Δ</m:t>
                      </m:r>
                      <m:acc>
                        <m:accPr>
                          <m:chr m:val="⃗"/>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𝑝</m:t>
                          </m:r>
                        </m:e>
                      </m:acc>
                      <m:d>
                        <m:d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𝑥</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𝑦</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𝑠</m:t>
                          </m:r>
                        </m:e>
                      </m:d>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𝑞</m:t>
                      </m:r>
                      <m:nary>
                        <m:naryPr>
                          <m:limLoc m:val="undOv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naryPr>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sub>
                        <m: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sup>
                        <m:e>
                          <m:sSub>
                            <m:sSub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d>
                                <m:dPr>
                                  <m:begChr m:val="["/>
                                  <m:endChr m:val="]"/>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dPr>
                                <m:e>
                                  <m:d>
                                    <m:d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num>
                                        <m:den>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𝑡</m:t>
                                          </m:r>
                                        </m:den>
                                      </m:f>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𝑣</m:t>
                                      </m:r>
                                      <m:f>
                                        <m:f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num>
                                        <m:den>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𝑧</m:t>
                                          </m:r>
                                        </m:den>
                                      </m:f>
                                    </m:e>
                                  </m:d>
                                  <m:acc>
                                    <m:accPr>
                                      <m:chr m:val="⃗"/>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𝐵</m:t>
                                      </m:r>
                                    </m:e>
                                  </m:acc>
                                  <m:d>
                                    <m:d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𝑥</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𝑦</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𝑧</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𝑡</m:t>
                                      </m:r>
                                    </m:e>
                                  </m:d>
                                </m:e>
                              </m:d>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𝑧</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𝑣𝑡</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𝑠</m:t>
                              </m:r>
                            </m:sub>
                          </m:s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𝑑𝑡</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 −</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𝑞</m:t>
                          </m:r>
                          <m:nary>
                            <m:naryPr>
                              <m:limLoc m:val="undOv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naryPr>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sub>
                            <m: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sup>
                            <m:e>
                              <m:f>
                                <m:f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𝑑</m:t>
                                  </m:r>
                                </m:num>
                                <m:den>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𝑑𝑡</m:t>
                                  </m:r>
                                </m:den>
                              </m:f>
                            </m:e>
                          </m:nary>
                        </m:e>
                      </m:nary>
                      <m:acc>
                        <m:accPr>
                          <m:chr m:val="⃗"/>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𝐵</m:t>
                          </m:r>
                        </m:e>
                      </m:acc>
                      <m:d>
                        <m:d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𝑥</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𝑦</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𝑣𝑡</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𝑠</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𝑡</m:t>
                          </m:r>
                        </m:e>
                      </m:d>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𝑑𝑡</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=0</m:t>
                      </m:r>
                    </m:oMath>
                  </m:oMathPara>
                </a14:m>
                <a:endParaRPr lang="zh-CN" altLang="zh-CN" sz="1600" kern="100" dirty="0">
                  <a:effectLst/>
                  <a:latin typeface="等线" panose="02010600030101010101" pitchFamily="2" charset="-122"/>
                  <a:ea typeface="等线" panose="02010600030101010101" pitchFamily="2" charset="-122"/>
                  <a:cs typeface="Times New Roman" panose="02020603050405020304" pitchFamily="18" charset="0"/>
                </a:endParaRPr>
              </a:p>
              <a:p>
                <a:pPr algn="ctr"/>
                <a14:m>
                  <m:oMathPara xmlns:m="http://schemas.openxmlformats.org/officeDocument/2006/math">
                    <m:oMathParaPr>
                      <m:jc m:val="centerGroup"/>
                    </m:oMathParaPr>
                    <m:oMath xmlns:m="http://schemas.openxmlformats.org/officeDocument/2006/math">
                      <m:f>
                        <m:fPr>
                          <m:ctrlPr>
                            <a:rPr lang="zh-CN" altLang="zh-CN" sz="1800" i="1" kern="100">
                              <a:solidFill>
                                <a:srgbClr val="FF0000"/>
                              </a:solidFill>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1800" i="1" kern="100">
                              <a:solidFill>
                                <a:srgbClr val="FF0000"/>
                              </a:solidFill>
                              <a:effectLst/>
                              <a:latin typeface="Cambria Math" panose="02040503050406030204" pitchFamily="18" charset="0"/>
                              <a:ea typeface="等线" panose="02010600030101010101" pitchFamily="2" charset="-122"/>
                              <a:cs typeface="Times New Roman" panose="02020603050405020304" pitchFamily="18" charset="0"/>
                            </a:rPr>
                            <m:t>𝜕</m:t>
                          </m:r>
                        </m:num>
                        <m:den>
                          <m:r>
                            <a:rPr lang="en-US" altLang="zh-CN" sz="1800" i="1" kern="100">
                              <a:solidFill>
                                <a:srgbClr val="FF0000"/>
                              </a:solidFill>
                              <a:effectLst/>
                              <a:latin typeface="Cambria Math" panose="02040503050406030204" pitchFamily="18" charset="0"/>
                              <a:ea typeface="等线" panose="02010600030101010101" pitchFamily="2" charset="-122"/>
                              <a:cs typeface="Times New Roman" panose="02020603050405020304" pitchFamily="18" charset="0"/>
                            </a:rPr>
                            <m:t> </m:t>
                          </m:r>
                          <m:r>
                            <a:rPr lang="en-US" altLang="zh-CN" sz="1800" i="1" kern="100">
                              <a:solidFill>
                                <a:srgbClr val="FF0000"/>
                              </a:solidFill>
                              <a:effectLst/>
                              <a:latin typeface="Cambria Math" panose="02040503050406030204" pitchFamily="18" charset="0"/>
                              <a:ea typeface="等线" panose="02010600030101010101" pitchFamily="2" charset="-122"/>
                              <a:cs typeface="Times New Roman" panose="02020603050405020304" pitchFamily="18" charset="0"/>
                            </a:rPr>
                            <m:t>𝜕</m:t>
                          </m:r>
                          <m:r>
                            <a:rPr lang="en-US" altLang="zh-CN" sz="1800" i="1" kern="100">
                              <a:solidFill>
                                <a:srgbClr val="FF0000"/>
                              </a:solidFill>
                              <a:effectLst/>
                              <a:latin typeface="Cambria Math" panose="02040503050406030204" pitchFamily="18" charset="0"/>
                              <a:ea typeface="等线" panose="02010600030101010101" pitchFamily="2" charset="-122"/>
                              <a:cs typeface="Times New Roman" panose="02020603050405020304" pitchFamily="18" charset="0"/>
                            </a:rPr>
                            <m:t>𝑠</m:t>
                          </m:r>
                        </m:den>
                      </m:f>
                      <m:r>
                        <m:rPr>
                          <m:sty m:val="p"/>
                        </m:rPr>
                        <a:rPr lang="en-US" altLang="zh-CN" sz="1800" kern="100">
                          <a:solidFill>
                            <a:srgbClr val="FF0000"/>
                          </a:solidFill>
                          <a:effectLst/>
                          <a:latin typeface="Cambria Math" panose="02040503050406030204" pitchFamily="18" charset="0"/>
                          <a:ea typeface="等线" panose="02010600030101010101" pitchFamily="2" charset="-122"/>
                          <a:cs typeface="Times New Roman" panose="02020603050405020304" pitchFamily="18" charset="0"/>
                        </a:rPr>
                        <m:t>Δ</m:t>
                      </m:r>
                      <m:sSub>
                        <m:sSubPr>
                          <m:ctrlPr>
                            <a:rPr lang="zh-CN" altLang="zh-CN" sz="1800" i="1" kern="100">
                              <a:solidFill>
                                <a:srgbClr val="FF0000"/>
                              </a:solidFill>
                              <a:effectLst/>
                              <a:latin typeface="Cambria Math" panose="02040503050406030204" pitchFamily="18" charset="0"/>
                              <a:ea typeface="Cambria Math" panose="02040503050406030204" pitchFamily="18" charset="0"/>
                              <a:cs typeface="Times New Roman" panose="02020603050405020304" pitchFamily="18" charset="0"/>
                            </a:rPr>
                          </m:ctrlPr>
                        </m:sSubPr>
                        <m:e>
                          <m:acc>
                            <m:accPr>
                              <m:chr m:val="⃗"/>
                              <m:ctrlPr>
                                <a:rPr lang="zh-CN" altLang="zh-CN" sz="1800" i="1" kern="100">
                                  <a:solidFill>
                                    <a:srgbClr val="FF0000"/>
                                  </a:solidFill>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1800" i="1" kern="100">
                                  <a:solidFill>
                                    <a:srgbClr val="FF0000"/>
                                  </a:solidFill>
                                  <a:effectLst/>
                                  <a:latin typeface="Cambria Math" panose="02040503050406030204" pitchFamily="18" charset="0"/>
                                  <a:ea typeface="等线" panose="02010600030101010101" pitchFamily="2" charset="-122"/>
                                  <a:cs typeface="Times New Roman" panose="02020603050405020304" pitchFamily="18" charset="0"/>
                                </a:rPr>
                                <m:t>𝑝</m:t>
                              </m:r>
                            </m:e>
                          </m:acc>
                        </m:e>
                        <m:sub>
                          <m:r>
                            <a:rPr lang="en-US" altLang="zh-CN" sz="1800" i="1" kern="100">
                              <a:solidFill>
                                <a:srgbClr val="FF0000"/>
                              </a:solidFill>
                              <a:effectLst/>
                              <a:latin typeface="Cambria Math" panose="02040503050406030204" pitchFamily="18" charset="0"/>
                              <a:ea typeface="等线" panose="02010600030101010101" pitchFamily="2" charset="-122"/>
                              <a:cs typeface="Times New Roman" panose="02020603050405020304" pitchFamily="18" charset="0"/>
                            </a:rPr>
                            <m:t>⊥</m:t>
                          </m:r>
                        </m:sub>
                      </m:sSub>
                      <m:r>
                        <a:rPr lang="en-US" altLang="zh-CN" sz="1800" i="1" kern="100">
                          <a:solidFill>
                            <a:srgbClr val="FF0000"/>
                          </a:solidFill>
                          <a:effectLst/>
                          <a:latin typeface="Cambria Math" panose="02040503050406030204" pitchFamily="18" charset="0"/>
                          <a:ea typeface="等线" panose="02010600030101010101" pitchFamily="2" charset="-122"/>
                          <a:cs typeface="Times New Roman" panose="02020603050405020304" pitchFamily="18" charset="0"/>
                        </a:rPr>
                        <m:t>=−</m:t>
                      </m:r>
                      <m:sSub>
                        <m:sSubPr>
                          <m:ctrlPr>
                            <a:rPr lang="zh-CN" altLang="zh-CN" sz="1800" i="1" kern="100">
                              <a:solidFill>
                                <a:srgbClr val="FF0000"/>
                              </a:solidFill>
                              <a:effectLst/>
                              <a:latin typeface="Cambria Math" panose="02040503050406030204" pitchFamily="18" charset="0"/>
                              <a:ea typeface="Cambria Math" panose="02040503050406030204" pitchFamily="18" charset="0"/>
                              <a:cs typeface="Times New Roman" panose="02020603050405020304" pitchFamily="18" charset="0"/>
                            </a:rPr>
                          </m:ctrlPr>
                        </m:sSubPr>
                        <m:e>
                          <m:acc>
                            <m:accPr>
                              <m:chr m:val="⃗"/>
                              <m:ctrlPr>
                                <a:rPr lang="zh-CN" altLang="zh-CN" sz="1800" i="1" kern="100">
                                  <a:solidFill>
                                    <a:srgbClr val="FF0000"/>
                                  </a:solidFill>
                                  <a:effectLst/>
                                  <a:latin typeface="Cambria Math" panose="02040503050406030204" pitchFamily="18" charset="0"/>
                                  <a:ea typeface="Cambria Math" panose="02040503050406030204" pitchFamily="18" charset="0"/>
                                  <a:cs typeface="Times New Roman" panose="02020603050405020304" pitchFamily="18" charset="0"/>
                                </a:rPr>
                              </m:ctrlPr>
                            </m:accPr>
                            <m:e>
                              <m:r>
                                <m:rPr>
                                  <m:sty m:val="p"/>
                                </m:rPr>
                                <a:rPr lang="en-US" altLang="zh-CN" sz="1800" kern="100">
                                  <a:solidFill>
                                    <a:srgbClr val="FF0000"/>
                                  </a:solidFill>
                                  <a:effectLst/>
                                  <a:latin typeface="Cambria Math" panose="02040503050406030204" pitchFamily="18" charset="0"/>
                                  <a:ea typeface="等线" panose="02010600030101010101" pitchFamily="2" charset="-122"/>
                                  <a:cs typeface="Times New Roman" panose="02020603050405020304" pitchFamily="18" charset="0"/>
                                </a:rPr>
                                <m:t>∇</m:t>
                              </m:r>
                            </m:e>
                          </m:acc>
                        </m:e>
                        <m:sub>
                          <m:r>
                            <a:rPr lang="en-US" altLang="zh-CN" sz="1800" i="1" kern="100">
                              <a:solidFill>
                                <a:srgbClr val="FF0000"/>
                              </a:solidFill>
                              <a:effectLst/>
                              <a:latin typeface="Cambria Math" panose="02040503050406030204" pitchFamily="18" charset="0"/>
                              <a:ea typeface="等线" panose="02010600030101010101" pitchFamily="2" charset="-122"/>
                              <a:cs typeface="Times New Roman" panose="02020603050405020304" pitchFamily="18" charset="0"/>
                            </a:rPr>
                            <m:t>⊥</m:t>
                          </m:r>
                        </m:sub>
                      </m:sSub>
                      <m:r>
                        <m:rPr>
                          <m:sty m:val="p"/>
                        </m:rPr>
                        <a:rPr lang="en-US" altLang="zh-CN" sz="1800" kern="100">
                          <a:solidFill>
                            <a:srgbClr val="FF0000"/>
                          </a:solidFill>
                          <a:effectLst/>
                          <a:latin typeface="Cambria Math" panose="02040503050406030204" pitchFamily="18" charset="0"/>
                          <a:ea typeface="等线" panose="02010600030101010101" pitchFamily="2" charset="-122"/>
                          <a:cs typeface="Times New Roman" panose="02020603050405020304" pitchFamily="18" charset="0"/>
                        </a:rPr>
                        <m:t>Δ</m:t>
                      </m:r>
                      <m:sSub>
                        <m:sSubPr>
                          <m:ctrlPr>
                            <a:rPr lang="zh-CN" altLang="zh-CN" sz="1800" i="1" kern="100">
                              <a:solidFill>
                                <a:srgbClr val="FF0000"/>
                              </a:solidFill>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100">
                              <a:solidFill>
                                <a:srgbClr val="FF0000"/>
                              </a:solidFill>
                              <a:effectLst/>
                              <a:latin typeface="Cambria Math" panose="02040503050406030204" pitchFamily="18" charset="0"/>
                              <a:ea typeface="等线" panose="02010600030101010101" pitchFamily="2" charset="-122"/>
                              <a:cs typeface="Times New Roman" panose="02020603050405020304" pitchFamily="18" charset="0"/>
                            </a:rPr>
                            <m:t>𝑝</m:t>
                          </m:r>
                        </m:e>
                        <m:sub>
                          <m:r>
                            <a:rPr lang="en-US" altLang="zh-CN" sz="1800" i="1" kern="100">
                              <a:solidFill>
                                <a:srgbClr val="FF0000"/>
                              </a:solidFill>
                              <a:effectLst/>
                              <a:latin typeface="Cambria Math" panose="02040503050406030204" pitchFamily="18" charset="0"/>
                              <a:ea typeface="等线" panose="02010600030101010101" pitchFamily="2" charset="-122"/>
                              <a:cs typeface="Times New Roman" panose="02020603050405020304" pitchFamily="18" charset="0"/>
                            </a:rPr>
                            <m:t>𝑧</m:t>
                          </m:r>
                        </m:sub>
                      </m:sSub>
                    </m:oMath>
                  </m:oMathPara>
                </a14:m>
                <a:endParaRPr lang="zh-CN" altLang="zh-CN" sz="1600" kern="100" dirty="0">
                  <a:effectLst/>
                  <a:latin typeface="等线" panose="02010600030101010101" pitchFamily="2" charset="-122"/>
                  <a:ea typeface="等线" panose="02010600030101010101" pitchFamily="2" charset="-122"/>
                  <a:cs typeface="Times New Roman" panose="02020603050405020304" pitchFamily="18" charset="0"/>
                </a:endParaRPr>
              </a:p>
            </p:txBody>
          </p:sp>
        </mc:Choice>
        <mc:Fallback xmlns="">
          <p:sp>
            <p:nvSpPr>
              <p:cNvPr id="8" name="文本框 7">
                <a:extLst>
                  <a:ext uri="{FF2B5EF4-FFF2-40B4-BE49-F238E27FC236}">
                    <a16:creationId xmlns:a16="http://schemas.microsoft.com/office/drawing/2014/main" id="{F3A25A33-339D-185A-07CD-5409D662641C}"/>
                  </a:ext>
                </a:extLst>
              </p:cNvPr>
              <p:cNvSpPr txBox="1">
                <a:spLocks noRot="1" noChangeAspect="1" noMove="1" noResize="1" noEditPoints="1" noAdjustHandles="1" noChangeArrowheads="1" noChangeShapeType="1" noTextEdit="1"/>
              </p:cNvSpPr>
              <p:nvPr/>
            </p:nvSpPr>
            <p:spPr>
              <a:xfrm>
                <a:off x="1249506" y="3813761"/>
                <a:ext cx="9847984" cy="1428661"/>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7E3696A9-8CF3-E8DD-F3E5-7B2F5707D356}"/>
                  </a:ext>
                </a:extLst>
              </p:cNvPr>
              <p:cNvSpPr txBox="1"/>
              <p:nvPr/>
            </p:nvSpPr>
            <p:spPr>
              <a:xfrm>
                <a:off x="2808143" y="5867993"/>
                <a:ext cx="6094268" cy="66608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zh-CN" altLang="en-US" i="1" smtClean="0">
                              <a:solidFill>
                                <a:srgbClr val="836967"/>
                              </a:solidFill>
                              <a:latin typeface="Cambria Math" panose="02040503050406030204" pitchFamily="18" charset="0"/>
                            </a:rPr>
                          </m:ctrlPr>
                        </m:fPr>
                        <m:num>
                          <m:r>
                            <a:rPr lang="zh-CN" altLang="en-US">
                              <a:latin typeface="Cambria Math" panose="02040503050406030204" pitchFamily="18" charset="0"/>
                            </a:rPr>
                            <m:t>𝜕</m:t>
                          </m:r>
                        </m:num>
                        <m:den>
                          <m:r>
                            <a:rPr lang="zh-CN" altLang="en-US" i="0">
                              <a:latin typeface="Cambria Math" panose="02040503050406030204" pitchFamily="18" charset="0"/>
                            </a:rPr>
                            <m:t>𝜕</m:t>
                          </m:r>
                          <m:r>
                            <a:rPr lang="zh-CN" altLang="en-US" i="1">
                              <a:latin typeface="Cambria Math" panose="02040503050406030204" pitchFamily="18" charset="0"/>
                            </a:rPr>
                            <m:t>𝑠</m:t>
                          </m:r>
                        </m:den>
                      </m:f>
                      <m:acc>
                        <m:accPr>
                          <m:chr m:val="⃑"/>
                          <m:ctrlPr>
                            <a:rPr lang="zh-CN" altLang="en-US" i="1">
                              <a:solidFill>
                                <a:srgbClr val="836967"/>
                              </a:solidFill>
                              <a:latin typeface="Cambria Math" panose="02040503050406030204" pitchFamily="18" charset="0"/>
                            </a:rPr>
                          </m:ctrlPr>
                        </m:accPr>
                        <m:e>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𝑤</m:t>
                              </m:r>
                            </m:e>
                            <m:sub>
                              <m:r>
                                <a:rPr lang="zh-CN" altLang="en-US" i="1">
                                  <a:latin typeface="Cambria Math" panose="02040503050406030204" pitchFamily="18" charset="0"/>
                                </a:rPr>
                                <m:t>𝑡</m:t>
                              </m:r>
                            </m:sub>
                          </m:sSub>
                        </m:e>
                      </m:acc>
                      <m:r>
                        <a:rPr lang="zh-CN" altLang="en-US" i="0">
                          <a:latin typeface="Cambria Math" panose="02040503050406030204" pitchFamily="18" charset="0"/>
                        </a:rPr>
                        <m:t>=</m:t>
                      </m:r>
                      <m:f>
                        <m:fPr>
                          <m:ctrlPr>
                            <a:rPr lang="zh-CN" altLang="en-US" i="1">
                              <a:solidFill>
                                <a:srgbClr val="836967"/>
                              </a:solidFill>
                              <a:latin typeface="Cambria Math" panose="02040503050406030204" pitchFamily="18" charset="0"/>
                            </a:rPr>
                          </m:ctrlPr>
                        </m:fPr>
                        <m:num>
                          <m:r>
                            <a:rPr lang="zh-CN" altLang="en-US" i="0">
                              <a:latin typeface="Cambria Math" panose="02040503050406030204" pitchFamily="18" charset="0"/>
                            </a:rPr>
                            <m:t>1</m:t>
                          </m:r>
                        </m:num>
                        <m:den>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𝑟</m:t>
                              </m:r>
                            </m:e>
                            <m:sub>
                              <m:r>
                                <a:rPr lang="zh-CN" altLang="en-US" i="0">
                                  <a:latin typeface="Cambria Math" panose="02040503050406030204" pitchFamily="18" charset="0"/>
                                </a:rPr>
                                <m:t>0</m:t>
                              </m:r>
                            </m:sub>
                          </m:sSub>
                        </m:den>
                      </m:f>
                      <m:sSub>
                        <m:sSubPr>
                          <m:ctrlPr>
                            <a:rPr lang="zh-CN" altLang="en-US" i="1">
                              <a:solidFill>
                                <a:srgbClr val="836967"/>
                              </a:solidFill>
                              <a:latin typeface="Cambria Math" panose="02040503050406030204" pitchFamily="18" charset="0"/>
                            </a:rPr>
                          </m:ctrlPr>
                        </m:sSubPr>
                        <m:e>
                          <m:r>
                            <m:rPr>
                              <m:sty m:val="p"/>
                            </m:rPr>
                            <a:rPr lang="zh-CN" altLang="en-US" i="0">
                              <a:latin typeface="Cambria Math" panose="02040503050406030204" pitchFamily="18" charset="0"/>
                            </a:rPr>
                            <m:t>∇</m:t>
                          </m:r>
                        </m:e>
                        <m:sub>
                          <m:r>
                            <a:rPr lang="zh-CN" altLang="en-US" i="0">
                              <a:latin typeface="Cambria Math" panose="02040503050406030204" pitchFamily="18" charset="0"/>
                            </a:rPr>
                            <m:t>⊥</m:t>
                          </m:r>
                        </m:sub>
                      </m:sSub>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𝑤</m:t>
                          </m:r>
                        </m:e>
                        <m:sub>
                          <m:r>
                            <a:rPr lang="zh-CN" altLang="en-US" i="1">
                              <a:latin typeface="Cambria Math" panose="02040503050406030204" pitchFamily="18" charset="0"/>
                            </a:rPr>
                            <m:t>𝑙</m:t>
                          </m:r>
                        </m:sub>
                      </m:sSub>
                    </m:oMath>
                  </m:oMathPara>
                </a14:m>
                <a:endParaRPr lang="zh-CN" altLang="en-US" dirty="0"/>
              </a:p>
            </p:txBody>
          </p:sp>
        </mc:Choice>
        <mc:Fallback xmlns="">
          <p:sp>
            <p:nvSpPr>
              <p:cNvPr id="10" name="文本框 9">
                <a:extLst>
                  <a:ext uri="{FF2B5EF4-FFF2-40B4-BE49-F238E27FC236}">
                    <a16:creationId xmlns:a16="http://schemas.microsoft.com/office/drawing/2014/main" id="{7E3696A9-8CF3-E8DD-F3E5-7B2F5707D356}"/>
                  </a:ext>
                </a:extLst>
              </p:cNvPr>
              <p:cNvSpPr txBox="1">
                <a:spLocks noRot="1" noChangeAspect="1" noMove="1" noResize="1" noEditPoints="1" noAdjustHandles="1" noChangeArrowheads="1" noChangeShapeType="1" noTextEdit="1"/>
              </p:cNvSpPr>
              <p:nvPr/>
            </p:nvSpPr>
            <p:spPr>
              <a:xfrm>
                <a:off x="2808143" y="5867993"/>
                <a:ext cx="6094268" cy="666080"/>
              </a:xfrm>
              <a:prstGeom prst="rect">
                <a:avLst/>
              </a:prstGeom>
              <a:blipFill>
                <a:blip r:embed="rId4"/>
                <a:stretch>
                  <a:fillRect/>
                </a:stretch>
              </a:blipFill>
            </p:spPr>
            <p:txBody>
              <a:bodyPr/>
              <a:lstStyle/>
              <a:p>
                <a:r>
                  <a:rPr lang="zh-CN" altLang="en-US">
                    <a:noFill/>
                  </a:rPr>
                  <a:t> </a:t>
                </a:r>
              </a:p>
            </p:txBody>
          </p:sp>
        </mc:Fallback>
      </mc:AlternateContent>
      <p:sp>
        <p:nvSpPr>
          <p:cNvPr id="12" name="文本框 11">
            <a:extLst>
              <a:ext uri="{FF2B5EF4-FFF2-40B4-BE49-F238E27FC236}">
                <a16:creationId xmlns:a16="http://schemas.microsoft.com/office/drawing/2014/main" id="{A5CD7CC6-6092-E472-AF6D-05C47CAB02E8}"/>
              </a:ext>
            </a:extLst>
          </p:cNvPr>
          <p:cNvSpPr txBox="1"/>
          <p:nvPr/>
        </p:nvSpPr>
        <p:spPr>
          <a:xfrm>
            <a:off x="1540452" y="5370541"/>
            <a:ext cx="10159712" cy="646331"/>
          </a:xfrm>
          <a:prstGeom prst="rect">
            <a:avLst/>
          </a:prstGeom>
          <a:noFill/>
        </p:spPr>
        <p:txBody>
          <a:bodyPr wrap="square">
            <a:spAutoFit/>
          </a:bodyPr>
          <a:lstStyle/>
          <a:p>
            <a:r>
              <a:rPr lang="en-US" altLang="zh-CN" dirty="0">
                <a:latin typeface="Times New Roman" panose="02020603050405020304" pitchFamily="18" charset="0"/>
              </a:rPr>
              <a:t>For a </a:t>
            </a:r>
            <a:r>
              <a:rPr lang="zh-CN" altLang="en-US" dirty="0">
                <a:latin typeface="Times New Roman" panose="02020603050405020304" pitchFamily="18" charset="0"/>
              </a:rPr>
              <a:t>axial symmetry </a:t>
            </a:r>
            <a:r>
              <a:rPr lang="en-US" altLang="zh-CN" dirty="0">
                <a:latin typeface="Times New Roman" panose="02020603050405020304" pitchFamily="18" charset="0"/>
              </a:rPr>
              <a:t>structure, we can get Panofsky-Wenzel Theory of wake field. </a:t>
            </a:r>
            <a:endParaRPr lang="zh-CN" altLang="en-US" dirty="0">
              <a:latin typeface="Times New Roman" panose="02020603050405020304" pitchFamily="18" charset="0"/>
            </a:endParaRPr>
          </a:p>
          <a:p>
            <a:r>
              <a:rPr lang="en-US" altLang="zh-CN" dirty="0"/>
              <a:t> </a:t>
            </a:r>
            <a:endParaRPr lang="zh-CN" altLang="en-US" dirty="0"/>
          </a:p>
        </p:txBody>
      </p:sp>
      <p:cxnSp>
        <p:nvCxnSpPr>
          <p:cNvPr id="5" name="直接箭头连接符 4">
            <a:extLst>
              <a:ext uri="{FF2B5EF4-FFF2-40B4-BE49-F238E27FC236}">
                <a16:creationId xmlns:a16="http://schemas.microsoft.com/office/drawing/2014/main" id="{32D6821C-76F2-61FE-FCD3-8962BAFA4010}"/>
              </a:ext>
            </a:extLst>
          </p:cNvPr>
          <p:cNvCxnSpPr/>
          <p:nvPr/>
        </p:nvCxnSpPr>
        <p:spPr>
          <a:xfrm flipH="1">
            <a:off x="5985164" y="2213264"/>
            <a:ext cx="2150918" cy="249381"/>
          </a:xfrm>
          <a:prstGeom prst="straightConnector1">
            <a:avLst/>
          </a:prstGeom>
          <a:ln>
            <a:solidFill>
              <a:srgbClr val="FF0000"/>
            </a:solidFill>
            <a:prstDash val="lgDash"/>
            <a:tailEnd type="triangle" w="lg" len="lg"/>
          </a:ln>
        </p:spPr>
        <p:style>
          <a:lnRef idx="2">
            <a:schemeClr val="accent1"/>
          </a:lnRef>
          <a:fillRef idx="0">
            <a:schemeClr val="accent1"/>
          </a:fillRef>
          <a:effectRef idx="1">
            <a:schemeClr val="accent1"/>
          </a:effectRef>
          <a:fontRef idx="minor">
            <a:schemeClr val="tx1"/>
          </a:fontRef>
        </p:style>
      </p:cxnSp>
      <p:cxnSp>
        <p:nvCxnSpPr>
          <p:cNvPr id="7" name="直接箭头连接符 6">
            <a:extLst>
              <a:ext uri="{FF2B5EF4-FFF2-40B4-BE49-F238E27FC236}">
                <a16:creationId xmlns:a16="http://schemas.microsoft.com/office/drawing/2014/main" id="{D4217E18-5868-EE43-1225-E7D4D702EBC3}"/>
              </a:ext>
            </a:extLst>
          </p:cNvPr>
          <p:cNvCxnSpPr>
            <a:cxnSpLocks/>
          </p:cNvCxnSpPr>
          <p:nvPr/>
        </p:nvCxnSpPr>
        <p:spPr>
          <a:xfrm flipH="1">
            <a:off x="8717973" y="3043097"/>
            <a:ext cx="290945" cy="960877"/>
          </a:xfrm>
          <a:prstGeom prst="straightConnector1">
            <a:avLst/>
          </a:prstGeom>
          <a:ln>
            <a:solidFill>
              <a:srgbClr val="FF0000"/>
            </a:solidFill>
            <a:prstDash val="lgDash"/>
            <a:tailEnd type="triangle" w="lg" len="lg"/>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16395037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089EC27F-FEEF-2AC4-65A8-6FA58543BF22}"/>
              </a:ext>
            </a:extLst>
          </p:cNvPr>
          <p:cNvSpPr txBox="1"/>
          <p:nvPr/>
        </p:nvSpPr>
        <p:spPr>
          <a:xfrm>
            <a:off x="322203" y="1321239"/>
            <a:ext cx="4652529" cy="646331"/>
          </a:xfrm>
          <a:prstGeom prst="rect">
            <a:avLst/>
          </a:prstGeom>
          <a:noFill/>
        </p:spPr>
        <p:txBody>
          <a:bodyPr wrap="square">
            <a:spAutoFit/>
          </a:bodyPr>
          <a:lstStyle/>
          <a:p>
            <a:r>
              <a:rPr lang="en-US" altLang="zh-CN" dirty="0">
                <a:latin typeface="Times New Roman" panose="02020603050405020304" pitchFamily="18" charset="0"/>
                <a:ea typeface="等线" panose="02010600030101010101" pitchFamily="2" charset="-122"/>
                <a:cs typeface="Times New Roman" panose="02020603050405020304" pitchFamily="18" charset="0"/>
              </a:rPr>
              <a:t>Wakefield</a:t>
            </a:r>
            <a:r>
              <a:rPr lang="en-US" altLang="zh-CN" sz="1800" dirty="0">
                <a:effectLst/>
                <a:latin typeface="Times New Roman" panose="02020603050405020304" pitchFamily="18" charset="0"/>
                <a:ea typeface="等线" panose="02010600030101010101" pitchFamily="2" charset="-122"/>
                <a:cs typeface="Times New Roman" panose="02020603050405020304" pitchFamily="18" charset="0"/>
              </a:rPr>
              <a:t>  ----》Tracking</a:t>
            </a:r>
            <a:r>
              <a:rPr lang="zh-CN" altLang="en-US" sz="1800" dirty="0">
                <a:effectLst/>
                <a:latin typeface="Times New Roman" panose="02020603050405020304" pitchFamily="18" charset="0"/>
                <a:ea typeface="等线" panose="02010600030101010101" pitchFamily="2" charset="-122"/>
                <a:cs typeface="Times New Roman" panose="02020603050405020304" pitchFamily="18" charset="0"/>
              </a:rPr>
              <a:t>。</a:t>
            </a:r>
            <a:endParaRPr lang="en-US" altLang="zh-CN" sz="1800" dirty="0">
              <a:effectLst/>
              <a:latin typeface="Times New Roman" panose="02020603050405020304" pitchFamily="18" charset="0"/>
              <a:ea typeface="等线" panose="02010600030101010101" pitchFamily="2" charset="-122"/>
              <a:cs typeface="Times New Roman" panose="02020603050405020304" pitchFamily="18" charset="0"/>
            </a:endParaRPr>
          </a:p>
          <a:p>
            <a:r>
              <a:rPr lang="en-US" altLang="zh-CN" dirty="0">
                <a:latin typeface="Times New Roman" panose="02020603050405020304" pitchFamily="18" charset="0"/>
                <a:ea typeface="等线" panose="02010600030101010101" pitchFamily="2" charset="-122"/>
                <a:cs typeface="Times New Roman" panose="02020603050405020304" pitchFamily="18" charset="0"/>
              </a:rPr>
              <a:t>Impedance ----》Analysis</a:t>
            </a:r>
            <a:r>
              <a:rPr lang="zh-CN" altLang="en-US" dirty="0">
                <a:latin typeface="Times New Roman" panose="02020603050405020304" pitchFamily="18" charset="0"/>
                <a:ea typeface="等线" panose="02010600030101010101" pitchFamily="2" charset="-122"/>
                <a:cs typeface="Times New Roman" panose="02020603050405020304" pitchFamily="18" charset="0"/>
              </a:rPr>
              <a:t>。</a:t>
            </a:r>
            <a:endParaRPr lang="zh-CN" altLang="en-US" dirty="0"/>
          </a:p>
        </p:txBody>
      </p:sp>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A0D8B11F-0C8D-07AA-56A5-0989AAAFB9A1}"/>
                  </a:ext>
                </a:extLst>
              </p:cNvPr>
              <p:cNvSpPr txBox="1"/>
              <p:nvPr/>
            </p:nvSpPr>
            <p:spPr>
              <a:xfrm>
                <a:off x="6397118" y="2426623"/>
                <a:ext cx="3606432" cy="90191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i="1" smtClean="0">
                              <a:solidFill>
                                <a:srgbClr val="836967"/>
                              </a:solidFill>
                              <a:latin typeface="Cambria Math" panose="02040503050406030204" pitchFamily="18" charset="0"/>
                            </a:rPr>
                          </m:ctrlPr>
                        </m:sSubPr>
                        <m:e>
                          <m:r>
                            <a:rPr lang="zh-CN" altLang="en-US" i="1">
                              <a:latin typeface="Cambria Math" panose="02040503050406030204" pitchFamily="18" charset="0"/>
                            </a:rPr>
                            <m:t>𝑍</m:t>
                          </m:r>
                        </m:e>
                        <m:sub>
                          <m:r>
                            <a:rPr lang="zh-CN" altLang="en-US" i="0">
                              <a:latin typeface="Cambria Math" panose="02040503050406030204" pitchFamily="18" charset="0"/>
                            </a:rPr>
                            <m:t>⊥</m:t>
                          </m:r>
                        </m:sub>
                      </m:sSub>
                      <m:d>
                        <m:dPr>
                          <m:ctrlPr>
                            <a:rPr lang="zh-CN" altLang="en-US" i="1">
                              <a:solidFill>
                                <a:srgbClr val="836967"/>
                              </a:solidFill>
                              <a:latin typeface="Cambria Math" panose="02040503050406030204" pitchFamily="18" charset="0"/>
                            </a:rPr>
                          </m:ctrlPr>
                        </m:dPr>
                        <m:e>
                          <m:r>
                            <a:rPr lang="zh-CN" altLang="en-US" i="1">
                              <a:latin typeface="Cambria Math" panose="02040503050406030204" pitchFamily="18" charset="0"/>
                            </a:rPr>
                            <m:t>𝜔</m:t>
                          </m:r>
                        </m:e>
                      </m:d>
                      <m:r>
                        <a:rPr lang="zh-CN" altLang="en-US" i="0">
                          <a:latin typeface="Cambria Math" panose="02040503050406030204" pitchFamily="18" charset="0"/>
                        </a:rPr>
                        <m:t>=</m:t>
                      </m:r>
                      <m:r>
                        <a:rPr lang="zh-CN" altLang="en-US" i="1">
                          <a:latin typeface="Cambria Math" panose="02040503050406030204" pitchFamily="18" charset="0"/>
                        </a:rPr>
                        <m:t>𝑖</m:t>
                      </m:r>
                      <m:f>
                        <m:fPr>
                          <m:ctrlPr>
                            <a:rPr lang="zh-CN" altLang="en-US" i="1">
                              <a:solidFill>
                                <a:srgbClr val="836967"/>
                              </a:solidFill>
                              <a:latin typeface="Cambria Math" panose="02040503050406030204" pitchFamily="18" charset="0"/>
                            </a:rPr>
                          </m:ctrlPr>
                        </m:fPr>
                        <m:num>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𝑍</m:t>
                              </m:r>
                            </m:e>
                            <m:sub>
                              <m:r>
                                <a:rPr lang="zh-CN" altLang="en-US" i="0">
                                  <a:latin typeface="Cambria Math" panose="02040503050406030204" pitchFamily="18" charset="0"/>
                                </a:rPr>
                                <m:t>0</m:t>
                              </m:r>
                            </m:sub>
                          </m:sSub>
                          <m:r>
                            <a:rPr lang="zh-CN" altLang="en-US" i="1">
                              <a:latin typeface="Cambria Math" panose="02040503050406030204" pitchFamily="18" charset="0"/>
                            </a:rPr>
                            <m:t>𝑐</m:t>
                          </m:r>
                        </m:num>
                        <m:den>
                          <m:r>
                            <a:rPr lang="zh-CN" altLang="en-US" i="0">
                              <a:latin typeface="Cambria Math" panose="02040503050406030204" pitchFamily="18" charset="0"/>
                            </a:rPr>
                            <m:t>4</m:t>
                          </m:r>
                          <m:r>
                            <a:rPr lang="zh-CN" altLang="en-US" i="1">
                              <a:latin typeface="Cambria Math" panose="02040503050406030204" pitchFamily="18" charset="0"/>
                            </a:rPr>
                            <m:t>𝜋</m:t>
                          </m:r>
                        </m:den>
                      </m:f>
                      <m:nary>
                        <m:naryPr>
                          <m:limLoc m:val="undOvr"/>
                          <m:ctrlPr>
                            <a:rPr lang="zh-CN" altLang="en-US" i="1">
                              <a:latin typeface="Cambria Math" panose="02040503050406030204" pitchFamily="18" charset="0"/>
                            </a:rPr>
                          </m:ctrlPr>
                        </m:naryPr>
                        <m:sub>
                          <m:r>
                            <a:rPr lang="zh-CN" altLang="en-US" i="0">
                              <a:latin typeface="Cambria Math" panose="02040503050406030204" pitchFamily="18" charset="0"/>
                            </a:rPr>
                            <m:t>−∞</m:t>
                          </m:r>
                        </m:sub>
                        <m:sup>
                          <m:r>
                            <a:rPr lang="zh-CN" altLang="en-US" i="0">
                              <a:latin typeface="Cambria Math" panose="02040503050406030204" pitchFamily="18" charset="0"/>
                            </a:rPr>
                            <m:t>∞</m:t>
                          </m:r>
                        </m:sup>
                        <m:e>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𝑊</m:t>
                              </m:r>
                            </m:e>
                            <m:sub>
                              <m:r>
                                <a:rPr lang="zh-CN" altLang="en-US" i="0">
                                  <a:latin typeface="Cambria Math" panose="02040503050406030204" pitchFamily="18" charset="0"/>
                                </a:rPr>
                                <m:t>⊥</m:t>
                              </m:r>
                            </m:sub>
                          </m:sSub>
                          <m:d>
                            <m:dPr>
                              <m:ctrlPr>
                                <a:rPr lang="zh-CN" altLang="en-US" i="1">
                                  <a:latin typeface="Cambria Math" panose="02040503050406030204" pitchFamily="18" charset="0"/>
                                </a:rPr>
                              </m:ctrlPr>
                            </m:dPr>
                            <m:e>
                              <m:r>
                                <m:rPr>
                                  <m:sty m:val="p"/>
                                </m:rPr>
                                <a:rPr lang="en-US" altLang="zh-CN" i="1">
                                  <a:latin typeface="Cambria Math" panose="02040503050406030204" pitchFamily="18" charset="0"/>
                                </a:rPr>
                                <m:t>z</m:t>
                              </m:r>
                            </m:e>
                          </m:d>
                          <m:sSup>
                            <m:sSupPr>
                              <m:ctrlPr>
                                <a:rPr lang="zh-CN" altLang="en-US" i="1">
                                  <a:solidFill>
                                    <a:srgbClr val="836967"/>
                                  </a:solidFill>
                                  <a:latin typeface="Cambria Math" panose="02040503050406030204" pitchFamily="18" charset="0"/>
                                </a:rPr>
                              </m:ctrlPr>
                            </m:sSupPr>
                            <m:e>
                              <m:r>
                                <a:rPr lang="zh-CN" altLang="en-US" i="1">
                                  <a:latin typeface="Cambria Math" panose="02040503050406030204" pitchFamily="18" charset="0"/>
                                </a:rPr>
                                <m:t>𝑒</m:t>
                              </m:r>
                            </m:e>
                            <m:sup>
                              <m:r>
                                <a:rPr lang="zh-CN" altLang="en-US" i="0">
                                  <a:latin typeface="Cambria Math" panose="02040503050406030204" pitchFamily="18" charset="0"/>
                                </a:rPr>
                                <m:t>−</m:t>
                              </m:r>
                              <m:r>
                                <a:rPr lang="zh-CN" altLang="en-US" i="1">
                                  <a:latin typeface="Cambria Math" panose="02040503050406030204" pitchFamily="18" charset="0"/>
                                </a:rPr>
                                <m:t>𝑖</m:t>
                              </m:r>
                              <m:f>
                                <m:fPr>
                                  <m:ctrlPr>
                                    <a:rPr lang="zh-CN" altLang="en-US" i="1">
                                      <a:solidFill>
                                        <a:srgbClr val="836967"/>
                                      </a:solidFill>
                                      <a:latin typeface="Cambria Math" panose="02040503050406030204" pitchFamily="18" charset="0"/>
                                    </a:rPr>
                                  </m:ctrlPr>
                                </m:fPr>
                                <m:num>
                                  <m:r>
                                    <a:rPr lang="zh-CN" altLang="en-US" i="1" smtClean="0">
                                      <a:solidFill>
                                        <a:srgbClr val="836967"/>
                                      </a:solidFill>
                                      <a:latin typeface="Cambria Math" panose="02040503050406030204" pitchFamily="18" charset="0"/>
                                    </a:rPr>
                                    <m:t>𝜔</m:t>
                                  </m:r>
                                  <m:r>
                                    <m:rPr>
                                      <m:sty m:val="p"/>
                                    </m:rPr>
                                    <a:rPr lang="en-US" altLang="zh-CN" i="1">
                                      <a:latin typeface="Cambria Math" panose="02040503050406030204" pitchFamily="18" charset="0"/>
                                    </a:rPr>
                                    <m:t>z</m:t>
                                  </m:r>
                                </m:num>
                                <m:den>
                                  <m:r>
                                    <a:rPr lang="zh-CN" altLang="en-US" i="1">
                                      <a:latin typeface="Cambria Math" panose="02040503050406030204" pitchFamily="18" charset="0"/>
                                    </a:rPr>
                                    <m:t>𝑐</m:t>
                                  </m:r>
                                </m:den>
                              </m:f>
                            </m:sup>
                          </m:sSup>
                        </m:e>
                      </m:nary>
                      <m:f>
                        <m:fPr>
                          <m:ctrlPr>
                            <a:rPr lang="zh-CN" altLang="en-US" i="1">
                              <a:solidFill>
                                <a:srgbClr val="836967"/>
                              </a:solidFill>
                              <a:latin typeface="Cambria Math" panose="02040503050406030204" pitchFamily="18" charset="0"/>
                            </a:rPr>
                          </m:ctrlPr>
                        </m:fPr>
                        <m:num>
                          <m:r>
                            <a:rPr lang="zh-CN" altLang="en-US" i="1">
                              <a:latin typeface="Cambria Math" panose="02040503050406030204" pitchFamily="18" charset="0"/>
                            </a:rPr>
                            <m:t>𝑑</m:t>
                          </m:r>
                          <m:r>
                            <m:rPr>
                              <m:sty m:val="p"/>
                            </m:rPr>
                            <a:rPr lang="en-US" altLang="zh-CN" i="1">
                              <a:latin typeface="Cambria Math" panose="02040503050406030204" pitchFamily="18" charset="0"/>
                            </a:rPr>
                            <m:t>z</m:t>
                          </m:r>
                        </m:num>
                        <m:den>
                          <m:r>
                            <a:rPr lang="zh-CN" altLang="en-US" i="1">
                              <a:latin typeface="Cambria Math" panose="02040503050406030204" pitchFamily="18" charset="0"/>
                            </a:rPr>
                            <m:t>𝑐</m:t>
                          </m:r>
                        </m:den>
                      </m:f>
                    </m:oMath>
                  </m:oMathPara>
                </a14:m>
                <a:endParaRPr lang="zh-CN" altLang="en-US" dirty="0"/>
              </a:p>
            </p:txBody>
          </p:sp>
        </mc:Choice>
        <mc:Fallback xmlns="">
          <p:sp>
            <p:nvSpPr>
              <p:cNvPr id="9" name="文本框 8">
                <a:extLst>
                  <a:ext uri="{FF2B5EF4-FFF2-40B4-BE49-F238E27FC236}">
                    <a16:creationId xmlns:a16="http://schemas.microsoft.com/office/drawing/2014/main" id="{A0D8B11F-0C8D-07AA-56A5-0989AAAFB9A1}"/>
                  </a:ext>
                </a:extLst>
              </p:cNvPr>
              <p:cNvSpPr txBox="1">
                <a:spLocks noRot="1" noChangeAspect="1" noMove="1" noResize="1" noEditPoints="1" noAdjustHandles="1" noChangeArrowheads="1" noChangeShapeType="1" noTextEdit="1"/>
              </p:cNvSpPr>
              <p:nvPr/>
            </p:nvSpPr>
            <p:spPr>
              <a:xfrm>
                <a:off x="6397118" y="2426623"/>
                <a:ext cx="3606432" cy="901914"/>
              </a:xfrm>
              <a:prstGeom prst="rect">
                <a:avLst/>
              </a:prstGeom>
              <a:blipFill>
                <a:blip r:embed="rId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003F56B1-266F-6978-817D-53BB9A1CF7C5}"/>
                  </a:ext>
                </a:extLst>
              </p:cNvPr>
              <p:cNvSpPr txBox="1"/>
              <p:nvPr/>
            </p:nvSpPr>
            <p:spPr>
              <a:xfrm>
                <a:off x="6091667" y="1573981"/>
                <a:ext cx="4217333" cy="91653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i="1" smtClean="0">
                              <a:solidFill>
                                <a:srgbClr val="836967"/>
                              </a:solidFill>
                              <a:latin typeface="Cambria Math" panose="02040503050406030204" pitchFamily="18" charset="0"/>
                            </a:rPr>
                          </m:ctrlPr>
                        </m:sSubPr>
                        <m:e>
                          <m:r>
                            <a:rPr lang="zh-CN" altLang="en-US" i="1">
                              <a:latin typeface="Cambria Math" panose="02040503050406030204" pitchFamily="18" charset="0"/>
                            </a:rPr>
                            <m:t>𝑍</m:t>
                          </m:r>
                        </m:e>
                        <m:sub>
                          <m:r>
                            <a:rPr lang="zh-CN" altLang="en-US" i="0">
                              <a:latin typeface="Cambria Math" panose="02040503050406030204" pitchFamily="18" charset="0"/>
                            </a:rPr>
                            <m:t>∥</m:t>
                          </m:r>
                          <m:r>
                            <a:rPr lang="zh-CN" altLang="en-US" i="0" smtClean="0">
                              <a:latin typeface="Cambria Math" panose="02040503050406030204" pitchFamily="18" charset="0"/>
                            </a:rPr>
                            <m:t> </m:t>
                          </m:r>
                        </m:sub>
                      </m:sSub>
                      <m:d>
                        <m:dPr>
                          <m:ctrlPr>
                            <a:rPr lang="zh-CN" altLang="en-US" i="1" smtClean="0">
                              <a:solidFill>
                                <a:srgbClr val="836967"/>
                              </a:solidFill>
                              <a:latin typeface="Cambria Math" panose="02040503050406030204" pitchFamily="18" charset="0"/>
                            </a:rPr>
                          </m:ctrlPr>
                        </m:dPr>
                        <m:e>
                          <m:r>
                            <a:rPr lang="zh-CN" altLang="en-US" i="1">
                              <a:latin typeface="Cambria Math" panose="02040503050406030204" pitchFamily="18" charset="0"/>
                            </a:rPr>
                            <m:t>𝜔</m:t>
                          </m:r>
                        </m:e>
                      </m:d>
                      <m:r>
                        <a:rPr lang="zh-CN" altLang="en-US" i="0">
                          <a:latin typeface="Cambria Math" panose="02040503050406030204" pitchFamily="18" charset="0"/>
                        </a:rPr>
                        <m:t>=</m:t>
                      </m:r>
                      <m:f>
                        <m:fPr>
                          <m:ctrlPr>
                            <a:rPr lang="zh-CN" altLang="en-US" i="1">
                              <a:solidFill>
                                <a:srgbClr val="836967"/>
                              </a:solidFill>
                              <a:latin typeface="Cambria Math" panose="02040503050406030204" pitchFamily="18" charset="0"/>
                            </a:rPr>
                          </m:ctrlPr>
                        </m:fPr>
                        <m:num>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𝑍</m:t>
                              </m:r>
                            </m:e>
                            <m:sub>
                              <m:r>
                                <a:rPr lang="zh-CN" altLang="en-US" i="0">
                                  <a:latin typeface="Cambria Math" panose="02040503050406030204" pitchFamily="18" charset="0"/>
                                </a:rPr>
                                <m:t>0</m:t>
                              </m:r>
                            </m:sub>
                          </m:sSub>
                          <m:r>
                            <a:rPr lang="zh-CN" altLang="en-US" i="1">
                              <a:latin typeface="Cambria Math" panose="02040503050406030204" pitchFamily="18" charset="0"/>
                            </a:rPr>
                            <m:t>𝑐</m:t>
                          </m:r>
                        </m:num>
                        <m:den>
                          <m:r>
                            <a:rPr lang="zh-CN" altLang="en-US" i="0">
                              <a:latin typeface="Cambria Math" panose="02040503050406030204" pitchFamily="18" charset="0"/>
                            </a:rPr>
                            <m:t>4</m:t>
                          </m:r>
                          <m:r>
                            <a:rPr lang="zh-CN" altLang="en-US" i="1">
                              <a:latin typeface="Cambria Math" panose="02040503050406030204" pitchFamily="18" charset="0"/>
                            </a:rPr>
                            <m:t>𝜋</m:t>
                          </m:r>
                        </m:den>
                      </m:f>
                      <m:nary>
                        <m:naryPr>
                          <m:limLoc m:val="undOvr"/>
                          <m:ctrlPr>
                            <a:rPr lang="zh-CN" altLang="en-US" i="1" smtClean="0">
                              <a:latin typeface="Cambria Math" panose="02040503050406030204" pitchFamily="18" charset="0"/>
                            </a:rPr>
                          </m:ctrlPr>
                        </m:naryPr>
                        <m:sub>
                          <m:r>
                            <m:rPr>
                              <m:brk m:alnAt="24"/>
                            </m:rPr>
                            <a:rPr lang="en-US" altLang="zh-CN" b="0" i="1" smtClean="0">
                              <a:latin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m:t>
                          </m:r>
                        </m:sub>
                        <m:sup>
                          <m:r>
                            <a:rPr lang="en-US" altLang="zh-CN" b="0" i="1" smtClean="0">
                              <a:latin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m:t>
                          </m:r>
                        </m:sup>
                        <m:e>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𝑊</m:t>
                              </m:r>
                            </m:e>
                            <m:sub>
                              <m:r>
                                <a:rPr lang="zh-CN" altLang="en-US" i="0">
                                  <a:latin typeface="Cambria Math" panose="02040503050406030204" pitchFamily="18" charset="0"/>
                                </a:rPr>
                                <m:t>∥</m:t>
                              </m:r>
                            </m:sub>
                          </m:sSub>
                          <m:d>
                            <m:dPr>
                              <m:ctrlPr>
                                <a:rPr lang="zh-CN" altLang="en-US" i="1">
                                  <a:solidFill>
                                    <a:srgbClr val="836967"/>
                                  </a:solidFill>
                                  <a:latin typeface="Cambria Math" panose="02040503050406030204" pitchFamily="18" charset="0"/>
                                </a:rPr>
                              </m:ctrlPr>
                            </m:dPr>
                            <m:e>
                              <m:r>
                                <m:rPr>
                                  <m:sty m:val="p"/>
                                </m:rPr>
                                <a:rPr lang="en-US" altLang="zh-CN" i="1">
                                  <a:solidFill>
                                    <a:srgbClr val="836967"/>
                                  </a:solidFill>
                                  <a:latin typeface="Cambria Math" panose="02040503050406030204" pitchFamily="18" charset="0"/>
                                </a:rPr>
                                <m:t>z</m:t>
                              </m:r>
                            </m:e>
                          </m:d>
                          <m:sSup>
                            <m:sSupPr>
                              <m:ctrlPr>
                                <a:rPr lang="zh-CN" altLang="en-US" i="1">
                                  <a:solidFill>
                                    <a:srgbClr val="836967"/>
                                  </a:solidFill>
                                  <a:latin typeface="Cambria Math" panose="02040503050406030204" pitchFamily="18" charset="0"/>
                                </a:rPr>
                              </m:ctrlPr>
                            </m:sSupPr>
                            <m:e>
                              <m:r>
                                <a:rPr lang="zh-CN" altLang="en-US" i="1">
                                  <a:latin typeface="Cambria Math" panose="02040503050406030204" pitchFamily="18" charset="0"/>
                                </a:rPr>
                                <m:t>𝑒</m:t>
                              </m:r>
                            </m:e>
                            <m:sup>
                              <m:r>
                                <a:rPr lang="zh-CN" altLang="en-US" i="0">
                                  <a:latin typeface="Cambria Math" panose="02040503050406030204" pitchFamily="18" charset="0"/>
                                </a:rPr>
                                <m:t>−</m:t>
                              </m:r>
                              <m:r>
                                <a:rPr lang="zh-CN" altLang="en-US" i="1">
                                  <a:latin typeface="Cambria Math" panose="02040503050406030204" pitchFamily="18" charset="0"/>
                                </a:rPr>
                                <m:t>𝑖</m:t>
                              </m:r>
                              <m:f>
                                <m:fPr>
                                  <m:ctrlPr>
                                    <a:rPr lang="zh-CN" altLang="en-US" i="1">
                                      <a:solidFill>
                                        <a:srgbClr val="836967"/>
                                      </a:solidFill>
                                      <a:latin typeface="Cambria Math" panose="02040503050406030204" pitchFamily="18" charset="0"/>
                                    </a:rPr>
                                  </m:ctrlPr>
                                </m:fPr>
                                <m:num>
                                  <m:r>
                                    <a:rPr lang="zh-CN" altLang="en-US" i="1" smtClean="0">
                                      <a:solidFill>
                                        <a:srgbClr val="836967"/>
                                      </a:solidFill>
                                      <a:latin typeface="Cambria Math" panose="02040503050406030204" pitchFamily="18" charset="0"/>
                                    </a:rPr>
                                    <m:t>𝜔</m:t>
                                  </m:r>
                                  <m:r>
                                    <m:rPr>
                                      <m:sty m:val="p"/>
                                    </m:rPr>
                                    <a:rPr lang="en-US" altLang="zh-CN" i="1">
                                      <a:latin typeface="Cambria Math" panose="02040503050406030204" pitchFamily="18" charset="0"/>
                                    </a:rPr>
                                    <m:t>z</m:t>
                                  </m:r>
                                </m:num>
                                <m:den>
                                  <m:r>
                                    <a:rPr lang="zh-CN" altLang="en-US" i="1">
                                      <a:latin typeface="Cambria Math" panose="02040503050406030204" pitchFamily="18" charset="0"/>
                                    </a:rPr>
                                    <m:t>𝑐</m:t>
                                  </m:r>
                                </m:den>
                              </m:f>
                            </m:sup>
                          </m:sSup>
                          <m:f>
                            <m:fPr>
                              <m:ctrlPr>
                                <a:rPr lang="zh-CN" altLang="en-US" i="1">
                                  <a:solidFill>
                                    <a:srgbClr val="836967"/>
                                  </a:solidFill>
                                  <a:latin typeface="Cambria Math" panose="02040503050406030204" pitchFamily="18" charset="0"/>
                                </a:rPr>
                              </m:ctrlPr>
                            </m:fPr>
                            <m:num>
                              <m:r>
                                <a:rPr lang="zh-CN" altLang="en-US" i="1">
                                  <a:latin typeface="Cambria Math" panose="02040503050406030204" pitchFamily="18" charset="0"/>
                                </a:rPr>
                                <m:t>𝑑</m:t>
                              </m:r>
                              <m:r>
                                <m:rPr>
                                  <m:sty m:val="p"/>
                                </m:rPr>
                                <a:rPr lang="en-US" altLang="zh-CN" i="1">
                                  <a:latin typeface="Cambria Math" panose="02040503050406030204" pitchFamily="18" charset="0"/>
                                </a:rPr>
                                <m:t>z</m:t>
                              </m:r>
                            </m:num>
                            <m:den>
                              <m:r>
                                <a:rPr lang="zh-CN" altLang="en-US" i="1">
                                  <a:latin typeface="Cambria Math" panose="02040503050406030204" pitchFamily="18" charset="0"/>
                                </a:rPr>
                                <m:t>𝑐</m:t>
                              </m:r>
                            </m:den>
                          </m:f>
                        </m:e>
                      </m:nary>
                    </m:oMath>
                  </m:oMathPara>
                </a14:m>
                <a:endParaRPr lang="zh-CN" altLang="en-US" dirty="0"/>
              </a:p>
            </p:txBody>
          </p:sp>
        </mc:Choice>
        <mc:Fallback xmlns="">
          <p:sp>
            <p:nvSpPr>
              <p:cNvPr id="11" name="文本框 10">
                <a:extLst>
                  <a:ext uri="{FF2B5EF4-FFF2-40B4-BE49-F238E27FC236}">
                    <a16:creationId xmlns:a16="http://schemas.microsoft.com/office/drawing/2014/main" id="{003F56B1-266F-6978-817D-53BB9A1CF7C5}"/>
                  </a:ext>
                </a:extLst>
              </p:cNvPr>
              <p:cNvSpPr txBox="1">
                <a:spLocks noRot="1" noChangeAspect="1" noMove="1" noResize="1" noEditPoints="1" noAdjustHandles="1" noChangeArrowheads="1" noChangeShapeType="1" noTextEdit="1"/>
              </p:cNvSpPr>
              <p:nvPr/>
            </p:nvSpPr>
            <p:spPr>
              <a:xfrm>
                <a:off x="6091667" y="1573981"/>
                <a:ext cx="4217333" cy="916533"/>
              </a:xfrm>
              <a:prstGeom prst="rect">
                <a:avLst/>
              </a:prstGeom>
              <a:blipFill>
                <a:blip r:embed="rId3"/>
                <a:stretch>
                  <a:fillRect/>
                </a:stretch>
              </a:blipFill>
            </p:spPr>
            <p:txBody>
              <a:bodyPr/>
              <a:lstStyle/>
              <a:p>
                <a:r>
                  <a:rPr lang="zh-CN" altLang="en-US">
                    <a:noFill/>
                  </a:rPr>
                  <a:t> </a:t>
                </a:r>
              </a:p>
            </p:txBody>
          </p:sp>
        </mc:Fallback>
      </mc:AlternateContent>
      <p:grpSp>
        <p:nvGrpSpPr>
          <p:cNvPr id="14" name="组合 13">
            <a:extLst>
              <a:ext uri="{FF2B5EF4-FFF2-40B4-BE49-F238E27FC236}">
                <a16:creationId xmlns:a16="http://schemas.microsoft.com/office/drawing/2014/main" id="{CF5DA031-2E1D-D4D0-A8B1-3B89147686A7}"/>
              </a:ext>
            </a:extLst>
          </p:cNvPr>
          <p:cNvGrpSpPr/>
          <p:nvPr/>
        </p:nvGrpSpPr>
        <p:grpSpPr>
          <a:xfrm>
            <a:off x="296137" y="2260299"/>
            <a:ext cx="5372968" cy="2705979"/>
            <a:chOff x="-273407" y="1928366"/>
            <a:chExt cx="5372968" cy="2705979"/>
          </a:xfrm>
        </p:grpSpPr>
        <p:pic>
          <p:nvPicPr>
            <p:cNvPr id="7" name="图片 6">
              <a:extLst>
                <a:ext uri="{FF2B5EF4-FFF2-40B4-BE49-F238E27FC236}">
                  <a16:creationId xmlns:a16="http://schemas.microsoft.com/office/drawing/2014/main" id="{C5D65202-1558-22EB-202E-4BBF9ECBA3F7}"/>
                </a:ext>
              </a:extLst>
            </p:cNvPr>
            <p:cNvPicPr>
              <a:picLocks noChangeAspect="1"/>
            </p:cNvPicPr>
            <p:nvPr/>
          </p:nvPicPr>
          <p:blipFill>
            <a:blip r:embed="rId4"/>
            <a:stretch>
              <a:fillRect/>
            </a:stretch>
          </p:blipFill>
          <p:spPr>
            <a:xfrm>
              <a:off x="1493129" y="1928366"/>
              <a:ext cx="3606432" cy="2705979"/>
            </a:xfrm>
            <a:prstGeom prst="rect">
              <a:avLst/>
            </a:prstGeom>
          </p:spPr>
        </p:pic>
        <p:sp>
          <p:nvSpPr>
            <p:cNvPr id="12" name="文本框 11">
              <a:extLst>
                <a:ext uri="{FF2B5EF4-FFF2-40B4-BE49-F238E27FC236}">
                  <a16:creationId xmlns:a16="http://schemas.microsoft.com/office/drawing/2014/main" id="{D9EA8870-0F98-B222-C89D-F66D51256A86}"/>
                </a:ext>
              </a:extLst>
            </p:cNvPr>
            <p:cNvSpPr txBox="1"/>
            <p:nvPr/>
          </p:nvSpPr>
          <p:spPr>
            <a:xfrm>
              <a:off x="-273407" y="2360981"/>
              <a:ext cx="1484702" cy="369332"/>
            </a:xfrm>
            <a:prstGeom prst="rect">
              <a:avLst/>
            </a:prstGeom>
            <a:noFill/>
          </p:spPr>
          <p:txBody>
            <a:bodyPr wrap="none" rtlCol="0">
              <a:spAutoFit/>
            </a:bodyPr>
            <a:lstStyle/>
            <a:p>
              <a:r>
                <a:rPr lang="en-US" altLang="zh-CN" dirty="0"/>
                <a:t>Time domain</a:t>
              </a:r>
              <a:endParaRPr lang="zh-CN" altLang="en-US" dirty="0"/>
            </a:p>
          </p:txBody>
        </p:sp>
        <p:sp>
          <p:nvSpPr>
            <p:cNvPr id="13" name="文本框 12">
              <a:extLst>
                <a:ext uri="{FF2B5EF4-FFF2-40B4-BE49-F238E27FC236}">
                  <a16:creationId xmlns:a16="http://schemas.microsoft.com/office/drawing/2014/main" id="{077CA0D4-8614-1DA0-5616-8D542AA5D23C}"/>
                </a:ext>
              </a:extLst>
            </p:cNvPr>
            <p:cNvSpPr txBox="1"/>
            <p:nvPr/>
          </p:nvSpPr>
          <p:spPr>
            <a:xfrm>
              <a:off x="-247341" y="3609650"/>
              <a:ext cx="2024913" cy="369332"/>
            </a:xfrm>
            <a:prstGeom prst="rect">
              <a:avLst/>
            </a:prstGeom>
            <a:noFill/>
          </p:spPr>
          <p:txBody>
            <a:bodyPr wrap="none" rtlCol="0">
              <a:spAutoFit/>
            </a:bodyPr>
            <a:lstStyle/>
            <a:p>
              <a:r>
                <a:rPr lang="en-US" altLang="zh-CN" dirty="0"/>
                <a:t>Frequency domain</a:t>
              </a:r>
              <a:endParaRPr lang="zh-CN" altLang="en-US" dirty="0"/>
            </a:p>
          </p:txBody>
        </p:sp>
      </p:grpSp>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B2D5698A-8ED1-CF52-53FD-DB5442AA6001}"/>
                  </a:ext>
                </a:extLst>
              </p:cNvPr>
              <p:cNvSpPr txBox="1"/>
              <p:nvPr/>
            </p:nvSpPr>
            <p:spPr>
              <a:xfrm>
                <a:off x="6533287" y="3613289"/>
                <a:ext cx="3047134" cy="375231"/>
              </a:xfrm>
              <a:prstGeom prst="rect">
                <a:avLst/>
              </a:prstGeom>
              <a:noFill/>
            </p:spPr>
            <p:txBody>
              <a:bodyPr wrap="square">
                <a:spAutoFit/>
              </a:bodyPr>
              <a:lstStyle/>
              <a:p>
                <a14:m>
                  <m:oMath xmlns:m="http://schemas.openxmlformats.org/officeDocument/2006/math">
                    <m:r>
                      <a:rPr lang="en-US" altLang="zh-CN" i="1" smtClean="0">
                        <a:solidFill>
                          <a:srgbClr val="836967"/>
                        </a:solidFill>
                        <a:latin typeface="Cambria Math" panose="02040503050406030204" pitchFamily="18" charset="0"/>
                      </a:rPr>
                      <m:t>𝑅𝑒</m:t>
                    </m:r>
                    <m:r>
                      <a:rPr lang="en-US" altLang="zh-CN" b="0" i="1" smtClean="0">
                        <a:solidFill>
                          <a:srgbClr val="836967"/>
                        </a:solidFill>
                        <a:latin typeface="Cambria Math" panose="02040503050406030204" pitchFamily="18" charset="0"/>
                      </a:rPr>
                      <m:t>(</m:t>
                    </m:r>
                    <m:sSub>
                      <m:sSubPr>
                        <m:ctrlPr>
                          <a:rPr lang="zh-CN" altLang="en-US" i="1" smtClean="0">
                            <a:solidFill>
                              <a:srgbClr val="836967"/>
                            </a:solidFill>
                            <a:latin typeface="Cambria Math" panose="02040503050406030204" pitchFamily="18" charset="0"/>
                          </a:rPr>
                        </m:ctrlPr>
                      </m:sSubPr>
                      <m:e>
                        <m:r>
                          <a:rPr lang="zh-CN" altLang="en-US" i="1">
                            <a:latin typeface="Cambria Math" panose="02040503050406030204" pitchFamily="18" charset="0"/>
                          </a:rPr>
                          <m:t>𝑍</m:t>
                        </m:r>
                      </m:e>
                      <m:sub>
                        <m:r>
                          <a:rPr lang="zh-CN" altLang="en-US" i="1">
                            <a:latin typeface="Cambria Math" panose="02040503050406030204" pitchFamily="18" charset="0"/>
                          </a:rPr>
                          <m:t>∥ </m:t>
                        </m:r>
                      </m:sub>
                    </m:sSub>
                    <m:d>
                      <m:dPr>
                        <m:ctrlPr>
                          <a:rPr lang="zh-CN" altLang="en-US" i="1">
                            <a:solidFill>
                              <a:srgbClr val="836967"/>
                            </a:solidFill>
                            <a:latin typeface="Cambria Math" panose="02040503050406030204" pitchFamily="18" charset="0"/>
                          </a:rPr>
                        </m:ctrlPr>
                      </m:dPr>
                      <m:e>
                        <m:r>
                          <a:rPr lang="zh-CN" altLang="en-US" i="1">
                            <a:latin typeface="Cambria Math" panose="02040503050406030204" pitchFamily="18" charset="0"/>
                          </a:rPr>
                          <m:t>𝜔</m:t>
                        </m:r>
                      </m:e>
                    </m:d>
                    <m:r>
                      <a:rPr lang="en-US" altLang="zh-CN" b="0" i="1" smtClean="0">
                        <a:latin typeface="Cambria Math" panose="02040503050406030204" pitchFamily="18" charset="0"/>
                      </a:rPr>
                      <m:t>)</m:t>
                    </m:r>
                    <m:r>
                      <a:rPr lang="zh-CN" altLang="en-US" i="1">
                        <a:latin typeface="Cambria Math" panose="02040503050406030204" pitchFamily="18" charset="0"/>
                      </a:rPr>
                      <m:t>=</m:t>
                    </m:r>
                  </m:oMath>
                </a14:m>
                <a:r>
                  <a:rPr lang="en-US" altLang="zh-CN" i="1" dirty="0">
                    <a:solidFill>
                      <a:srgbClr val="836967"/>
                    </a:solidFill>
                  </a:rPr>
                  <a:t> </a:t>
                </a:r>
                <a14:m>
                  <m:oMath xmlns:m="http://schemas.openxmlformats.org/officeDocument/2006/math">
                    <m:r>
                      <a:rPr lang="en-US" altLang="zh-CN" i="1">
                        <a:solidFill>
                          <a:srgbClr val="836967"/>
                        </a:solidFill>
                        <a:latin typeface="Cambria Math" panose="02040503050406030204" pitchFamily="18" charset="0"/>
                      </a:rPr>
                      <m:t>𝑅𝑒</m:t>
                    </m:r>
                    <m:r>
                      <a:rPr lang="en-US" altLang="zh-CN" i="1">
                        <a:solidFill>
                          <a:srgbClr val="836967"/>
                        </a:solidFill>
                        <a:latin typeface="Cambria Math" panose="02040503050406030204" pitchFamily="18" charset="0"/>
                      </a:rPr>
                      <m:t>(</m:t>
                    </m:r>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𝑍</m:t>
                        </m:r>
                      </m:e>
                      <m:sub>
                        <m:r>
                          <a:rPr lang="zh-CN" altLang="en-US" i="1">
                            <a:latin typeface="Cambria Math" panose="02040503050406030204" pitchFamily="18" charset="0"/>
                          </a:rPr>
                          <m:t>∥ </m:t>
                        </m:r>
                      </m:sub>
                    </m:sSub>
                    <m:d>
                      <m:dPr>
                        <m:ctrlPr>
                          <a:rPr lang="zh-CN" altLang="en-US" i="1">
                            <a:solidFill>
                              <a:srgbClr val="836967"/>
                            </a:solidFill>
                            <a:latin typeface="Cambria Math" panose="02040503050406030204" pitchFamily="18" charset="0"/>
                          </a:rPr>
                        </m:ctrlPr>
                      </m:dPr>
                      <m:e>
                        <m:r>
                          <a:rPr lang="en-US" altLang="zh-CN" b="0" i="1" smtClean="0">
                            <a:solidFill>
                              <a:srgbClr val="836967"/>
                            </a:solidFill>
                            <a:latin typeface="Cambria Math" panose="02040503050406030204" pitchFamily="18" charset="0"/>
                          </a:rPr>
                          <m:t>−</m:t>
                        </m:r>
                        <m:r>
                          <a:rPr lang="zh-CN" altLang="en-US" i="1">
                            <a:latin typeface="Cambria Math" panose="02040503050406030204" pitchFamily="18" charset="0"/>
                          </a:rPr>
                          <m:t>𝜔</m:t>
                        </m:r>
                      </m:e>
                    </m:d>
                    <m:r>
                      <a:rPr lang="en-US" altLang="zh-CN" i="1">
                        <a:latin typeface="Cambria Math" panose="02040503050406030204" pitchFamily="18" charset="0"/>
                      </a:rPr>
                      <m:t>)</m:t>
                    </m:r>
                  </m:oMath>
                </a14:m>
                <a:endParaRPr lang="zh-CN" altLang="en-US" i="1" dirty="0"/>
              </a:p>
            </p:txBody>
          </p:sp>
        </mc:Choice>
        <mc:Fallback xmlns="">
          <p:sp>
            <p:nvSpPr>
              <p:cNvPr id="16" name="文本框 15">
                <a:extLst>
                  <a:ext uri="{FF2B5EF4-FFF2-40B4-BE49-F238E27FC236}">
                    <a16:creationId xmlns:a16="http://schemas.microsoft.com/office/drawing/2014/main" id="{B2D5698A-8ED1-CF52-53FD-DB5442AA6001}"/>
                  </a:ext>
                </a:extLst>
              </p:cNvPr>
              <p:cNvSpPr txBox="1">
                <a:spLocks noRot="1" noChangeAspect="1" noMove="1" noResize="1" noEditPoints="1" noAdjustHandles="1" noChangeArrowheads="1" noChangeShapeType="1" noTextEdit="1"/>
              </p:cNvSpPr>
              <p:nvPr/>
            </p:nvSpPr>
            <p:spPr>
              <a:xfrm>
                <a:off x="6533287" y="3613289"/>
                <a:ext cx="3047134" cy="375231"/>
              </a:xfrm>
              <a:prstGeom prst="rect">
                <a:avLst/>
              </a:prstGeom>
              <a:blipFill>
                <a:blip r:embed="rId5"/>
                <a:stretch>
                  <a:fillRect b="-1311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01FE201B-F01B-7E28-D52A-CC6E40B7C11C}"/>
                  </a:ext>
                </a:extLst>
              </p:cNvPr>
              <p:cNvSpPr txBox="1"/>
              <p:nvPr/>
            </p:nvSpPr>
            <p:spPr>
              <a:xfrm>
                <a:off x="6522896" y="4126249"/>
                <a:ext cx="3047134" cy="375231"/>
              </a:xfrm>
              <a:prstGeom prst="rect">
                <a:avLst/>
              </a:prstGeom>
              <a:noFill/>
            </p:spPr>
            <p:txBody>
              <a:bodyPr wrap="square">
                <a:spAutoFit/>
              </a:bodyPr>
              <a:lstStyle/>
              <a:p>
                <a:r>
                  <a:rPr lang="en-US" altLang="zh-CN" i="1" dirty="0">
                    <a:latin typeface="Cambria Math" panose="02040503050406030204" pitchFamily="18" charset="0"/>
                  </a:rPr>
                  <a:t>Im</a:t>
                </a:r>
                <a14:m>
                  <m:oMath xmlns:m="http://schemas.openxmlformats.org/officeDocument/2006/math">
                    <m:r>
                      <a:rPr lang="en-US" altLang="zh-CN" i="1">
                        <a:latin typeface="Cambria Math" panose="02040503050406030204" pitchFamily="18" charset="0"/>
                      </a:rPr>
                      <m:t>(</m:t>
                    </m:r>
                    <m:sSub>
                      <m:sSubPr>
                        <m:ctrlPr>
                          <a:rPr lang="zh-CN" altLang="en-US" i="1">
                            <a:latin typeface="Cambria Math" panose="02040503050406030204" pitchFamily="18" charset="0"/>
                          </a:rPr>
                        </m:ctrlPr>
                      </m:sSubPr>
                      <m:e>
                        <m:r>
                          <a:rPr lang="zh-CN" altLang="en-US" i="1">
                            <a:latin typeface="Cambria Math" panose="02040503050406030204" pitchFamily="18" charset="0"/>
                          </a:rPr>
                          <m:t>𝑍</m:t>
                        </m:r>
                      </m:e>
                      <m:sub>
                        <m:r>
                          <a:rPr lang="zh-CN" altLang="en-US" i="1">
                            <a:latin typeface="Cambria Math" panose="02040503050406030204" pitchFamily="18" charset="0"/>
                          </a:rPr>
                          <m:t>∥ </m:t>
                        </m:r>
                      </m:sub>
                    </m:sSub>
                    <m:d>
                      <m:dPr>
                        <m:ctrlPr>
                          <a:rPr lang="zh-CN" altLang="en-US" i="1">
                            <a:latin typeface="Cambria Math" panose="02040503050406030204" pitchFamily="18" charset="0"/>
                          </a:rPr>
                        </m:ctrlPr>
                      </m:dPr>
                      <m:e>
                        <m:r>
                          <a:rPr lang="zh-CN" altLang="en-US" i="1">
                            <a:latin typeface="Cambria Math" panose="02040503050406030204" pitchFamily="18" charset="0"/>
                          </a:rPr>
                          <m:t>𝜔</m:t>
                        </m:r>
                      </m:e>
                    </m:d>
                    <m:r>
                      <a:rPr lang="en-US" altLang="zh-CN" i="1">
                        <a:latin typeface="Cambria Math" panose="02040503050406030204" pitchFamily="18" charset="0"/>
                      </a:rPr>
                      <m:t>)</m:t>
                    </m:r>
                    <m:r>
                      <a:rPr lang="zh-CN" altLang="en-US" i="1">
                        <a:latin typeface="Cambria Math" panose="02040503050406030204" pitchFamily="18" charset="0"/>
                      </a:rPr>
                      <m:t>=</m:t>
                    </m:r>
                  </m:oMath>
                </a14:m>
                <a:r>
                  <a:rPr lang="en-US" altLang="zh-CN" i="1" dirty="0">
                    <a:latin typeface="Cambria Math" panose="02040503050406030204" pitchFamily="18" charset="0"/>
                  </a:rPr>
                  <a:t> </a:t>
                </a:r>
                <a14:m>
                  <m:oMath xmlns:m="http://schemas.openxmlformats.org/officeDocument/2006/math">
                    <m:r>
                      <a:rPr lang="en-US" altLang="zh-CN" i="1">
                        <a:latin typeface="Cambria Math" panose="02040503050406030204" pitchFamily="18" charset="0"/>
                      </a:rPr>
                      <m:t>− </m:t>
                    </m:r>
                  </m:oMath>
                </a14:m>
                <a:r>
                  <a:rPr lang="en-US" altLang="zh-CN" i="1" dirty="0">
                    <a:latin typeface="Cambria Math" panose="02040503050406030204" pitchFamily="18" charset="0"/>
                  </a:rPr>
                  <a:t>Im</a:t>
                </a:r>
                <a14:m>
                  <m:oMath xmlns:m="http://schemas.openxmlformats.org/officeDocument/2006/math">
                    <m:r>
                      <a:rPr lang="en-US" altLang="zh-CN" i="1">
                        <a:latin typeface="Cambria Math" panose="02040503050406030204" pitchFamily="18" charset="0"/>
                      </a:rPr>
                      <m:t>(</m:t>
                    </m:r>
                    <m:sSub>
                      <m:sSubPr>
                        <m:ctrlPr>
                          <a:rPr lang="zh-CN" altLang="en-US" i="1">
                            <a:latin typeface="Cambria Math" panose="02040503050406030204" pitchFamily="18" charset="0"/>
                          </a:rPr>
                        </m:ctrlPr>
                      </m:sSubPr>
                      <m:e>
                        <m:r>
                          <a:rPr lang="zh-CN" altLang="en-US" i="1">
                            <a:latin typeface="Cambria Math" panose="02040503050406030204" pitchFamily="18" charset="0"/>
                          </a:rPr>
                          <m:t>𝑍</m:t>
                        </m:r>
                      </m:e>
                      <m:sub>
                        <m:r>
                          <a:rPr lang="zh-CN" altLang="en-US" i="1">
                            <a:latin typeface="Cambria Math" panose="02040503050406030204" pitchFamily="18" charset="0"/>
                          </a:rPr>
                          <m:t>∥ </m:t>
                        </m:r>
                      </m:sub>
                    </m:sSub>
                    <m:d>
                      <m:dPr>
                        <m:ctrlPr>
                          <a:rPr lang="zh-CN" altLang="en-US" i="1">
                            <a:latin typeface="Cambria Math" panose="02040503050406030204" pitchFamily="18" charset="0"/>
                          </a:rPr>
                        </m:ctrlPr>
                      </m:dPr>
                      <m:e>
                        <m:r>
                          <a:rPr lang="en-US" altLang="zh-CN" i="1">
                            <a:latin typeface="Cambria Math" panose="02040503050406030204" pitchFamily="18" charset="0"/>
                          </a:rPr>
                          <m:t>−</m:t>
                        </m:r>
                        <m:r>
                          <a:rPr lang="zh-CN" altLang="en-US" i="1">
                            <a:latin typeface="Cambria Math" panose="02040503050406030204" pitchFamily="18" charset="0"/>
                          </a:rPr>
                          <m:t>𝜔</m:t>
                        </m:r>
                      </m:e>
                    </m:d>
                    <m:r>
                      <a:rPr lang="en-US" altLang="zh-CN" i="1">
                        <a:latin typeface="Cambria Math" panose="02040503050406030204" pitchFamily="18" charset="0"/>
                      </a:rPr>
                      <m:t>)</m:t>
                    </m:r>
                  </m:oMath>
                </a14:m>
                <a:endParaRPr lang="zh-CN" altLang="en-US" i="1" dirty="0">
                  <a:latin typeface="Cambria Math" panose="02040503050406030204" pitchFamily="18" charset="0"/>
                </a:endParaRPr>
              </a:p>
            </p:txBody>
          </p:sp>
        </mc:Choice>
        <mc:Fallback xmlns="">
          <p:sp>
            <p:nvSpPr>
              <p:cNvPr id="17" name="文本框 16">
                <a:extLst>
                  <a:ext uri="{FF2B5EF4-FFF2-40B4-BE49-F238E27FC236}">
                    <a16:creationId xmlns:a16="http://schemas.microsoft.com/office/drawing/2014/main" id="{01FE201B-F01B-7E28-D52A-CC6E40B7C11C}"/>
                  </a:ext>
                </a:extLst>
              </p:cNvPr>
              <p:cNvSpPr txBox="1">
                <a:spLocks noRot="1" noChangeAspect="1" noMove="1" noResize="1" noEditPoints="1" noAdjustHandles="1" noChangeArrowheads="1" noChangeShapeType="1" noTextEdit="1"/>
              </p:cNvSpPr>
              <p:nvPr/>
            </p:nvSpPr>
            <p:spPr>
              <a:xfrm>
                <a:off x="6522896" y="4126249"/>
                <a:ext cx="3047134" cy="375231"/>
              </a:xfrm>
              <a:prstGeom prst="rect">
                <a:avLst/>
              </a:prstGeom>
              <a:blipFill>
                <a:blip r:embed="rId6"/>
                <a:stretch>
                  <a:fillRect l="-1600" t="-11475" b="-2295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A153F9FF-2A58-4C3D-1218-82787867B9F8}"/>
                  </a:ext>
                </a:extLst>
              </p:cNvPr>
              <p:cNvSpPr txBox="1"/>
              <p:nvPr/>
            </p:nvSpPr>
            <p:spPr>
              <a:xfrm>
                <a:off x="6268319" y="4742999"/>
                <a:ext cx="3529013"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i="1" smtClean="0">
                              <a:solidFill>
                                <a:srgbClr val="836967"/>
                              </a:solidFill>
                              <a:latin typeface="Cambria Math" panose="02040503050406030204" pitchFamily="18" charset="0"/>
                            </a:rPr>
                          </m:ctrlPr>
                        </m:sSubPr>
                        <m:e>
                          <m:r>
                            <a:rPr lang="en-US" altLang="zh-CN" b="0" i="1" smtClean="0">
                              <a:solidFill>
                                <a:srgbClr val="836967"/>
                              </a:solidFill>
                              <a:latin typeface="Cambria Math" panose="02040503050406030204" pitchFamily="18" charset="0"/>
                            </a:rPr>
                            <m:t>𝑅𝑒</m:t>
                          </m:r>
                          <m:r>
                            <a:rPr lang="en-US" altLang="zh-CN" b="0" i="1" smtClean="0">
                              <a:solidFill>
                                <a:srgbClr val="836967"/>
                              </a:solidFill>
                              <a:latin typeface="Cambria Math" panose="02040503050406030204" pitchFamily="18" charset="0"/>
                            </a:rPr>
                            <m:t>(</m:t>
                          </m:r>
                          <m:r>
                            <a:rPr lang="zh-CN" altLang="en-US" i="1">
                              <a:latin typeface="Cambria Math" panose="02040503050406030204" pitchFamily="18" charset="0"/>
                            </a:rPr>
                            <m:t>𝑍</m:t>
                          </m:r>
                        </m:e>
                        <m:sub>
                          <m:r>
                            <a:rPr lang="zh-CN" altLang="en-US" i="1">
                              <a:latin typeface="Cambria Math" panose="02040503050406030204" pitchFamily="18" charset="0"/>
                            </a:rPr>
                            <m:t>⊥</m:t>
                          </m:r>
                        </m:sub>
                      </m:sSub>
                      <m:d>
                        <m:dPr>
                          <m:ctrlPr>
                            <a:rPr lang="zh-CN" altLang="en-US" i="1">
                              <a:solidFill>
                                <a:srgbClr val="836967"/>
                              </a:solidFill>
                              <a:latin typeface="Cambria Math" panose="02040503050406030204" pitchFamily="18" charset="0"/>
                            </a:rPr>
                          </m:ctrlPr>
                        </m:dPr>
                        <m:e>
                          <m:r>
                            <a:rPr lang="zh-CN" altLang="en-US" i="1">
                              <a:latin typeface="Cambria Math" panose="02040503050406030204" pitchFamily="18" charset="0"/>
                            </a:rPr>
                            <m:t>𝜔</m:t>
                          </m:r>
                        </m:e>
                      </m:d>
                      <m:r>
                        <a:rPr lang="en-US" altLang="zh-CN" b="0" i="1" smtClean="0">
                          <a:latin typeface="Cambria Math" panose="02040503050406030204" pitchFamily="18" charset="0"/>
                        </a:rPr>
                        <m:t>)</m:t>
                      </m:r>
                      <m:r>
                        <a:rPr lang="zh-CN" altLang="en-US" i="1">
                          <a:latin typeface="Cambria Math" panose="02040503050406030204" pitchFamily="18" charset="0"/>
                        </a:rPr>
                        <m:t>=</m:t>
                      </m:r>
                      <m:r>
                        <a:rPr lang="en-US" altLang="zh-CN" b="0" i="1" smtClean="0">
                          <a:latin typeface="Cambria Math" panose="02040503050406030204" pitchFamily="18" charset="0"/>
                        </a:rPr>
                        <m:t>−</m:t>
                      </m:r>
                      <m:sSub>
                        <m:sSubPr>
                          <m:ctrlPr>
                            <a:rPr lang="zh-CN" altLang="en-US" i="1">
                              <a:solidFill>
                                <a:srgbClr val="836967"/>
                              </a:solidFill>
                              <a:latin typeface="Cambria Math" panose="02040503050406030204" pitchFamily="18" charset="0"/>
                            </a:rPr>
                          </m:ctrlPr>
                        </m:sSubPr>
                        <m:e>
                          <m:r>
                            <a:rPr lang="en-US" altLang="zh-CN" i="1">
                              <a:solidFill>
                                <a:srgbClr val="836967"/>
                              </a:solidFill>
                              <a:latin typeface="Cambria Math" panose="02040503050406030204" pitchFamily="18" charset="0"/>
                            </a:rPr>
                            <m:t>𝑅𝑒</m:t>
                          </m:r>
                          <m:r>
                            <a:rPr lang="en-US" altLang="zh-CN" i="1">
                              <a:solidFill>
                                <a:srgbClr val="836967"/>
                              </a:solidFill>
                              <a:latin typeface="Cambria Math" panose="02040503050406030204" pitchFamily="18" charset="0"/>
                            </a:rPr>
                            <m:t>(</m:t>
                          </m:r>
                          <m:r>
                            <a:rPr lang="zh-CN" altLang="en-US" i="1">
                              <a:latin typeface="Cambria Math" panose="02040503050406030204" pitchFamily="18" charset="0"/>
                            </a:rPr>
                            <m:t>𝑍</m:t>
                          </m:r>
                        </m:e>
                        <m:sub>
                          <m:r>
                            <a:rPr lang="zh-CN" altLang="en-US" i="1">
                              <a:latin typeface="Cambria Math" panose="02040503050406030204" pitchFamily="18" charset="0"/>
                            </a:rPr>
                            <m:t>⊥</m:t>
                          </m:r>
                        </m:sub>
                      </m:sSub>
                      <m:d>
                        <m:dPr>
                          <m:ctrlPr>
                            <a:rPr lang="zh-CN" altLang="en-US" i="1">
                              <a:solidFill>
                                <a:srgbClr val="836967"/>
                              </a:solidFill>
                              <a:latin typeface="Cambria Math" panose="02040503050406030204" pitchFamily="18" charset="0"/>
                            </a:rPr>
                          </m:ctrlPr>
                        </m:dPr>
                        <m:e>
                          <m:r>
                            <a:rPr lang="en-US" altLang="zh-CN" b="0" i="1" smtClean="0">
                              <a:solidFill>
                                <a:srgbClr val="836967"/>
                              </a:solidFill>
                              <a:latin typeface="Cambria Math" panose="02040503050406030204" pitchFamily="18" charset="0"/>
                            </a:rPr>
                            <m:t>−</m:t>
                          </m:r>
                          <m:r>
                            <a:rPr lang="zh-CN" altLang="en-US" i="1">
                              <a:latin typeface="Cambria Math" panose="02040503050406030204" pitchFamily="18" charset="0"/>
                            </a:rPr>
                            <m:t>𝜔</m:t>
                          </m:r>
                        </m:e>
                      </m:d>
                      <m:r>
                        <a:rPr lang="en-US" altLang="zh-CN" i="1">
                          <a:latin typeface="Cambria Math" panose="02040503050406030204" pitchFamily="18" charset="0"/>
                        </a:rPr>
                        <m:t>)</m:t>
                      </m:r>
                    </m:oMath>
                  </m:oMathPara>
                </a14:m>
                <a:endParaRPr lang="zh-CN" altLang="en-US" i="1" dirty="0"/>
              </a:p>
            </p:txBody>
          </p:sp>
        </mc:Choice>
        <mc:Fallback xmlns="">
          <p:sp>
            <p:nvSpPr>
              <p:cNvPr id="19" name="文本框 18">
                <a:extLst>
                  <a:ext uri="{FF2B5EF4-FFF2-40B4-BE49-F238E27FC236}">
                    <a16:creationId xmlns:a16="http://schemas.microsoft.com/office/drawing/2014/main" id="{A153F9FF-2A58-4C3D-1218-82787867B9F8}"/>
                  </a:ext>
                </a:extLst>
              </p:cNvPr>
              <p:cNvSpPr txBox="1">
                <a:spLocks noRot="1" noChangeAspect="1" noMove="1" noResize="1" noEditPoints="1" noAdjustHandles="1" noChangeArrowheads="1" noChangeShapeType="1" noTextEdit="1"/>
              </p:cNvSpPr>
              <p:nvPr/>
            </p:nvSpPr>
            <p:spPr>
              <a:xfrm>
                <a:off x="6268319" y="4742999"/>
                <a:ext cx="3529013" cy="369332"/>
              </a:xfrm>
              <a:prstGeom prst="rect">
                <a:avLst/>
              </a:prstGeom>
              <a:blipFill>
                <a:blip r:embed="rId7"/>
                <a:stretch>
                  <a:fillRect b="-1311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0CCBBD47-46B6-11F1-EF41-65FA911ACFC1}"/>
                  </a:ext>
                </a:extLst>
              </p:cNvPr>
              <p:cNvSpPr txBox="1"/>
              <p:nvPr/>
            </p:nvSpPr>
            <p:spPr>
              <a:xfrm>
                <a:off x="6284554" y="5222955"/>
                <a:ext cx="3529013"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i="1" smtClean="0">
                              <a:solidFill>
                                <a:srgbClr val="836967"/>
                              </a:solidFill>
                              <a:latin typeface="Cambria Math" panose="02040503050406030204" pitchFamily="18" charset="0"/>
                            </a:rPr>
                          </m:ctrlPr>
                        </m:sSubPr>
                        <m:e>
                          <m:r>
                            <a:rPr lang="en-US" altLang="zh-CN" b="0" i="1">
                              <a:solidFill>
                                <a:srgbClr val="836967"/>
                              </a:solidFill>
                              <a:latin typeface="Cambria Math" panose="02040503050406030204" pitchFamily="18" charset="0"/>
                            </a:rPr>
                            <m:t>𝐼𝑚</m:t>
                          </m:r>
                          <m:r>
                            <a:rPr lang="en-US" altLang="zh-CN" b="0" i="1" smtClean="0">
                              <a:solidFill>
                                <a:srgbClr val="836967"/>
                              </a:solidFill>
                              <a:latin typeface="Cambria Math" panose="02040503050406030204" pitchFamily="18" charset="0"/>
                            </a:rPr>
                            <m:t>(</m:t>
                          </m:r>
                          <m:r>
                            <a:rPr lang="zh-CN" altLang="en-US" i="1">
                              <a:latin typeface="Cambria Math" panose="02040503050406030204" pitchFamily="18" charset="0"/>
                            </a:rPr>
                            <m:t>𝑍</m:t>
                          </m:r>
                        </m:e>
                        <m:sub>
                          <m:r>
                            <a:rPr lang="zh-CN" altLang="en-US" i="1">
                              <a:latin typeface="Cambria Math" panose="02040503050406030204" pitchFamily="18" charset="0"/>
                            </a:rPr>
                            <m:t>⊥</m:t>
                          </m:r>
                        </m:sub>
                      </m:sSub>
                      <m:d>
                        <m:dPr>
                          <m:ctrlPr>
                            <a:rPr lang="zh-CN" altLang="en-US" i="1">
                              <a:solidFill>
                                <a:srgbClr val="836967"/>
                              </a:solidFill>
                              <a:latin typeface="Cambria Math" panose="02040503050406030204" pitchFamily="18" charset="0"/>
                            </a:rPr>
                          </m:ctrlPr>
                        </m:dPr>
                        <m:e>
                          <m:r>
                            <a:rPr lang="zh-CN" altLang="en-US" i="1">
                              <a:latin typeface="Cambria Math" panose="02040503050406030204" pitchFamily="18" charset="0"/>
                            </a:rPr>
                            <m:t>𝜔</m:t>
                          </m:r>
                        </m:e>
                      </m:d>
                      <m:r>
                        <a:rPr lang="en-US" altLang="zh-CN" b="0" i="1" smtClean="0">
                          <a:latin typeface="Cambria Math" panose="02040503050406030204" pitchFamily="18" charset="0"/>
                        </a:rPr>
                        <m:t>)</m:t>
                      </m:r>
                      <m:r>
                        <a:rPr lang="zh-CN" altLang="en-US" i="1">
                          <a:latin typeface="Cambria Math" panose="02040503050406030204" pitchFamily="18" charset="0"/>
                        </a:rPr>
                        <m:t>=</m:t>
                      </m:r>
                      <m:r>
                        <a:rPr lang="en-US" altLang="zh-CN" b="0" i="1" smtClean="0">
                          <a:latin typeface="Cambria Math" panose="02040503050406030204" pitchFamily="18" charset="0"/>
                        </a:rPr>
                        <m:t>−</m:t>
                      </m:r>
                      <m:sSub>
                        <m:sSubPr>
                          <m:ctrlPr>
                            <a:rPr lang="zh-CN" altLang="en-US" i="1">
                              <a:solidFill>
                                <a:srgbClr val="836967"/>
                              </a:solidFill>
                              <a:latin typeface="Cambria Math" panose="02040503050406030204" pitchFamily="18" charset="0"/>
                            </a:rPr>
                          </m:ctrlPr>
                        </m:sSubPr>
                        <m:e>
                          <m:r>
                            <a:rPr lang="en-US" altLang="zh-CN" i="1" smtClean="0">
                              <a:solidFill>
                                <a:srgbClr val="836967"/>
                              </a:solidFill>
                              <a:latin typeface="Cambria Math" panose="02040503050406030204" pitchFamily="18" charset="0"/>
                            </a:rPr>
                            <m:t>𝐼𝑚</m:t>
                          </m:r>
                          <m:r>
                            <a:rPr lang="en-US" altLang="zh-CN" i="1">
                              <a:solidFill>
                                <a:srgbClr val="836967"/>
                              </a:solidFill>
                              <a:latin typeface="Cambria Math" panose="02040503050406030204" pitchFamily="18" charset="0"/>
                            </a:rPr>
                            <m:t>(</m:t>
                          </m:r>
                          <m:r>
                            <a:rPr lang="zh-CN" altLang="en-US" i="1">
                              <a:latin typeface="Cambria Math" panose="02040503050406030204" pitchFamily="18" charset="0"/>
                            </a:rPr>
                            <m:t>𝑍</m:t>
                          </m:r>
                        </m:e>
                        <m:sub>
                          <m:r>
                            <a:rPr lang="zh-CN" altLang="en-US" i="1">
                              <a:latin typeface="Cambria Math" panose="02040503050406030204" pitchFamily="18" charset="0"/>
                            </a:rPr>
                            <m:t>⊥</m:t>
                          </m:r>
                        </m:sub>
                      </m:sSub>
                      <m:d>
                        <m:dPr>
                          <m:ctrlPr>
                            <a:rPr lang="zh-CN" altLang="en-US" i="1">
                              <a:solidFill>
                                <a:srgbClr val="836967"/>
                              </a:solidFill>
                              <a:latin typeface="Cambria Math" panose="02040503050406030204" pitchFamily="18" charset="0"/>
                            </a:rPr>
                          </m:ctrlPr>
                        </m:dPr>
                        <m:e>
                          <m:r>
                            <a:rPr lang="en-US" altLang="zh-CN" b="0" i="1" smtClean="0">
                              <a:solidFill>
                                <a:srgbClr val="836967"/>
                              </a:solidFill>
                              <a:latin typeface="Cambria Math" panose="02040503050406030204" pitchFamily="18" charset="0"/>
                            </a:rPr>
                            <m:t>−</m:t>
                          </m:r>
                          <m:r>
                            <a:rPr lang="zh-CN" altLang="en-US" i="1">
                              <a:latin typeface="Cambria Math" panose="02040503050406030204" pitchFamily="18" charset="0"/>
                            </a:rPr>
                            <m:t>𝜔</m:t>
                          </m:r>
                        </m:e>
                      </m:d>
                      <m:r>
                        <a:rPr lang="en-US" altLang="zh-CN" i="1">
                          <a:latin typeface="Cambria Math" panose="02040503050406030204" pitchFamily="18" charset="0"/>
                        </a:rPr>
                        <m:t>)</m:t>
                      </m:r>
                    </m:oMath>
                  </m:oMathPara>
                </a14:m>
                <a:endParaRPr lang="zh-CN" altLang="en-US" i="1" dirty="0"/>
              </a:p>
            </p:txBody>
          </p:sp>
        </mc:Choice>
        <mc:Fallback xmlns="">
          <p:sp>
            <p:nvSpPr>
              <p:cNvPr id="20" name="文本框 19">
                <a:extLst>
                  <a:ext uri="{FF2B5EF4-FFF2-40B4-BE49-F238E27FC236}">
                    <a16:creationId xmlns:a16="http://schemas.microsoft.com/office/drawing/2014/main" id="{0CCBBD47-46B6-11F1-EF41-65FA911ACFC1}"/>
                  </a:ext>
                </a:extLst>
              </p:cNvPr>
              <p:cNvSpPr txBox="1">
                <a:spLocks noRot="1" noChangeAspect="1" noMove="1" noResize="1" noEditPoints="1" noAdjustHandles="1" noChangeArrowheads="1" noChangeShapeType="1" noTextEdit="1"/>
              </p:cNvSpPr>
              <p:nvPr/>
            </p:nvSpPr>
            <p:spPr>
              <a:xfrm>
                <a:off x="6284554" y="5222955"/>
                <a:ext cx="3529013" cy="369332"/>
              </a:xfrm>
              <a:prstGeom prst="rect">
                <a:avLst/>
              </a:prstGeom>
              <a:blipFill>
                <a:blip r:embed="rId8"/>
                <a:stretch>
                  <a:fillRect b="-13333"/>
                </a:stretch>
              </a:blipFill>
            </p:spPr>
            <p:txBody>
              <a:bodyPr/>
              <a:lstStyle/>
              <a:p>
                <a:r>
                  <a:rPr lang="zh-CN" altLang="en-US">
                    <a:noFill/>
                  </a:rPr>
                  <a:t> </a:t>
                </a:r>
              </a:p>
            </p:txBody>
          </p:sp>
        </mc:Fallback>
      </mc:AlternateContent>
      <p:sp>
        <p:nvSpPr>
          <p:cNvPr id="21" name="文本框 20">
            <a:extLst>
              <a:ext uri="{FF2B5EF4-FFF2-40B4-BE49-F238E27FC236}">
                <a16:creationId xmlns:a16="http://schemas.microsoft.com/office/drawing/2014/main" id="{20FB4765-4C16-B4B2-2031-5500847D46E8}"/>
              </a:ext>
            </a:extLst>
          </p:cNvPr>
          <p:cNvSpPr txBox="1"/>
          <p:nvPr/>
        </p:nvSpPr>
        <p:spPr>
          <a:xfrm>
            <a:off x="322203" y="5407621"/>
            <a:ext cx="5585243" cy="646331"/>
          </a:xfrm>
          <a:prstGeom prst="rect">
            <a:avLst/>
          </a:prstGeom>
          <a:noFill/>
        </p:spPr>
        <p:txBody>
          <a:bodyPr wrap="square">
            <a:spAutoFit/>
          </a:bodyPr>
          <a:lstStyle/>
          <a:p>
            <a:r>
              <a:rPr lang="en-US" altLang="zh-CN" dirty="0">
                <a:latin typeface="Times New Roman" panose="02020603050405020304" pitchFamily="18" charset="0"/>
                <a:ea typeface="等线" panose="02010600030101010101" pitchFamily="2" charset="-122"/>
                <a:cs typeface="Times New Roman" panose="02020603050405020304" pitchFamily="18" charset="0"/>
              </a:rPr>
              <a:t>Simulation codes</a:t>
            </a:r>
            <a:r>
              <a:rPr lang="zh-CN" altLang="en-US" dirty="0">
                <a:latin typeface="Times New Roman" panose="02020603050405020304" pitchFamily="18" charset="0"/>
                <a:ea typeface="等线" panose="02010600030101010101" pitchFamily="2" charset="-122"/>
                <a:cs typeface="Times New Roman" panose="02020603050405020304" pitchFamily="18" charset="0"/>
              </a:rPr>
              <a:t>：</a:t>
            </a:r>
            <a:r>
              <a:rPr lang="en-US" altLang="zh-CN" dirty="0">
                <a:latin typeface="Times New Roman" panose="02020603050405020304" pitchFamily="18" charset="0"/>
                <a:ea typeface="等线" panose="02010600030101010101" pitchFamily="2" charset="-122"/>
                <a:cs typeface="Times New Roman" panose="02020603050405020304" pitchFamily="18" charset="0"/>
              </a:rPr>
              <a:t>CST Microwave Studio,</a:t>
            </a:r>
            <a:r>
              <a:rPr lang="en-US" altLang="zh-CN" dirty="0">
                <a:latin typeface="Times New Roman" panose="02020603050405020304" pitchFamily="18" charset="0"/>
                <a:cs typeface="Times New Roman" panose="02020603050405020304" pitchFamily="18" charset="0"/>
              </a:rPr>
              <a:t> </a:t>
            </a:r>
            <a:r>
              <a:rPr lang="en-US" altLang="zh-CN" dirty="0" err="1">
                <a:latin typeface="Times New Roman" panose="02020603050405020304" pitchFamily="18" charset="0"/>
                <a:cs typeface="Times New Roman" panose="02020603050405020304" pitchFamily="18" charset="0"/>
              </a:rPr>
              <a:t>GdfidL</a:t>
            </a:r>
            <a:r>
              <a:rPr lang="en-US" altLang="zh-CN" dirty="0">
                <a:latin typeface="Times New Roman" panose="02020603050405020304" pitchFamily="18" charset="0"/>
                <a:ea typeface="等线" panose="02010600030101010101" pitchFamily="2" charset="-122"/>
                <a:cs typeface="Times New Roman" panose="02020603050405020304" pitchFamily="18" charset="0"/>
              </a:rPr>
              <a:t>,</a:t>
            </a:r>
            <a:r>
              <a:rPr lang="zh-CN" altLang="en-US" dirty="0">
                <a:latin typeface="Times New Roman" panose="02020603050405020304" pitchFamily="18" charset="0"/>
                <a:ea typeface="等线" panose="02010600030101010101" pitchFamily="2" charset="-122"/>
                <a:cs typeface="Times New Roman" panose="02020603050405020304" pitchFamily="18" charset="0"/>
              </a:rPr>
              <a:t> </a:t>
            </a:r>
            <a:r>
              <a:rPr lang="en-US" altLang="zh-CN" dirty="0">
                <a:latin typeface="Times New Roman" panose="02020603050405020304" pitchFamily="18" charset="0"/>
                <a:ea typeface="等线" panose="02010600030101010101" pitchFamily="2" charset="-122"/>
                <a:cs typeface="Times New Roman" panose="02020603050405020304" pitchFamily="18" charset="0"/>
              </a:rPr>
              <a:t>ABCI,</a:t>
            </a:r>
            <a:r>
              <a:rPr lang="zh-CN" altLang="en-US" dirty="0">
                <a:latin typeface="Times New Roman" panose="02020603050405020304" pitchFamily="18" charset="0"/>
                <a:ea typeface="等线" panose="02010600030101010101" pitchFamily="2" charset="-122"/>
                <a:cs typeface="Times New Roman" panose="02020603050405020304" pitchFamily="18" charset="0"/>
              </a:rPr>
              <a:t> </a:t>
            </a:r>
            <a:r>
              <a:rPr lang="en-US" altLang="zh-CN" dirty="0">
                <a:latin typeface="Times New Roman" panose="02020603050405020304" pitchFamily="18" charset="0"/>
                <a:ea typeface="等线" panose="02010600030101010101" pitchFamily="2" charset="-122"/>
                <a:cs typeface="Times New Roman" panose="02020603050405020304" pitchFamily="18" charset="0"/>
              </a:rPr>
              <a:t>Mafia</a:t>
            </a:r>
            <a:r>
              <a:rPr lang="en-US" altLang="zh-CN" dirty="0">
                <a:latin typeface="Times New Roman" panose="02020603050405020304" pitchFamily="18" charset="0"/>
                <a:cs typeface="Times New Roman" panose="02020603050405020304" pitchFamily="18" charset="0"/>
              </a:rPr>
              <a:t>,</a:t>
            </a:r>
            <a:r>
              <a:rPr lang="zh-CN" altLang="en-US" dirty="0">
                <a:latin typeface="Times New Roman" panose="02020603050405020304" pitchFamily="18" charset="0"/>
                <a:cs typeface="Times New Roman" panose="02020603050405020304" pitchFamily="18" charset="0"/>
              </a:rPr>
              <a:t> </a:t>
            </a:r>
            <a:endParaRPr lang="zh-CN" altLang="en-US" dirty="0"/>
          </a:p>
        </p:txBody>
      </p:sp>
      <p:sp>
        <p:nvSpPr>
          <p:cNvPr id="4" name="文本框 3">
            <a:extLst>
              <a:ext uri="{FF2B5EF4-FFF2-40B4-BE49-F238E27FC236}">
                <a16:creationId xmlns:a16="http://schemas.microsoft.com/office/drawing/2014/main" id="{936A3393-8393-6297-BA39-D167943B6428}"/>
              </a:ext>
            </a:extLst>
          </p:cNvPr>
          <p:cNvSpPr txBox="1"/>
          <p:nvPr/>
        </p:nvSpPr>
        <p:spPr>
          <a:xfrm>
            <a:off x="1145598" y="116669"/>
            <a:ext cx="6094268" cy="523220"/>
          </a:xfrm>
          <a:prstGeom prst="rect">
            <a:avLst/>
          </a:prstGeom>
          <a:noFill/>
        </p:spPr>
        <p:txBody>
          <a:bodyPr wrap="square">
            <a:spAutoFit/>
          </a:bodyPr>
          <a:lstStyle/>
          <a:p>
            <a:r>
              <a:rPr lang="en-US" altLang="zh-CN" sz="2800" dirty="0">
                <a:solidFill>
                  <a:schemeClr val="accent2">
                    <a:lumMod val="75000"/>
                  </a:schemeClr>
                </a:solidFill>
                <a:latin typeface="华文中宋" panose="02010600040101010101" pitchFamily="2" charset="-122"/>
                <a:ea typeface="华文中宋" panose="02010600040101010101" pitchFamily="2" charset="-122"/>
              </a:rPr>
              <a:t>Wakefield &amp; impedance</a:t>
            </a:r>
            <a:endParaRPr lang="zh-CN" altLang="en-US" sz="2800" dirty="0">
              <a:solidFill>
                <a:schemeClr val="accent2">
                  <a:lumMod val="75000"/>
                </a:schemeClr>
              </a:solidFill>
              <a:latin typeface="华文中宋" panose="02010600040101010101" pitchFamily="2" charset="-122"/>
              <a:ea typeface="华文中宋" panose="02010600040101010101" pitchFamily="2" charset="-122"/>
            </a:endParaRPr>
          </a:p>
        </p:txBody>
      </p:sp>
      <p:sp>
        <p:nvSpPr>
          <p:cNvPr id="6" name="文本框 5">
            <a:extLst>
              <a:ext uri="{FF2B5EF4-FFF2-40B4-BE49-F238E27FC236}">
                <a16:creationId xmlns:a16="http://schemas.microsoft.com/office/drawing/2014/main" id="{E90BEE37-17C4-24FE-F460-57B434A32156}"/>
              </a:ext>
            </a:extLst>
          </p:cNvPr>
          <p:cNvSpPr txBox="1"/>
          <p:nvPr/>
        </p:nvSpPr>
        <p:spPr>
          <a:xfrm>
            <a:off x="6397119" y="1017785"/>
            <a:ext cx="5344608" cy="646331"/>
          </a:xfrm>
          <a:prstGeom prst="rect">
            <a:avLst/>
          </a:prstGeom>
          <a:noFill/>
        </p:spPr>
        <p:txBody>
          <a:bodyPr wrap="square">
            <a:spAutoFit/>
          </a:bodyPr>
          <a:lstStyle/>
          <a:p>
            <a:r>
              <a:rPr lang="en-US" altLang="zh-CN" dirty="0">
                <a:latin typeface="Times New Roman" panose="02020603050405020304" pitchFamily="18" charset="0"/>
                <a:ea typeface="等线" panose="02010600030101010101" pitchFamily="2" charset="-122"/>
                <a:cs typeface="Times New Roman" panose="02020603050405020304" pitchFamily="18" charset="0"/>
              </a:rPr>
              <a:t>Impedance is the Fourier transform of the wake function.</a:t>
            </a:r>
            <a:endParaRPr lang="zh-CN" altLang="en-US" dirty="0"/>
          </a:p>
        </p:txBody>
      </p:sp>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D81704E7-3A86-8BB3-0935-5BFEDEC4ED7A}"/>
                  </a:ext>
                </a:extLst>
              </p:cNvPr>
              <p:cNvSpPr txBox="1"/>
              <p:nvPr/>
            </p:nvSpPr>
            <p:spPr>
              <a:xfrm>
                <a:off x="6533287" y="5943167"/>
                <a:ext cx="3051035" cy="462947"/>
              </a:xfrm>
              <a:prstGeom prst="rect">
                <a:avLst/>
              </a:prstGeom>
              <a:noFill/>
            </p:spPr>
            <p:txBody>
              <a:bodyPr wrap="square">
                <a:spAutoFit/>
              </a:bodyPr>
              <a:lstStyle/>
              <a:p>
                <a14:m>
                  <m:oMath xmlns:m="http://schemas.openxmlformats.org/officeDocument/2006/math">
                    <m:sSub>
                      <m:sSubPr>
                        <m:ctrlPr>
                          <a:rPr lang="zh-CN" altLang="en-US" i="1" smtClean="0">
                            <a:solidFill>
                              <a:srgbClr val="836967"/>
                            </a:solidFill>
                            <a:latin typeface="Cambria Math" panose="02040503050406030204" pitchFamily="18" charset="0"/>
                          </a:rPr>
                        </m:ctrlPr>
                      </m:sSubPr>
                      <m:e>
                        <m:r>
                          <a:rPr lang="zh-CN" altLang="en-US" i="1">
                            <a:latin typeface="Cambria Math" panose="02040503050406030204" pitchFamily="18" charset="0"/>
                          </a:rPr>
                          <m:t>𝑍</m:t>
                        </m:r>
                      </m:e>
                      <m:sub>
                        <m:r>
                          <a:rPr lang="zh-CN" altLang="en-US" i="1">
                            <a:latin typeface="Cambria Math" panose="02040503050406030204" pitchFamily="18" charset="0"/>
                          </a:rPr>
                          <m:t>∥ </m:t>
                        </m:r>
                      </m:sub>
                    </m:sSub>
                    <m:d>
                      <m:dPr>
                        <m:ctrlPr>
                          <a:rPr lang="zh-CN" altLang="en-US" i="1">
                            <a:solidFill>
                              <a:srgbClr val="836967"/>
                            </a:solidFill>
                            <a:latin typeface="Cambria Math" panose="02040503050406030204" pitchFamily="18" charset="0"/>
                          </a:rPr>
                        </m:ctrlPr>
                      </m:dPr>
                      <m:e>
                        <m:r>
                          <a:rPr lang="zh-CN" altLang="en-US" i="1">
                            <a:latin typeface="Cambria Math" panose="02040503050406030204" pitchFamily="18" charset="0"/>
                          </a:rPr>
                          <m:t>𝜔</m:t>
                        </m:r>
                      </m:e>
                    </m:d>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r>
                          <a:rPr lang="zh-CN" altLang="en-US" b="0" i="1" smtClean="0">
                            <a:latin typeface="Cambria Math" panose="02040503050406030204" pitchFamily="18" charset="0"/>
                          </a:rPr>
                          <m:t>𝜔</m:t>
                        </m:r>
                      </m:num>
                      <m:den>
                        <m:r>
                          <a:rPr lang="en-US" altLang="zh-CN" b="0" i="1" smtClean="0">
                            <a:latin typeface="Cambria Math" panose="02040503050406030204" pitchFamily="18" charset="0"/>
                          </a:rPr>
                          <m:t>𝑐</m:t>
                        </m:r>
                      </m:den>
                    </m:f>
                  </m:oMath>
                </a14:m>
                <a:r>
                  <a:rPr lang="zh-CN" altLang="en-US" dirty="0">
                    <a:solidFill>
                      <a:srgbClr val="836967"/>
                    </a:solidFill>
                  </a:rPr>
                  <a:t> </a:t>
                </a:r>
                <a14:m>
                  <m:oMath xmlns:m="http://schemas.openxmlformats.org/officeDocument/2006/math">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𝑍</m:t>
                        </m:r>
                      </m:e>
                      <m:sub>
                        <m:r>
                          <a:rPr lang="zh-CN" altLang="en-US">
                            <a:latin typeface="Cambria Math" panose="02040503050406030204" pitchFamily="18" charset="0"/>
                          </a:rPr>
                          <m:t>⊥</m:t>
                        </m:r>
                      </m:sub>
                    </m:sSub>
                    <m:d>
                      <m:dPr>
                        <m:ctrlPr>
                          <a:rPr lang="zh-CN" altLang="en-US" i="1">
                            <a:solidFill>
                              <a:srgbClr val="836967"/>
                            </a:solidFill>
                            <a:latin typeface="Cambria Math" panose="02040503050406030204" pitchFamily="18" charset="0"/>
                          </a:rPr>
                        </m:ctrlPr>
                      </m:dPr>
                      <m:e>
                        <m:r>
                          <a:rPr lang="zh-CN" altLang="en-US" i="1">
                            <a:latin typeface="Cambria Math" panose="02040503050406030204" pitchFamily="18" charset="0"/>
                          </a:rPr>
                          <m:t>𝜔</m:t>
                        </m:r>
                      </m:e>
                    </m:d>
                  </m:oMath>
                </a14:m>
                <a:endParaRPr lang="zh-CN" altLang="en-US" dirty="0"/>
              </a:p>
            </p:txBody>
          </p:sp>
        </mc:Choice>
        <mc:Fallback xmlns="">
          <p:sp>
            <p:nvSpPr>
              <p:cNvPr id="5" name="文本框 4">
                <a:extLst>
                  <a:ext uri="{FF2B5EF4-FFF2-40B4-BE49-F238E27FC236}">
                    <a16:creationId xmlns:a16="http://schemas.microsoft.com/office/drawing/2014/main" id="{D81704E7-3A86-8BB3-0935-5BFEDEC4ED7A}"/>
                  </a:ext>
                </a:extLst>
              </p:cNvPr>
              <p:cNvSpPr txBox="1">
                <a:spLocks noRot="1" noChangeAspect="1" noMove="1" noResize="1" noEditPoints="1" noAdjustHandles="1" noChangeArrowheads="1" noChangeShapeType="1" noTextEdit="1"/>
              </p:cNvSpPr>
              <p:nvPr/>
            </p:nvSpPr>
            <p:spPr>
              <a:xfrm>
                <a:off x="6533287" y="5943167"/>
                <a:ext cx="3051035" cy="462947"/>
              </a:xfrm>
              <a:prstGeom prst="rect">
                <a:avLst/>
              </a:prstGeom>
              <a:blipFill>
                <a:blip r:embed="rId9"/>
                <a:stretch>
                  <a:fillRect/>
                </a:stretch>
              </a:blipFill>
            </p:spPr>
            <p:txBody>
              <a:bodyPr/>
              <a:lstStyle/>
              <a:p>
                <a:r>
                  <a:rPr lang="zh-CN" altLang="en-US">
                    <a:noFill/>
                  </a:rPr>
                  <a:t> </a:t>
                </a:r>
              </a:p>
            </p:txBody>
          </p:sp>
        </mc:Fallback>
      </mc:AlternateContent>
      <p:sp>
        <p:nvSpPr>
          <p:cNvPr id="8" name="文本框 7">
            <a:extLst>
              <a:ext uri="{FF2B5EF4-FFF2-40B4-BE49-F238E27FC236}">
                <a16:creationId xmlns:a16="http://schemas.microsoft.com/office/drawing/2014/main" id="{C6EC2BDE-3249-B2F4-D708-E420C1DBF853}"/>
              </a:ext>
            </a:extLst>
          </p:cNvPr>
          <p:cNvSpPr txBox="1"/>
          <p:nvPr/>
        </p:nvSpPr>
        <p:spPr>
          <a:xfrm>
            <a:off x="8511836" y="5989460"/>
            <a:ext cx="2603462" cy="646331"/>
          </a:xfrm>
          <a:prstGeom prst="rect">
            <a:avLst/>
          </a:prstGeom>
          <a:noFill/>
        </p:spPr>
        <p:txBody>
          <a:bodyPr wrap="square">
            <a:spAutoFit/>
          </a:bodyPr>
          <a:lstStyle/>
          <a:p>
            <a:r>
              <a:rPr lang="en-US" altLang="zh-CN" sz="1800" dirty="0">
                <a:effectLst/>
                <a:latin typeface="Times New Roman" panose="02020603050405020304" pitchFamily="18" charset="0"/>
                <a:ea typeface="等线" panose="02010600030101010101" pitchFamily="2" charset="-122"/>
              </a:rPr>
              <a:t>Panofsky-Wenzel Theory for impedance</a:t>
            </a:r>
            <a:endParaRPr lang="zh-CN" altLang="en-US" dirty="0"/>
          </a:p>
        </p:txBody>
      </p:sp>
    </p:spTree>
    <p:extLst>
      <p:ext uri="{BB962C8B-B14F-4D97-AF65-F5344CB8AC3E}">
        <p14:creationId xmlns:p14="http://schemas.microsoft.com/office/powerpoint/2010/main" val="37135520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A26451F9-F9FC-E3F2-F188-7DC79A57A493}"/>
              </a:ext>
            </a:extLst>
          </p:cNvPr>
          <p:cNvSpPr txBox="1"/>
          <p:nvPr/>
        </p:nvSpPr>
        <p:spPr>
          <a:xfrm>
            <a:off x="1145598" y="116669"/>
            <a:ext cx="6094268" cy="523220"/>
          </a:xfrm>
          <a:prstGeom prst="rect">
            <a:avLst/>
          </a:prstGeom>
          <a:noFill/>
        </p:spPr>
        <p:txBody>
          <a:bodyPr wrap="square">
            <a:spAutoFit/>
          </a:bodyPr>
          <a:lstStyle/>
          <a:p>
            <a:r>
              <a:rPr lang="en-US" altLang="zh-CN" sz="2800" dirty="0">
                <a:solidFill>
                  <a:schemeClr val="accent2">
                    <a:lumMod val="75000"/>
                  </a:schemeClr>
                </a:solidFill>
                <a:latin typeface="华文中宋" panose="02010600040101010101" pitchFamily="2" charset="-122"/>
                <a:ea typeface="华文中宋" panose="02010600040101010101" pitchFamily="2" charset="-122"/>
              </a:rPr>
              <a:t>Wakefield &amp; impedance</a:t>
            </a:r>
            <a:endParaRPr lang="zh-CN" altLang="en-US" sz="2800" dirty="0">
              <a:solidFill>
                <a:schemeClr val="accent2">
                  <a:lumMod val="75000"/>
                </a:schemeClr>
              </a:solidFill>
              <a:latin typeface="华文中宋" panose="02010600040101010101" pitchFamily="2" charset="-122"/>
              <a:ea typeface="华文中宋" panose="02010600040101010101" pitchFamily="2" charset="-122"/>
            </a:endParaRPr>
          </a:p>
        </p:txBody>
      </p:sp>
      <p:pic>
        <p:nvPicPr>
          <p:cNvPr id="1026" name="Picture 2">
            <a:extLst>
              <a:ext uri="{FF2B5EF4-FFF2-40B4-BE49-F238E27FC236}">
                <a16:creationId xmlns:a16="http://schemas.microsoft.com/office/drawing/2014/main" id="{18055F87-8A6B-D218-76EF-E9143CC223E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358"/>
          <a:stretch>
            <a:fillRect/>
          </a:stretch>
        </p:blipFill>
        <p:spPr bwMode="auto">
          <a:xfrm>
            <a:off x="1704317" y="884868"/>
            <a:ext cx="7855319" cy="3043468"/>
          </a:xfrm>
          <a:prstGeom prst="rect">
            <a:avLst/>
          </a:prstGeom>
          <a:noFill/>
          <a:extLst>
            <a:ext uri="{909E8E84-426E-40DD-AFC4-6F175D3DCCD1}">
              <a14:hiddenFill xmlns:a14="http://schemas.microsoft.com/office/drawing/2010/main">
                <a:solidFill>
                  <a:srgbClr val="FFFFFF"/>
                </a:solidFill>
              </a14:hiddenFill>
            </a:ext>
          </a:extLst>
        </p:spPr>
      </p:pic>
      <p:sp>
        <p:nvSpPr>
          <p:cNvPr id="6" name="文本框 5">
            <a:extLst>
              <a:ext uri="{FF2B5EF4-FFF2-40B4-BE49-F238E27FC236}">
                <a16:creationId xmlns:a16="http://schemas.microsoft.com/office/drawing/2014/main" id="{DE12E414-7642-B815-C5A1-3C48CBE0B2D8}"/>
              </a:ext>
            </a:extLst>
          </p:cNvPr>
          <p:cNvSpPr txBox="1"/>
          <p:nvPr/>
        </p:nvSpPr>
        <p:spPr>
          <a:xfrm>
            <a:off x="623455" y="3891768"/>
            <a:ext cx="10406928" cy="2862322"/>
          </a:xfrm>
          <a:prstGeom prst="rect">
            <a:avLst/>
          </a:prstGeom>
          <a:noFill/>
        </p:spPr>
        <p:txBody>
          <a:bodyPr wrap="square">
            <a:spAutoFit/>
          </a:bodyPr>
          <a:lstStyle/>
          <a:p>
            <a:r>
              <a:rPr lang="en-US" altLang="zh-CN" sz="1800" b="1" i="0" u="none" strike="noStrike" baseline="0" dirty="0">
                <a:solidFill>
                  <a:srgbClr val="0000FF"/>
                </a:solidFill>
                <a:latin typeface="Arial" panose="020B0604020202020204" pitchFamily="34" charset="0"/>
              </a:rPr>
              <a:t>Narrow-band impedance</a:t>
            </a:r>
            <a:r>
              <a:rPr lang="zh-CN" altLang="en-US" sz="1800" b="1" i="0" u="none" strike="noStrike" baseline="0" dirty="0">
                <a:solidFill>
                  <a:srgbClr val="0000FF"/>
                </a:solidFill>
                <a:latin typeface="Arial" panose="020B0604020202020204" pitchFamily="34" charset="0"/>
              </a:rPr>
              <a:t>： </a:t>
            </a:r>
            <a:r>
              <a:rPr lang="en-US" altLang="zh-CN" dirty="0">
                <a:latin typeface="Arial" panose="020B0604020202020204" pitchFamily="34" charset="0"/>
              </a:rPr>
              <a:t>High </a:t>
            </a:r>
            <a:r>
              <a:rPr lang="en-US" altLang="zh-CN" i="1" dirty="0">
                <a:latin typeface="Times New Roman" panose="02020603050405020304" pitchFamily="18" charset="0"/>
                <a:cs typeface="Times New Roman" panose="02020603050405020304" pitchFamily="18" charset="0"/>
              </a:rPr>
              <a:t>Q</a:t>
            </a:r>
            <a:r>
              <a:rPr lang="en-US" altLang="zh-CN" dirty="0">
                <a:latin typeface="Arial" panose="020B0604020202020204" pitchFamily="34" charset="0"/>
              </a:rPr>
              <a:t> cavity like structure, long range </a:t>
            </a:r>
            <a:r>
              <a:rPr lang="en-US" altLang="zh-CN" dirty="0" err="1">
                <a:latin typeface="Arial" panose="020B0604020202020204" pitchFamily="34" charset="0"/>
              </a:rPr>
              <a:t>wakefield</a:t>
            </a:r>
            <a:r>
              <a:rPr lang="en-US" altLang="zh-CN" dirty="0">
                <a:latin typeface="Arial" panose="020B0604020202020204" pitchFamily="34" charset="0"/>
              </a:rPr>
              <a:t>,</a:t>
            </a:r>
            <a:r>
              <a:rPr lang="zh-CN" altLang="en-US" dirty="0">
                <a:latin typeface="Arial" panose="020B0604020202020204" pitchFamily="34" charset="0"/>
              </a:rPr>
              <a:t> </a:t>
            </a:r>
            <a:r>
              <a:rPr lang="en-US" altLang="zh-CN" dirty="0">
                <a:latin typeface="Arial" panose="020B0604020202020204" pitchFamily="34" charset="0"/>
              </a:rPr>
              <a:t> resonance peak. Important for multi bunch instability.</a:t>
            </a:r>
          </a:p>
          <a:p>
            <a:endParaRPr lang="en-US" altLang="zh-CN" dirty="0">
              <a:latin typeface="Arial" panose="020B0604020202020204" pitchFamily="34" charset="0"/>
            </a:endParaRPr>
          </a:p>
          <a:p>
            <a:r>
              <a:rPr lang="en-US" altLang="zh-CN" dirty="0">
                <a:latin typeface="Arial" panose="020B0604020202020204" pitchFamily="34" charset="0"/>
              </a:rPr>
              <a:t>               Resonance model </a:t>
            </a:r>
          </a:p>
          <a:p>
            <a:endParaRPr lang="en-US" altLang="zh-CN" dirty="0">
              <a:latin typeface="Arial" panose="020B0604020202020204" pitchFamily="34" charset="0"/>
            </a:endParaRPr>
          </a:p>
          <a:p>
            <a:r>
              <a:rPr lang="en-US" altLang="zh-CN" b="1" dirty="0">
                <a:solidFill>
                  <a:srgbClr val="0000FF"/>
                </a:solidFill>
                <a:latin typeface="Arial" panose="020B0604020202020204" pitchFamily="34" charset="0"/>
              </a:rPr>
              <a:t>Broad-band impedance: </a:t>
            </a:r>
            <a:r>
              <a:rPr lang="en-US" altLang="zh-CN" dirty="0">
                <a:latin typeface="Arial" panose="020B0604020202020204" pitchFamily="34" charset="0"/>
              </a:rPr>
              <a:t>Low Q structure, short range </a:t>
            </a:r>
            <a:r>
              <a:rPr lang="en-US" altLang="zh-CN" dirty="0" err="1">
                <a:latin typeface="Arial" panose="020B0604020202020204" pitchFamily="34" charset="0"/>
              </a:rPr>
              <a:t>wakefield</a:t>
            </a:r>
            <a:r>
              <a:rPr lang="en-US" altLang="zh-CN" dirty="0">
                <a:latin typeface="Arial" panose="020B0604020202020204" pitchFamily="34" charset="0"/>
              </a:rPr>
              <a:t>, spectrum is broad. Important for single bunch instability.</a:t>
            </a:r>
          </a:p>
          <a:p>
            <a:endParaRPr lang="en-US" altLang="zh-CN" dirty="0">
              <a:latin typeface="Arial" panose="020B0604020202020204" pitchFamily="34" charset="0"/>
            </a:endParaRPr>
          </a:p>
          <a:p>
            <a:r>
              <a:rPr lang="en-US" altLang="zh-CN" dirty="0">
                <a:latin typeface="Arial" panose="020B0604020202020204" pitchFamily="34" charset="0"/>
              </a:rPr>
              <a:t>Effective broad-band impedance</a:t>
            </a:r>
          </a:p>
          <a:p>
            <a:endParaRPr lang="zh-CN" altLang="en-US" dirty="0"/>
          </a:p>
        </p:txBody>
      </p:sp>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38A6615C-9069-18BF-77B1-A3342E151AD4}"/>
                  </a:ext>
                </a:extLst>
              </p:cNvPr>
              <p:cNvSpPr txBox="1"/>
              <p:nvPr/>
            </p:nvSpPr>
            <p:spPr>
              <a:xfrm>
                <a:off x="3832960" y="4421570"/>
                <a:ext cx="3598031" cy="83401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i="1" smtClean="0">
                              <a:solidFill>
                                <a:srgbClr val="836967"/>
                              </a:solidFill>
                              <a:latin typeface="Cambria Math" panose="02040503050406030204" pitchFamily="18" charset="0"/>
                            </a:rPr>
                          </m:ctrlPr>
                        </m:sSubPr>
                        <m:e>
                          <m:r>
                            <a:rPr lang="zh-CN" altLang="en-US" i="1">
                              <a:latin typeface="Cambria Math" panose="02040503050406030204" pitchFamily="18" charset="0"/>
                            </a:rPr>
                            <m:t>𝑍</m:t>
                          </m:r>
                        </m:e>
                        <m:sub>
                          <m:r>
                            <a:rPr lang="zh-CN" altLang="en-US" i="0">
                              <a:latin typeface="Cambria Math" panose="02040503050406030204" pitchFamily="18" charset="0"/>
                            </a:rPr>
                            <m:t>∥</m:t>
                          </m:r>
                          <m:r>
                            <a:rPr lang="zh-CN" altLang="en-US" i="0" smtClean="0">
                              <a:latin typeface="Cambria Math" panose="02040503050406030204" pitchFamily="18" charset="0"/>
                            </a:rPr>
                            <m:t> </m:t>
                          </m:r>
                        </m:sub>
                      </m:sSub>
                      <m:d>
                        <m:dPr>
                          <m:ctrlPr>
                            <a:rPr lang="zh-CN" altLang="en-US" i="1" smtClean="0">
                              <a:solidFill>
                                <a:srgbClr val="836967"/>
                              </a:solidFill>
                              <a:latin typeface="Cambria Math" panose="02040503050406030204" pitchFamily="18" charset="0"/>
                            </a:rPr>
                          </m:ctrlPr>
                        </m:dPr>
                        <m:e>
                          <m:r>
                            <a:rPr lang="zh-CN" altLang="en-US" i="1">
                              <a:latin typeface="Cambria Math" panose="02040503050406030204" pitchFamily="18" charset="0"/>
                            </a:rPr>
                            <m:t>𝜔</m:t>
                          </m:r>
                        </m:e>
                      </m:d>
                      <m:r>
                        <a:rPr lang="zh-CN" altLang="en-US" i="0">
                          <a:latin typeface="Cambria Math" panose="02040503050406030204" pitchFamily="18" charset="0"/>
                        </a:rPr>
                        <m:t>=</m:t>
                      </m:r>
                      <m:f>
                        <m:fPr>
                          <m:ctrlPr>
                            <a:rPr lang="en-US" altLang="zh-CN" i="1" smtClean="0">
                              <a:latin typeface="Cambria Math" panose="02040503050406030204" pitchFamily="18" charset="0"/>
                            </a:rPr>
                          </m:ctrlPr>
                        </m:fPr>
                        <m:num>
                          <m:sSub>
                            <m:sSubPr>
                              <m:ctrlPr>
                                <a:rPr lang="en-US" altLang="zh-CN" i="1" smtClean="0">
                                  <a:latin typeface="Cambria Math" panose="02040503050406030204" pitchFamily="18" charset="0"/>
                                </a:rPr>
                              </m:ctrlPr>
                            </m:sSubPr>
                            <m:e>
                              <m:r>
                                <m:rPr>
                                  <m:sty m:val="p"/>
                                </m:rPr>
                                <a:rPr lang="en-US" altLang="zh-CN" i="1">
                                  <a:latin typeface="Cambria Math" panose="02040503050406030204" pitchFamily="18" charset="0"/>
                                </a:rPr>
                                <m:t>R</m:t>
                              </m:r>
                            </m:e>
                            <m:sub>
                              <m:r>
                                <a:rPr lang="en-US" altLang="zh-CN" b="0" i="1" smtClean="0">
                                  <a:latin typeface="Cambria Math" panose="02040503050406030204" pitchFamily="18" charset="0"/>
                                </a:rPr>
                                <m:t>𝑠</m:t>
                              </m:r>
                            </m:sub>
                          </m:sSub>
                        </m:num>
                        <m:den>
                          <m:r>
                            <a:rPr lang="en-US" altLang="zh-CN" b="0" i="1" smtClean="0">
                              <a:latin typeface="Cambria Math" panose="02040503050406030204" pitchFamily="18" charset="0"/>
                            </a:rPr>
                            <m:t>1+</m:t>
                          </m:r>
                          <m:r>
                            <a:rPr lang="en-US" altLang="zh-CN" b="0" i="1" smtClean="0">
                              <a:latin typeface="Cambria Math" panose="02040503050406030204" pitchFamily="18" charset="0"/>
                            </a:rPr>
                            <m:t>𝑖𝑄</m:t>
                          </m:r>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sSub>
                                <m:sSubPr>
                                  <m:ctrlPr>
                                    <a:rPr lang="en-US" altLang="zh-CN" b="0" i="1" smtClean="0">
                                      <a:latin typeface="Cambria Math" panose="02040503050406030204" pitchFamily="18" charset="0"/>
                                    </a:rPr>
                                  </m:ctrlPr>
                                </m:sSubPr>
                                <m:e>
                                  <m:r>
                                    <a:rPr lang="zh-CN" altLang="en-US" b="0" i="1" smtClean="0">
                                      <a:latin typeface="Cambria Math" panose="02040503050406030204" pitchFamily="18" charset="0"/>
                                    </a:rPr>
                                    <m:t>𝜔</m:t>
                                  </m:r>
                                </m:e>
                                <m:sub>
                                  <m:r>
                                    <a:rPr lang="en-US" altLang="zh-CN" b="0" i="1" smtClean="0">
                                      <a:latin typeface="Cambria Math" panose="02040503050406030204" pitchFamily="18" charset="0"/>
                                    </a:rPr>
                                    <m:t>𝑟</m:t>
                                  </m:r>
                                </m:sub>
                              </m:sSub>
                            </m:num>
                            <m:den>
                              <m:r>
                                <a:rPr lang="zh-CN" altLang="en-US" b="0" i="1" smtClean="0">
                                  <a:latin typeface="Cambria Math" panose="02040503050406030204" pitchFamily="18" charset="0"/>
                                </a:rPr>
                                <m:t>𝜔</m:t>
                              </m:r>
                            </m:den>
                          </m:f>
                          <m:r>
                            <a:rPr lang="en-US" altLang="zh-CN" b="0" i="1" smtClean="0">
                              <a:latin typeface="Cambria Math" panose="02040503050406030204" pitchFamily="18" charset="0"/>
                            </a:rPr>
                            <m:t>−</m:t>
                          </m:r>
                          <m:f>
                            <m:fPr>
                              <m:ctrlPr>
                                <a:rPr lang="en-US" altLang="zh-CN" i="1">
                                  <a:latin typeface="Cambria Math" panose="02040503050406030204" pitchFamily="18" charset="0"/>
                                </a:rPr>
                              </m:ctrlPr>
                            </m:fPr>
                            <m:num>
                              <m:r>
                                <a:rPr lang="zh-CN" altLang="en-US" i="1">
                                  <a:latin typeface="Cambria Math" panose="02040503050406030204" pitchFamily="18" charset="0"/>
                                </a:rPr>
                                <m:t>𝜔</m:t>
                              </m:r>
                            </m:num>
                            <m:den>
                              <m:sSub>
                                <m:sSubPr>
                                  <m:ctrlPr>
                                    <a:rPr lang="en-US" altLang="zh-CN" i="1">
                                      <a:latin typeface="Cambria Math" panose="02040503050406030204" pitchFamily="18" charset="0"/>
                                    </a:rPr>
                                  </m:ctrlPr>
                                </m:sSubPr>
                                <m:e>
                                  <m:r>
                                    <a:rPr lang="zh-CN" altLang="en-US" i="1">
                                      <a:latin typeface="Cambria Math" panose="02040503050406030204" pitchFamily="18" charset="0"/>
                                    </a:rPr>
                                    <m:t>𝜔</m:t>
                                  </m:r>
                                </m:e>
                                <m:sub>
                                  <m:r>
                                    <a:rPr lang="en-US" altLang="zh-CN" i="1">
                                      <a:latin typeface="Cambria Math" panose="02040503050406030204" pitchFamily="18" charset="0"/>
                                    </a:rPr>
                                    <m:t>𝑟</m:t>
                                  </m:r>
                                </m:sub>
                              </m:sSub>
                            </m:den>
                          </m:f>
                          <m:r>
                            <a:rPr lang="en-US" altLang="zh-CN" b="0" i="1" smtClean="0">
                              <a:latin typeface="Cambria Math" panose="02040503050406030204" pitchFamily="18" charset="0"/>
                            </a:rPr>
                            <m:t>)</m:t>
                          </m:r>
                        </m:den>
                      </m:f>
                    </m:oMath>
                  </m:oMathPara>
                </a14:m>
                <a:endParaRPr lang="zh-CN" altLang="en-US" dirty="0"/>
              </a:p>
            </p:txBody>
          </p:sp>
        </mc:Choice>
        <mc:Fallback xmlns="">
          <p:sp>
            <p:nvSpPr>
              <p:cNvPr id="7" name="文本框 6">
                <a:extLst>
                  <a:ext uri="{FF2B5EF4-FFF2-40B4-BE49-F238E27FC236}">
                    <a16:creationId xmlns:a16="http://schemas.microsoft.com/office/drawing/2014/main" id="{38A6615C-9069-18BF-77B1-A3342E151AD4}"/>
                  </a:ext>
                </a:extLst>
              </p:cNvPr>
              <p:cNvSpPr txBox="1">
                <a:spLocks noRot="1" noChangeAspect="1" noMove="1" noResize="1" noEditPoints="1" noAdjustHandles="1" noChangeArrowheads="1" noChangeShapeType="1" noTextEdit="1"/>
              </p:cNvSpPr>
              <p:nvPr/>
            </p:nvSpPr>
            <p:spPr>
              <a:xfrm>
                <a:off x="3832960" y="4421570"/>
                <a:ext cx="3598031" cy="834011"/>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CBE19918-2579-4009-6E1E-A15D906ECC65}"/>
                  </a:ext>
                </a:extLst>
              </p:cNvPr>
              <p:cNvSpPr txBox="1"/>
              <p:nvPr/>
            </p:nvSpPr>
            <p:spPr>
              <a:xfrm>
                <a:off x="3908713" y="5748815"/>
                <a:ext cx="2972666" cy="99251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i="1" smtClean="0">
                              <a:solidFill>
                                <a:srgbClr val="836967"/>
                              </a:solidFill>
                              <a:latin typeface="Cambria Math" panose="02040503050406030204" pitchFamily="18" charset="0"/>
                            </a:rPr>
                          </m:ctrlPr>
                        </m:sSubPr>
                        <m:e>
                          <m:d>
                            <m:dPr>
                              <m:begChr m:val="|"/>
                              <m:endChr m:val="|"/>
                              <m:ctrlPr>
                                <a:rPr lang="zh-CN" altLang="en-US" i="1">
                                  <a:solidFill>
                                    <a:srgbClr val="836967"/>
                                  </a:solidFill>
                                  <a:latin typeface="Cambria Math" panose="02040503050406030204" pitchFamily="18" charset="0"/>
                                </a:rPr>
                              </m:ctrlPr>
                            </m:dPr>
                            <m:e>
                              <m:f>
                                <m:fPr>
                                  <m:ctrlPr>
                                    <a:rPr lang="zh-CN" altLang="en-US" i="1">
                                      <a:solidFill>
                                        <a:srgbClr val="836967"/>
                                      </a:solidFill>
                                      <a:latin typeface="Cambria Math" panose="02040503050406030204" pitchFamily="18" charset="0"/>
                                    </a:rPr>
                                  </m:ctrlPr>
                                </m:fPr>
                                <m:num>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𝑍</m:t>
                                      </m:r>
                                    </m:e>
                                    <m:sub>
                                      <m:r>
                                        <a:rPr lang="zh-CN" altLang="en-US" i="0">
                                          <a:latin typeface="Cambria Math" panose="02040503050406030204" pitchFamily="18" charset="0"/>
                                        </a:rPr>
                                        <m:t>∥</m:t>
                                      </m:r>
                                    </m:sub>
                                  </m:sSub>
                                </m:num>
                                <m:den>
                                  <m:r>
                                    <a:rPr lang="zh-CN" altLang="en-US" i="1">
                                      <a:latin typeface="Cambria Math" panose="02040503050406030204" pitchFamily="18" charset="0"/>
                                    </a:rPr>
                                    <m:t>𝑛</m:t>
                                  </m:r>
                                </m:den>
                              </m:f>
                            </m:e>
                          </m:d>
                        </m:e>
                        <m:sub>
                          <m:r>
                            <a:rPr lang="zh-CN" altLang="en-US" i="1">
                              <a:latin typeface="Cambria Math" panose="02040503050406030204" pitchFamily="18" charset="0"/>
                            </a:rPr>
                            <m:t>𝑒𝑓𝑓</m:t>
                          </m:r>
                        </m:sub>
                      </m:sSub>
                      <m:r>
                        <a:rPr lang="zh-CN" altLang="en-US" i="0">
                          <a:latin typeface="Cambria Math" panose="02040503050406030204" pitchFamily="18" charset="0"/>
                        </a:rPr>
                        <m:t>=</m:t>
                      </m:r>
                      <m:f>
                        <m:fPr>
                          <m:ctrlPr>
                            <a:rPr lang="zh-CN" altLang="en-US" i="1">
                              <a:solidFill>
                                <a:srgbClr val="836967"/>
                              </a:solidFill>
                              <a:latin typeface="Cambria Math" panose="02040503050406030204" pitchFamily="18" charset="0"/>
                            </a:rPr>
                          </m:ctrlPr>
                        </m:fPr>
                        <m:num>
                          <m:nary>
                            <m:naryPr>
                              <m:subHide m:val="on"/>
                              <m:supHide m:val="on"/>
                              <m:ctrlPr>
                                <a:rPr lang="zh-CN" altLang="en-US" i="1">
                                  <a:latin typeface="Cambria Math" panose="02040503050406030204" pitchFamily="18" charset="0"/>
                                </a:rPr>
                              </m:ctrlPr>
                            </m:naryPr>
                            <m:sub/>
                            <m:sup/>
                            <m:e>
                              <m:d>
                                <m:dPr>
                                  <m:begChr m:val="|"/>
                                  <m:endChr m:val="|"/>
                                  <m:ctrlPr>
                                    <a:rPr lang="zh-CN" altLang="en-US" i="1">
                                      <a:solidFill>
                                        <a:srgbClr val="836967"/>
                                      </a:solidFill>
                                      <a:latin typeface="Cambria Math" panose="02040503050406030204" pitchFamily="18" charset="0"/>
                                    </a:rPr>
                                  </m:ctrlPr>
                                </m:dPr>
                                <m:e>
                                  <m:f>
                                    <m:fPr>
                                      <m:ctrlPr>
                                        <a:rPr lang="zh-CN" altLang="en-US" i="1">
                                          <a:solidFill>
                                            <a:srgbClr val="836967"/>
                                          </a:solidFill>
                                          <a:latin typeface="Cambria Math" panose="02040503050406030204" pitchFamily="18" charset="0"/>
                                        </a:rPr>
                                      </m:ctrlPr>
                                    </m:fPr>
                                    <m:num>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𝑍</m:t>
                                          </m:r>
                                        </m:e>
                                        <m:sub>
                                          <m:r>
                                            <a:rPr lang="zh-CN" altLang="en-US" i="0">
                                              <a:latin typeface="Cambria Math" panose="02040503050406030204" pitchFamily="18" charset="0"/>
                                            </a:rPr>
                                            <m:t>∥</m:t>
                                          </m:r>
                                        </m:sub>
                                      </m:sSub>
                                    </m:num>
                                    <m:den>
                                      <m:r>
                                        <a:rPr lang="zh-CN" altLang="en-US" i="1">
                                          <a:latin typeface="Cambria Math" panose="02040503050406030204" pitchFamily="18" charset="0"/>
                                        </a:rPr>
                                        <m:t>𝑛</m:t>
                                      </m:r>
                                    </m:den>
                                  </m:f>
                                </m:e>
                              </m:d>
                            </m:e>
                          </m:nary>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h</m:t>
                              </m:r>
                            </m:e>
                            <m:sub>
                              <m:r>
                                <a:rPr lang="zh-CN" altLang="en-US" i="1">
                                  <a:latin typeface="Cambria Math" panose="02040503050406030204" pitchFamily="18" charset="0"/>
                                </a:rPr>
                                <m:t>𝑚</m:t>
                              </m:r>
                            </m:sub>
                          </m:sSub>
                          <m:r>
                            <a:rPr lang="zh-CN" altLang="en-US" i="1">
                              <a:latin typeface="Cambria Math" panose="02040503050406030204" pitchFamily="18" charset="0"/>
                            </a:rPr>
                            <m:t>𝑑𝑛</m:t>
                          </m:r>
                        </m:num>
                        <m:den>
                          <m:nary>
                            <m:naryPr>
                              <m:subHide m:val="on"/>
                              <m:supHide m:val="on"/>
                              <m:ctrlPr>
                                <a:rPr lang="zh-CN" altLang="en-US" i="1">
                                  <a:latin typeface="Cambria Math" panose="02040503050406030204" pitchFamily="18" charset="0"/>
                                </a:rPr>
                              </m:ctrlPr>
                            </m:naryPr>
                            <m:sub/>
                            <m:sup/>
                            <m:e>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h</m:t>
                                  </m:r>
                                </m:e>
                                <m:sub>
                                  <m:r>
                                    <a:rPr lang="zh-CN" altLang="en-US" i="1">
                                      <a:latin typeface="Cambria Math" panose="02040503050406030204" pitchFamily="18" charset="0"/>
                                    </a:rPr>
                                    <m:t>𝑚</m:t>
                                  </m:r>
                                </m:sub>
                              </m:sSub>
                              <m:r>
                                <a:rPr lang="zh-CN" altLang="en-US" i="1">
                                  <a:latin typeface="Cambria Math" panose="02040503050406030204" pitchFamily="18" charset="0"/>
                                </a:rPr>
                                <m:t>𝑑𝑛</m:t>
                              </m:r>
                            </m:e>
                          </m:nary>
                        </m:den>
                      </m:f>
                    </m:oMath>
                  </m:oMathPara>
                </a14:m>
                <a:endParaRPr lang="zh-CN" altLang="en-US" dirty="0"/>
              </a:p>
            </p:txBody>
          </p:sp>
        </mc:Choice>
        <mc:Fallback xmlns="">
          <p:sp>
            <p:nvSpPr>
              <p:cNvPr id="9" name="文本框 8">
                <a:extLst>
                  <a:ext uri="{FF2B5EF4-FFF2-40B4-BE49-F238E27FC236}">
                    <a16:creationId xmlns:a16="http://schemas.microsoft.com/office/drawing/2014/main" id="{CBE19918-2579-4009-6E1E-A15D906ECC65}"/>
                  </a:ext>
                </a:extLst>
              </p:cNvPr>
              <p:cNvSpPr txBox="1">
                <a:spLocks noRot="1" noChangeAspect="1" noMove="1" noResize="1" noEditPoints="1" noAdjustHandles="1" noChangeArrowheads="1" noChangeShapeType="1" noTextEdit="1"/>
              </p:cNvSpPr>
              <p:nvPr/>
            </p:nvSpPr>
            <p:spPr>
              <a:xfrm>
                <a:off x="3908713" y="5748815"/>
                <a:ext cx="2972666" cy="992516"/>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FC1C6144-FF05-285C-EC3E-777F175CB18D}"/>
                  </a:ext>
                </a:extLst>
              </p:cNvPr>
              <p:cNvSpPr txBox="1"/>
              <p:nvPr/>
            </p:nvSpPr>
            <p:spPr>
              <a:xfrm>
                <a:off x="7430991" y="5692357"/>
                <a:ext cx="4687166" cy="88344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i="1" smtClean="0">
                              <a:solidFill>
                                <a:srgbClr val="836967"/>
                              </a:solidFill>
                              <a:latin typeface="Cambria Math" panose="02040503050406030204" pitchFamily="18" charset="0"/>
                            </a:rPr>
                          </m:ctrlPr>
                        </m:sSubPr>
                        <m:e>
                          <m:r>
                            <a:rPr lang="zh-CN" altLang="en-US" i="1">
                              <a:latin typeface="Cambria Math" panose="02040503050406030204" pitchFamily="18" charset="0"/>
                            </a:rPr>
                            <m:t>h</m:t>
                          </m:r>
                        </m:e>
                        <m:sub>
                          <m:r>
                            <a:rPr lang="zh-CN" altLang="en-US" i="1">
                              <a:latin typeface="Cambria Math" panose="02040503050406030204" pitchFamily="18" charset="0"/>
                            </a:rPr>
                            <m:t>𝑚</m:t>
                          </m:r>
                        </m:sub>
                      </m:sSub>
                      <m:r>
                        <a:rPr lang="zh-CN" altLang="en-US" i="0">
                          <a:latin typeface="Cambria Math" panose="02040503050406030204" pitchFamily="18" charset="0"/>
                        </a:rPr>
                        <m:t>=</m:t>
                      </m:r>
                      <m:f>
                        <m:fPr>
                          <m:ctrlPr>
                            <a:rPr lang="zh-CN" altLang="en-US" i="1">
                              <a:solidFill>
                                <a:srgbClr val="836967"/>
                              </a:solidFill>
                              <a:latin typeface="Cambria Math" panose="02040503050406030204" pitchFamily="18" charset="0"/>
                            </a:rPr>
                          </m:ctrlPr>
                        </m:fPr>
                        <m:num>
                          <m:r>
                            <a:rPr lang="zh-CN" altLang="en-US" i="0">
                              <a:latin typeface="Cambria Math" panose="02040503050406030204" pitchFamily="18" charset="0"/>
                            </a:rPr>
                            <m:t>1</m:t>
                          </m:r>
                        </m:num>
                        <m:den>
                          <m:r>
                            <m:rPr>
                              <m:sty m:val="p"/>
                            </m:rPr>
                            <a:rPr lang="zh-CN" altLang="en-US" i="0">
                              <a:latin typeface="Cambria Math" panose="02040503050406030204" pitchFamily="18" charset="0"/>
                            </a:rPr>
                            <m:t>Γ</m:t>
                          </m:r>
                          <m:d>
                            <m:dPr>
                              <m:ctrlPr>
                                <a:rPr lang="zh-CN" altLang="en-US" i="1">
                                  <a:solidFill>
                                    <a:srgbClr val="836967"/>
                                  </a:solidFill>
                                  <a:latin typeface="Cambria Math" panose="02040503050406030204" pitchFamily="18" charset="0"/>
                                </a:rPr>
                              </m:ctrlPr>
                            </m:dPr>
                            <m:e>
                              <m:r>
                                <a:rPr lang="zh-CN" altLang="en-US" i="1">
                                  <a:latin typeface="Cambria Math" panose="02040503050406030204" pitchFamily="18" charset="0"/>
                                </a:rPr>
                                <m:t>𝑚</m:t>
                              </m:r>
                              <m:r>
                                <a:rPr lang="zh-CN" altLang="en-US" i="0">
                                  <a:latin typeface="Cambria Math" panose="02040503050406030204" pitchFamily="18" charset="0"/>
                                </a:rPr>
                                <m:t>+</m:t>
                              </m:r>
                              <m:f>
                                <m:fPr>
                                  <m:ctrlPr>
                                    <a:rPr lang="zh-CN" altLang="en-US" i="1">
                                      <a:solidFill>
                                        <a:srgbClr val="836967"/>
                                      </a:solidFill>
                                      <a:latin typeface="Cambria Math" panose="02040503050406030204" pitchFamily="18" charset="0"/>
                                    </a:rPr>
                                  </m:ctrlPr>
                                </m:fPr>
                                <m:num>
                                  <m:r>
                                    <a:rPr lang="zh-CN" altLang="en-US" i="0">
                                      <a:latin typeface="Cambria Math" panose="02040503050406030204" pitchFamily="18" charset="0"/>
                                    </a:rPr>
                                    <m:t>1</m:t>
                                  </m:r>
                                </m:num>
                                <m:den>
                                  <m:r>
                                    <a:rPr lang="zh-CN" altLang="en-US" i="0">
                                      <a:latin typeface="Cambria Math" panose="02040503050406030204" pitchFamily="18" charset="0"/>
                                    </a:rPr>
                                    <m:t>2</m:t>
                                  </m:r>
                                </m:den>
                              </m:f>
                            </m:e>
                          </m:d>
                        </m:den>
                      </m:f>
                      <m:sSup>
                        <m:sSupPr>
                          <m:ctrlPr>
                            <a:rPr lang="zh-CN" altLang="en-US" i="1">
                              <a:solidFill>
                                <a:srgbClr val="836967"/>
                              </a:solidFill>
                              <a:latin typeface="Cambria Math" panose="02040503050406030204" pitchFamily="18" charset="0"/>
                            </a:rPr>
                          </m:ctrlPr>
                        </m:sSupPr>
                        <m:e>
                          <m:d>
                            <m:dPr>
                              <m:ctrlPr>
                                <a:rPr lang="zh-CN" altLang="en-US" i="1">
                                  <a:latin typeface="Cambria Math" panose="02040503050406030204" pitchFamily="18" charset="0"/>
                                </a:rPr>
                              </m:ctrlPr>
                            </m:dPr>
                            <m:e>
                              <m:r>
                                <a:rPr lang="zh-CN" altLang="en-US" i="1">
                                  <a:latin typeface="Cambria Math" panose="02040503050406030204" pitchFamily="18" charset="0"/>
                                </a:rPr>
                                <m:t>𝑛</m:t>
                              </m:r>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𝜔</m:t>
                                  </m:r>
                                </m:e>
                                <m:sub>
                                  <m:r>
                                    <a:rPr lang="zh-CN" altLang="en-US" i="0">
                                      <a:latin typeface="Cambria Math" panose="02040503050406030204" pitchFamily="18" charset="0"/>
                                    </a:rPr>
                                    <m:t>0</m:t>
                                  </m:r>
                                </m:sub>
                              </m:sSub>
                              <m:f>
                                <m:fPr>
                                  <m:type m:val="lin"/>
                                  <m:ctrlPr>
                                    <a:rPr lang="zh-CN" altLang="en-US" i="1">
                                      <a:latin typeface="Cambria Math" panose="02040503050406030204" pitchFamily="18" charset="0"/>
                                    </a:rPr>
                                  </m:ctrlPr>
                                </m:fPr>
                                <m:num>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𝜎</m:t>
                                      </m:r>
                                    </m:e>
                                    <m:sub>
                                      <m:r>
                                        <a:rPr lang="zh-CN" altLang="en-US" i="1">
                                          <a:latin typeface="Cambria Math" panose="02040503050406030204" pitchFamily="18" charset="0"/>
                                        </a:rPr>
                                        <m:t>𝑧</m:t>
                                      </m:r>
                                      <m:r>
                                        <a:rPr lang="zh-CN" altLang="en-US" i="0">
                                          <a:latin typeface="Cambria Math" panose="02040503050406030204" pitchFamily="18" charset="0"/>
                                        </a:rPr>
                                        <m:t>0</m:t>
                                      </m:r>
                                    </m:sub>
                                  </m:sSub>
                                </m:num>
                                <m:den>
                                  <m:r>
                                    <a:rPr lang="zh-CN" altLang="en-US" i="1">
                                      <a:latin typeface="Cambria Math" panose="02040503050406030204" pitchFamily="18" charset="0"/>
                                    </a:rPr>
                                    <m:t>𝑐</m:t>
                                  </m:r>
                                </m:den>
                              </m:f>
                            </m:e>
                          </m:d>
                        </m:e>
                        <m:sup>
                          <m:r>
                            <a:rPr lang="zh-CN" altLang="en-US" i="0">
                              <a:latin typeface="Cambria Math" panose="02040503050406030204" pitchFamily="18" charset="0"/>
                            </a:rPr>
                            <m:t>2</m:t>
                          </m:r>
                          <m:r>
                            <a:rPr lang="zh-CN" altLang="en-US" i="1">
                              <a:latin typeface="Cambria Math" panose="02040503050406030204" pitchFamily="18" charset="0"/>
                            </a:rPr>
                            <m:t>𝑚</m:t>
                          </m:r>
                        </m:sup>
                      </m:sSup>
                      <m:sSup>
                        <m:sSupPr>
                          <m:ctrlPr>
                            <a:rPr lang="zh-CN" altLang="en-US" i="1">
                              <a:solidFill>
                                <a:srgbClr val="836967"/>
                              </a:solidFill>
                              <a:latin typeface="Cambria Math" panose="02040503050406030204" pitchFamily="18" charset="0"/>
                            </a:rPr>
                          </m:ctrlPr>
                        </m:sSupPr>
                        <m:e>
                          <m:r>
                            <a:rPr lang="zh-CN" altLang="en-US" i="1">
                              <a:latin typeface="Cambria Math" panose="02040503050406030204" pitchFamily="18" charset="0"/>
                            </a:rPr>
                            <m:t>𝑒</m:t>
                          </m:r>
                        </m:e>
                        <m:sup>
                          <m:r>
                            <a:rPr lang="zh-CN" altLang="en-US" i="0">
                              <a:latin typeface="Cambria Math" panose="02040503050406030204" pitchFamily="18" charset="0"/>
                            </a:rPr>
                            <m:t>−</m:t>
                          </m:r>
                          <m:sSup>
                            <m:sSupPr>
                              <m:ctrlPr>
                                <a:rPr lang="zh-CN" altLang="en-US" i="1">
                                  <a:solidFill>
                                    <a:srgbClr val="836967"/>
                                  </a:solidFill>
                                  <a:latin typeface="Cambria Math" panose="02040503050406030204" pitchFamily="18" charset="0"/>
                                </a:rPr>
                              </m:ctrlPr>
                            </m:sSupPr>
                            <m:e>
                              <m:d>
                                <m:dPr>
                                  <m:ctrlPr>
                                    <a:rPr lang="zh-CN" altLang="en-US" i="1">
                                      <a:latin typeface="Cambria Math" panose="02040503050406030204" pitchFamily="18" charset="0"/>
                                    </a:rPr>
                                  </m:ctrlPr>
                                </m:dPr>
                                <m:e>
                                  <m:r>
                                    <a:rPr lang="zh-CN" altLang="en-US" i="1">
                                      <a:latin typeface="Cambria Math" panose="02040503050406030204" pitchFamily="18" charset="0"/>
                                    </a:rPr>
                                    <m:t>𝑛</m:t>
                                  </m:r>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𝜔</m:t>
                                      </m:r>
                                    </m:e>
                                    <m:sub>
                                      <m:r>
                                        <a:rPr lang="zh-CN" altLang="en-US" i="0">
                                          <a:latin typeface="Cambria Math" panose="02040503050406030204" pitchFamily="18" charset="0"/>
                                        </a:rPr>
                                        <m:t>0</m:t>
                                      </m:r>
                                    </m:sub>
                                  </m:sSub>
                                  <m:f>
                                    <m:fPr>
                                      <m:type m:val="lin"/>
                                      <m:ctrlPr>
                                        <a:rPr lang="zh-CN" altLang="en-US" i="1">
                                          <a:latin typeface="Cambria Math" panose="02040503050406030204" pitchFamily="18" charset="0"/>
                                        </a:rPr>
                                      </m:ctrlPr>
                                    </m:fPr>
                                    <m:num>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𝜎</m:t>
                                          </m:r>
                                        </m:e>
                                        <m:sub>
                                          <m:r>
                                            <a:rPr lang="zh-CN" altLang="en-US" i="1">
                                              <a:latin typeface="Cambria Math" panose="02040503050406030204" pitchFamily="18" charset="0"/>
                                            </a:rPr>
                                            <m:t>𝑧</m:t>
                                          </m:r>
                                          <m:r>
                                            <a:rPr lang="zh-CN" altLang="en-US" i="0">
                                              <a:latin typeface="Cambria Math" panose="02040503050406030204" pitchFamily="18" charset="0"/>
                                            </a:rPr>
                                            <m:t>0</m:t>
                                          </m:r>
                                        </m:sub>
                                      </m:sSub>
                                    </m:num>
                                    <m:den>
                                      <m:r>
                                        <a:rPr lang="zh-CN" altLang="en-US" i="1">
                                          <a:latin typeface="Cambria Math" panose="02040503050406030204" pitchFamily="18" charset="0"/>
                                        </a:rPr>
                                        <m:t>𝑐</m:t>
                                      </m:r>
                                    </m:den>
                                  </m:f>
                                </m:e>
                              </m:d>
                            </m:e>
                            <m:sup>
                              <m:r>
                                <a:rPr lang="zh-CN" altLang="en-US" i="0">
                                  <a:latin typeface="Cambria Math" panose="02040503050406030204" pitchFamily="18" charset="0"/>
                                </a:rPr>
                                <m:t>2</m:t>
                              </m:r>
                            </m:sup>
                          </m:sSup>
                        </m:sup>
                      </m:sSup>
                    </m:oMath>
                  </m:oMathPara>
                </a14:m>
                <a:endParaRPr lang="zh-CN" altLang="en-US" dirty="0"/>
              </a:p>
            </p:txBody>
          </p:sp>
        </mc:Choice>
        <mc:Fallback xmlns="">
          <p:sp>
            <p:nvSpPr>
              <p:cNvPr id="11" name="文本框 10">
                <a:extLst>
                  <a:ext uri="{FF2B5EF4-FFF2-40B4-BE49-F238E27FC236}">
                    <a16:creationId xmlns:a16="http://schemas.microsoft.com/office/drawing/2014/main" id="{FC1C6144-FF05-285C-EC3E-777F175CB18D}"/>
                  </a:ext>
                </a:extLst>
              </p:cNvPr>
              <p:cNvSpPr txBox="1">
                <a:spLocks noRot="1" noChangeAspect="1" noMove="1" noResize="1" noEditPoints="1" noAdjustHandles="1" noChangeArrowheads="1" noChangeShapeType="1" noTextEdit="1"/>
              </p:cNvSpPr>
              <p:nvPr/>
            </p:nvSpPr>
            <p:spPr>
              <a:xfrm>
                <a:off x="7430991" y="5692357"/>
                <a:ext cx="4687166" cy="883447"/>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0F66C293-5368-E1A0-6140-F4C8FA11A210}"/>
                  </a:ext>
                </a:extLst>
              </p:cNvPr>
              <p:cNvSpPr txBox="1"/>
              <p:nvPr/>
            </p:nvSpPr>
            <p:spPr>
              <a:xfrm>
                <a:off x="9559636" y="6473901"/>
                <a:ext cx="168073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rPr>
                        <m:t>𝑛</m:t>
                      </m:r>
                      <m:r>
                        <a:rPr lang="zh-CN" altLang="en-US" i="0">
                          <a:latin typeface="Cambria Math" panose="02040503050406030204" pitchFamily="18" charset="0"/>
                        </a:rPr>
                        <m:t>=</m:t>
                      </m:r>
                      <m:f>
                        <m:fPr>
                          <m:type m:val="lin"/>
                          <m:ctrlPr>
                            <a:rPr lang="zh-CN" altLang="en-US" i="1">
                              <a:latin typeface="Cambria Math" panose="02040503050406030204" pitchFamily="18" charset="0"/>
                            </a:rPr>
                          </m:ctrlPr>
                        </m:fPr>
                        <m:num>
                          <m:r>
                            <a:rPr lang="zh-CN" altLang="en-US" i="1">
                              <a:latin typeface="Cambria Math" panose="02040503050406030204" pitchFamily="18" charset="0"/>
                            </a:rPr>
                            <m:t>𝜔</m:t>
                          </m:r>
                        </m:num>
                        <m:den>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𝜔</m:t>
                              </m:r>
                            </m:e>
                            <m:sub>
                              <m:r>
                                <a:rPr lang="zh-CN" altLang="en-US" i="0">
                                  <a:latin typeface="Cambria Math" panose="02040503050406030204" pitchFamily="18" charset="0"/>
                                </a:rPr>
                                <m:t>0</m:t>
                              </m:r>
                            </m:sub>
                          </m:sSub>
                        </m:den>
                      </m:f>
                    </m:oMath>
                  </m:oMathPara>
                </a14:m>
                <a:endParaRPr lang="zh-CN" altLang="en-US" dirty="0"/>
              </a:p>
            </p:txBody>
          </p:sp>
        </mc:Choice>
        <mc:Fallback xmlns="">
          <p:sp>
            <p:nvSpPr>
              <p:cNvPr id="13" name="文本框 12">
                <a:extLst>
                  <a:ext uri="{FF2B5EF4-FFF2-40B4-BE49-F238E27FC236}">
                    <a16:creationId xmlns:a16="http://schemas.microsoft.com/office/drawing/2014/main" id="{0F66C293-5368-E1A0-6140-F4C8FA11A210}"/>
                  </a:ext>
                </a:extLst>
              </p:cNvPr>
              <p:cNvSpPr txBox="1">
                <a:spLocks noRot="1" noChangeAspect="1" noMove="1" noResize="1" noEditPoints="1" noAdjustHandles="1" noChangeArrowheads="1" noChangeShapeType="1" noTextEdit="1"/>
              </p:cNvSpPr>
              <p:nvPr/>
            </p:nvSpPr>
            <p:spPr>
              <a:xfrm>
                <a:off x="9559636" y="6473901"/>
                <a:ext cx="1680730" cy="369332"/>
              </a:xfrm>
              <a:prstGeom prst="rect">
                <a:avLst/>
              </a:prstGeom>
              <a:blipFill>
                <a:blip r:embed="rId6"/>
                <a:stretch>
                  <a:fillRect t="-116393" r="-7246" b="-17541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9482661C-7FCF-27CF-C85E-63B6850BD5DA}"/>
                  </a:ext>
                </a:extLst>
              </p:cNvPr>
              <p:cNvSpPr txBox="1"/>
              <p:nvPr/>
            </p:nvSpPr>
            <p:spPr>
              <a:xfrm>
                <a:off x="7430991" y="4607397"/>
                <a:ext cx="1389784"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zh-CN" altLang="en-US" i="1">
                              <a:latin typeface="Cambria Math" panose="02040503050406030204" pitchFamily="18" charset="0"/>
                            </a:rPr>
                            <m:t>𝜔</m:t>
                          </m:r>
                        </m:e>
                        <m:sub>
                          <m:r>
                            <a:rPr lang="en-US" altLang="zh-CN" i="1">
                              <a:latin typeface="Cambria Math" panose="02040503050406030204" pitchFamily="18" charset="0"/>
                            </a:rPr>
                            <m:t>𝑟</m:t>
                          </m:r>
                        </m:sub>
                      </m:sSub>
                    </m:oMath>
                  </m:oMathPara>
                </a14:m>
                <a:endParaRPr lang="zh-CN" altLang="en-US" dirty="0"/>
              </a:p>
            </p:txBody>
          </p:sp>
        </mc:Choice>
        <mc:Fallback xmlns="">
          <p:sp>
            <p:nvSpPr>
              <p:cNvPr id="15" name="文本框 14">
                <a:extLst>
                  <a:ext uri="{FF2B5EF4-FFF2-40B4-BE49-F238E27FC236}">
                    <a16:creationId xmlns:a16="http://schemas.microsoft.com/office/drawing/2014/main" id="{9482661C-7FCF-27CF-C85E-63B6850BD5DA}"/>
                  </a:ext>
                </a:extLst>
              </p:cNvPr>
              <p:cNvSpPr txBox="1">
                <a:spLocks noRot="1" noChangeAspect="1" noMove="1" noResize="1" noEditPoints="1" noAdjustHandles="1" noChangeArrowheads="1" noChangeShapeType="1" noTextEdit="1"/>
              </p:cNvSpPr>
              <p:nvPr/>
            </p:nvSpPr>
            <p:spPr>
              <a:xfrm>
                <a:off x="7430991" y="4607397"/>
                <a:ext cx="1389784" cy="369332"/>
              </a:xfrm>
              <a:prstGeom prst="rect">
                <a:avLst/>
              </a:prstGeom>
              <a:blipFill>
                <a:blip r:embed="rId7"/>
                <a:stretch>
                  <a:fillRect/>
                </a:stretch>
              </a:blipFill>
            </p:spPr>
            <p:txBody>
              <a:bodyPr/>
              <a:lstStyle/>
              <a:p>
                <a:r>
                  <a:rPr lang="zh-CN" altLang="en-US">
                    <a:noFill/>
                  </a:rPr>
                  <a:t> </a:t>
                </a:r>
              </a:p>
            </p:txBody>
          </p:sp>
        </mc:Fallback>
      </mc:AlternateContent>
      <p:sp>
        <p:nvSpPr>
          <p:cNvPr id="16" name="文本框 15">
            <a:extLst>
              <a:ext uri="{FF2B5EF4-FFF2-40B4-BE49-F238E27FC236}">
                <a16:creationId xmlns:a16="http://schemas.microsoft.com/office/drawing/2014/main" id="{BBFFD5BC-BAA6-F760-AA07-12020FA0DE62}"/>
              </a:ext>
            </a:extLst>
          </p:cNvPr>
          <p:cNvSpPr txBox="1"/>
          <p:nvPr/>
        </p:nvSpPr>
        <p:spPr>
          <a:xfrm>
            <a:off x="8410122" y="4601119"/>
            <a:ext cx="2299027" cy="369332"/>
          </a:xfrm>
          <a:prstGeom prst="rect">
            <a:avLst/>
          </a:prstGeom>
          <a:noFill/>
        </p:spPr>
        <p:txBody>
          <a:bodyPr wrap="none" rtlCol="0">
            <a:spAutoFit/>
          </a:bodyPr>
          <a:lstStyle/>
          <a:p>
            <a:r>
              <a:rPr lang="en-US" altLang="zh-CN" dirty="0"/>
              <a:t>Resonance frequency</a:t>
            </a:r>
            <a:endParaRPr lang="zh-CN" altLang="en-US" dirty="0"/>
          </a:p>
        </p:txBody>
      </p:sp>
    </p:spTree>
    <p:extLst>
      <p:ext uri="{BB962C8B-B14F-4D97-AF65-F5344CB8AC3E}">
        <p14:creationId xmlns:p14="http://schemas.microsoft.com/office/powerpoint/2010/main" val="35048696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864C7DEB-4887-17D9-E008-E40A3CC391C3}"/>
              </a:ext>
            </a:extLst>
          </p:cNvPr>
          <p:cNvSpPr txBox="1"/>
          <p:nvPr/>
        </p:nvSpPr>
        <p:spPr>
          <a:xfrm>
            <a:off x="1145598" y="116669"/>
            <a:ext cx="6094268" cy="523220"/>
          </a:xfrm>
          <a:prstGeom prst="rect">
            <a:avLst/>
          </a:prstGeom>
          <a:noFill/>
        </p:spPr>
        <p:txBody>
          <a:bodyPr wrap="square">
            <a:spAutoFit/>
          </a:bodyPr>
          <a:lstStyle/>
          <a:p>
            <a:r>
              <a:rPr lang="en-US" altLang="zh-CN" sz="2800" dirty="0">
                <a:solidFill>
                  <a:schemeClr val="accent2">
                    <a:lumMod val="75000"/>
                  </a:schemeClr>
                </a:solidFill>
                <a:latin typeface="华文中宋" panose="02010600040101010101" pitchFamily="2" charset="-122"/>
                <a:ea typeface="华文中宋" panose="02010600040101010101" pitchFamily="2" charset="-122"/>
              </a:rPr>
              <a:t>Wakefield &amp; impedance</a:t>
            </a:r>
            <a:endParaRPr lang="zh-CN" altLang="en-US" sz="2800" dirty="0">
              <a:solidFill>
                <a:schemeClr val="accent2">
                  <a:lumMod val="75000"/>
                </a:schemeClr>
              </a:solidFill>
              <a:latin typeface="华文中宋" panose="02010600040101010101" pitchFamily="2" charset="-122"/>
              <a:ea typeface="华文中宋" panose="02010600040101010101" pitchFamily="2" charset="-122"/>
            </a:endParaRPr>
          </a:p>
        </p:txBody>
      </p:sp>
      <p:sp>
        <p:nvSpPr>
          <p:cNvPr id="3" name="文本框 2">
            <a:extLst>
              <a:ext uri="{FF2B5EF4-FFF2-40B4-BE49-F238E27FC236}">
                <a16:creationId xmlns:a16="http://schemas.microsoft.com/office/drawing/2014/main" id="{42DF160A-A27C-504A-2936-0E1168B85DE9}"/>
              </a:ext>
            </a:extLst>
          </p:cNvPr>
          <p:cNvSpPr txBox="1"/>
          <p:nvPr/>
        </p:nvSpPr>
        <p:spPr>
          <a:xfrm>
            <a:off x="768927" y="1236518"/>
            <a:ext cx="2198038" cy="369332"/>
          </a:xfrm>
          <a:prstGeom prst="rect">
            <a:avLst/>
          </a:prstGeom>
          <a:noFill/>
        </p:spPr>
        <p:txBody>
          <a:bodyPr wrap="none" rtlCol="0">
            <a:spAutoFit/>
          </a:bodyPr>
          <a:lstStyle/>
          <a:p>
            <a:r>
              <a:rPr lang="en-US" altLang="zh-CN" b="1" dirty="0">
                <a:latin typeface="Times New Roman" panose="02020603050405020304" pitchFamily="18" charset="0"/>
                <a:cs typeface="Times New Roman" panose="02020603050405020304" pitchFamily="18" charset="0"/>
              </a:rPr>
              <a:t>Parasitic energy loss</a:t>
            </a:r>
            <a:endParaRPr lang="zh-CN" altLang="en-US" b="1" dirty="0">
              <a:latin typeface="Times New Roman" panose="02020603050405020304" pitchFamily="18" charset="0"/>
              <a:cs typeface="Times New Roman" panose="02020603050405020304" pitchFamily="18" charset="0"/>
            </a:endParaRPr>
          </a:p>
        </p:txBody>
      </p:sp>
      <p:sp>
        <p:nvSpPr>
          <p:cNvPr id="4" name="文本框 3">
            <a:extLst>
              <a:ext uri="{FF2B5EF4-FFF2-40B4-BE49-F238E27FC236}">
                <a16:creationId xmlns:a16="http://schemas.microsoft.com/office/drawing/2014/main" id="{C475334D-5108-82CE-DDB8-89A7540CA732}"/>
              </a:ext>
            </a:extLst>
          </p:cNvPr>
          <p:cNvSpPr txBox="1"/>
          <p:nvPr/>
        </p:nvSpPr>
        <p:spPr>
          <a:xfrm>
            <a:off x="768927" y="1844759"/>
            <a:ext cx="10406928" cy="646331"/>
          </a:xfrm>
          <a:prstGeom prst="rect">
            <a:avLst/>
          </a:prstGeom>
          <a:noFill/>
        </p:spPr>
        <p:txBody>
          <a:bodyPr wrap="square">
            <a:spAutoFit/>
          </a:bodyPr>
          <a:lstStyle/>
          <a:p>
            <a:r>
              <a:rPr lang="en-US" altLang="zh-CN" dirty="0">
                <a:latin typeface="Times New Roman" panose="02020603050405020304" pitchFamily="18" charset="0"/>
                <a:cs typeface="Times New Roman" panose="02020603050405020304" pitchFamily="18" charset="0"/>
              </a:rPr>
              <a:t>When a beam passing through a beam pipe, a </a:t>
            </a:r>
            <a:r>
              <a:rPr lang="en-US" altLang="zh-CN" dirty="0" err="1">
                <a:latin typeface="Times New Roman" panose="02020603050405020304" pitchFamily="18" charset="0"/>
                <a:cs typeface="Times New Roman" panose="02020603050405020304" pitchFamily="18" charset="0"/>
              </a:rPr>
              <a:t>wakefield</a:t>
            </a:r>
            <a:r>
              <a:rPr lang="en-US" altLang="zh-CN" dirty="0">
                <a:latin typeface="Times New Roman" panose="02020603050405020304" pitchFamily="18" charset="0"/>
                <a:cs typeface="Times New Roman" panose="02020603050405020304" pitchFamily="18" charset="0"/>
              </a:rPr>
              <a:t> is generated, beam energy will loss due to impedance.  </a:t>
            </a:r>
          </a:p>
          <a:p>
            <a:endParaRPr lang="zh-CN"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E126AA2A-F23A-5FCB-A1CB-08F4ECD7D282}"/>
                  </a:ext>
                </a:extLst>
              </p:cNvPr>
              <p:cNvSpPr txBox="1"/>
              <p:nvPr/>
            </p:nvSpPr>
            <p:spPr>
              <a:xfrm>
                <a:off x="5522768" y="2627120"/>
                <a:ext cx="1293496" cy="28193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rPr>
                        <m:t>∆</m:t>
                      </m:r>
                      <m:r>
                        <a:rPr lang="en-US" altLang="zh-CN" b="0" i="1" smtClean="0">
                          <a:latin typeface="Cambria Math" panose="02040503050406030204" pitchFamily="18" charset="0"/>
                        </a:rPr>
                        <m:t>𝐸</m:t>
                      </m:r>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𝑘</m:t>
                          </m:r>
                        </m:e>
                        <m:sup>
                          <m:r>
                            <a:rPr lang="en-US" altLang="zh-CN" b="0" i="1" smtClean="0">
                              <a:latin typeface="Cambria Math" panose="02040503050406030204" pitchFamily="18" charset="0"/>
                              <a:ea typeface="Cambria Math" panose="02040503050406030204" pitchFamily="18" charset="0"/>
                            </a:rPr>
                            <m:t>∥</m:t>
                          </m:r>
                        </m:sup>
                      </m:sSup>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𝑞</m:t>
                          </m:r>
                        </m:e>
                        <m:sup>
                          <m:r>
                            <a:rPr lang="en-US" altLang="zh-CN" b="0" i="1" smtClean="0">
                              <a:latin typeface="Cambria Math" panose="02040503050406030204" pitchFamily="18" charset="0"/>
                            </a:rPr>
                            <m:t>2</m:t>
                          </m:r>
                        </m:sup>
                      </m:sSup>
                    </m:oMath>
                  </m:oMathPara>
                </a14:m>
                <a:endParaRPr lang="zh-CN" altLang="en-US" dirty="0"/>
              </a:p>
            </p:txBody>
          </p:sp>
        </mc:Choice>
        <mc:Fallback xmlns="">
          <p:sp>
            <p:nvSpPr>
              <p:cNvPr id="5" name="文本框 4">
                <a:extLst>
                  <a:ext uri="{FF2B5EF4-FFF2-40B4-BE49-F238E27FC236}">
                    <a16:creationId xmlns:a16="http://schemas.microsoft.com/office/drawing/2014/main" id="{E126AA2A-F23A-5FCB-A1CB-08F4ECD7D282}"/>
                  </a:ext>
                </a:extLst>
              </p:cNvPr>
              <p:cNvSpPr txBox="1">
                <a:spLocks noRot="1" noChangeAspect="1" noMove="1" noResize="1" noEditPoints="1" noAdjustHandles="1" noChangeArrowheads="1" noChangeShapeType="1" noTextEdit="1"/>
              </p:cNvSpPr>
              <p:nvPr/>
            </p:nvSpPr>
            <p:spPr>
              <a:xfrm>
                <a:off x="5522768" y="2627120"/>
                <a:ext cx="1293496" cy="281937"/>
              </a:xfrm>
              <a:prstGeom prst="rect">
                <a:avLst/>
              </a:prstGeom>
              <a:blipFill>
                <a:blip r:embed="rId2"/>
                <a:stretch>
                  <a:fillRect l="-3774" t="-4348" r="-943" b="-26087"/>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5AE3D8DA-88E8-56C7-FD11-8BB775B97580}"/>
                  </a:ext>
                </a:extLst>
              </p:cNvPr>
              <p:cNvSpPr txBox="1"/>
              <p:nvPr/>
            </p:nvSpPr>
            <p:spPr>
              <a:xfrm>
                <a:off x="768927" y="3166582"/>
                <a:ext cx="10406928" cy="646331"/>
              </a:xfrm>
              <a:prstGeom prst="rect">
                <a:avLst/>
              </a:prstGeom>
              <a:noFill/>
            </p:spPr>
            <p:txBody>
              <a:bodyPr wrap="square">
                <a:spAutoFit/>
              </a:bodyPr>
              <a:lstStyle/>
              <a:p>
                <a:r>
                  <a:rPr lang="en-US" altLang="zh-CN" dirty="0">
                    <a:latin typeface="Times New Roman" panose="02020603050405020304" pitchFamily="18" charset="0"/>
                    <a:cs typeface="Times New Roman" panose="02020603050405020304" pitchFamily="18" charset="0"/>
                  </a:rPr>
                  <a:t>Where </a:t>
                </a:r>
                <a14:m>
                  <m:oMath xmlns:m="http://schemas.openxmlformats.org/officeDocument/2006/math">
                    <m:sSup>
                      <m:sSupPr>
                        <m:ctrlPr>
                          <a:rPr lang="en-US" altLang="zh-CN" i="1">
                            <a:latin typeface="Cambria Math" panose="02040503050406030204" pitchFamily="18" charset="0"/>
                          </a:rPr>
                        </m:ctrlPr>
                      </m:sSupPr>
                      <m:e>
                        <m:r>
                          <a:rPr lang="en-US" altLang="zh-CN" i="1">
                            <a:latin typeface="Cambria Math" panose="02040503050406030204" pitchFamily="18" charset="0"/>
                          </a:rPr>
                          <m:t>𝑘</m:t>
                        </m:r>
                      </m:e>
                      <m:sup>
                        <m:r>
                          <a:rPr lang="en-US" altLang="zh-CN" i="1">
                            <a:latin typeface="Cambria Math" panose="02040503050406030204" pitchFamily="18" charset="0"/>
                            <a:ea typeface="Cambria Math" panose="02040503050406030204" pitchFamily="18" charset="0"/>
                          </a:rPr>
                          <m:t>∥</m:t>
                        </m:r>
                      </m:sup>
                    </m:sSup>
                  </m:oMath>
                </a14:m>
                <a:r>
                  <a:rPr lang="en-US" altLang="zh-CN" dirty="0">
                    <a:latin typeface="Times New Roman" panose="02020603050405020304" pitchFamily="18" charset="0"/>
                    <a:cs typeface="Times New Roman" panose="02020603050405020304" pitchFamily="18" charset="0"/>
                  </a:rPr>
                  <a:t> is the loss factor, </a:t>
                </a:r>
                <a:r>
                  <a:rPr lang="en-US" altLang="zh-CN" i="1" dirty="0">
                    <a:latin typeface="Times New Roman" panose="02020603050405020304" pitchFamily="18" charset="0"/>
                    <a:cs typeface="Times New Roman" panose="02020603050405020304" pitchFamily="18" charset="0"/>
                  </a:rPr>
                  <a:t>q</a:t>
                </a:r>
                <a:r>
                  <a:rPr lang="en-US" altLang="zh-CN" dirty="0">
                    <a:latin typeface="Times New Roman" panose="02020603050405020304" pitchFamily="18" charset="0"/>
                    <a:cs typeface="Times New Roman" panose="02020603050405020304" pitchFamily="18" charset="0"/>
                  </a:rPr>
                  <a:t> is bunch charge.  </a:t>
                </a:r>
              </a:p>
              <a:p>
                <a:endParaRPr lang="zh-CN" altLang="en-US" dirty="0">
                  <a:latin typeface="Times New Roman" panose="02020603050405020304" pitchFamily="18" charset="0"/>
                  <a:cs typeface="Times New Roman" panose="02020603050405020304" pitchFamily="18" charset="0"/>
                </a:endParaRPr>
              </a:p>
            </p:txBody>
          </p:sp>
        </mc:Choice>
        <mc:Fallback xmlns="">
          <p:sp>
            <p:nvSpPr>
              <p:cNvPr id="6" name="文本框 5">
                <a:extLst>
                  <a:ext uri="{FF2B5EF4-FFF2-40B4-BE49-F238E27FC236}">
                    <a16:creationId xmlns:a16="http://schemas.microsoft.com/office/drawing/2014/main" id="{5AE3D8DA-88E8-56C7-FD11-8BB775B97580}"/>
                  </a:ext>
                </a:extLst>
              </p:cNvPr>
              <p:cNvSpPr txBox="1">
                <a:spLocks noRot="1" noChangeAspect="1" noMove="1" noResize="1" noEditPoints="1" noAdjustHandles="1" noChangeArrowheads="1" noChangeShapeType="1" noTextEdit="1"/>
              </p:cNvSpPr>
              <p:nvPr/>
            </p:nvSpPr>
            <p:spPr>
              <a:xfrm>
                <a:off x="768927" y="3166582"/>
                <a:ext cx="10406928" cy="646331"/>
              </a:xfrm>
              <a:prstGeom prst="rect">
                <a:avLst/>
              </a:prstGeom>
              <a:blipFill>
                <a:blip r:embed="rId3"/>
                <a:stretch>
                  <a:fillRect l="-469" t="-377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CB7EFA35-7020-DF49-C2ED-D2718DCC4A82}"/>
                  </a:ext>
                </a:extLst>
              </p:cNvPr>
              <p:cNvSpPr txBox="1"/>
              <p:nvPr/>
            </p:nvSpPr>
            <p:spPr>
              <a:xfrm>
                <a:off x="2925257" y="3796741"/>
                <a:ext cx="6094268" cy="69166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𝑘</m:t>
                          </m:r>
                        </m:e>
                        <m:sup>
                          <m:r>
                            <a:rPr lang="en-US" altLang="zh-CN" b="0" i="1" smtClean="0">
                              <a:latin typeface="Cambria Math" panose="02040503050406030204" pitchFamily="18" charset="0"/>
                              <a:ea typeface="Cambria Math" panose="02040503050406030204" pitchFamily="18" charset="0"/>
                            </a:rPr>
                            <m:t>∥</m:t>
                          </m:r>
                        </m:sup>
                      </m:sSup>
                      <m:r>
                        <a:rPr lang="en-US" altLang="zh-CN" b="0" i="1" smtClean="0">
                          <a:latin typeface="Cambria Math" panose="02040503050406030204" pitchFamily="18" charset="0"/>
                          <a:ea typeface="Cambria Math" panose="02040503050406030204" pitchFamily="18" charset="0"/>
                        </a:rPr>
                        <m:t>=</m:t>
                      </m:r>
                      <m:f>
                        <m:fPr>
                          <m:ctrlPr>
                            <a:rPr lang="en-US" altLang="zh-CN" b="0" i="1" smtClean="0">
                              <a:latin typeface="Cambria Math" panose="02040503050406030204" pitchFamily="18" charset="0"/>
                              <a:ea typeface="Cambria Math" panose="02040503050406030204" pitchFamily="18" charset="0"/>
                            </a:rPr>
                          </m:ctrlPr>
                        </m:fPr>
                        <m:num>
                          <m:r>
                            <a:rPr lang="en-US" altLang="zh-CN" b="0" i="1" smtClean="0">
                              <a:latin typeface="Cambria Math" panose="02040503050406030204" pitchFamily="18" charset="0"/>
                              <a:ea typeface="Cambria Math" panose="02040503050406030204" pitchFamily="18" charset="0"/>
                            </a:rPr>
                            <m:t>1</m:t>
                          </m:r>
                        </m:num>
                        <m:den>
                          <m:r>
                            <a:rPr lang="zh-CN" altLang="en-US" b="0" i="1" smtClean="0">
                              <a:latin typeface="Cambria Math" panose="02040503050406030204" pitchFamily="18" charset="0"/>
                              <a:ea typeface="Cambria Math" panose="02040503050406030204" pitchFamily="18" charset="0"/>
                            </a:rPr>
                            <m:t>𝜋</m:t>
                          </m:r>
                        </m:den>
                      </m:f>
                      <m:nary>
                        <m:naryPr>
                          <m:ctrlPr>
                            <a:rPr lang="en-US" altLang="zh-CN" b="0" i="1" smtClean="0">
                              <a:latin typeface="Cambria Math" panose="02040503050406030204" pitchFamily="18" charset="0"/>
                              <a:ea typeface="Cambria Math" panose="02040503050406030204" pitchFamily="18" charset="0"/>
                            </a:rPr>
                          </m:ctrlPr>
                        </m:naryPr>
                        <m:sub>
                          <m:r>
                            <m:rPr>
                              <m:brk m:alnAt="23"/>
                            </m:rPr>
                            <a:rPr lang="en-US" altLang="zh-CN" b="0" i="1" smtClean="0">
                              <a:latin typeface="Cambria Math" panose="02040503050406030204" pitchFamily="18" charset="0"/>
                              <a:ea typeface="Cambria Math" panose="02040503050406030204" pitchFamily="18" charset="0"/>
                            </a:rPr>
                            <m:t>0</m:t>
                          </m:r>
                        </m:sub>
                        <m:sup>
                          <m:r>
                            <a:rPr lang="en-US" altLang="zh-CN" b="0" i="1" smtClean="0">
                              <a:latin typeface="Cambria Math" panose="02040503050406030204" pitchFamily="18" charset="0"/>
                              <a:ea typeface="Cambria Math" panose="02040503050406030204" pitchFamily="18" charset="0"/>
                            </a:rPr>
                            <m:t>∞</m:t>
                          </m:r>
                        </m:sup>
                        <m:e>
                          <m:r>
                            <a:rPr lang="en-US" altLang="zh-CN" b="0" i="1" smtClean="0">
                              <a:latin typeface="Cambria Math" panose="02040503050406030204" pitchFamily="18" charset="0"/>
                              <a:ea typeface="Cambria Math" panose="02040503050406030204" pitchFamily="18" charset="0"/>
                            </a:rPr>
                            <m:t>𝑑</m:t>
                          </m:r>
                          <m:r>
                            <a:rPr lang="zh-CN" altLang="en-US" b="0" i="1" smtClean="0">
                              <a:latin typeface="Cambria Math" panose="02040503050406030204" pitchFamily="18" charset="0"/>
                              <a:ea typeface="Cambria Math" panose="02040503050406030204" pitchFamily="18" charset="0"/>
                            </a:rPr>
                            <m:t>𝜔</m:t>
                          </m:r>
                          <m:r>
                            <a:rPr lang="en-US" altLang="zh-CN" b="0" i="1" smtClean="0">
                              <a:latin typeface="Cambria Math" panose="02040503050406030204" pitchFamily="18" charset="0"/>
                              <a:ea typeface="Cambria Math" panose="02040503050406030204" pitchFamily="18" charset="0"/>
                            </a:rPr>
                            <m:t>𝑅𝑒</m:t>
                          </m:r>
                          <m:r>
                            <a:rPr lang="en-US" altLang="zh-CN" b="0" i="1" smtClean="0">
                              <a:latin typeface="Cambria Math" panose="02040503050406030204" pitchFamily="18" charset="0"/>
                              <a:ea typeface="Cambria Math" panose="02040503050406030204" pitchFamily="18" charset="0"/>
                            </a:rPr>
                            <m:t>[</m:t>
                          </m:r>
                          <m:sSubSup>
                            <m:sSubSupPr>
                              <m:ctrlPr>
                                <a:rPr lang="en-US" altLang="zh-CN" b="0" i="1" smtClean="0">
                                  <a:latin typeface="Cambria Math" panose="02040503050406030204" pitchFamily="18" charset="0"/>
                                  <a:ea typeface="Cambria Math" panose="02040503050406030204" pitchFamily="18" charset="0"/>
                                </a:rPr>
                              </m:ctrlPr>
                            </m:sSubSupPr>
                            <m:e>
                              <m:r>
                                <a:rPr lang="en-US" altLang="zh-CN" b="0" i="1" smtClean="0">
                                  <a:latin typeface="Cambria Math" panose="02040503050406030204" pitchFamily="18" charset="0"/>
                                  <a:ea typeface="Cambria Math" panose="02040503050406030204" pitchFamily="18" charset="0"/>
                                </a:rPr>
                                <m:t>𝑍</m:t>
                              </m:r>
                            </m:e>
                            <m:sub>
                              <m:r>
                                <a:rPr lang="en-US" altLang="zh-CN" b="0" i="1" smtClean="0">
                                  <a:latin typeface="Cambria Math" panose="02040503050406030204" pitchFamily="18" charset="0"/>
                                  <a:ea typeface="Cambria Math" panose="02040503050406030204" pitchFamily="18" charset="0"/>
                                </a:rPr>
                                <m:t>0</m:t>
                              </m:r>
                            </m:sub>
                            <m:sup>
                              <m:r>
                                <a:rPr lang="en-US" altLang="zh-CN" b="0" i="1" smtClean="0">
                                  <a:latin typeface="Cambria Math" panose="02040503050406030204" pitchFamily="18" charset="0"/>
                                  <a:ea typeface="Cambria Math" panose="02040503050406030204" pitchFamily="18" charset="0"/>
                                </a:rPr>
                                <m:t>∥</m:t>
                              </m:r>
                            </m:sup>
                          </m:sSubSup>
                          <m:d>
                            <m:dPr>
                              <m:ctrlPr>
                                <a:rPr lang="en-US" altLang="zh-CN" b="0" i="1" smtClean="0">
                                  <a:latin typeface="Cambria Math" panose="02040503050406030204" pitchFamily="18" charset="0"/>
                                  <a:ea typeface="Cambria Math" panose="02040503050406030204" pitchFamily="18" charset="0"/>
                                </a:rPr>
                              </m:ctrlPr>
                            </m:dPr>
                            <m:e>
                              <m:r>
                                <a:rPr lang="zh-CN" altLang="en-US" b="0" i="1" smtClean="0">
                                  <a:latin typeface="Cambria Math" panose="02040503050406030204" pitchFamily="18" charset="0"/>
                                  <a:ea typeface="Cambria Math" panose="02040503050406030204" pitchFamily="18" charset="0"/>
                                </a:rPr>
                                <m:t>𝜔</m:t>
                              </m:r>
                            </m:e>
                          </m:d>
                          <m:r>
                            <a:rPr lang="en-US" altLang="zh-CN" b="0" i="1" smtClean="0">
                              <a:latin typeface="Cambria Math" panose="02040503050406030204" pitchFamily="18" charset="0"/>
                              <a:ea typeface="Cambria Math" panose="02040503050406030204" pitchFamily="18" charset="0"/>
                            </a:rPr>
                            <m:t>]</m:t>
                          </m:r>
                          <m:sSup>
                            <m:sSupPr>
                              <m:ctrlPr>
                                <a:rPr lang="en-US" altLang="zh-CN" b="0" i="1" smtClean="0">
                                  <a:latin typeface="Cambria Math" panose="02040503050406030204" pitchFamily="18" charset="0"/>
                                  <a:ea typeface="Cambria Math" panose="02040503050406030204" pitchFamily="18" charset="0"/>
                                </a:rPr>
                              </m:ctrlPr>
                            </m:sSupPr>
                            <m:e>
                              <m:d>
                                <m:dPr>
                                  <m:begChr m:val="|"/>
                                  <m:endChr m:val="|"/>
                                  <m:ctrlPr>
                                    <a:rPr lang="en-US" altLang="zh-CN" i="1">
                                      <a:latin typeface="Cambria Math" panose="02040503050406030204" pitchFamily="18" charset="0"/>
                                      <a:ea typeface="Cambria Math" panose="02040503050406030204" pitchFamily="18" charset="0"/>
                                    </a:rPr>
                                  </m:ctrlPr>
                                </m:dPr>
                                <m:e>
                                  <m:acc>
                                    <m:accPr>
                                      <m:chr m:val="̃"/>
                                      <m:ctrlPr>
                                        <a:rPr lang="en-US" altLang="zh-CN" i="1">
                                          <a:latin typeface="Cambria Math" panose="02040503050406030204" pitchFamily="18" charset="0"/>
                                          <a:ea typeface="Cambria Math" panose="02040503050406030204" pitchFamily="18" charset="0"/>
                                        </a:rPr>
                                      </m:ctrlPr>
                                    </m:accPr>
                                    <m:e>
                                      <m:r>
                                        <a:rPr lang="zh-CN" altLang="en-US" i="1">
                                          <a:latin typeface="Cambria Math" panose="02040503050406030204" pitchFamily="18" charset="0"/>
                                          <a:ea typeface="Cambria Math" panose="02040503050406030204" pitchFamily="18" charset="0"/>
                                        </a:rPr>
                                        <m:t>𝜌</m:t>
                                      </m:r>
                                    </m:e>
                                  </m:acc>
                                  <m:r>
                                    <a:rPr lang="en-US" altLang="zh-CN" i="1">
                                      <a:latin typeface="Cambria Math" panose="02040503050406030204" pitchFamily="18" charset="0"/>
                                    </a:rPr>
                                    <m:t>(</m:t>
                                  </m:r>
                                  <m:r>
                                    <a:rPr lang="zh-CN" altLang="en-US" i="1">
                                      <a:latin typeface="Cambria Math" panose="02040503050406030204" pitchFamily="18" charset="0"/>
                                    </a:rPr>
                                    <m:t>𝜔</m:t>
                                  </m:r>
                                  <m:r>
                                    <a:rPr lang="en-US" altLang="zh-CN" i="1">
                                      <a:latin typeface="Cambria Math" panose="02040503050406030204" pitchFamily="18" charset="0"/>
                                    </a:rPr>
                                    <m:t>)</m:t>
                                  </m:r>
                                </m:e>
                              </m:d>
                            </m:e>
                            <m:sup>
                              <m:r>
                                <a:rPr lang="en-US" altLang="zh-CN" b="0" i="1" smtClean="0">
                                  <a:latin typeface="Cambria Math" panose="02040503050406030204" pitchFamily="18" charset="0"/>
                                  <a:ea typeface="Cambria Math" panose="02040503050406030204" pitchFamily="18" charset="0"/>
                                </a:rPr>
                                <m:t>2</m:t>
                              </m:r>
                            </m:sup>
                          </m:sSup>
                        </m:e>
                      </m:nary>
                    </m:oMath>
                  </m:oMathPara>
                </a14:m>
                <a:endParaRPr lang="zh-CN" altLang="en-US" dirty="0"/>
              </a:p>
            </p:txBody>
          </p:sp>
        </mc:Choice>
        <mc:Fallback xmlns="">
          <p:sp>
            <p:nvSpPr>
              <p:cNvPr id="8" name="文本框 7">
                <a:extLst>
                  <a:ext uri="{FF2B5EF4-FFF2-40B4-BE49-F238E27FC236}">
                    <a16:creationId xmlns:a16="http://schemas.microsoft.com/office/drawing/2014/main" id="{CB7EFA35-7020-DF49-C2ED-D2718DCC4A82}"/>
                  </a:ext>
                </a:extLst>
              </p:cNvPr>
              <p:cNvSpPr txBox="1">
                <a:spLocks noRot="1" noChangeAspect="1" noMove="1" noResize="1" noEditPoints="1" noAdjustHandles="1" noChangeArrowheads="1" noChangeShapeType="1" noTextEdit="1"/>
              </p:cNvSpPr>
              <p:nvPr/>
            </p:nvSpPr>
            <p:spPr>
              <a:xfrm>
                <a:off x="2925257" y="3796741"/>
                <a:ext cx="6094268" cy="691664"/>
              </a:xfrm>
              <a:prstGeom prst="rect">
                <a:avLst/>
              </a:prstGeom>
              <a:blipFill>
                <a:blip r:embed="rId4"/>
                <a:stretch>
                  <a:fillRect/>
                </a:stretch>
              </a:blipFill>
            </p:spPr>
            <p:txBody>
              <a:bodyPr/>
              <a:lstStyle/>
              <a:p>
                <a:r>
                  <a:rPr lang="zh-CN" altLang="en-US">
                    <a:noFill/>
                  </a:rPr>
                  <a:t> </a:t>
                </a:r>
              </a:p>
            </p:txBody>
          </p:sp>
        </mc:Fallback>
      </mc:AlternateContent>
      <p:sp>
        <p:nvSpPr>
          <p:cNvPr id="10" name="文本框 9">
            <a:extLst>
              <a:ext uri="{FF2B5EF4-FFF2-40B4-BE49-F238E27FC236}">
                <a16:creationId xmlns:a16="http://schemas.microsoft.com/office/drawing/2014/main" id="{4DE30E95-9A00-8418-9C14-1D47667D3077}"/>
              </a:ext>
            </a:extLst>
          </p:cNvPr>
          <p:cNvSpPr txBox="1"/>
          <p:nvPr/>
        </p:nvSpPr>
        <p:spPr>
          <a:xfrm>
            <a:off x="1023721" y="5118564"/>
            <a:ext cx="10144557" cy="923330"/>
          </a:xfrm>
          <a:prstGeom prst="rect">
            <a:avLst/>
          </a:prstGeom>
          <a:noFill/>
        </p:spPr>
        <p:txBody>
          <a:bodyPr wrap="square">
            <a:spAutoFit/>
          </a:bodyPr>
          <a:lstStyle/>
          <a:p>
            <a:r>
              <a:rPr lang="en-US" altLang="zh-CN" dirty="0">
                <a:latin typeface="Times New Roman" panose="02020603050405020304" pitchFamily="18" charset="0"/>
                <a:cs typeface="Times New Roman" panose="02020603050405020304" pitchFamily="18" charset="0"/>
              </a:rPr>
              <a:t>Unlike impedance, the loss factor depends on the bunch length—the shorter the bunch, the higher the loss factor. The associated energy loss will deposit onto the beam pipe, causing it to heat up. The energy loss increases quadratically with the bunch charge it should be seriously considered for high charge bunch.</a:t>
            </a:r>
            <a:endParaRPr lang="zh-CN"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A6D811A4-8666-E256-8B40-456E72F97B44}"/>
                  </a:ext>
                </a:extLst>
              </p:cNvPr>
              <p:cNvSpPr txBox="1"/>
              <p:nvPr/>
            </p:nvSpPr>
            <p:spPr>
              <a:xfrm>
                <a:off x="2610715" y="4595863"/>
                <a:ext cx="6094268" cy="41524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acc>
                        <m:accPr>
                          <m:chr m:val="̃"/>
                          <m:ctrlPr>
                            <a:rPr lang="en-US" altLang="zh-CN" i="1" smtClean="0">
                              <a:latin typeface="Cambria Math" panose="02040503050406030204" pitchFamily="18" charset="0"/>
                              <a:ea typeface="Cambria Math" panose="02040503050406030204" pitchFamily="18" charset="0"/>
                            </a:rPr>
                          </m:ctrlPr>
                        </m:accPr>
                        <m:e>
                          <m:r>
                            <a:rPr lang="zh-CN" altLang="en-US" i="1">
                              <a:latin typeface="Cambria Math" panose="02040503050406030204" pitchFamily="18" charset="0"/>
                              <a:ea typeface="Cambria Math" panose="02040503050406030204" pitchFamily="18" charset="0"/>
                            </a:rPr>
                            <m:t>𝜌</m:t>
                          </m:r>
                        </m:e>
                      </m:acc>
                      <m:d>
                        <m:dPr>
                          <m:ctrlPr>
                            <a:rPr lang="en-US" altLang="zh-CN" i="1">
                              <a:latin typeface="Cambria Math" panose="02040503050406030204" pitchFamily="18" charset="0"/>
                              <a:ea typeface="Cambria Math" panose="02040503050406030204" pitchFamily="18" charset="0"/>
                            </a:rPr>
                          </m:ctrlPr>
                        </m:dPr>
                        <m:e>
                          <m:r>
                            <a:rPr lang="zh-CN" altLang="en-US" i="1">
                              <a:latin typeface="Cambria Math" panose="02040503050406030204" pitchFamily="18" charset="0"/>
                            </a:rPr>
                            <m:t>𝜔</m:t>
                          </m:r>
                        </m:e>
                      </m:d>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𝑒</m:t>
                          </m:r>
                        </m:e>
                        <m:sup>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zh-CN" altLang="en-US" b="0" i="1" smtClean="0">
                                  <a:latin typeface="Cambria Math" panose="02040503050406030204" pitchFamily="18" charset="0"/>
                                </a:rPr>
                                <m:t>𝜔</m:t>
                              </m:r>
                            </m:e>
                            <m:sup>
                              <m:r>
                                <a:rPr lang="en-US" altLang="zh-CN" b="0" i="1" smtClean="0">
                                  <a:latin typeface="Cambria Math" panose="02040503050406030204" pitchFamily="18" charset="0"/>
                                </a:rPr>
                                <m:t>2</m:t>
                              </m:r>
                            </m:sup>
                          </m:sSup>
                          <m:sSubSup>
                            <m:sSubSupPr>
                              <m:ctrlPr>
                                <a:rPr lang="en-US" altLang="zh-CN" b="0" i="1" smtClean="0">
                                  <a:latin typeface="Cambria Math" panose="02040503050406030204" pitchFamily="18" charset="0"/>
                                </a:rPr>
                              </m:ctrlPr>
                            </m:sSubSupPr>
                            <m:e>
                              <m:r>
                                <a:rPr lang="zh-CN" altLang="en-US" b="0" i="1" smtClean="0">
                                  <a:latin typeface="Cambria Math" panose="02040503050406030204" pitchFamily="18" charset="0"/>
                                </a:rPr>
                                <m:t>𝜎</m:t>
                              </m:r>
                            </m:e>
                            <m:sub>
                              <m:r>
                                <a:rPr lang="en-US" altLang="zh-CN" b="0" i="1" smtClean="0">
                                  <a:latin typeface="Cambria Math" panose="02040503050406030204" pitchFamily="18" charset="0"/>
                                </a:rPr>
                                <m:t>𝑡</m:t>
                              </m:r>
                            </m:sub>
                            <m:sup>
                              <m:r>
                                <a:rPr lang="en-US" altLang="zh-CN" b="0" i="1" smtClean="0">
                                  <a:latin typeface="Cambria Math" panose="02040503050406030204" pitchFamily="18" charset="0"/>
                                </a:rPr>
                                <m:t>2</m:t>
                              </m:r>
                            </m:sup>
                          </m:sSubSup>
                          <m:r>
                            <a:rPr lang="en-US" altLang="zh-CN" b="0" i="1" smtClean="0">
                              <a:latin typeface="Cambria Math" panose="02040503050406030204" pitchFamily="18" charset="0"/>
                            </a:rPr>
                            <m:t>/2</m:t>
                          </m:r>
                        </m:sup>
                      </m:sSup>
                    </m:oMath>
                  </m:oMathPara>
                </a14:m>
                <a:endParaRPr lang="zh-CN" altLang="en-US" dirty="0"/>
              </a:p>
            </p:txBody>
          </p:sp>
        </mc:Choice>
        <mc:Fallback xmlns="">
          <p:sp>
            <p:nvSpPr>
              <p:cNvPr id="12" name="文本框 11">
                <a:extLst>
                  <a:ext uri="{FF2B5EF4-FFF2-40B4-BE49-F238E27FC236}">
                    <a16:creationId xmlns:a16="http://schemas.microsoft.com/office/drawing/2014/main" id="{A6D811A4-8666-E256-8B40-456E72F97B44}"/>
                  </a:ext>
                </a:extLst>
              </p:cNvPr>
              <p:cNvSpPr txBox="1">
                <a:spLocks noRot="1" noChangeAspect="1" noMove="1" noResize="1" noEditPoints="1" noAdjustHandles="1" noChangeArrowheads="1" noChangeShapeType="1" noTextEdit="1"/>
              </p:cNvSpPr>
              <p:nvPr/>
            </p:nvSpPr>
            <p:spPr>
              <a:xfrm>
                <a:off x="2610715" y="4595863"/>
                <a:ext cx="6094268" cy="415242"/>
              </a:xfrm>
              <a:prstGeom prst="rect">
                <a:avLst/>
              </a:prstGeom>
              <a:blipFill>
                <a:blip r:embed="rId5"/>
                <a:stretch>
                  <a:fillRect b="-5882"/>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5314722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643E5-C728-4F71-0F7C-ADBE51573FC1}"/>
            </a:ext>
          </a:extLst>
        </p:cNvPr>
        <p:cNvGrpSpPr/>
        <p:nvPr/>
      </p:nvGrpSpPr>
      <p:grpSpPr>
        <a:xfrm>
          <a:off x="0" y="0"/>
          <a:ext cx="0" cy="0"/>
          <a:chOff x="0" y="0"/>
          <a:chExt cx="0" cy="0"/>
        </a:xfrm>
      </p:grpSpPr>
      <p:sp>
        <p:nvSpPr>
          <p:cNvPr id="3" name="文本框 2">
            <a:extLst>
              <a:ext uri="{FF2B5EF4-FFF2-40B4-BE49-F238E27FC236}">
                <a16:creationId xmlns:a16="http://schemas.microsoft.com/office/drawing/2014/main" id="{E9E4A484-57E7-2593-95B8-3E20F6FD027E}"/>
              </a:ext>
            </a:extLst>
          </p:cNvPr>
          <p:cNvSpPr txBox="1"/>
          <p:nvPr/>
        </p:nvSpPr>
        <p:spPr>
          <a:xfrm>
            <a:off x="2597727" y="3244334"/>
            <a:ext cx="6826827" cy="707886"/>
          </a:xfrm>
          <a:prstGeom prst="rect">
            <a:avLst/>
          </a:prstGeom>
          <a:noFill/>
        </p:spPr>
        <p:txBody>
          <a:bodyPr wrap="square">
            <a:spAutoFit/>
          </a:bodyPr>
          <a:lstStyle/>
          <a:p>
            <a:pPr algn="ctr"/>
            <a:r>
              <a:rPr lang="en-US" altLang="zh-CN" sz="4000" dirty="0">
                <a:solidFill>
                  <a:srgbClr val="0000FF"/>
                </a:solidFill>
                <a:latin typeface="华文中宋" panose="02010600040101010101" pitchFamily="2" charset="-122"/>
                <a:ea typeface="华文中宋" panose="02010600040101010101" pitchFamily="2" charset="-122"/>
              </a:rPr>
              <a:t>Space charge effect</a:t>
            </a:r>
            <a:endParaRPr lang="zh-CN" altLang="en-US" sz="4000" dirty="0">
              <a:solidFill>
                <a:srgbClr val="0000FF"/>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26663176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4297E57-636F-3005-F443-BD04BB9EE20E}"/>
              </a:ext>
            </a:extLst>
          </p:cNvPr>
          <p:cNvSpPr>
            <a:spLocks noGrp="1"/>
          </p:cNvSpPr>
          <p:nvPr>
            <p:ph type="title"/>
          </p:nvPr>
        </p:nvSpPr>
        <p:spPr>
          <a:xfrm>
            <a:off x="838200" y="63786"/>
            <a:ext cx="10515600" cy="1325563"/>
          </a:xfrm>
        </p:spPr>
        <p:txBody>
          <a:bodyPr/>
          <a:lstStyle/>
          <a:p>
            <a:r>
              <a:rPr lang="en-US" altLang="zh-CN" b="1" dirty="0">
                <a:latin typeface="Aptos Black" panose="020B0004020202020204" pitchFamily="34" charset="0"/>
              </a:rPr>
              <a:t>Contents</a:t>
            </a:r>
            <a:endParaRPr lang="zh-CN" altLang="en-US" b="1" dirty="0">
              <a:latin typeface="Aptos Black" panose="020B0004020202020204" pitchFamily="34" charset="0"/>
            </a:endParaRPr>
          </a:p>
        </p:txBody>
      </p:sp>
      <p:sp>
        <p:nvSpPr>
          <p:cNvPr id="3" name="内容占位符 2">
            <a:extLst>
              <a:ext uri="{FF2B5EF4-FFF2-40B4-BE49-F238E27FC236}">
                <a16:creationId xmlns:a16="http://schemas.microsoft.com/office/drawing/2014/main" id="{1E21DF2E-2697-3A75-AA07-292E581108FD}"/>
              </a:ext>
            </a:extLst>
          </p:cNvPr>
          <p:cNvSpPr>
            <a:spLocks noGrp="1"/>
          </p:cNvSpPr>
          <p:nvPr>
            <p:ph idx="1"/>
          </p:nvPr>
        </p:nvSpPr>
        <p:spPr>
          <a:xfrm>
            <a:off x="838200" y="1243732"/>
            <a:ext cx="10515600" cy="5136284"/>
          </a:xfrm>
        </p:spPr>
        <p:txBody>
          <a:bodyPr>
            <a:normAutofit/>
          </a:bodyPr>
          <a:lstStyle/>
          <a:p>
            <a:r>
              <a:rPr lang="en-US" altLang="zh-CN" dirty="0">
                <a:latin typeface="华文中宋" panose="02010600040101010101" pitchFamily="2" charset="-122"/>
                <a:ea typeface="华文中宋" panose="02010600040101010101" pitchFamily="2" charset="-122"/>
              </a:rPr>
              <a:t>Introduction to</a:t>
            </a:r>
            <a:r>
              <a:rPr lang="zh-CN" altLang="en-US" dirty="0">
                <a:latin typeface="华文中宋" panose="02010600040101010101" pitchFamily="2" charset="-122"/>
                <a:ea typeface="华文中宋" panose="02010600040101010101" pitchFamily="2" charset="-122"/>
              </a:rPr>
              <a:t> </a:t>
            </a:r>
            <a:r>
              <a:rPr lang="en-US" altLang="zh-CN" dirty="0">
                <a:latin typeface="华文中宋" panose="02010600040101010101" pitchFamily="2" charset="-122"/>
                <a:ea typeface="华文中宋" panose="02010600040101010101" pitchFamily="2" charset="-122"/>
              </a:rPr>
              <a:t>Collective</a:t>
            </a:r>
            <a:r>
              <a:rPr lang="zh-CN" altLang="en-US" dirty="0">
                <a:latin typeface="华文中宋" panose="02010600040101010101" pitchFamily="2" charset="-122"/>
                <a:ea typeface="华文中宋" panose="02010600040101010101" pitchFamily="2" charset="-122"/>
              </a:rPr>
              <a:t> </a:t>
            </a:r>
            <a:r>
              <a:rPr lang="en-US" altLang="zh-CN" dirty="0">
                <a:latin typeface="华文中宋" panose="02010600040101010101" pitchFamily="2" charset="-122"/>
                <a:ea typeface="华文中宋" panose="02010600040101010101" pitchFamily="2" charset="-122"/>
              </a:rPr>
              <a:t>effects</a:t>
            </a:r>
          </a:p>
          <a:p>
            <a:r>
              <a:rPr lang="en-US" altLang="zh-CN" dirty="0">
                <a:latin typeface="华文中宋" panose="02010600040101010101" pitchFamily="2" charset="-122"/>
                <a:ea typeface="华文中宋" panose="02010600040101010101" pitchFamily="2" charset="-122"/>
              </a:rPr>
              <a:t>Wakefield &amp; impedance</a:t>
            </a:r>
          </a:p>
          <a:p>
            <a:r>
              <a:rPr lang="en-US" altLang="zh-CN" dirty="0">
                <a:latin typeface="华文中宋" panose="02010600040101010101" pitchFamily="2" charset="-122"/>
                <a:ea typeface="华文中宋" panose="02010600040101010101" pitchFamily="2" charset="-122"/>
              </a:rPr>
              <a:t>Space charge effect</a:t>
            </a:r>
            <a:endParaRPr lang="zh-CN" altLang="en-US" dirty="0">
              <a:latin typeface="华文中宋" panose="02010600040101010101" pitchFamily="2" charset="-122"/>
              <a:ea typeface="华文中宋" panose="02010600040101010101" pitchFamily="2" charset="-122"/>
            </a:endParaRPr>
          </a:p>
          <a:p>
            <a:r>
              <a:rPr lang="en-US" altLang="zh-CN" dirty="0">
                <a:latin typeface="华文中宋" panose="02010600040101010101" pitchFamily="2" charset="-122"/>
                <a:ea typeface="华文中宋" panose="02010600040101010101" pitchFamily="2" charset="-122"/>
              </a:rPr>
              <a:t>Coupled bunch instability</a:t>
            </a:r>
          </a:p>
          <a:p>
            <a:r>
              <a:rPr lang="en-US" altLang="zh-CN" dirty="0">
                <a:latin typeface="华文中宋" panose="02010600040101010101" pitchFamily="2" charset="-122"/>
                <a:ea typeface="华文中宋" panose="02010600040101010101" pitchFamily="2" charset="-122"/>
              </a:rPr>
              <a:t>Ion instability</a:t>
            </a:r>
          </a:p>
          <a:p>
            <a:r>
              <a:rPr lang="en-US" altLang="zh-CN" dirty="0">
                <a:latin typeface="华文中宋" panose="02010600040101010101" pitchFamily="2" charset="-122"/>
                <a:ea typeface="华文中宋" panose="02010600040101010101" pitchFamily="2" charset="-122"/>
              </a:rPr>
              <a:t>Single bunch instability</a:t>
            </a:r>
          </a:p>
          <a:p>
            <a:r>
              <a:rPr lang="en-US" altLang="zh-CN" dirty="0">
                <a:latin typeface="华文中宋" panose="02010600040101010101" pitchFamily="2" charset="-122"/>
                <a:ea typeface="华文中宋" panose="02010600040101010101" pitchFamily="2" charset="-122"/>
              </a:rPr>
              <a:t>Beam-beam effect</a:t>
            </a:r>
          </a:p>
          <a:p>
            <a:r>
              <a:rPr lang="en-US" altLang="zh-CN" dirty="0">
                <a:latin typeface="华文中宋" panose="02010600040101010101" pitchFamily="2" charset="-122"/>
                <a:ea typeface="华文中宋" panose="02010600040101010101" pitchFamily="2" charset="-122"/>
              </a:rPr>
              <a:t>IBS effects &amp; </a:t>
            </a:r>
            <a:r>
              <a:rPr lang="en-US" altLang="zh-CN" dirty="0" err="1">
                <a:latin typeface="华文中宋" panose="02010600040101010101" pitchFamily="2" charset="-122"/>
                <a:ea typeface="华文中宋" panose="02010600040101010101" pitchFamily="2" charset="-122"/>
              </a:rPr>
              <a:t>Touschek</a:t>
            </a:r>
            <a:r>
              <a:rPr lang="en-US" altLang="zh-CN" dirty="0">
                <a:latin typeface="华文中宋" panose="02010600040101010101" pitchFamily="2" charset="-122"/>
                <a:ea typeface="华文中宋" panose="02010600040101010101" pitchFamily="2" charset="-122"/>
              </a:rPr>
              <a:t> lifetime</a:t>
            </a:r>
          </a:p>
          <a:p>
            <a:r>
              <a:rPr lang="en-US" altLang="zh-CN" dirty="0">
                <a:latin typeface="华文中宋" panose="02010600040101010101" pitchFamily="2" charset="-122"/>
                <a:ea typeface="华文中宋" panose="02010600040101010101" pitchFamily="2" charset="-122"/>
              </a:rPr>
              <a:t>Damping</a:t>
            </a:r>
          </a:p>
          <a:p>
            <a:r>
              <a:rPr lang="en-US" altLang="zh-CN" dirty="0">
                <a:latin typeface="华文中宋" panose="02010600040101010101" pitchFamily="2" charset="-122"/>
                <a:ea typeface="华文中宋" panose="02010600040101010101" pitchFamily="2" charset="-122"/>
              </a:rPr>
              <a:t>Summary</a:t>
            </a:r>
            <a:endParaRPr lang="zh-CN" altLang="en-US" dirty="0">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8517990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62F17CBB-62DE-9420-5891-A8CF01E2C2DB}"/>
              </a:ext>
            </a:extLst>
          </p:cNvPr>
          <p:cNvSpPr txBox="1"/>
          <p:nvPr/>
        </p:nvSpPr>
        <p:spPr>
          <a:xfrm>
            <a:off x="1145598" y="116669"/>
            <a:ext cx="6094268" cy="523220"/>
          </a:xfrm>
          <a:prstGeom prst="rect">
            <a:avLst/>
          </a:prstGeom>
          <a:noFill/>
        </p:spPr>
        <p:txBody>
          <a:bodyPr wrap="square">
            <a:spAutoFit/>
          </a:bodyPr>
          <a:lstStyle/>
          <a:p>
            <a:r>
              <a:rPr lang="en-US" altLang="zh-CN" sz="2800" dirty="0">
                <a:solidFill>
                  <a:srgbClr val="0000FF"/>
                </a:solidFill>
                <a:latin typeface="华文中宋" panose="02010600040101010101" pitchFamily="2" charset="-122"/>
                <a:ea typeface="华文中宋" panose="02010600040101010101" pitchFamily="2" charset="-122"/>
              </a:rPr>
              <a:t>Space charge effect</a:t>
            </a:r>
            <a:endParaRPr lang="zh-CN" altLang="en-US" sz="2800" dirty="0">
              <a:solidFill>
                <a:srgbClr val="0000FF"/>
              </a:solidFill>
              <a:latin typeface="华文中宋" panose="02010600040101010101" pitchFamily="2" charset="-122"/>
              <a:ea typeface="华文中宋" panose="02010600040101010101" pitchFamily="2" charset="-122"/>
            </a:endParaRPr>
          </a:p>
        </p:txBody>
      </p:sp>
      <p:sp>
        <p:nvSpPr>
          <p:cNvPr id="27" name="文本框 26">
            <a:extLst>
              <a:ext uri="{FF2B5EF4-FFF2-40B4-BE49-F238E27FC236}">
                <a16:creationId xmlns:a16="http://schemas.microsoft.com/office/drawing/2014/main" id="{CA25911F-3915-C6CC-8316-F40F31B57E31}"/>
              </a:ext>
            </a:extLst>
          </p:cNvPr>
          <p:cNvSpPr txBox="1"/>
          <p:nvPr/>
        </p:nvSpPr>
        <p:spPr>
          <a:xfrm>
            <a:off x="909813" y="950496"/>
            <a:ext cx="10686441" cy="369332"/>
          </a:xfrm>
          <a:prstGeom prst="rect">
            <a:avLst/>
          </a:prstGeom>
          <a:noFill/>
        </p:spPr>
        <p:txBody>
          <a:bodyPr wrap="square">
            <a:spAutoFit/>
          </a:bodyPr>
          <a:lstStyle/>
          <a:p>
            <a:pPr algn="l"/>
            <a:r>
              <a:rPr lang="en-US" altLang="zh-CN" dirty="0">
                <a:latin typeface="Times New Roman" panose="02020603050405020304" pitchFamily="18" charset="0"/>
                <a:cs typeface="Times New Roman" panose="02020603050405020304" pitchFamily="18" charset="0"/>
              </a:rPr>
              <a:t>The </a:t>
            </a:r>
            <a:r>
              <a:rPr lang="en-US" altLang="zh-CN" b="1" dirty="0">
                <a:latin typeface="Times New Roman" panose="02020603050405020304" pitchFamily="18" charset="0"/>
                <a:cs typeface="Times New Roman" panose="02020603050405020304" pitchFamily="18" charset="0"/>
              </a:rPr>
              <a:t>space charge force </a:t>
            </a:r>
            <a:r>
              <a:rPr lang="en-US" altLang="zh-CN" dirty="0">
                <a:latin typeface="Times New Roman" panose="02020603050405020304" pitchFamily="18" charset="0"/>
                <a:cs typeface="Times New Roman" panose="02020603050405020304" pitchFamily="18" charset="0"/>
              </a:rPr>
              <a:t>describes the interaction between particles their distance is greater than the Debye length. </a:t>
            </a:r>
            <a:endParaRPr lang="zh-CN" altLang="en-US" dirty="0">
              <a:latin typeface="Times New Roman" panose="02020603050405020304" pitchFamily="18" charset="0"/>
              <a:cs typeface="Times New Roman" panose="02020603050405020304" pitchFamily="18" charset="0"/>
            </a:endParaRPr>
          </a:p>
        </p:txBody>
      </p:sp>
      <p:sp>
        <p:nvSpPr>
          <p:cNvPr id="4" name="文本框 3">
            <a:extLst>
              <a:ext uri="{FF2B5EF4-FFF2-40B4-BE49-F238E27FC236}">
                <a16:creationId xmlns:a16="http://schemas.microsoft.com/office/drawing/2014/main" id="{9E8AD5E4-F179-E932-8AC2-EE6586242DE6}"/>
              </a:ext>
            </a:extLst>
          </p:cNvPr>
          <p:cNvSpPr txBox="1"/>
          <p:nvPr/>
        </p:nvSpPr>
        <p:spPr>
          <a:xfrm>
            <a:off x="6504709" y="1630435"/>
            <a:ext cx="4998027" cy="307777"/>
          </a:xfrm>
          <a:prstGeom prst="rect">
            <a:avLst/>
          </a:prstGeom>
          <a:noFill/>
        </p:spPr>
        <p:txBody>
          <a:bodyPr wrap="square" rtlCol="0">
            <a:spAutoFit/>
          </a:bodyPr>
          <a:lstStyle/>
          <a:p>
            <a:r>
              <a:rPr lang="en-US" altLang="zh-CN" sz="1400" b="0" i="1" u="none" strike="noStrike" baseline="0" dirty="0">
                <a:latin typeface="Times New Roman" panose="02020603050405020304" pitchFamily="18" charset="0"/>
                <a:cs typeface="Times New Roman" panose="02020603050405020304" pitchFamily="18" charset="0"/>
              </a:rPr>
              <a:t>T  </a:t>
            </a:r>
            <a:r>
              <a:rPr lang="en-US" altLang="zh-CN" sz="1400" b="0" i="0" u="none" strike="noStrike" baseline="0" dirty="0">
                <a:latin typeface="Times New Roman" panose="02020603050405020304" pitchFamily="18" charset="0"/>
                <a:cs typeface="Times New Roman" panose="02020603050405020304" pitchFamily="18" charset="0"/>
              </a:rPr>
              <a:t>is </a:t>
            </a:r>
            <a:r>
              <a:rPr lang="zh-CN" altLang="en-US" sz="1400" b="0" i="0" u="none" strike="noStrike" baseline="0" dirty="0">
                <a:latin typeface="Times New Roman" panose="02020603050405020304" pitchFamily="18" charset="0"/>
                <a:cs typeface="Times New Roman" panose="02020603050405020304" pitchFamily="18" charset="0"/>
              </a:rPr>
              <a:t>“</a:t>
            </a:r>
            <a:r>
              <a:rPr lang="en-US" altLang="zh-CN" sz="1400" b="0" i="0" u="none" strike="noStrike" baseline="0" dirty="0">
                <a:latin typeface="Times New Roman" panose="02020603050405020304" pitchFamily="18" charset="0"/>
                <a:cs typeface="Times New Roman" panose="02020603050405020304" pitchFamily="18" charset="0"/>
              </a:rPr>
              <a:t>Temperature</a:t>
            </a:r>
            <a:r>
              <a:rPr lang="zh-CN" altLang="en-US" sz="1400" b="0" i="0" u="none" strike="noStrike" baseline="0" dirty="0">
                <a:latin typeface="Times New Roman" panose="02020603050405020304" pitchFamily="18" charset="0"/>
                <a:cs typeface="Times New Roman" panose="02020603050405020304" pitchFamily="18" charset="0"/>
              </a:rPr>
              <a:t>” </a:t>
            </a:r>
            <a:r>
              <a:rPr lang="en-US" altLang="zh-CN" sz="1400" b="0" i="0" u="none" strike="noStrike" baseline="0" dirty="0">
                <a:latin typeface="Times New Roman" panose="02020603050405020304" pitchFamily="18" charset="0"/>
                <a:cs typeface="Times New Roman" panose="02020603050405020304" pitchFamily="18" charset="0"/>
              </a:rPr>
              <a:t>of the bunch</a:t>
            </a:r>
            <a:r>
              <a:rPr lang="zh-CN" altLang="en-US" sz="1400" b="0" i="0" u="none" strike="noStrike" baseline="0" dirty="0">
                <a:latin typeface="Times New Roman" panose="02020603050405020304" pitchFamily="18" charset="0"/>
                <a:cs typeface="Times New Roman" panose="02020603050405020304" pitchFamily="18" charset="0"/>
              </a:rPr>
              <a:t>，</a:t>
            </a:r>
            <a:r>
              <a:rPr lang="en-US" altLang="zh-CN" sz="1400" i="1" dirty="0">
                <a:latin typeface="Times New Roman" panose="02020603050405020304" pitchFamily="18" charset="0"/>
                <a:cs typeface="Times New Roman" panose="02020603050405020304" pitchFamily="18" charset="0"/>
              </a:rPr>
              <a:t>n</a:t>
            </a:r>
            <a:r>
              <a:rPr lang="en-US" altLang="zh-CN" sz="1400" i="1" baseline="-25000" dirty="0">
                <a:latin typeface="Times New Roman" panose="02020603050405020304" pitchFamily="18" charset="0"/>
                <a:cs typeface="Times New Roman" panose="02020603050405020304" pitchFamily="18" charset="0"/>
              </a:rPr>
              <a:t>0</a:t>
            </a:r>
            <a:r>
              <a:rPr lang="zh-CN" altLang="en-US" sz="1400" dirty="0">
                <a:latin typeface="Times New Roman" panose="02020603050405020304" pitchFamily="18" charset="0"/>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particle density in the bunch</a:t>
            </a:r>
          </a:p>
        </p:txBody>
      </p:sp>
      <p:pic>
        <p:nvPicPr>
          <p:cNvPr id="29" name="图片 28">
            <a:extLst>
              <a:ext uri="{FF2B5EF4-FFF2-40B4-BE49-F238E27FC236}">
                <a16:creationId xmlns:a16="http://schemas.microsoft.com/office/drawing/2014/main" id="{D2287A8B-688C-5721-89AC-C50BE3177E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0038" y="1456740"/>
            <a:ext cx="2914123" cy="655166"/>
          </a:xfrm>
          <a:prstGeom prst="rect">
            <a:avLst/>
          </a:prstGeom>
        </p:spPr>
      </p:pic>
      <p:sp>
        <p:nvSpPr>
          <p:cNvPr id="5" name="文本框 4">
            <a:extLst>
              <a:ext uri="{FF2B5EF4-FFF2-40B4-BE49-F238E27FC236}">
                <a16:creationId xmlns:a16="http://schemas.microsoft.com/office/drawing/2014/main" id="{95BCAE9A-B92F-3786-DC4E-8059F1E156C4}"/>
              </a:ext>
            </a:extLst>
          </p:cNvPr>
          <p:cNvSpPr txBox="1"/>
          <p:nvPr/>
        </p:nvSpPr>
        <p:spPr>
          <a:xfrm>
            <a:off x="1280679" y="1568880"/>
            <a:ext cx="3769302" cy="369332"/>
          </a:xfrm>
          <a:prstGeom prst="rect">
            <a:avLst/>
          </a:prstGeom>
          <a:noFill/>
        </p:spPr>
        <p:txBody>
          <a:bodyPr wrap="square">
            <a:spAutoFit/>
          </a:bodyPr>
          <a:lstStyle/>
          <a:p>
            <a:r>
              <a:rPr lang="en-US" altLang="zh-CN" dirty="0">
                <a:latin typeface="Times New Roman" panose="02020603050405020304" pitchFamily="18" charset="0"/>
                <a:cs typeface="Times New Roman" panose="02020603050405020304" pitchFamily="18" charset="0"/>
              </a:rPr>
              <a:t>Debye length</a:t>
            </a:r>
            <a:endParaRPr lang="zh-CN" altLang="en-US" dirty="0"/>
          </a:p>
        </p:txBody>
      </p:sp>
      <p:sp>
        <p:nvSpPr>
          <p:cNvPr id="6" name="文本框 5">
            <a:extLst>
              <a:ext uri="{FF2B5EF4-FFF2-40B4-BE49-F238E27FC236}">
                <a16:creationId xmlns:a16="http://schemas.microsoft.com/office/drawing/2014/main" id="{383D8DA0-3053-0048-0936-45DE7A7D5103}"/>
              </a:ext>
            </a:extLst>
          </p:cNvPr>
          <p:cNvSpPr txBox="1"/>
          <p:nvPr/>
        </p:nvSpPr>
        <p:spPr>
          <a:xfrm>
            <a:off x="909812" y="2248818"/>
            <a:ext cx="10686441" cy="369332"/>
          </a:xfrm>
          <a:prstGeom prst="rect">
            <a:avLst/>
          </a:prstGeom>
          <a:noFill/>
        </p:spPr>
        <p:txBody>
          <a:bodyPr wrap="square">
            <a:spAutoFit/>
          </a:bodyPr>
          <a:lstStyle/>
          <a:p>
            <a:pPr algn="l"/>
            <a:r>
              <a:rPr lang="en-US" altLang="zh-CN" dirty="0">
                <a:latin typeface="Times New Roman" panose="02020603050405020304" pitchFamily="18" charset="0"/>
                <a:cs typeface="Times New Roman" panose="02020603050405020304" pitchFamily="18" charset="0"/>
              </a:rPr>
              <a:t>If particles distance is smaller than the Debye length, the interaction is described by </a:t>
            </a:r>
            <a:r>
              <a:rPr lang="en-US" altLang="zh-CN" b="1" dirty="0">
                <a:latin typeface="Times New Roman" panose="02020603050405020304" pitchFamily="18" charset="0"/>
                <a:cs typeface="Times New Roman" panose="02020603050405020304" pitchFamily="18" charset="0"/>
              </a:rPr>
              <a:t>Scattering</a:t>
            </a:r>
            <a:r>
              <a:rPr lang="en-US" altLang="zh-CN" dirty="0">
                <a:latin typeface="Times New Roman" panose="02020603050405020304" pitchFamily="18" charset="0"/>
                <a:cs typeface="Times New Roman" panose="02020603050405020304" pitchFamily="18" charset="0"/>
              </a:rPr>
              <a:t>. </a:t>
            </a:r>
            <a:endParaRPr lang="zh-CN" altLang="en-US" dirty="0">
              <a:latin typeface="Times New Roman" panose="02020603050405020304" pitchFamily="18" charset="0"/>
              <a:cs typeface="Times New Roman" panose="02020603050405020304" pitchFamily="18" charset="0"/>
            </a:endParaRPr>
          </a:p>
        </p:txBody>
      </p:sp>
      <p:grpSp>
        <p:nvGrpSpPr>
          <p:cNvPr id="18" name="组合 17">
            <a:extLst>
              <a:ext uri="{FF2B5EF4-FFF2-40B4-BE49-F238E27FC236}">
                <a16:creationId xmlns:a16="http://schemas.microsoft.com/office/drawing/2014/main" id="{21712BDB-7214-A03E-4125-D95063D30BD1}"/>
              </a:ext>
            </a:extLst>
          </p:cNvPr>
          <p:cNvGrpSpPr/>
          <p:nvPr/>
        </p:nvGrpSpPr>
        <p:grpSpPr>
          <a:xfrm>
            <a:off x="2852621" y="3184249"/>
            <a:ext cx="6312160" cy="1263636"/>
            <a:chOff x="3372167" y="3028950"/>
            <a:chExt cx="5447665" cy="800100"/>
          </a:xfrm>
        </p:grpSpPr>
        <p:cxnSp>
          <p:nvCxnSpPr>
            <p:cNvPr id="7" name="直接箭头连接符 6">
              <a:extLst>
                <a:ext uri="{FF2B5EF4-FFF2-40B4-BE49-F238E27FC236}">
                  <a16:creationId xmlns:a16="http://schemas.microsoft.com/office/drawing/2014/main" id="{2CDBCDDF-9499-3021-FC83-EC225DF74EBC}"/>
                </a:ext>
              </a:extLst>
            </p:cNvPr>
            <p:cNvCxnSpPr/>
            <p:nvPr/>
          </p:nvCxnSpPr>
          <p:spPr>
            <a:xfrm>
              <a:off x="3372167" y="3028950"/>
              <a:ext cx="1814830" cy="293370"/>
            </a:xfrm>
            <a:prstGeom prst="straightConnector1">
              <a:avLst/>
            </a:prstGeom>
            <a:ln w="15875">
              <a:solidFill>
                <a:srgbClr val="EE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8" name="直接箭头连接符 7">
              <a:extLst>
                <a:ext uri="{FF2B5EF4-FFF2-40B4-BE49-F238E27FC236}">
                  <a16:creationId xmlns:a16="http://schemas.microsoft.com/office/drawing/2014/main" id="{2CD0A4BA-0175-CDE9-41AC-65B78191EC2D}"/>
                </a:ext>
              </a:extLst>
            </p:cNvPr>
            <p:cNvCxnSpPr/>
            <p:nvPr/>
          </p:nvCxnSpPr>
          <p:spPr>
            <a:xfrm>
              <a:off x="3372167" y="3131185"/>
              <a:ext cx="1801495" cy="279400"/>
            </a:xfrm>
            <a:prstGeom prst="straightConnector1">
              <a:avLst/>
            </a:prstGeom>
            <a:ln w="15875">
              <a:solidFill>
                <a:srgbClr val="EE0000"/>
              </a:solidFill>
              <a:tailEnd type="stealth" w="lg" len="lg"/>
            </a:ln>
          </p:spPr>
          <p:style>
            <a:lnRef idx="1">
              <a:schemeClr val="accent1"/>
            </a:lnRef>
            <a:fillRef idx="0">
              <a:schemeClr val="accent1"/>
            </a:fillRef>
            <a:effectRef idx="0">
              <a:schemeClr val="accent1"/>
            </a:effectRef>
            <a:fontRef idx="minor">
              <a:schemeClr val="tx1"/>
            </a:fontRef>
          </p:style>
        </p:cxnSp>
        <p:sp>
          <p:nvSpPr>
            <p:cNvPr id="9" name="文本框 2">
              <a:extLst>
                <a:ext uri="{FF2B5EF4-FFF2-40B4-BE49-F238E27FC236}">
                  <a16:creationId xmlns:a16="http://schemas.microsoft.com/office/drawing/2014/main" id="{20E83577-FF9E-04FA-AA18-EFC12D52EE60}"/>
                </a:ext>
              </a:extLst>
            </p:cNvPr>
            <p:cNvSpPr txBox="1">
              <a:spLocks noChangeArrowheads="1"/>
            </p:cNvSpPr>
            <p:nvPr/>
          </p:nvSpPr>
          <p:spPr bwMode="auto">
            <a:xfrm>
              <a:off x="5179377" y="3324860"/>
              <a:ext cx="361315" cy="338554"/>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algn="just"/>
              <a:r>
                <a:rPr lang="en-US" sz="1600" b="1" i="1" kern="100" dirty="0">
                  <a:solidFill>
                    <a:srgbClr val="EE0000"/>
                  </a:solidFill>
                  <a:effectLst/>
                  <a:latin typeface="Times New Roman" panose="02020603050405020304" pitchFamily="18" charset="0"/>
                  <a:ea typeface="等线" panose="02010600030101010101" pitchFamily="2" charset="-122"/>
                  <a:cs typeface="Times New Roman" panose="02020603050405020304" pitchFamily="18" charset="0"/>
                </a:rPr>
                <a:t>e</a:t>
              </a:r>
              <a:r>
                <a:rPr lang="en-US" sz="1600" b="1" i="1" kern="100" baseline="30000" dirty="0">
                  <a:solidFill>
                    <a:srgbClr val="EE0000"/>
                  </a:solidFill>
                  <a:effectLst/>
                  <a:latin typeface="Times New Roman" panose="02020603050405020304" pitchFamily="18" charset="0"/>
                  <a:ea typeface="等线" panose="02010600030101010101" pitchFamily="2" charset="-122"/>
                  <a:cs typeface="Times New Roman" panose="02020603050405020304" pitchFamily="18" charset="0"/>
                </a:rPr>
                <a:t>-</a:t>
              </a:r>
              <a:endParaRPr lang="zh-CN" sz="12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10" name="文本框 2">
              <a:extLst>
                <a:ext uri="{FF2B5EF4-FFF2-40B4-BE49-F238E27FC236}">
                  <a16:creationId xmlns:a16="http://schemas.microsoft.com/office/drawing/2014/main" id="{730214F7-D00C-E903-E422-E4210DD484D6}"/>
                </a:ext>
              </a:extLst>
            </p:cNvPr>
            <p:cNvSpPr txBox="1">
              <a:spLocks noChangeArrowheads="1"/>
            </p:cNvSpPr>
            <p:nvPr/>
          </p:nvSpPr>
          <p:spPr bwMode="auto">
            <a:xfrm>
              <a:off x="5237162" y="3133090"/>
              <a:ext cx="361315" cy="338554"/>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algn="just"/>
              <a:r>
                <a:rPr lang="en-US" sz="1600" b="1" i="1" kern="100">
                  <a:solidFill>
                    <a:srgbClr val="EE0000"/>
                  </a:solidFill>
                  <a:effectLst/>
                  <a:latin typeface="Times New Roman" panose="02020603050405020304" pitchFamily="18" charset="0"/>
                  <a:ea typeface="等线" panose="02010600030101010101" pitchFamily="2" charset="-122"/>
                  <a:cs typeface="Times New Roman" panose="02020603050405020304" pitchFamily="18" charset="0"/>
                </a:rPr>
                <a:t>e</a:t>
              </a:r>
              <a:r>
                <a:rPr lang="en-US" sz="1600" b="1" i="1" kern="100" baseline="30000">
                  <a:solidFill>
                    <a:srgbClr val="EE0000"/>
                  </a:solidFill>
                  <a:effectLst/>
                  <a:latin typeface="Times New Roman" panose="02020603050405020304" pitchFamily="18" charset="0"/>
                  <a:ea typeface="等线" panose="02010600030101010101" pitchFamily="2" charset="-122"/>
                  <a:cs typeface="Times New Roman" panose="02020603050405020304" pitchFamily="18" charset="0"/>
                </a:rPr>
                <a:t>-</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p:txBody>
        </p:sp>
        <p:cxnSp>
          <p:nvCxnSpPr>
            <p:cNvPr id="11" name="直接箭头连接符 10">
              <a:extLst>
                <a:ext uri="{FF2B5EF4-FFF2-40B4-BE49-F238E27FC236}">
                  <a16:creationId xmlns:a16="http://schemas.microsoft.com/office/drawing/2014/main" id="{9B0AF569-A3EF-6C04-5DC2-92148EFC4769}"/>
                </a:ext>
              </a:extLst>
            </p:cNvPr>
            <p:cNvCxnSpPr/>
            <p:nvPr/>
          </p:nvCxnSpPr>
          <p:spPr>
            <a:xfrm>
              <a:off x="6717982" y="3268980"/>
              <a:ext cx="1636395" cy="264795"/>
            </a:xfrm>
            <a:prstGeom prst="straightConnector1">
              <a:avLst/>
            </a:prstGeom>
            <a:ln w="15875">
              <a:solidFill>
                <a:srgbClr val="EE00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2" name="直接箭头连接符 11">
              <a:extLst>
                <a:ext uri="{FF2B5EF4-FFF2-40B4-BE49-F238E27FC236}">
                  <a16:creationId xmlns:a16="http://schemas.microsoft.com/office/drawing/2014/main" id="{5E5615B4-FED5-B189-4996-B46ADC28777D}"/>
                </a:ext>
              </a:extLst>
            </p:cNvPr>
            <p:cNvCxnSpPr/>
            <p:nvPr/>
          </p:nvCxnSpPr>
          <p:spPr>
            <a:xfrm>
              <a:off x="6710997" y="3391535"/>
              <a:ext cx="1644015" cy="245110"/>
            </a:xfrm>
            <a:prstGeom prst="straightConnector1">
              <a:avLst/>
            </a:prstGeom>
            <a:ln w="15875">
              <a:solidFill>
                <a:srgbClr val="00B0F0"/>
              </a:solidFill>
              <a:tailEnd type="stealth" w="lg" len="lg"/>
            </a:ln>
          </p:spPr>
          <p:style>
            <a:lnRef idx="1">
              <a:schemeClr val="accent1"/>
            </a:lnRef>
            <a:fillRef idx="0">
              <a:schemeClr val="accent1"/>
            </a:fillRef>
            <a:effectRef idx="0">
              <a:schemeClr val="accent1"/>
            </a:effectRef>
            <a:fontRef idx="minor">
              <a:schemeClr val="tx1"/>
            </a:fontRef>
          </p:style>
        </p:cxnSp>
        <p:sp>
          <p:nvSpPr>
            <p:cNvPr id="13" name="文本框 2">
              <a:extLst>
                <a:ext uri="{FF2B5EF4-FFF2-40B4-BE49-F238E27FC236}">
                  <a16:creationId xmlns:a16="http://schemas.microsoft.com/office/drawing/2014/main" id="{E7E9927C-3FD7-4441-5CEF-7FEF1E5D89FF}"/>
                </a:ext>
              </a:extLst>
            </p:cNvPr>
            <p:cNvSpPr txBox="1">
              <a:spLocks noChangeArrowheads="1"/>
            </p:cNvSpPr>
            <p:nvPr/>
          </p:nvSpPr>
          <p:spPr bwMode="auto">
            <a:xfrm>
              <a:off x="8499157" y="3269615"/>
              <a:ext cx="299720" cy="31369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just"/>
              <a:r>
                <a:rPr lang="en-US" sz="1600" b="1" i="1" kern="100" dirty="0">
                  <a:solidFill>
                    <a:srgbClr val="EE0000"/>
                  </a:solidFill>
                  <a:effectLst/>
                  <a:latin typeface="Times New Roman" panose="02020603050405020304" pitchFamily="18" charset="0"/>
                  <a:ea typeface="等线" panose="02010600030101010101" pitchFamily="2" charset="-122"/>
                  <a:cs typeface="Times New Roman" panose="02020603050405020304" pitchFamily="18" charset="0"/>
                </a:rPr>
                <a:t>e</a:t>
              </a:r>
              <a:r>
                <a:rPr lang="en-US" sz="1600" b="1" i="1" kern="100" baseline="30000" dirty="0">
                  <a:solidFill>
                    <a:srgbClr val="EE0000"/>
                  </a:solidFill>
                  <a:effectLst/>
                  <a:latin typeface="Times New Roman" panose="02020603050405020304" pitchFamily="18" charset="0"/>
                  <a:ea typeface="等线" panose="02010600030101010101" pitchFamily="2" charset="-122"/>
                  <a:cs typeface="Times New Roman" panose="02020603050405020304" pitchFamily="18" charset="0"/>
                </a:rPr>
                <a:t>-</a:t>
              </a:r>
              <a:endParaRPr lang="zh-CN" sz="12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14" name="文本框 2">
              <a:extLst>
                <a:ext uri="{FF2B5EF4-FFF2-40B4-BE49-F238E27FC236}">
                  <a16:creationId xmlns:a16="http://schemas.microsoft.com/office/drawing/2014/main" id="{2DCDBC79-DCE9-37C4-09BB-6D96B28639F0}"/>
                </a:ext>
              </a:extLst>
            </p:cNvPr>
            <p:cNvSpPr txBox="1">
              <a:spLocks noChangeArrowheads="1"/>
            </p:cNvSpPr>
            <p:nvPr/>
          </p:nvSpPr>
          <p:spPr bwMode="auto">
            <a:xfrm>
              <a:off x="8403907" y="3515360"/>
              <a:ext cx="415925" cy="313690"/>
            </a:xfrm>
            <a:prstGeom prst="rect">
              <a:avLst/>
            </a:prstGeom>
            <a:solidFill>
              <a:srgbClr val="FFFFFF"/>
            </a:solidFill>
            <a:ln w="9525">
              <a:noFill/>
              <a:miter lim="800000"/>
              <a:headEnd/>
              <a:tailEnd/>
            </a:ln>
          </p:spPr>
          <p:txBody>
            <a:bodyPr rot="0" vert="horz" wrap="square" lIns="91440" tIns="45720" rIns="91440" bIns="45720" anchor="t" anchorCtr="0">
              <a:noAutofit/>
            </a:bodyPr>
            <a:lstStyle/>
            <a:p>
              <a:pPr algn="just"/>
              <a:r>
                <a:rPr lang="en-US" sz="1600" b="1" i="1" kern="100">
                  <a:solidFill>
                    <a:srgbClr val="00B0F0"/>
                  </a:solidFill>
                  <a:effectLst/>
                  <a:latin typeface="Times New Roman" panose="02020603050405020304" pitchFamily="18" charset="0"/>
                  <a:ea typeface="等线" panose="02010600030101010101" pitchFamily="2" charset="-122"/>
                  <a:cs typeface="Times New Roman" panose="02020603050405020304" pitchFamily="18" charset="0"/>
                </a:rPr>
                <a:t>P</a:t>
              </a:r>
              <a:r>
                <a:rPr lang="en-US" sz="1600" b="1" i="1" kern="100" baseline="30000">
                  <a:solidFill>
                    <a:srgbClr val="00B0F0"/>
                  </a:solidFill>
                  <a:effectLst/>
                  <a:latin typeface="Times New Roman" panose="02020603050405020304" pitchFamily="18" charset="0"/>
                  <a:ea typeface="等线" panose="02010600030101010101" pitchFamily="2" charset="-122"/>
                  <a:cs typeface="Times New Roman" panose="02020603050405020304" pitchFamily="18" charset="0"/>
                </a:rPr>
                <a:t>+</a:t>
              </a:r>
              <a:endParaRPr lang="zh-CN" sz="1200" kern="100">
                <a:effectLst/>
                <a:latin typeface="等线" panose="02010600030101010101" pitchFamily="2" charset="-122"/>
                <a:ea typeface="等线" panose="02010600030101010101" pitchFamily="2" charset="-122"/>
                <a:cs typeface="Times New Roman" panose="02020603050405020304" pitchFamily="18" charset="0"/>
              </a:endParaRPr>
            </a:p>
          </p:txBody>
        </p:sp>
      </p:grpSp>
      <p:grpSp>
        <p:nvGrpSpPr>
          <p:cNvPr id="17" name="组合 16">
            <a:extLst>
              <a:ext uri="{FF2B5EF4-FFF2-40B4-BE49-F238E27FC236}">
                <a16:creationId xmlns:a16="http://schemas.microsoft.com/office/drawing/2014/main" id="{F3F4BF86-1541-E4DF-D222-4D910A807A74}"/>
              </a:ext>
            </a:extLst>
          </p:cNvPr>
          <p:cNvGrpSpPr/>
          <p:nvPr/>
        </p:nvGrpSpPr>
        <p:grpSpPr>
          <a:xfrm>
            <a:off x="1280679" y="4213681"/>
            <a:ext cx="4714974" cy="369332"/>
            <a:chOff x="1325288" y="4992609"/>
            <a:chExt cx="4714974" cy="369332"/>
          </a:xfrm>
        </p:grpSpPr>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D63A94A0-7F7D-4554-A597-0FE3768C1A35}"/>
                    </a:ext>
                  </a:extLst>
                </p:cNvPr>
                <p:cNvSpPr txBox="1"/>
                <p:nvPr/>
              </p:nvSpPr>
              <p:spPr>
                <a:xfrm>
                  <a:off x="3852975" y="5021976"/>
                  <a:ext cx="2187287" cy="31059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i="1" smtClean="0">
                            <a:latin typeface="Cambria Math" panose="02040503050406030204" pitchFamily="18" charset="0"/>
                          </a:rPr>
                          <m:t>𝐹</m:t>
                        </m:r>
                        <m:r>
                          <a:rPr lang="en-US" altLang="zh-CN" b="0" i="1" smtClean="0">
                            <a:latin typeface="Cambria Math" panose="02040503050406030204" pitchFamily="18" charset="0"/>
                          </a:rPr>
                          <m:t>=</m:t>
                        </m:r>
                        <m:r>
                          <a:rPr lang="en-US" altLang="zh-CN" b="0" i="1" smtClean="0">
                            <a:latin typeface="Cambria Math" panose="02040503050406030204" pitchFamily="18" charset="0"/>
                          </a:rPr>
                          <m:t>𝑒</m:t>
                        </m:r>
                        <m:r>
                          <a:rPr lang="en-US" altLang="zh-CN" b="0" i="1" smtClean="0">
                            <a:latin typeface="Cambria Math" panose="02040503050406030204" pitchFamily="18" charset="0"/>
                          </a:rPr>
                          <m:t>(</m:t>
                        </m:r>
                        <m:acc>
                          <m:accPr>
                            <m:chr m:val="⃑"/>
                            <m:ctrlPr>
                              <a:rPr lang="en-US" altLang="zh-CN" b="0" i="1" smtClean="0">
                                <a:latin typeface="Cambria Math" panose="02040503050406030204" pitchFamily="18" charset="0"/>
                              </a:rPr>
                            </m:ctrlPr>
                          </m:accPr>
                          <m:e>
                            <m:r>
                              <a:rPr lang="en-US" altLang="zh-CN" b="0" i="1" smtClean="0">
                                <a:latin typeface="Cambria Math" panose="02040503050406030204" pitchFamily="18" charset="0"/>
                              </a:rPr>
                              <m:t>𝐸</m:t>
                            </m:r>
                          </m:e>
                        </m:acc>
                        <m:r>
                          <a:rPr lang="en-US" altLang="zh-CN" b="0" i="1" smtClean="0">
                            <a:latin typeface="Cambria Math" panose="02040503050406030204" pitchFamily="18" charset="0"/>
                          </a:rPr>
                          <m:t>+</m:t>
                        </m:r>
                        <m:acc>
                          <m:accPr>
                            <m:chr m:val="⃑"/>
                            <m:ctrlPr>
                              <a:rPr lang="en-US" altLang="zh-CN" i="1">
                                <a:latin typeface="Cambria Math" panose="02040503050406030204" pitchFamily="18" charset="0"/>
                              </a:rPr>
                            </m:ctrlPr>
                          </m:accPr>
                          <m:e>
                            <m:r>
                              <a:rPr lang="en-US" altLang="zh-CN" b="0" i="1" smtClean="0">
                                <a:latin typeface="Cambria Math" panose="02040503050406030204" pitchFamily="18" charset="0"/>
                              </a:rPr>
                              <m:t>𝑣</m:t>
                            </m:r>
                          </m:e>
                        </m:acc>
                        <m:r>
                          <a:rPr lang="en-US" altLang="zh-CN" i="1" smtClean="0">
                            <a:latin typeface="Cambria Math" panose="02040503050406030204" pitchFamily="18" charset="0"/>
                            <a:ea typeface="Cambria Math" panose="02040503050406030204" pitchFamily="18" charset="0"/>
                          </a:rPr>
                          <m:t>×</m:t>
                        </m:r>
                        <m:acc>
                          <m:accPr>
                            <m:chr m:val="⃑"/>
                            <m:ctrlPr>
                              <a:rPr lang="en-US" altLang="zh-CN" i="1">
                                <a:latin typeface="Cambria Math" panose="02040503050406030204" pitchFamily="18" charset="0"/>
                              </a:rPr>
                            </m:ctrlPr>
                          </m:accPr>
                          <m:e>
                            <m:r>
                              <a:rPr lang="en-US" altLang="zh-CN" b="0" i="1" smtClean="0">
                                <a:latin typeface="Cambria Math" panose="02040503050406030204" pitchFamily="18" charset="0"/>
                              </a:rPr>
                              <m:t>𝐵</m:t>
                            </m:r>
                          </m:e>
                        </m:acc>
                        <m:r>
                          <a:rPr lang="en-US" altLang="zh-CN" b="0" i="1" smtClean="0">
                            <a:latin typeface="Cambria Math" panose="02040503050406030204" pitchFamily="18" charset="0"/>
                          </a:rPr>
                          <m:t>)</m:t>
                        </m:r>
                      </m:oMath>
                    </m:oMathPara>
                  </a14:m>
                  <a:endParaRPr lang="zh-CN" altLang="en-US" i="1" dirty="0">
                    <a:latin typeface="Times New Roman" panose="02020603050405020304" pitchFamily="18" charset="0"/>
                    <a:cs typeface="Times New Roman" panose="02020603050405020304" pitchFamily="18" charset="0"/>
                  </a:endParaRPr>
                </a:p>
              </p:txBody>
            </p:sp>
          </mc:Choice>
          <mc:Fallback xmlns="">
            <p:sp>
              <p:nvSpPr>
                <p:cNvPr id="15" name="文本框 14">
                  <a:extLst>
                    <a:ext uri="{FF2B5EF4-FFF2-40B4-BE49-F238E27FC236}">
                      <a16:creationId xmlns:a16="http://schemas.microsoft.com/office/drawing/2014/main" id="{D63A94A0-7F7D-4554-A597-0FE3768C1A35}"/>
                    </a:ext>
                  </a:extLst>
                </p:cNvPr>
                <p:cNvSpPr txBox="1">
                  <a:spLocks noRot="1" noChangeAspect="1" noMove="1" noResize="1" noEditPoints="1" noAdjustHandles="1" noChangeArrowheads="1" noChangeShapeType="1" noTextEdit="1"/>
                </p:cNvSpPr>
                <p:nvPr/>
              </p:nvSpPr>
              <p:spPr>
                <a:xfrm>
                  <a:off x="3852975" y="5021976"/>
                  <a:ext cx="2187287" cy="310598"/>
                </a:xfrm>
                <a:prstGeom prst="rect">
                  <a:avLst/>
                </a:prstGeom>
                <a:blipFill>
                  <a:blip r:embed="rId3"/>
                  <a:stretch>
                    <a:fillRect t="-9804" b="-33333"/>
                  </a:stretch>
                </a:blipFill>
              </p:spPr>
              <p:txBody>
                <a:bodyPr/>
                <a:lstStyle/>
                <a:p>
                  <a:r>
                    <a:rPr lang="zh-CN" altLang="en-US">
                      <a:noFill/>
                    </a:rPr>
                    <a:t> </a:t>
                  </a:r>
                </a:p>
              </p:txBody>
            </p:sp>
          </mc:Fallback>
        </mc:AlternateContent>
        <p:sp>
          <p:nvSpPr>
            <p:cNvPr id="30" name="文本框 29">
              <a:extLst>
                <a:ext uri="{FF2B5EF4-FFF2-40B4-BE49-F238E27FC236}">
                  <a16:creationId xmlns:a16="http://schemas.microsoft.com/office/drawing/2014/main" id="{CA9B986C-E5D5-99E4-225C-1088BA4F587A}"/>
                </a:ext>
              </a:extLst>
            </p:cNvPr>
            <p:cNvSpPr txBox="1"/>
            <p:nvPr/>
          </p:nvSpPr>
          <p:spPr>
            <a:xfrm>
              <a:off x="1325288" y="4992609"/>
              <a:ext cx="2358289" cy="369332"/>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The</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Lorentz force </a:t>
              </a:r>
              <a:r>
                <a:rPr lang="zh-CN" altLang="en-US" dirty="0"/>
                <a:t>：</a:t>
              </a:r>
              <a:endParaRPr lang="en-US" altLang="zh-CN" dirty="0"/>
            </a:p>
          </p:txBody>
        </p:sp>
      </p:grpSp>
      <mc:AlternateContent xmlns:mc="http://schemas.openxmlformats.org/markup-compatibility/2006" xmlns:a14="http://schemas.microsoft.com/office/drawing/2010/main">
        <mc:Choice Requires="a14">
          <p:sp>
            <p:nvSpPr>
              <p:cNvPr id="31" name="文本框 30">
                <a:extLst>
                  <a:ext uri="{FF2B5EF4-FFF2-40B4-BE49-F238E27FC236}">
                    <a16:creationId xmlns:a16="http://schemas.microsoft.com/office/drawing/2014/main" id="{7809C90D-AA9D-6B1D-77C4-CB284444FA22}"/>
                  </a:ext>
                </a:extLst>
              </p:cNvPr>
              <p:cNvSpPr txBox="1"/>
              <p:nvPr/>
            </p:nvSpPr>
            <p:spPr>
              <a:xfrm>
                <a:off x="9575553" y="5565227"/>
                <a:ext cx="1347292" cy="57304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i="1">
                              <a:latin typeface="Cambria Math" panose="02040503050406030204" pitchFamily="18" charset="0"/>
                            </a:rPr>
                            <m:t>𝐸</m:t>
                          </m:r>
                        </m:e>
                        <m:sub>
                          <m:r>
                            <a:rPr lang="en-US" altLang="zh-CN" b="0" i="1" smtClean="0">
                              <a:latin typeface="Cambria Math" panose="02040503050406030204" pitchFamily="18" charset="0"/>
                            </a:rPr>
                            <m:t>𝑟</m:t>
                          </m:r>
                        </m:sub>
                      </m:sSub>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r>
                            <a:rPr lang="zh-CN" altLang="en-US" b="0" i="1" smtClean="0">
                              <a:latin typeface="Cambria Math" panose="02040503050406030204" pitchFamily="18" charset="0"/>
                            </a:rPr>
                            <m:t>𝜆</m:t>
                          </m:r>
                          <m:r>
                            <a:rPr lang="en-US" altLang="zh-CN" b="0" i="1" smtClean="0">
                              <a:latin typeface="Cambria Math" panose="02040503050406030204" pitchFamily="18" charset="0"/>
                            </a:rPr>
                            <m:t>𝑟</m:t>
                          </m:r>
                        </m:num>
                        <m:den>
                          <m:r>
                            <a:rPr lang="en-US" altLang="zh-CN" b="0" i="1" smtClean="0">
                              <a:latin typeface="Cambria Math" panose="02040503050406030204" pitchFamily="18" charset="0"/>
                            </a:rPr>
                            <m:t>2</m:t>
                          </m:r>
                          <m:r>
                            <a:rPr lang="zh-CN" altLang="en-US" b="0" i="1" smtClean="0">
                              <a:latin typeface="Cambria Math" panose="02040503050406030204" pitchFamily="18" charset="0"/>
                            </a:rPr>
                            <m:t>𝜋</m:t>
                          </m:r>
                          <m:sSub>
                            <m:sSubPr>
                              <m:ctrlPr>
                                <a:rPr lang="en-US" altLang="zh-CN" b="0" i="1" smtClean="0">
                                  <a:latin typeface="Cambria Math" panose="02040503050406030204" pitchFamily="18" charset="0"/>
                                </a:rPr>
                              </m:ctrlPr>
                            </m:sSubPr>
                            <m:e>
                              <m:r>
                                <a:rPr lang="zh-CN" altLang="en-US" b="0" i="1" smtClean="0">
                                  <a:latin typeface="Cambria Math" panose="02040503050406030204" pitchFamily="18" charset="0"/>
                                </a:rPr>
                                <m:t>𝜖</m:t>
                              </m:r>
                            </m:e>
                            <m:sub>
                              <m:r>
                                <a:rPr lang="en-US" altLang="zh-CN" b="0" i="1" smtClean="0">
                                  <a:latin typeface="Cambria Math" panose="02040503050406030204" pitchFamily="18" charset="0"/>
                                </a:rPr>
                                <m:t>0</m:t>
                              </m:r>
                            </m:sub>
                          </m:sSub>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𝑅</m:t>
                              </m:r>
                            </m:e>
                            <m:sup>
                              <m:r>
                                <a:rPr lang="en-US" altLang="zh-CN" b="0" i="1" smtClean="0">
                                  <a:latin typeface="Cambria Math" panose="02040503050406030204" pitchFamily="18" charset="0"/>
                                </a:rPr>
                                <m:t>2</m:t>
                              </m:r>
                            </m:sup>
                          </m:sSup>
                        </m:den>
                      </m:f>
                    </m:oMath>
                  </m:oMathPara>
                </a14:m>
                <a:endParaRPr lang="zh-CN" altLang="en-US" i="1" dirty="0">
                  <a:latin typeface="Times New Roman" panose="02020603050405020304" pitchFamily="18" charset="0"/>
                  <a:cs typeface="Times New Roman" panose="02020603050405020304" pitchFamily="18" charset="0"/>
                </a:endParaRPr>
              </a:p>
            </p:txBody>
          </p:sp>
        </mc:Choice>
        <mc:Fallback xmlns="">
          <p:sp>
            <p:nvSpPr>
              <p:cNvPr id="31" name="文本框 30">
                <a:extLst>
                  <a:ext uri="{FF2B5EF4-FFF2-40B4-BE49-F238E27FC236}">
                    <a16:creationId xmlns:a16="http://schemas.microsoft.com/office/drawing/2014/main" id="{7809C90D-AA9D-6B1D-77C4-CB284444FA22}"/>
                  </a:ext>
                </a:extLst>
              </p:cNvPr>
              <p:cNvSpPr txBox="1">
                <a:spLocks noRot="1" noChangeAspect="1" noMove="1" noResize="1" noEditPoints="1" noAdjustHandles="1" noChangeArrowheads="1" noChangeShapeType="1" noTextEdit="1"/>
              </p:cNvSpPr>
              <p:nvPr/>
            </p:nvSpPr>
            <p:spPr>
              <a:xfrm>
                <a:off x="9575553" y="5565227"/>
                <a:ext cx="1347292" cy="573042"/>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3" name="文本框 32">
                <a:extLst>
                  <a:ext uri="{FF2B5EF4-FFF2-40B4-BE49-F238E27FC236}">
                    <a16:creationId xmlns:a16="http://schemas.microsoft.com/office/drawing/2014/main" id="{EF9A7989-864D-FF3C-D94F-3D614B06A4CD}"/>
                  </a:ext>
                </a:extLst>
              </p:cNvPr>
              <p:cNvSpPr txBox="1"/>
              <p:nvPr/>
            </p:nvSpPr>
            <p:spPr>
              <a:xfrm>
                <a:off x="4767450" y="5532703"/>
                <a:ext cx="1737259" cy="66537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i="1">
                              <a:latin typeface="Cambria Math" panose="02040503050406030204" pitchFamily="18" charset="0"/>
                            </a:rPr>
                            <m:t>𝐸</m:t>
                          </m:r>
                        </m:e>
                        <m:sub>
                          <m:r>
                            <a:rPr lang="en-US" altLang="zh-CN" i="1">
                              <a:latin typeface="Cambria Math" panose="02040503050406030204" pitchFamily="18" charset="0"/>
                            </a:rPr>
                            <m:t>𝑟</m:t>
                          </m:r>
                        </m:sub>
                      </m:sSub>
                      <m:r>
                        <a:rPr lang="en-US" altLang="zh-CN" b="0" i="1" smtClean="0">
                          <a:latin typeface="Cambria Math" panose="02040503050406030204" pitchFamily="18" charset="0"/>
                        </a:rPr>
                        <m:t>=</m:t>
                      </m:r>
                      <m:f>
                        <m:fPr>
                          <m:ctrlPr>
                            <a:rPr lang="en-US" altLang="zh-CN" i="1">
                              <a:latin typeface="Cambria Math" panose="02040503050406030204" pitchFamily="18" charset="0"/>
                            </a:rPr>
                          </m:ctrlPr>
                        </m:fPr>
                        <m:num>
                          <m:r>
                            <a:rPr lang="en-US" altLang="zh-CN" b="0" i="1" smtClean="0">
                              <a:latin typeface="Cambria Math" panose="02040503050406030204" pitchFamily="18" charset="0"/>
                            </a:rPr>
                            <m:t>𝑄</m:t>
                          </m:r>
                          <m:r>
                            <a:rPr lang="en-US" altLang="zh-CN" b="0" i="1" smtClean="0">
                              <a:latin typeface="Cambria Math" panose="02040503050406030204" pitchFamily="18" charset="0"/>
                            </a:rPr>
                            <m:t>/</m:t>
                          </m:r>
                          <m:r>
                            <m:rPr>
                              <m:sty m:val="p"/>
                            </m:rPr>
                            <a:rPr lang="en-US" altLang="zh-CN" i="1">
                              <a:latin typeface="Cambria Math" panose="02040503050406030204" pitchFamily="18" charset="0"/>
                            </a:rPr>
                            <m:t>L</m:t>
                          </m:r>
                        </m:num>
                        <m:den>
                          <m:r>
                            <a:rPr lang="en-US" altLang="zh-CN" i="1">
                              <a:latin typeface="Cambria Math" panose="02040503050406030204" pitchFamily="18" charset="0"/>
                            </a:rPr>
                            <m:t>2</m:t>
                          </m:r>
                          <m:r>
                            <a:rPr lang="zh-CN" altLang="en-US" i="1">
                              <a:latin typeface="Cambria Math" panose="02040503050406030204" pitchFamily="18" charset="0"/>
                            </a:rPr>
                            <m:t>𝜋</m:t>
                          </m:r>
                          <m:sSub>
                            <m:sSubPr>
                              <m:ctrlPr>
                                <a:rPr lang="en-US" altLang="zh-CN" i="1">
                                  <a:latin typeface="Cambria Math" panose="02040503050406030204" pitchFamily="18" charset="0"/>
                                </a:rPr>
                              </m:ctrlPr>
                            </m:sSubPr>
                            <m:e>
                              <m:r>
                                <a:rPr lang="zh-CN" altLang="en-US" i="1">
                                  <a:latin typeface="Cambria Math" panose="02040503050406030204" pitchFamily="18" charset="0"/>
                                </a:rPr>
                                <m:t>𝜖</m:t>
                              </m:r>
                            </m:e>
                            <m:sub>
                              <m:r>
                                <a:rPr lang="en-US" altLang="zh-CN" i="1">
                                  <a:latin typeface="Cambria Math" panose="02040503050406030204" pitchFamily="18" charset="0"/>
                                </a:rPr>
                                <m:t>0</m:t>
                              </m:r>
                            </m:sub>
                          </m:sSub>
                          <m:r>
                            <a:rPr lang="en-US" altLang="zh-CN" b="0" i="1" smtClean="0">
                              <a:latin typeface="Cambria Math" panose="02040503050406030204" pitchFamily="18" charset="0"/>
                            </a:rPr>
                            <m:t>𝑟</m:t>
                          </m:r>
                        </m:den>
                      </m:f>
                    </m:oMath>
                  </m:oMathPara>
                </a14:m>
                <a:endParaRPr lang="zh-CN" altLang="en-US" dirty="0"/>
              </a:p>
            </p:txBody>
          </p:sp>
        </mc:Choice>
        <mc:Fallback xmlns="">
          <p:sp>
            <p:nvSpPr>
              <p:cNvPr id="33" name="文本框 32">
                <a:extLst>
                  <a:ext uri="{FF2B5EF4-FFF2-40B4-BE49-F238E27FC236}">
                    <a16:creationId xmlns:a16="http://schemas.microsoft.com/office/drawing/2014/main" id="{EF9A7989-864D-FF3C-D94F-3D614B06A4CD}"/>
                  </a:ext>
                </a:extLst>
              </p:cNvPr>
              <p:cNvSpPr txBox="1">
                <a:spLocks noRot="1" noChangeAspect="1" noMove="1" noResize="1" noEditPoints="1" noAdjustHandles="1" noChangeArrowheads="1" noChangeShapeType="1" noTextEdit="1"/>
              </p:cNvSpPr>
              <p:nvPr/>
            </p:nvSpPr>
            <p:spPr>
              <a:xfrm>
                <a:off x="4767450" y="5532703"/>
                <a:ext cx="1737259" cy="665375"/>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35" name="文本框 34">
                <a:extLst>
                  <a:ext uri="{FF2B5EF4-FFF2-40B4-BE49-F238E27FC236}">
                    <a16:creationId xmlns:a16="http://schemas.microsoft.com/office/drawing/2014/main" id="{C259FEAC-21FC-2F3D-2F74-4F90F6F56D3A}"/>
                  </a:ext>
                </a:extLst>
              </p:cNvPr>
              <p:cNvSpPr txBox="1"/>
              <p:nvPr/>
            </p:nvSpPr>
            <p:spPr>
              <a:xfrm>
                <a:off x="7007697" y="5421197"/>
                <a:ext cx="2567856" cy="721993"/>
              </a:xfrm>
              <a:prstGeom prst="rect">
                <a:avLst/>
              </a:prstGeom>
              <a:noFill/>
            </p:spPr>
            <p:txBody>
              <a:bodyPr wrap="square">
                <a:spAutoFit/>
              </a:bodyPr>
              <a:lstStyle/>
              <a:p>
                <a14:m>
                  <m:oMath xmlns:m="http://schemas.openxmlformats.org/officeDocument/2006/math">
                    <m:f>
                      <m:fPr>
                        <m:ctrlPr>
                          <a:rPr lang="en-US" altLang="zh-CN" sz="2000" b="0" i="1" smtClean="0">
                            <a:latin typeface="Cambria Math" panose="02040503050406030204" pitchFamily="18" charset="0"/>
                          </a:rPr>
                        </m:ctrlPr>
                      </m:fPr>
                      <m:num>
                        <m:r>
                          <a:rPr lang="en-US" altLang="zh-CN" sz="2000" b="0" i="1" smtClean="0">
                            <a:latin typeface="Cambria Math" panose="02040503050406030204" pitchFamily="18" charset="0"/>
                          </a:rPr>
                          <m:t>𝑄</m:t>
                        </m:r>
                      </m:num>
                      <m:den>
                        <m:r>
                          <m:rPr>
                            <m:sty m:val="p"/>
                          </m:rPr>
                          <a:rPr lang="en-US" altLang="zh-CN" sz="2000" i="1">
                            <a:latin typeface="Cambria Math" panose="02040503050406030204" pitchFamily="18" charset="0"/>
                          </a:rPr>
                          <m:t>L</m:t>
                        </m:r>
                      </m:den>
                    </m:f>
                    <m:r>
                      <a:rPr lang="en-US" altLang="zh-CN" sz="2000" b="0" i="1" smtClean="0">
                        <a:latin typeface="Cambria Math" panose="02040503050406030204" pitchFamily="18" charset="0"/>
                      </a:rPr>
                      <m:t>=</m:t>
                    </m:r>
                  </m:oMath>
                </a14:m>
                <a:r>
                  <a:rPr lang="en-US" altLang="zh-CN" sz="2000" dirty="0"/>
                  <a:t> </a:t>
                </a:r>
                <a14:m>
                  <m:oMath xmlns:m="http://schemas.openxmlformats.org/officeDocument/2006/math">
                    <m:f>
                      <m:fPr>
                        <m:ctrlPr>
                          <a:rPr lang="en-US" altLang="zh-CN" sz="2000" i="1">
                            <a:latin typeface="Cambria Math" panose="02040503050406030204" pitchFamily="18" charset="0"/>
                          </a:rPr>
                        </m:ctrlPr>
                      </m:fPr>
                      <m:num>
                        <m:r>
                          <a:rPr lang="zh-CN" altLang="en-US" sz="2000" i="1">
                            <a:latin typeface="Cambria Math" panose="02040503050406030204" pitchFamily="18" charset="0"/>
                          </a:rPr>
                          <m:t>𝜆</m:t>
                        </m:r>
                        <m:r>
                          <a:rPr lang="en-US" altLang="zh-CN" sz="2000" b="0" i="1" smtClean="0">
                            <a:latin typeface="Cambria Math" panose="02040503050406030204" pitchFamily="18" charset="0"/>
                          </a:rPr>
                          <m:t>∗</m:t>
                        </m:r>
                        <m:f>
                          <m:fPr>
                            <m:ctrlPr>
                              <a:rPr lang="en-US" altLang="zh-CN" sz="2000" b="0" i="1" smtClean="0">
                                <a:latin typeface="Cambria Math" panose="02040503050406030204" pitchFamily="18" charset="0"/>
                              </a:rPr>
                            </m:ctrlPr>
                          </m:fPr>
                          <m:num>
                            <m:r>
                              <a:rPr lang="en-US" altLang="zh-CN" sz="2000" i="1">
                                <a:latin typeface="Cambria Math" panose="02040503050406030204" pitchFamily="18" charset="0"/>
                              </a:rPr>
                              <m:t>2</m:t>
                            </m:r>
                            <m:r>
                              <a:rPr lang="zh-CN" altLang="en-US" sz="2000" i="1">
                                <a:latin typeface="Cambria Math" panose="02040503050406030204" pitchFamily="18" charset="0"/>
                              </a:rPr>
                              <m:t>𝜋</m:t>
                            </m:r>
                            <m:sSup>
                              <m:sSupPr>
                                <m:ctrlPr>
                                  <a:rPr lang="en-US" altLang="zh-CN" sz="2000" i="1">
                                    <a:latin typeface="Cambria Math" panose="02040503050406030204" pitchFamily="18" charset="0"/>
                                  </a:rPr>
                                </m:ctrlPr>
                              </m:sSupPr>
                              <m:e>
                                <m:r>
                                  <a:rPr lang="en-US" altLang="zh-CN" sz="2000" b="0" i="1" smtClean="0">
                                    <a:latin typeface="Cambria Math" panose="02040503050406030204" pitchFamily="18" charset="0"/>
                                  </a:rPr>
                                  <m:t>𝑟</m:t>
                                </m:r>
                              </m:e>
                              <m:sup>
                                <m:r>
                                  <a:rPr lang="en-US" altLang="zh-CN" sz="2000" i="1">
                                    <a:latin typeface="Cambria Math" panose="02040503050406030204" pitchFamily="18" charset="0"/>
                                  </a:rPr>
                                  <m:t>2</m:t>
                                </m:r>
                              </m:sup>
                            </m:sSup>
                          </m:num>
                          <m:den>
                            <m:r>
                              <a:rPr lang="en-US" altLang="zh-CN" sz="2000" i="1">
                                <a:latin typeface="Cambria Math" panose="02040503050406030204" pitchFamily="18" charset="0"/>
                              </a:rPr>
                              <m:t>2</m:t>
                            </m:r>
                            <m:r>
                              <a:rPr lang="zh-CN" altLang="en-US" sz="2000" i="1">
                                <a:latin typeface="Cambria Math" panose="02040503050406030204" pitchFamily="18" charset="0"/>
                              </a:rPr>
                              <m:t>𝜋</m:t>
                            </m:r>
                            <m:sSup>
                              <m:sSupPr>
                                <m:ctrlPr>
                                  <a:rPr lang="en-US" altLang="zh-CN" sz="2000" i="1">
                                    <a:latin typeface="Cambria Math" panose="02040503050406030204" pitchFamily="18" charset="0"/>
                                  </a:rPr>
                                </m:ctrlPr>
                              </m:sSupPr>
                              <m:e>
                                <m:r>
                                  <a:rPr lang="en-US" altLang="zh-CN" sz="2000" i="1">
                                    <a:latin typeface="Cambria Math" panose="02040503050406030204" pitchFamily="18" charset="0"/>
                                  </a:rPr>
                                  <m:t>𝑅</m:t>
                                </m:r>
                              </m:e>
                              <m:sup>
                                <m:r>
                                  <a:rPr lang="en-US" altLang="zh-CN" sz="2000" i="1">
                                    <a:latin typeface="Cambria Math" panose="02040503050406030204" pitchFamily="18" charset="0"/>
                                  </a:rPr>
                                  <m:t>2</m:t>
                                </m:r>
                              </m:sup>
                            </m:sSup>
                          </m:den>
                        </m:f>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𝐿</m:t>
                        </m:r>
                      </m:num>
                      <m:den>
                        <m:r>
                          <m:rPr>
                            <m:sty m:val="p"/>
                          </m:rPr>
                          <a:rPr lang="en-US" altLang="zh-CN" sz="2000" i="1">
                            <a:latin typeface="Cambria Math" panose="02040503050406030204" pitchFamily="18" charset="0"/>
                          </a:rPr>
                          <m:t>L</m:t>
                        </m:r>
                      </m:den>
                    </m:f>
                  </m:oMath>
                </a14:m>
                <a:endParaRPr lang="zh-CN" altLang="en-US" sz="2000" dirty="0"/>
              </a:p>
            </p:txBody>
          </p:sp>
        </mc:Choice>
        <mc:Fallback xmlns="">
          <p:sp>
            <p:nvSpPr>
              <p:cNvPr id="35" name="文本框 34">
                <a:extLst>
                  <a:ext uri="{FF2B5EF4-FFF2-40B4-BE49-F238E27FC236}">
                    <a16:creationId xmlns:a16="http://schemas.microsoft.com/office/drawing/2014/main" id="{C259FEAC-21FC-2F3D-2F74-4F90F6F56D3A}"/>
                  </a:ext>
                </a:extLst>
              </p:cNvPr>
              <p:cNvSpPr txBox="1">
                <a:spLocks noRot="1" noChangeAspect="1" noMove="1" noResize="1" noEditPoints="1" noAdjustHandles="1" noChangeArrowheads="1" noChangeShapeType="1" noTextEdit="1"/>
              </p:cNvSpPr>
              <p:nvPr/>
            </p:nvSpPr>
            <p:spPr>
              <a:xfrm>
                <a:off x="7007697" y="5421197"/>
                <a:ext cx="2567856" cy="721993"/>
              </a:xfrm>
              <a:prstGeom prst="rect">
                <a:avLst/>
              </a:prstGeom>
              <a:blipFill>
                <a:blip r:embed="rId6"/>
                <a:stretch>
                  <a:fillRect/>
                </a:stretch>
              </a:blipFill>
            </p:spPr>
            <p:txBody>
              <a:bodyPr/>
              <a:lstStyle/>
              <a:p>
                <a:r>
                  <a:rPr lang="zh-CN" altLang="en-US">
                    <a:noFill/>
                  </a:rPr>
                  <a:t> </a:t>
                </a:r>
              </a:p>
            </p:txBody>
          </p:sp>
        </mc:Fallback>
      </mc:AlternateContent>
      <p:grpSp>
        <p:nvGrpSpPr>
          <p:cNvPr id="26" name="组合 25">
            <a:extLst>
              <a:ext uri="{FF2B5EF4-FFF2-40B4-BE49-F238E27FC236}">
                <a16:creationId xmlns:a16="http://schemas.microsoft.com/office/drawing/2014/main" id="{C06E23B8-410B-570D-0676-961FB52F57F2}"/>
              </a:ext>
            </a:extLst>
          </p:cNvPr>
          <p:cNvGrpSpPr/>
          <p:nvPr/>
        </p:nvGrpSpPr>
        <p:grpSpPr>
          <a:xfrm>
            <a:off x="787442" y="5272480"/>
            <a:ext cx="3020924" cy="1130999"/>
            <a:chOff x="1485160" y="5289120"/>
            <a:chExt cx="3020924" cy="1130999"/>
          </a:xfrm>
        </p:grpSpPr>
        <p:grpSp>
          <p:nvGrpSpPr>
            <p:cNvPr id="3" name="组合 2">
              <a:extLst>
                <a:ext uri="{FF2B5EF4-FFF2-40B4-BE49-F238E27FC236}">
                  <a16:creationId xmlns:a16="http://schemas.microsoft.com/office/drawing/2014/main" id="{A0C4C195-C0EF-8C33-50CF-9EF6740268B4}"/>
                </a:ext>
              </a:extLst>
            </p:cNvPr>
            <p:cNvGrpSpPr/>
            <p:nvPr/>
          </p:nvGrpSpPr>
          <p:grpSpPr>
            <a:xfrm>
              <a:off x="1485160" y="5289120"/>
              <a:ext cx="3020924" cy="1130999"/>
              <a:chOff x="-1" y="0"/>
              <a:chExt cx="1868305" cy="525439"/>
            </a:xfrm>
          </p:grpSpPr>
          <p:sp>
            <p:nvSpPr>
              <p:cNvPr id="16" name="椭圆 15">
                <a:extLst>
                  <a:ext uri="{FF2B5EF4-FFF2-40B4-BE49-F238E27FC236}">
                    <a16:creationId xmlns:a16="http://schemas.microsoft.com/office/drawing/2014/main" id="{49D4A616-3078-EA61-E0D9-3565EFAEBBF2}"/>
                  </a:ext>
                </a:extLst>
              </p:cNvPr>
              <p:cNvSpPr/>
              <p:nvPr/>
            </p:nvSpPr>
            <p:spPr>
              <a:xfrm>
                <a:off x="-1" y="13648"/>
                <a:ext cx="289640" cy="511791"/>
              </a:xfrm>
              <a:prstGeom prst="ellipse">
                <a:avLst/>
              </a:prstGeom>
              <a:noFill/>
              <a:ln>
                <a:solidFill>
                  <a:srgbClr val="EE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cxnSp>
            <p:nvCxnSpPr>
              <p:cNvPr id="19" name="直接连接符 18">
                <a:extLst>
                  <a:ext uri="{FF2B5EF4-FFF2-40B4-BE49-F238E27FC236}">
                    <a16:creationId xmlns:a16="http://schemas.microsoft.com/office/drawing/2014/main" id="{8B356EE8-8838-9071-D873-0E8CB7CE3E06}"/>
                  </a:ext>
                </a:extLst>
              </p:cNvPr>
              <p:cNvCxnSpPr/>
              <p:nvPr/>
            </p:nvCxnSpPr>
            <p:spPr>
              <a:xfrm flipV="1">
                <a:off x="102359" y="0"/>
                <a:ext cx="1651379" cy="13496"/>
              </a:xfrm>
              <a:prstGeom prst="line">
                <a:avLst/>
              </a:prstGeom>
              <a:ln>
                <a:solidFill>
                  <a:srgbClr val="EE0000"/>
                </a:solidFill>
              </a:ln>
            </p:spPr>
            <p:style>
              <a:lnRef idx="1">
                <a:schemeClr val="accent1"/>
              </a:lnRef>
              <a:fillRef idx="0">
                <a:schemeClr val="accent1"/>
              </a:fillRef>
              <a:effectRef idx="0">
                <a:schemeClr val="accent1"/>
              </a:effectRef>
              <a:fontRef idx="minor">
                <a:schemeClr val="tx1"/>
              </a:fontRef>
            </p:style>
          </p:cxnSp>
          <p:cxnSp>
            <p:nvCxnSpPr>
              <p:cNvPr id="20" name="直接连接符 19">
                <a:extLst>
                  <a:ext uri="{FF2B5EF4-FFF2-40B4-BE49-F238E27FC236}">
                    <a16:creationId xmlns:a16="http://schemas.microsoft.com/office/drawing/2014/main" id="{6BA5E42D-0DC6-1240-AE11-7890ABCCA938}"/>
                  </a:ext>
                </a:extLst>
              </p:cNvPr>
              <p:cNvCxnSpPr/>
              <p:nvPr/>
            </p:nvCxnSpPr>
            <p:spPr>
              <a:xfrm flipV="1">
                <a:off x="75063" y="511791"/>
                <a:ext cx="1671851" cy="0"/>
              </a:xfrm>
              <a:prstGeom prst="line">
                <a:avLst/>
              </a:prstGeom>
              <a:ln>
                <a:solidFill>
                  <a:srgbClr val="EE0000"/>
                </a:solidFill>
              </a:ln>
            </p:spPr>
            <p:style>
              <a:lnRef idx="1">
                <a:schemeClr val="accent1"/>
              </a:lnRef>
              <a:fillRef idx="0">
                <a:schemeClr val="accent1"/>
              </a:fillRef>
              <a:effectRef idx="0">
                <a:schemeClr val="accent1"/>
              </a:effectRef>
              <a:fontRef idx="minor">
                <a:schemeClr val="tx1"/>
              </a:fontRef>
            </p:style>
          </p:cxnSp>
          <p:sp>
            <p:nvSpPr>
              <p:cNvPr id="21" name="椭圆 20">
                <a:extLst>
                  <a:ext uri="{FF2B5EF4-FFF2-40B4-BE49-F238E27FC236}">
                    <a16:creationId xmlns:a16="http://schemas.microsoft.com/office/drawing/2014/main" id="{CFB40298-6D3E-8660-ACA9-9F9C0768461F}"/>
                  </a:ext>
                </a:extLst>
              </p:cNvPr>
              <p:cNvSpPr/>
              <p:nvPr/>
            </p:nvSpPr>
            <p:spPr>
              <a:xfrm>
                <a:off x="1578664" y="6824"/>
                <a:ext cx="289640" cy="511175"/>
              </a:xfrm>
              <a:prstGeom prst="ellipse">
                <a:avLst/>
              </a:prstGeom>
              <a:noFill/>
              <a:ln>
                <a:solidFill>
                  <a:srgbClr val="EE0000"/>
                </a:solidFill>
              </a:ln>
            </p:spPr>
            <p:style>
              <a:lnRef idx="2">
                <a:schemeClr val="accent1">
                  <a:shade val="15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zh-CN" altLang="en-US"/>
              </a:p>
            </p:txBody>
          </p:sp>
        </p:grpSp>
        <p:cxnSp>
          <p:nvCxnSpPr>
            <p:cNvPr id="23" name="直接箭头连接符 22">
              <a:extLst>
                <a:ext uri="{FF2B5EF4-FFF2-40B4-BE49-F238E27FC236}">
                  <a16:creationId xmlns:a16="http://schemas.microsoft.com/office/drawing/2014/main" id="{28FB524F-B3C3-6E8E-AEC3-635245C39939}"/>
                </a:ext>
              </a:extLst>
            </p:cNvPr>
            <p:cNvCxnSpPr>
              <a:cxnSpLocks/>
              <a:endCxn id="16" idx="0"/>
            </p:cNvCxnSpPr>
            <p:nvPr/>
          </p:nvCxnSpPr>
          <p:spPr>
            <a:xfrm flipV="1">
              <a:off x="1719325" y="5318497"/>
              <a:ext cx="0" cy="583538"/>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4" name="文本框 23">
              <a:extLst>
                <a:ext uri="{FF2B5EF4-FFF2-40B4-BE49-F238E27FC236}">
                  <a16:creationId xmlns:a16="http://schemas.microsoft.com/office/drawing/2014/main" id="{8AF5EDC0-5529-14D5-78FD-7EFB059921B3}"/>
                </a:ext>
              </a:extLst>
            </p:cNvPr>
            <p:cNvSpPr txBox="1"/>
            <p:nvPr/>
          </p:nvSpPr>
          <p:spPr>
            <a:xfrm>
              <a:off x="1650669" y="5484625"/>
              <a:ext cx="914400" cy="369332"/>
            </a:xfrm>
            <a:prstGeom prst="rect">
              <a:avLst/>
            </a:prstGeom>
            <a:noFill/>
          </p:spPr>
          <p:txBody>
            <a:bodyPr wrap="square" rtlCol="0">
              <a:spAutoFit/>
            </a:bodyPr>
            <a:lstStyle/>
            <a:p>
              <a:r>
                <a:rPr lang="en-US" altLang="zh-CN" dirty="0"/>
                <a:t>R</a:t>
              </a:r>
              <a:endParaRPr lang="zh-CN" altLang="en-US" dirty="0"/>
            </a:p>
          </p:txBody>
        </p:sp>
        <mc:AlternateContent xmlns:mc="http://schemas.openxmlformats.org/markup-compatibility/2006" xmlns:a14="http://schemas.microsoft.com/office/drawing/2010/main">
          <mc:Choice Requires="a14">
            <p:sp>
              <p:nvSpPr>
                <p:cNvPr id="37" name="文本框 36">
                  <a:extLst>
                    <a:ext uri="{FF2B5EF4-FFF2-40B4-BE49-F238E27FC236}">
                      <a16:creationId xmlns:a16="http://schemas.microsoft.com/office/drawing/2014/main" id="{31CB37BA-358A-DC50-7072-4F1BBEF37147}"/>
                    </a:ext>
                  </a:extLst>
                </p:cNvPr>
                <p:cNvSpPr txBox="1"/>
                <p:nvPr/>
              </p:nvSpPr>
              <p:spPr>
                <a:xfrm>
                  <a:off x="1953488" y="5685179"/>
                  <a:ext cx="2453330" cy="338554"/>
                </a:xfrm>
                <a:prstGeom prst="rect">
                  <a:avLst/>
                </a:prstGeom>
                <a:noFill/>
              </p:spPr>
              <p:txBody>
                <a:bodyPr wrap="square">
                  <a:spAutoFit/>
                </a:bodyPr>
                <a:lstStyle/>
                <a:p>
                  <a:r>
                    <a:rPr lang="en-US" altLang="zh-CN" sz="1600" i="1" dirty="0">
                      <a:latin typeface="Cambria Math" panose="02040503050406030204" pitchFamily="18" charset="0"/>
                    </a:rPr>
                    <a:t>line</a:t>
                  </a:r>
                  <a14:m>
                    <m:oMath xmlns:m="http://schemas.openxmlformats.org/officeDocument/2006/math">
                      <m:r>
                        <a:rPr lang="en-US" altLang="zh-CN" sz="1600" i="1">
                          <a:latin typeface="Cambria Math" panose="02040503050406030204" pitchFamily="18" charset="0"/>
                        </a:rPr>
                        <m:t>𝑐h𝑎𝑟𝑔𝑒</m:t>
                      </m:r>
                      <m:r>
                        <a:rPr lang="en-US" altLang="zh-CN" sz="1600" i="1">
                          <a:latin typeface="Cambria Math" panose="02040503050406030204" pitchFamily="18" charset="0"/>
                        </a:rPr>
                        <m:t> </m:t>
                      </m:r>
                      <m:r>
                        <a:rPr lang="en-US" altLang="zh-CN" sz="1600" i="1">
                          <a:latin typeface="Cambria Math" panose="02040503050406030204" pitchFamily="18" charset="0"/>
                        </a:rPr>
                        <m:t>𝑑𝑒𝑛𝑠𝑖𝑡𝑦</m:t>
                      </m:r>
                      <m:r>
                        <a:rPr lang="en-US" altLang="zh-CN" sz="1600" i="1">
                          <a:latin typeface="Cambria Math" panose="02040503050406030204" pitchFamily="18" charset="0"/>
                        </a:rPr>
                        <m:t> </m:t>
                      </m:r>
                      <m:r>
                        <a:rPr lang="zh-CN" altLang="en-US" sz="1600" i="1">
                          <a:latin typeface="Cambria Math" panose="02040503050406030204" pitchFamily="18" charset="0"/>
                        </a:rPr>
                        <m:t>𝜆</m:t>
                      </m:r>
                    </m:oMath>
                  </a14:m>
                  <a:endParaRPr lang="zh-CN" altLang="en-US" sz="1600" i="1" dirty="0">
                    <a:latin typeface="Cambria Math" panose="02040503050406030204" pitchFamily="18" charset="0"/>
                  </a:endParaRPr>
                </a:p>
              </p:txBody>
            </p:sp>
          </mc:Choice>
          <mc:Fallback xmlns="">
            <p:sp>
              <p:nvSpPr>
                <p:cNvPr id="37" name="文本框 36">
                  <a:extLst>
                    <a:ext uri="{FF2B5EF4-FFF2-40B4-BE49-F238E27FC236}">
                      <a16:creationId xmlns:a16="http://schemas.microsoft.com/office/drawing/2014/main" id="{31CB37BA-358A-DC50-7072-4F1BBEF37147}"/>
                    </a:ext>
                  </a:extLst>
                </p:cNvPr>
                <p:cNvSpPr txBox="1">
                  <a:spLocks noRot="1" noChangeAspect="1" noMove="1" noResize="1" noEditPoints="1" noAdjustHandles="1" noChangeArrowheads="1" noChangeShapeType="1" noTextEdit="1"/>
                </p:cNvSpPr>
                <p:nvPr/>
              </p:nvSpPr>
              <p:spPr>
                <a:xfrm>
                  <a:off x="1953488" y="5685179"/>
                  <a:ext cx="2453330" cy="338554"/>
                </a:xfrm>
                <a:prstGeom prst="rect">
                  <a:avLst/>
                </a:prstGeom>
                <a:blipFill>
                  <a:blip r:embed="rId7"/>
                  <a:stretch>
                    <a:fillRect l="-1493" t="-7273" b="-21818"/>
                  </a:stretch>
                </a:blipFill>
              </p:spPr>
              <p:txBody>
                <a:bodyPr/>
                <a:lstStyle/>
                <a:p>
                  <a:r>
                    <a:rPr lang="zh-CN" altLang="en-US">
                      <a:noFill/>
                    </a:rPr>
                    <a:t> </a:t>
                  </a:r>
                </a:p>
              </p:txBody>
            </p:sp>
          </mc:Fallback>
        </mc:AlternateContent>
      </p:grpSp>
      <p:sp>
        <p:nvSpPr>
          <p:cNvPr id="38" name="文本框 37">
            <a:extLst>
              <a:ext uri="{FF2B5EF4-FFF2-40B4-BE49-F238E27FC236}">
                <a16:creationId xmlns:a16="http://schemas.microsoft.com/office/drawing/2014/main" id="{FFBF88AF-2E4F-082D-DC9A-02070BE492B8}"/>
              </a:ext>
            </a:extLst>
          </p:cNvPr>
          <p:cNvSpPr txBox="1"/>
          <p:nvPr/>
        </p:nvSpPr>
        <p:spPr>
          <a:xfrm>
            <a:off x="11142295" y="5638444"/>
            <a:ext cx="934871" cy="369332"/>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For r&lt;R</a:t>
            </a:r>
            <a:endParaRPr lang="zh-CN" altLang="en-US" dirty="0">
              <a:latin typeface="Times New Roman" panose="02020603050405020304" pitchFamily="18" charset="0"/>
              <a:cs typeface="Times New Roman" panose="02020603050405020304" pitchFamily="18" charset="0"/>
            </a:endParaRPr>
          </a:p>
        </p:txBody>
      </p:sp>
      <p:sp>
        <p:nvSpPr>
          <p:cNvPr id="25" name="文本框 24">
            <a:extLst>
              <a:ext uri="{FF2B5EF4-FFF2-40B4-BE49-F238E27FC236}">
                <a16:creationId xmlns:a16="http://schemas.microsoft.com/office/drawing/2014/main" id="{67CA657C-4606-F23D-256C-49BF65C910FF}"/>
              </a:ext>
            </a:extLst>
          </p:cNvPr>
          <p:cNvSpPr txBox="1"/>
          <p:nvPr/>
        </p:nvSpPr>
        <p:spPr>
          <a:xfrm>
            <a:off x="4263843" y="6317131"/>
            <a:ext cx="3175715" cy="369332"/>
          </a:xfrm>
          <a:prstGeom prst="rect">
            <a:avLst/>
          </a:prstGeom>
          <a:noFill/>
        </p:spPr>
        <p:txBody>
          <a:bodyPr wrap="square">
            <a:spAutoFit/>
          </a:bodyPr>
          <a:lstStyle/>
          <a:p>
            <a:r>
              <a:rPr lang="en-US" altLang="zh-CN" b="0" i="0" dirty="0">
                <a:solidFill>
                  <a:srgbClr val="333333"/>
                </a:solidFill>
                <a:effectLst/>
                <a:latin typeface="PingFang SC"/>
              </a:rPr>
              <a:t>Coulomb's law of line charge</a:t>
            </a:r>
            <a:endParaRPr lang="zh-CN" altLang="en-US" dirty="0"/>
          </a:p>
        </p:txBody>
      </p:sp>
    </p:spTree>
    <p:extLst>
      <p:ext uri="{BB962C8B-B14F-4D97-AF65-F5344CB8AC3E}">
        <p14:creationId xmlns:p14="http://schemas.microsoft.com/office/powerpoint/2010/main" val="143033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DA1A78D9-E9A1-34C9-7E37-7C7262318E56}"/>
              </a:ext>
            </a:extLst>
          </p:cNvPr>
          <p:cNvSpPr txBox="1"/>
          <p:nvPr/>
        </p:nvSpPr>
        <p:spPr>
          <a:xfrm>
            <a:off x="1145598" y="116669"/>
            <a:ext cx="6094268" cy="523220"/>
          </a:xfrm>
          <a:prstGeom prst="rect">
            <a:avLst/>
          </a:prstGeom>
          <a:noFill/>
        </p:spPr>
        <p:txBody>
          <a:bodyPr wrap="square">
            <a:spAutoFit/>
          </a:bodyPr>
          <a:lstStyle/>
          <a:p>
            <a:r>
              <a:rPr lang="en-US" altLang="zh-CN" sz="2800" dirty="0">
                <a:solidFill>
                  <a:srgbClr val="0000FF"/>
                </a:solidFill>
                <a:latin typeface="华文中宋" panose="02010600040101010101" pitchFamily="2" charset="-122"/>
                <a:ea typeface="华文中宋" panose="02010600040101010101" pitchFamily="2" charset="-122"/>
              </a:rPr>
              <a:t>Space charge effect</a:t>
            </a:r>
            <a:endParaRPr lang="zh-CN" altLang="en-US" sz="2800" dirty="0">
              <a:solidFill>
                <a:srgbClr val="0000FF"/>
              </a:solidFill>
              <a:latin typeface="华文中宋" panose="02010600040101010101" pitchFamily="2" charset="-122"/>
              <a:ea typeface="华文中宋" panose="02010600040101010101" pitchFamily="2" charset="-122"/>
            </a:endParaRPr>
          </a:p>
        </p:txBody>
      </p:sp>
      <p:sp>
        <p:nvSpPr>
          <p:cNvPr id="5" name="文本框 4">
            <a:extLst>
              <a:ext uri="{FF2B5EF4-FFF2-40B4-BE49-F238E27FC236}">
                <a16:creationId xmlns:a16="http://schemas.microsoft.com/office/drawing/2014/main" id="{380D64A7-B8C1-FD9B-7C00-62319F90C65F}"/>
              </a:ext>
            </a:extLst>
          </p:cNvPr>
          <p:cNvSpPr txBox="1"/>
          <p:nvPr/>
        </p:nvSpPr>
        <p:spPr>
          <a:xfrm>
            <a:off x="784513" y="1317734"/>
            <a:ext cx="10770178" cy="646331"/>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When two same type particles move in same direction, the electric field force repulse each other, the magnetic force attract each other.</a:t>
            </a:r>
            <a:endParaRPr lang="zh-CN"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2E9DDCA8-4A95-74AC-B7A7-EA15F0F9E203}"/>
                  </a:ext>
                </a:extLst>
              </p:cNvPr>
              <p:cNvSpPr txBox="1"/>
              <p:nvPr/>
            </p:nvSpPr>
            <p:spPr>
              <a:xfrm>
                <a:off x="4599848" y="2019118"/>
                <a:ext cx="2187287" cy="276999"/>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i="1">
                              <a:latin typeface="Cambria Math" panose="02040503050406030204" pitchFamily="18" charset="0"/>
                            </a:rPr>
                            <m:t>𝐹</m:t>
                          </m:r>
                        </m:e>
                        <m:sub>
                          <m:r>
                            <a:rPr lang="en-US" altLang="zh-CN" b="0" i="1" smtClean="0">
                              <a:latin typeface="Cambria Math" panose="02040503050406030204" pitchFamily="18" charset="0"/>
                            </a:rPr>
                            <m:t>𝑀</m:t>
                          </m:r>
                        </m:sub>
                      </m:sSub>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zh-CN" altLang="en-US" b="0" i="1" smtClean="0">
                              <a:latin typeface="Cambria Math" panose="02040503050406030204" pitchFamily="18" charset="0"/>
                            </a:rPr>
                            <m:t>𝛽</m:t>
                          </m:r>
                        </m:e>
                        <m:sup>
                          <m:r>
                            <a:rPr lang="en-US" altLang="zh-CN" b="0" i="1" smtClean="0">
                              <a:latin typeface="Cambria Math" panose="02040503050406030204" pitchFamily="18" charset="0"/>
                            </a:rPr>
                            <m:t>2</m:t>
                          </m:r>
                        </m:sup>
                      </m:sSup>
                      <m:sSub>
                        <m:sSubPr>
                          <m:ctrlPr>
                            <a:rPr lang="en-US" altLang="zh-CN" i="1">
                              <a:latin typeface="Cambria Math" panose="02040503050406030204" pitchFamily="18" charset="0"/>
                            </a:rPr>
                          </m:ctrlPr>
                        </m:sSubPr>
                        <m:e>
                          <m:r>
                            <a:rPr lang="en-US" altLang="zh-CN" i="1">
                              <a:latin typeface="Cambria Math" panose="02040503050406030204" pitchFamily="18" charset="0"/>
                            </a:rPr>
                            <m:t>𝐹</m:t>
                          </m:r>
                        </m:e>
                        <m:sub>
                          <m:r>
                            <a:rPr lang="en-US" altLang="zh-CN" b="0" i="1" smtClean="0">
                              <a:latin typeface="Cambria Math" panose="02040503050406030204" pitchFamily="18" charset="0"/>
                            </a:rPr>
                            <m:t>𝐸</m:t>
                          </m:r>
                        </m:sub>
                      </m:sSub>
                    </m:oMath>
                  </m:oMathPara>
                </a14:m>
                <a:endParaRPr lang="zh-CN" altLang="en-US" i="1" dirty="0">
                  <a:latin typeface="Times New Roman" panose="02020603050405020304" pitchFamily="18" charset="0"/>
                  <a:cs typeface="Times New Roman" panose="02020603050405020304" pitchFamily="18" charset="0"/>
                </a:endParaRPr>
              </a:p>
            </p:txBody>
          </p:sp>
        </mc:Choice>
        <mc:Fallback xmlns="">
          <p:sp>
            <p:nvSpPr>
              <p:cNvPr id="6" name="文本框 5">
                <a:extLst>
                  <a:ext uri="{FF2B5EF4-FFF2-40B4-BE49-F238E27FC236}">
                    <a16:creationId xmlns:a16="http://schemas.microsoft.com/office/drawing/2014/main" id="{2E9DDCA8-4A95-74AC-B7A7-EA15F0F9E203}"/>
                  </a:ext>
                </a:extLst>
              </p:cNvPr>
              <p:cNvSpPr txBox="1">
                <a:spLocks noRot="1" noChangeAspect="1" noMove="1" noResize="1" noEditPoints="1" noAdjustHandles="1" noChangeArrowheads="1" noChangeShapeType="1" noTextEdit="1"/>
              </p:cNvSpPr>
              <p:nvPr/>
            </p:nvSpPr>
            <p:spPr>
              <a:xfrm>
                <a:off x="4599848" y="2019118"/>
                <a:ext cx="2187287" cy="276999"/>
              </a:xfrm>
              <a:prstGeom prst="rect">
                <a:avLst/>
              </a:prstGeom>
              <a:blipFill>
                <a:blip r:embed="rId2"/>
                <a:stretch>
                  <a:fillRect b="-34783"/>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A95FBEF4-2DF3-BDE4-6805-75A028CFDF55}"/>
                  </a:ext>
                </a:extLst>
              </p:cNvPr>
              <p:cNvSpPr txBox="1"/>
              <p:nvPr/>
            </p:nvSpPr>
            <p:spPr>
              <a:xfrm>
                <a:off x="784513" y="2549703"/>
                <a:ext cx="10624706" cy="646331"/>
              </a:xfrm>
              <a:prstGeom prst="rect">
                <a:avLst/>
              </a:prstGeom>
              <a:noFill/>
            </p:spPr>
            <p:txBody>
              <a:bodyPr wrap="square">
                <a:spAutoFit/>
              </a:bodyPr>
              <a:lstStyle/>
              <a:p>
                <a:r>
                  <a:rPr lang="en-US" altLang="zh-CN" dirty="0">
                    <a:latin typeface="Times New Roman" panose="02020603050405020304" pitchFamily="18" charset="0"/>
                    <a:cs typeface="Times New Roman" panose="02020603050405020304" pitchFamily="18" charset="0"/>
                  </a:rPr>
                  <a:t>When beam is ultra relative </a:t>
                </a:r>
                <a:r>
                  <a:rPr lang="zh-CN" altLang="en-US" dirty="0">
                    <a:latin typeface="Times New Roman" panose="02020603050405020304" pitchFamily="18" charset="0"/>
                    <a:cs typeface="Times New Roman" panose="02020603050405020304" pitchFamily="18" charset="0"/>
                  </a:rPr>
                  <a:t>（</a:t>
                </a:r>
                <a14:m>
                  <m:oMath xmlns:m="http://schemas.openxmlformats.org/officeDocument/2006/math">
                    <m:r>
                      <a:rPr lang="zh-CN" altLang="en-US" i="1" smtClean="0">
                        <a:latin typeface="Cambria Math" panose="02040503050406030204" pitchFamily="18" charset="0"/>
                      </a:rPr>
                      <m:t>𝛽</m:t>
                    </m:r>
                    <m:r>
                      <a:rPr lang="zh-CN" altLang="en-US" i="1" smtClean="0">
                        <a:latin typeface="Cambria Math" panose="02040503050406030204" pitchFamily="18" charset="0"/>
                      </a:rPr>
                      <m:t>≈1,  </m:t>
                    </m:r>
                    <m:r>
                      <a:rPr lang="zh-CN" altLang="en-US" b="0" i="1" smtClean="0">
                        <a:latin typeface="Cambria Math" panose="02040503050406030204" pitchFamily="18" charset="0"/>
                      </a:rPr>
                      <m:t>𝛾</m:t>
                    </m:r>
                    <m:r>
                      <a:rPr lang="zh-CN" altLang="en-US" b="0" i="1" smtClean="0">
                        <a:latin typeface="Cambria Math" panose="02040503050406030204" pitchFamily="18" charset="0"/>
                      </a:rPr>
                      <m:t>≫1</m:t>
                    </m:r>
                  </m:oMath>
                </a14:m>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 electric and magnetic forces will cancel each other, thus space charge force is seriously considered when beam is at low energy.</a:t>
                </a:r>
                <a:endParaRPr lang="zh-CN" altLang="en-US" dirty="0">
                  <a:latin typeface="Times New Roman" panose="02020603050405020304" pitchFamily="18" charset="0"/>
                  <a:cs typeface="Times New Roman" panose="02020603050405020304" pitchFamily="18" charset="0"/>
                </a:endParaRPr>
              </a:p>
            </p:txBody>
          </p:sp>
        </mc:Choice>
        <mc:Fallback xmlns="">
          <p:sp>
            <p:nvSpPr>
              <p:cNvPr id="8" name="文本框 7">
                <a:extLst>
                  <a:ext uri="{FF2B5EF4-FFF2-40B4-BE49-F238E27FC236}">
                    <a16:creationId xmlns:a16="http://schemas.microsoft.com/office/drawing/2014/main" id="{A95FBEF4-2DF3-BDE4-6805-75A028CFDF55}"/>
                  </a:ext>
                </a:extLst>
              </p:cNvPr>
              <p:cNvSpPr txBox="1">
                <a:spLocks noRot="1" noChangeAspect="1" noMove="1" noResize="1" noEditPoints="1" noAdjustHandles="1" noChangeArrowheads="1" noChangeShapeType="1" noTextEdit="1"/>
              </p:cNvSpPr>
              <p:nvPr/>
            </p:nvSpPr>
            <p:spPr>
              <a:xfrm>
                <a:off x="784513" y="2549703"/>
                <a:ext cx="10624706" cy="646331"/>
              </a:xfrm>
              <a:prstGeom prst="rect">
                <a:avLst/>
              </a:prstGeom>
              <a:blipFill>
                <a:blip r:embed="rId3"/>
                <a:stretch>
                  <a:fillRect l="-516" t="-5660" b="-14151"/>
                </a:stretch>
              </a:blipFill>
            </p:spPr>
            <p:txBody>
              <a:bodyPr/>
              <a:lstStyle/>
              <a:p>
                <a:r>
                  <a:rPr lang="zh-CN" altLang="en-US">
                    <a:noFill/>
                  </a:rPr>
                  <a:t> </a:t>
                </a:r>
              </a:p>
            </p:txBody>
          </p:sp>
        </mc:Fallback>
      </mc:AlternateContent>
      <p:grpSp>
        <p:nvGrpSpPr>
          <p:cNvPr id="18" name="组合 17">
            <a:extLst>
              <a:ext uri="{FF2B5EF4-FFF2-40B4-BE49-F238E27FC236}">
                <a16:creationId xmlns:a16="http://schemas.microsoft.com/office/drawing/2014/main" id="{A6205B7F-388E-EEF7-2353-BB03F45098A8}"/>
              </a:ext>
            </a:extLst>
          </p:cNvPr>
          <p:cNvGrpSpPr/>
          <p:nvPr/>
        </p:nvGrpSpPr>
        <p:grpSpPr>
          <a:xfrm>
            <a:off x="3054926" y="3656048"/>
            <a:ext cx="7117773" cy="1884565"/>
            <a:chOff x="2294203" y="4080483"/>
            <a:chExt cx="8142622" cy="2373939"/>
          </a:xfrm>
        </p:grpSpPr>
        <p:grpSp>
          <p:nvGrpSpPr>
            <p:cNvPr id="17" name="组合 16">
              <a:extLst>
                <a:ext uri="{FF2B5EF4-FFF2-40B4-BE49-F238E27FC236}">
                  <a16:creationId xmlns:a16="http://schemas.microsoft.com/office/drawing/2014/main" id="{98D18AA9-82C0-6051-C79D-EF655026C3C8}"/>
                </a:ext>
              </a:extLst>
            </p:cNvPr>
            <p:cNvGrpSpPr/>
            <p:nvPr/>
          </p:nvGrpSpPr>
          <p:grpSpPr>
            <a:xfrm>
              <a:off x="2294203" y="4102189"/>
              <a:ext cx="8142622" cy="2352233"/>
              <a:chOff x="2294203" y="4102189"/>
              <a:chExt cx="8142622" cy="2352233"/>
            </a:xfrm>
          </p:grpSpPr>
          <p:pic>
            <p:nvPicPr>
              <p:cNvPr id="10" name="图片 9" descr="图表, 雷达图&#10;&#10;描述已自动生成">
                <a:extLst>
                  <a:ext uri="{FF2B5EF4-FFF2-40B4-BE49-F238E27FC236}">
                    <a16:creationId xmlns:a16="http://schemas.microsoft.com/office/drawing/2014/main" id="{3E96C203-1B22-6974-B029-12644AA42A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4203" y="4372905"/>
                <a:ext cx="7227299" cy="2081517"/>
              </a:xfrm>
              <a:prstGeom prst="rect">
                <a:avLst/>
              </a:prstGeom>
            </p:spPr>
          </p:pic>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05915D6B-BD2D-4B73-6636-5560C4A85A9F}"/>
                      </a:ext>
                    </a:extLst>
                  </p:cNvPr>
                  <p:cNvSpPr txBox="1"/>
                  <p:nvPr/>
                </p:nvSpPr>
                <p:spPr>
                  <a:xfrm>
                    <a:off x="9358768" y="4129090"/>
                    <a:ext cx="107805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zh-CN" altLang="en-US" b="0" i="1" smtClean="0">
                              <a:latin typeface="Cambria Math" panose="02040503050406030204" pitchFamily="18" charset="0"/>
                            </a:rPr>
                            <m:t>𝛾</m:t>
                          </m:r>
                          <m:r>
                            <a:rPr lang="zh-CN" altLang="en-US" b="0" i="1" smtClean="0">
                              <a:latin typeface="Cambria Math" panose="02040503050406030204" pitchFamily="18" charset="0"/>
                            </a:rPr>
                            <m:t>≫1</m:t>
                          </m:r>
                        </m:oMath>
                      </m:oMathPara>
                    </a14:m>
                    <a:endParaRPr lang="zh-CN" altLang="en-US" dirty="0"/>
                  </a:p>
                </p:txBody>
              </p:sp>
            </mc:Choice>
            <mc:Fallback xmlns="">
              <p:sp>
                <p:nvSpPr>
                  <p:cNvPr id="12" name="文本框 11">
                    <a:extLst>
                      <a:ext uri="{FF2B5EF4-FFF2-40B4-BE49-F238E27FC236}">
                        <a16:creationId xmlns:a16="http://schemas.microsoft.com/office/drawing/2014/main" id="{05915D6B-BD2D-4B73-6636-5560C4A85A9F}"/>
                      </a:ext>
                    </a:extLst>
                  </p:cNvPr>
                  <p:cNvSpPr txBox="1">
                    <a:spLocks noRot="1" noChangeAspect="1" noMove="1" noResize="1" noEditPoints="1" noAdjustHandles="1" noChangeArrowheads="1" noChangeShapeType="1" noTextEdit="1"/>
                  </p:cNvSpPr>
                  <p:nvPr/>
                </p:nvSpPr>
                <p:spPr>
                  <a:xfrm>
                    <a:off x="9358768" y="4129090"/>
                    <a:ext cx="1078057" cy="369332"/>
                  </a:xfrm>
                  <a:prstGeom prst="rect">
                    <a:avLst/>
                  </a:prstGeom>
                  <a:blipFill>
                    <a:blip r:embed="rId6"/>
                    <a:stretch>
                      <a:fillRect b="-3125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3D07EE63-509B-5161-3FCF-DAF36B4E0B08}"/>
                      </a:ext>
                    </a:extLst>
                  </p:cNvPr>
                  <p:cNvSpPr txBox="1"/>
                  <p:nvPr/>
                </p:nvSpPr>
                <p:spPr>
                  <a:xfrm>
                    <a:off x="3522542" y="4102189"/>
                    <a:ext cx="107805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zh-CN" altLang="en-US" b="0" i="1" smtClean="0">
                              <a:latin typeface="Cambria Math" panose="02040503050406030204" pitchFamily="18" charset="0"/>
                            </a:rPr>
                            <m:t>𝛾</m:t>
                          </m:r>
                          <m:r>
                            <a:rPr lang="en-US" altLang="zh-CN" b="0" i="1" smtClean="0">
                              <a:latin typeface="Cambria Math" panose="02040503050406030204" pitchFamily="18" charset="0"/>
                            </a:rPr>
                            <m:t>=</m:t>
                          </m:r>
                          <m:r>
                            <a:rPr lang="zh-CN" altLang="en-US" b="0" i="1" smtClean="0">
                              <a:latin typeface="Cambria Math" panose="02040503050406030204" pitchFamily="18" charset="0"/>
                            </a:rPr>
                            <m:t>1</m:t>
                          </m:r>
                        </m:oMath>
                      </m:oMathPara>
                    </a14:m>
                    <a:endParaRPr lang="zh-CN" altLang="en-US" dirty="0"/>
                  </a:p>
                </p:txBody>
              </p:sp>
            </mc:Choice>
            <mc:Fallback xmlns="">
              <p:sp>
                <p:nvSpPr>
                  <p:cNvPr id="14" name="文本框 13">
                    <a:extLst>
                      <a:ext uri="{FF2B5EF4-FFF2-40B4-BE49-F238E27FC236}">
                        <a16:creationId xmlns:a16="http://schemas.microsoft.com/office/drawing/2014/main" id="{3D07EE63-509B-5161-3FCF-DAF36B4E0B08}"/>
                      </a:ext>
                    </a:extLst>
                  </p:cNvPr>
                  <p:cNvSpPr txBox="1">
                    <a:spLocks noRot="1" noChangeAspect="1" noMove="1" noResize="1" noEditPoints="1" noAdjustHandles="1" noChangeArrowheads="1" noChangeShapeType="1" noTextEdit="1"/>
                  </p:cNvSpPr>
                  <p:nvPr/>
                </p:nvSpPr>
                <p:spPr>
                  <a:xfrm>
                    <a:off x="3522542" y="4102189"/>
                    <a:ext cx="1078057" cy="369332"/>
                  </a:xfrm>
                  <a:prstGeom prst="rect">
                    <a:avLst/>
                  </a:prstGeom>
                  <a:blipFill>
                    <a:blip r:embed="rId7"/>
                    <a:stretch>
                      <a:fillRect b="-31250"/>
                    </a:stretch>
                  </a:blipFill>
                </p:spPr>
                <p:txBody>
                  <a:bodyPr/>
                  <a:lstStyle/>
                  <a:p>
                    <a:r>
                      <a:rPr lang="zh-CN" altLang="en-US">
                        <a:noFill/>
                      </a:rPr>
                      <a:t> </a:t>
                    </a:r>
                  </a:p>
                </p:txBody>
              </p:sp>
            </mc:Fallback>
          </mc:AlternateContent>
          <p:sp>
            <p:nvSpPr>
              <p:cNvPr id="16" name="弧形 15">
                <a:extLst>
                  <a:ext uri="{FF2B5EF4-FFF2-40B4-BE49-F238E27FC236}">
                    <a16:creationId xmlns:a16="http://schemas.microsoft.com/office/drawing/2014/main" id="{10E91068-057D-E0D7-0A1A-0CEB81DD7CA3}"/>
                  </a:ext>
                </a:extLst>
              </p:cNvPr>
              <p:cNvSpPr/>
              <p:nvPr/>
            </p:nvSpPr>
            <p:spPr>
              <a:xfrm rot="19031473">
                <a:off x="8291946" y="4727022"/>
                <a:ext cx="268888" cy="271006"/>
              </a:xfrm>
              <a:prstGeom prst="arc">
                <a:avLst/>
              </a:prstGeom>
              <a:ln>
                <a:headEnd type="triangle"/>
                <a:tailEnd type="triangle"/>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a:p>
            </p:txBody>
          </p:sp>
        </p:grpSp>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194A0D3E-DBFE-FA1D-E98C-05C8A8B66875}"/>
                    </a:ext>
                  </a:extLst>
                </p:cNvPr>
                <p:cNvSpPr txBox="1"/>
                <p:nvPr/>
              </p:nvSpPr>
              <p:spPr>
                <a:xfrm>
                  <a:off x="6289987" y="4080483"/>
                  <a:ext cx="1078057"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zh-CN" altLang="en-US" b="0" i="1" smtClean="0">
                            <a:latin typeface="Cambria Math" panose="02040503050406030204" pitchFamily="18" charset="0"/>
                          </a:rPr>
                          <m:t>𝛾</m:t>
                        </m:r>
                        <m:r>
                          <a:rPr lang="en-US" altLang="zh-CN" b="0" i="1" smtClean="0">
                            <a:latin typeface="Cambria Math" panose="02040503050406030204" pitchFamily="18" charset="0"/>
                          </a:rPr>
                          <m:t>&gt;</m:t>
                        </m:r>
                        <m:r>
                          <a:rPr lang="zh-CN" altLang="en-US" b="0" i="1" smtClean="0">
                            <a:latin typeface="Cambria Math" panose="02040503050406030204" pitchFamily="18" charset="0"/>
                          </a:rPr>
                          <m:t>1</m:t>
                        </m:r>
                      </m:oMath>
                    </m:oMathPara>
                  </a14:m>
                  <a:endParaRPr lang="zh-CN" altLang="en-US" dirty="0"/>
                </a:p>
              </p:txBody>
            </p:sp>
          </mc:Choice>
          <mc:Fallback xmlns="">
            <p:sp>
              <p:nvSpPr>
                <p:cNvPr id="13" name="文本框 12">
                  <a:extLst>
                    <a:ext uri="{FF2B5EF4-FFF2-40B4-BE49-F238E27FC236}">
                      <a16:creationId xmlns:a16="http://schemas.microsoft.com/office/drawing/2014/main" id="{194A0D3E-DBFE-FA1D-E98C-05C8A8B66875}"/>
                    </a:ext>
                  </a:extLst>
                </p:cNvPr>
                <p:cNvSpPr txBox="1">
                  <a:spLocks noRot="1" noChangeAspect="1" noMove="1" noResize="1" noEditPoints="1" noAdjustHandles="1" noChangeArrowheads="1" noChangeShapeType="1" noTextEdit="1"/>
                </p:cNvSpPr>
                <p:nvPr/>
              </p:nvSpPr>
              <p:spPr>
                <a:xfrm>
                  <a:off x="6289987" y="4080483"/>
                  <a:ext cx="1078057" cy="369332"/>
                </a:xfrm>
                <a:prstGeom prst="rect">
                  <a:avLst/>
                </a:prstGeom>
                <a:blipFill>
                  <a:blip r:embed="rId8"/>
                  <a:stretch>
                    <a:fillRect b="-31250"/>
                  </a:stretch>
                </a:blipFill>
              </p:spPr>
              <p:txBody>
                <a:bodyPr/>
                <a:lstStyle/>
                <a:p>
                  <a:r>
                    <a:rPr lang="zh-CN" altLang="en-US">
                      <a:noFill/>
                    </a:rPr>
                    <a:t> </a:t>
                  </a:r>
                </a:p>
              </p:txBody>
            </p:sp>
          </mc:Fallback>
        </mc:AlternateContent>
      </p:grpSp>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1E6E8143-7CAD-ADBB-7E78-F0B6B911C7EA}"/>
                  </a:ext>
                </a:extLst>
              </p:cNvPr>
              <p:cNvSpPr txBox="1"/>
              <p:nvPr/>
            </p:nvSpPr>
            <p:spPr>
              <a:xfrm>
                <a:off x="850298" y="5626617"/>
                <a:ext cx="2844162" cy="46846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i="1" smtClean="0">
                              <a:latin typeface="Cambria Math" panose="02040503050406030204" pitchFamily="18" charset="0"/>
                            </a:rPr>
                          </m:ctrlPr>
                        </m:sSubPr>
                        <m:e>
                          <m:r>
                            <a:rPr lang="en-US" altLang="zh-CN" sz="1600" i="1">
                              <a:latin typeface="Cambria Math" panose="02040503050406030204" pitchFamily="18" charset="0"/>
                            </a:rPr>
                            <m:t>𝐸</m:t>
                          </m:r>
                        </m:e>
                        <m:sub>
                          <m:r>
                            <a:rPr lang="en-US" altLang="zh-CN" sz="1600" b="0" i="1" smtClean="0">
                              <a:latin typeface="Cambria Math" panose="02040503050406030204" pitchFamily="18" charset="0"/>
                            </a:rPr>
                            <m:t>𝑥</m:t>
                          </m:r>
                        </m:sub>
                      </m:sSub>
                      <m:r>
                        <a:rPr lang="en-US" altLang="zh-CN" sz="1600" b="0" i="1" smtClean="0">
                          <a:latin typeface="Cambria Math" panose="02040503050406030204" pitchFamily="18" charset="0"/>
                        </a:rPr>
                        <m:t>=</m:t>
                      </m:r>
                      <m:f>
                        <m:fPr>
                          <m:ctrlPr>
                            <a:rPr lang="en-US" altLang="zh-CN" sz="1600" b="0" i="1" smtClean="0">
                              <a:latin typeface="Cambria Math" panose="02040503050406030204" pitchFamily="18" charset="0"/>
                            </a:rPr>
                          </m:ctrlPr>
                        </m:fPr>
                        <m:num>
                          <m:r>
                            <m:rPr>
                              <m:sty m:val="p"/>
                            </m:rPr>
                            <a:rPr lang="en-US" altLang="zh-CN" sz="1600" i="1">
                              <a:latin typeface="Cambria Math" panose="02040503050406030204" pitchFamily="18" charset="0"/>
                            </a:rPr>
                            <m:t>q</m:t>
                          </m:r>
                        </m:num>
                        <m:den>
                          <m:r>
                            <a:rPr lang="en-US" altLang="zh-CN" sz="1600" b="0" i="1" smtClean="0">
                              <a:latin typeface="Cambria Math" panose="02040503050406030204" pitchFamily="18" charset="0"/>
                            </a:rPr>
                            <m:t>4</m:t>
                          </m:r>
                          <m:r>
                            <a:rPr lang="zh-CN" altLang="en-US" sz="1600" b="0" i="1" smtClean="0">
                              <a:latin typeface="Cambria Math" panose="02040503050406030204" pitchFamily="18" charset="0"/>
                            </a:rPr>
                            <m:t>𝜋</m:t>
                          </m:r>
                          <m:sSub>
                            <m:sSubPr>
                              <m:ctrlPr>
                                <a:rPr lang="en-US" altLang="zh-CN" sz="1600" i="1">
                                  <a:latin typeface="Cambria Math" panose="02040503050406030204" pitchFamily="18" charset="0"/>
                                </a:rPr>
                              </m:ctrlPr>
                            </m:sSubPr>
                            <m:e>
                              <m:r>
                                <a:rPr lang="zh-CN" altLang="en-US" sz="1600" i="1" smtClean="0">
                                  <a:latin typeface="Cambria Math" panose="02040503050406030204" pitchFamily="18" charset="0"/>
                                </a:rPr>
                                <m:t>𝜀</m:t>
                              </m:r>
                            </m:e>
                            <m:sub>
                              <m:r>
                                <a:rPr lang="en-US" altLang="zh-CN" sz="1600" b="0" i="1" smtClean="0">
                                  <a:latin typeface="Cambria Math" panose="02040503050406030204" pitchFamily="18" charset="0"/>
                                </a:rPr>
                                <m:t>0</m:t>
                              </m:r>
                            </m:sub>
                          </m:sSub>
                        </m:den>
                      </m:f>
                      <m:f>
                        <m:fPr>
                          <m:ctrlPr>
                            <a:rPr lang="en-US" altLang="zh-CN" sz="1600" b="0" i="1" smtClean="0">
                              <a:latin typeface="Cambria Math" panose="02040503050406030204" pitchFamily="18" charset="0"/>
                            </a:rPr>
                          </m:ctrlPr>
                        </m:fPr>
                        <m:num>
                          <m:r>
                            <a:rPr lang="en-US" altLang="zh-CN" sz="1600" b="0" i="1" smtClean="0">
                              <a:latin typeface="Cambria Math" panose="02040503050406030204" pitchFamily="18" charset="0"/>
                            </a:rPr>
                            <m:t>𝑥</m:t>
                          </m:r>
                          <m:r>
                            <a:rPr lang="zh-CN" altLang="en-US" sz="1600" b="0" i="1" smtClean="0">
                              <a:latin typeface="Cambria Math" panose="02040503050406030204" pitchFamily="18" charset="0"/>
                            </a:rPr>
                            <m:t>𝛾</m:t>
                          </m:r>
                        </m:num>
                        <m:den>
                          <m:sSup>
                            <m:sSupPr>
                              <m:ctrlPr>
                                <a:rPr lang="en-US" altLang="zh-CN" sz="1600" b="0" i="1" smtClean="0">
                                  <a:latin typeface="Cambria Math" panose="02040503050406030204" pitchFamily="18" charset="0"/>
                                </a:rPr>
                              </m:ctrlPr>
                            </m:sSupPr>
                            <m:e>
                              <m:r>
                                <a:rPr lang="en-US" altLang="zh-CN" sz="1600" i="1">
                                  <a:latin typeface="Cambria Math" panose="02040503050406030204" pitchFamily="18" charset="0"/>
                                </a:rPr>
                                <m:t>(</m:t>
                              </m:r>
                              <m:sSup>
                                <m:sSupPr>
                                  <m:ctrlPr>
                                    <a:rPr lang="en-US" altLang="zh-CN" sz="1600" i="1">
                                      <a:latin typeface="Cambria Math" panose="02040503050406030204" pitchFamily="18" charset="0"/>
                                    </a:rPr>
                                  </m:ctrlPr>
                                </m:sSupPr>
                                <m:e>
                                  <m:r>
                                    <a:rPr lang="en-US" altLang="zh-CN" sz="1600" i="1">
                                      <a:latin typeface="Cambria Math" panose="02040503050406030204" pitchFamily="18" charset="0"/>
                                    </a:rPr>
                                    <m:t>𝑥</m:t>
                                  </m:r>
                                </m:e>
                                <m:sup>
                                  <m:r>
                                    <a:rPr lang="en-US" altLang="zh-CN" sz="1600" i="1">
                                      <a:latin typeface="Cambria Math" panose="02040503050406030204" pitchFamily="18" charset="0"/>
                                    </a:rPr>
                                    <m:t>2</m:t>
                                  </m:r>
                                </m:sup>
                              </m:sSup>
                              <m:r>
                                <a:rPr lang="en-US" altLang="zh-CN" sz="1600" i="1">
                                  <a:latin typeface="Cambria Math" panose="02040503050406030204" pitchFamily="18" charset="0"/>
                                </a:rPr>
                                <m:t>+</m:t>
                              </m:r>
                              <m:sSup>
                                <m:sSupPr>
                                  <m:ctrlPr>
                                    <a:rPr lang="en-US" altLang="zh-CN" sz="1600" i="1">
                                      <a:latin typeface="Cambria Math" panose="02040503050406030204" pitchFamily="18" charset="0"/>
                                    </a:rPr>
                                  </m:ctrlPr>
                                </m:sSupPr>
                                <m:e>
                                  <m:r>
                                    <a:rPr lang="en-US" altLang="zh-CN" sz="1600" i="1">
                                      <a:latin typeface="Cambria Math" panose="02040503050406030204" pitchFamily="18" charset="0"/>
                                    </a:rPr>
                                    <m:t>𝑦</m:t>
                                  </m:r>
                                </m:e>
                                <m:sup>
                                  <m:r>
                                    <a:rPr lang="en-US" altLang="zh-CN" sz="1600" i="1">
                                      <a:latin typeface="Cambria Math" panose="02040503050406030204" pitchFamily="18" charset="0"/>
                                    </a:rPr>
                                    <m:t>2</m:t>
                                  </m:r>
                                </m:sup>
                              </m:sSup>
                              <m:r>
                                <a:rPr lang="en-US" altLang="zh-CN" sz="1600" i="1">
                                  <a:latin typeface="Cambria Math" panose="02040503050406030204" pitchFamily="18" charset="0"/>
                                </a:rPr>
                                <m:t>+</m:t>
                              </m:r>
                              <m:sSup>
                                <m:sSupPr>
                                  <m:ctrlPr>
                                    <a:rPr lang="en-US" altLang="zh-CN" sz="1600" i="1">
                                      <a:latin typeface="Cambria Math" panose="02040503050406030204" pitchFamily="18" charset="0"/>
                                    </a:rPr>
                                  </m:ctrlPr>
                                </m:sSupPr>
                                <m:e>
                                  <m:r>
                                    <a:rPr lang="en-US" altLang="zh-CN" sz="1600" i="1">
                                      <a:latin typeface="Cambria Math" panose="02040503050406030204" pitchFamily="18" charset="0"/>
                                    </a:rPr>
                                    <m:t>𝑧</m:t>
                                  </m:r>
                                </m:e>
                                <m:sup>
                                  <m:r>
                                    <a:rPr lang="en-US" altLang="zh-CN" sz="1600" i="1">
                                      <a:latin typeface="Cambria Math" panose="02040503050406030204" pitchFamily="18" charset="0"/>
                                    </a:rPr>
                                    <m:t>2</m:t>
                                  </m:r>
                                </m:sup>
                              </m:sSup>
                              <m:sSup>
                                <m:sSupPr>
                                  <m:ctrlPr>
                                    <a:rPr lang="en-US" altLang="zh-CN" sz="1600" i="1">
                                      <a:latin typeface="Cambria Math" panose="02040503050406030204" pitchFamily="18" charset="0"/>
                                    </a:rPr>
                                  </m:ctrlPr>
                                </m:sSupPr>
                                <m:e>
                                  <m:r>
                                    <a:rPr lang="zh-CN" altLang="en-US" sz="1600" i="1">
                                      <a:latin typeface="Cambria Math" panose="02040503050406030204" pitchFamily="18" charset="0"/>
                                    </a:rPr>
                                    <m:t>𝛾</m:t>
                                  </m:r>
                                </m:e>
                                <m:sup>
                                  <m:r>
                                    <a:rPr lang="en-US" altLang="zh-CN" sz="1600" i="1">
                                      <a:latin typeface="Cambria Math" panose="02040503050406030204" pitchFamily="18" charset="0"/>
                                    </a:rPr>
                                    <m:t>2</m:t>
                                  </m:r>
                                </m:sup>
                              </m:sSup>
                              <m:r>
                                <a:rPr lang="en-US" altLang="zh-CN" sz="1600" i="1">
                                  <a:latin typeface="Cambria Math" panose="02040503050406030204" pitchFamily="18" charset="0"/>
                                </a:rPr>
                                <m:t>)</m:t>
                              </m:r>
                            </m:e>
                            <m:sup>
                              <m:r>
                                <a:rPr lang="en-US" altLang="zh-CN" sz="1600" b="0" i="1" smtClean="0">
                                  <a:latin typeface="Cambria Math" panose="02040503050406030204" pitchFamily="18" charset="0"/>
                                </a:rPr>
                                <m:t>3/2</m:t>
                              </m:r>
                            </m:sup>
                          </m:sSup>
                        </m:den>
                      </m:f>
                    </m:oMath>
                  </m:oMathPara>
                </a14:m>
                <a:endParaRPr lang="zh-CN" altLang="en-US" sz="1600" i="1" dirty="0">
                  <a:latin typeface="Times New Roman" panose="02020603050405020304" pitchFamily="18" charset="0"/>
                  <a:cs typeface="Times New Roman" panose="02020603050405020304" pitchFamily="18" charset="0"/>
                </a:endParaRPr>
              </a:p>
            </p:txBody>
          </p:sp>
        </mc:Choice>
        <mc:Fallback xmlns="">
          <p:sp>
            <p:nvSpPr>
              <p:cNvPr id="19" name="文本框 18">
                <a:extLst>
                  <a:ext uri="{FF2B5EF4-FFF2-40B4-BE49-F238E27FC236}">
                    <a16:creationId xmlns:a16="http://schemas.microsoft.com/office/drawing/2014/main" id="{1E6E8143-7CAD-ADBB-7E78-F0B6B911C7EA}"/>
                  </a:ext>
                </a:extLst>
              </p:cNvPr>
              <p:cNvSpPr txBox="1">
                <a:spLocks noRot="1" noChangeAspect="1" noMove="1" noResize="1" noEditPoints="1" noAdjustHandles="1" noChangeArrowheads="1" noChangeShapeType="1" noTextEdit="1"/>
              </p:cNvSpPr>
              <p:nvPr/>
            </p:nvSpPr>
            <p:spPr>
              <a:xfrm>
                <a:off x="850298" y="5626617"/>
                <a:ext cx="2844162" cy="468462"/>
              </a:xfrm>
              <a:prstGeom prst="rect">
                <a:avLst/>
              </a:prstGeom>
              <a:blipFill>
                <a:blip r:embed="rId9"/>
                <a:stretch>
                  <a:fillRect t="-1299" b="-1948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F0459621-0A68-BB1E-1214-7E4ACCB132E0}"/>
                  </a:ext>
                </a:extLst>
              </p:cNvPr>
              <p:cNvSpPr txBox="1"/>
              <p:nvPr/>
            </p:nvSpPr>
            <p:spPr>
              <a:xfrm>
                <a:off x="4271426" y="5621279"/>
                <a:ext cx="3183133" cy="46846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i="1" smtClean="0">
                              <a:latin typeface="Cambria Math" panose="02040503050406030204" pitchFamily="18" charset="0"/>
                            </a:rPr>
                          </m:ctrlPr>
                        </m:sSubPr>
                        <m:e>
                          <m:r>
                            <a:rPr lang="en-US" altLang="zh-CN" sz="1600" i="1">
                              <a:latin typeface="Cambria Math" panose="02040503050406030204" pitchFamily="18" charset="0"/>
                            </a:rPr>
                            <m:t>𝐸</m:t>
                          </m:r>
                        </m:e>
                        <m:sub>
                          <m:r>
                            <a:rPr lang="en-US" altLang="zh-CN" sz="1600" b="0" i="1" smtClean="0">
                              <a:latin typeface="Cambria Math" panose="02040503050406030204" pitchFamily="18" charset="0"/>
                            </a:rPr>
                            <m:t>𝑦</m:t>
                          </m:r>
                        </m:sub>
                      </m:sSub>
                      <m:r>
                        <a:rPr lang="en-US" altLang="zh-CN" sz="1600" b="0" i="1" smtClean="0">
                          <a:latin typeface="Cambria Math" panose="02040503050406030204" pitchFamily="18" charset="0"/>
                        </a:rPr>
                        <m:t>=</m:t>
                      </m:r>
                      <m:f>
                        <m:fPr>
                          <m:ctrlPr>
                            <a:rPr lang="en-US" altLang="zh-CN" sz="1600" b="0" i="1" smtClean="0">
                              <a:latin typeface="Cambria Math" panose="02040503050406030204" pitchFamily="18" charset="0"/>
                            </a:rPr>
                          </m:ctrlPr>
                        </m:fPr>
                        <m:num>
                          <m:r>
                            <a:rPr lang="en-US" altLang="zh-CN" sz="1600" b="0" i="1" smtClean="0">
                              <a:latin typeface="Cambria Math" panose="02040503050406030204" pitchFamily="18" charset="0"/>
                            </a:rPr>
                            <m:t>𝑞</m:t>
                          </m:r>
                        </m:num>
                        <m:den>
                          <m:r>
                            <a:rPr lang="en-US" altLang="zh-CN" sz="1600" b="0" i="1" smtClean="0">
                              <a:latin typeface="Cambria Math" panose="02040503050406030204" pitchFamily="18" charset="0"/>
                            </a:rPr>
                            <m:t>4</m:t>
                          </m:r>
                          <m:r>
                            <a:rPr lang="zh-CN" altLang="en-US" sz="1600" b="0" i="1" smtClean="0">
                              <a:latin typeface="Cambria Math" panose="02040503050406030204" pitchFamily="18" charset="0"/>
                            </a:rPr>
                            <m:t>𝜋</m:t>
                          </m:r>
                          <m:sSub>
                            <m:sSubPr>
                              <m:ctrlPr>
                                <a:rPr lang="en-US" altLang="zh-CN" sz="1600" i="1">
                                  <a:latin typeface="Cambria Math" panose="02040503050406030204" pitchFamily="18" charset="0"/>
                                </a:rPr>
                              </m:ctrlPr>
                            </m:sSubPr>
                            <m:e>
                              <m:r>
                                <a:rPr lang="zh-CN" altLang="en-US" sz="1600" i="1" smtClean="0">
                                  <a:latin typeface="Cambria Math" panose="02040503050406030204" pitchFamily="18" charset="0"/>
                                </a:rPr>
                                <m:t>𝜀</m:t>
                              </m:r>
                            </m:e>
                            <m:sub>
                              <m:r>
                                <a:rPr lang="en-US" altLang="zh-CN" sz="1600" b="0" i="1" smtClean="0">
                                  <a:latin typeface="Cambria Math" panose="02040503050406030204" pitchFamily="18" charset="0"/>
                                </a:rPr>
                                <m:t>0</m:t>
                              </m:r>
                            </m:sub>
                          </m:sSub>
                        </m:den>
                      </m:f>
                      <m:f>
                        <m:fPr>
                          <m:ctrlPr>
                            <a:rPr lang="en-US" altLang="zh-CN" sz="1600" b="0" i="1" smtClean="0">
                              <a:latin typeface="Cambria Math" panose="02040503050406030204" pitchFamily="18" charset="0"/>
                            </a:rPr>
                          </m:ctrlPr>
                        </m:fPr>
                        <m:num>
                          <m:r>
                            <a:rPr lang="en-US" altLang="zh-CN" sz="1600" b="0" i="1" smtClean="0">
                              <a:latin typeface="Cambria Math" panose="02040503050406030204" pitchFamily="18" charset="0"/>
                            </a:rPr>
                            <m:t>𝑦</m:t>
                          </m:r>
                          <m:r>
                            <a:rPr lang="zh-CN" altLang="en-US" sz="1600" b="0" i="1" smtClean="0">
                              <a:latin typeface="Cambria Math" panose="02040503050406030204" pitchFamily="18" charset="0"/>
                            </a:rPr>
                            <m:t>𝛾</m:t>
                          </m:r>
                        </m:num>
                        <m:den>
                          <m:sSup>
                            <m:sSupPr>
                              <m:ctrlPr>
                                <a:rPr lang="en-US" altLang="zh-CN" sz="1600" b="0" i="1" smtClean="0">
                                  <a:latin typeface="Cambria Math" panose="02040503050406030204" pitchFamily="18" charset="0"/>
                                </a:rPr>
                              </m:ctrlPr>
                            </m:sSupPr>
                            <m:e>
                              <m:r>
                                <a:rPr lang="en-US" altLang="zh-CN" sz="1600" i="1">
                                  <a:latin typeface="Cambria Math" panose="02040503050406030204" pitchFamily="18" charset="0"/>
                                </a:rPr>
                                <m:t>(</m:t>
                              </m:r>
                              <m:sSup>
                                <m:sSupPr>
                                  <m:ctrlPr>
                                    <a:rPr lang="en-US" altLang="zh-CN" sz="1600" i="1">
                                      <a:latin typeface="Cambria Math" panose="02040503050406030204" pitchFamily="18" charset="0"/>
                                    </a:rPr>
                                  </m:ctrlPr>
                                </m:sSupPr>
                                <m:e>
                                  <m:r>
                                    <a:rPr lang="en-US" altLang="zh-CN" sz="1600" i="1">
                                      <a:latin typeface="Cambria Math" panose="02040503050406030204" pitchFamily="18" charset="0"/>
                                    </a:rPr>
                                    <m:t>𝑥</m:t>
                                  </m:r>
                                </m:e>
                                <m:sup>
                                  <m:r>
                                    <a:rPr lang="en-US" altLang="zh-CN" sz="1600" i="1">
                                      <a:latin typeface="Cambria Math" panose="02040503050406030204" pitchFamily="18" charset="0"/>
                                    </a:rPr>
                                    <m:t>2</m:t>
                                  </m:r>
                                </m:sup>
                              </m:sSup>
                              <m:r>
                                <a:rPr lang="en-US" altLang="zh-CN" sz="1600" i="1">
                                  <a:latin typeface="Cambria Math" panose="02040503050406030204" pitchFamily="18" charset="0"/>
                                </a:rPr>
                                <m:t>+</m:t>
                              </m:r>
                              <m:sSup>
                                <m:sSupPr>
                                  <m:ctrlPr>
                                    <a:rPr lang="en-US" altLang="zh-CN" sz="1600" i="1">
                                      <a:latin typeface="Cambria Math" panose="02040503050406030204" pitchFamily="18" charset="0"/>
                                    </a:rPr>
                                  </m:ctrlPr>
                                </m:sSupPr>
                                <m:e>
                                  <m:r>
                                    <a:rPr lang="en-US" altLang="zh-CN" sz="1600" i="1">
                                      <a:latin typeface="Cambria Math" panose="02040503050406030204" pitchFamily="18" charset="0"/>
                                    </a:rPr>
                                    <m:t>𝑦</m:t>
                                  </m:r>
                                </m:e>
                                <m:sup>
                                  <m:r>
                                    <a:rPr lang="en-US" altLang="zh-CN" sz="1600" i="1">
                                      <a:latin typeface="Cambria Math" panose="02040503050406030204" pitchFamily="18" charset="0"/>
                                    </a:rPr>
                                    <m:t>2</m:t>
                                  </m:r>
                                </m:sup>
                              </m:sSup>
                              <m:r>
                                <a:rPr lang="en-US" altLang="zh-CN" sz="1600" i="1">
                                  <a:latin typeface="Cambria Math" panose="02040503050406030204" pitchFamily="18" charset="0"/>
                                </a:rPr>
                                <m:t>+</m:t>
                              </m:r>
                              <m:sSup>
                                <m:sSupPr>
                                  <m:ctrlPr>
                                    <a:rPr lang="en-US" altLang="zh-CN" sz="1600" i="1">
                                      <a:latin typeface="Cambria Math" panose="02040503050406030204" pitchFamily="18" charset="0"/>
                                    </a:rPr>
                                  </m:ctrlPr>
                                </m:sSupPr>
                                <m:e>
                                  <m:r>
                                    <a:rPr lang="en-US" altLang="zh-CN" sz="1600" i="1">
                                      <a:latin typeface="Cambria Math" panose="02040503050406030204" pitchFamily="18" charset="0"/>
                                    </a:rPr>
                                    <m:t>𝑧</m:t>
                                  </m:r>
                                </m:e>
                                <m:sup>
                                  <m:r>
                                    <a:rPr lang="en-US" altLang="zh-CN" sz="1600" i="1">
                                      <a:latin typeface="Cambria Math" panose="02040503050406030204" pitchFamily="18" charset="0"/>
                                    </a:rPr>
                                    <m:t>2</m:t>
                                  </m:r>
                                </m:sup>
                              </m:sSup>
                              <m:sSup>
                                <m:sSupPr>
                                  <m:ctrlPr>
                                    <a:rPr lang="en-US" altLang="zh-CN" sz="1600" i="1">
                                      <a:latin typeface="Cambria Math" panose="02040503050406030204" pitchFamily="18" charset="0"/>
                                    </a:rPr>
                                  </m:ctrlPr>
                                </m:sSupPr>
                                <m:e>
                                  <m:r>
                                    <a:rPr lang="zh-CN" altLang="en-US" sz="1600" i="1">
                                      <a:latin typeface="Cambria Math" panose="02040503050406030204" pitchFamily="18" charset="0"/>
                                    </a:rPr>
                                    <m:t>𝛾</m:t>
                                  </m:r>
                                </m:e>
                                <m:sup>
                                  <m:r>
                                    <a:rPr lang="en-US" altLang="zh-CN" sz="1600" i="1">
                                      <a:latin typeface="Cambria Math" panose="02040503050406030204" pitchFamily="18" charset="0"/>
                                    </a:rPr>
                                    <m:t>2</m:t>
                                  </m:r>
                                </m:sup>
                              </m:sSup>
                              <m:r>
                                <a:rPr lang="en-US" altLang="zh-CN" sz="1600" i="1">
                                  <a:latin typeface="Cambria Math" panose="02040503050406030204" pitchFamily="18" charset="0"/>
                                </a:rPr>
                                <m:t>)</m:t>
                              </m:r>
                            </m:e>
                            <m:sup>
                              <m:r>
                                <a:rPr lang="en-US" altLang="zh-CN" sz="1600" b="0" i="1" smtClean="0">
                                  <a:latin typeface="Cambria Math" panose="02040503050406030204" pitchFamily="18" charset="0"/>
                                </a:rPr>
                                <m:t>3/2</m:t>
                              </m:r>
                            </m:sup>
                          </m:sSup>
                        </m:den>
                      </m:f>
                    </m:oMath>
                  </m:oMathPara>
                </a14:m>
                <a:endParaRPr lang="zh-CN" altLang="en-US" sz="1600" i="1" dirty="0">
                  <a:latin typeface="Times New Roman" panose="02020603050405020304" pitchFamily="18" charset="0"/>
                  <a:cs typeface="Times New Roman" panose="02020603050405020304" pitchFamily="18" charset="0"/>
                </a:endParaRPr>
              </a:p>
            </p:txBody>
          </p:sp>
        </mc:Choice>
        <mc:Fallback xmlns="">
          <p:sp>
            <p:nvSpPr>
              <p:cNvPr id="20" name="文本框 19">
                <a:extLst>
                  <a:ext uri="{FF2B5EF4-FFF2-40B4-BE49-F238E27FC236}">
                    <a16:creationId xmlns:a16="http://schemas.microsoft.com/office/drawing/2014/main" id="{F0459621-0A68-BB1E-1214-7E4ACCB132E0}"/>
                  </a:ext>
                </a:extLst>
              </p:cNvPr>
              <p:cNvSpPr txBox="1">
                <a:spLocks noRot="1" noChangeAspect="1" noMove="1" noResize="1" noEditPoints="1" noAdjustHandles="1" noChangeArrowheads="1" noChangeShapeType="1" noTextEdit="1"/>
              </p:cNvSpPr>
              <p:nvPr/>
            </p:nvSpPr>
            <p:spPr>
              <a:xfrm>
                <a:off x="4271426" y="5621279"/>
                <a:ext cx="3183133" cy="468462"/>
              </a:xfrm>
              <a:prstGeom prst="rect">
                <a:avLst/>
              </a:prstGeom>
              <a:blipFill>
                <a:blip r:embed="rId10"/>
                <a:stretch>
                  <a:fillRect t="-1299" b="-1948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8454CA06-C4F3-58F7-DB7A-C3C0BC6A3166}"/>
                  </a:ext>
                </a:extLst>
              </p:cNvPr>
              <p:cNvSpPr txBox="1"/>
              <p:nvPr/>
            </p:nvSpPr>
            <p:spPr>
              <a:xfrm>
                <a:off x="7648736" y="5657097"/>
                <a:ext cx="3183133" cy="46846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i="1" smtClean="0">
                              <a:latin typeface="Cambria Math" panose="02040503050406030204" pitchFamily="18" charset="0"/>
                            </a:rPr>
                          </m:ctrlPr>
                        </m:sSubPr>
                        <m:e>
                          <m:r>
                            <a:rPr lang="en-US" altLang="zh-CN" sz="1600" i="1">
                              <a:latin typeface="Cambria Math" panose="02040503050406030204" pitchFamily="18" charset="0"/>
                            </a:rPr>
                            <m:t>𝐸</m:t>
                          </m:r>
                        </m:e>
                        <m:sub>
                          <m:r>
                            <a:rPr lang="en-US" altLang="zh-CN" sz="1600" b="0" i="1" smtClean="0">
                              <a:latin typeface="Cambria Math" panose="02040503050406030204" pitchFamily="18" charset="0"/>
                            </a:rPr>
                            <m:t>𝑧</m:t>
                          </m:r>
                        </m:sub>
                      </m:sSub>
                      <m:r>
                        <a:rPr lang="en-US" altLang="zh-CN" sz="1600" b="0" i="1" smtClean="0">
                          <a:latin typeface="Cambria Math" panose="02040503050406030204" pitchFamily="18" charset="0"/>
                        </a:rPr>
                        <m:t>=</m:t>
                      </m:r>
                      <m:f>
                        <m:fPr>
                          <m:ctrlPr>
                            <a:rPr lang="en-US" altLang="zh-CN" sz="1600" b="0" i="1" smtClean="0">
                              <a:latin typeface="Cambria Math" panose="02040503050406030204" pitchFamily="18" charset="0"/>
                            </a:rPr>
                          </m:ctrlPr>
                        </m:fPr>
                        <m:num>
                          <m:r>
                            <a:rPr lang="en-US" altLang="zh-CN" sz="1600" b="0" i="1" smtClean="0">
                              <a:latin typeface="Cambria Math" panose="02040503050406030204" pitchFamily="18" charset="0"/>
                            </a:rPr>
                            <m:t>𝑞</m:t>
                          </m:r>
                        </m:num>
                        <m:den>
                          <m:r>
                            <a:rPr lang="en-US" altLang="zh-CN" sz="1600" b="0" i="1" smtClean="0">
                              <a:latin typeface="Cambria Math" panose="02040503050406030204" pitchFamily="18" charset="0"/>
                            </a:rPr>
                            <m:t>4</m:t>
                          </m:r>
                          <m:r>
                            <a:rPr lang="zh-CN" altLang="en-US" sz="1600" b="0" i="1" smtClean="0">
                              <a:latin typeface="Cambria Math" panose="02040503050406030204" pitchFamily="18" charset="0"/>
                            </a:rPr>
                            <m:t>𝜋</m:t>
                          </m:r>
                          <m:sSub>
                            <m:sSubPr>
                              <m:ctrlPr>
                                <a:rPr lang="en-US" altLang="zh-CN" sz="1600" i="1">
                                  <a:latin typeface="Cambria Math" panose="02040503050406030204" pitchFamily="18" charset="0"/>
                                </a:rPr>
                              </m:ctrlPr>
                            </m:sSubPr>
                            <m:e>
                              <m:r>
                                <a:rPr lang="zh-CN" altLang="en-US" sz="1600" i="1" smtClean="0">
                                  <a:latin typeface="Cambria Math" panose="02040503050406030204" pitchFamily="18" charset="0"/>
                                </a:rPr>
                                <m:t>𝜀</m:t>
                              </m:r>
                            </m:e>
                            <m:sub>
                              <m:r>
                                <a:rPr lang="en-US" altLang="zh-CN" sz="1600" b="0" i="1" smtClean="0">
                                  <a:latin typeface="Cambria Math" panose="02040503050406030204" pitchFamily="18" charset="0"/>
                                </a:rPr>
                                <m:t>0</m:t>
                              </m:r>
                            </m:sub>
                          </m:sSub>
                        </m:den>
                      </m:f>
                      <m:f>
                        <m:fPr>
                          <m:ctrlPr>
                            <a:rPr lang="en-US" altLang="zh-CN" sz="1600" b="0" i="1" smtClean="0">
                              <a:latin typeface="Cambria Math" panose="02040503050406030204" pitchFamily="18" charset="0"/>
                            </a:rPr>
                          </m:ctrlPr>
                        </m:fPr>
                        <m:num>
                          <m:r>
                            <a:rPr lang="en-US" altLang="zh-CN" sz="1600" b="0" i="1" smtClean="0">
                              <a:latin typeface="Cambria Math" panose="02040503050406030204" pitchFamily="18" charset="0"/>
                            </a:rPr>
                            <m:t>𝑧</m:t>
                          </m:r>
                          <m:r>
                            <a:rPr lang="zh-CN" altLang="en-US" sz="1600" b="0" i="1" smtClean="0">
                              <a:latin typeface="Cambria Math" panose="02040503050406030204" pitchFamily="18" charset="0"/>
                            </a:rPr>
                            <m:t>𝛾</m:t>
                          </m:r>
                        </m:num>
                        <m:den>
                          <m:sSup>
                            <m:sSupPr>
                              <m:ctrlPr>
                                <a:rPr lang="en-US" altLang="zh-CN" sz="1600" b="0" i="1" smtClean="0">
                                  <a:latin typeface="Cambria Math" panose="02040503050406030204" pitchFamily="18" charset="0"/>
                                </a:rPr>
                              </m:ctrlPr>
                            </m:sSupPr>
                            <m:e>
                              <m:r>
                                <a:rPr lang="en-US" altLang="zh-CN" sz="1600" i="1">
                                  <a:latin typeface="Cambria Math" panose="02040503050406030204" pitchFamily="18" charset="0"/>
                                </a:rPr>
                                <m:t>(</m:t>
                              </m:r>
                              <m:sSup>
                                <m:sSupPr>
                                  <m:ctrlPr>
                                    <a:rPr lang="en-US" altLang="zh-CN" sz="1600" i="1">
                                      <a:latin typeface="Cambria Math" panose="02040503050406030204" pitchFamily="18" charset="0"/>
                                    </a:rPr>
                                  </m:ctrlPr>
                                </m:sSupPr>
                                <m:e>
                                  <m:r>
                                    <a:rPr lang="en-US" altLang="zh-CN" sz="1600" i="1">
                                      <a:latin typeface="Cambria Math" panose="02040503050406030204" pitchFamily="18" charset="0"/>
                                    </a:rPr>
                                    <m:t>𝑥</m:t>
                                  </m:r>
                                </m:e>
                                <m:sup>
                                  <m:r>
                                    <a:rPr lang="en-US" altLang="zh-CN" sz="1600" i="1">
                                      <a:latin typeface="Cambria Math" panose="02040503050406030204" pitchFamily="18" charset="0"/>
                                    </a:rPr>
                                    <m:t>2</m:t>
                                  </m:r>
                                </m:sup>
                              </m:sSup>
                              <m:r>
                                <a:rPr lang="en-US" altLang="zh-CN" sz="1600" i="1">
                                  <a:latin typeface="Cambria Math" panose="02040503050406030204" pitchFamily="18" charset="0"/>
                                </a:rPr>
                                <m:t>+</m:t>
                              </m:r>
                              <m:sSup>
                                <m:sSupPr>
                                  <m:ctrlPr>
                                    <a:rPr lang="en-US" altLang="zh-CN" sz="1600" i="1">
                                      <a:latin typeface="Cambria Math" panose="02040503050406030204" pitchFamily="18" charset="0"/>
                                    </a:rPr>
                                  </m:ctrlPr>
                                </m:sSupPr>
                                <m:e>
                                  <m:r>
                                    <a:rPr lang="en-US" altLang="zh-CN" sz="1600" i="1">
                                      <a:latin typeface="Cambria Math" panose="02040503050406030204" pitchFamily="18" charset="0"/>
                                    </a:rPr>
                                    <m:t>𝑦</m:t>
                                  </m:r>
                                </m:e>
                                <m:sup>
                                  <m:r>
                                    <a:rPr lang="en-US" altLang="zh-CN" sz="1600" i="1">
                                      <a:latin typeface="Cambria Math" panose="02040503050406030204" pitchFamily="18" charset="0"/>
                                    </a:rPr>
                                    <m:t>2</m:t>
                                  </m:r>
                                </m:sup>
                              </m:sSup>
                              <m:r>
                                <a:rPr lang="en-US" altLang="zh-CN" sz="1600" i="1">
                                  <a:latin typeface="Cambria Math" panose="02040503050406030204" pitchFamily="18" charset="0"/>
                                </a:rPr>
                                <m:t>+</m:t>
                              </m:r>
                              <m:sSup>
                                <m:sSupPr>
                                  <m:ctrlPr>
                                    <a:rPr lang="en-US" altLang="zh-CN" sz="1600" i="1">
                                      <a:latin typeface="Cambria Math" panose="02040503050406030204" pitchFamily="18" charset="0"/>
                                    </a:rPr>
                                  </m:ctrlPr>
                                </m:sSupPr>
                                <m:e>
                                  <m:r>
                                    <a:rPr lang="en-US" altLang="zh-CN" sz="1600" i="1">
                                      <a:latin typeface="Cambria Math" panose="02040503050406030204" pitchFamily="18" charset="0"/>
                                    </a:rPr>
                                    <m:t>𝑧</m:t>
                                  </m:r>
                                </m:e>
                                <m:sup>
                                  <m:r>
                                    <a:rPr lang="en-US" altLang="zh-CN" sz="1600" i="1">
                                      <a:latin typeface="Cambria Math" panose="02040503050406030204" pitchFamily="18" charset="0"/>
                                    </a:rPr>
                                    <m:t>2</m:t>
                                  </m:r>
                                </m:sup>
                              </m:sSup>
                              <m:sSup>
                                <m:sSupPr>
                                  <m:ctrlPr>
                                    <a:rPr lang="en-US" altLang="zh-CN" sz="1600" i="1">
                                      <a:latin typeface="Cambria Math" panose="02040503050406030204" pitchFamily="18" charset="0"/>
                                    </a:rPr>
                                  </m:ctrlPr>
                                </m:sSupPr>
                                <m:e>
                                  <m:r>
                                    <a:rPr lang="zh-CN" altLang="en-US" sz="1600" i="1">
                                      <a:latin typeface="Cambria Math" panose="02040503050406030204" pitchFamily="18" charset="0"/>
                                    </a:rPr>
                                    <m:t>𝛾</m:t>
                                  </m:r>
                                </m:e>
                                <m:sup>
                                  <m:r>
                                    <a:rPr lang="en-US" altLang="zh-CN" sz="1600" i="1">
                                      <a:latin typeface="Cambria Math" panose="02040503050406030204" pitchFamily="18" charset="0"/>
                                    </a:rPr>
                                    <m:t>2</m:t>
                                  </m:r>
                                </m:sup>
                              </m:sSup>
                              <m:r>
                                <a:rPr lang="en-US" altLang="zh-CN" sz="1600" i="1">
                                  <a:latin typeface="Cambria Math" panose="02040503050406030204" pitchFamily="18" charset="0"/>
                                </a:rPr>
                                <m:t>)</m:t>
                              </m:r>
                            </m:e>
                            <m:sup>
                              <m:r>
                                <a:rPr lang="en-US" altLang="zh-CN" sz="1600" b="0" i="1" smtClean="0">
                                  <a:latin typeface="Cambria Math" panose="02040503050406030204" pitchFamily="18" charset="0"/>
                                </a:rPr>
                                <m:t>3/2</m:t>
                              </m:r>
                            </m:sup>
                          </m:sSup>
                        </m:den>
                      </m:f>
                    </m:oMath>
                  </m:oMathPara>
                </a14:m>
                <a:endParaRPr lang="zh-CN" altLang="en-US" sz="1600" i="1" dirty="0">
                  <a:latin typeface="Times New Roman" panose="02020603050405020304" pitchFamily="18" charset="0"/>
                  <a:cs typeface="Times New Roman" panose="02020603050405020304" pitchFamily="18" charset="0"/>
                </a:endParaRPr>
              </a:p>
            </p:txBody>
          </p:sp>
        </mc:Choice>
        <mc:Fallback xmlns="">
          <p:sp>
            <p:nvSpPr>
              <p:cNvPr id="21" name="文本框 20">
                <a:extLst>
                  <a:ext uri="{FF2B5EF4-FFF2-40B4-BE49-F238E27FC236}">
                    <a16:creationId xmlns:a16="http://schemas.microsoft.com/office/drawing/2014/main" id="{8454CA06-C4F3-58F7-DB7A-C3C0BC6A3166}"/>
                  </a:ext>
                </a:extLst>
              </p:cNvPr>
              <p:cNvSpPr txBox="1">
                <a:spLocks noRot="1" noChangeAspect="1" noMove="1" noResize="1" noEditPoints="1" noAdjustHandles="1" noChangeArrowheads="1" noChangeShapeType="1" noTextEdit="1"/>
              </p:cNvSpPr>
              <p:nvPr/>
            </p:nvSpPr>
            <p:spPr>
              <a:xfrm>
                <a:off x="7648736" y="5657097"/>
                <a:ext cx="3183133" cy="468462"/>
              </a:xfrm>
              <a:prstGeom prst="rect">
                <a:avLst/>
              </a:prstGeom>
              <a:blipFill>
                <a:blip r:embed="rId11"/>
                <a:stretch>
                  <a:fillRect t="-1299" b="-1948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2" name="文本框 21">
                <a:extLst>
                  <a:ext uri="{FF2B5EF4-FFF2-40B4-BE49-F238E27FC236}">
                    <a16:creationId xmlns:a16="http://schemas.microsoft.com/office/drawing/2014/main" id="{5893BC4F-B828-BB53-5C28-0BED2AE7EE06}"/>
                  </a:ext>
                </a:extLst>
              </p:cNvPr>
              <p:cNvSpPr txBox="1"/>
              <p:nvPr/>
            </p:nvSpPr>
            <p:spPr>
              <a:xfrm>
                <a:off x="691658" y="6168224"/>
                <a:ext cx="3183133" cy="46769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i="1" smtClean="0">
                              <a:latin typeface="Cambria Math" panose="02040503050406030204" pitchFamily="18" charset="0"/>
                            </a:rPr>
                          </m:ctrlPr>
                        </m:sSubPr>
                        <m:e>
                          <m:r>
                            <a:rPr lang="en-US" altLang="zh-CN" sz="1600" b="0" i="1" smtClean="0">
                              <a:latin typeface="Cambria Math" panose="02040503050406030204" pitchFamily="18" charset="0"/>
                            </a:rPr>
                            <m:t>𝐵</m:t>
                          </m:r>
                        </m:e>
                        <m:sub>
                          <m:r>
                            <a:rPr lang="en-US" altLang="zh-CN" sz="1600" b="0" i="1" smtClean="0">
                              <a:latin typeface="Cambria Math" panose="02040503050406030204" pitchFamily="18" charset="0"/>
                            </a:rPr>
                            <m:t>𝑥</m:t>
                          </m:r>
                        </m:sub>
                      </m:sSub>
                      <m:r>
                        <a:rPr lang="en-US" altLang="zh-CN" sz="1600" b="0" i="1" smtClean="0">
                          <a:latin typeface="Cambria Math" panose="02040503050406030204" pitchFamily="18" charset="0"/>
                        </a:rPr>
                        <m:t>=−</m:t>
                      </m:r>
                      <m:f>
                        <m:fPr>
                          <m:ctrlPr>
                            <a:rPr lang="en-US" altLang="zh-CN" sz="1600" b="0" i="1" smtClean="0">
                              <a:latin typeface="Cambria Math" panose="02040503050406030204" pitchFamily="18" charset="0"/>
                            </a:rPr>
                          </m:ctrlPr>
                        </m:fPr>
                        <m:num>
                          <m:r>
                            <a:rPr lang="zh-CN" altLang="en-US" sz="1600" b="0" i="1" smtClean="0">
                              <a:latin typeface="Cambria Math" panose="02040503050406030204" pitchFamily="18" charset="0"/>
                            </a:rPr>
                            <m:t>𝛽</m:t>
                          </m:r>
                        </m:num>
                        <m:den>
                          <m:r>
                            <a:rPr lang="en-US" altLang="zh-CN" sz="1600" b="0" i="1" smtClean="0">
                              <a:latin typeface="Cambria Math" panose="02040503050406030204" pitchFamily="18" charset="0"/>
                            </a:rPr>
                            <m:t>𝑐</m:t>
                          </m:r>
                        </m:den>
                      </m:f>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𝐸</m:t>
                          </m:r>
                        </m:e>
                        <m:sub>
                          <m:r>
                            <a:rPr lang="en-US" altLang="zh-CN" sz="1600" i="1">
                              <a:latin typeface="Cambria Math" panose="02040503050406030204" pitchFamily="18" charset="0"/>
                            </a:rPr>
                            <m:t>𝑦</m:t>
                          </m:r>
                        </m:sub>
                      </m:sSub>
                    </m:oMath>
                  </m:oMathPara>
                </a14:m>
                <a:endParaRPr lang="zh-CN" altLang="en-US" sz="1600" i="1" dirty="0">
                  <a:latin typeface="Times New Roman" panose="02020603050405020304" pitchFamily="18" charset="0"/>
                  <a:cs typeface="Times New Roman" panose="02020603050405020304" pitchFamily="18" charset="0"/>
                </a:endParaRPr>
              </a:p>
            </p:txBody>
          </p:sp>
        </mc:Choice>
        <mc:Fallback xmlns="">
          <p:sp>
            <p:nvSpPr>
              <p:cNvPr id="22" name="文本框 21">
                <a:extLst>
                  <a:ext uri="{FF2B5EF4-FFF2-40B4-BE49-F238E27FC236}">
                    <a16:creationId xmlns:a16="http://schemas.microsoft.com/office/drawing/2014/main" id="{5893BC4F-B828-BB53-5C28-0BED2AE7EE06}"/>
                  </a:ext>
                </a:extLst>
              </p:cNvPr>
              <p:cNvSpPr txBox="1">
                <a:spLocks noRot="1" noChangeAspect="1" noMove="1" noResize="1" noEditPoints="1" noAdjustHandles="1" noChangeArrowheads="1" noChangeShapeType="1" noTextEdit="1"/>
              </p:cNvSpPr>
              <p:nvPr/>
            </p:nvSpPr>
            <p:spPr>
              <a:xfrm>
                <a:off x="691658" y="6168224"/>
                <a:ext cx="3183133" cy="467692"/>
              </a:xfrm>
              <a:prstGeom prst="rect">
                <a:avLst/>
              </a:prstGeom>
              <a:blipFill>
                <a:blip r:embed="rId1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0AB07D46-3AEE-C095-E3BC-49709F25E525}"/>
                  </a:ext>
                </a:extLst>
              </p:cNvPr>
              <p:cNvSpPr txBox="1"/>
              <p:nvPr/>
            </p:nvSpPr>
            <p:spPr>
              <a:xfrm>
                <a:off x="4876309" y="6211315"/>
                <a:ext cx="1827043" cy="467692"/>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sz="1600" i="1" smtClean="0">
                              <a:latin typeface="Cambria Math" panose="02040503050406030204" pitchFamily="18" charset="0"/>
                            </a:rPr>
                          </m:ctrlPr>
                        </m:sSubPr>
                        <m:e>
                          <m:r>
                            <a:rPr lang="en-US" altLang="zh-CN" sz="1600" b="0" i="1" smtClean="0">
                              <a:latin typeface="Cambria Math" panose="02040503050406030204" pitchFamily="18" charset="0"/>
                            </a:rPr>
                            <m:t>𝐵</m:t>
                          </m:r>
                        </m:e>
                        <m:sub>
                          <m:r>
                            <a:rPr lang="en-US" altLang="zh-CN" sz="1600" b="0" i="1" smtClean="0">
                              <a:latin typeface="Cambria Math" panose="02040503050406030204" pitchFamily="18" charset="0"/>
                            </a:rPr>
                            <m:t>𝑦</m:t>
                          </m:r>
                        </m:sub>
                      </m:sSub>
                      <m:r>
                        <a:rPr lang="en-US" altLang="zh-CN" sz="1600" b="0" i="1" smtClean="0">
                          <a:latin typeface="Cambria Math" panose="02040503050406030204" pitchFamily="18" charset="0"/>
                        </a:rPr>
                        <m:t>=</m:t>
                      </m:r>
                      <m:f>
                        <m:fPr>
                          <m:ctrlPr>
                            <a:rPr lang="en-US" altLang="zh-CN" sz="1600" b="0" i="1" smtClean="0">
                              <a:latin typeface="Cambria Math" panose="02040503050406030204" pitchFamily="18" charset="0"/>
                            </a:rPr>
                          </m:ctrlPr>
                        </m:fPr>
                        <m:num>
                          <m:r>
                            <a:rPr lang="zh-CN" altLang="en-US" sz="1600" b="0" i="1" smtClean="0">
                              <a:latin typeface="Cambria Math" panose="02040503050406030204" pitchFamily="18" charset="0"/>
                            </a:rPr>
                            <m:t>𝛽</m:t>
                          </m:r>
                        </m:num>
                        <m:den>
                          <m:r>
                            <a:rPr lang="en-US" altLang="zh-CN" sz="1600" b="0" i="1" smtClean="0">
                              <a:latin typeface="Cambria Math" panose="02040503050406030204" pitchFamily="18" charset="0"/>
                            </a:rPr>
                            <m:t>𝑐</m:t>
                          </m:r>
                        </m:den>
                      </m:f>
                      <m:sSub>
                        <m:sSubPr>
                          <m:ctrlPr>
                            <a:rPr lang="en-US" altLang="zh-CN" sz="1600" i="1">
                              <a:latin typeface="Cambria Math" panose="02040503050406030204" pitchFamily="18" charset="0"/>
                            </a:rPr>
                          </m:ctrlPr>
                        </m:sSubPr>
                        <m:e>
                          <m:r>
                            <a:rPr lang="en-US" altLang="zh-CN" sz="1600" i="1">
                              <a:latin typeface="Cambria Math" panose="02040503050406030204" pitchFamily="18" charset="0"/>
                            </a:rPr>
                            <m:t>𝐸</m:t>
                          </m:r>
                        </m:e>
                        <m:sub>
                          <m:r>
                            <a:rPr lang="en-US" altLang="zh-CN" sz="1600" b="0" i="1" smtClean="0">
                              <a:latin typeface="Cambria Math" panose="02040503050406030204" pitchFamily="18" charset="0"/>
                            </a:rPr>
                            <m:t>𝑥</m:t>
                          </m:r>
                        </m:sub>
                      </m:sSub>
                    </m:oMath>
                  </m:oMathPara>
                </a14:m>
                <a:endParaRPr lang="zh-CN" altLang="en-US" sz="1600" i="1" dirty="0">
                  <a:latin typeface="Times New Roman" panose="02020603050405020304" pitchFamily="18" charset="0"/>
                  <a:cs typeface="Times New Roman" panose="02020603050405020304" pitchFamily="18" charset="0"/>
                </a:endParaRPr>
              </a:p>
            </p:txBody>
          </p:sp>
        </mc:Choice>
        <mc:Fallback xmlns="">
          <p:sp>
            <p:nvSpPr>
              <p:cNvPr id="23" name="文本框 22">
                <a:extLst>
                  <a:ext uri="{FF2B5EF4-FFF2-40B4-BE49-F238E27FC236}">
                    <a16:creationId xmlns:a16="http://schemas.microsoft.com/office/drawing/2014/main" id="{0AB07D46-3AEE-C095-E3BC-49709F25E525}"/>
                  </a:ext>
                </a:extLst>
              </p:cNvPr>
              <p:cNvSpPr txBox="1">
                <a:spLocks noRot="1" noChangeAspect="1" noMove="1" noResize="1" noEditPoints="1" noAdjustHandles="1" noChangeArrowheads="1" noChangeShapeType="1" noTextEdit="1"/>
              </p:cNvSpPr>
              <p:nvPr/>
            </p:nvSpPr>
            <p:spPr>
              <a:xfrm>
                <a:off x="4876309" y="6211315"/>
                <a:ext cx="1827043" cy="467692"/>
              </a:xfrm>
              <a:prstGeom prst="rect">
                <a:avLst/>
              </a:prstGeom>
              <a:blipFill>
                <a:blip r:embed="rId1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5" name="文本框 24">
                <a:extLst>
                  <a:ext uri="{FF2B5EF4-FFF2-40B4-BE49-F238E27FC236}">
                    <a16:creationId xmlns:a16="http://schemas.microsoft.com/office/drawing/2014/main" id="{A32BAF2A-FB00-FC93-5C63-C58D0063B00E}"/>
                  </a:ext>
                </a:extLst>
              </p:cNvPr>
              <p:cNvSpPr txBox="1"/>
              <p:nvPr/>
            </p:nvSpPr>
            <p:spPr>
              <a:xfrm>
                <a:off x="8706388" y="6246579"/>
                <a:ext cx="1358399" cy="338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sz="1600" i="1" smtClean="0">
                              <a:latin typeface="Cambria Math" panose="02040503050406030204" pitchFamily="18" charset="0"/>
                            </a:rPr>
                          </m:ctrlPr>
                        </m:sSubPr>
                        <m:e>
                          <m:r>
                            <a:rPr lang="en-US" altLang="zh-CN" sz="1600" b="0" i="1" smtClean="0">
                              <a:latin typeface="Cambria Math" panose="02040503050406030204" pitchFamily="18" charset="0"/>
                            </a:rPr>
                            <m:t>𝐵</m:t>
                          </m:r>
                        </m:e>
                        <m:sub>
                          <m:r>
                            <a:rPr lang="en-US" altLang="zh-CN" sz="1600" b="0" i="1" smtClean="0">
                              <a:latin typeface="Cambria Math" panose="02040503050406030204" pitchFamily="18" charset="0"/>
                            </a:rPr>
                            <m:t>𝑧</m:t>
                          </m:r>
                        </m:sub>
                      </m:sSub>
                      <m:r>
                        <a:rPr lang="en-US" altLang="zh-CN" sz="1600" b="0" i="1" smtClean="0">
                          <a:latin typeface="Cambria Math" panose="02040503050406030204" pitchFamily="18" charset="0"/>
                        </a:rPr>
                        <m:t>=0</m:t>
                      </m:r>
                    </m:oMath>
                  </m:oMathPara>
                </a14:m>
                <a:endParaRPr lang="zh-CN" altLang="en-US" sz="1600" dirty="0"/>
              </a:p>
            </p:txBody>
          </p:sp>
        </mc:Choice>
        <mc:Fallback xmlns="">
          <p:sp>
            <p:nvSpPr>
              <p:cNvPr id="25" name="文本框 24">
                <a:extLst>
                  <a:ext uri="{FF2B5EF4-FFF2-40B4-BE49-F238E27FC236}">
                    <a16:creationId xmlns:a16="http://schemas.microsoft.com/office/drawing/2014/main" id="{A32BAF2A-FB00-FC93-5C63-C58D0063B00E}"/>
                  </a:ext>
                </a:extLst>
              </p:cNvPr>
              <p:cNvSpPr txBox="1">
                <a:spLocks noRot="1" noChangeAspect="1" noMove="1" noResize="1" noEditPoints="1" noAdjustHandles="1" noChangeArrowheads="1" noChangeShapeType="1" noTextEdit="1"/>
              </p:cNvSpPr>
              <p:nvPr/>
            </p:nvSpPr>
            <p:spPr>
              <a:xfrm>
                <a:off x="8706388" y="6246579"/>
                <a:ext cx="1358399" cy="338554"/>
              </a:xfrm>
              <a:prstGeom prst="rect">
                <a:avLst/>
              </a:prstGeom>
              <a:blipFill>
                <a:blip r:embed="rId14"/>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7024952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a:extLst>
              <a:ext uri="{FF2B5EF4-FFF2-40B4-BE49-F238E27FC236}">
                <a16:creationId xmlns:a16="http://schemas.microsoft.com/office/drawing/2014/main" id="{2EAD91B8-653E-8875-4971-A43979C2E00D}"/>
              </a:ext>
            </a:extLst>
          </p:cNvPr>
          <p:cNvGrpSpPr/>
          <p:nvPr/>
        </p:nvGrpSpPr>
        <p:grpSpPr>
          <a:xfrm>
            <a:off x="2624771" y="1477800"/>
            <a:ext cx="5971832" cy="3222567"/>
            <a:chOff x="2458515" y="1280371"/>
            <a:chExt cx="5971832" cy="3222567"/>
          </a:xfrm>
        </p:grpSpPr>
        <p:pic>
          <p:nvPicPr>
            <p:cNvPr id="4" name="图片 3" descr="图示&#10;&#10;描述已自动生成">
              <a:extLst>
                <a:ext uri="{FF2B5EF4-FFF2-40B4-BE49-F238E27FC236}">
                  <a16:creationId xmlns:a16="http://schemas.microsoft.com/office/drawing/2014/main" id="{8290FAB3-EE6E-2C04-8C95-B365AF2E17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58515" y="1280371"/>
              <a:ext cx="5971832" cy="3222567"/>
            </a:xfrm>
            <a:prstGeom prst="rect">
              <a:avLst/>
            </a:prstGeom>
          </p:spPr>
        </p:pic>
        <p:sp>
          <p:nvSpPr>
            <p:cNvPr id="5" name="文本框 4">
              <a:extLst>
                <a:ext uri="{FF2B5EF4-FFF2-40B4-BE49-F238E27FC236}">
                  <a16:creationId xmlns:a16="http://schemas.microsoft.com/office/drawing/2014/main" id="{AFDA0D75-CC21-E99A-9311-4A06CA465CD0}"/>
                </a:ext>
              </a:extLst>
            </p:cNvPr>
            <p:cNvSpPr txBox="1"/>
            <p:nvPr/>
          </p:nvSpPr>
          <p:spPr>
            <a:xfrm>
              <a:off x="4364182" y="3059668"/>
              <a:ext cx="394660" cy="369332"/>
            </a:xfrm>
            <a:prstGeom prst="rect">
              <a:avLst/>
            </a:prstGeom>
            <a:solidFill>
              <a:schemeClr val="bg1"/>
            </a:solidFill>
          </p:spPr>
          <p:txBody>
            <a:bodyPr wrap="none" rtlCol="0">
              <a:spAutoFit/>
            </a:bodyPr>
            <a:lstStyle/>
            <a:p>
              <a:r>
                <a:rPr lang="en-US" altLang="zh-CN" i="1" dirty="0" err="1">
                  <a:latin typeface="Times New Roman" panose="02020603050405020304" pitchFamily="18" charset="0"/>
                  <a:cs typeface="Times New Roman" panose="02020603050405020304" pitchFamily="18" charset="0"/>
                </a:rPr>
                <a:t>F</a:t>
              </a:r>
              <a:r>
                <a:rPr lang="en-US" altLang="zh-CN" i="1" baseline="-25000" dirty="0" err="1">
                  <a:latin typeface="Times New Roman" panose="02020603050405020304" pitchFamily="18" charset="0"/>
                  <a:cs typeface="Times New Roman" panose="02020603050405020304" pitchFamily="18" charset="0"/>
                </a:rPr>
                <a:t>x</a:t>
              </a:r>
              <a:endParaRPr lang="zh-CN" altLang="en-US" i="1" baseline="-25000" dirty="0">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209EE9E4-21B6-C46E-0808-E684DEEF31EC}"/>
                </a:ext>
              </a:extLst>
            </p:cNvPr>
            <p:cNvSpPr txBox="1"/>
            <p:nvPr/>
          </p:nvSpPr>
          <p:spPr>
            <a:xfrm>
              <a:off x="6855402" y="3049277"/>
              <a:ext cx="272762" cy="276999"/>
            </a:xfrm>
            <a:prstGeom prst="rect">
              <a:avLst/>
            </a:prstGeom>
            <a:solidFill>
              <a:schemeClr val="bg1"/>
            </a:solidFill>
          </p:spPr>
          <p:txBody>
            <a:bodyPr wrap="square" lIns="0" tIns="0" rIns="0" bIns="0" rtlCol="0">
              <a:spAutoFit/>
            </a:bodyPr>
            <a:lstStyle/>
            <a:p>
              <a:r>
                <a:rPr lang="en-US" altLang="zh-CN" i="1" dirty="0" err="1">
                  <a:latin typeface="Times New Roman" panose="02020603050405020304" pitchFamily="18" charset="0"/>
                  <a:cs typeface="Times New Roman" panose="02020603050405020304" pitchFamily="18" charset="0"/>
                </a:rPr>
                <a:t>F</a:t>
              </a:r>
              <a:r>
                <a:rPr lang="en-US" altLang="zh-CN" i="1" baseline="-25000" dirty="0" err="1">
                  <a:latin typeface="Times New Roman" panose="02020603050405020304" pitchFamily="18" charset="0"/>
                  <a:cs typeface="Times New Roman" panose="02020603050405020304" pitchFamily="18" charset="0"/>
                </a:rPr>
                <a:t>x</a:t>
              </a:r>
              <a:endParaRPr lang="zh-CN" altLang="en-US" i="1" baseline="-25000" dirty="0">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430BAF75-DBC7-A620-2204-037D4A2090CE}"/>
                </a:ext>
              </a:extLst>
            </p:cNvPr>
            <p:cNvSpPr txBox="1"/>
            <p:nvPr/>
          </p:nvSpPr>
          <p:spPr>
            <a:xfrm>
              <a:off x="5192451" y="2380795"/>
              <a:ext cx="169258" cy="307777"/>
            </a:xfrm>
            <a:prstGeom prst="rect">
              <a:avLst/>
            </a:prstGeom>
            <a:solidFill>
              <a:schemeClr val="bg1"/>
            </a:solidFill>
          </p:spPr>
          <p:txBody>
            <a:bodyPr wrap="square" lIns="0" tIns="0" rIns="0" bIns="0" rtlCol="0">
              <a:spAutoFit/>
            </a:bodyPr>
            <a:lstStyle/>
            <a:p>
              <a:r>
                <a:rPr lang="en-US" altLang="zh-CN" sz="2000" i="1" dirty="0">
                  <a:latin typeface="Times New Roman" panose="02020603050405020304" pitchFamily="18" charset="0"/>
                  <a:cs typeface="Times New Roman" panose="02020603050405020304" pitchFamily="18" charset="0"/>
                </a:rPr>
                <a:t>x</a:t>
              </a:r>
              <a:endParaRPr lang="zh-CN" altLang="en-US" sz="2000" i="1" baseline="-25000" dirty="0">
                <a:latin typeface="Times New Roman" panose="02020603050405020304" pitchFamily="18" charset="0"/>
                <a:cs typeface="Times New Roman" panose="02020603050405020304" pitchFamily="18" charset="0"/>
              </a:endParaRPr>
            </a:p>
          </p:txBody>
        </p:sp>
        <p:sp>
          <p:nvSpPr>
            <p:cNvPr id="11" name="文本框 10">
              <a:extLst>
                <a:ext uri="{FF2B5EF4-FFF2-40B4-BE49-F238E27FC236}">
                  <a16:creationId xmlns:a16="http://schemas.microsoft.com/office/drawing/2014/main" id="{63A638A5-3FC7-2105-70B2-D2AAA233DEA0}"/>
                </a:ext>
              </a:extLst>
            </p:cNvPr>
            <p:cNvSpPr txBox="1"/>
            <p:nvPr/>
          </p:nvSpPr>
          <p:spPr>
            <a:xfrm>
              <a:off x="4378495" y="1317457"/>
              <a:ext cx="169258" cy="307777"/>
            </a:xfrm>
            <a:prstGeom prst="rect">
              <a:avLst/>
            </a:prstGeom>
            <a:solidFill>
              <a:schemeClr val="bg1"/>
            </a:solidFill>
          </p:spPr>
          <p:txBody>
            <a:bodyPr wrap="square" lIns="0" tIns="0" rIns="0" bIns="0" rtlCol="0">
              <a:spAutoFit/>
            </a:bodyPr>
            <a:lstStyle/>
            <a:p>
              <a:r>
                <a:rPr lang="en-US" altLang="zh-CN" sz="2000" i="1" dirty="0">
                  <a:latin typeface="Times New Roman" panose="02020603050405020304" pitchFamily="18" charset="0"/>
                  <a:cs typeface="Times New Roman" panose="02020603050405020304" pitchFamily="18" charset="0"/>
                </a:rPr>
                <a:t>y</a:t>
              </a:r>
              <a:endParaRPr lang="zh-CN" altLang="en-US" sz="2000" i="1" baseline="-25000" dirty="0">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571DFCA9-51C5-C4AA-8B97-39E064829F35}"/>
                </a:ext>
              </a:extLst>
            </p:cNvPr>
            <p:cNvSpPr txBox="1"/>
            <p:nvPr/>
          </p:nvSpPr>
          <p:spPr>
            <a:xfrm>
              <a:off x="6868847" y="1282819"/>
              <a:ext cx="169258" cy="307777"/>
            </a:xfrm>
            <a:prstGeom prst="rect">
              <a:avLst/>
            </a:prstGeom>
            <a:solidFill>
              <a:schemeClr val="bg1"/>
            </a:solidFill>
          </p:spPr>
          <p:txBody>
            <a:bodyPr wrap="square" lIns="0" tIns="0" rIns="0" bIns="0" rtlCol="0">
              <a:spAutoFit/>
            </a:bodyPr>
            <a:lstStyle/>
            <a:p>
              <a:r>
                <a:rPr lang="en-US" altLang="zh-CN" sz="2000" i="1" dirty="0">
                  <a:latin typeface="Times New Roman" panose="02020603050405020304" pitchFamily="18" charset="0"/>
                  <a:cs typeface="Times New Roman" panose="02020603050405020304" pitchFamily="18" charset="0"/>
                </a:rPr>
                <a:t>y</a:t>
              </a:r>
              <a:endParaRPr lang="zh-CN" altLang="en-US" sz="2000" i="1" baseline="-25000" dirty="0">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D49C6521-AEE2-C5D2-E7C3-CC22C68F1F50}"/>
                </a:ext>
              </a:extLst>
            </p:cNvPr>
            <p:cNvSpPr txBox="1"/>
            <p:nvPr/>
          </p:nvSpPr>
          <p:spPr>
            <a:xfrm>
              <a:off x="7693195" y="2387722"/>
              <a:ext cx="169258" cy="307777"/>
            </a:xfrm>
            <a:prstGeom prst="rect">
              <a:avLst/>
            </a:prstGeom>
            <a:solidFill>
              <a:schemeClr val="bg1"/>
            </a:solidFill>
          </p:spPr>
          <p:txBody>
            <a:bodyPr wrap="square" lIns="0" tIns="0" rIns="0" bIns="0" rtlCol="0">
              <a:spAutoFit/>
            </a:bodyPr>
            <a:lstStyle/>
            <a:p>
              <a:r>
                <a:rPr lang="en-US" altLang="zh-CN" sz="2000" i="1" dirty="0">
                  <a:latin typeface="Times New Roman" panose="02020603050405020304" pitchFamily="18" charset="0"/>
                  <a:cs typeface="Times New Roman" panose="02020603050405020304" pitchFamily="18" charset="0"/>
                </a:rPr>
                <a:t>x</a:t>
              </a:r>
              <a:endParaRPr lang="zh-CN" altLang="en-US" sz="2000" i="1" baseline="-25000" dirty="0">
                <a:latin typeface="Times New Roman" panose="02020603050405020304" pitchFamily="18" charset="0"/>
                <a:cs typeface="Times New Roman" panose="02020603050405020304" pitchFamily="18" charset="0"/>
              </a:endParaRPr>
            </a:p>
          </p:txBody>
        </p:sp>
        <p:sp>
          <p:nvSpPr>
            <p:cNvPr id="14" name="文本框 13">
              <a:extLst>
                <a:ext uri="{FF2B5EF4-FFF2-40B4-BE49-F238E27FC236}">
                  <a16:creationId xmlns:a16="http://schemas.microsoft.com/office/drawing/2014/main" id="{91FB0CA1-CE53-76CE-D27F-57DE4BDB0D54}"/>
                </a:ext>
              </a:extLst>
            </p:cNvPr>
            <p:cNvSpPr txBox="1"/>
            <p:nvPr/>
          </p:nvSpPr>
          <p:spPr>
            <a:xfrm>
              <a:off x="7767433" y="3762471"/>
              <a:ext cx="169258" cy="307777"/>
            </a:xfrm>
            <a:prstGeom prst="rect">
              <a:avLst/>
            </a:prstGeom>
            <a:solidFill>
              <a:schemeClr val="bg1"/>
            </a:solidFill>
          </p:spPr>
          <p:txBody>
            <a:bodyPr wrap="square" lIns="0" tIns="0" rIns="0" bIns="0" rtlCol="0">
              <a:spAutoFit/>
            </a:bodyPr>
            <a:lstStyle/>
            <a:p>
              <a:r>
                <a:rPr lang="en-US" altLang="zh-CN" sz="2000" i="1" dirty="0">
                  <a:latin typeface="Times New Roman" panose="02020603050405020304" pitchFamily="18" charset="0"/>
                  <a:cs typeface="Times New Roman" panose="02020603050405020304" pitchFamily="18" charset="0"/>
                </a:rPr>
                <a:t>x</a:t>
              </a:r>
              <a:endParaRPr lang="zh-CN" altLang="en-US" sz="2000" i="1" baseline="-25000" dirty="0">
                <a:latin typeface="Times New Roman" panose="02020603050405020304" pitchFamily="18" charset="0"/>
                <a:cs typeface="Times New Roman" panose="02020603050405020304" pitchFamily="18" charset="0"/>
              </a:endParaRPr>
            </a:p>
          </p:txBody>
        </p:sp>
        <p:sp>
          <p:nvSpPr>
            <p:cNvPr id="15" name="文本框 14">
              <a:extLst>
                <a:ext uri="{FF2B5EF4-FFF2-40B4-BE49-F238E27FC236}">
                  <a16:creationId xmlns:a16="http://schemas.microsoft.com/office/drawing/2014/main" id="{274C750C-7E58-E88C-678C-82FD6FF732B1}"/>
                </a:ext>
              </a:extLst>
            </p:cNvPr>
            <p:cNvSpPr txBox="1"/>
            <p:nvPr/>
          </p:nvSpPr>
          <p:spPr>
            <a:xfrm>
              <a:off x="5287471" y="3762470"/>
              <a:ext cx="169258" cy="307777"/>
            </a:xfrm>
            <a:prstGeom prst="rect">
              <a:avLst/>
            </a:prstGeom>
            <a:solidFill>
              <a:schemeClr val="bg1"/>
            </a:solidFill>
          </p:spPr>
          <p:txBody>
            <a:bodyPr wrap="square" lIns="0" tIns="0" rIns="0" bIns="0" rtlCol="0">
              <a:spAutoFit/>
            </a:bodyPr>
            <a:lstStyle/>
            <a:p>
              <a:r>
                <a:rPr lang="en-US" altLang="zh-CN" sz="2000" i="1" dirty="0">
                  <a:latin typeface="Times New Roman" panose="02020603050405020304" pitchFamily="18" charset="0"/>
                  <a:cs typeface="Times New Roman" panose="02020603050405020304" pitchFamily="18" charset="0"/>
                </a:rPr>
                <a:t>x</a:t>
              </a:r>
              <a:endParaRPr lang="zh-CN" altLang="en-US" sz="2000" i="1" baseline="-25000" dirty="0">
                <a:latin typeface="Times New Roman" panose="02020603050405020304" pitchFamily="18" charset="0"/>
                <a:cs typeface="Times New Roman" panose="02020603050405020304" pitchFamily="18" charset="0"/>
              </a:endParaRPr>
            </a:p>
          </p:txBody>
        </p:sp>
        <p:sp>
          <p:nvSpPr>
            <p:cNvPr id="16" name="文本框 15">
              <a:extLst>
                <a:ext uri="{FF2B5EF4-FFF2-40B4-BE49-F238E27FC236}">
                  <a16:creationId xmlns:a16="http://schemas.microsoft.com/office/drawing/2014/main" id="{FBA8C6D8-DB24-B071-90AC-E25C2C47EBD3}"/>
                </a:ext>
              </a:extLst>
            </p:cNvPr>
            <p:cNvSpPr txBox="1"/>
            <p:nvPr/>
          </p:nvSpPr>
          <p:spPr>
            <a:xfrm>
              <a:off x="7739477" y="3346372"/>
              <a:ext cx="311299" cy="246221"/>
            </a:xfrm>
            <a:prstGeom prst="rect">
              <a:avLst/>
            </a:prstGeom>
            <a:solidFill>
              <a:schemeClr val="bg1"/>
            </a:solidFill>
          </p:spPr>
          <p:txBody>
            <a:bodyPr wrap="square" lIns="0" tIns="0" rIns="0" bIns="0" rtlCol="0">
              <a:spAutoFit/>
            </a:bodyPr>
            <a:lstStyle/>
            <a:p>
              <a:r>
                <a:rPr lang="en-US" altLang="zh-CN" sz="2400" b="1" i="1" baseline="-25000" dirty="0">
                  <a:latin typeface="Times New Roman" panose="02020603050405020304" pitchFamily="18" charset="0"/>
                  <a:cs typeface="Times New Roman" panose="02020603050405020304" pitchFamily="18" charset="0"/>
                </a:rPr>
                <a:t>3σ</a:t>
              </a:r>
              <a:endParaRPr lang="zh-CN" altLang="en-US" sz="2400" b="1" i="1" baseline="-25000" dirty="0">
                <a:latin typeface="Times New Roman" panose="02020603050405020304" pitchFamily="18" charset="0"/>
                <a:cs typeface="Times New Roman" panose="02020603050405020304" pitchFamily="18" charset="0"/>
              </a:endParaRPr>
            </a:p>
          </p:txBody>
        </p:sp>
      </p:grpSp>
      <p:sp>
        <p:nvSpPr>
          <p:cNvPr id="18" name="文本框 17">
            <a:extLst>
              <a:ext uri="{FF2B5EF4-FFF2-40B4-BE49-F238E27FC236}">
                <a16:creationId xmlns:a16="http://schemas.microsoft.com/office/drawing/2014/main" id="{A38CD6F2-FFDC-9C15-6D92-55B3D1CC37A1}"/>
              </a:ext>
            </a:extLst>
          </p:cNvPr>
          <p:cNvSpPr txBox="1"/>
          <p:nvPr/>
        </p:nvSpPr>
        <p:spPr>
          <a:xfrm>
            <a:off x="3498415" y="1173053"/>
            <a:ext cx="2178802" cy="369332"/>
          </a:xfrm>
          <a:prstGeom prst="rect">
            <a:avLst/>
          </a:prstGeom>
          <a:noFill/>
        </p:spPr>
        <p:txBody>
          <a:bodyPr wrap="none" rtlCol="0">
            <a:spAutoFit/>
          </a:bodyPr>
          <a:lstStyle/>
          <a:p>
            <a:r>
              <a:rPr lang="en-US" altLang="zh-CN" dirty="0"/>
              <a:t>Uniform distribution</a:t>
            </a:r>
            <a:endParaRPr lang="zh-CN" altLang="en-US" dirty="0"/>
          </a:p>
        </p:txBody>
      </p:sp>
      <p:sp>
        <p:nvSpPr>
          <p:cNvPr id="19" name="文本框 18">
            <a:extLst>
              <a:ext uri="{FF2B5EF4-FFF2-40B4-BE49-F238E27FC236}">
                <a16:creationId xmlns:a16="http://schemas.microsoft.com/office/drawing/2014/main" id="{9725EDB8-0116-BA58-E540-216F629D5F8B}"/>
              </a:ext>
            </a:extLst>
          </p:cNvPr>
          <p:cNvSpPr txBox="1"/>
          <p:nvPr/>
        </p:nvSpPr>
        <p:spPr>
          <a:xfrm>
            <a:off x="6014902" y="1161420"/>
            <a:ext cx="2254143" cy="369332"/>
          </a:xfrm>
          <a:prstGeom prst="rect">
            <a:avLst/>
          </a:prstGeom>
          <a:noFill/>
        </p:spPr>
        <p:txBody>
          <a:bodyPr wrap="none" rtlCol="0">
            <a:spAutoFit/>
          </a:bodyPr>
          <a:lstStyle/>
          <a:p>
            <a:r>
              <a:rPr lang="en-US" altLang="zh-CN" dirty="0"/>
              <a:t>Gaussian distribution</a:t>
            </a:r>
            <a:endParaRPr lang="zh-CN" altLang="en-US" dirty="0"/>
          </a:p>
        </p:txBody>
      </p:sp>
      <p:sp>
        <p:nvSpPr>
          <p:cNvPr id="20" name="文本框 19">
            <a:extLst>
              <a:ext uri="{FF2B5EF4-FFF2-40B4-BE49-F238E27FC236}">
                <a16:creationId xmlns:a16="http://schemas.microsoft.com/office/drawing/2014/main" id="{CE7355D2-1315-B695-4A99-69EFD4B68B93}"/>
              </a:ext>
            </a:extLst>
          </p:cNvPr>
          <p:cNvSpPr txBox="1"/>
          <p:nvPr/>
        </p:nvSpPr>
        <p:spPr>
          <a:xfrm>
            <a:off x="8409134" y="1291759"/>
            <a:ext cx="3663551" cy="1938992"/>
          </a:xfrm>
          <a:prstGeom prst="rect">
            <a:avLst/>
          </a:prstGeom>
          <a:noFill/>
        </p:spPr>
        <p:txBody>
          <a:bodyPr wrap="square" rtlCol="0">
            <a:spAutoFit/>
          </a:bodyPr>
          <a:lstStyle/>
          <a:p>
            <a:r>
              <a:rPr lang="en-US" altLang="zh-CN" sz="2000" dirty="0">
                <a:latin typeface="Times New Roman" panose="02020603050405020304" pitchFamily="18" charset="0"/>
                <a:cs typeface="Times New Roman" panose="02020603050405020304" pitchFamily="18" charset="0"/>
              </a:rPr>
              <a:t>For a Gaussian distribution, the force is highly nonlinear.</a:t>
            </a:r>
          </a:p>
          <a:p>
            <a:endParaRPr lang="en-US" altLang="zh-CN" sz="2000" dirty="0">
              <a:latin typeface="Times New Roman" panose="02020603050405020304" pitchFamily="18" charset="0"/>
              <a:cs typeface="Times New Roman" panose="02020603050405020304" pitchFamily="18" charset="0"/>
            </a:endParaRPr>
          </a:p>
          <a:p>
            <a:r>
              <a:rPr lang="en-US" altLang="zh-CN" sz="2000" b="0" i="0" u="none" strike="noStrike" baseline="0" dirty="0" err="1">
                <a:latin typeface="Times New Roman" panose="02020603050405020304" pitchFamily="18" charset="0"/>
                <a:cs typeface="Times New Roman" panose="02020603050405020304" pitchFamily="18" charset="0"/>
              </a:rPr>
              <a:t>Bassetti</a:t>
            </a:r>
            <a:r>
              <a:rPr lang="en-US" altLang="zh-CN" sz="2000" b="0" i="0" u="none" strike="noStrike" baseline="0" dirty="0">
                <a:latin typeface="Times New Roman" panose="02020603050405020304" pitchFamily="18" charset="0"/>
                <a:cs typeface="Times New Roman" panose="02020603050405020304" pitchFamily="18" charset="0"/>
              </a:rPr>
              <a:t>-Erskine</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given the space charge force for the first order approximation:</a:t>
            </a:r>
            <a:endParaRPr lang="zh-CN" altLang="en-US" sz="20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7AA5E2FE-9C60-823A-768C-E21D8399B8F0}"/>
                  </a:ext>
                </a:extLst>
              </p:cNvPr>
              <p:cNvSpPr txBox="1"/>
              <p:nvPr/>
            </p:nvSpPr>
            <p:spPr>
              <a:xfrm>
                <a:off x="8323806" y="3314402"/>
                <a:ext cx="3183133" cy="60375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i="1">
                              <a:latin typeface="Cambria Math" panose="02040503050406030204" pitchFamily="18" charset="0"/>
                            </a:rPr>
                            <m:t>𝐸</m:t>
                          </m:r>
                        </m:e>
                        <m:sub>
                          <m:r>
                            <a:rPr lang="en-US" altLang="zh-CN" b="0" i="1" smtClean="0">
                              <a:latin typeface="Cambria Math" panose="02040503050406030204" pitchFamily="18" charset="0"/>
                            </a:rPr>
                            <m:t>𝑥</m:t>
                          </m:r>
                        </m:sub>
                      </m:sSub>
                      <m:r>
                        <a:rPr lang="en-US" altLang="zh-CN" b="0" i="1" smtClean="0">
                          <a:latin typeface="Cambria Math" panose="02040503050406030204" pitchFamily="18" charset="0"/>
                          <a:ea typeface="Cambria Math" panose="02040503050406030204" pitchFamily="18" charset="0"/>
                        </a:rPr>
                        <m:t>≈</m:t>
                      </m:r>
                      <m:f>
                        <m:fPr>
                          <m:ctrlPr>
                            <a:rPr lang="en-US" altLang="zh-CN" b="0" i="1" smtClean="0">
                              <a:latin typeface="Cambria Math" panose="02040503050406030204" pitchFamily="18" charset="0"/>
                            </a:rPr>
                          </m:ctrlPr>
                        </m:fPr>
                        <m:num>
                          <m:r>
                            <a:rPr lang="en-US" altLang="zh-CN" i="1">
                              <a:latin typeface="Cambria Math" panose="02040503050406030204" pitchFamily="18" charset="0"/>
                            </a:rPr>
                            <m:t>𝑒</m:t>
                          </m:r>
                          <m:r>
                            <a:rPr lang="zh-CN" altLang="en-US" i="1" smtClean="0">
                              <a:latin typeface="Cambria Math" panose="02040503050406030204" pitchFamily="18" charset="0"/>
                            </a:rPr>
                            <m:t>𝜆</m:t>
                          </m:r>
                        </m:num>
                        <m:den>
                          <m:r>
                            <a:rPr lang="en-US" altLang="zh-CN" b="0" i="1" smtClean="0">
                              <a:latin typeface="Cambria Math" panose="02040503050406030204" pitchFamily="18" charset="0"/>
                            </a:rPr>
                            <m:t>2</m:t>
                          </m:r>
                          <m:r>
                            <a:rPr lang="zh-CN" altLang="en-US" b="0" i="1" smtClean="0">
                              <a:latin typeface="Cambria Math" panose="02040503050406030204" pitchFamily="18" charset="0"/>
                            </a:rPr>
                            <m:t>𝜋</m:t>
                          </m:r>
                          <m:sSub>
                            <m:sSubPr>
                              <m:ctrlPr>
                                <a:rPr lang="en-US" altLang="zh-CN" i="1">
                                  <a:latin typeface="Cambria Math" panose="02040503050406030204" pitchFamily="18" charset="0"/>
                                </a:rPr>
                              </m:ctrlPr>
                            </m:sSubPr>
                            <m:e>
                              <m:r>
                                <a:rPr lang="zh-CN" altLang="en-US" i="1" smtClean="0">
                                  <a:latin typeface="Cambria Math" panose="02040503050406030204" pitchFamily="18" charset="0"/>
                                </a:rPr>
                                <m:t>𝜀</m:t>
                              </m:r>
                            </m:e>
                            <m:sub>
                              <m:r>
                                <a:rPr lang="en-US" altLang="zh-CN" b="0" i="1" smtClean="0">
                                  <a:latin typeface="Cambria Math" panose="02040503050406030204" pitchFamily="18" charset="0"/>
                                </a:rPr>
                                <m:t>0</m:t>
                              </m:r>
                            </m:sub>
                          </m:sSub>
                        </m:den>
                      </m:f>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𝑥</m:t>
                          </m:r>
                        </m:num>
                        <m:den>
                          <m:sSub>
                            <m:sSubPr>
                              <m:ctrlPr>
                                <a:rPr lang="en-US" altLang="zh-CN" b="0" i="1" smtClean="0">
                                  <a:latin typeface="Cambria Math" panose="02040503050406030204" pitchFamily="18" charset="0"/>
                                </a:rPr>
                              </m:ctrlPr>
                            </m:sSubPr>
                            <m:e>
                              <m:r>
                                <a:rPr lang="zh-CN" altLang="en-US" b="0" i="1" smtClean="0">
                                  <a:latin typeface="Cambria Math" panose="02040503050406030204" pitchFamily="18" charset="0"/>
                                </a:rPr>
                                <m:t>𝜎</m:t>
                              </m:r>
                            </m:e>
                            <m:sub>
                              <m:r>
                                <a:rPr lang="en-US" altLang="zh-CN" b="0" i="1" smtClean="0">
                                  <a:latin typeface="Cambria Math" panose="02040503050406030204" pitchFamily="18" charset="0"/>
                                </a:rPr>
                                <m:t>𝑥</m:t>
                              </m:r>
                            </m:sub>
                          </m:sSub>
                          <m:r>
                            <a:rPr lang="en-US" altLang="zh-CN" b="0" i="1" smtClean="0">
                              <a:latin typeface="Cambria Math" panose="02040503050406030204" pitchFamily="18" charset="0"/>
                            </a:rPr>
                            <m:t>(</m:t>
                          </m:r>
                          <m:sSub>
                            <m:sSubPr>
                              <m:ctrlPr>
                                <a:rPr lang="en-US" altLang="zh-CN" i="1">
                                  <a:latin typeface="Cambria Math" panose="02040503050406030204" pitchFamily="18" charset="0"/>
                                </a:rPr>
                              </m:ctrlPr>
                            </m:sSubPr>
                            <m:e>
                              <m:r>
                                <a:rPr lang="zh-CN" altLang="en-US" i="1">
                                  <a:latin typeface="Cambria Math" panose="02040503050406030204" pitchFamily="18" charset="0"/>
                                </a:rPr>
                                <m:t>𝜎</m:t>
                              </m:r>
                            </m:e>
                            <m:sub>
                              <m:r>
                                <a:rPr lang="en-US" altLang="zh-CN" i="1">
                                  <a:latin typeface="Cambria Math" panose="02040503050406030204" pitchFamily="18" charset="0"/>
                                </a:rPr>
                                <m:t>𝑥</m:t>
                              </m:r>
                            </m:sub>
                          </m:sSub>
                          <m:r>
                            <a:rPr lang="en-US" altLang="zh-CN" b="0" i="1" smtClean="0">
                              <a:latin typeface="Cambria Math" panose="02040503050406030204" pitchFamily="18" charset="0"/>
                            </a:rPr>
                            <m:t>+</m:t>
                          </m:r>
                          <m:sSub>
                            <m:sSubPr>
                              <m:ctrlPr>
                                <a:rPr lang="en-US" altLang="zh-CN" i="1">
                                  <a:latin typeface="Cambria Math" panose="02040503050406030204" pitchFamily="18" charset="0"/>
                                </a:rPr>
                              </m:ctrlPr>
                            </m:sSubPr>
                            <m:e>
                              <m:r>
                                <a:rPr lang="zh-CN" altLang="en-US" i="1">
                                  <a:latin typeface="Cambria Math" panose="02040503050406030204" pitchFamily="18" charset="0"/>
                                </a:rPr>
                                <m:t>𝜎</m:t>
                              </m:r>
                            </m:e>
                            <m:sub>
                              <m:r>
                                <a:rPr lang="en-US" altLang="zh-CN" b="0" i="1" smtClean="0">
                                  <a:latin typeface="Cambria Math" panose="02040503050406030204" pitchFamily="18" charset="0"/>
                                </a:rPr>
                                <m:t>𝑦</m:t>
                              </m:r>
                            </m:sub>
                          </m:sSub>
                          <m:r>
                            <a:rPr lang="en-US" altLang="zh-CN" b="0" i="1" smtClean="0">
                              <a:latin typeface="Cambria Math" panose="02040503050406030204" pitchFamily="18" charset="0"/>
                            </a:rPr>
                            <m:t>)</m:t>
                          </m:r>
                        </m:den>
                      </m:f>
                    </m:oMath>
                  </m:oMathPara>
                </a14:m>
                <a:endParaRPr lang="zh-CN" altLang="en-US" i="1" dirty="0">
                  <a:latin typeface="Times New Roman" panose="02020603050405020304" pitchFamily="18" charset="0"/>
                  <a:cs typeface="Times New Roman" panose="02020603050405020304" pitchFamily="18" charset="0"/>
                </a:endParaRPr>
              </a:p>
            </p:txBody>
          </p:sp>
        </mc:Choice>
        <mc:Fallback xmlns="">
          <p:sp>
            <p:nvSpPr>
              <p:cNvPr id="21" name="文本框 20">
                <a:extLst>
                  <a:ext uri="{FF2B5EF4-FFF2-40B4-BE49-F238E27FC236}">
                    <a16:creationId xmlns:a16="http://schemas.microsoft.com/office/drawing/2014/main" id="{7AA5E2FE-9C60-823A-768C-E21D8399B8F0}"/>
                  </a:ext>
                </a:extLst>
              </p:cNvPr>
              <p:cNvSpPr txBox="1">
                <a:spLocks noRot="1" noChangeAspect="1" noMove="1" noResize="1" noEditPoints="1" noAdjustHandles="1" noChangeArrowheads="1" noChangeShapeType="1" noTextEdit="1"/>
              </p:cNvSpPr>
              <p:nvPr/>
            </p:nvSpPr>
            <p:spPr>
              <a:xfrm>
                <a:off x="8323806" y="3314402"/>
                <a:ext cx="3183133" cy="603755"/>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2" name="文本框 21">
                <a:extLst>
                  <a:ext uri="{FF2B5EF4-FFF2-40B4-BE49-F238E27FC236}">
                    <a16:creationId xmlns:a16="http://schemas.microsoft.com/office/drawing/2014/main" id="{087870B9-071B-B45F-8480-6D3BC12E2111}"/>
                  </a:ext>
                </a:extLst>
              </p:cNvPr>
              <p:cNvSpPr txBox="1"/>
              <p:nvPr/>
            </p:nvSpPr>
            <p:spPr>
              <a:xfrm>
                <a:off x="8325590" y="4064789"/>
                <a:ext cx="3183133" cy="622030"/>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i="1">
                              <a:latin typeface="Cambria Math" panose="02040503050406030204" pitchFamily="18" charset="0"/>
                            </a:rPr>
                            <m:t>𝐸</m:t>
                          </m:r>
                        </m:e>
                        <m:sub>
                          <m:r>
                            <m:rPr>
                              <m:sty m:val="p"/>
                            </m:rPr>
                            <a:rPr lang="en-US" altLang="zh-CN" i="1">
                              <a:latin typeface="Cambria Math" panose="02040503050406030204" pitchFamily="18" charset="0"/>
                            </a:rPr>
                            <m:t>y</m:t>
                          </m:r>
                        </m:sub>
                      </m:sSub>
                      <m:r>
                        <a:rPr lang="en-US" altLang="zh-CN" b="0" i="1" smtClean="0">
                          <a:latin typeface="Cambria Math" panose="02040503050406030204" pitchFamily="18" charset="0"/>
                          <a:ea typeface="Cambria Math" panose="02040503050406030204" pitchFamily="18" charset="0"/>
                        </a:rPr>
                        <m:t>≈</m:t>
                      </m:r>
                      <m:f>
                        <m:fPr>
                          <m:ctrlPr>
                            <a:rPr lang="en-US" altLang="zh-CN" b="0" i="1" smtClean="0">
                              <a:latin typeface="Cambria Math" panose="02040503050406030204" pitchFamily="18" charset="0"/>
                            </a:rPr>
                          </m:ctrlPr>
                        </m:fPr>
                        <m:num>
                          <m:r>
                            <a:rPr lang="en-US" altLang="zh-CN" i="1">
                              <a:latin typeface="Cambria Math" panose="02040503050406030204" pitchFamily="18" charset="0"/>
                            </a:rPr>
                            <m:t>𝑒</m:t>
                          </m:r>
                          <m:r>
                            <a:rPr lang="zh-CN" altLang="en-US" i="1" smtClean="0">
                              <a:latin typeface="Cambria Math" panose="02040503050406030204" pitchFamily="18" charset="0"/>
                            </a:rPr>
                            <m:t>𝜆</m:t>
                          </m:r>
                        </m:num>
                        <m:den>
                          <m:r>
                            <a:rPr lang="en-US" altLang="zh-CN" b="0" i="1" smtClean="0">
                              <a:latin typeface="Cambria Math" panose="02040503050406030204" pitchFamily="18" charset="0"/>
                            </a:rPr>
                            <m:t>2</m:t>
                          </m:r>
                          <m:r>
                            <a:rPr lang="zh-CN" altLang="en-US" b="0" i="1" smtClean="0">
                              <a:latin typeface="Cambria Math" panose="02040503050406030204" pitchFamily="18" charset="0"/>
                            </a:rPr>
                            <m:t>𝜋</m:t>
                          </m:r>
                          <m:sSub>
                            <m:sSubPr>
                              <m:ctrlPr>
                                <a:rPr lang="en-US" altLang="zh-CN" i="1">
                                  <a:latin typeface="Cambria Math" panose="02040503050406030204" pitchFamily="18" charset="0"/>
                                </a:rPr>
                              </m:ctrlPr>
                            </m:sSubPr>
                            <m:e>
                              <m:r>
                                <a:rPr lang="zh-CN" altLang="en-US" i="1" smtClean="0">
                                  <a:latin typeface="Cambria Math" panose="02040503050406030204" pitchFamily="18" charset="0"/>
                                </a:rPr>
                                <m:t>𝜀</m:t>
                              </m:r>
                            </m:e>
                            <m:sub>
                              <m:r>
                                <a:rPr lang="en-US" altLang="zh-CN" b="0" i="1" smtClean="0">
                                  <a:latin typeface="Cambria Math" panose="02040503050406030204" pitchFamily="18" charset="0"/>
                                </a:rPr>
                                <m:t>0</m:t>
                              </m:r>
                            </m:sub>
                          </m:sSub>
                        </m:den>
                      </m:f>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𝑦</m:t>
                          </m:r>
                        </m:num>
                        <m:den>
                          <m:sSub>
                            <m:sSubPr>
                              <m:ctrlPr>
                                <a:rPr lang="en-US" altLang="zh-CN" b="0" i="1" smtClean="0">
                                  <a:latin typeface="Cambria Math" panose="02040503050406030204" pitchFamily="18" charset="0"/>
                                </a:rPr>
                              </m:ctrlPr>
                            </m:sSubPr>
                            <m:e>
                              <m:r>
                                <a:rPr lang="zh-CN" altLang="en-US" b="0" i="1" smtClean="0">
                                  <a:latin typeface="Cambria Math" panose="02040503050406030204" pitchFamily="18" charset="0"/>
                                </a:rPr>
                                <m:t>𝜎</m:t>
                              </m:r>
                            </m:e>
                            <m:sub>
                              <m:r>
                                <m:rPr>
                                  <m:sty m:val="p"/>
                                </m:rPr>
                                <a:rPr lang="en-US" altLang="zh-CN" i="1">
                                  <a:latin typeface="Cambria Math" panose="02040503050406030204" pitchFamily="18" charset="0"/>
                                </a:rPr>
                                <m:t>y</m:t>
                              </m:r>
                            </m:sub>
                          </m:sSub>
                          <m:r>
                            <a:rPr lang="en-US" altLang="zh-CN" b="0" i="1" smtClean="0">
                              <a:latin typeface="Cambria Math" panose="02040503050406030204" pitchFamily="18" charset="0"/>
                            </a:rPr>
                            <m:t>(</m:t>
                          </m:r>
                          <m:sSub>
                            <m:sSubPr>
                              <m:ctrlPr>
                                <a:rPr lang="en-US" altLang="zh-CN" i="1">
                                  <a:latin typeface="Cambria Math" panose="02040503050406030204" pitchFamily="18" charset="0"/>
                                </a:rPr>
                              </m:ctrlPr>
                            </m:sSubPr>
                            <m:e>
                              <m:r>
                                <a:rPr lang="zh-CN" altLang="en-US" i="1">
                                  <a:latin typeface="Cambria Math" panose="02040503050406030204" pitchFamily="18" charset="0"/>
                                </a:rPr>
                                <m:t>𝜎</m:t>
                              </m:r>
                            </m:e>
                            <m:sub>
                              <m:r>
                                <a:rPr lang="en-US" altLang="zh-CN" i="1">
                                  <a:latin typeface="Cambria Math" panose="02040503050406030204" pitchFamily="18" charset="0"/>
                                </a:rPr>
                                <m:t>𝑥</m:t>
                              </m:r>
                            </m:sub>
                          </m:sSub>
                          <m:r>
                            <a:rPr lang="en-US" altLang="zh-CN" b="0" i="1" smtClean="0">
                              <a:latin typeface="Cambria Math" panose="02040503050406030204" pitchFamily="18" charset="0"/>
                            </a:rPr>
                            <m:t>+</m:t>
                          </m:r>
                          <m:sSub>
                            <m:sSubPr>
                              <m:ctrlPr>
                                <a:rPr lang="en-US" altLang="zh-CN" i="1">
                                  <a:latin typeface="Cambria Math" panose="02040503050406030204" pitchFamily="18" charset="0"/>
                                </a:rPr>
                              </m:ctrlPr>
                            </m:sSubPr>
                            <m:e>
                              <m:r>
                                <a:rPr lang="zh-CN" altLang="en-US" i="1">
                                  <a:latin typeface="Cambria Math" panose="02040503050406030204" pitchFamily="18" charset="0"/>
                                </a:rPr>
                                <m:t>𝜎</m:t>
                              </m:r>
                            </m:e>
                            <m:sub>
                              <m:r>
                                <a:rPr lang="en-US" altLang="zh-CN" b="0" i="1" smtClean="0">
                                  <a:latin typeface="Cambria Math" panose="02040503050406030204" pitchFamily="18" charset="0"/>
                                </a:rPr>
                                <m:t>𝑦</m:t>
                              </m:r>
                            </m:sub>
                          </m:sSub>
                          <m:r>
                            <a:rPr lang="en-US" altLang="zh-CN" b="0" i="1" smtClean="0">
                              <a:latin typeface="Cambria Math" panose="02040503050406030204" pitchFamily="18" charset="0"/>
                            </a:rPr>
                            <m:t>)</m:t>
                          </m:r>
                        </m:den>
                      </m:f>
                    </m:oMath>
                  </m:oMathPara>
                </a14:m>
                <a:endParaRPr lang="zh-CN" altLang="en-US" i="1" dirty="0">
                  <a:latin typeface="Times New Roman" panose="02020603050405020304" pitchFamily="18" charset="0"/>
                  <a:cs typeface="Times New Roman" panose="02020603050405020304" pitchFamily="18" charset="0"/>
                </a:endParaRPr>
              </a:p>
            </p:txBody>
          </p:sp>
        </mc:Choice>
        <mc:Fallback xmlns="">
          <p:sp>
            <p:nvSpPr>
              <p:cNvPr id="22" name="文本框 21">
                <a:extLst>
                  <a:ext uri="{FF2B5EF4-FFF2-40B4-BE49-F238E27FC236}">
                    <a16:creationId xmlns:a16="http://schemas.microsoft.com/office/drawing/2014/main" id="{087870B9-071B-B45F-8480-6D3BC12E2111}"/>
                  </a:ext>
                </a:extLst>
              </p:cNvPr>
              <p:cNvSpPr txBox="1">
                <a:spLocks noRot="1" noChangeAspect="1" noMove="1" noResize="1" noEditPoints="1" noAdjustHandles="1" noChangeArrowheads="1" noChangeShapeType="1" noTextEdit="1"/>
              </p:cNvSpPr>
              <p:nvPr/>
            </p:nvSpPr>
            <p:spPr>
              <a:xfrm>
                <a:off x="8325590" y="4064789"/>
                <a:ext cx="3183133" cy="622030"/>
              </a:xfrm>
              <a:prstGeom prst="rect">
                <a:avLst/>
              </a:prstGeom>
              <a:blipFill>
                <a:blip r:embed="rId4"/>
                <a:stretch>
                  <a:fillRect/>
                </a:stretch>
              </a:blipFill>
            </p:spPr>
            <p:txBody>
              <a:bodyPr/>
              <a:lstStyle/>
              <a:p>
                <a:r>
                  <a:rPr lang="zh-CN" altLang="en-US">
                    <a:noFill/>
                  </a:rPr>
                  <a:t> </a:t>
                </a:r>
              </a:p>
            </p:txBody>
          </p:sp>
        </mc:Fallback>
      </mc:AlternateContent>
      <p:sp>
        <p:nvSpPr>
          <p:cNvPr id="23" name="文本框 22">
            <a:extLst>
              <a:ext uri="{FF2B5EF4-FFF2-40B4-BE49-F238E27FC236}">
                <a16:creationId xmlns:a16="http://schemas.microsoft.com/office/drawing/2014/main" id="{9E46BE1D-26D3-47B5-25D7-F89E6249E998}"/>
              </a:ext>
            </a:extLst>
          </p:cNvPr>
          <p:cNvSpPr txBox="1"/>
          <p:nvPr/>
        </p:nvSpPr>
        <p:spPr>
          <a:xfrm>
            <a:off x="364690" y="1681464"/>
            <a:ext cx="2983565" cy="2246769"/>
          </a:xfrm>
          <a:prstGeom prst="rect">
            <a:avLst/>
          </a:prstGeom>
          <a:noFill/>
        </p:spPr>
        <p:txBody>
          <a:bodyPr wrap="square" rtlCol="0">
            <a:spAutoFit/>
          </a:bodyPr>
          <a:lstStyle/>
          <a:p>
            <a:r>
              <a:rPr lang="en-US" altLang="zh-CN" sz="2000" dirty="0">
                <a:latin typeface="Times New Roman" panose="02020603050405020304" pitchFamily="18" charset="0"/>
                <a:cs typeface="Times New Roman" panose="02020603050405020304" pitchFamily="18" charset="0"/>
              </a:rPr>
              <a:t>For a transverse uniformly distributed beam</a:t>
            </a:r>
            <a:r>
              <a:rPr lang="zh-CN" altLang="en-US" sz="2000" dirty="0">
                <a:latin typeface="Times New Roman" panose="02020603050405020304" pitchFamily="18" charset="0"/>
                <a:cs typeface="Times New Roman" panose="02020603050405020304" pitchFamily="18" charset="0"/>
              </a:rPr>
              <a:t>，</a:t>
            </a:r>
            <a:r>
              <a:rPr lang="en-US" altLang="zh-CN" sz="2000" dirty="0">
                <a:latin typeface="Times New Roman" panose="02020603050405020304" pitchFamily="18" charset="0"/>
                <a:cs typeface="Times New Roman" panose="02020603050405020304" pitchFamily="18" charset="0"/>
              </a:rPr>
              <a:t>The space charge force is linearly increased with radius inside the beam, it is very similar to a defocusing force.</a:t>
            </a:r>
            <a:endParaRPr lang="zh-CN" altLang="en-US" sz="2000" dirty="0">
              <a:latin typeface="Times New Roman" panose="02020603050405020304" pitchFamily="18" charset="0"/>
              <a:cs typeface="Times New Roman" panose="02020603050405020304" pitchFamily="18" charset="0"/>
            </a:endParaRPr>
          </a:p>
        </p:txBody>
      </p:sp>
      <p:sp>
        <p:nvSpPr>
          <p:cNvPr id="28" name="文本框 27">
            <a:extLst>
              <a:ext uri="{FF2B5EF4-FFF2-40B4-BE49-F238E27FC236}">
                <a16:creationId xmlns:a16="http://schemas.microsoft.com/office/drawing/2014/main" id="{02FED203-8382-9D0C-AAF0-CEA76DF9065C}"/>
              </a:ext>
            </a:extLst>
          </p:cNvPr>
          <p:cNvSpPr txBox="1"/>
          <p:nvPr/>
        </p:nvSpPr>
        <p:spPr>
          <a:xfrm>
            <a:off x="8673977" y="5754759"/>
            <a:ext cx="3398708" cy="1015663"/>
          </a:xfrm>
          <a:prstGeom prst="rect">
            <a:avLst/>
          </a:prstGeom>
          <a:noFill/>
        </p:spPr>
        <p:txBody>
          <a:bodyPr wrap="square" rtlCol="0">
            <a:spAutoFit/>
          </a:bodyPr>
          <a:lstStyle/>
          <a:p>
            <a:r>
              <a:rPr lang="en-US" altLang="zh-CN" sz="2000" i="1" dirty="0">
                <a:latin typeface="Times New Roman" panose="02020603050405020304" pitchFamily="18" charset="0"/>
                <a:cs typeface="Times New Roman" panose="02020603050405020304" pitchFamily="18" charset="0"/>
              </a:rPr>
              <a:t>e</a:t>
            </a:r>
            <a:r>
              <a:rPr lang="el-GR" altLang="zh-CN" sz="2000" i="1" dirty="0">
                <a:latin typeface="Times New Roman" panose="02020603050405020304" pitchFamily="18" charset="0"/>
                <a:cs typeface="Times New Roman" panose="02020603050405020304" pitchFamily="18" charset="0"/>
              </a:rPr>
              <a:t>λ</a:t>
            </a:r>
            <a:r>
              <a:rPr lang="en-US" altLang="zh-CN" sz="2000" i="1"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where is line charge density in longitudinal coordinate, </a:t>
            </a:r>
            <a:r>
              <a:rPr lang="el-GR" altLang="zh-CN" sz="2000" i="1" dirty="0">
                <a:latin typeface="Times New Roman" panose="02020603050405020304" pitchFamily="18" charset="0"/>
                <a:cs typeface="Times New Roman" panose="02020603050405020304" pitchFamily="18" charset="0"/>
              </a:rPr>
              <a:t>σ</a:t>
            </a:r>
            <a:r>
              <a:rPr lang="en-US" altLang="zh-CN" sz="2000" i="1" baseline="-25000" dirty="0" err="1">
                <a:latin typeface="Times New Roman" panose="02020603050405020304" pitchFamily="18" charset="0"/>
                <a:cs typeface="Times New Roman" panose="02020603050405020304" pitchFamily="18" charset="0"/>
              </a:rPr>
              <a:t>x,y</a:t>
            </a:r>
            <a:r>
              <a:rPr lang="en-US" altLang="zh-CN" sz="2000" i="1" baseline="-25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is transverse RMS bunch size.</a:t>
            </a:r>
            <a:endParaRPr lang="zh-CN" altLang="en-US" sz="2000" dirty="0"/>
          </a:p>
        </p:txBody>
      </p:sp>
      <p:sp>
        <p:nvSpPr>
          <p:cNvPr id="3" name="文本框 2">
            <a:extLst>
              <a:ext uri="{FF2B5EF4-FFF2-40B4-BE49-F238E27FC236}">
                <a16:creationId xmlns:a16="http://schemas.microsoft.com/office/drawing/2014/main" id="{F42BAFB7-3564-15CF-BF60-002030A8B960}"/>
              </a:ext>
            </a:extLst>
          </p:cNvPr>
          <p:cNvSpPr txBox="1"/>
          <p:nvPr/>
        </p:nvSpPr>
        <p:spPr>
          <a:xfrm>
            <a:off x="1145598" y="116669"/>
            <a:ext cx="6094268" cy="523220"/>
          </a:xfrm>
          <a:prstGeom prst="rect">
            <a:avLst/>
          </a:prstGeom>
          <a:noFill/>
        </p:spPr>
        <p:txBody>
          <a:bodyPr wrap="square">
            <a:spAutoFit/>
          </a:bodyPr>
          <a:lstStyle/>
          <a:p>
            <a:r>
              <a:rPr lang="en-US" altLang="zh-CN" sz="2800" dirty="0">
                <a:solidFill>
                  <a:srgbClr val="0000FF"/>
                </a:solidFill>
                <a:latin typeface="华文中宋" panose="02010600040101010101" pitchFamily="2" charset="-122"/>
                <a:ea typeface="华文中宋" panose="02010600040101010101" pitchFamily="2" charset="-122"/>
              </a:rPr>
              <a:t>Space charge effect</a:t>
            </a:r>
            <a:endParaRPr lang="zh-CN" altLang="en-US" sz="2800" dirty="0">
              <a:solidFill>
                <a:srgbClr val="0000FF"/>
              </a:solidFill>
              <a:latin typeface="华文中宋" panose="02010600040101010101" pitchFamily="2" charset="-122"/>
              <a:ea typeface="华文中宋" panose="02010600040101010101" pitchFamily="2" charset="-122"/>
            </a:endParaRPr>
          </a:p>
        </p:txBody>
      </p:sp>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6742015A-BB5A-2A54-ED33-4AA8E43A623E}"/>
                  </a:ext>
                </a:extLst>
              </p:cNvPr>
              <p:cNvSpPr txBox="1"/>
              <p:nvPr/>
            </p:nvSpPr>
            <p:spPr>
              <a:xfrm>
                <a:off x="1483304" y="5443778"/>
                <a:ext cx="6094268" cy="1200329"/>
              </a:xfrm>
              <a:prstGeom prst="rect">
                <a:avLst/>
              </a:prstGeom>
              <a:noFill/>
            </p:spPr>
            <p:txBody>
              <a:bodyPr wrap="square">
                <a:spAutoFit/>
              </a:bodyPr>
              <a:lstStyle/>
              <a:p>
                <a:r>
                  <a:rPr lang="en-US" altLang="zh-CN" sz="1800" i="1" dirty="0">
                    <a:solidFill>
                      <a:srgbClr val="0000FF"/>
                    </a:solidFill>
                    <a:latin typeface="Times New Roman" panose="02020603050405020304" pitchFamily="18" charset="0"/>
                    <a:cs typeface="Times New Roman" panose="02020603050405020304" pitchFamily="18" charset="0"/>
                  </a:rPr>
                  <a:t>The space charge force is </a:t>
                </a:r>
                <a:r>
                  <a:rPr lang="en-US" altLang="zh-CN" sz="1800" b="1" i="1" dirty="0">
                    <a:solidFill>
                      <a:srgbClr val="0000FF"/>
                    </a:solidFill>
                    <a:latin typeface="Times New Roman" panose="02020603050405020304" pitchFamily="18" charset="0"/>
                    <a:cs typeface="Times New Roman" panose="02020603050405020304" pitchFamily="18" charset="0"/>
                  </a:rPr>
                  <a:t>inverse proportional </a:t>
                </a:r>
                <a:r>
                  <a:rPr lang="en-US" altLang="zh-CN" sz="1800" i="1" dirty="0">
                    <a:solidFill>
                      <a:srgbClr val="0000FF"/>
                    </a:solidFill>
                    <a:latin typeface="Times New Roman" panose="02020603050405020304" pitchFamily="18" charset="0"/>
                    <a:cs typeface="Times New Roman" panose="02020603050405020304" pitchFamily="18" charset="0"/>
                  </a:rPr>
                  <a:t>to  </a:t>
                </a:r>
                <a:r>
                  <a:rPr lang="el-GR" altLang="zh-CN" sz="1800" i="1" dirty="0">
                    <a:solidFill>
                      <a:srgbClr val="0000FF"/>
                    </a:solidFill>
                    <a:latin typeface="Times New Roman" panose="02020603050405020304" pitchFamily="18" charset="0"/>
                    <a:cs typeface="Times New Roman" panose="02020603050405020304" pitchFamily="18" charset="0"/>
                  </a:rPr>
                  <a:t>σ</a:t>
                </a:r>
                <a:r>
                  <a:rPr lang="en-US" altLang="zh-CN" sz="1800" i="1" baseline="30000" dirty="0">
                    <a:solidFill>
                      <a:srgbClr val="0000FF"/>
                    </a:solidFill>
                    <a:latin typeface="Times New Roman" panose="02020603050405020304" pitchFamily="18" charset="0"/>
                    <a:cs typeface="Times New Roman" panose="02020603050405020304" pitchFamily="18" charset="0"/>
                  </a:rPr>
                  <a:t>2</a:t>
                </a:r>
                <a:r>
                  <a:rPr lang="en-US" altLang="zh-CN" sz="1800" i="1" baseline="-25000" dirty="0">
                    <a:solidFill>
                      <a:srgbClr val="0000FF"/>
                    </a:solidFill>
                    <a:latin typeface="Times New Roman" panose="02020603050405020304" pitchFamily="18" charset="0"/>
                    <a:cs typeface="Times New Roman" panose="02020603050405020304" pitchFamily="18" charset="0"/>
                  </a:rPr>
                  <a:t>x,y </a:t>
                </a:r>
                <a:r>
                  <a:rPr lang="en-US" altLang="zh-CN" sz="1800" i="1" dirty="0">
                    <a:solidFill>
                      <a:srgbClr val="0000FF"/>
                    </a:solidFill>
                    <a:latin typeface="Times New Roman" panose="02020603050405020304" pitchFamily="18" charset="0"/>
                    <a:cs typeface="Times New Roman" panose="02020603050405020304" pitchFamily="18" charset="0"/>
                  </a:rPr>
                  <a:t>and </a:t>
                </a:r>
                <a14:m>
                  <m:oMath xmlns:m="http://schemas.openxmlformats.org/officeDocument/2006/math">
                    <m:sSup>
                      <m:sSupPr>
                        <m:ctrlPr>
                          <a:rPr lang="en-US" altLang="zh-CN" i="1">
                            <a:solidFill>
                              <a:srgbClr val="0000FF"/>
                            </a:solidFill>
                            <a:latin typeface="Cambria Math" panose="02040503050406030204" pitchFamily="18" charset="0"/>
                          </a:rPr>
                        </m:ctrlPr>
                      </m:sSupPr>
                      <m:e>
                        <m:r>
                          <a:rPr lang="zh-CN" altLang="en-US" i="1">
                            <a:solidFill>
                              <a:srgbClr val="0000FF"/>
                            </a:solidFill>
                            <a:latin typeface="Cambria Math" panose="02040503050406030204" pitchFamily="18" charset="0"/>
                          </a:rPr>
                          <m:t>𝛾</m:t>
                        </m:r>
                      </m:e>
                      <m:sup>
                        <m:r>
                          <a:rPr lang="en-US" altLang="zh-CN" i="1">
                            <a:solidFill>
                              <a:srgbClr val="0000FF"/>
                            </a:solidFill>
                            <a:latin typeface="Cambria Math" panose="02040503050406030204" pitchFamily="18" charset="0"/>
                          </a:rPr>
                          <m:t>2</m:t>
                        </m:r>
                      </m:sup>
                    </m:sSup>
                  </m:oMath>
                </a14:m>
                <a:r>
                  <a:rPr lang="en-US" altLang="zh-CN" sz="1800" i="1" dirty="0">
                    <a:solidFill>
                      <a:srgbClr val="0000FF"/>
                    </a:solidFill>
                    <a:latin typeface="Times New Roman" panose="02020603050405020304" pitchFamily="18" charset="0"/>
                    <a:cs typeface="Times New Roman" panose="02020603050405020304" pitchFamily="18" charset="0"/>
                  </a:rPr>
                  <a:t>, and proportional to</a:t>
                </a:r>
                <a14:m>
                  <m:oMath xmlns:m="http://schemas.openxmlformats.org/officeDocument/2006/math">
                    <m:r>
                      <a:rPr lang="en-US" altLang="zh-CN" b="0" i="1" smtClean="0">
                        <a:latin typeface="Cambria Math" panose="02040503050406030204" pitchFamily="18" charset="0"/>
                      </a:rPr>
                      <m:t> </m:t>
                    </m:r>
                    <m:r>
                      <a:rPr lang="zh-CN" altLang="en-US" i="1">
                        <a:latin typeface="Cambria Math" panose="02040503050406030204" pitchFamily="18" charset="0"/>
                      </a:rPr>
                      <m:t>𝜆</m:t>
                    </m:r>
                  </m:oMath>
                </a14:m>
                <a:r>
                  <a:rPr lang="en-US" altLang="zh-CN" sz="1800" i="1" dirty="0">
                    <a:solidFill>
                      <a:srgbClr val="0000FF"/>
                    </a:solidFill>
                    <a:latin typeface="Times New Roman" panose="02020603050405020304" pitchFamily="18" charset="0"/>
                    <a:cs typeface="Times New Roman" panose="02020603050405020304" pitchFamily="18" charset="0"/>
                  </a:rPr>
                  <a:t>, the space charge force will be very large when beam size is very small, beam energy is very low and charge line density is large. </a:t>
                </a:r>
                <a:endParaRPr lang="zh-CN" altLang="en-US" dirty="0">
                  <a:solidFill>
                    <a:srgbClr val="0000FF"/>
                  </a:solidFill>
                </a:endParaRPr>
              </a:p>
            </p:txBody>
          </p:sp>
        </mc:Choice>
        <mc:Fallback xmlns="">
          <p:sp>
            <p:nvSpPr>
              <p:cNvPr id="8" name="文本框 7">
                <a:extLst>
                  <a:ext uri="{FF2B5EF4-FFF2-40B4-BE49-F238E27FC236}">
                    <a16:creationId xmlns:a16="http://schemas.microsoft.com/office/drawing/2014/main" id="{6742015A-BB5A-2A54-ED33-4AA8E43A623E}"/>
                  </a:ext>
                </a:extLst>
              </p:cNvPr>
              <p:cNvSpPr txBox="1">
                <a:spLocks noRot="1" noChangeAspect="1" noMove="1" noResize="1" noEditPoints="1" noAdjustHandles="1" noChangeArrowheads="1" noChangeShapeType="1" noTextEdit="1"/>
              </p:cNvSpPr>
              <p:nvPr/>
            </p:nvSpPr>
            <p:spPr>
              <a:xfrm>
                <a:off x="1483304" y="5443778"/>
                <a:ext cx="6094268" cy="1200329"/>
              </a:xfrm>
              <a:prstGeom prst="rect">
                <a:avLst/>
              </a:prstGeom>
              <a:blipFill>
                <a:blip r:embed="rId5"/>
                <a:stretch>
                  <a:fillRect l="-800" t="-2538" b="-659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961691DB-0C0E-F139-BB78-6518B4BD2473}"/>
                  </a:ext>
                </a:extLst>
              </p:cNvPr>
              <p:cNvSpPr txBox="1"/>
              <p:nvPr/>
            </p:nvSpPr>
            <p:spPr>
              <a:xfrm>
                <a:off x="8733119" y="4986097"/>
                <a:ext cx="1640212" cy="61003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𝐹</m:t>
                          </m:r>
                        </m:e>
                        <m:sub>
                          <m:r>
                            <a:rPr lang="en-US" altLang="zh-CN" b="0" i="1" smtClean="0">
                              <a:latin typeface="Cambria Math" panose="02040503050406030204" pitchFamily="18" charset="0"/>
                            </a:rPr>
                            <m:t>𝑥</m:t>
                          </m:r>
                          <m:r>
                            <a:rPr lang="en-US" altLang="zh-CN" b="0" i="1" smtClean="0">
                              <a:latin typeface="Cambria Math" panose="02040503050406030204" pitchFamily="18" charset="0"/>
                            </a:rPr>
                            <m:t>,</m:t>
                          </m:r>
                          <m:r>
                            <m:rPr>
                              <m:sty m:val="p"/>
                            </m:rPr>
                            <a:rPr lang="en-US" altLang="zh-CN" i="1">
                              <a:latin typeface="Cambria Math" panose="02040503050406030204" pitchFamily="18" charset="0"/>
                            </a:rPr>
                            <m:t>y</m:t>
                          </m:r>
                        </m:sub>
                      </m:sSub>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𝑒</m:t>
                          </m:r>
                        </m:num>
                        <m:den>
                          <m:sSup>
                            <m:sSupPr>
                              <m:ctrlPr>
                                <a:rPr lang="en-US" altLang="zh-CN" b="0" i="1" smtClean="0">
                                  <a:latin typeface="Cambria Math" panose="02040503050406030204" pitchFamily="18" charset="0"/>
                                </a:rPr>
                              </m:ctrlPr>
                            </m:sSupPr>
                            <m:e>
                              <m:r>
                                <a:rPr lang="zh-CN" altLang="en-US" b="0" i="1" smtClean="0">
                                  <a:latin typeface="Cambria Math" panose="02040503050406030204" pitchFamily="18" charset="0"/>
                                </a:rPr>
                                <m:t>𝛾</m:t>
                              </m:r>
                            </m:e>
                            <m:sup>
                              <m:r>
                                <a:rPr lang="en-US" altLang="zh-CN" b="0" i="1" smtClean="0">
                                  <a:latin typeface="Cambria Math" panose="02040503050406030204" pitchFamily="18" charset="0"/>
                                </a:rPr>
                                <m:t>2</m:t>
                              </m:r>
                            </m:sup>
                          </m:sSup>
                        </m:den>
                      </m:f>
                      <m:sSub>
                        <m:sSubPr>
                          <m:ctrlPr>
                            <a:rPr lang="en-US" altLang="zh-CN" i="1">
                              <a:latin typeface="Cambria Math" panose="02040503050406030204" pitchFamily="18" charset="0"/>
                            </a:rPr>
                          </m:ctrlPr>
                        </m:sSubPr>
                        <m:e>
                          <m:r>
                            <a:rPr lang="en-US" altLang="zh-CN" b="0" i="1" smtClean="0">
                              <a:latin typeface="Cambria Math" panose="02040503050406030204" pitchFamily="18" charset="0"/>
                            </a:rPr>
                            <m:t>𝐸</m:t>
                          </m:r>
                        </m:e>
                        <m:sub>
                          <m:r>
                            <a:rPr lang="en-US" altLang="zh-CN" i="1">
                              <a:latin typeface="Cambria Math" panose="02040503050406030204" pitchFamily="18" charset="0"/>
                            </a:rPr>
                            <m:t>𝑥</m:t>
                          </m:r>
                          <m:r>
                            <a:rPr lang="en-US" altLang="zh-CN" i="1">
                              <a:latin typeface="Cambria Math" panose="02040503050406030204" pitchFamily="18" charset="0"/>
                            </a:rPr>
                            <m:t>,</m:t>
                          </m:r>
                          <m:r>
                            <m:rPr>
                              <m:sty m:val="p"/>
                            </m:rPr>
                            <a:rPr lang="en-US" altLang="zh-CN" i="1">
                              <a:latin typeface="Cambria Math" panose="02040503050406030204" pitchFamily="18" charset="0"/>
                            </a:rPr>
                            <m:t>y</m:t>
                          </m:r>
                        </m:sub>
                      </m:sSub>
                    </m:oMath>
                  </m:oMathPara>
                </a14:m>
                <a:endParaRPr lang="zh-CN" altLang="en-US" dirty="0"/>
              </a:p>
            </p:txBody>
          </p:sp>
        </mc:Choice>
        <mc:Fallback xmlns="">
          <p:sp>
            <p:nvSpPr>
              <p:cNvPr id="10" name="文本框 9">
                <a:extLst>
                  <a:ext uri="{FF2B5EF4-FFF2-40B4-BE49-F238E27FC236}">
                    <a16:creationId xmlns:a16="http://schemas.microsoft.com/office/drawing/2014/main" id="{961691DB-0C0E-F139-BB78-6518B4BD2473}"/>
                  </a:ext>
                </a:extLst>
              </p:cNvPr>
              <p:cNvSpPr txBox="1">
                <a:spLocks noRot="1" noChangeAspect="1" noMove="1" noResize="1" noEditPoints="1" noAdjustHandles="1" noChangeArrowheads="1" noChangeShapeType="1" noTextEdit="1"/>
              </p:cNvSpPr>
              <p:nvPr/>
            </p:nvSpPr>
            <p:spPr>
              <a:xfrm>
                <a:off x="8733119" y="4986097"/>
                <a:ext cx="1640212" cy="610039"/>
              </a:xfrm>
              <a:prstGeom prst="rect">
                <a:avLst/>
              </a:prstGeom>
              <a:blipFill>
                <a:blip r:embed="rId6"/>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3190736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4BFDFA46-0132-F46F-288B-249D872997A3}"/>
              </a:ext>
            </a:extLst>
          </p:cNvPr>
          <p:cNvSpPr txBox="1"/>
          <p:nvPr/>
        </p:nvSpPr>
        <p:spPr>
          <a:xfrm>
            <a:off x="964697" y="1891150"/>
            <a:ext cx="3742386" cy="707886"/>
          </a:xfrm>
          <a:prstGeom prst="rect">
            <a:avLst/>
          </a:prstGeom>
          <a:noFill/>
        </p:spPr>
        <p:txBody>
          <a:bodyPr wrap="square" rtlCol="0">
            <a:spAutoFit/>
          </a:bodyPr>
          <a:lstStyle/>
          <a:p>
            <a:r>
              <a:rPr lang="en-US" altLang="zh-CN" sz="2000" dirty="0">
                <a:latin typeface="Times New Roman" panose="02020603050405020304" pitchFamily="18" charset="0"/>
                <a:cs typeface="Times New Roman" panose="02020603050405020304" pitchFamily="18" charset="0"/>
              </a:rPr>
              <a:t>Tune shift</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can</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be</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estimated</a:t>
            </a:r>
            <a:r>
              <a:rPr lang="zh-CN" altLang="en-US" sz="2000" dirty="0">
                <a:latin typeface="Times New Roman" panose="02020603050405020304" pitchFamily="18" charset="0"/>
                <a:cs typeface="Times New Roman" panose="02020603050405020304" pitchFamily="18" charset="0"/>
              </a:rPr>
              <a:t> </a:t>
            </a:r>
            <a:r>
              <a:rPr lang="en-US" altLang="zh-CN" sz="2000" dirty="0">
                <a:latin typeface="Times New Roman" panose="02020603050405020304" pitchFamily="18" charset="0"/>
                <a:cs typeface="Times New Roman" panose="02020603050405020304" pitchFamily="18" charset="0"/>
              </a:rPr>
              <a:t>by the defocus force</a:t>
            </a:r>
            <a:r>
              <a:rPr lang="zh-CN" altLang="en-US" sz="2000" dirty="0">
                <a:latin typeface="Times New Roman" panose="02020603050405020304" pitchFamily="18" charset="0"/>
                <a:cs typeface="Times New Roman" panose="02020603050405020304" pitchFamily="18" charset="0"/>
              </a:rPr>
              <a:t>：</a:t>
            </a:r>
          </a:p>
        </p:txBody>
      </p:sp>
      <p:pic>
        <p:nvPicPr>
          <p:cNvPr id="7" name="图片 6" descr="文本, 信件&#10;&#10;描述已自动生成">
            <a:extLst>
              <a:ext uri="{FF2B5EF4-FFF2-40B4-BE49-F238E27FC236}">
                <a16:creationId xmlns:a16="http://schemas.microsoft.com/office/drawing/2014/main" id="{58701697-459D-E09A-93BD-3542D9DE378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4062" y="3393093"/>
            <a:ext cx="2323657" cy="874247"/>
          </a:xfrm>
          <a:prstGeom prst="rect">
            <a:avLst/>
          </a:prstGeom>
        </p:spPr>
      </p:pic>
      <p:sp>
        <p:nvSpPr>
          <p:cNvPr id="12" name="文本框 11">
            <a:extLst>
              <a:ext uri="{FF2B5EF4-FFF2-40B4-BE49-F238E27FC236}">
                <a16:creationId xmlns:a16="http://schemas.microsoft.com/office/drawing/2014/main" id="{AFEC8437-CAB8-4E2A-DED1-428B585AF5FF}"/>
              </a:ext>
            </a:extLst>
          </p:cNvPr>
          <p:cNvSpPr txBox="1"/>
          <p:nvPr/>
        </p:nvSpPr>
        <p:spPr>
          <a:xfrm>
            <a:off x="6572323" y="1901540"/>
            <a:ext cx="4639468" cy="707886"/>
          </a:xfrm>
          <a:prstGeom prst="rect">
            <a:avLst/>
          </a:prstGeom>
          <a:noFill/>
        </p:spPr>
        <p:txBody>
          <a:bodyPr wrap="square" rtlCol="0">
            <a:spAutoFit/>
          </a:bodyPr>
          <a:lstStyle/>
          <a:p>
            <a:r>
              <a:rPr lang="en-US" altLang="zh-CN" sz="2000" dirty="0">
                <a:latin typeface="Times New Roman" panose="02020603050405020304" pitchFamily="18" charset="0"/>
                <a:cs typeface="Times New Roman" panose="02020603050405020304" pitchFamily="18" charset="0"/>
              </a:rPr>
              <a:t>The normalized emittance growth when the beam passing through a drift </a:t>
            </a:r>
            <a:r>
              <a:rPr lang="en-US" altLang="zh-CN" sz="2000" i="1" dirty="0">
                <a:latin typeface="Times New Roman" panose="02020603050405020304" pitchFamily="18" charset="0"/>
                <a:cs typeface="Times New Roman" panose="02020603050405020304" pitchFamily="18" charset="0"/>
              </a:rPr>
              <a:t>L </a:t>
            </a:r>
            <a:r>
              <a:rPr lang="en-US" altLang="zh-CN" sz="2000" dirty="0">
                <a:latin typeface="Times New Roman" panose="02020603050405020304" pitchFamily="18" charset="0"/>
                <a:cs typeface="Times New Roman" panose="02020603050405020304" pitchFamily="18" charset="0"/>
              </a:rPr>
              <a:t>is</a:t>
            </a:r>
            <a:r>
              <a:rPr lang="zh-CN" altLang="en-US" sz="2000" dirty="0">
                <a:latin typeface="Times New Roman" panose="02020603050405020304" pitchFamily="18" charset="0"/>
                <a:cs typeface="Times New Roman" panose="02020603050405020304" pitchFamily="18" charset="0"/>
              </a:rPr>
              <a:t>：</a:t>
            </a:r>
          </a:p>
        </p:txBody>
      </p:sp>
      <p:pic>
        <p:nvPicPr>
          <p:cNvPr id="13" name="图片 12" descr="卡通人物&#10;&#10;中度可信度描述已自动生成">
            <a:extLst>
              <a:ext uri="{FF2B5EF4-FFF2-40B4-BE49-F238E27FC236}">
                <a16:creationId xmlns:a16="http://schemas.microsoft.com/office/drawing/2014/main" id="{7FEBB690-6274-0328-CD22-E60F285A05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58610" y="2758446"/>
            <a:ext cx="2125364" cy="714310"/>
          </a:xfrm>
          <a:prstGeom prst="rect">
            <a:avLst/>
          </a:prstGeom>
        </p:spPr>
      </p:pic>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CA4612C6-6616-8CE7-F34E-381C560B17CD}"/>
                  </a:ext>
                </a:extLst>
              </p:cNvPr>
              <p:cNvSpPr txBox="1"/>
              <p:nvPr/>
            </p:nvSpPr>
            <p:spPr>
              <a:xfrm>
                <a:off x="6811316" y="2832799"/>
                <a:ext cx="3183133" cy="56560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m:rPr>
                              <m:sty m:val="p"/>
                            </m:rPr>
                            <a:rPr lang="el-GR" altLang="zh-CN" i="1" smtClean="0">
                              <a:latin typeface="Cambria Math" panose="02040503050406030204" pitchFamily="18" charset="0"/>
                              <a:ea typeface="Cambria Math" panose="02040503050406030204" pitchFamily="18" charset="0"/>
                            </a:rPr>
                            <m:t>Δ</m:t>
                          </m:r>
                          <m:r>
                            <a:rPr lang="zh-CN" altLang="el-GR" i="1" smtClean="0">
                              <a:latin typeface="Cambria Math" panose="02040503050406030204" pitchFamily="18" charset="0"/>
                              <a:ea typeface="Cambria Math" panose="02040503050406030204" pitchFamily="18" charset="0"/>
                            </a:rPr>
                            <m:t>𝜀</m:t>
                          </m:r>
                        </m:e>
                        <m:sub>
                          <m:r>
                            <a:rPr lang="en-US" altLang="zh-CN" b="0" i="1" smtClean="0">
                              <a:latin typeface="Cambria Math" panose="02040503050406030204" pitchFamily="18" charset="0"/>
                            </a:rPr>
                            <m:t>𝑥</m:t>
                          </m:r>
                          <m:r>
                            <a:rPr lang="en-US" altLang="zh-CN" b="0" i="1" smtClean="0">
                              <a:latin typeface="Cambria Math" panose="02040503050406030204" pitchFamily="18" charset="0"/>
                            </a:rPr>
                            <m:t>,</m:t>
                          </m:r>
                          <m:r>
                            <a:rPr lang="en-US" altLang="zh-CN" b="0" i="1" smtClean="0">
                              <a:latin typeface="Cambria Math" panose="02040503050406030204" pitchFamily="18" charset="0"/>
                            </a:rPr>
                            <m:t>𝑛</m:t>
                          </m:r>
                        </m:sub>
                      </m:sSub>
                      <m:r>
                        <a:rPr lang="en-US" altLang="zh-CN" b="0" i="1" smtClean="0">
                          <a:latin typeface="Cambria Math" panose="02040503050406030204" pitchFamily="18" charset="0"/>
                          <a:ea typeface="Cambria Math" panose="02040503050406030204" pitchFamily="18" charset="0"/>
                        </a:rPr>
                        <m:t>≈</m:t>
                      </m:r>
                      <m:f>
                        <m:fPr>
                          <m:ctrlPr>
                            <a:rPr lang="en-US" altLang="zh-CN" b="0" i="1" smtClean="0">
                              <a:latin typeface="Cambria Math" panose="02040503050406030204" pitchFamily="18" charset="0"/>
                            </a:rPr>
                          </m:ctrlPr>
                        </m:fPr>
                        <m:num>
                          <m:r>
                            <a:rPr lang="en-US" altLang="zh-CN" i="1">
                              <a:latin typeface="Cambria Math" panose="02040503050406030204" pitchFamily="18" charset="0"/>
                            </a:rPr>
                            <m:t>𝑒</m:t>
                          </m:r>
                          <m:r>
                            <a:rPr lang="en-US" altLang="zh-CN" i="1" smtClean="0">
                              <a:latin typeface="Cambria Math" panose="02040503050406030204" pitchFamily="18" charset="0"/>
                            </a:rPr>
                            <m:t>𝐼𝑠</m:t>
                          </m:r>
                        </m:num>
                        <m:den>
                          <m:r>
                            <a:rPr lang="en-US" altLang="zh-CN" b="0" i="1" smtClean="0">
                              <a:latin typeface="Cambria Math" panose="02040503050406030204" pitchFamily="18" charset="0"/>
                            </a:rPr>
                            <m:t>16</m:t>
                          </m:r>
                          <m:r>
                            <a:rPr lang="zh-CN" altLang="en-US" b="0" i="1" smtClean="0">
                              <a:latin typeface="Cambria Math" panose="02040503050406030204" pitchFamily="18" charset="0"/>
                            </a:rPr>
                            <m:t>𝜋</m:t>
                          </m:r>
                          <m:sSub>
                            <m:sSubPr>
                              <m:ctrlPr>
                                <a:rPr lang="en-US" altLang="zh-CN" i="1">
                                  <a:latin typeface="Cambria Math" panose="02040503050406030204" pitchFamily="18" charset="0"/>
                                </a:rPr>
                              </m:ctrlPr>
                            </m:sSubPr>
                            <m:e>
                              <m:r>
                                <a:rPr lang="zh-CN" altLang="en-US" i="1" smtClean="0">
                                  <a:latin typeface="Cambria Math" panose="02040503050406030204" pitchFamily="18" charset="0"/>
                                </a:rPr>
                                <m:t>𝜀</m:t>
                              </m:r>
                            </m:e>
                            <m:sub>
                              <m:r>
                                <a:rPr lang="en-US" altLang="zh-CN" b="0" i="1" smtClean="0">
                                  <a:latin typeface="Cambria Math" panose="02040503050406030204" pitchFamily="18" charset="0"/>
                                </a:rPr>
                                <m:t>0</m:t>
                              </m:r>
                            </m:sub>
                          </m:sSub>
                          <m:sSub>
                            <m:sSubPr>
                              <m:ctrlPr>
                                <a:rPr lang="en-US" altLang="zh-CN" i="1">
                                  <a:latin typeface="Cambria Math" panose="02040503050406030204" pitchFamily="18" charset="0"/>
                                </a:rPr>
                              </m:ctrlPr>
                            </m:sSubPr>
                            <m:e>
                              <m:r>
                                <m:rPr>
                                  <m:sty m:val="p"/>
                                </m:rPr>
                                <a:rPr lang="en-US" altLang="zh-CN" i="1" smtClean="0">
                                  <a:latin typeface="Cambria Math" panose="02040503050406030204" pitchFamily="18" charset="0"/>
                                </a:rPr>
                                <m:t>m</m:t>
                              </m:r>
                            </m:e>
                            <m:sub>
                              <m:r>
                                <a:rPr lang="en-US" altLang="zh-CN" i="1">
                                  <a:latin typeface="Cambria Math" panose="02040503050406030204" pitchFamily="18" charset="0"/>
                                </a:rPr>
                                <m:t>0</m:t>
                              </m:r>
                            </m:sub>
                          </m:sSub>
                          <m:sSup>
                            <m:sSupPr>
                              <m:ctrlPr>
                                <a:rPr lang="en-US" altLang="zh-CN" i="1" smtClean="0">
                                  <a:latin typeface="Cambria Math" panose="02040503050406030204" pitchFamily="18" charset="0"/>
                                </a:rPr>
                              </m:ctrlPr>
                            </m:sSupPr>
                            <m:e>
                              <m:r>
                                <a:rPr lang="en-US" altLang="zh-CN" b="0" i="1" smtClean="0">
                                  <a:latin typeface="Cambria Math" panose="02040503050406030204" pitchFamily="18" charset="0"/>
                                </a:rPr>
                                <m:t>𝑐</m:t>
                              </m:r>
                            </m:e>
                            <m:sup>
                              <m:r>
                                <a:rPr lang="en-US" altLang="zh-CN" b="0" i="1" smtClean="0">
                                  <a:latin typeface="Cambria Math" panose="02040503050406030204" pitchFamily="18" charset="0"/>
                                </a:rPr>
                                <m:t>3</m:t>
                              </m:r>
                            </m:sup>
                          </m:sSup>
                          <m:sSup>
                            <m:sSupPr>
                              <m:ctrlPr>
                                <a:rPr lang="en-US" altLang="zh-CN" i="1">
                                  <a:latin typeface="Cambria Math" panose="02040503050406030204" pitchFamily="18" charset="0"/>
                                </a:rPr>
                              </m:ctrlPr>
                            </m:sSupPr>
                            <m:e>
                              <m:r>
                                <a:rPr lang="zh-CN" altLang="en-US" i="1" smtClean="0">
                                  <a:latin typeface="Cambria Math" panose="02040503050406030204" pitchFamily="18" charset="0"/>
                                </a:rPr>
                                <m:t>𝛾</m:t>
                              </m:r>
                            </m:e>
                            <m:sup>
                              <m:r>
                                <a:rPr lang="en-US" altLang="zh-CN" i="1">
                                  <a:latin typeface="Cambria Math" panose="02040503050406030204" pitchFamily="18" charset="0"/>
                                </a:rPr>
                                <m:t>2</m:t>
                              </m:r>
                            </m:sup>
                          </m:sSup>
                          <m:sSup>
                            <m:sSupPr>
                              <m:ctrlPr>
                                <a:rPr lang="en-US" altLang="zh-CN" i="1">
                                  <a:latin typeface="Cambria Math" panose="02040503050406030204" pitchFamily="18" charset="0"/>
                                </a:rPr>
                              </m:ctrlPr>
                            </m:sSupPr>
                            <m:e>
                              <m:r>
                                <a:rPr lang="zh-CN" altLang="en-US" i="1" smtClean="0">
                                  <a:latin typeface="Cambria Math" panose="02040503050406030204" pitchFamily="18" charset="0"/>
                                </a:rPr>
                                <m:t>𝛽</m:t>
                              </m:r>
                            </m:e>
                            <m:sup>
                              <m:r>
                                <a:rPr lang="en-US" altLang="zh-CN" i="1">
                                  <a:latin typeface="Cambria Math" panose="02040503050406030204" pitchFamily="18" charset="0"/>
                                </a:rPr>
                                <m:t>2</m:t>
                              </m:r>
                            </m:sup>
                          </m:sSup>
                        </m:den>
                      </m:f>
                      <m:r>
                        <a:rPr lang="en-US" altLang="zh-CN" b="0" i="1" smtClean="0">
                          <a:latin typeface="Cambria Math" panose="02040503050406030204" pitchFamily="18" charset="0"/>
                        </a:rPr>
                        <m:t>𝐺</m:t>
                      </m:r>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r>
                            <a:rPr lang="zh-CN" altLang="en-US" b="0" i="1" smtClean="0">
                              <a:latin typeface="Cambria Math" panose="02040503050406030204" pitchFamily="18" charset="0"/>
                            </a:rPr>
                            <m:t>𝛾</m:t>
                          </m:r>
                          <m:r>
                            <a:rPr lang="en-US" altLang="zh-CN" b="0" i="1" smtClean="0">
                              <a:latin typeface="Cambria Math" panose="02040503050406030204" pitchFamily="18" charset="0"/>
                            </a:rPr>
                            <m:t>𝐿</m:t>
                          </m:r>
                        </m:num>
                        <m:den>
                          <m:r>
                            <a:rPr lang="en-US" altLang="zh-CN" b="0" i="1" smtClean="0">
                              <a:latin typeface="Cambria Math" panose="02040503050406030204" pitchFamily="18" charset="0"/>
                            </a:rPr>
                            <m:t>𝑏</m:t>
                          </m:r>
                        </m:den>
                      </m:f>
                      <m:r>
                        <a:rPr lang="en-US" altLang="zh-CN" b="0" i="1" smtClean="0">
                          <a:latin typeface="Cambria Math" panose="02040503050406030204" pitchFamily="18" charset="0"/>
                        </a:rPr>
                        <m:t>)</m:t>
                      </m:r>
                    </m:oMath>
                  </m:oMathPara>
                </a14:m>
                <a:endParaRPr lang="zh-CN" altLang="en-US" i="1" dirty="0">
                  <a:latin typeface="Times New Roman" panose="02020603050405020304" pitchFamily="18" charset="0"/>
                  <a:cs typeface="Times New Roman" panose="02020603050405020304" pitchFamily="18" charset="0"/>
                </a:endParaRPr>
              </a:p>
            </p:txBody>
          </p:sp>
        </mc:Choice>
        <mc:Fallback xmlns="">
          <p:sp>
            <p:nvSpPr>
              <p:cNvPr id="14" name="文本框 13">
                <a:extLst>
                  <a:ext uri="{FF2B5EF4-FFF2-40B4-BE49-F238E27FC236}">
                    <a16:creationId xmlns:a16="http://schemas.microsoft.com/office/drawing/2014/main" id="{CA4612C6-6616-8CE7-F34E-381C560B17CD}"/>
                  </a:ext>
                </a:extLst>
              </p:cNvPr>
              <p:cNvSpPr txBox="1">
                <a:spLocks noRot="1" noChangeAspect="1" noMove="1" noResize="1" noEditPoints="1" noAdjustHandles="1" noChangeArrowheads="1" noChangeShapeType="1" noTextEdit="1"/>
              </p:cNvSpPr>
              <p:nvPr/>
            </p:nvSpPr>
            <p:spPr>
              <a:xfrm>
                <a:off x="6811316" y="2832799"/>
                <a:ext cx="3183133" cy="565604"/>
              </a:xfrm>
              <a:prstGeom prst="rect">
                <a:avLst/>
              </a:prstGeom>
              <a:blipFill>
                <a:blip r:embed="rId4"/>
                <a:stretch>
                  <a:fillRect/>
                </a:stretch>
              </a:blipFill>
            </p:spPr>
            <p:txBody>
              <a:bodyPr/>
              <a:lstStyle/>
              <a:p>
                <a:r>
                  <a:rPr lang="zh-CN" altLang="en-US">
                    <a:noFill/>
                  </a:rPr>
                  <a:t> </a:t>
                </a:r>
              </a:p>
            </p:txBody>
          </p:sp>
        </mc:Fallback>
      </mc:AlternateContent>
      <p:sp>
        <p:nvSpPr>
          <p:cNvPr id="15" name="文本框 14">
            <a:extLst>
              <a:ext uri="{FF2B5EF4-FFF2-40B4-BE49-F238E27FC236}">
                <a16:creationId xmlns:a16="http://schemas.microsoft.com/office/drawing/2014/main" id="{7D8C99BC-61FF-B9D4-8621-D3A6FA26B17E}"/>
              </a:ext>
            </a:extLst>
          </p:cNvPr>
          <p:cNvSpPr txBox="1"/>
          <p:nvPr/>
        </p:nvSpPr>
        <p:spPr>
          <a:xfrm>
            <a:off x="6816512" y="3708443"/>
            <a:ext cx="3372273" cy="1200329"/>
          </a:xfrm>
          <a:prstGeom prst="rect">
            <a:avLst/>
          </a:prstGeom>
          <a:noFill/>
        </p:spPr>
        <p:txBody>
          <a:bodyPr wrap="square">
            <a:spAutoFit/>
          </a:bodyPr>
          <a:lstStyle/>
          <a:p>
            <a:r>
              <a:rPr lang="en-US" altLang="zh-CN" sz="1800" i="1" dirty="0">
                <a:latin typeface="Times New Roman" panose="02020603050405020304" pitchFamily="18" charset="0"/>
                <a:cs typeface="Times New Roman" panose="02020603050405020304" pitchFamily="18" charset="0"/>
              </a:rPr>
              <a:t>I </a:t>
            </a:r>
            <a:r>
              <a:rPr lang="en-US" altLang="zh-CN" sz="1800" dirty="0">
                <a:latin typeface="Times New Roman" panose="02020603050405020304" pitchFamily="18" charset="0"/>
                <a:cs typeface="Times New Roman" panose="02020603050405020304" pitchFamily="18" charset="0"/>
              </a:rPr>
              <a:t>is </a:t>
            </a:r>
            <a:r>
              <a:rPr lang="en-US" altLang="zh-CN" dirty="0">
                <a:latin typeface="Times New Roman" panose="02020603050405020304" pitchFamily="18" charset="0"/>
                <a:cs typeface="Times New Roman" panose="02020603050405020304" pitchFamily="18" charset="0"/>
              </a:rPr>
              <a:t>bunch</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peak</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current</a:t>
            </a:r>
            <a:r>
              <a:rPr lang="zh-CN" altLang="en-US" sz="1800" dirty="0">
                <a:latin typeface="Times New Roman" panose="02020603050405020304" pitchFamily="18" charset="0"/>
                <a:cs typeface="Times New Roman" panose="02020603050405020304" pitchFamily="18" charset="0"/>
              </a:rPr>
              <a:t>，</a:t>
            </a:r>
            <a:r>
              <a:rPr lang="en-US" altLang="zh-CN" sz="1800" i="1" dirty="0">
                <a:latin typeface="Times New Roman" panose="02020603050405020304" pitchFamily="18" charset="0"/>
                <a:cs typeface="Times New Roman" panose="02020603050405020304" pitchFamily="18" charset="0"/>
              </a:rPr>
              <a:t>s</a:t>
            </a:r>
            <a:r>
              <a:rPr lang="en-US" altLang="zh-CN" i="1" dirty="0">
                <a:latin typeface="Times New Roman" panose="02020603050405020304" pitchFamily="18" charset="0"/>
                <a:cs typeface="Times New Roman" panose="02020603050405020304" pitchFamily="18" charset="0"/>
              </a:rPr>
              <a:t> is </a:t>
            </a:r>
            <a:r>
              <a:rPr lang="en-US" altLang="zh-CN" dirty="0">
                <a:latin typeface="Times New Roman" panose="02020603050405020304" pitchFamily="18" charset="0"/>
                <a:cs typeface="Times New Roman" panose="02020603050405020304" pitchFamily="18" charset="0"/>
              </a:rPr>
              <a:t>longitudinal coordinate</a:t>
            </a:r>
            <a:r>
              <a:rPr lang="zh-CN" altLang="en-US" sz="1800" dirty="0">
                <a:latin typeface="Times New Roman" panose="02020603050405020304" pitchFamily="18" charset="0"/>
                <a:cs typeface="Times New Roman" panose="02020603050405020304" pitchFamily="18" charset="0"/>
              </a:rPr>
              <a:t>，</a:t>
            </a:r>
            <a:r>
              <a:rPr lang="en-US" altLang="zh-CN" sz="1800" i="1" dirty="0">
                <a:latin typeface="Times New Roman" panose="02020603050405020304" pitchFamily="18" charset="0"/>
                <a:cs typeface="Times New Roman" panose="02020603050405020304" pitchFamily="18" charset="0"/>
              </a:rPr>
              <a:t>L</a:t>
            </a:r>
            <a:r>
              <a:rPr lang="zh-CN" altLang="en-US" sz="1800" dirty="0">
                <a:latin typeface="Times New Roman" panose="02020603050405020304" pitchFamily="18" charset="0"/>
                <a:cs typeface="Times New Roman" panose="02020603050405020304" pitchFamily="18" charset="0"/>
              </a:rPr>
              <a:t> </a:t>
            </a:r>
            <a:r>
              <a:rPr lang="en-US" altLang="zh-CN" sz="1800" dirty="0">
                <a:latin typeface="Times New Roman" panose="02020603050405020304" pitchFamily="18" charset="0"/>
                <a:cs typeface="Times New Roman" panose="02020603050405020304" pitchFamily="18" charset="0"/>
              </a:rPr>
              <a:t>drift length</a:t>
            </a:r>
            <a:r>
              <a:rPr lang="zh-CN" altLang="en-US" sz="1800" dirty="0">
                <a:latin typeface="Times New Roman" panose="02020603050405020304" pitchFamily="18" charset="0"/>
                <a:cs typeface="Times New Roman" panose="02020603050405020304" pitchFamily="18" charset="0"/>
              </a:rPr>
              <a:t>，</a:t>
            </a:r>
            <a:r>
              <a:rPr lang="en-US" altLang="zh-CN" sz="1800" i="1" dirty="0">
                <a:latin typeface="Times New Roman" panose="02020603050405020304" pitchFamily="18" charset="0"/>
                <a:cs typeface="Times New Roman" panose="02020603050405020304" pitchFamily="18" charset="0"/>
              </a:rPr>
              <a:t>G </a:t>
            </a:r>
            <a:r>
              <a:rPr lang="en-US" altLang="zh-CN" i="1"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is </a:t>
            </a:r>
            <a:r>
              <a:rPr lang="en-US" altLang="zh-CN" sz="1800" dirty="0">
                <a:latin typeface="Times New Roman" panose="02020603050405020304" pitchFamily="18" charset="0"/>
                <a:cs typeface="Times New Roman" panose="02020603050405020304" pitchFamily="18" charset="0"/>
              </a:rPr>
              <a:t>geometric factor</a:t>
            </a:r>
            <a:r>
              <a:rPr lang="zh-CN" altLang="en-US" sz="1800" dirty="0">
                <a:latin typeface="Times New Roman" panose="02020603050405020304" pitchFamily="18" charset="0"/>
                <a:cs typeface="Times New Roman" panose="02020603050405020304" pitchFamily="18" charset="0"/>
              </a:rPr>
              <a:t>，</a:t>
            </a:r>
            <a:r>
              <a:rPr lang="en-US" altLang="zh-CN" sz="1800" i="1" dirty="0">
                <a:latin typeface="Times New Roman" panose="02020603050405020304" pitchFamily="18" charset="0"/>
                <a:cs typeface="Times New Roman" panose="02020603050405020304" pitchFamily="18" charset="0"/>
              </a:rPr>
              <a:t>b </a:t>
            </a:r>
            <a:r>
              <a:rPr lang="en-US" altLang="zh-CN" sz="1800" dirty="0">
                <a:latin typeface="Times New Roman" panose="02020603050405020304" pitchFamily="18" charset="0"/>
                <a:cs typeface="Times New Roman" panose="02020603050405020304" pitchFamily="18" charset="0"/>
              </a:rPr>
              <a:t>is pipe radius.</a:t>
            </a:r>
            <a:endParaRPr lang="zh-CN" altLang="en-US" dirty="0">
              <a:latin typeface="Times New Roman" panose="02020603050405020304" pitchFamily="18" charset="0"/>
              <a:cs typeface="Times New Roman" panose="02020603050405020304" pitchFamily="18" charset="0"/>
            </a:endParaRPr>
          </a:p>
        </p:txBody>
      </p:sp>
      <p:sp>
        <p:nvSpPr>
          <p:cNvPr id="16" name="文本框 15">
            <a:extLst>
              <a:ext uri="{FF2B5EF4-FFF2-40B4-BE49-F238E27FC236}">
                <a16:creationId xmlns:a16="http://schemas.microsoft.com/office/drawing/2014/main" id="{6C085445-B6FD-8A10-D0D2-94B595DCE421}"/>
              </a:ext>
            </a:extLst>
          </p:cNvPr>
          <p:cNvSpPr txBox="1"/>
          <p:nvPr/>
        </p:nvSpPr>
        <p:spPr>
          <a:xfrm>
            <a:off x="1383302" y="5419926"/>
            <a:ext cx="9236207" cy="707886"/>
          </a:xfrm>
          <a:prstGeom prst="rect">
            <a:avLst/>
          </a:prstGeom>
          <a:noFill/>
        </p:spPr>
        <p:txBody>
          <a:bodyPr wrap="square" rtlCol="0">
            <a:spAutoFit/>
          </a:bodyPr>
          <a:lstStyle/>
          <a:p>
            <a:r>
              <a:rPr lang="en-US" altLang="zh-CN" sz="2000" dirty="0"/>
              <a:t>A more accurate method is using simulation code  such as PARMELA to evaluate space charge effect.</a:t>
            </a:r>
            <a:endParaRPr lang="zh-CN" altLang="en-US" sz="2000" dirty="0"/>
          </a:p>
        </p:txBody>
      </p:sp>
      <p:sp>
        <p:nvSpPr>
          <p:cNvPr id="4" name="文本框 3">
            <a:extLst>
              <a:ext uri="{FF2B5EF4-FFF2-40B4-BE49-F238E27FC236}">
                <a16:creationId xmlns:a16="http://schemas.microsoft.com/office/drawing/2014/main" id="{8E898918-5AE8-1910-96DD-2D810C8E7574}"/>
              </a:ext>
            </a:extLst>
          </p:cNvPr>
          <p:cNvSpPr txBox="1"/>
          <p:nvPr/>
        </p:nvSpPr>
        <p:spPr>
          <a:xfrm>
            <a:off x="1145598" y="116669"/>
            <a:ext cx="6094268" cy="523220"/>
          </a:xfrm>
          <a:prstGeom prst="rect">
            <a:avLst/>
          </a:prstGeom>
          <a:noFill/>
        </p:spPr>
        <p:txBody>
          <a:bodyPr wrap="square">
            <a:spAutoFit/>
          </a:bodyPr>
          <a:lstStyle/>
          <a:p>
            <a:r>
              <a:rPr lang="en-US" altLang="zh-CN" sz="2800" dirty="0">
                <a:solidFill>
                  <a:srgbClr val="0000FF"/>
                </a:solidFill>
                <a:latin typeface="华文中宋" panose="02010600040101010101" pitchFamily="2" charset="-122"/>
                <a:ea typeface="华文中宋" panose="02010600040101010101" pitchFamily="2" charset="-122"/>
              </a:rPr>
              <a:t>Space charge effect</a:t>
            </a:r>
            <a:endParaRPr lang="zh-CN" altLang="en-US" sz="2800" dirty="0">
              <a:solidFill>
                <a:srgbClr val="0000FF"/>
              </a:solidFill>
              <a:latin typeface="华文中宋" panose="02010600040101010101" pitchFamily="2" charset="-122"/>
              <a:ea typeface="华文中宋" panose="02010600040101010101" pitchFamily="2" charset="-122"/>
            </a:endParaRPr>
          </a:p>
        </p:txBody>
      </p:sp>
      <p:sp>
        <p:nvSpPr>
          <p:cNvPr id="24" name="文本框 23">
            <a:extLst>
              <a:ext uri="{FF2B5EF4-FFF2-40B4-BE49-F238E27FC236}">
                <a16:creationId xmlns:a16="http://schemas.microsoft.com/office/drawing/2014/main" id="{CF1AE7C1-5D76-1726-71B8-C2AB9D8AFC95}"/>
              </a:ext>
            </a:extLst>
          </p:cNvPr>
          <p:cNvSpPr txBox="1"/>
          <p:nvPr/>
        </p:nvSpPr>
        <p:spPr>
          <a:xfrm>
            <a:off x="980209" y="1106628"/>
            <a:ext cx="7226658" cy="400110"/>
          </a:xfrm>
          <a:prstGeom prst="rect">
            <a:avLst/>
          </a:prstGeom>
          <a:noFill/>
        </p:spPr>
        <p:txBody>
          <a:bodyPr wrap="none" rtlCol="0">
            <a:spAutoFit/>
          </a:bodyPr>
          <a:lstStyle/>
          <a:p>
            <a:r>
              <a:rPr lang="en-US" altLang="zh-CN" sz="2000" dirty="0"/>
              <a:t>The space charge force will cause tune shift, emittance growth.</a:t>
            </a:r>
            <a:endParaRPr lang="zh-CN" altLang="en-US" sz="2000" dirty="0"/>
          </a:p>
        </p:txBody>
      </p:sp>
    </p:spTree>
    <p:extLst>
      <p:ext uri="{BB962C8B-B14F-4D97-AF65-F5344CB8AC3E}">
        <p14:creationId xmlns:p14="http://schemas.microsoft.com/office/powerpoint/2010/main" val="36149345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C48FCCA8-7BE7-FA49-170B-736DC923A37A}"/>
              </a:ext>
            </a:extLst>
          </p:cNvPr>
          <p:cNvSpPr txBox="1"/>
          <p:nvPr/>
        </p:nvSpPr>
        <p:spPr>
          <a:xfrm>
            <a:off x="2682586" y="2721114"/>
            <a:ext cx="6826827" cy="707886"/>
          </a:xfrm>
          <a:prstGeom prst="rect">
            <a:avLst/>
          </a:prstGeom>
          <a:noFill/>
        </p:spPr>
        <p:txBody>
          <a:bodyPr wrap="square">
            <a:spAutoFit/>
          </a:bodyPr>
          <a:lstStyle/>
          <a:p>
            <a:r>
              <a:rPr lang="en-US" altLang="zh-CN" sz="4000" dirty="0">
                <a:solidFill>
                  <a:schemeClr val="accent6">
                    <a:lumMod val="75000"/>
                  </a:schemeClr>
                </a:solidFill>
                <a:latin typeface="华文中宋" panose="02010600040101010101" pitchFamily="2" charset="-122"/>
                <a:ea typeface="华文中宋" panose="02010600040101010101" pitchFamily="2" charset="-122"/>
              </a:rPr>
              <a:t>Coupled bunch instability</a:t>
            </a:r>
            <a:endParaRPr lang="zh-CN" altLang="en-US" sz="4000" dirty="0">
              <a:solidFill>
                <a:schemeClr val="accent6">
                  <a:lumMod val="75000"/>
                </a:schemeClr>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8857530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67038133-C502-4F25-3804-9B5FB0B3579C}"/>
              </a:ext>
            </a:extLst>
          </p:cNvPr>
          <p:cNvSpPr txBox="1"/>
          <p:nvPr/>
        </p:nvSpPr>
        <p:spPr>
          <a:xfrm>
            <a:off x="1145598" y="116669"/>
            <a:ext cx="6094268" cy="523220"/>
          </a:xfrm>
          <a:prstGeom prst="rect">
            <a:avLst/>
          </a:prstGeom>
          <a:noFill/>
        </p:spPr>
        <p:txBody>
          <a:bodyPr wrap="square">
            <a:spAutoFit/>
          </a:bodyPr>
          <a:lstStyle/>
          <a:p>
            <a:r>
              <a:rPr lang="en-US" altLang="zh-CN" sz="2800" dirty="0">
                <a:solidFill>
                  <a:schemeClr val="accent6">
                    <a:lumMod val="75000"/>
                  </a:schemeClr>
                </a:solidFill>
                <a:latin typeface="华文中宋" panose="02010600040101010101" pitchFamily="2" charset="-122"/>
                <a:ea typeface="华文中宋" panose="02010600040101010101" pitchFamily="2" charset="-122"/>
              </a:rPr>
              <a:t>Coupled bunch instability</a:t>
            </a:r>
            <a:endParaRPr lang="zh-CN" altLang="en-US" sz="2800" dirty="0">
              <a:solidFill>
                <a:schemeClr val="accent6">
                  <a:lumMod val="75000"/>
                </a:schemeClr>
              </a:solidFill>
              <a:latin typeface="华文中宋" panose="02010600040101010101" pitchFamily="2" charset="-122"/>
              <a:ea typeface="华文中宋" panose="02010600040101010101" pitchFamily="2" charset="-122"/>
            </a:endParaRPr>
          </a:p>
        </p:txBody>
      </p:sp>
      <p:pic>
        <p:nvPicPr>
          <p:cNvPr id="4" name="Picture 9">
            <a:extLst>
              <a:ext uri="{FF2B5EF4-FFF2-40B4-BE49-F238E27FC236}">
                <a16:creationId xmlns:a16="http://schemas.microsoft.com/office/drawing/2014/main" id="{AFABE659-6CA2-F913-9DA6-07DFC7655BB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375395" y="1250793"/>
            <a:ext cx="5495348" cy="2535128"/>
          </a:xfrm>
          <a:prstGeom prst="rect">
            <a:avLst/>
          </a:prstGeom>
          <a:noFill/>
          <a:ln/>
        </p:spPr>
      </p:pic>
      <p:pic>
        <p:nvPicPr>
          <p:cNvPr id="5" name="Picture 12">
            <a:extLst>
              <a:ext uri="{FF2B5EF4-FFF2-40B4-BE49-F238E27FC236}">
                <a16:creationId xmlns:a16="http://schemas.microsoft.com/office/drawing/2014/main" id="{C72BD2B2-160A-1930-B654-39F707627A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5395" y="3900198"/>
            <a:ext cx="5629117" cy="2001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文本框 5">
            <a:extLst>
              <a:ext uri="{FF2B5EF4-FFF2-40B4-BE49-F238E27FC236}">
                <a16:creationId xmlns:a16="http://schemas.microsoft.com/office/drawing/2014/main" id="{EA82C477-E548-A520-70C2-290750380F0C}"/>
              </a:ext>
            </a:extLst>
          </p:cNvPr>
          <p:cNvSpPr txBox="1"/>
          <p:nvPr/>
        </p:nvSpPr>
        <p:spPr>
          <a:xfrm>
            <a:off x="6563591" y="1228397"/>
            <a:ext cx="4762500" cy="4401205"/>
          </a:xfrm>
          <a:prstGeom prst="rect">
            <a:avLst/>
          </a:prstGeom>
          <a:noFill/>
        </p:spPr>
        <p:txBody>
          <a:bodyPr wrap="square" rtlCol="0">
            <a:spAutoFit/>
          </a:bodyPr>
          <a:lstStyle/>
          <a:p>
            <a:r>
              <a:rPr lang="en-US" altLang="zh-CN" sz="2000" dirty="0">
                <a:latin typeface="Times New Roman" panose="02020603050405020304" pitchFamily="18" charset="0"/>
                <a:ea typeface="等线" panose="02010600030101010101" pitchFamily="2" charset="-122"/>
                <a:cs typeface="Times New Roman" panose="02020603050405020304" pitchFamily="18" charset="0"/>
              </a:rPr>
              <a:t>If </a:t>
            </a:r>
            <a:r>
              <a:rPr lang="en-US" altLang="zh-CN" sz="2000" dirty="0" err="1">
                <a:latin typeface="Times New Roman" panose="02020603050405020304" pitchFamily="18" charset="0"/>
                <a:ea typeface="等线" panose="02010600030101010101" pitchFamily="2" charset="-122"/>
                <a:cs typeface="Times New Roman" panose="02020603050405020304" pitchFamily="18" charset="0"/>
              </a:rPr>
              <a:t>wakefield</a:t>
            </a:r>
            <a:r>
              <a:rPr lang="en-US" altLang="zh-CN" sz="2000" dirty="0">
                <a:latin typeface="Times New Roman" panose="02020603050405020304" pitchFamily="18" charset="0"/>
                <a:ea typeface="等线" panose="02010600030101010101" pitchFamily="2" charset="-122"/>
                <a:cs typeface="Times New Roman" panose="02020603050405020304" pitchFamily="18" charset="0"/>
              </a:rPr>
              <a:t> decay slowly, the </a:t>
            </a:r>
            <a:r>
              <a:rPr lang="en-US" altLang="zh-CN" sz="2000" dirty="0" err="1">
                <a:latin typeface="Times New Roman" panose="02020603050405020304" pitchFamily="18" charset="0"/>
                <a:ea typeface="等线" panose="02010600030101010101" pitchFamily="2" charset="-122"/>
                <a:cs typeface="Times New Roman" panose="02020603050405020304" pitchFamily="18" charset="0"/>
              </a:rPr>
              <a:t>wakefield</a:t>
            </a:r>
            <a:r>
              <a:rPr lang="en-US" altLang="zh-CN" sz="2000" dirty="0">
                <a:latin typeface="Times New Roman" panose="02020603050405020304" pitchFamily="18" charset="0"/>
                <a:ea typeface="等线" panose="02010600030101010101" pitchFamily="2" charset="-122"/>
                <a:cs typeface="Times New Roman" panose="02020603050405020304" pitchFamily="18" charset="0"/>
              </a:rPr>
              <a:t> will interact with following bunches or even bunches in following turns</a:t>
            </a:r>
            <a:r>
              <a:rPr lang="zh-CN" altLang="en-US" sz="2000" dirty="0">
                <a:latin typeface="Times New Roman" panose="02020603050405020304" pitchFamily="18" charset="0"/>
                <a:ea typeface="等线" panose="02010600030101010101" pitchFamily="2" charset="-122"/>
                <a:cs typeface="Times New Roman" panose="02020603050405020304" pitchFamily="18" charset="0"/>
              </a:rPr>
              <a:t>，</a:t>
            </a:r>
            <a:r>
              <a:rPr lang="en-US" altLang="zh-CN" sz="2000" dirty="0">
                <a:latin typeface="Times New Roman" panose="02020603050405020304" pitchFamily="18" charset="0"/>
                <a:ea typeface="等线" panose="02010600030101010101" pitchFamily="2" charset="-122"/>
                <a:cs typeface="Times New Roman" panose="02020603050405020304" pitchFamily="18" charset="0"/>
              </a:rPr>
              <a:t>This interaction will cause coupled bunch instability.</a:t>
            </a:r>
          </a:p>
          <a:p>
            <a:endParaRPr lang="en-US" altLang="zh-CN" sz="2000" dirty="0">
              <a:latin typeface="Times New Roman" panose="02020603050405020304" pitchFamily="18" charset="0"/>
              <a:ea typeface="等线" panose="02010600030101010101" pitchFamily="2" charset="-122"/>
              <a:cs typeface="Times New Roman" panose="02020603050405020304" pitchFamily="18" charset="0"/>
            </a:endParaRPr>
          </a:p>
          <a:p>
            <a:endParaRPr lang="en-US" altLang="zh-CN" sz="2000" dirty="0">
              <a:latin typeface="Times New Roman" panose="02020603050405020304" pitchFamily="18" charset="0"/>
              <a:ea typeface="等线" panose="02010600030101010101" pitchFamily="2" charset="-122"/>
              <a:cs typeface="Times New Roman" panose="02020603050405020304" pitchFamily="18" charset="0"/>
            </a:endParaRPr>
          </a:p>
          <a:p>
            <a:r>
              <a:rPr lang="en-US" altLang="zh-CN" sz="2000" dirty="0">
                <a:latin typeface="Times New Roman" panose="02020603050405020304" pitchFamily="18" charset="0"/>
                <a:ea typeface="等线" panose="02010600030101010101" pitchFamily="2" charset="-122"/>
                <a:cs typeface="Times New Roman" panose="02020603050405020304" pitchFamily="18" charset="0"/>
              </a:rPr>
              <a:t>The slowly decayed </a:t>
            </a:r>
            <a:r>
              <a:rPr lang="en-US" altLang="zh-CN" sz="2000" dirty="0" err="1">
                <a:latin typeface="Times New Roman" panose="02020603050405020304" pitchFamily="18" charset="0"/>
                <a:ea typeface="等线" panose="02010600030101010101" pitchFamily="2" charset="-122"/>
                <a:cs typeface="Times New Roman" panose="02020603050405020304" pitchFamily="18" charset="0"/>
              </a:rPr>
              <a:t>wakefield</a:t>
            </a:r>
            <a:r>
              <a:rPr lang="en-US" altLang="zh-CN" sz="2000" dirty="0">
                <a:latin typeface="Times New Roman" panose="02020603050405020304" pitchFamily="18" charset="0"/>
                <a:ea typeface="等线" panose="02010600030101010101" pitchFamily="2" charset="-122"/>
                <a:cs typeface="Times New Roman" panose="02020603050405020304" pitchFamily="18" charset="0"/>
              </a:rPr>
              <a:t> is named long range </a:t>
            </a:r>
            <a:r>
              <a:rPr lang="en-US" altLang="zh-CN" sz="2000" dirty="0" err="1">
                <a:latin typeface="Times New Roman" panose="02020603050405020304" pitchFamily="18" charset="0"/>
                <a:ea typeface="等线" panose="02010600030101010101" pitchFamily="2" charset="-122"/>
                <a:cs typeface="Times New Roman" panose="02020603050405020304" pitchFamily="18" charset="0"/>
              </a:rPr>
              <a:t>wakefield</a:t>
            </a:r>
            <a:r>
              <a:rPr lang="en-US" altLang="zh-CN" sz="2000" dirty="0">
                <a:latin typeface="Times New Roman" panose="02020603050405020304" pitchFamily="18" charset="0"/>
                <a:ea typeface="等线" panose="02010600030101010101" pitchFamily="2" charset="-122"/>
                <a:cs typeface="Times New Roman" panose="02020603050405020304" pitchFamily="18" charset="0"/>
              </a:rPr>
              <a:t> which hold high quality factor </a:t>
            </a:r>
            <a:r>
              <a:rPr lang="en-US" altLang="zh-CN" sz="2000" i="1" dirty="0">
                <a:latin typeface="Times New Roman" panose="02020603050405020304" pitchFamily="18" charset="0"/>
                <a:ea typeface="等线" panose="02010600030101010101" pitchFamily="2" charset="-122"/>
                <a:cs typeface="Times New Roman" panose="02020603050405020304" pitchFamily="18" charset="0"/>
              </a:rPr>
              <a:t>Q</a:t>
            </a:r>
          </a:p>
          <a:p>
            <a:r>
              <a:rPr lang="en-US" altLang="zh-CN" sz="2000" dirty="0">
                <a:latin typeface="Times New Roman" panose="02020603050405020304" pitchFamily="18" charset="0"/>
                <a:ea typeface="等线" panose="02010600030101010101" pitchFamily="2" charset="-122"/>
                <a:cs typeface="Times New Roman" panose="02020603050405020304" pitchFamily="18" charset="0"/>
              </a:rPr>
              <a:t>The impedance is narrow banded.</a:t>
            </a:r>
          </a:p>
          <a:p>
            <a:endParaRPr lang="en-US" altLang="zh-CN" sz="2000" dirty="0">
              <a:latin typeface="Times New Roman" panose="02020603050405020304" pitchFamily="18" charset="0"/>
              <a:ea typeface="等线" panose="02010600030101010101" pitchFamily="2" charset="-122"/>
              <a:cs typeface="Times New Roman" panose="02020603050405020304" pitchFamily="18" charset="0"/>
            </a:endParaRPr>
          </a:p>
          <a:p>
            <a:endParaRPr lang="en-US" altLang="zh-CN" sz="2000" dirty="0">
              <a:latin typeface="Times New Roman" panose="02020603050405020304" pitchFamily="18" charset="0"/>
              <a:ea typeface="等线" panose="02010600030101010101" pitchFamily="2" charset="-122"/>
              <a:cs typeface="Times New Roman" panose="02020603050405020304" pitchFamily="18" charset="0"/>
            </a:endParaRPr>
          </a:p>
          <a:p>
            <a:r>
              <a:rPr lang="en-US" altLang="zh-CN" sz="2000" dirty="0">
                <a:latin typeface="Times New Roman" panose="02020603050405020304" pitchFamily="18" charset="0"/>
                <a:ea typeface="等线" panose="02010600030101010101" pitchFamily="2" charset="-122"/>
                <a:cs typeface="Times New Roman" panose="02020603050405020304" pitchFamily="18" charset="0"/>
              </a:rPr>
              <a:t>Narrow band impedance is produced by cavity like structure or resistive wall.</a:t>
            </a:r>
            <a:endParaRPr lang="zh-CN" altLang="en-US" sz="2000" dirty="0">
              <a:latin typeface="Times New Roman" panose="02020603050405020304" pitchFamily="18" charset="0"/>
              <a:ea typeface="等线" panose="02010600030101010101" pitchFamily="2" charset="-122"/>
              <a:cs typeface="Times New Roman" panose="02020603050405020304" pitchFamily="18" charset="0"/>
            </a:endParaRPr>
          </a:p>
        </p:txBody>
      </p:sp>
      <p:cxnSp>
        <p:nvCxnSpPr>
          <p:cNvPr id="8" name="直接箭头连接符 7">
            <a:extLst>
              <a:ext uri="{FF2B5EF4-FFF2-40B4-BE49-F238E27FC236}">
                <a16:creationId xmlns:a16="http://schemas.microsoft.com/office/drawing/2014/main" id="{963B5A10-736E-94AC-BA2F-16F4F965D7C4}"/>
              </a:ext>
            </a:extLst>
          </p:cNvPr>
          <p:cNvCxnSpPr>
            <a:cxnSpLocks/>
          </p:cNvCxnSpPr>
          <p:nvPr/>
        </p:nvCxnSpPr>
        <p:spPr>
          <a:xfrm>
            <a:off x="1589809" y="4561609"/>
            <a:ext cx="207818"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9" name="直接箭头连接符 8">
            <a:extLst>
              <a:ext uri="{FF2B5EF4-FFF2-40B4-BE49-F238E27FC236}">
                <a16:creationId xmlns:a16="http://schemas.microsoft.com/office/drawing/2014/main" id="{111940D7-C33D-DC34-F973-A7B3C5810FF0}"/>
              </a:ext>
            </a:extLst>
          </p:cNvPr>
          <p:cNvCxnSpPr>
            <a:cxnSpLocks/>
          </p:cNvCxnSpPr>
          <p:nvPr/>
        </p:nvCxnSpPr>
        <p:spPr>
          <a:xfrm flipH="1">
            <a:off x="1866900" y="4568535"/>
            <a:ext cx="242454"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8674245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1F0CD28E-DE0E-EFC8-E717-E729BD297CB6}"/>
                  </a:ext>
                </a:extLst>
              </p:cNvPr>
              <p:cNvSpPr txBox="1"/>
              <p:nvPr/>
            </p:nvSpPr>
            <p:spPr>
              <a:xfrm>
                <a:off x="387058" y="1377082"/>
                <a:ext cx="9837593" cy="67044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limUpp>
                        <m:limUppPr>
                          <m:ctrlPr>
                            <a:rPr lang="zh-CN" altLang="en-US" i="1" smtClean="0">
                              <a:solidFill>
                                <a:srgbClr val="836967"/>
                              </a:solidFill>
                              <a:latin typeface="Cambria Math" panose="02040503050406030204" pitchFamily="18" charset="0"/>
                            </a:rPr>
                          </m:ctrlPr>
                        </m:limUppPr>
                        <m:e>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𝑦</m:t>
                              </m:r>
                            </m:e>
                            <m:sub>
                              <m:r>
                                <a:rPr lang="zh-CN" altLang="en-US" i="1">
                                  <a:latin typeface="Cambria Math" panose="02040503050406030204" pitchFamily="18" charset="0"/>
                                </a:rPr>
                                <m:t>𝑛</m:t>
                              </m:r>
                            </m:sub>
                          </m:sSub>
                        </m:e>
                        <m:lim>
                          <m:r>
                            <a:rPr lang="zh-CN" altLang="en-US" i="0">
                              <a:latin typeface="Cambria Math" panose="02040503050406030204" pitchFamily="18" charset="0"/>
                            </a:rPr>
                            <m:t>••</m:t>
                          </m:r>
                        </m:lim>
                      </m:limUpp>
                      <m:d>
                        <m:dPr>
                          <m:ctrlPr>
                            <a:rPr lang="zh-CN" altLang="en-US" i="1">
                              <a:latin typeface="Cambria Math" panose="02040503050406030204" pitchFamily="18" charset="0"/>
                            </a:rPr>
                          </m:ctrlPr>
                        </m:dPr>
                        <m:e>
                          <m:r>
                            <a:rPr lang="zh-CN" altLang="en-US" i="1">
                              <a:latin typeface="Cambria Math" panose="02040503050406030204" pitchFamily="18" charset="0"/>
                            </a:rPr>
                            <m:t>𝑡</m:t>
                          </m:r>
                        </m:e>
                      </m:d>
                      <m:r>
                        <a:rPr lang="zh-CN" altLang="en-US" i="0">
                          <a:latin typeface="Cambria Math" panose="02040503050406030204" pitchFamily="18" charset="0"/>
                        </a:rPr>
                        <m:t>+</m:t>
                      </m:r>
                      <m:sSubSup>
                        <m:sSubSupPr>
                          <m:ctrlPr>
                            <a:rPr lang="zh-CN" altLang="en-US" i="1">
                              <a:solidFill>
                                <a:srgbClr val="836967"/>
                              </a:solidFill>
                              <a:latin typeface="Cambria Math" panose="02040503050406030204" pitchFamily="18" charset="0"/>
                            </a:rPr>
                          </m:ctrlPr>
                        </m:sSubSupPr>
                        <m:e>
                          <m:r>
                            <a:rPr lang="zh-CN" altLang="en-US" i="1">
                              <a:latin typeface="Cambria Math" panose="02040503050406030204" pitchFamily="18" charset="0"/>
                            </a:rPr>
                            <m:t>𝜔</m:t>
                          </m:r>
                        </m:e>
                        <m:sub>
                          <m:r>
                            <a:rPr lang="zh-CN" altLang="en-US" i="1">
                              <a:latin typeface="Cambria Math" panose="02040503050406030204" pitchFamily="18" charset="0"/>
                            </a:rPr>
                            <m:t>𝛽</m:t>
                          </m:r>
                        </m:sub>
                        <m:sup>
                          <m:r>
                            <a:rPr lang="zh-CN" altLang="en-US" i="0">
                              <a:latin typeface="Cambria Math" panose="02040503050406030204" pitchFamily="18" charset="0"/>
                            </a:rPr>
                            <m:t>2</m:t>
                          </m:r>
                        </m:sup>
                      </m:sSubSup>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𝑦</m:t>
                          </m:r>
                        </m:e>
                        <m:sub>
                          <m:r>
                            <a:rPr lang="zh-CN" altLang="en-US" i="1">
                              <a:latin typeface="Cambria Math" panose="02040503050406030204" pitchFamily="18" charset="0"/>
                            </a:rPr>
                            <m:t>𝑛</m:t>
                          </m:r>
                        </m:sub>
                      </m:sSub>
                      <m:d>
                        <m:dPr>
                          <m:ctrlPr>
                            <a:rPr lang="zh-CN" altLang="en-US" i="1">
                              <a:latin typeface="Cambria Math" panose="02040503050406030204" pitchFamily="18" charset="0"/>
                            </a:rPr>
                          </m:ctrlPr>
                        </m:dPr>
                        <m:e>
                          <m:r>
                            <a:rPr lang="zh-CN" altLang="en-US" i="1">
                              <a:latin typeface="Cambria Math" panose="02040503050406030204" pitchFamily="18" charset="0"/>
                            </a:rPr>
                            <m:t>𝑡</m:t>
                          </m:r>
                        </m:e>
                      </m:d>
                      <m:r>
                        <a:rPr lang="zh-CN" altLang="en-US" i="0">
                          <a:latin typeface="Cambria Math" panose="02040503050406030204" pitchFamily="18" charset="0"/>
                        </a:rPr>
                        <m:t>=−</m:t>
                      </m:r>
                      <m:f>
                        <m:fPr>
                          <m:ctrlPr>
                            <a:rPr lang="zh-CN" altLang="en-US" i="1">
                              <a:solidFill>
                                <a:srgbClr val="836967"/>
                              </a:solidFill>
                              <a:latin typeface="Cambria Math" panose="02040503050406030204" pitchFamily="18" charset="0"/>
                            </a:rPr>
                          </m:ctrlPr>
                        </m:fPr>
                        <m:num>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𝑟</m:t>
                              </m:r>
                            </m:e>
                            <m:sub>
                              <m:r>
                                <a:rPr lang="zh-CN" altLang="en-US" i="0">
                                  <a:latin typeface="Cambria Math" panose="02040503050406030204" pitchFamily="18" charset="0"/>
                                </a:rPr>
                                <m:t>0</m:t>
                              </m:r>
                            </m:sub>
                          </m:sSub>
                          <m:r>
                            <a:rPr lang="zh-CN" altLang="en-US" i="1">
                              <a:latin typeface="Cambria Math" panose="02040503050406030204" pitchFamily="18" charset="0"/>
                            </a:rPr>
                            <m:t>𝑐</m:t>
                          </m:r>
                        </m:num>
                        <m:den>
                          <m:r>
                            <a:rPr lang="zh-CN" altLang="en-US" i="1">
                              <a:latin typeface="Cambria Math" panose="02040503050406030204" pitchFamily="18" charset="0"/>
                            </a:rPr>
                            <m:t>𝛾</m:t>
                          </m:r>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𝑇</m:t>
                              </m:r>
                            </m:e>
                            <m:sub>
                              <m:r>
                                <a:rPr lang="zh-CN" altLang="en-US" i="0">
                                  <a:latin typeface="Cambria Math" panose="02040503050406030204" pitchFamily="18" charset="0"/>
                                </a:rPr>
                                <m:t>0</m:t>
                              </m:r>
                            </m:sub>
                          </m:sSub>
                        </m:den>
                      </m:f>
                      <m:nary>
                        <m:naryPr>
                          <m:chr m:val="∑"/>
                          <m:limLoc m:val="subSup"/>
                          <m:ctrlPr>
                            <a:rPr lang="zh-CN" altLang="en-US" i="1">
                              <a:latin typeface="Cambria Math" panose="02040503050406030204" pitchFamily="18" charset="0"/>
                            </a:rPr>
                          </m:ctrlPr>
                        </m:naryPr>
                        <m:sub>
                          <m:r>
                            <a:rPr lang="zh-CN" altLang="en-US" i="1">
                              <a:latin typeface="Cambria Math" panose="02040503050406030204" pitchFamily="18" charset="0"/>
                            </a:rPr>
                            <m:t>𝑘</m:t>
                          </m:r>
                          <m:r>
                            <a:rPr lang="zh-CN" altLang="en-US" i="0">
                              <a:latin typeface="Cambria Math" panose="02040503050406030204" pitchFamily="18" charset="0"/>
                            </a:rPr>
                            <m:t>=−∞</m:t>
                          </m:r>
                        </m:sub>
                        <m:sup>
                          <m:r>
                            <a:rPr lang="zh-CN" altLang="en-US" i="0">
                              <a:latin typeface="Cambria Math" panose="02040503050406030204" pitchFamily="18" charset="0"/>
                            </a:rPr>
                            <m:t>∞</m:t>
                          </m:r>
                        </m:sup>
                        <m:e>
                          <m:nary>
                            <m:naryPr>
                              <m:chr m:val="∑"/>
                              <m:limLoc m:val="subSup"/>
                              <m:ctrlPr>
                                <a:rPr lang="zh-CN" altLang="en-US" i="1">
                                  <a:latin typeface="Cambria Math" panose="02040503050406030204" pitchFamily="18" charset="0"/>
                                </a:rPr>
                              </m:ctrlPr>
                            </m:naryPr>
                            <m:sub>
                              <m:r>
                                <a:rPr lang="zh-CN" altLang="en-US" i="1">
                                  <a:latin typeface="Cambria Math" panose="02040503050406030204" pitchFamily="18" charset="0"/>
                                </a:rPr>
                                <m:t>𝑚</m:t>
                              </m:r>
                              <m:r>
                                <a:rPr lang="zh-CN" altLang="en-US" i="0">
                                  <a:latin typeface="Cambria Math" panose="02040503050406030204" pitchFamily="18" charset="0"/>
                                </a:rPr>
                                <m:t>=0</m:t>
                              </m:r>
                            </m:sub>
                            <m:sup>
                              <m:r>
                                <a:rPr lang="zh-CN" altLang="en-US" i="1">
                                  <a:latin typeface="Cambria Math" panose="02040503050406030204" pitchFamily="18" charset="0"/>
                                </a:rPr>
                                <m:t>𝑀</m:t>
                              </m:r>
                              <m:r>
                                <a:rPr lang="zh-CN" altLang="en-US" i="0">
                                  <a:latin typeface="Cambria Math" panose="02040503050406030204" pitchFamily="18" charset="0"/>
                                </a:rPr>
                                <m:t>−1</m:t>
                              </m:r>
                            </m:sup>
                            <m:e>
                              <m:r>
                                <a:rPr lang="zh-CN" altLang="en-US" i="1">
                                  <a:latin typeface="Cambria Math" panose="02040503050406030204" pitchFamily="18" charset="0"/>
                                </a:rPr>
                                <m:t>𝑁</m:t>
                              </m:r>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𝑎</m:t>
                                  </m:r>
                                </m:e>
                                <m:sub>
                                  <m:r>
                                    <a:rPr lang="zh-CN" altLang="en-US" i="1">
                                      <a:latin typeface="Cambria Math" panose="02040503050406030204" pitchFamily="18" charset="0"/>
                                    </a:rPr>
                                    <m:t>𝑚</m:t>
                                  </m:r>
                                </m:sub>
                              </m:sSub>
                            </m:e>
                          </m:nary>
                        </m:e>
                      </m:nary>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𝑊</m:t>
                          </m:r>
                        </m:e>
                        <m:sub>
                          <m:r>
                            <a:rPr lang="zh-CN" altLang="en-US" i="0">
                              <a:latin typeface="Cambria Math" panose="02040503050406030204" pitchFamily="18" charset="0"/>
                            </a:rPr>
                            <m:t>⊥</m:t>
                          </m:r>
                        </m:sub>
                      </m:sSub>
                      <m:d>
                        <m:dPr>
                          <m:ctrlPr>
                            <a:rPr lang="zh-CN" altLang="en-US" i="1">
                              <a:latin typeface="Cambria Math" panose="02040503050406030204" pitchFamily="18" charset="0"/>
                            </a:rPr>
                          </m:ctrlPr>
                        </m:dPr>
                        <m:e>
                          <m:r>
                            <a:rPr lang="zh-CN" altLang="en-US" i="0">
                              <a:latin typeface="Cambria Math" panose="02040503050406030204" pitchFamily="18" charset="0"/>
                            </a:rPr>
                            <m:t>−</m:t>
                          </m:r>
                          <m:r>
                            <a:rPr lang="zh-CN" altLang="en-US" i="1">
                              <a:latin typeface="Cambria Math" panose="02040503050406030204" pitchFamily="18" charset="0"/>
                            </a:rPr>
                            <m:t>𝑘𝐶</m:t>
                          </m:r>
                          <m:r>
                            <a:rPr lang="zh-CN" altLang="en-US" i="0">
                              <a:latin typeface="Cambria Math" panose="02040503050406030204" pitchFamily="18" charset="0"/>
                            </a:rPr>
                            <m:t>−</m:t>
                          </m:r>
                          <m:f>
                            <m:fPr>
                              <m:ctrlPr>
                                <a:rPr lang="zh-CN" altLang="en-US" i="1">
                                  <a:solidFill>
                                    <a:srgbClr val="836967"/>
                                  </a:solidFill>
                                  <a:latin typeface="Cambria Math" panose="02040503050406030204" pitchFamily="18" charset="0"/>
                                </a:rPr>
                              </m:ctrlPr>
                            </m:fPr>
                            <m:num>
                              <m:r>
                                <a:rPr lang="zh-CN" altLang="en-US" i="1">
                                  <a:latin typeface="Cambria Math" panose="02040503050406030204" pitchFamily="18" charset="0"/>
                                </a:rPr>
                                <m:t>𝑚</m:t>
                              </m:r>
                              <m:r>
                                <a:rPr lang="zh-CN" altLang="en-US" i="0">
                                  <a:latin typeface="Cambria Math" panose="02040503050406030204" pitchFamily="18" charset="0"/>
                                </a:rPr>
                                <m:t>−</m:t>
                              </m:r>
                              <m:r>
                                <a:rPr lang="zh-CN" altLang="en-US" i="1">
                                  <a:latin typeface="Cambria Math" panose="02040503050406030204" pitchFamily="18" charset="0"/>
                                </a:rPr>
                                <m:t>𝑛</m:t>
                              </m:r>
                            </m:num>
                            <m:den>
                              <m:r>
                                <a:rPr lang="zh-CN" altLang="en-US" i="1">
                                  <a:latin typeface="Cambria Math" panose="02040503050406030204" pitchFamily="18" charset="0"/>
                                </a:rPr>
                                <m:t>𝑀</m:t>
                              </m:r>
                            </m:den>
                          </m:f>
                          <m:r>
                            <a:rPr lang="zh-CN" altLang="en-US" i="1">
                              <a:latin typeface="Cambria Math" panose="02040503050406030204" pitchFamily="18" charset="0"/>
                            </a:rPr>
                            <m:t>𝐶</m:t>
                          </m:r>
                        </m:e>
                      </m:d>
                      <m:r>
                        <a:rPr lang="zh-CN" altLang="en-US" i="0">
                          <a:latin typeface="Cambria Math" panose="02040503050406030204" pitchFamily="18" charset="0"/>
                        </a:rPr>
                        <m:t>×</m:t>
                      </m:r>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𝑦</m:t>
                          </m:r>
                        </m:e>
                        <m:sub>
                          <m:r>
                            <a:rPr lang="zh-CN" altLang="en-US" i="1">
                              <a:latin typeface="Cambria Math" panose="02040503050406030204" pitchFamily="18" charset="0"/>
                            </a:rPr>
                            <m:t>𝑚</m:t>
                          </m:r>
                        </m:sub>
                      </m:sSub>
                      <m:d>
                        <m:dPr>
                          <m:ctrlPr>
                            <a:rPr lang="zh-CN" altLang="en-US" i="1">
                              <a:latin typeface="Cambria Math" panose="02040503050406030204" pitchFamily="18" charset="0"/>
                            </a:rPr>
                          </m:ctrlPr>
                        </m:dPr>
                        <m:e>
                          <m:r>
                            <a:rPr lang="zh-CN" altLang="en-US" i="1">
                              <a:latin typeface="Cambria Math" panose="02040503050406030204" pitchFamily="18" charset="0"/>
                            </a:rPr>
                            <m:t>𝑡</m:t>
                          </m:r>
                          <m:r>
                            <a:rPr lang="zh-CN" altLang="en-US" i="0">
                              <a:latin typeface="Cambria Math" panose="02040503050406030204" pitchFamily="18" charset="0"/>
                            </a:rPr>
                            <m:t>−</m:t>
                          </m:r>
                          <m:r>
                            <a:rPr lang="zh-CN" altLang="en-US" i="1">
                              <a:latin typeface="Cambria Math" panose="02040503050406030204" pitchFamily="18" charset="0"/>
                            </a:rPr>
                            <m:t>𝑘</m:t>
                          </m:r>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𝑇</m:t>
                              </m:r>
                            </m:e>
                            <m:sub>
                              <m:r>
                                <a:rPr lang="zh-CN" altLang="en-US" i="0">
                                  <a:latin typeface="Cambria Math" panose="02040503050406030204" pitchFamily="18" charset="0"/>
                                </a:rPr>
                                <m:t>0</m:t>
                              </m:r>
                            </m:sub>
                          </m:sSub>
                          <m:r>
                            <a:rPr lang="zh-CN" altLang="en-US" i="0">
                              <a:latin typeface="Cambria Math" panose="02040503050406030204" pitchFamily="18" charset="0"/>
                            </a:rPr>
                            <m:t>−</m:t>
                          </m:r>
                          <m:f>
                            <m:fPr>
                              <m:ctrlPr>
                                <a:rPr lang="zh-CN" altLang="en-US" i="1">
                                  <a:solidFill>
                                    <a:srgbClr val="836967"/>
                                  </a:solidFill>
                                  <a:latin typeface="Cambria Math" panose="02040503050406030204" pitchFamily="18" charset="0"/>
                                </a:rPr>
                              </m:ctrlPr>
                            </m:fPr>
                            <m:num>
                              <m:r>
                                <a:rPr lang="zh-CN" altLang="en-US" i="1">
                                  <a:latin typeface="Cambria Math" panose="02040503050406030204" pitchFamily="18" charset="0"/>
                                </a:rPr>
                                <m:t>𝑚</m:t>
                              </m:r>
                              <m:r>
                                <a:rPr lang="zh-CN" altLang="en-US" i="0">
                                  <a:latin typeface="Cambria Math" panose="02040503050406030204" pitchFamily="18" charset="0"/>
                                </a:rPr>
                                <m:t>−</m:t>
                              </m:r>
                              <m:r>
                                <a:rPr lang="zh-CN" altLang="en-US" i="1">
                                  <a:latin typeface="Cambria Math" panose="02040503050406030204" pitchFamily="18" charset="0"/>
                                </a:rPr>
                                <m:t>𝑛</m:t>
                              </m:r>
                            </m:num>
                            <m:den>
                              <m:r>
                                <a:rPr lang="zh-CN" altLang="en-US" i="1">
                                  <a:latin typeface="Cambria Math" panose="02040503050406030204" pitchFamily="18" charset="0"/>
                                </a:rPr>
                                <m:t>𝑀</m:t>
                              </m:r>
                            </m:den>
                          </m:f>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𝑇</m:t>
                              </m:r>
                            </m:e>
                            <m:sub>
                              <m:r>
                                <a:rPr lang="zh-CN" altLang="en-US" i="0">
                                  <a:latin typeface="Cambria Math" panose="02040503050406030204" pitchFamily="18" charset="0"/>
                                </a:rPr>
                                <m:t>0</m:t>
                              </m:r>
                            </m:sub>
                          </m:sSub>
                        </m:e>
                      </m:d>
                    </m:oMath>
                  </m:oMathPara>
                </a14:m>
                <a:endParaRPr lang="zh-CN" altLang="en-US" dirty="0"/>
              </a:p>
            </p:txBody>
          </p:sp>
        </mc:Choice>
        <mc:Fallback xmlns="">
          <p:sp>
            <p:nvSpPr>
              <p:cNvPr id="5" name="文本框 4">
                <a:extLst>
                  <a:ext uri="{FF2B5EF4-FFF2-40B4-BE49-F238E27FC236}">
                    <a16:creationId xmlns:a16="http://schemas.microsoft.com/office/drawing/2014/main" id="{1F0CD28E-DE0E-EFC8-E717-E729BD297CB6}"/>
                  </a:ext>
                </a:extLst>
              </p:cNvPr>
              <p:cNvSpPr txBox="1">
                <a:spLocks noRot="1" noChangeAspect="1" noMove="1" noResize="1" noEditPoints="1" noAdjustHandles="1" noChangeArrowheads="1" noChangeShapeType="1" noTextEdit="1"/>
              </p:cNvSpPr>
              <p:nvPr/>
            </p:nvSpPr>
            <p:spPr>
              <a:xfrm>
                <a:off x="387058" y="1377082"/>
                <a:ext cx="9837593" cy="670440"/>
              </a:xfrm>
              <a:prstGeom prst="rect">
                <a:avLst/>
              </a:prstGeom>
              <a:blipFill>
                <a:blip r:embed="rId2"/>
                <a:stretch>
                  <a:fillRect/>
                </a:stretch>
              </a:blipFill>
            </p:spPr>
            <p:txBody>
              <a:bodyPr/>
              <a:lstStyle/>
              <a:p>
                <a:r>
                  <a:rPr lang="zh-CN" altLang="en-US">
                    <a:noFill/>
                  </a:rPr>
                  <a:t> </a:t>
                </a:r>
              </a:p>
            </p:txBody>
          </p:sp>
        </mc:Fallback>
      </mc:AlternateContent>
      <p:sp>
        <p:nvSpPr>
          <p:cNvPr id="7" name="文本框 6">
            <a:extLst>
              <a:ext uri="{FF2B5EF4-FFF2-40B4-BE49-F238E27FC236}">
                <a16:creationId xmlns:a16="http://schemas.microsoft.com/office/drawing/2014/main" id="{FBE31E06-DFB1-92C5-6138-4288C218CE14}"/>
              </a:ext>
            </a:extLst>
          </p:cNvPr>
          <p:cNvSpPr txBox="1"/>
          <p:nvPr/>
        </p:nvSpPr>
        <p:spPr>
          <a:xfrm>
            <a:off x="387058" y="1955249"/>
            <a:ext cx="11043813" cy="1296637"/>
          </a:xfrm>
          <a:prstGeom prst="rect">
            <a:avLst/>
          </a:prstGeom>
          <a:noFill/>
        </p:spPr>
        <p:txBody>
          <a:bodyPr wrap="square">
            <a:spAutoFit/>
          </a:bodyPr>
          <a:lstStyle/>
          <a:p>
            <a:pPr indent="266700" algn="just">
              <a:lnSpc>
                <a:spcPct val="150000"/>
              </a:lnSpc>
            </a:pP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Where </a:t>
            </a:r>
            <a:r>
              <a:rPr lang="en-US" altLang="zh-CN" sz="1800" i="1" kern="0" dirty="0">
                <a:effectLst/>
                <a:latin typeface="Times New Roman" panose="02020603050405020304" pitchFamily="18" charset="0"/>
                <a:ea typeface="华文中宋" panose="02010600040101010101" pitchFamily="2" charset="-122"/>
                <a:cs typeface="Times New Roman" panose="02020603050405020304" pitchFamily="18" charset="0"/>
              </a:rPr>
              <a:t>ω</a:t>
            </a:r>
            <a:r>
              <a:rPr lang="en-US" altLang="zh-CN" sz="1800" i="1" kern="0" baseline="-25000" dirty="0">
                <a:effectLst/>
                <a:latin typeface="Times New Roman" panose="02020603050405020304" pitchFamily="18" charset="0"/>
                <a:ea typeface="华文中宋" panose="02010600040101010101" pitchFamily="2" charset="-122"/>
                <a:cs typeface="Times New Roman" panose="02020603050405020304" pitchFamily="18" charset="0"/>
              </a:rPr>
              <a:t>β</a:t>
            </a:r>
            <a:r>
              <a:rPr lang="en-US" altLang="zh-CN" sz="1800" kern="0" dirty="0">
                <a:effectLst/>
                <a:latin typeface="Times New Roman" panose="02020603050405020304" pitchFamily="18" charset="0"/>
                <a:ea typeface="华文中宋" panose="02010600040101010101" pitchFamily="2" charset="-122"/>
                <a:cs typeface="Times New Roman" panose="02020603050405020304" pitchFamily="18" charset="0"/>
              </a:rPr>
              <a:t> is </a:t>
            </a:r>
            <a:r>
              <a:rPr lang="en-US" altLang="zh-CN" sz="1800" kern="0" dirty="0" err="1">
                <a:effectLst/>
                <a:latin typeface="Times New Roman" panose="02020603050405020304" pitchFamily="18" charset="0"/>
                <a:ea typeface="华文中宋" panose="02010600040101010101" pitchFamily="2" charset="-122"/>
                <a:cs typeface="Times New Roman" panose="02020603050405020304" pitchFamily="18" charset="0"/>
              </a:rPr>
              <a:t>betatron</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 oscillate frequency</a:t>
            </a:r>
            <a:r>
              <a:rPr lang="zh-CN"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a:t>
            </a:r>
            <a:r>
              <a:rPr lang="en-US" altLang="zh-CN" sz="1800" i="1" kern="100" dirty="0">
                <a:effectLst/>
                <a:latin typeface="Times New Roman" panose="02020603050405020304" pitchFamily="18" charset="0"/>
                <a:ea typeface="等线" panose="02010600030101010101" pitchFamily="2" charset="-122"/>
                <a:cs typeface="Times New Roman" panose="02020603050405020304" pitchFamily="18" charset="0"/>
              </a:rPr>
              <a:t>n </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denotes the bunch index to be investigated, </a:t>
            </a:r>
            <a:r>
              <a:rPr lang="en-US" altLang="zh-CN" sz="1800" i="1" kern="100" dirty="0">
                <a:effectLst/>
                <a:latin typeface="Times New Roman" panose="02020603050405020304" pitchFamily="18" charset="0"/>
                <a:ea typeface="等线" panose="02010600030101010101" pitchFamily="2" charset="-122"/>
                <a:cs typeface="Times New Roman" panose="02020603050405020304" pitchFamily="18" charset="0"/>
              </a:rPr>
              <a:t>m </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denotes bunch excite </a:t>
            </a:r>
            <a:r>
              <a:rPr lang="en-US" altLang="zh-CN" sz="1800" kern="100" dirty="0" err="1">
                <a:effectLst/>
                <a:latin typeface="Times New Roman" panose="02020603050405020304" pitchFamily="18" charset="0"/>
                <a:ea typeface="等线" panose="02010600030101010101" pitchFamily="2" charset="-122"/>
                <a:cs typeface="Times New Roman" panose="02020603050405020304" pitchFamily="18" charset="0"/>
              </a:rPr>
              <a:t>wakefield</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a:t>
            </a:r>
            <a:r>
              <a:rPr lang="zh-CN"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 </a:t>
            </a:r>
            <a:r>
              <a:rPr lang="en-US" altLang="zh-CN" sz="1800" i="1" kern="100" dirty="0">
                <a:effectLst/>
                <a:latin typeface="Times New Roman" panose="02020603050405020304" pitchFamily="18" charset="0"/>
                <a:ea typeface="等线" panose="02010600030101010101" pitchFamily="2" charset="-122"/>
                <a:cs typeface="Times New Roman" panose="02020603050405020304" pitchFamily="18" charset="0"/>
              </a:rPr>
              <a:t>M </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is the harmonic number of the ring,</a:t>
            </a:r>
            <a:r>
              <a:rPr lang="en-US" altLang="zh-CN" sz="1800" i="1" kern="100" dirty="0">
                <a:effectLst/>
                <a:latin typeface="Times New Roman" panose="02020603050405020304" pitchFamily="18" charset="0"/>
                <a:ea typeface="等线" panose="02010600030101010101" pitchFamily="2" charset="-122"/>
                <a:cs typeface="Times New Roman" panose="02020603050405020304" pitchFamily="18" charset="0"/>
              </a:rPr>
              <a:t> C </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is the circumference of the ring</a:t>
            </a:r>
            <a:r>
              <a:rPr lang="zh-CN"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a:t>
            </a:r>
            <a:r>
              <a:rPr lang="en-US" altLang="zh-CN" sz="1800" i="1" kern="100" dirty="0">
                <a:effectLst/>
                <a:latin typeface="Times New Roman" panose="02020603050405020304" pitchFamily="18" charset="0"/>
                <a:ea typeface="等线" panose="02010600030101010101" pitchFamily="2" charset="-122"/>
                <a:cs typeface="Times New Roman" panose="02020603050405020304" pitchFamily="18" charset="0"/>
              </a:rPr>
              <a:t>γ </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is relative energy</a:t>
            </a:r>
            <a:r>
              <a:rPr lang="zh-CN"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a:t>
            </a:r>
            <a:r>
              <a:rPr lang="en-US" altLang="zh-CN" sz="1800" i="1" kern="0" dirty="0">
                <a:effectLst/>
                <a:latin typeface="Times New Roman" panose="02020603050405020304" pitchFamily="18" charset="0"/>
                <a:ea typeface="华文中宋" panose="02010600040101010101" pitchFamily="2" charset="-122"/>
                <a:cs typeface="Times New Roman" panose="02020603050405020304" pitchFamily="18" charset="0"/>
              </a:rPr>
              <a:t>T</a:t>
            </a:r>
            <a:r>
              <a:rPr lang="en-US" altLang="zh-CN" sz="1800" i="1" kern="0" baseline="-25000" dirty="0">
                <a:effectLst/>
                <a:latin typeface="Times New Roman" panose="02020603050405020304" pitchFamily="18" charset="0"/>
                <a:ea typeface="华文中宋" panose="02010600040101010101" pitchFamily="2" charset="-122"/>
                <a:cs typeface="Times New Roman" panose="02020603050405020304" pitchFamily="18" charset="0"/>
              </a:rPr>
              <a:t>0 </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is revolution period, </a:t>
            </a:r>
            <a:r>
              <a:rPr lang="en-US" altLang="zh-CN" sz="1800" i="1" kern="100" dirty="0">
                <a:effectLst/>
                <a:latin typeface="Times New Roman" panose="02020603050405020304" pitchFamily="18" charset="0"/>
                <a:ea typeface="等线" panose="02010600030101010101" pitchFamily="2" charset="-122"/>
                <a:cs typeface="Times New Roman" panose="02020603050405020304" pitchFamily="18" charset="0"/>
              </a:rPr>
              <a:t>N</a:t>
            </a:r>
            <a:r>
              <a:rPr lang="en-US" altLang="zh-CN" i="1" kern="100" dirty="0">
                <a:latin typeface="Times New Roman" panose="02020603050405020304" pitchFamily="18" charset="0"/>
                <a:ea typeface="等线" panose="02010600030101010101" pitchFamily="2" charset="-122"/>
                <a:cs typeface="Times New Roman" panose="02020603050405020304" pitchFamily="18" charset="0"/>
              </a:rPr>
              <a:t> </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is number of  electrons in a bunch, </a:t>
            </a:r>
            <a:r>
              <a:rPr lang="en-US" altLang="zh-CN" sz="1800" i="1" kern="100" dirty="0">
                <a:effectLst/>
                <a:latin typeface="Times New Roman" panose="02020603050405020304" pitchFamily="18" charset="0"/>
                <a:ea typeface="等线" panose="02010600030101010101" pitchFamily="2" charset="-122"/>
                <a:cs typeface="Times New Roman" panose="02020603050405020304" pitchFamily="18" charset="0"/>
              </a:rPr>
              <a:t>a </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is shaping factor.</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8" name="文本框 7">
            <a:extLst>
              <a:ext uri="{FF2B5EF4-FFF2-40B4-BE49-F238E27FC236}">
                <a16:creationId xmlns:a16="http://schemas.microsoft.com/office/drawing/2014/main" id="{0F902591-2DA2-FA08-4711-8FD08F89B449}"/>
              </a:ext>
            </a:extLst>
          </p:cNvPr>
          <p:cNvSpPr txBox="1"/>
          <p:nvPr/>
        </p:nvSpPr>
        <p:spPr>
          <a:xfrm>
            <a:off x="345494" y="946538"/>
            <a:ext cx="4073551" cy="369332"/>
          </a:xfrm>
          <a:prstGeom prst="rect">
            <a:avLst/>
          </a:prstGeom>
          <a:noFill/>
        </p:spPr>
        <p:txBody>
          <a:bodyPr wrap="none" rtlCol="0">
            <a:spAutoFit/>
          </a:bodyPr>
          <a:lstStyle/>
          <a:p>
            <a:r>
              <a:rPr lang="en-US" altLang="zh-CN" b="1" dirty="0"/>
              <a:t>Transverse coupled bunch instability </a:t>
            </a:r>
            <a:endParaRPr lang="zh-CN" altLang="en-US" b="1" dirty="0"/>
          </a:p>
        </p:txBody>
      </p:sp>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1534B681-DBBE-7BB9-01B4-480BF7C41107}"/>
                  </a:ext>
                </a:extLst>
              </p:cNvPr>
              <p:cNvSpPr txBox="1"/>
              <p:nvPr/>
            </p:nvSpPr>
            <p:spPr>
              <a:xfrm>
                <a:off x="892263" y="3965110"/>
                <a:ext cx="2844511" cy="394082"/>
              </a:xfrm>
              <a:prstGeom prst="rect">
                <a:avLst/>
              </a:prstGeom>
              <a:noFill/>
            </p:spPr>
            <p:txBody>
              <a:bodyPr wrap="square">
                <a:spAutoFit/>
              </a:bodyPr>
              <a:lstStyle/>
              <a:p>
                <a14:m>
                  <m:oMath xmlns:m="http://schemas.openxmlformats.org/officeDocument/2006/math">
                    <m:sSub>
                      <m:sSubPr>
                        <m:ctrlPr>
                          <a:rPr lang="zh-CN" altLang="zh-CN" i="1" kern="0" smtClean="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0">
                            <a:effectLst/>
                            <a:latin typeface="Cambria Math" panose="02040503050406030204" pitchFamily="18" charset="0"/>
                            <a:ea typeface="华文中宋" panose="02010600040101010101" pitchFamily="2" charset="-122"/>
                            <a:cs typeface="Times New Roman" panose="02020603050405020304" pitchFamily="18" charset="0"/>
                          </a:rPr>
                          <m:t>𝑦</m:t>
                        </m:r>
                      </m:e>
                      <m:sub>
                        <m:r>
                          <a:rPr lang="en-US" altLang="zh-CN" sz="1800" i="1" kern="0">
                            <a:effectLst/>
                            <a:latin typeface="Cambria Math" panose="02040503050406030204" pitchFamily="18" charset="0"/>
                            <a:ea typeface="华文中宋" panose="02010600040101010101" pitchFamily="2" charset="-122"/>
                            <a:cs typeface="Times New Roman" panose="02020603050405020304" pitchFamily="18" charset="0"/>
                          </a:rPr>
                          <m:t>𝑛</m:t>
                        </m:r>
                      </m:sub>
                    </m:sSub>
                    <m:r>
                      <a:rPr lang="en-US" altLang="zh-CN" sz="1800" i="1" kern="0">
                        <a:effectLst/>
                        <a:latin typeface="Cambria Math" panose="02040503050406030204" pitchFamily="18" charset="0"/>
                        <a:ea typeface="华文中宋" panose="02010600040101010101" pitchFamily="2" charset="-122"/>
                        <a:cs typeface="Times New Roman" panose="02020603050405020304" pitchFamily="18" charset="0"/>
                      </a:rPr>
                      <m:t>(</m:t>
                    </m:r>
                    <m:r>
                      <a:rPr lang="en-US" altLang="zh-CN" sz="1800" i="1" kern="0">
                        <a:effectLst/>
                        <a:latin typeface="Cambria Math" panose="02040503050406030204" pitchFamily="18" charset="0"/>
                        <a:ea typeface="华文中宋" panose="02010600040101010101" pitchFamily="2" charset="-122"/>
                        <a:cs typeface="Times New Roman" panose="02020603050405020304" pitchFamily="18" charset="0"/>
                      </a:rPr>
                      <m:t>𝑡</m:t>
                    </m:r>
                    <m:r>
                      <a:rPr lang="en-US" altLang="zh-CN" sz="1800" i="1" kern="0">
                        <a:effectLst/>
                        <a:latin typeface="Cambria Math" panose="02040503050406030204" pitchFamily="18" charset="0"/>
                        <a:ea typeface="华文中宋" panose="02010600040101010101" pitchFamily="2" charset="-122"/>
                        <a:cs typeface="Times New Roman" panose="02020603050405020304" pitchFamily="18" charset="0"/>
                      </a:rPr>
                      <m:t>)=</m:t>
                    </m:r>
                    <m:sSub>
                      <m:sSubPr>
                        <m:ctrlPr>
                          <a:rPr lang="zh-CN" altLang="zh-CN" i="1" kern="0">
                            <a:effectLst/>
                            <a:latin typeface="Cambria Math" panose="02040503050406030204" pitchFamily="18" charset="0"/>
                            <a:ea typeface="Cambria Math" panose="02040503050406030204" pitchFamily="18" charset="0"/>
                            <a:cs typeface="Times New Roman" panose="02020603050405020304" pitchFamily="18" charset="0"/>
                          </a:rPr>
                        </m:ctrlPr>
                      </m:sSubPr>
                      <m:e>
                        <m:acc>
                          <m:accPr>
                            <m:chr m:val="̃"/>
                            <m:ctrlPr>
                              <a:rPr lang="zh-CN" altLang="zh-CN" i="1" kern="0">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1800" i="1" kern="0">
                                <a:effectLst/>
                                <a:latin typeface="Cambria Math" panose="02040503050406030204" pitchFamily="18" charset="0"/>
                                <a:ea typeface="华文中宋" panose="02010600040101010101" pitchFamily="2" charset="-122"/>
                                <a:cs typeface="Times New Roman" panose="02020603050405020304" pitchFamily="18" charset="0"/>
                              </a:rPr>
                              <m:t>𝑦</m:t>
                            </m:r>
                          </m:e>
                        </m:acc>
                      </m:e>
                      <m:sub>
                        <m:r>
                          <a:rPr lang="en-US" altLang="zh-CN" sz="1800" i="1" kern="0">
                            <a:effectLst/>
                            <a:latin typeface="Cambria Math" panose="02040503050406030204" pitchFamily="18" charset="0"/>
                            <a:ea typeface="华文中宋" panose="02010600040101010101" pitchFamily="2" charset="-122"/>
                            <a:cs typeface="Times New Roman" panose="02020603050405020304" pitchFamily="18" charset="0"/>
                          </a:rPr>
                          <m:t>𝑛</m:t>
                        </m:r>
                      </m:sub>
                    </m:sSub>
                    <m:sSup>
                      <m:sSupPr>
                        <m:ctrlPr>
                          <a:rPr lang="zh-CN" altLang="zh-CN" i="1" kern="0">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800" i="1" kern="0">
                            <a:effectLst/>
                            <a:latin typeface="Cambria Math" panose="02040503050406030204" pitchFamily="18" charset="0"/>
                            <a:ea typeface="华文中宋" panose="02010600040101010101" pitchFamily="2" charset="-122"/>
                            <a:cs typeface="Times New Roman" panose="02020603050405020304" pitchFamily="18" charset="0"/>
                          </a:rPr>
                          <m:t>𝑒</m:t>
                        </m:r>
                      </m:e>
                      <m:sup>
                        <m:r>
                          <a:rPr lang="en-US" altLang="zh-CN" sz="1800" i="1" kern="0">
                            <a:effectLst/>
                            <a:latin typeface="Cambria Math" panose="02040503050406030204" pitchFamily="18" charset="0"/>
                            <a:ea typeface="华文中宋" panose="02010600040101010101" pitchFamily="2" charset="-122"/>
                            <a:cs typeface="Times New Roman" panose="02020603050405020304" pitchFamily="18" charset="0"/>
                          </a:rPr>
                          <m:t>−</m:t>
                        </m:r>
                        <m:r>
                          <a:rPr lang="en-US" altLang="zh-CN" sz="1800" i="1" kern="0">
                            <a:effectLst/>
                            <a:latin typeface="Cambria Math" panose="02040503050406030204" pitchFamily="18" charset="0"/>
                            <a:ea typeface="华文中宋" panose="02010600040101010101" pitchFamily="2" charset="-122"/>
                            <a:cs typeface="Times New Roman" panose="02020603050405020304" pitchFamily="18" charset="0"/>
                          </a:rPr>
                          <m:t>𝑖</m:t>
                        </m:r>
                        <m:r>
                          <a:rPr lang="en-US" altLang="zh-CN" sz="1800" i="1" kern="0">
                            <a:effectLst/>
                            <a:latin typeface="Cambria Math" panose="02040503050406030204" pitchFamily="18" charset="0"/>
                            <a:ea typeface="华文中宋" panose="02010600040101010101" pitchFamily="2" charset="-122"/>
                            <a:cs typeface="Times New Roman" panose="02020603050405020304" pitchFamily="18" charset="0"/>
                          </a:rPr>
                          <m:t>𝛺</m:t>
                        </m:r>
                        <m:r>
                          <a:rPr lang="en-US" altLang="zh-CN" sz="1800" i="1" kern="0">
                            <a:effectLst/>
                            <a:latin typeface="Cambria Math" panose="02040503050406030204" pitchFamily="18" charset="0"/>
                            <a:ea typeface="华文中宋" panose="02010600040101010101" pitchFamily="2" charset="-122"/>
                            <a:cs typeface="Times New Roman" panose="02020603050405020304" pitchFamily="18" charset="0"/>
                          </a:rPr>
                          <m:t>𝑡</m:t>
                        </m:r>
                      </m:sup>
                    </m:sSup>
                  </m:oMath>
                </a14:m>
                <a:r>
                  <a:rPr lang="zh-CN" altLang="zh-CN" sz="1800" kern="0" dirty="0">
                    <a:effectLst/>
                    <a:latin typeface="Times New Roman" panose="02020603050405020304" pitchFamily="18" charset="0"/>
                    <a:ea typeface="华文中宋" panose="02010600040101010101" pitchFamily="2" charset="-122"/>
                    <a:cs typeface="Times New Roman" panose="02020603050405020304" pitchFamily="18" charset="0"/>
                  </a:rPr>
                  <a:t>，</a:t>
                </a:r>
                <a:r>
                  <a:rPr lang="zh-CN" altLang="zh-CN" sz="1800" kern="0" dirty="0">
                    <a:effectLst/>
                    <a:ea typeface="Times New Roman" panose="02020603050405020304" pitchFamily="18" charset="0"/>
                  </a:rPr>
                  <a:t> </a:t>
                </a:r>
                <a14:m>
                  <m:oMath xmlns:m="http://schemas.openxmlformats.org/officeDocument/2006/math">
                    <m:r>
                      <a:rPr lang="en-US" altLang="zh-CN" sz="1800" i="1" kern="0">
                        <a:effectLst/>
                        <a:latin typeface="Cambria Math" panose="02040503050406030204" pitchFamily="18" charset="0"/>
                        <a:ea typeface="华文中宋" panose="02010600040101010101" pitchFamily="2" charset="-122"/>
                        <a:cs typeface="Times New Roman" panose="02020603050405020304" pitchFamily="18" charset="0"/>
                      </a:rPr>
                      <m:t>𝛺</m:t>
                    </m:r>
                    <m:r>
                      <a:rPr lang="en-US" altLang="zh-CN" sz="1800" i="1" kern="0">
                        <a:effectLst/>
                        <a:latin typeface="Cambria Math" panose="02040503050406030204" pitchFamily="18" charset="0"/>
                        <a:ea typeface="华文中宋" panose="02010600040101010101" pitchFamily="2" charset="-122"/>
                        <a:cs typeface="Times New Roman" panose="02020603050405020304" pitchFamily="18" charset="0"/>
                      </a:rPr>
                      <m:t>≈</m:t>
                    </m:r>
                    <m:sSub>
                      <m:sSubPr>
                        <m:ctrlPr>
                          <a:rPr lang="zh-CN" altLang="zh-CN" i="1" kern="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0">
                            <a:effectLst/>
                            <a:latin typeface="Cambria Math" panose="02040503050406030204" pitchFamily="18" charset="0"/>
                            <a:ea typeface="华文中宋" panose="02010600040101010101" pitchFamily="2" charset="-122"/>
                            <a:cs typeface="Times New Roman" panose="02020603050405020304" pitchFamily="18" charset="0"/>
                          </a:rPr>
                          <m:t>𝜔</m:t>
                        </m:r>
                      </m:e>
                      <m:sub>
                        <m:r>
                          <a:rPr lang="en-US" altLang="zh-CN" sz="1800" i="1" kern="0">
                            <a:effectLst/>
                            <a:latin typeface="Cambria Math" panose="02040503050406030204" pitchFamily="18" charset="0"/>
                            <a:ea typeface="华文中宋" panose="02010600040101010101" pitchFamily="2" charset="-122"/>
                            <a:cs typeface="Times New Roman" panose="02020603050405020304" pitchFamily="18" charset="0"/>
                          </a:rPr>
                          <m:t>𝛽</m:t>
                        </m:r>
                      </m:sub>
                    </m:sSub>
                  </m:oMath>
                </a14:m>
                <a:endParaRPr lang="zh-CN" altLang="en-US" dirty="0"/>
              </a:p>
            </p:txBody>
          </p:sp>
        </mc:Choice>
        <mc:Fallback xmlns="">
          <p:sp>
            <p:nvSpPr>
              <p:cNvPr id="10" name="文本框 9">
                <a:extLst>
                  <a:ext uri="{FF2B5EF4-FFF2-40B4-BE49-F238E27FC236}">
                    <a16:creationId xmlns:a16="http://schemas.microsoft.com/office/drawing/2014/main" id="{1534B681-DBBE-7BB9-01B4-480BF7C41107}"/>
                  </a:ext>
                </a:extLst>
              </p:cNvPr>
              <p:cNvSpPr txBox="1">
                <a:spLocks noRot="1" noChangeAspect="1" noMove="1" noResize="1" noEditPoints="1" noAdjustHandles="1" noChangeArrowheads="1" noChangeShapeType="1" noTextEdit="1"/>
              </p:cNvSpPr>
              <p:nvPr/>
            </p:nvSpPr>
            <p:spPr>
              <a:xfrm>
                <a:off x="892263" y="3965110"/>
                <a:ext cx="2844511" cy="394082"/>
              </a:xfrm>
              <a:prstGeom prst="rect">
                <a:avLst/>
              </a:prstGeom>
              <a:blipFill>
                <a:blip r:embed="rId3"/>
                <a:stretch>
                  <a:fillRect t="-7692" b="-16923"/>
                </a:stretch>
              </a:blipFill>
            </p:spPr>
            <p:txBody>
              <a:bodyPr/>
              <a:lstStyle/>
              <a:p>
                <a:r>
                  <a:rPr lang="zh-CN" altLang="en-US">
                    <a:noFill/>
                  </a:rPr>
                  <a:t> </a:t>
                </a:r>
              </a:p>
            </p:txBody>
          </p:sp>
        </mc:Fallback>
      </mc:AlternateContent>
      <p:sp>
        <p:nvSpPr>
          <p:cNvPr id="12" name="文本框 11">
            <a:extLst>
              <a:ext uri="{FF2B5EF4-FFF2-40B4-BE49-F238E27FC236}">
                <a16:creationId xmlns:a16="http://schemas.microsoft.com/office/drawing/2014/main" id="{E697A1FD-AF5D-834A-CBB4-7F7F19187223}"/>
              </a:ext>
            </a:extLst>
          </p:cNvPr>
          <p:cNvSpPr txBox="1"/>
          <p:nvPr/>
        </p:nvSpPr>
        <p:spPr>
          <a:xfrm>
            <a:off x="802693" y="3362882"/>
            <a:ext cx="6094268" cy="369332"/>
          </a:xfrm>
          <a:prstGeom prst="rect">
            <a:avLst/>
          </a:prstGeom>
          <a:noFill/>
        </p:spPr>
        <p:txBody>
          <a:bodyPr wrap="square">
            <a:spAutoFit/>
          </a:bodyPr>
          <a:lstStyle/>
          <a:p>
            <a:r>
              <a:rPr lang="en-US" altLang="zh-CN" sz="1800" dirty="0">
                <a:effectLst/>
                <a:latin typeface="Times New Roman" panose="02020603050405020304" pitchFamily="18" charset="0"/>
                <a:ea typeface="等线" panose="02010600030101010101" pitchFamily="2" charset="-122"/>
                <a:cs typeface="Times New Roman" panose="02020603050405020304" pitchFamily="18" charset="0"/>
              </a:rPr>
              <a:t>Assume bunch </a:t>
            </a:r>
            <a:r>
              <a:rPr lang="en-US" altLang="zh-CN" dirty="0">
                <a:latin typeface="Times New Roman" panose="02020603050405020304" pitchFamily="18" charset="0"/>
                <a:cs typeface="Times New Roman" panose="02020603050405020304" pitchFamily="18" charset="0"/>
              </a:rPr>
              <a:t>oscillation gets  form:</a:t>
            </a:r>
            <a:endParaRPr lang="zh-CN" altLang="en-US" dirty="0"/>
          </a:p>
        </p:txBody>
      </p:sp>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3EB93FEC-FC4D-8401-9E53-CA3828140C73}"/>
                  </a:ext>
                </a:extLst>
              </p:cNvPr>
              <p:cNvSpPr txBox="1"/>
              <p:nvPr/>
            </p:nvSpPr>
            <p:spPr>
              <a:xfrm>
                <a:off x="475047" y="5351151"/>
                <a:ext cx="9190857" cy="71327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zh-CN" altLang="en-US" i="1" smtClean="0">
                              <a:latin typeface="Cambria Math" panose="02040503050406030204" pitchFamily="18" charset="0"/>
                            </a:rPr>
                          </m:ctrlPr>
                        </m:dPr>
                        <m:e>
                          <m:r>
                            <a:rPr lang="zh-CN" altLang="en-US" i="1">
                              <a:latin typeface="Cambria Math" panose="02040503050406030204" pitchFamily="18" charset="0"/>
                            </a:rPr>
                            <m:t>𝛺</m:t>
                          </m:r>
                          <m:r>
                            <a:rPr lang="zh-CN" altLang="en-US" i="0">
                              <a:latin typeface="Cambria Math" panose="02040503050406030204" pitchFamily="18" charset="0"/>
                            </a:rPr>
                            <m:t>−</m:t>
                          </m:r>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𝜔</m:t>
                              </m:r>
                            </m:e>
                            <m:sub>
                              <m:r>
                                <a:rPr lang="zh-CN" altLang="en-US" i="1">
                                  <a:latin typeface="Cambria Math" panose="02040503050406030204" pitchFamily="18" charset="0"/>
                                </a:rPr>
                                <m:t>𝛽</m:t>
                              </m:r>
                            </m:sub>
                          </m:sSub>
                        </m:e>
                      </m:d>
                      <m:sSub>
                        <m:sSubPr>
                          <m:ctrlPr>
                            <a:rPr lang="zh-CN" altLang="en-US" i="1">
                              <a:solidFill>
                                <a:srgbClr val="836967"/>
                              </a:solidFill>
                              <a:latin typeface="Cambria Math" panose="02040503050406030204" pitchFamily="18" charset="0"/>
                            </a:rPr>
                          </m:ctrlPr>
                        </m:sSubPr>
                        <m:e>
                          <m:acc>
                            <m:accPr>
                              <m:chr m:val="̃"/>
                              <m:ctrlPr>
                                <a:rPr lang="zh-CN" altLang="en-US" i="1">
                                  <a:solidFill>
                                    <a:srgbClr val="836967"/>
                                  </a:solidFill>
                                  <a:latin typeface="Cambria Math" panose="02040503050406030204" pitchFamily="18" charset="0"/>
                                </a:rPr>
                              </m:ctrlPr>
                            </m:accPr>
                            <m:e>
                              <m:r>
                                <a:rPr lang="zh-CN" altLang="en-US" i="1">
                                  <a:latin typeface="Cambria Math" panose="02040503050406030204" pitchFamily="18" charset="0"/>
                                </a:rPr>
                                <m:t>𝑦</m:t>
                              </m:r>
                            </m:e>
                          </m:acc>
                        </m:e>
                        <m:sub>
                          <m:r>
                            <a:rPr lang="zh-CN" altLang="en-US" i="1">
                              <a:latin typeface="Cambria Math" panose="02040503050406030204" pitchFamily="18" charset="0"/>
                            </a:rPr>
                            <m:t>𝑛</m:t>
                          </m:r>
                        </m:sub>
                      </m:sSub>
                      <m:r>
                        <a:rPr lang="zh-CN" altLang="en-US" i="0">
                          <a:latin typeface="Cambria Math" panose="02040503050406030204" pitchFamily="18" charset="0"/>
                        </a:rPr>
                        <m:t>=−</m:t>
                      </m:r>
                      <m:r>
                        <a:rPr lang="zh-CN" altLang="en-US" i="1">
                          <a:latin typeface="Cambria Math" panose="02040503050406030204" pitchFamily="18" charset="0"/>
                        </a:rPr>
                        <m:t>𝑖</m:t>
                      </m:r>
                      <m:f>
                        <m:fPr>
                          <m:ctrlPr>
                            <a:rPr lang="zh-CN" altLang="en-US" i="1">
                              <a:solidFill>
                                <a:srgbClr val="836967"/>
                              </a:solidFill>
                              <a:latin typeface="Cambria Math" panose="02040503050406030204" pitchFamily="18" charset="0"/>
                            </a:rPr>
                          </m:ctrlPr>
                        </m:fPr>
                        <m:num>
                          <m:r>
                            <a:rPr lang="zh-CN" altLang="en-US" i="1">
                              <a:latin typeface="Cambria Math" panose="02040503050406030204" pitchFamily="18" charset="0"/>
                            </a:rPr>
                            <m:t>𝑁</m:t>
                          </m:r>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𝑟</m:t>
                              </m:r>
                            </m:e>
                            <m:sub>
                              <m:r>
                                <a:rPr lang="zh-CN" altLang="en-US" i="0">
                                  <a:latin typeface="Cambria Math" panose="02040503050406030204" pitchFamily="18" charset="0"/>
                                </a:rPr>
                                <m:t>0</m:t>
                              </m:r>
                            </m:sub>
                          </m:sSub>
                          <m:r>
                            <a:rPr lang="zh-CN" altLang="en-US" i="1">
                              <a:latin typeface="Cambria Math" panose="02040503050406030204" pitchFamily="18" charset="0"/>
                            </a:rPr>
                            <m:t>𝑐</m:t>
                          </m:r>
                        </m:num>
                        <m:den>
                          <m:r>
                            <a:rPr lang="zh-CN" altLang="en-US" i="0">
                              <a:latin typeface="Cambria Math" panose="02040503050406030204" pitchFamily="18" charset="0"/>
                            </a:rPr>
                            <m:t>2</m:t>
                          </m:r>
                          <m:r>
                            <a:rPr lang="zh-CN" altLang="en-US" i="1">
                              <a:latin typeface="Cambria Math" panose="02040503050406030204" pitchFamily="18" charset="0"/>
                            </a:rPr>
                            <m:t>𝛾</m:t>
                          </m:r>
                          <m:sSubSup>
                            <m:sSubSupPr>
                              <m:ctrlPr>
                                <a:rPr lang="zh-CN" altLang="en-US" i="1">
                                  <a:solidFill>
                                    <a:srgbClr val="836967"/>
                                  </a:solidFill>
                                  <a:latin typeface="Cambria Math" panose="02040503050406030204" pitchFamily="18" charset="0"/>
                                </a:rPr>
                              </m:ctrlPr>
                            </m:sSubSupPr>
                            <m:e>
                              <m:r>
                                <a:rPr lang="zh-CN" altLang="en-US" i="1">
                                  <a:latin typeface="Cambria Math" panose="02040503050406030204" pitchFamily="18" charset="0"/>
                                </a:rPr>
                                <m:t>𝑇</m:t>
                              </m:r>
                            </m:e>
                            <m:sub>
                              <m:r>
                                <a:rPr lang="zh-CN" altLang="en-US" i="0">
                                  <a:latin typeface="Cambria Math" panose="02040503050406030204" pitchFamily="18" charset="0"/>
                                </a:rPr>
                                <m:t>0</m:t>
                              </m:r>
                            </m:sub>
                            <m:sup>
                              <m:r>
                                <a:rPr lang="zh-CN" altLang="en-US" i="0">
                                  <a:latin typeface="Cambria Math" panose="02040503050406030204" pitchFamily="18" charset="0"/>
                                </a:rPr>
                                <m:t>2</m:t>
                              </m:r>
                            </m:sup>
                          </m:sSubSup>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𝜔</m:t>
                              </m:r>
                            </m:e>
                            <m:sub>
                              <m:r>
                                <a:rPr lang="zh-CN" altLang="en-US" i="1">
                                  <a:latin typeface="Cambria Math" panose="02040503050406030204" pitchFamily="18" charset="0"/>
                                </a:rPr>
                                <m:t>𝛽</m:t>
                              </m:r>
                            </m:sub>
                          </m:sSub>
                        </m:den>
                      </m:f>
                      <m:nary>
                        <m:naryPr>
                          <m:chr m:val="∑"/>
                          <m:limLoc m:val="subSup"/>
                          <m:ctrlPr>
                            <a:rPr lang="zh-CN" altLang="en-US" i="1">
                              <a:latin typeface="Cambria Math" panose="02040503050406030204" pitchFamily="18" charset="0"/>
                            </a:rPr>
                          </m:ctrlPr>
                        </m:naryPr>
                        <m:sub>
                          <m:r>
                            <a:rPr lang="zh-CN" altLang="en-US" i="1">
                              <a:latin typeface="Cambria Math" panose="02040503050406030204" pitchFamily="18" charset="0"/>
                            </a:rPr>
                            <m:t>𝑚</m:t>
                          </m:r>
                          <m:r>
                            <a:rPr lang="zh-CN" altLang="en-US" i="0">
                              <a:latin typeface="Cambria Math" panose="02040503050406030204" pitchFamily="18" charset="0"/>
                            </a:rPr>
                            <m:t>=0</m:t>
                          </m:r>
                        </m:sub>
                        <m:sup>
                          <m:r>
                            <a:rPr lang="zh-CN" altLang="en-US" i="1">
                              <a:latin typeface="Cambria Math" panose="02040503050406030204" pitchFamily="18" charset="0"/>
                            </a:rPr>
                            <m:t>𝑀</m:t>
                          </m:r>
                          <m:r>
                            <a:rPr lang="zh-CN" altLang="en-US" i="0">
                              <a:latin typeface="Cambria Math" panose="02040503050406030204" pitchFamily="18" charset="0"/>
                            </a:rPr>
                            <m:t>−1</m:t>
                          </m:r>
                        </m:sup>
                        <m:e>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𝑎</m:t>
                              </m:r>
                            </m:e>
                            <m:sub>
                              <m:r>
                                <a:rPr lang="zh-CN" altLang="en-US" i="1">
                                  <a:latin typeface="Cambria Math" panose="02040503050406030204" pitchFamily="18" charset="0"/>
                                </a:rPr>
                                <m:t>𝑚</m:t>
                              </m:r>
                            </m:sub>
                          </m:sSub>
                          <m:sSub>
                            <m:sSubPr>
                              <m:ctrlPr>
                                <a:rPr lang="zh-CN" altLang="en-US" i="1">
                                  <a:solidFill>
                                    <a:srgbClr val="836967"/>
                                  </a:solidFill>
                                  <a:latin typeface="Cambria Math" panose="02040503050406030204" pitchFamily="18" charset="0"/>
                                </a:rPr>
                              </m:ctrlPr>
                            </m:sSubPr>
                            <m:e>
                              <m:acc>
                                <m:accPr>
                                  <m:chr m:val="̃"/>
                                  <m:ctrlPr>
                                    <a:rPr lang="zh-CN" altLang="en-US" i="1">
                                      <a:solidFill>
                                        <a:srgbClr val="836967"/>
                                      </a:solidFill>
                                      <a:latin typeface="Cambria Math" panose="02040503050406030204" pitchFamily="18" charset="0"/>
                                    </a:rPr>
                                  </m:ctrlPr>
                                </m:accPr>
                                <m:e>
                                  <m:r>
                                    <a:rPr lang="zh-CN" altLang="en-US" i="1">
                                      <a:latin typeface="Cambria Math" panose="02040503050406030204" pitchFamily="18" charset="0"/>
                                    </a:rPr>
                                    <m:t>𝑦</m:t>
                                  </m:r>
                                </m:e>
                              </m:acc>
                            </m:e>
                            <m:sub>
                              <m:r>
                                <a:rPr lang="zh-CN" altLang="en-US" i="1">
                                  <a:latin typeface="Cambria Math" panose="02040503050406030204" pitchFamily="18" charset="0"/>
                                </a:rPr>
                                <m:t>𝑚</m:t>
                              </m:r>
                            </m:sub>
                          </m:sSub>
                        </m:e>
                      </m:nary>
                      <m:nary>
                        <m:naryPr>
                          <m:chr m:val="∑"/>
                          <m:limLoc m:val="subSup"/>
                          <m:ctrlPr>
                            <a:rPr lang="zh-CN" altLang="en-US" i="1">
                              <a:latin typeface="Cambria Math" panose="02040503050406030204" pitchFamily="18" charset="0"/>
                            </a:rPr>
                          </m:ctrlPr>
                        </m:naryPr>
                        <m:sub>
                          <m:r>
                            <a:rPr lang="zh-CN" altLang="en-US" i="1">
                              <a:latin typeface="Cambria Math" panose="02040503050406030204" pitchFamily="18" charset="0"/>
                            </a:rPr>
                            <m:t>𝑝</m:t>
                          </m:r>
                          <m:r>
                            <a:rPr lang="zh-CN" altLang="en-US" i="0">
                              <a:latin typeface="Cambria Math" panose="02040503050406030204" pitchFamily="18" charset="0"/>
                            </a:rPr>
                            <m:t>=−∞</m:t>
                          </m:r>
                        </m:sub>
                        <m:sup>
                          <m:r>
                            <a:rPr lang="zh-CN" altLang="en-US" i="0">
                              <a:latin typeface="Cambria Math" panose="02040503050406030204" pitchFamily="18" charset="0"/>
                            </a:rPr>
                            <m:t>∞</m:t>
                          </m:r>
                        </m:sup>
                        <m:e>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𝑍</m:t>
                              </m:r>
                            </m:e>
                            <m:sub>
                              <m:r>
                                <a:rPr lang="zh-CN" altLang="en-US" i="0">
                                  <a:latin typeface="Cambria Math" panose="02040503050406030204" pitchFamily="18" charset="0"/>
                                </a:rPr>
                                <m:t>⊥</m:t>
                              </m:r>
                            </m:sub>
                          </m:sSub>
                          <m:d>
                            <m:dPr>
                              <m:endChr m:val=""/>
                              <m:ctrlPr>
                                <a:rPr lang="zh-CN" altLang="en-US" i="1">
                                  <a:latin typeface="Cambria Math" panose="02040503050406030204" pitchFamily="18" charset="0"/>
                                </a:rPr>
                              </m:ctrlPr>
                            </m:dPr>
                            <m:e>
                              <m:r>
                                <a:rPr lang="zh-CN" altLang="en-US" i="1">
                                  <a:latin typeface="Cambria Math" panose="02040503050406030204" pitchFamily="18" charset="0"/>
                                </a:rPr>
                                <m:t>𝑝</m:t>
                              </m:r>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𝜔</m:t>
                                  </m:r>
                                </m:e>
                                <m:sub>
                                  <m:r>
                                    <a:rPr lang="zh-CN" altLang="en-US" i="0">
                                      <a:latin typeface="Cambria Math" panose="02040503050406030204" pitchFamily="18" charset="0"/>
                                    </a:rPr>
                                    <m:t>0</m:t>
                                  </m:r>
                                </m:sub>
                              </m:sSub>
                              <m:r>
                                <a:rPr lang="zh-CN" altLang="en-US" i="0">
                                  <a:latin typeface="Cambria Math" panose="02040503050406030204" pitchFamily="18" charset="0"/>
                                </a:rPr>
                                <m:t>+</m:t>
                              </m:r>
                            </m:e>
                          </m:d>
                        </m:e>
                      </m:nary>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𝜔</m:t>
                          </m:r>
                        </m:e>
                        <m:sub>
                          <m:r>
                            <a:rPr lang="zh-CN" altLang="en-US" i="1">
                              <a:latin typeface="Cambria Math" panose="02040503050406030204" pitchFamily="18" charset="0"/>
                            </a:rPr>
                            <m:t>𝛽</m:t>
                          </m:r>
                        </m:sub>
                      </m:sSub>
                      <m:r>
                        <a:rPr lang="en-US" altLang="zh-CN" b="0" i="1" smtClean="0">
                          <a:latin typeface="Cambria Math" panose="02040503050406030204" pitchFamily="18" charset="0"/>
                        </a:rPr>
                        <m:t>)</m:t>
                      </m:r>
                      <m:func>
                        <m:funcPr>
                          <m:ctrlPr>
                            <a:rPr lang="zh-CN" altLang="en-US" i="1">
                              <a:latin typeface="Cambria Math" panose="02040503050406030204" pitchFamily="18" charset="0"/>
                            </a:rPr>
                          </m:ctrlPr>
                        </m:funcPr>
                        <m:fName>
                          <m:r>
                            <a:rPr lang="zh-CN" altLang="en-US" i="1">
                              <a:latin typeface="Cambria Math" panose="02040503050406030204" pitchFamily="18" charset="0"/>
                            </a:rPr>
                            <m:t>𝑒𝑥𝑝</m:t>
                          </m:r>
                        </m:fName>
                        <m:e>
                          <m:r>
                            <a:rPr lang="zh-CN" altLang="en-US" i="1">
                              <a:latin typeface="Cambria Math" panose="02040503050406030204" pitchFamily="18" charset="0"/>
                            </a:rPr>
                            <m:t>（</m:t>
                          </m:r>
                          <m:r>
                            <a:rPr lang="zh-CN" altLang="en-US">
                              <a:latin typeface="Cambria Math" panose="02040503050406030204" pitchFamily="18" charset="0"/>
                            </a:rPr>
                            <m:t>−</m:t>
                          </m:r>
                          <m:r>
                            <a:rPr lang="zh-CN" altLang="en-US" i="1">
                              <a:latin typeface="Cambria Math" panose="02040503050406030204" pitchFamily="18" charset="0"/>
                            </a:rPr>
                            <m:t>𝑖</m:t>
                          </m:r>
                          <m:r>
                            <a:rPr lang="zh-CN" altLang="en-US">
                              <a:latin typeface="Cambria Math" panose="02040503050406030204" pitchFamily="18" charset="0"/>
                            </a:rPr>
                            <m:t>2</m:t>
                          </m:r>
                          <m:r>
                            <a:rPr lang="zh-CN" altLang="en-US" i="1">
                              <a:latin typeface="Cambria Math" panose="02040503050406030204" pitchFamily="18" charset="0"/>
                            </a:rPr>
                            <m:t>𝜋</m:t>
                          </m:r>
                          <m:r>
                            <a:rPr lang="zh-CN" altLang="en-US" i="1">
                              <a:latin typeface="Cambria Math" panose="02040503050406030204" pitchFamily="18" charset="0"/>
                            </a:rPr>
                            <m:t>𝑝</m:t>
                          </m:r>
                          <m:f>
                            <m:fPr>
                              <m:ctrlPr>
                                <a:rPr lang="zh-CN" altLang="en-US" i="1">
                                  <a:solidFill>
                                    <a:srgbClr val="836967"/>
                                  </a:solidFill>
                                  <a:latin typeface="Cambria Math" panose="02040503050406030204" pitchFamily="18" charset="0"/>
                                </a:rPr>
                              </m:ctrlPr>
                            </m:fPr>
                            <m:num>
                              <m:r>
                                <a:rPr lang="zh-CN" altLang="en-US" i="1">
                                  <a:latin typeface="Cambria Math" panose="02040503050406030204" pitchFamily="18" charset="0"/>
                                </a:rPr>
                                <m:t>𝑚</m:t>
                              </m:r>
                              <m:r>
                                <a:rPr lang="zh-CN" altLang="en-US">
                                  <a:latin typeface="Cambria Math" panose="02040503050406030204" pitchFamily="18" charset="0"/>
                                </a:rPr>
                                <m:t>−</m:t>
                              </m:r>
                              <m:r>
                                <a:rPr lang="zh-CN" altLang="en-US" i="1">
                                  <a:latin typeface="Cambria Math" panose="02040503050406030204" pitchFamily="18" charset="0"/>
                                </a:rPr>
                                <m:t>𝑛</m:t>
                              </m:r>
                            </m:num>
                            <m:den>
                              <m:r>
                                <a:rPr lang="zh-CN" altLang="en-US" i="1">
                                  <a:latin typeface="Cambria Math" panose="02040503050406030204" pitchFamily="18" charset="0"/>
                                </a:rPr>
                                <m:t>𝑀</m:t>
                              </m:r>
                            </m:den>
                          </m:f>
                          <m:r>
                            <a:rPr lang="zh-CN" altLang="en-US" i="1">
                              <a:latin typeface="Cambria Math" panose="02040503050406030204" pitchFamily="18" charset="0"/>
                            </a:rPr>
                            <m:t>）</m:t>
                          </m:r>
                        </m:e>
                      </m:func>
                    </m:oMath>
                  </m:oMathPara>
                </a14:m>
                <a:endParaRPr lang="zh-CN" altLang="en-US" dirty="0"/>
              </a:p>
            </p:txBody>
          </p:sp>
        </mc:Choice>
        <mc:Fallback xmlns="">
          <p:sp>
            <p:nvSpPr>
              <p:cNvPr id="16" name="文本框 15">
                <a:extLst>
                  <a:ext uri="{FF2B5EF4-FFF2-40B4-BE49-F238E27FC236}">
                    <a16:creationId xmlns:a16="http://schemas.microsoft.com/office/drawing/2014/main" id="{3EB93FEC-FC4D-8401-9E53-CA3828140C73}"/>
                  </a:ext>
                </a:extLst>
              </p:cNvPr>
              <p:cNvSpPr txBox="1">
                <a:spLocks noRot="1" noChangeAspect="1" noMove="1" noResize="1" noEditPoints="1" noAdjustHandles="1" noChangeArrowheads="1" noChangeShapeType="1" noTextEdit="1"/>
              </p:cNvSpPr>
              <p:nvPr/>
            </p:nvSpPr>
            <p:spPr>
              <a:xfrm>
                <a:off x="475047" y="5351151"/>
                <a:ext cx="9190857" cy="713272"/>
              </a:xfrm>
              <a:prstGeom prst="rect">
                <a:avLst/>
              </a:prstGeom>
              <a:blipFill>
                <a:blip r:embed="rId4"/>
                <a:stretch>
                  <a:fillRect/>
                </a:stretch>
              </a:blipFill>
            </p:spPr>
            <p:txBody>
              <a:bodyPr/>
              <a:lstStyle/>
              <a:p>
                <a:r>
                  <a:rPr lang="zh-CN" altLang="en-US">
                    <a:noFill/>
                  </a:rPr>
                  <a:t> </a:t>
                </a:r>
              </a:p>
            </p:txBody>
          </p:sp>
        </mc:Fallback>
      </mc:AlternateContent>
      <p:sp>
        <p:nvSpPr>
          <p:cNvPr id="17" name="文本框 16">
            <a:extLst>
              <a:ext uri="{FF2B5EF4-FFF2-40B4-BE49-F238E27FC236}">
                <a16:creationId xmlns:a16="http://schemas.microsoft.com/office/drawing/2014/main" id="{214E6BFC-5982-819E-3582-44684E442D7E}"/>
              </a:ext>
            </a:extLst>
          </p:cNvPr>
          <p:cNvSpPr txBox="1"/>
          <p:nvPr/>
        </p:nvSpPr>
        <p:spPr>
          <a:xfrm>
            <a:off x="10743334" y="1536778"/>
            <a:ext cx="441146" cy="369332"/>
          </a:xfrm>
          <a:prstGeom prst="rect">
            <a:avLst/>
          </a:prstGeom>
          <a:noFill/>
        </p:spPr>
        <p:txBody>
          <a:bodyPr wrap="none" rtlCol="0">
            <a:spAutoFit/>
          </a:bodyPr>
          <a:lstStyle/>
          <a:p>
            <a:r>
              <a:rPr lang="en-US" altLang="zh-CN" dirty="0"/>
              <a:t>(1)</a:t>
            </a:r>
            <a:endParaRPr lang="zh-CN" altLang="en-US" dirty="0"/>
          </a:p>
        </p:txBody>
      </p:sp>
      <p:sp>
        <p:nvSpPr>
          <p:cNvPr id="18" name="文本框 17">
            <a:extLst>
              <a:ext uri="{FF2B5EF4-FFF2-40B4-BE49-F238E27FC236}">
                <a16:creationId xmlns:a16="http://schemas.microsoft.com/office/drawing/2014/main" id="{F4A7CFE6-52A1-A936-7D05-9FAC5A4F3297}"/>
              </a:ext>
            </a:extLst>
          </p:cNvPr>
          <p:cNvSpPr txBox="1"/>
          <p:nvPr/>
        </p:nvSpPr>
        <p:spPr>
          <a:xfrm>
            <a:off x="4808338" y="3989860"/>
            <a:ext cx="441146" cy="369332"/>
          </a:xfrm>
          <a:prstGeom prst="rect">
            <a:avLst/>
          </a:prstGeom>
          <a:noFill/>
        </p:spPr>
        <p:txBody>
          <a:bodyPr wrap="none" rtlCol="0">
            <a:spAutoFit/>
          </a:bodyPr>
          <a:lstStyle/>
          <a:p>
            <a:r>
              <a:rPr lang="en-US" altLang="zh-CN" dirty="0"/>
              <a:t>(2)</a:t>
            </a:r>
            <a:endParaRPr lang="zh-CN" altLang="en-US" dirty="0"/>
          </a:p>
        </p:txBody>
      </p:sp>
      <p:sp>
        <p:nvSpPr>
          <p:cNvPr id="19" name="文本框 18">
            <a:extLst>
              <a:ext uri="{FF2B5EF4-FFF2-40B4-BE49-F238E27FC236}">
                <a16:creationId xmlns:a16="http://schemas.microsoft.com/office/drawing/2014/main" id="{87B9AF63-B24D-0E2E-A03C-633C4FBAF61B}"/>
              </a:ext>
            </a:extLst>
          </p:cNvPr>
          <p:cNvSpPr txBox="1"/>
          <p:nvPr/>
        </p:nvSpPr>
        <p:spPr>
          <a:xfrm>
            <a:off x="802693" y="4601043"/>
            <a:ext cx="6094268" cy="369332"/>
          </a:xfrm>
          <a:prstGeom prst="rect">
            <a:avLst/>
          </a:prstGeom>
          <a:noFill/>
        </p:spPr>
        <p:txBody>
          <a:bodyPr wrap="square">
            <a:spAutoFit/>
          </a:bodyPr>
          <a:lstStyle/>
          <a:p>
            <a:r>
              <a:rPr lang="en-US" altLang="zh-CN" dirty="0">
                <a:latin typeface="Times New Roman" panose="02020603050405020304" pitchFamily="18" charset="0"/>
                <a:ea typeface="等线" panose="02010600030101010101" pitchFamily="2" charset="-122"/>
                <a:cs typeface="Times New Roman" panose="02020603050405020304" pitchFamily="18" charset="0"/>
              </a:rPr>
              <a:t>Substituting Eq.(2) into</a:t>
            </a:r>
            <a:r>
              <a:rPr lang="zh-CN" altLang="en-US" dirty="0">
                <a:latin typeface="Times New Roman" panose="02020603050405020304" pitchFamily="18" charset="0"/>
                <a:ea typeface="等线" panose="02010600030101010101" pitchFamily="2" charset="-122"/>
                <a:cs typeface="Times New Roman" panose="02020603050405020304" pitchFamily="18" charset="0"/>
              </a:rPr>
              <a:t> </a:t>
            </a:r>
            <a:r>
              <a:rPr lang="en-US" altLang="zh-CN" dirty="0">
                <a:latin typeface="Times New Roman" panose="02020603050405020304" pitchFamily="18" charset="0"/>
                <a:ea typeface="等线" panose="02010600030101010101" pitchFamily="2" charset="-122"/>
                <a:cs typeface="Times New Roman" panose="02020603050405020304" pitchFamily="18" charset="0"/>
              </a:rPr>
              <a:t>Eq.(1)</a:t>
            </a:r>
            <a:r>
              <a:rPr lang="zh-CN" altLang="en-US" dirty="0">
                <a:latin typeface="Times New Roman" panose="02020603050405020304" pitchFamily="18" charset="0"/>
                <a:ea typeface="等线" panose="02010600030101010101" pitchFamily="2" charset="-122"/>
                <a:cs typeface="Times New Roman" panose="02020603050405020304" pitchFamily="18" charset="0"/>
              </a:rPr>
              <a:t>，</a:t>
            </a:r>
            <a:r>
              <a:rPr lang="en-US" altLang="zh-CN" dirty="0">
                <a:latin typeface="Times New Roman" panose="02020603050405020304" pitchFamily="18" charset="0"/>
                <a:ea typeface="等线" panose="02010600030101010101" pitchFamily="2" charset="-122"/>
                <a:cs typeface="Times New Roman" panose="02020603050405020304" pitchFamily="18" charset="0"/>
              </a:rPr>
              <a:t>With Fourier transform we get:</a:t>
            </a:r>
          </a:p>
        </p:txBody>
      </p:sp>
      <p:sp>
        <p:nvSpPr>
          <p:cNvPr id="20" name="文本框 19">
            <a:extLst>
              <a:ext uri="{FF2B5EF4-FFF2-40B4-BE49-F238E27FC236}">
                <a16:creationId xmlns:a16="http://schemas.microsoft.com/office/drawing/2014/main" id="{2346405D-3F94-E968-BE7C-A9C6185C7ABA}"/>
              </a:ext>
            </a:extLst>
          </p:cNvPr>
          <p:cNvSpPr txBox="1"/>
          <p:nvPr/>
        </p:nvSpPr>
        <p:spPr>
          <a:xfrm>
            <a:off x="9783505" y="5480918"/>
            <a:ext cx="441146" cy="369332"/>
          </a:xfrm>
          <a:prstGeom prst="rect">
            <a:avLst/>
          </a:prstGeom>
          <a:noFill/>
        </p:spPr>
        <p:txBody>
          <a:bodyPr wrap="none" rtlCol="0">
            <a:spAutoFit/>
          </a:bodyPr>
          <a:lstStyle/>
          <a:p>
            <a:r>
              <a:rPr lang="en-US" altLang="zh-CN" dirty="0"/>
              <a:t>(3)</a:t>
            </a:r>
            <a:endParaRPr lang="zh-CN" altLang="en-US" dirty="0"/>
          </a:p>
        </p:txBody>
      </p:sp>
      <p:sp>
        <p:nvSpPr>
          <p:cNvPr id="3" name="文本框 2">
            <a:extLst>
              <a:ext uri="{FF2B5EF4-FFF2-40B4-BE49-F238E27FC236}">
                <a16:creationId xmlns:a16="http://schemas.microsoft.com/office/drawing/2014/main" id="{7E88CFEA-8A38-077F-FBF5-838F71BF14AD}"/>
              </a:ext>
            </a:extLst>
          </p:cNvPr>
          <p:cNvSpPr txBox="1"/>
          <p:nvPr/>
        </p:nvSpPr>
        <p:spPr>
          <a:xfrm>
            <a:off x="1145598" y="116669"/>
            <a:ext cx="6094268" cy="523220"/>
          </a:xfrm>
          <a:prstGeom prst="rect">
            <a:avLst/>
          </a:prstGeom>
          <a:noFill/>
        </p:spPr>
        <p:txBody>
          <a:bodyPr wrap="square">
            <a:spAutoFit/>
          </a:bodyPr>
          <a:lstStyle/>
          <a:p>
            <a:r>
              <a:rPr lang="en-US" altLang="zh-CN" sz="2800" dirty="0">
                <a:solidFill>
                  <a:schemeClr val="accent6">
                    <a:lumMod val="75000"/>
                  </a:schemeClr>
                </a:solidFill>
                <a:latin typeface="华文中宋" panose="02010600040101010101" pitchFamily="2" charset="-122"/>
                <a:ea typeface="华文中宋" panose="02010600040101010101" pitchFamily="2" charset="-122"/>
              </a:rPr>
              <a:t>Coupled bunch instability</a:t>
            </a:r>
            <a:endParaRPr lang="zh-CN" altLang="en-US" sz="2800" dirty="0">
              <a:solidFill>
                <a:schemeClr val="accent6">
                  <a:lumMod val="75000"/>
                </a:schemeClr>
              </a:solidFill>
              <a:latin typeface="华文中宋" panose="02010600040101010101" pitchFamily="2" charset="-122"/>
              <a:ea typeface="华文中宋" panose="02010600040101010101" pitchFamily="2" charset="-122"/>
            </a:endParaRPr>
          </a:p>
        </p:txBody>
      </p:sp>
      <p:pic>
        <p:nvPicPr>
          <p:cNvPr id="2" name="图片 1" descr="图片包含 室内, 镜子, 小, 木&#10;&#10;描述已自动生成">
            <a:extLst>
              <a:ext uri="{FF2B5EF4-FFF2-40B4-BE49-F238E27FC236}">
                <a16:creationId xmlns:a16="http://schemas.microsoft.com/office/drawing/2014/main" id="{1CFF9E43-7BA6-1A19-C069-F18FD04C1E1F}"/>
              </a:ext>
            </a:extLst>
          </p:cNvPr>
          <p:cNvPicPr>
            <a:picLocks noChangeAspect="1"/>
          </p:cNvPicPr>
          <p:nvPr/>
        </p:nvPicPr>
        <p:blipFill rotWithShape="1">
          <a:blip r:embed="rId5">
            <a:extLst>
              <a:ext uri="{28A0092B-C50C-407E-A947-70E740481C1C}">
                <a14:useLocalDpi xmlns:a14="http://schemas.microsoft.com/office/drawing/2010/main" val="0"/>
              </a:ext>
            </a:extLst>
          </a:blip>
          <a:srcRect l="19362" r="11211"/>
          <a:stretch/>
        </p:blipFill>
        <p:spPr>
          <a:xfrm flipH="1">
            <a:off x="7968525" y="3022663"/>
            <a:ext cx="3005704" cy="2138100"/>
          </a:xfrm>
          <a:prstGeom prst="rect">
            <a:avLst/>
          </a:prstGeom>
        </p:spPr>
      </p:pic>
    </p:spTree>
    <p:extLst>
      <p:ext uri="{BB962C8B-B14F-4D97-AF65-F5344CB8AC3E}">
        <p14:creationId xmlns:p14="http://schemas.microsoft.com/office/powerpoint/2010/main" val="18341277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图片 16" descr="图示&#10;&#10;描述已自动生成">
            <a:extLst>
              <a:ext uri="{FF2B5EF4-FFF2-40B4-BE49-F238E27FC236}">
                <a16:creationId xmlns:a16="http://schemas.microsoft.com/office/drawing/2014/main" id="{46A62800-6EC2-723F-FACC-07B06E5A9ECB}"/>
              </a:ext>
            </a:extLst>
          </p:cNvPr>
          <p:cNvPicPr>
            <a:picLocks noChangeAspect="1"/>
          </p:cNvPicPr>
          <p:nvPr/>
        </p:nvPicPr>
        <p:blipFill rotWithShape="1">
          <a:blip r:embed="rId2">
            <a:extLst>
              <a:ext uri="{28A0092B-C50C-407E-A947-70E740481C1C}">
                <a14:useLocalDpi xmlns:a14="http://schemas.microsoft.com/office/drawing/2010/main" val="0"/>
              </a:ext>
            </a:extLst>
          </a:blip>
          <a:srcRect l="6251"/>
          <a:stretch/>
        </p:blipFill>
        <p:spPr>
          <a:xfrm>
            <a:off x="9782685" y="912250"/>
            <a:ext cx="2264854" cy="3845899"/>
          </a:xfrm>
          <a:prstGeom prst="rect">
            <a:avLst/>
          </a:prstGeom>
        </p:spPr>
      </p:pic>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23F6C036-B916-EB49-9A0C-7A319A8CF984}"/>
                  </a:ext>
                </a:extLst>
              </p:cNvPr>
              <p:cNvSpPr txBox="1"/>
              <p:nvPr/>
            </p:nvSpPr>
            <p:spPr>
              <a:xfrm>
                <a:off x="28232" y="1205178"/>
                <a:ext cx="9190857" cy="71327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ctrlPr>
                            <a:rPr lang="zh-CN" altLang="en-US" i="1" smtClean="0">
                              <a:latin typeface="Cambria Math" panose="02040503050406030204" pitchFamily="18" charset="0"/>
                            </a:rPr>
                          </m:ctrlPr>
                        </m:dPr>
                        <m:e>
                          <m:r>
                            <a:rPr lang="zh-CN" altLang="en-US" i="1">
                              <a:latin typeface="Cambria Math" panose="02040503050406030204" pitchFamily="18" charset="0"/>
                            </a:rPr>
                            <m:t>𝛺</m:t>
                          </m:r>
                          <m:r>
                            <a:rPr lang="zh-CN" altLang="en-US" i="0">
                              <a:latin typeface="Cambria Math" panose="02040503050406030204" pitchFamily="18" charset="0"/>
                            </a:rPr>
                            <m:t>−</m:t>
                          </m:r>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𝜔</m:t>
                              </m:r>
                            </m:e>
                            <m:sub>
                              <m:r>
                                <a:rPr lang="zh-CN" altLang="en-US" i="1">
                                  <a:latin typeface="Cambria Math" panose="02040503050406030204" pitchFamily="18" charset="0"/>
                                </a:rPr>
                                <m:t>𝛽</m:t>
                              </m:r>
                            </m:sub>
                          </m:sSub>
                        </m:e>
                      </m:d>
                      <m:sSub>
                        <m:sSubPr>
                          <m:ctrlPr>
                            <a:rPr lang="zh-CN" altLang="en-US" i="1">
                              <a:solidFill>
                                <a:srgbClr val="836967"/>
                              </a:solidFill>
                              <a:latin typeface="Cambria Math" panose="02040503050406030204" pitchFamily="18" charset="0"/>
                            </a:rPr>
                          </m:ctrlPr>
                        </m:sSubPr>
                        <m:e>
                          <m:acc>
                            <m:accPr>
                              <m:chr m:val="̃"/>
                              <m:ctrlPr>
                                <a:rPr lang="zh-CN" altLang="en-US" i="1">
                                  <a:solidFill>
                                    <a:srgbClr val="836967"/>
                                  </a:solidFill>
                                  <a:latin typeface="Cambria Math" panose="02040503050406030204" pitchFamily="18" charset="0"/>
                                </a:rPr>
                              </m:ctrlPr>
                            </m:accPr>
                            <m:e>
                              <m:r>
                                <a:rPr lang="zh-CN" altLang="en-US" i="1">
                                  <a:latin typeface="Cambria Math" panose="02040503050406030204" pitchFamily="18" charset="0"/>
                                </a:rPr>
                                <m:t>𝑦</m:t>
                              </m:r>
                            </m:e>
                          </m:acc>
                        </m:e>
                        <m:sub>
                          <m:r>
                            <a:rPr lang="zh-CN" altLang="en-US" i="1">
                              <a:latin typeface="Cambria Math" panose="02040503050406030204" pitchFamily="18" charset="0"/>
                            </a:rPr>
                            <m:t>𝑛</m:t>
                          </m:r>
                        </m:sub>
                      </m:sSub>
                      <m:r>
                        <a:rPr lang="zh-CN" altLang="en-US" i="0">
                          <a:latin typeface="Cambria Math" panose="02040503050406030204" pitchFamily="18" charset="0"/>
                        </a:rPr>
                        <m:t>=−</m:t>
                      </m:r>
                      <m:r>
                        <a:rPr lang="zh-CN" altLang="en-US" i="1">
                          <a:latin typeface="Cambria Math" panose="02040503050406030204" pitchFamily="18" charset="0"/>
                        </a:rPr>
                        <m:t>𝑖</m:t>
                      </m:r>
                      <m:f>
                        <m:fPr>
                          <m:ctrlPr>
                            <a:rPr lang="zh-CN" altLang="en-US" i="1">
                              <a:solidFill>
                                <a:srgbClr val="836967"/>
                              </a:solidFill>
                              <a:latin typeface="Cambria Math" panose="02040503050406030204" pitchFamily="18" charset="0"/>
                            </a:rPr>
                          </m:ctrlPr>
                        </m:fPr>
                        <m:num>
                          <m:r>
                            <a:rPr lang="zh-CN" altLang="en-US" i="1">
                              <a:latin typeface="Cambria Math" panose="02040503050406030204" pitchFamily="18" charset="0"/>
                            </a:rPr>
                            <m:t>𝑁</m:t>
                          </m:r>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𝑟</m:t>
                              </m:r>
                            </m:e>
                            <m:sub>
                              <m:r>
                                <a:rPr lang="zh-CN" altLang="en-US" i="0">
                                  <a:latin typeface="Cambria Math" panose="02040503050406030204" pitchFamily="18" charset="0"/>
                                </a:rPr>
                                <m:t>0</m:t>
                              </m:r>
                            </m:sub>
                          </m:sSub>
                          <m:r>
                            <a:rPr lang="zh-CN" altLang="en-US" i="1">
                              <a:latin typeface="Cambria Math" panose="02040503050406030204" pitchFamily="18" charset="0"/>
                            </a:rPr>
                            <m:t>𝑐</m:t>
                          </m:r>
                        </m:num>
                        <m:den>
                          <m:r>
                            <a:rPr lang="zh-CN" altLang="en-US" i="0">
                              <a:latin typeface="Cambria Math" panose="02040503050406030204" pitchFamily="18" charset="0"/>
                            </a:rPr>
                            <m:t>2</m:t>
                          </m:r>
                          <m:r>
                            <a:rPr lang="zh-CN" altLang="en-US" i="1">
                              <a:latin typeface="Cambria Math" panose="02040503050406030204" pitchFamily="18" charset="0"/>
                            </a:rPr>
                            <m:t>𝛾</m:t>
                          </m:r>
                          <m:sSubSup>
                            <m:sSubSupPr>
                              <m:ctrlPr>
                                <a:rPr lang="zh-CN" altLang="en-US" i="1">
                                  <a:solidFill>
                                    <a:srgbClr val="836967"/>
                                  </a:solidFill>
                                  <a:latin typeface="Cambria Math" panose="02040503050406030204" pitchFamily="18" charset="0"/>
                                </a:rPr>
                              </m:ctrlPr>
                            </m:sSubSupPr>
                            <m:e>
                              <m:r>
                                <a:rPr lang="zh-CN" altLang="en-US" i="1">
                                  <a:latin typeface="Cambria Math" panose="02040503050406030204" pitchFamily="18" charset="0"/>
                                </a:rPr>
                                <m:t>𝑇</m:t>
                              </m:r>
                            </m:e>
                            <m:sub>
                              <m:r>
                                <a:rPr lang="zh-CN" altLang="en-US" i="0">
                                  <a:latin typeface="Cambria Math" panose="02040503050406030204" pitchFamily="18" charset="0"/>
                                </a:rPr>
                                <m:t>0</m:t>
                              </m:r>
                            </m:sub>
                            <m:sup>
                              <m:r>
                                <a:rPr lang="zh-CN" altLang="en-US" i="0">
                                  <a:latin typeface="Cambria Math" panose="02040503050406030204" pitchFamily="18" charset="0"/>
                                </a:rPr>
                                <m:t>2</m:t>
                              </m:r>
                            </m:sup>
                          </m:sSubSup>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𝜔</m:t>
                              </m:r>
                            </m:e>
                            <m:sub>
                              <m:r>
                                <a:rPr lang="zh-CN" altLang="en-US" i="1">
                                  <a:latin typeface="Cambria Math" panose="02040503050406030204" pitchFamily="18" charset="0"/>
                                </a:rPr>
                                <m:t>𝛽</m:t>
                              </m:r>
                            </m:sub>
                          </m:sSub>
                        </m:den>
                      </m:f>
                      <m:nary>
                        <m:naryPr>
                          <m:chr m:val="∑"/>
                          <m:limLoc m:val="subSup"/>
                          <m:ctrlPr>
                            <a:rPr lang="zh-CN" altLang="en-US" i="1">
                              <a:latin typeface="Cambria Math" panose="02040503050406030204" pitchFamily="18" charset="0"/>
                            </a:rPr>
                          </m:ctrlPr>
                        </m:naryPr>
                        <m:sub>
                          <m:r>
                            <a:rPr lang="zh-CN" altLang="en-US" i="1">
                              <a:latin typeface="Cambria Math" panose="02040503050406030204" pitchFamily="18" charset="0"/>
                            </a:rPr>
                            <m:t>𝑚</m:t>
                          </m:r>
                          <m:r>
                            <a:rPr lang="zh-CN" altLang="en-US" i="0">
                              <a:latin typeface="Cambria Math" panose="02040503050406030204" pitchFamily="18" charset="0"/>
                            </a:rPr>
                            <m:t>=0</m:t>
                          </m:r>
                        </m:sub>
                        <m:sup>
                          <m:r>
                            <a:rPr lang="zh-CN" altLang="en-US" i="1">
                              <a:latin typeface="Cambria Math" panose="02040503050406030204" pitchFamily="18" charset="0"/>
                            </a:rPr>
                            <m:t>𝑀</m:t>
                          </m:r>
                          <m:r>
                            <a:rPr lang="zh-CN" altLang="en-US" i="0">
                              <a:latin typeface="Cambria Math" panose="02040503050406030204" pitchFamily="18" charset="0"/>
                            </a:rPr>
                            <m:t>−1</m:t>
                          </m:r>
                        </m:sup>
                        <m:e>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𝑎</m:t>
                              </m:r>
                            </m:e>
                            <m:sub>
                              <m:r>
                                <a:rPr lang="zh-CN" altLang="en-US" i="1">
                                  <a:latin typeface="Cambria Math" panose="02040503050406030204" pitchFamily="18" charset="0"/>
                                </a:rPr>
                                <m:t>𝑚</m:t>
                              </m:r>
                            </m:sub>
                          </m:sSub>
                          <m:sSub>
                            <m:sSubPr>
                              <m:ctrlPr>
                                <a:rPr lang="zh-CN" altLang="en-US" i="1">
                                  <a:solidFill>
                                    <a:srgbClr val="836967"/>
                                  </a:solidFill>
                                  <a:latin typeface="Cambria Math" panose="02040503050406030204" pitchFamily="18" charset="0"/>
                                </a:rPr>
                              </m:ctrlPr>
                            </m:sSubPr>
                            <m:e>
                              <m:acc>
                                <m:accPr>
                                  <m:chr m:val="̃"/>
                                  <m:ctrlPr>
                                    <a:rPr lang="zh-CN" altLang="en-US" i="1">
                                      <a:solidFill>
                                        <a:srgbClr val="836967"/>
                                      </a:solidFill>
                                      <a:latin typeface="Cambria Math" panose="02040503050406030204" pitchFamily="18" charset="0"/>
                                    </a:rPr>
                                  </m:ctrlPr>
                                </m:accPr>
                                <m:e>
                                  <m:r>
                                    <a:rPr lang="zh-CN" altLang="en-US" i="1">
                                      <a:latin typeface="Cambria Math" panose="02040503050406030204" pitchFamily="18" charset="0"/>
                                    </a:rPr>
                                    <m:t>𝑦</m:t>
                                  </m:r>
                                </m:e>
                              </m:acc>
                            </m:e>
                            <m:sub>
                              <m:r>
                                <a:rPr lang="zh-CN" altLang="en-US" i="1">
                                  <a:latin typeface="Cambria Math" panose="02040503050406030204" pitchFamily="18" charset="0"/>
                                </a:rPr>
                                <m:t>𝑚</m:t>
                              </m:r>
                            </m:sub>
                          </m:sSub>
                        </m:e>
                      </m:nary>
                      <m:nary>
                        <m:naryPr>
                          <m:chr m:val="∑"/>
                          <m:limLoc m:val="subSup"/>
                          <m:ctrlPr>
                            <a:rPr lang="zh-CN" altLang="en-US" i="1">
                              <a:latin typeface="Cambria Math" panose="02040503050406030204" pitchFamily="18" charset="0"/>
                            </a:rPr>
                          </m:ctrlPr>
                        </m:naryPr>
                        <m:sub>
                          <m:r>
                            <a:rPr lang="zh-CN" altLang="en-US" i="1">
                              <a:latin typeface="Cambria Math" panose="02040503050406030204" pitchFamily="18" charset="0"/>
                            </a:rPr>
                            <m:t>𝑝</m:t>
                          </m:r>
                          <m:r>
                            <a:rPr lang="zh-CN" altLang="en-US" i="0">
                              <a:latin typeface="Cambria Math" panose="02040503050406030204" pitchFamily="18" charset="0"/>
                            </a:rPr>
                            <m:t>=−∞</m:t>
                          </m:r>
                        </m:sub>
                        <m:sup>
                          <m:r>
                            <a:rPr lang="zh-CN" altLang="en-US" i="0">
                              <a:latin typeface="Cambria Math" panose="02040503050406030204" pitchFamily="18" charset="0"/>
                            </a:rPr>
                            <m:t>∞</m:t>
                          </m:r>
                        </m:sup>
                        <m:e>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𝑍</m:t>
                              </m:r>
                            </m:e>
                            <m:sub>
                              <m:r>
                                <a:rPr lang="zh-CN" altLang="en-US" i="0">
                                  <a:latin typeface="Cambria Math" panose="02040503050406030204" pitchFamily="18" charset="0"/>
                                </a:rPr>
                                <m:t>⊥</m:t>
                              </m:r>
                            </m:sub>
                          </m:sSub>
                          <m:d>
                            <m:dPr>
                              <m:endChr m:val=""/>
                              <m:ctrlPr>
                                <a:rPr lang="zh-CN" altLang="en-US" i="1">
                                  <a:latin typeface="Cambria Math" panose="02040503050406030204" pitchFamily="18" charset="0"/>
                                </a:rPr>
                              </m:ctrlPr>
                            </m:dPr>
                            <m:e>
                              <m:r>
                                <a:rPr lang="zh-CN" altLang="en-US" i="1">
                                  <a:latin typeface="Cambria Math" panose="02040503050406030204" pitchFamily="18" charset="0"/>
                                </a:rPr>
                                <m:t>𝑝</m:t>
                              </m:r>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𝜔</m:t>
                                  </m:r>
                                </m:e>
                                <m:sub>
                                  <m:r>
                                    <a:rPr lang="zh-CN" altLang="en-US" i="0">
                                      <a:latin typeface="Cambria Math" panose="02040503050406030204" pitchFamily="18" charset="0"/>
                                    </a:rPr>
                                    <m:t>0</m:t>
                                  </m:r>
                                </m:sub>
                              </m:sSub>
                              <m:r>
                                <a:rPr lang="zh-CN" altLang="en-US" i="0">
                                  <a:latin typeface="Cambria Math" panose="02040503050406030204" pitchFamily="18" charset="0"/>
                                </a:rPr>
                                <m:t>+</m:t>
                              </m:r>
                            </m:e>
                          </m:d>
                        </m:e>
                      </m:nary>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𝜔</m:t>
                          </m:r>
                        </m:e>
                        <m:sub>
                          <m:r>
                            <a:rPr lang="zh-CN" altLang="en-US" i="1">
                              <a:latin typeface="Cambria Math" panose="02040503050406030204" pitchFamily="18" charset="0"/>
                            </a:rPr>
                            <m:t>𝛽</m:t>
                          </m:r>
                        </m:sub>
                      </m:sSub>
                      <m:r>
                        <a:rPr lang="en-US" altLang="zh-CN" b="0" i="1" smtClean="0">
                          <a:latin typeface="Cambria Math" panose="02040503050406030204" pitchFamily="18" charset="0"/>
                        </a:rPr>
                        <m:t>)</m:t>
                      </m:r>
                      <m:func>
                        <m:funcPr>
                          <m:ctrlPr>
                            <a:rPr lang="zh-CN" altLang="en-US" i="1">
                              <a:latin typeface="Cambria Math" panose="02040503050406030204" pitchFamily="18" charset="0"/>
                            </a:rPr>
                          </m:ctrlPr>
                        </m:funcPr>
                        <m:fName>
                          <m:r>
                            <a:rPr lang="zh-CN" altLang="en-US" i="1">
                              <a:latin typeface="Cambria Math" panose="02040503050406030204" pitchFamily="18" charset="0"/>
                            </a:rPr>
                            <m:t>𝑒𝑥𝑝</m:t>
                          </m:r>
                        </m:fName>
                        <m:e>
                          <m:r>
                            <a:rPr lang="zh-CN" altLang="en-US" i="1">
                              <a:latin typeface="Cambria Math" panose="02040503050406030204" pitchFamily="18" charset="0"/>
                            </a:rPr>
                            <m:t>（</m:t>
                          </m:r>
                          <m:r>
                            <a:rPr lang="zh-CN" altLang="en-US">
                              <a:latin typeface="Cambria Math" panose="02040503050406030204" pitchFamily="18" charset="0"/>
                            </a:rPr>
                            <m:t>−</m:t>
                          </m:r>
                          <m:r>
                            <a:rPr lang="zh-CN" altLang="en-US" i="1">
                              <a:latin typeface="Cambria Math" panose="02040503050406030204" pitchFamily="18" charset="0"/>
                            </a:rPr>
                            <m:t>𝑖</m:t>
                          </m:r>
                          <m:r>
                            <a:rPr lang="zh-CN" altLang="en-US">
                              <a:latin typeface="Cambria Math" panose="02040503050406030204" pitchFamily="18" charset="0"/>
                            </a:rPr>
                            <m:t>2</m:t>
                          </m:r>
                          <m:r>
                            <a:rPr lang="zh-CN" altLang="en-US" i="1">
                              <a:latin typeface="Cambria Math" panose="02040503050406030204" pitchFamily="18" charset="0"/>
                            </a:rPr>
                            <m:t>𝜋</m:t>
                          </m:r>
                          <m:r>
                            <a:rPr lang="zh-CN" altLang="en-US" i="1">
                              <a:latin typeface="Cambria Math" panose="02040503050406030204" pitchFamily="18" charset="0"/>
                            </a:rPr>
                            <m:t>𝑝</m:t>
                          </m:r>
                          <m:f>
                            <m:fPr>
                              <m:ctrlPr>
                                <a:rPr lang="zh-CN" altLang="en-US" i="1">
                                  <a:solidFill>
                                    <a:srgbClr val="836967"/>
                                  </a:solidFill>
                                  <a:latin typeface="Cambria Math" panose="02040503050406030204" pitchFamily="18" charset="0"/>
                                </a:rPr>
                              </m:ctrlPr>
                            </m:fPr>
                            <m:num>
                              <m:r>
                                <a:rPr lang="zh-CN" altLang="en-US" i="1">
                                  <a:latin typeface="Cambria Math" panose="02040503050406030204" pitchFamily="18" charset="0"/>
                                </a:rPr>
                                <m:t>𝑚</m:t>
                              </m:r>
                              <m:r>
                                <a:rPr lang="zh-CN" altLang="en-US">
                                  <a:latin typeface="Cambria Math" panose="02040503050406030204" pitchFamily="18" charset="0"/>
                                </a:rPr>
                                <m:t>−</m:t>
                              </m:r>
                              <m:r>
                                <a:rPr lang="zh-CN" altLang="en-US" i="1">
                                  <a:latin typeface="Cambria Math" panose="02040503050406030204" pitchFamily="18" charset="0"/>
                                </a:rPr>
                                <m:t>𝑛</m:t>
                              </m:r>
                            </m:num>
                            <m:den>
                              <m:r>
                                <a:rPr lang="zh-CN" altLang="en-US" i="1">
                                  <a:latin typeface="Cambria Math" panose="02040503050406030204" pitchFamily="18" charset="0"/>
                                </a:rPr>
                                <m:t>𝑀</m:t>
                              </m:r>
                            </m:den>
                          </m:f>
                          <m:r>
                            <a:rPr lang="zh-CN" altLang="en-US" i="1">
                              <a:latin typeface="Cambria Math" panose="02040503050406030204" pitchFamily="18" charset="0"/>
                            </a:rPr>
                            <m:t>）</m:t>
                          </m:r>
                        </m:e>
                      </m:func>
                    </m:oMath>
                  </m:oMathPara>
                </a14:m>
                <a:endParaRPr lang="zh-CN" altLang="en-US" dirty="0"/>
              </a:p>
            </p:txBody>
          </p:sp>
        </mc:Choice>
        <mc:Fallback xmlns="">
          <p:sp>
            <p:nvSpPr>
              <p:cNvPr id="4" name="文本框 3">
                <a:extLst>
                  <a:ext uri="{FF2B5EF4-FFF2-40B4-BE49-F238E27FC236}">
                    <a16:creationId xmlns:a16="http://schemas.microsoft.com/office/drawing/2014/main" id="{23F6C036-B916-EB49-9A0C-7A319A8CF984}"/>
                  </a:ext>
                </a:extLst>
              </p:cNvPr>
              <p:cNvSpPr txBox="1">
                <a:spLocks noRot="1" noChangeAspect="1" noMove="1" noResize="1" noEditPoints="1" noAdjustHandles="1" noChangeArrowheads="1" noChangeShapeType="1" noTextEdit="1"/>
              </p:cNvSpPr>
              <p:nvPr/>
            </p:nvSpPr>
            <p:spPr>
              <a:xfrm>
                <a:off x="28232" y="1205178"/>
                <a:ext cx="9190857" cy="713272"/>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7EBEEE84-5E60-062A-294D-F7A9F9C3BE4E}"/>
                  </a:ext>
                </a:extLst>
              </p:cNvPr>
              <p:cNvSpPr txBox="1"/>
              <p:nvPr/>
            </p:nvSpPr>
            <p:spPr>
              <a:xfrm>
                <a:off x="366273" y="2481460"/>
                <a:ext cx="6253736" cy="1402115"/>
              </a:xfrm>
              <a:prstGeom prst="rect">
                <a:avLst/>
              </a:prstGeom>
              <a:noFill/>
            </p:spPr>
            <p:txBody>
              <a:bodyPr wrap="square">
                <a:spAutoFit/>
              </a:bodyPr>
              <a:lstStyle/>
              <a:p>
                <a:pPr indent="266700" algn="just">
                  <a:lnSpc>
                    <a:spcPct val="150000"/>
                  </a:lnSpc>
                </a:pP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If there are M </a:t>
                </a:r>
                <a:r>
                  <a:rPr lang="en-US" altLang="zh-CN" kern="100" dirty="0">
                    <a:latin typeface="Times New Roman" panose="02020603050405020304" pitchFamily="18" charset="0"/>
                    <a:ea typeface="等线" panose="02010600030101010101" pitchFamily="2" charset="-122"/>
                    <a:cs typeface="Times New Roman" panose="02020603050405020304" pitchFamily="18" charset="0"/>
                  </a:rPr>
                  <a:t>bunches evenly filled in the ring,  the</a:t>
                </a:r>
                <a:r>
                  <a:rPr lang="zh-CN" altLang="en-US" kern="100" dirty="0">
                    <a:latin typeface="Times New Roman" panose="02020603050405020304" pitchFamily="18" charset="0"/>
                    <a:ea typeface="等线" panose="02010600030101010101" pitchFamily="2" charset="-122"/>
                    <a:cs typeface="Times New Roman" panose="02020603050405020304" pitchFamily="18" charset="0"/>
                  </a:rPr>
                  <a:t> </a:t>
                </a:r>
                <a:r>
                  <a:rPr lang="en-US" altLang="zh-CN" kern="100" dirty="0">
                    <a:latin typeface="Times New Roman" panose="02020603050405020304" pitchFamily="18" charset="0"/>
                    <a:ea typeface="等线" panose="02010600030101010101" pitchFamily="2" charset="-122"/>
                    <a:cs typeface="Times New Roman" panose="02020603050405020304" pitchFamily="18" charset="0"/>
                  </a:rPr>
                  <a:t>motion</a:t>
                </a:r>
                <a:r>
                  <a:rPr lang="zh-CN" altLang="en-US" kern="100" dirty="0">
                    <a:latin typeface="Times New Roman" panose="02020603050405020304" pitchFamily="18" charset="0"/>
                    <a:ea typeface="等线" panose="02010600030101010101" pitchFamily="2" charset="-122"/>
                    <a:cs typeface="Times New Roman" panose="02020603050405020304" pitchFamily="18" charset="0"/>
                  </a:rPr>
                  <a:t> </a:t>
                </a:r>
                <a:r>
                  <a:rPr lang="en-US" altLang="zh-CN" kern="100" dirty="0">
                    <a:latin typeface="Times New Roman" panose="02020603050405020304" pitchFamily="18" charset="0"/>
                    <a:ea typeface="等线" panose="02010600030101010101" pitchFamily="2" charset="-122"/>
                    <a:cs typeface="Times New Roman" panose="02020603050405020304" pitchFamily="18" charset="0"/>
                  </a:rPr>
                  <a:t>can</a:t>
                </a:r>
                <a:r>
                  <a:rPr lang="zh-CN" altLang="en-US" kern="100" dirty="0">
                    <a:latin typeface="Times New Roman" panose="02020603050405020304" pitchFamily="18" charset="0"/>
                    <a:ea typeface="等线" panose="02010600030101010101" pitchFamily="2" charset="-122"/>
                    <a:cs typeface="Times New Roman" panose="02020603050405020304" pitchFamily="18" charset="0"/>
                  </a:rPr>
                  <a:t> </a:t>
                </a:r>
                <a:r>
                  <a:rPr lang="en-US" altLang="zh-CN" kern="100" dirty="0">
                    <a:latin typeface="Times New Roman" panose="02020603050405020304" pitchFamily="18" charset="0"/>
                    <a:ea typeface="等线" panose="02010600030101010101" pitchFamily="2" charset="-122"/>
                    <a:cs typeface="Times New Roman" panose="02020603050405020304" pitchFamily="18" charset="0"/>
                  </a:rPr>
                  <a:t>be</a:t>
                </a:r>
                <a:r>
                  <a:rPr lang="zh-CN" altLang="en-US" kern="100" dirty="0">
                    <a:latin typeface="Times New Roman" panose="02020603050405020304" pitchFamily="18" charset="0"/>
                    <a:ea typeface="等线" panose="02010600030101010101" pitchFamily="2" charset="-122"/>
                    <a:cs typeface="Times New Roman" panose="02020603050405020304" pitchFamily="18" charset="0"/>
                  </a:rPr>
                  <a:t> </a:t>
                </a:r>
                <a:r>
                  <a:rPr lang="en-US" altLang="zh-CN" kern="100" dirty="0">
                    <a:latin typeface="Times New Roman" panose="02020603050405020304" pitchFamily="18" charset="0"/>
                    <a:ea typeface="等线" panose="02010600030101010101" pitchFamily="2" charset="-122"/>
                    <a:cs typeface="Times New Roman" panose="02020603050405020304" pitchFamily="18" charset="0"/>
                  </a:rPr>
                  <a:t>separated into </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M modes</a:t>
                </a:r>
                <a:r>
                  <a:rPr lang="zh-CN"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the </a:t>
                </a:r>
                <a:r>
                  <a:rPr lang="en-US" altLang="zh-CN" sz="1800" i="1" kern="100" dirty="0" err="1">
                    <a:effectLst/>
                    <a:latin typeface="Times New Roman" panose="02020603050405020304" pitchFamily="18" charset="0"/>
                    <a:ea typeface="等线" panose="02010600030101010101" pitchFamily="2" charset="-122"/>
                    <a:cs typeface="Times New Roman" panose="02020603050405020304" pitchFamily="18" charset="0"/>
                  </a:rPr>
                  <a:t>μ</a:t>
                </a:r>
                <a:r>
                  <a:rPr lang="en-US" altLang="zh-CN" sz="1800" i="1" kern="100" baseline="30000" dirty="0" err="1">
                    <a:effectLst/>
                    <a:latin typeface="Times New Roman" panose="02020603050405020304" pitchFamily="18" charset="0"/>
                    <a:ea typeface="等线" panose="02010600030101010101" pitchFamily="2" charset="-122"/>
                    <a:cs typeface="Times New Roman" panose="02020603050405020304" pitchFamily="18" charset="0"/>
                  </a:rPr>
                  <a:t>th</a:t>
                </a:r>
                <a:r>
                  <a:rPr lang="en-US" altLang="zh-CN" kern="100" baseline="30000" dirty="0">
                    <a:latin typeface="Times New Roman" panose="02020603050405020304" pitchFamily="18" charset="0"/>
                    <a:ea typeface="等线" panose="02010600030101010101" pitchFamily="2" charset="-122"/>
                    <a:cs typeface="Times New Roman" panose="02020603050405020304" pitchFamily="18" charset="0"/>
                  </a:rPr>
                  <a:t> </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mode get following form</a:t>
                </a:r>
                <a:r>
                  <a:rPr lang="zh-CN"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a:t>
                </a:r>
                <a:endPar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endParaRPr>
              </a:p>
              <a:p>
                <a:pPr indent="266700" algn="just">
                  <a:lnSpc>
                    <a:spcPct val="150000"/>
                  </a:lnSpc>
                </a:pPr>
                <a:endParaRPr lang="zh-CN" altLang="zh-CN" sz="800" kern="100" dirty="0">
                  <a:effectLst/>
                  <a:latin typeface="等线" panose="02010600030101010101" pitchFamily="2" charset="-122"/>
                  <a:ea typeface="等线" panose="02010600030101010101" pitchFamily="2" charset="-122"/>
                  <a:cs typeface="Times New Roman" panose="02020603050405020304" pitchFamily="18" charset="0"/>
                </a:endParaRPr>
              </a:p>
              <a:p>
                <a14:m>
                  <m:oMath xmlns:m="http://schemas.openxmlformats.org/officeDocument/2006/math">
                    <m:sSubSup>
                      <m:sSubSupPr>
                        <m:ctrlPr>
                          <a:rPr lang="zh-CN" altLang="zh-CN" i="1">
                            <a:latin typeface="Cambria Math" panose="02040503050406030204" pitchFamily="18" charset="0"/>
                          </a:rPr>
                        </m:ctrlPr>
                      </m:sSubSupPr>
                      <m:e>
                        <m:acc>
                          <m:accPr>
                            <m:chr m:val="̃"/>
                            <m:ctrlPr>
                              <a:rPr lang="zh-CN" altLang="zh-CN" i="1">
                                <a:latin typeface="Cambria Math" panose="02040503050406030204" pitchFamily="18" charset="0"/>
                              </a:rPr>
                            </m:ctrlPr>
                          </m:accPr>
                          <m:e>
                            <m:r>
                              <a:rPr lang="en-US" altLang="zh-CN" i="1">
                                <a:latin typeface="Cambria Math" panose="02040503050406030204" pitchFamily="18" charset="0"/>
                              </a:rPr>
                              <m:t>𝑦</m:t>
                            </m:r>
                          </m:e>
                        </m:acc>
                      </m:e>
                      <m:sub>
                        <m:r>
                          <a:rPr lang="en-US" altLang="zh-CN" i="1">
                            <a:latin typeface="Cambria Math" panose="02040503050406030204" pitchFamily="18" charset="0"/>
                          </a:rPr>
                          <m:t>𝑛</m:t>
                        </m:r>
                      </m:sub>
                      <m:sup>
                        <m:r>
                          <a:rPr lang="en-US" altLang="zh-CN" i="1">
                            <a:latin typeface="Cambria Math" panose="02040503050406030204" pitchFamily="18" charset="0"/>
                          </a:rPr>
                          <m:t>𝜇</m:t>
                        </m:r>
                      </m:sup>
                    </m:sSubSup>
                    <m:r>
                      <a:rPr lang="en-US" altLang="zh-CN" i="1">
                        <a:latin typeface="Cambria Math" panose="02040503050406030204" pitchFamily="18" charset="0"/>
                      </a:rPr>
                      <m:t>∝</m:t>
                    </m:r>
                    <m:sSup>
                      <m:sSupPr>
                        <m:ctrlPr>
                          <a:rPr lang="zh-CN" altLang="zh-CN" i="1">
                            <a:latin typeface="Cambria Math" panose="02040503050406030204" pitchFamily="18" charset="0"/>
                          </a:rPr>
                        </m:ctrlPr>
                      </m:sSupPr>
                      <m:e>
                        <m:r>
                          <a:rPr lang="en-US" altLang="zh-CN" i="1">
                            <a:latin typeface="Cambria Math" panose="02040503050406030204" pitchFamily="18" charset="0"/>
                          </a:rPr>
                          <m:t>𝑒</m:t>
                        </m:r>
                      </m:e>
                      <m:sup>
                        <m:r>
                          <a:rPr lang="en-US" altLang="zh-CN" i="1">
                            <a:latin typeface="Cambria Math" panose="02040503050406030204" pitchFamily="18" charset="0"/>
                          </a:rPr>
                          <m:t>2</m:t>
                        </m:r>
                        <m:r>
                          <a:rPr lang="en-US" altLang="zh-CN" i="1">
                            <a:latin typeface="Cambria Math" panose="02040503050406030204" pitchFamily="18" charset="0"/>
                          </a:rPr>
                          <m:t>𝜋</m:t>
                        </m:r>
                        <m:r>
                          <a:rPr lang="en-US" altLang="zh-CN" i="1">
                            <a:latin typeface="Cambria Math" panose="02040503050406030204" pitchFamily="18" charset="0"/>
                          </a:rPr>
                          <m:t>𝑖</m:t>
                        </m:r>
                        <m:r>
                          <a:rPr lang="en-US" altLang="zh-CN" i="1">
                            <a:latin typeface="Cambria Math" panose="02040503050406030204" pitchFamily="18" charset="0"/>
                          </a:rPr>
                          <m:t>𝜇</m:t>
                        </m:r>
                        <m:r>
                          <a:rPr lang="en-US" altLang="zh-CN" i="1">
                            <a:latin typeface="Cambria Math" panose="02040503050406030204" pitchFamily="18" charset="0"/>
                          </a:rPr>
                          <m:t>𝑛</m:t>
                        </m:r>
                        <m:r>
                          <a:rPr lang="en-US" altLang="zh-CN" i="1">
                            <a:latin typeface="Cambria Math" panose="02040503050406030204" pitchFamily="18" charset="0"/>
                          </a:rPr>
                          <m:t>/</m:t>
                        </m:r>
                        <m:r>
                          <a:rPr lang="en-US" altLang="zh-CN" i="1">
                            <a:latin typeface="Cambria Math" panose="02040503050406030204" pitchFamily="18" charset="0"/>
                          </a:rPr>
                          <m:t>𝑀</m:t>
                        </m:r>
                      </m:sup>
                    </m:sSup>
                  </m:oMath>
                </a14:m>
                <a:r>
                  <a:rPr lang="en-US" altLang="zh-CN" i="1" dirty="0">
                    <a:latin typeface="Times New Roman" panose="02020603050405020304" pitchFamily="18" charset="0"/>
                    <a:cs typeface="Times New Roman" panose="02020603050405020304" pitchFamily="18" charset="0"/>
                  </a:rPr>
                  <a:t>,    μ=( 0,1,2…M-1</a:t>
                </a:r>
                <a:r>
                  <a:rPr lang="en-US" altLang="zh-CN" dirty="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p:txBody>
          </p:sp>
        </mc:Choice>
        <mc:Fallback xmlns="">
          <p:sp>
            <p:nvSpPr>
              <p:cNvPr id="7" name="文本框 6">
                <a:extLst>
                  <a:ext uri="{FF2B5EF4-FFF2-40B4-BE49-F238E27FC236}">
                    <a16:creationId xmlns:a16="http://schemas.microsoft.com/office/drawing/2014/main" id="{7EBEEE84-5E60-062A-294D-F7A9F9C3BE4E}"/>
                  </a:ext>
                </a:extLst>
              </p:cNvPr>
              <p:cNvSpPr txBox="1">
                <a:spLocks noRot="1" noChangeAspect="1" noMove="1" noResize="1" noEditPoints="1" noAdjustHandles="1" noChangeArrowheads="1" noChangeShapeType="1" noTextEdit="1"/>
              </p:cNvSpPr>
              <p:nvPr/>
            </p:nvSpPr>
            <p:spPr>
              <a:xfrm>
                <a:off x="366273" y="2481460"/>
                <a:ext cx="6253736" cy="1402115"/>
              </a:xfrm>
              <a:prstGeom prst="rect">
                <a:avLst/>
              </a:prstGeom>
              <a:blipFill>
                <a:blip r:embed="rId5"/>
                <a:stretch>
                  <a:fillRect l="-780" r="-877" b="-565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089682AA-78BE-079E-4D52-6747EC613B5A}"/>
                  </a:ext>
                </a:extLst>
              </p:cNvPr>
              <p:cNvSpPr txBox="1"/>
              <p:nvPr/>
            </p:nvSpPr>
            <p:spPr>
              <a:xfrm>
                <a:off x="197417" y="4343211"/>
                <a:ext cx="10108622" cy="1307666"/>
              </a:xfrm>
              <a:prstGeom prst="rect">
                <a:avLst/>
              </a:prstGeom>
              <a:noFill/>
            </p:spPr>
            <p:txBody>
              <a:bodyPr wrap="square">
                <a:spAutoFit/>
              </a:bodyPr>
              <a:lstStyle/>
              <a:p>
                <a:pPr indent="266700" algn="ctr">
                  <a:lnSpc>
                    <a:spcPct val="150000"/>
                  </a:lnSpc>
                </a:pPr>
                <a14:m>
                  <m:oMathPara xmlns:m="http://schemas.openxmlformats.org/officeDocument/2006/math">
                    <m:oMathParaPr>
                      <m:jc m:val="centerGroup"/>
                    </m:oMathParaPr>
                    <m:oMath xmlns:m="http://schemas.openxmlformats.org/officeDocument/2006/math">
                      <m:r>
                        <a:rPr lang="en-US" altLang="zh-CN" sz="1800" i="1" kern="100" smtClean="0">
                          <a:effectLst/>
                          <a:latin typeface="Cambria Math" panose="02040503050406030204" pitchFamily="18" charset="0"/>
                          <a:ea typeface="等线" panose="02010600030101010101" pitchFamily="2" charset="-122"/>
                          <a:cs typeface="Times New Roman" panose="02020603050405020304" pitchFamily="18" charset="0"/>
                        </a:rPr>
                        <m:t>𝛥</m:t>
                      </m:r>
                      <m:sSubSup>
                        <m:sSubSup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𝜔</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𝑛</m:t>
                          </m:r>
                        </m:sub>
                        <m: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𝜇</m:t>
                          </m:r>
                        </m:sup>
                      </m:sSub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sSubSup>
                        <m:sSubSup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𝛺</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𝑛</m:t>
                          </m:r>
                        </m:sub>
                        <m: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𝜇</m:t>
                          </m:r>
                        </m:sup>
                      </m:sSubSup>
                      <m:r>
                        <a:rPr lang="en-US" altLang="zh-CN" sz="1800" i="1" kern="100">
                          <a:effectLst/>
                          <a:latin typeface="Cambria Math" panose="02040503050406030204" pitchFamily="18" charset="0"/>
                          <a:ea typeface="微软雅黑" panose="020B0503020204020204" pitchFamily="34" charset="-122"/>
                          <a:cs typeface="Times New Roman" panose="02020603050405020304" pitchFamily="18" charset="0"/>
                        </a:rPr>
                        <m:t>−</m:t>
                      </m:r>
                      <m:sSub>
                        <m:sSub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𝜔</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𝛽</m:t>
                          </m:r>
                        </m:sub>
                      </m:s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r>
                        <a:rPr lang="en-US" altLang="zh-CN" sz="1800" i="1" kern="100">
                          <a:effectLst/>
                          <a:latin typeface="Cambria Math" panose="02040503050406030204" pitchFamily="18" charset="0"/>
                          <a:ea typeface="微软雅黑" panose="020B0503020204020204" pitchFamily="34" charset="-122"/>
                          <a:cs typeface="Times New Roman" panose="02020603050405020304" pitchFamily="18" charset="0"/>
                        </a:rPr>
                        <m:t>−</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𝑖</m:t>
                      </m:r>
                      <m:f>
                        <m:f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𝑁</m:t>
                          </m:r>
                          <m:sSub>
                            <m:sSub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𝑟</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0</m:t>
                              </m:r>
                            </m:sub>
                          </m:s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𝑐</m:t>
                          </m:r>
                        </m:num>
                        <m:den>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2</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𝛾</m:t>
                          </m:r>
                          <m:sSubSup>
                            <m:sSubSup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𝑇</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0</m:t>
                              </m:r>
                            </m:sub>
                            <m: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2</m:t>
                              </m:r>
                            </m:sup>
                          </m:sSubSup>
                          <m:sSub>
                            <m:sSub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𝜔</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𝛽</m:t>
                              </m:r>
                            </m:sub>
                          </m:sSub>
                        </m:den>
                      </m:f>
                      <m:sSub>
                        <m:sSub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nary>
                            <m:naryPr>
                              <m:chr m:val="∑"/>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naryPr>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𝑝</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sub>
                            <m: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sup>
                            <m:e>
                              <m:nary>
                                <m:naryPr>
                                  <m:chr m:val="∑"/>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naryPr>
                                <m:sub>
                                  <m:r>
                                    <a:rPr lang="en-US" altLang="zh-CN" sz="1800" b="0" i="1" kern="100" smtClean="0">
                                      <a:effectLst/>
                                      <a:latin typeface="Cambria Math" panose="02040503050406030204" pitchFamily="18" charset="0"/>
                                      <a:ea typeface="Cambria Math" panose="02040503050406030204" pitchFamily="18" charset="0"/>
                                      <a:cs typeface="Times New Roman" panose="02020603050405020304" pitchFamily="18" charset="0"/>
                                    </a:rPr>
                                    <m:t>𝑘</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=0</m:t>
                                  </m:r>
                                </m:sub>
                                <m: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𝑀</m:t>
                                  </m:r>
                                  <m:r>
                                    <a:rPr lang="en-US" altLang="zh-CN" sz="1800" i="1" kern="100">
                                      <a:effectLst/>
                                      <a:latin typeface="Cambria Math" panose="02040503050406030204" pitchFamily="18" charset="0"/>
                                      <a:ea typeface="微软雅黑" panose="020B0503020204020204" pitchFamily="34" charset="-122"/>
                                      <a:cs typeface="Times New Roman" panose="02020603050405020304" pitchFamily="18" charset="0"/>
                                    </a:rPr>
                                    <m:t>−</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1</m:t>
                                  </m:r>
                                </m:sup>
                                <m:e>
                                  <m:nary>
                                    <m:naryPr>
                                      <m:chr m:val="∑"/>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naryPr>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𝑚</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=0</m:t>
                                      </m:r>
                                    </m:sub>
                                    <m: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𝑀</m:t>
                                      </m:r>
                                      <m:r>
                                        <a:rPr lang="en-US" altLang="zh-CN" sz="1800" i="1" kern="100">
                                          <a:effectLst/>
                                          <a:latin typeface="Cambria Math" panose="02040503050406030204" pitchFamily="18" charset="0"/>
                                          <a:ea typeface="微软雅黑" panose="020B0503020204020204" pitchFamily="34" charset="-122"/>
                                          <a:cs typeface="Times New Roman" panose="02020603050405020304" pitchFamily="18" charset="0"/>
                                        </a:rPr>
                                        <m:t>−</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1</m:t>
                                      </m:r>
                                    </m:sup>
                                    <m:e>
                                      <m:sSub>
                                        <m:sSub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𝑍</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sub>
                                      </m:s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𝑝𝑀</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𝑘</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sSub>
                                        <m:sSub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𝜔</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0</m:t>
                                          </m:r>
                                        </m:sub>
                                      </m:s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e>
                                  </m:nary>
                                  <m:sSub>
                                    <m:sSub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𝜔</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𝛽</m:t>
                                      </m:r>
                                    </m:sub>
                                  </m:s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e>
                              </m:nary>
                            </m:e>
                          </m:nary>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𝑎</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𝑚</m:t>
                          </m:r>
                        </m:sub>
                      </m:sSub>
                      <m:func>
                        <m:func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funcPr>
                        <m:fNa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𝑒𝑥𝑝</m:t>
                          </m:r>
                        </m:fName>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e>
                      </m:func>
                      <m:r>
                        <a:rPr lang="en-US" altLang="zh-CN" sz="1800" i="1" kern="100">
                          <a:effectLst/>
                          <a:latin typeface="Cambria Math" panose="02040503050406030204" pitchFamily="18" charset="0"/>
                          <a:ea typeface="微软雅黑" panose="020B0503020204020204" pitchFamily="34" charset="-122"/>
                          <a:cs typeface="Times New Roman" panose="02020603050405020304" pitchFamily="18" charset="0"/>
                        </a:rPr>
                        <m:t>−</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2</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𝜋</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𝑖</m:t>
                      </m:r>
                      <m:f>
                        <m:f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𝑚</m:t>
                          </m:r>
                          <m:r>
                            <a:rPr lang="en-US" altLang="zh-CN" sz="1800" i="1" kern="100">
                              <a:effectLst/>
                              <a:latin typeface="Cambria Math" panose="02040503050406030204" pitchFamily="18" charset="0"/>
                              <a:ea typeface="微软雅黑" panose="020B0503020204020204" pitchFamily="34" charset="-122"/>
                              <a:cs typeface="Times New Roman" panose="02020603050405020304" pitchFamily="18" charset="0"/>
                            </a:rPr>
                            <m:t>−</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𝑛</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𝑘</m:t>
                          </m:r>
                          <m:r>
                            <a:rPr lang="en-US" altLang="zh-CN" sz="1800" i="1" kern="100">
                              <a:effectLst/>
                              <a:latin typeface="Cambria Math" panose="02040503050406030204" pitchFamily="18" charset="0"/>
                              <a:ea typeface="微软雅黑" panose="020B0503020204020204" pitchFamily="34" charset="-122"/>
                              <a:cs typeface="Times New Roman" panose="02020603050405020304" pitchFamily="18" charset="0"/>
                            </a:rPr>
                            <m:t>−</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𝑢</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num>
                        <m:den>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𝑀</m:t>
                          </m:r>
                        </m:den>
                      </m:f>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oMath>
                  </m:oMathPara>
                </a14:m>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mc:Choice>
        <mc:Fallback xmlns="">
          <p:sp>
            <p:nvSpPr>
              <p:cNvPr id="9" name="文本框 8">
                <a:extLst>
                  <a:ext uri="{FF2B5EF4-FFF2-40B4-BE49-F238E27FC236}">
                    <a16:creationId xmlns:a16="http://schemas.microsoft.com/office/drawing/2014/main" id="{089682AA-78BE-079E-4D52-6747EC613B5A}"/>
                  </a:ext>
                </a:extLst>
              </p:cNvPr>
              <p:cNvSpPr txBox="1">
                <a:spLocks noRot="1" noChangeAspect="1" noMove="1" noResize="1" noEditPoints="1" noAdjustHandles="1" noChangeArrowheads="1" noChangeShapeType="1" noTextEdit="1"/>
              </p:cNvSpPr>
              <p:nvPr/>
            </p:nvSpPr>
            <p:spPr>
              <a:xfrm>
                <a:off x="197417" y="4343211"/>
                <a:ext cx="10108622" cy="1307666"/>
              </a:xfrm>
              <a:prstGeom prst="rect">
                <a:avLst/>
              </a:prstGeom>
              <a:blipFill>
                <a:blip r:embed="rId6"/>
                <a:stretch>
                  <a:fillRect/>
                </a:stretch>
              </a:blipFill>
            </p:spPr>
            <p:txBody>
              <a:bodyPr/>
              <a:lstStyle/>
              <a:p>
                <a:r>
                  <a:rPr lang="zh-CN" altLang="en-US">
                    <a:noFill/>
                  </a:rPr>
                  <a:t> </a:t>
                </a:r>
              </a:p>
            </p:txBody>
          </p:sp>
        </mc:Fallback>
      </mc:AlternateContent>
      <p:sp>
        <p:nvSpPr>
          <p:cNvPr id="10" name="文本框 9">
            <a:extLst>
              <a:ext uri="{FF2B5EF4-FFF2-40B4-BE49-F238E27FC236}">
                <a16:creationId xmlns:a16="http://schemas.microsoft.com/office/drawing/2014/main" id="{703A9A2D-EA8F-7107-2ABD-CBCF2B62F816}"/>
              </a:ext>
            </a:extLst>
          </p:cNvPr>
          <p:cNvSpPr txBox="1"/>
          <p:nvPr/>
        </p:nvSpPr>
        <p:spPr>
          <a:xfrm>
            <a:off x="5709892" y="3470015"/>
            <a:ext cx="441146" cy="369332"/>
          </a:xfrm>
          <a:prstGeom prst="rect">
            <a:avLst/>
          </a:prstGeom>
          <a:noFill/>
        </p:spPr>
        <p:txBody>
          <a:bodyPr wrap="none" rtlCol="0">
            <a:spAutoFit/>
          </a:bodyPr>
          <a:lstStyle/>
          <a:p>
            <a:r>
              <a:rPr lang="en-US" altLang="zh-CN" dirty="0"/>
              <a:t>(4)</a:t>
            </a:r>
            <a:endParaRPr lang="zh-CN" altLang="en-US" dirty="0"/>
          </a:p>
        </p:txBody>
      </p:sp>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202FB30F-ADAD-19F4-D82A-93904A6E2D5E}"/>
                  </a:ext>
                </a:extLst>
              </p:cNvPr>
              <p:cNvSpPr txBox="1"/>
              <p:nvPr/>
            </p:nvSpPr>
            <p:spPr>
              <a:xfrm>
                <a:off x="303929" y="5812154"/>
                <a:ext cx="11743610" cy="650691"/>
              </a:xfrm>
              <a:prstGeom prst="rect">
                <a:avLst/>
              </a:prstGeom>
              <a:noFill/>
            </p:spPr>
            <p:txBody>
              <a:bodyPr wrap="square">
                <a:spAutoFit/>
              </a:bodyPr>
              <a:lstStyle/>
              <a:p>
                <a14:m>
                  <m:oMath xmlns:m="http://schemas.openxmlformats.org/officeDocument/2006/math">
                    <m:r>
                      <m:rPr>
                        <m:nor/>
                      </m:rPr>
                      <a:rPr lang="en-US" altLang="zh-CN" kern="100" dirty="0" smtClean="0">
                        <a:latin typeface="Times New Roman" panose="02020603050405020304" pitchFamily="18" charset="0"/>
                        <a:cs typeface="Times New Roman" panose="02020603050405020304" pitchFamily="18" charset="0"/>
                      </a:rPr>
                      <m:t>Beam</m:t>
                    </m:r>
                    <m:r>
                      <m:rPr>
                        <m:nor/>
                      </m:rPr>
                      <a:rPr lang="en-US" altLang="zh-CN" kern="100" dirty="0" smtClean="0">
                        <a:latin typeface="Times New Roman" panose="02020603050405020304" pitchFamily="18" charset="0"/>
                        <a:cs typeface="Times New Roman" panose="02020603050405020304" pitchFamily="18" charset="0"/>
                      </a:rPr>
                      <m:t> </m:t>
                    </m:r>
                    <m:r>
                      <m:rPr>
                        <m:nor/>
                      </m:rPr>
                      <a:rPr lang="en-US" altLang="zh-CN" kern="100" dirty="0" smtClean="0">
                        <a:latin typeface="Times New Roman" panose="02020603050405020304" pitchFamily="18" charset="0"/>
                        <a:cs typeface="Times New Roman" panose="02020603050405020304" pitchFamily="18" charset="0"/>
                      </a:rPr>
                      <m:t>motion</m:t>
                    </m:r>
                    <m:r>
                      <m:rPr>
                        <m:nor/>
                      </m:rPr>
                      <a:rPr lang="en-US" altLang="zh-CN" kern="100" dirty="0" smtClean="0">
                        <a:latin typeface="Times New Roman" panose="02020603050405020304" pitchFamily="18" charset="0"/>
                        <a:cs typeface="Times New Roman" panose="02020603050405020304" pitchFamily="18" charset="0"/>
                      </a:rPr>
                      <m:t> </m:t>
                    </m:r>
                    <m:r>
                      <m:rPr>
                        <m:nor/>
                      </m:rPr>
                      <a:rPr lang="en-US" altLang="zh-CN" kern="100" dirty="0" smtClean="0">
                        <a:latin typeface="Times New Roman" panose="02020603050405020304" pitchFamily="18" charset="0"/>
                        <a:cs typeface="Times New Roman" panose="02020603050405020304" pitchFamily="18" charset="0"/>
                      </a:rPr>
                      <m:t>is</m:t>
                    </m:r>
                    <m:r>
                      <m:rPr>
                        <m:nor/>
                      </m:rPr>
                      <a:rPr lang="en-US" altLang="zh-CN" kern="100" dirty="0" smtClean="0">
                        <a:latin typeface="Times New Roman" panose="02020603050405020304" pitchFamily="18" charset="0"/>
                        <a:cs typeface="Times New Roman" panose="02020603050405020304" pitchFamily="18" charset="0"/>
                      </a:rPr>
                      <m:t> </m:t>
                    </m:r>
                    <m:r>
                      <m:rPr>
                        <m:nor/>
                      </m:rPr>
                      <a:rPr lang="en-US" altLang="zh-CN" kern="100" dirty="0" smtClean="0">
                        <a:latin typeface="Times New Roman" panose="02020603050405020304" pitchFamily="18" charset="0"/>
                        <a:cs typeface="Times New Roman" panose="02020603050405020304" pitchFamily="18" charset="0"/>
                      </a:rPr>
                      <m:t>combination</m:t>
                    </m:r>
                    <m:r>
                      <m:rPr>
                        <m:nor/>
                      </m:rPr>
                      <a:rPr lang="en-US" altLang="zh-CN" kern="100" dirty="0" smtClean="0">
                        <a:latin typeface="Times New Roman" panose="02020603050405020304" pitchFamily="18" charset="0"/>
                        <a:cs typeface="Times New Roman" panose="02020603050405020304" pitchFamily="18" charset="0"/>
                      </a:rPr>
                      <m:t> </m:t>
                    </m:r>
                    <m:r>
                      <m:rPr>
                        <m:nor/>
                      </m:rPr>
                      <a:rPr lang="en-US" altLang="zh-CN" kern="100" dirty="0" smtClean="0">
                        <a:latin typeface="Times New Roman" panose="02020603050405020304" pitchFamily="18" charset="0"/>
                        <a:cs typeface="Times New Roman" panose="02020603050405020304" pitchFamily="18" charset="0"/>
                      </a:rPr>
                      <m:t>of</m:t>
                    </m:r>
                    <m:r>
                      <m:rPr>
                        <m:nor/>
                      </m:rPr>
                      <a:rPr lang="en-US" altLang="zh-CN" kern="100" dirty="0" smtClean="0">
                        <a:latin typeface="Times New Roman" panose="02020603050405020304" pitchFamily="18" charset="0"/>
                        <a:cs typeface="Times New Roman" panose="02020603050405020304" pitchFamily="18" charset="0"/>
                      </a:rPr>
                      <m:t> </m:t>
                    </m:r>
                    <m:r>
                      <m:rPr>
                        <m:nor/>
                      </m:rPr>
                      <a:rPr lang="en-US" altLang="zh-CN" kern="100" dirty="0" smtClean="0">
                        <a:latin typeface="Times New Roman" panose="02020603050405020304" pitchFamily="18" charset="0"/>
                        <a:cs typeface="Times New Roman" panose="02020603050405020304" pitchFamily="18" charset="0"/>
                      </a:rPr>
                      <m:t>M</m:t>
                    </m:r>
                    <m:r>
                      <m:rPr>
                        <m:nor/>
                      </m:rPr>
                      <a:rPr lang="en-US" altLang="zh-CN" kern="100" dirty="0" smtClean="0">
                        <a:latin typeface="Times New Roman" panose="02020603050405020304" pitchFamily="18" charset="0"/>
                        <a:cs typeface="Times New Roman" panose="02020603050405020304" pitchFamily="18" charset="0"/>
                      </a:rPr>
                      <m:t> </m:t>
                    </m:r>
                    <m:r>
                      <m:rPr>
                        <m:nor/>
                      </m:rPr>
                      <a:rPr lang="en-US" altLang="zh-CN" kern="100" dirty="0" smtClean="0">
                        <a:latin typeface="Times New Roman" panose="02020603050405020304" pitchFamily="18" charset="0"/>
                        <a:cs typeface="Times New Roman" panose="02020603050405020304" pitchFamily="18" charset="0"/>
                      </a:rPr>
                      <m:t>modes</m:t>
                    </m:r>
                    <m:r>
                      <m:rPr>
                        <m:nor/>
                      </m:rPr>
                      <a:rPr lang="en-US" altLang="zh-CN" kern="100" dirty="0" smtClean="0">
                        <a:latin typeface="Times New Roman" panose="02020603050405020304" pitchFamily="18" charset="0"/>
                        <a:cs typeface="Times New Roman" panose="02020603050405020304" pitchFamily="18" charset="0"/>
                      </a:rPr>
                      <m:t> </m:t>
                    </m:r>
                    <m:r>
                      <m:rPr>
                        <m:nor/>
                      </m:rPr>
                      <a:rPr lang="en-US" altLang="zh-CN" kern="100" dirty="0" smtClean="0">
                        <a:latin typeface="Times New Roman" panose="02020603050405020304" pitchFamily="18" charset="0"/>
                        <a:cs typeface="Times New Roman" panose="02020603050405020304" pitchFamily="18" charset="0"/>
                      </a:rPr>
                      <m:t>or</m:t>
                    </m:r>
                    <m:r>
                      <m:rPr>
                        <m:nor/>
                      </m:rPr>
                      <a:rPr lang="en-US" altLang="zh-CN" kern="100" dirty="0" smtClean="0">
                        <a:latin typeface="Times New Roman" panose="02020603050405020304" pitchFamily="18" charset="0"/>
                        <a:cs typeface="Times New Roman" panose="02020603050405020304" pitchFamily="18" charset="0"/>
                      </a:rPr>
                      <m:t> </m:t>
                    </m:r>
                    <m:r>
                      <m:rPr>
                        <m:nor/>
                      </m:rPr>
                      <a:rPr lang="en-US" altLang="zh-CN" kern="100" smtClean="0">
                        <a:latin typeface="Times New Roman" panose="02020603050405020304" pitchFamily="18" charset="0"/>
                        <a:cs typeface="Times New Roman" panose="02020603050405020304" pitchFamily="18" charset="0"/>
                      </a:rPr>
                      <m:t>i</m:t>
                    </m:r>
                    <m:r>
                      <m:rPr>
                        <m:nor/>
                      </m:rPr>
                      <a:rPr lang="en-US" altLang="zh-CN" b="0" kern="100" smtClean="0">
                        <a:latin typeface="Times New Roman" panose="02020603050405020304" pitchFamily="18" charset="0"/>
                        <a:cs typeface="Times New Roman" panose="02020603050405020304" pitchFamily="18" charset="0"/>
                      </a:rPr>
                      <m:t>n</m:t>
                    </m:r>
                    <m:r>
                      <m:rPr>
                        <m:nor/>
                      </m:rPr>
                      <a:rPr lang="en-US" altLang="zh-CN" b="0" kern="100" smtClean="0">
                        <a:latin typeface="Times New Roman" panose="02020603050405020304" pitchFamily="18" charset="0"/>
                        <a:cs typeface="Times New Roman" panose="02020603050405020304" pitchFamily="18" charset="0"/>
                      </a:rPr>
                      <m:t> </m:t>
                    </m:r>
                    <m:r>
                      <m:rPr>
                        <m:nor/>
                      </m:rPr>
                      <a:rPr lang="en-US" altLang="zh-CN" b="0" i="0" kern="100" smtClean="0">
                        <a:latin typeface="Times New Roman" panose="02020603050405020304" pitchFamily="18" charset="0"/>
                        <a:cs typeface="Times New Roman" panose="02020603050405020304" pitchFamily="18" charset="0"/>
                      </a:rPr>
                      <m:t>other</m:t>
                    </m:r>
                    <m:r>
                      <m:rPr>
                        <m:nor/>
                      </m:rPr>
                      <a:rPr lang="en-US" altLang="zh-CN" b="0" i="0" kern="100" smtClean="0">
                        <a:latin typeface="Times New Roman" panose="02020603050405020304" pitchFamily="18" charset="0"/>
                        <a:cs typeface="Times New Roman" panose="02020603050405020304" pitchFamily="18" charset="0"/>
                      </a:rPr>
                      <m:t> </m:t>
                    </m:r>
                    <m:r>
                      <m:rPr>
                        <m:nor/>
                      </m:rPr>
                      <a:rPr lang="en-US" altLang="zh-CN" b="0" i="0" kern="100" smtClean="0">
                        <a:latin typeface="Times New Roman" panose="02020603050405020304" pitchFamily="18" charset="0"/>
                        <a:cs typeface="Times New Roman" panose="02020603050405020304" pitchFamily="18" charset="0"/>
                      </a:rPr>
                      <m:t>words</m:t>
                    </m:r>
                    <m:r>
                      <m:rPr>
                        <m:nor/>
                      </m:rPr>
                      <a:rPr lang="en-US" altLang="zh-CN" b="0" i="0" kern="100" smtClean="0">
                        <a:latin typeface="Times New Roman" panose="02020603050405020304" pitchFamily="18" charset="0"/>
                        <a:cs typeface="Times New Roman" panose="02020603050405020304" pitchFamily="18" charset="0"/>
                      </a:rPr>
                      <m:t> </m:t>
                    </m:r>
                    <m:r>
                      <m:rPr>
                        <m:nor/>
                      </m:rPr>
                      <a:rPr lang="en-US" altLang="zh-CN" b="0" i="0" kern="100" smtClean="0">
                        <a:latin typeface="Times New Roman" panose="02020603050405020304" pitchFamily="18" charset="0"/>
                        <a:cs typeface="Times New Roman" panose="02020603050405020304" pitchFamily="18" charset="0"/>
                      </a:rPr>
                      <m:t>M</m:t>
                    </m:r>
                    <m:r>
                      <m:rPr>
                        <m:nor/>
                      </m:rPr>
                      <a:rPr lang="en-US" altLang="zh-CN" b="0" i="0" kern="100" smtClean="0">
                        <a:latin typeface="Times New Roman" panose="02020603050405020304" pitchFamily="18" charset="0"/>
                        <a:cs typeface="Times New Roman" panose="02020603050405020304" pitchFamily="18" charset="0"/>
                      </a:rPr>
                      <m:t> </m:t>
                    </m:r>
                    <m:r>
                      <m:rPr>
                        <m:nor/>
                      </m:rPr>
                      <a:rPr lang="en-US" altLang="zh-CN" b="0" i="0" kern="100" smtClean="0">
                        <a:latin typeface="Times New Roman" panose="02020603050405020304" pitchFamily="18" charset="0"/>
                        <a:cs typeface="Times New Roman" panose="02020603050405020304" pitchFamily="18" charset="0"/>
                      </a:rPr>
                      <m:t>modes</m:t>
                    </m:r>
                    <m:r>
                      <m:rPr>
                        <m:nor/>
                      </m:rPr>
                      <a:rPr lang="en-US" altLang="zh-CN" b="0" i="0" kern="100" smtClean="0">
                        <a:latin typeface="Times New Roman" panose="02020603050405020304" pitchFamily="18" charset="0"/>
                        <a:cs typeface="Times New Roman" panose="02020603050405020304" pitchFamily="18" charset="0"/>
                      </a:rPr>
                      <m:t> </m:t>
                    </m:r>
                    <m:r>
                      <m:rPr>
                        <m:nor/>
                      </m:rPr>
                      <a:rPr lang="en-US" altLang="zh-CN" b="0" i="0" kern="100" smtClean="0">
                        <a:latin typeface="Times New Roman" panose="02020603050405020304" pitchFamily="18" charset="0"/>
                        <a:cs typeface="Times New Roman" panose="02020603050405020304" pitchFamily="18" charset="0"/>
                      </a:rPr>
                      <m:t>is</m:t>
                    </m:r>
                    <m:r>
                      <m:rPr>
                        <m:nor/>
                      </m:rPr>
                      <a:rPr lang="en-US" altLang="zh-CN" b="0" i="0" kern="100" smtClean="0">
                        <a:latin typeface="Times New Roman" panose="02020603050405020304" pitchFamily="18" charset="0"/>
                        <a:cs typeface="Times New Roman" panose="02020603050405020304" pitchFamily="18" charset="0"/>
                      </a:rPr>
                      <m:t> </m:t>
                    </m:r>
                    <m:r>
                      <m:rPr>
                        <m:sty m:val="p"/>
                      </m:rPr>
                      <a:rPr lang="en-US" altLang="zh-CN" i="1" kern="100">
                        <a:latin typeface="Cambria Math" panose="02040503050406030204" pitchFamily="18" charset="0"/>
                        <a:cs typeface="Times New Roman" panose="02020603050405020304" pitchFamily="18" charset="0"/>
                      </a:rPr>
                      <m:t>the</m:t>
                    </m:r>
                    <m:r>
                      <m:rPr>
                        <m:nor/>
                      </m:rPr>
                      <a:rPr lang="en-US" altLang="zh-CN" b="0" i="0" kern="100" smtClean="0">
                        <a:latin typeface="Times New Roman" panose="02020603050405020304" pitchFamily="18" charset="0"/>
                        <a:cs typeface="Times New Roman" panose="02020603050405020304" pitchFamily="18" charset="0"/>
                      </a:rPr>
                      <m:t> </m:t>
                    </m:r>
                    <m:r>
                      <m:rPr>
                        <m:nor/>
                      </m:rPr>
                      <a:rPr lang="en-US" altLang="zh-CN" kern="100" dirty="0" smtClean="0">
                        <a:latin typeface="Times New Roman" panose="02020603050405020304" pitchFamily="18" charset="0"/>
                        <a:cs typeface="Times New Roman" panose="02020603050405020304" pitchFamily="18" charset="0"/>
                      </a:rPr>
                      <m:t>Fourier</m:t>
                    </m:r>
                    <m:r>
                      <m:rPr>
                        <m:nor/>
                      </m:rPr>
                      <a:rPr lang="en-US" altLang="zh-CN" kern="100" dirty="0" smtClean="0">
                        <a:latin typeface="Times New Roman" panose="02020603050405020304" pitchFamily="18" charset="0"/>
                        <a:cs typeface="Times New Roman" panose="02020603050405020304" pitchFamily="18" charset="0"/>
                      </a:rPr>
                      <m:t> </m:t>
                    </m:r>
                    <m:r>
                      <m:rPr>
                        <m:nor/>
                      </m:rPr>
                      <a:rPr lang="en-US" altLang="zh-CN" kern="100" dirty="0" smtClean="0">
                        <a:latin typeface="Times New Roman" panose="02020603050405020304" pitchFamily="18" charset="0"/>
                        <a:cs typeface="Times New Roman" panose="02020603050405020304" pitchFamily="18" charset="0"/>
                      </a:rPr>
                      <m:t>expansion</m:t>
                    </m:r>
                    <m:r>
                      <m:rPr>
                        <m:nor/>
                      </m:rPr>
                      <a:rPr lang="en-US" altLang="zh-CN" b="0" i="0" kern="100" dirty="0" smtClean="0">
                        <a:latin typeface="Times New Roman" panose="02020603050405020304" pitchFamily="18" charset="0"/>
                        <a:cs typeface="Times New Roman" panose="02020603050405020304" pitchFamily="18" charset="0"/>
                      </a:rPr>
                      <m:t> </m:t>
                    </m:r>
                    <m:r>
                      <m:rPr>
                        <m:nor/>
                      </m:rPr>
                      <a:rPr lang="en-US" altLang="zh-CN" b="0" i="0" kern="100" dirty="0" smtClean="0">
                        <a:latin typeface="Times New Roman" panose="02020603050405020304" pitchFamily="18" charset="0"/>
                        <a:cs typeface="Times New Roman" panose="02020603050405020304" pitchFamily="18" charset="0"/>
                      </a:rPr>
                      <m:t>of</m:t>
                    </m:r>
                    <m:r>
                      <m:rPr>
                        <m:nor/>
                      </m:rPr>
                      <a:rPr lang="en-US" altLang="zh-CN" b="0" i="0" kern="100" dirty="0" smtClean="0">
                        <a:latin typeface="Times New Roman" panose="02020603050405020304" pitchFamily="18" charset="0"/>
                        <a:cs typeface="Times New Roman" panose="02020603050405020304" pitchFamily="18" charset="0"/>
                      </a:rPr>
                      <m:t> </m:t>
                    </m:r>
                    <m:r>
                      <m:rPr>
                        <m:nor/>
                      </m:rPr>
                      <a:rPr lang="en-US" altLang="zh-CN" b="0" i="0" kern="100" dirty="0" smtClean="0">
                        <a:latin typeface="Times New Roman" panose="02020603050405020304" pitchFamily="18" charset="0"/>
                        <a:cs typeface="Times New Roman" panose="02020603050405020304" pitchFamily="18" charset="0"/>
                      </a:rPr>
                      <m:t>the</m:t>
                    </m:r>
                    <m:r>
                      <m:rPr>
                        <m:nor/>
                      </m:rPr>
                      <a:rPr lang="en-US" altLang="zh-CN" b="0" i="0" kern="100" dirty="0" smtClean="0">
                        <a:latin typeface="Times New Roman" panose="02020603050405020304" pitchFamily="18" charset="0"/>
                        <a:cs typeface="Times New Roman" panose="02020603050405020304" pitchFamily="18" charset="0"/>
                      </a:rPr>
                      <m:t> </m:t>
                    </m:r>
                    <m:r>
                      <m:rPr>
                        <m:nor/>
                      </m:rPr>
                      <a:rPr lang="en-US" altLang="zh-CN" b="0" i="0" kern="100" dirty="0" smtClean="0">
                        <a:latin typeface="Times New Roman" panose="02020603050405020304" pitchFamily="18" charset="0"/>
                        <a:cs typeface="Times New Roman" panose="02020603050405020304" pitchFamily="18" charset="0"/>
                      </a:rPr>
                      <m:t>beam</m:t>
                    </m:r>
                    <m:r>
                      <m:rPr>
                        <m:nor/>
                      </m:rPr>
                      <a:rPr lang="en-US" altLang="zh-CN" b="0" i="0" kern="100" dirty="0" smtClean="0">
                        <a:latin typeface="Times New Roman" panose="02020603050405020304" pitchFamily="18" charset="0"/>
                        <a:cs typeface="Times New Roman" panose="02020603050405020304" pitchFamily="18" charset="0"/>
                      </a:rPr>
                      <m:t> </m:t>
                    </m:r>
                    <m:r>
                      <m:rPr>
                        <m:nor/>
                      </m:rPr>
                      <a:rPr lang="en-US" altLang="zh-CN" b="0" i="0" kern="100" dirty="0" smtClean="0">
                        <a:latin typeface="Times New Roman" panose="02020603050405020304" pitchFamily="18" charset="0"/>
                        <a:cs typeface="Times New Roman" panose="02020603050405020304" pitchFamily="18" charset="0"/>
                      </a:rPr>
                      <m:t>motion</m:t>
                    </m:r>
                    <m:r>
                      <m:rPr>
                        <m:nor/>
                      </m:rPr>
                      <a:rPr lang="en-US" altLang="zh-CN" b="0" i="0" kern="100" dirty="0" smtClean="0">
                        <a:latin typeface="Times New Roman" panose="02020603050405020304" pitchFamily="18" charset="0"/>
                        <a:cs typeface="Times New Roman" panose="02020603050405020304" pitchFamily="18" charset="0"/>
                      </a:rPr>
                      <m:t>. </m:t>
                    </m:r>
                    <m:r>
                      <m:rPr>
                        <m:nor/>
                      </m:rPr>
                      <a:rPr lang="en-US" altLang="zh-CN" b="0" i="0" kern="100" dirty="0" smtClean="0">
                        <a:latin typeface="Times New Roman" panose="02020603050405020304" pitchFamily="18" charset="0"/>
                        <a:cs typeface="Times New Roman" panose="02020603050405020304" pitchFamily="18" charset="0"/>
                      </a:rPr>
                      <m:t>Any</m:t>
                    </m:r>
                    <m:r>
                      <m:rPr>
                        <m:nor/>
                      </m:rPr>
                      <a:rPr lang="en-US" altLang="zh-CN" b="0" i="0" kern="100" dirty="0" smtClean="0">
                        <a:latin typeface="Times New Roman" panose="02020603050405020304" pitchFamily="18" charset="0"/>
                        <a:cs typeface="Times New Roman" panose="02020603050405020304" pitchFamily="18" charset="0"/>
                      </a:rPr>
                      <m:t> </m:t>
                    </m:r>
                    <m:r>
                      <m:rPr>
                        <m:nor/>
                      </m:rPr>
                      <a:rPr lang="en-US" altLang="zh-CN" b="0" i="0" kern="100" dirty="0" smtClean="0">
                        <a:latin typeface="Times New Roman" panose="02020603050405020304" pitchFamily="18" charset="0"/>
                        <a:cs typeface="Times New Roman" panose="02020603050405020304" pitchFamily="18" charset="0"/>
                      </a:rPr>
                      <m:t>mode</m:t>
                    </m:r>
                    <m:r>
                      <m:rPr>
                        <m:nor/>
                      </m:rPr>
                      <a:rPr lang="en-US" altLang="zh-CN" b="0" i="0" kern="100" dirty="0" smtClean="0">
                        <a:latin typeface="Times New Roman" panose="02020603050405020304" pitchFamily="18" charset="0"/>
                        <a:cs typeface="Times New Roman" panose="02020603050405020304" pitchFamily="18" charset="0"/>
                      </a:rPr>
                      <m:t> </m:t>
                    </m:r>
                    <m:r>
                      <m:rPr>
                        <m:nor/>
                      </m:rPr>
                      <a:rPr lang="en-US" altLang="zh-CN" b="0" i="0" kern="100" dirty="0" smtClean="0">
                        <a:latin typeface="Times New Roman" panose="02020603050405020304" pitchFamily="18" charset="0"/>
                        <a:cs typeface="Times New Roman" panose="02020603050405020304" pitchFamily="18" charset="0"/>
                      </a:rPr>
                      <m:t>unstable</m:t>
                    </m:r>
                    <m:r>
                      <m:rPr>
                        <m:nor/>
                      </m:rPr>
                      <a:rPr lang="en-US" altLang="zh-CN" b="0" i="0" kern="100" dirty="0" smtClean="0">
                        <a:latin typeface="Times New Roman" panose="02020603050405020304" pitchFamily="18" charset="0"/>
                        <a:cs typeface="Times New Roman" panose="02020603050405020304" pitchFamily="18" charset="0"/>
                      </a:rPr>
                      <m:t> </m:t>
                    </m:r>
                    <m:r>
                      <m:rPr>
                        <m:nor/>
                      </m:rPr>
                      <a:rPr lang="en-US" altLang="zh-CN" b="0" i="0" kern="100" dirty="0" smtClean="0">
                        <a:latin typeface="Times New Roman" panose="02020603050405020304" pitchFamily="18" charset="0"/>
                        <a:cs typeface="Times New Roman" panose="02020603050405020304" pitchFamily="18" charset="0"/>
                      </a:rPr>
                      <m:t>represents</m:t>
                    </m:r>
                    <m:r>
                      <m:rPr>
                        <m:nor/>
                      </m:rPr>
                      <a:rPr lang="en-US" altLang="zh-CN" b="0" i="0" kern="100" dirty="0" smtClean="0">
                        <a:latin typeface="Times New Roman" panose="02020603050405020304" pitchFamily="18" charset="0"/>
                        <a:cs typeface="Times New Roman" panose="02020603050405020304" pitchFamily="18" charset="0"/>
                      </a:rPr>
                      <m:t> </m:t>
                    </m:r>
                    <m:r>
                      <m:rPr>
                        <m:nor/>
                      </m:rPr>
                      <a:rPr lang="en-US" altLang="zh-CN" b="0" i="0" kern="100" dirty="0" smtClean="0">
                        <a:latin typeface="Times New Roman" panose="02020603050405020304" pitchFamily="18" charset="0"/>
                        <a:cs typeface="Times New Roman" panose="02020603050405020304" pitchFamily="18" charset="0"/>
                      </a:rPr>
                      <m:t>beam</m:t>
                    </m:r>
                    <m:r>
                      <m:rPr>
                        <m:nor/>
                      </m:rPr>
                      <a:rPr lang="en-US" altLang="zh-CN" b="0" i="0" kern="100" dirty="0" smtClean="0">
                        <a:latin typeface="Times New Roman" panose="02020603050405020304" pitchFamily="18" charset="0"/>
                        <a:cs typeface="Times New Roman" panose="02020603050405020304" pitchFamily="18" charset="0"/>
                      </a:rPr>
                      <m:t> </m:t>
                    </m:r>
                    <m:r>
                      <m:rPr>
                        <m:nor/>
                      </m:rPr>
                      <a:rPr lang="en-US" altLang="zh-CN" b="0" i="0" kern="100" dirty="0" smtClean="0">
                        <a:latin typeface="Times New Roman" panose="02020603050405020304" pitchFamily="18" charset="0"/>
                        <a:cs typeface="Times New Roman" panose="02020603050405020304" pitchFamily="18" charset="0"/>
                      </a:rPr>
                      <m:t>is</m:t>
                    </m:r>
                    <m:r>
                      <m:rPr>
                        <m:nor/>
                      </m:rPr>
                      <a:rPr lang="en-US" altLang="zh-CN" b="0" i="0" kern="100" dirty="0" smtClean="0">
                        <a:latin typeface="Times New Roman" panose="02020603050405020304" pitchFamily="18" charset="0"/>
                        <a:cs typeface="Times New Roman" panose="02020603050405020304" pitchFamily="18" charset="0"/>
                      </a:rPr>
                      <m:t> </m:t>
                    </m:r>
                    <m:r>
                      <m:rPr>
                        <m:nor/>
                      </m:rPr>
                      <a:rPr lang="en-US" altLang="zh-CN" b="0" i="0" kern="100" dirty="0" smtClean="0">
                        <a:latin typeface="Times New Roman" panose="02020603050405020304" pitchFamily="18" charset="0"/>
                        <a:cs typeface="Times New Roman" panose="02020603050405020304" pitchFamily="18" charset="0"/>
                      </a:rPr>
                      <m:t>unstable</m:t>
                    </m:r>
                    <m:r>
                      <m:rPr>
                        <m:nor/>
                      </m:rPr>
                      <a:rPr lang="en-US" altLang="zh-CN" b="0" i="0" kern="100" dirty="0" smtClean="0">
                        <a:latin typeface="Times New Roman" panose="02020603050405020304" pitchFamily="18" charset="0"/>
                        <a:cs typeface="Times New Roman" panose="02020603050405020304" pitchFamily="18" charset="0"/>
                      </a:rPr>
                      <m:t>. </m:t>
                    </m:r>
                    <m:r>
                      <m:rPr>
                        <m:nor/>
                      </m:rPr>
                      <a:rPr lang="en-US" altLang="zh-CN" b="0" i="0" kern="100" dirty="0" smtClean="0">
                        <a:latin typeface="Times New Roman" panose="02020603050405020304" pitchFamily="18" charset="0"/>
                        <a:cs typeface="Times New Roman" panose="02020603050405020304" pitchFamily="18" charset="0"/>
                      </a:rPr>
                      <m:t>Real</m:t>
                    </m:r>
                    <m:r>
                      <m:rPr>
                        <m:nor/>
                      </m:rPr>
                      <a:rPr lang="en-US" altLang="zh-CN" b="0" i="0" kern="100" dirty="0" smtClean="0">
                        <a:latin typeface="Times New Roman" panose="02020603050405020304" pitchFamily="18" charset="0"/>
                        <a:cs typeface="Times New Roman" panose="02020603050405020304" pitchFamily="18" charset="0"/>
                      </a:rPr>
                      <m:t> </m:t>
                    </m:r>
                    <m:r>
                      <m:rPr>
                        <m:nor/>
                      </m:rPr>
                      <a:rPr lang="en-US" altLang="zh-CN" b="0" i="0" kern="100" dirty="0" smtClean="0">
                        <a:latin typeface="Times New Roman" panose="02020603050405020304" pitchFamily="18" charset="0"/>
                        <a:cs typeface="Times New Roman" panose="02020603050405020304" pitchFamily="18" charset="0"/>
                      </a:rPr>
                      <m:t>part</m:t>
                    </m:r>
                    <m:r>
                      <m:rPr>
                        <m:nor/>
                      </m:rPr>
                      <a:rPr lang="en-US" altLang="zh-CN" b="0" i="0" kern="100" dirty="0" smtClean="0">
                        <a:latin typeface="Times New Roman" panose="02020603050405020304" pitchFamily="18" charset="0"/>
                        <a:cs typeface="Times New Roman" panose="02020603050405020304" pitchFamily="18" charset="0"/>
                      </a:rPr>
                      <m:t> </m:t>
                    </m:r>
                    <m:r>
                      <m:rPr>
                        <m:nor/>
                      </m:rPr>
                      <a:rPr lang="en-US" altLang="zh-CN" b="0" i="0" kern="100" dirty="0" smtClean="0">
                        <a:latin typeface="Times New Roman" panose="02020603050405020304" pitchFamily="18" charset="0"/>
                        <a:cs typeface="Times New Roman" panose="02020603050405020304" pitchFamily="18" charset="0"/>
                      </a:rPr>
                      <m:t>of</m:t>
                    </m:r>
                    <m:r>
                      <m:rPr>
                        <m:nor/>
                      </m:rPr>
                      <a:rPr lang="en-US" altLang="zh-CN" b="0" i="0" kern="100" dirty="0" smtClean="0">
                        <a:latin typeface="Times New Roman" panose="02020603050405020304" pitchFamily="18" charset="0"/>
                        <a:cs typeface="Times New Roman" panose="02020603050405020304" pitchFamily="18" charset="0"/>
                      </a:rPr>
                      <m:t>  </m:t>
                    </m:r>
                    <m:r>
                      <a:rPr lang="en-US" altLang="zh-CN" kern="100">
                        <a:latin typeface="Cambria Math" panose="02040503050406030204" pitchFamily="18" charset="0"/>
                        <a:cs typeface="Times New Roman" panose="02020603050405020304" pitchFamily="18" charset="0"/>
                      </a:rPr>
                      <m:t>𝛥</m:t>
                    </m:r>
                    <m:sSubSup>
                      <m:sSubSupPr>
                        <m:ctrlPr>
                          <a:rPr lang="zh-CN" altLang="zh-CN" i="1" kern="100">
                            <a:latin typeface="Cambria Math" panose="02040503050406030204" pitchFamily="18" charset="0"/>
                            <a:cs typeface="Times New Roman" panose="02020603050405020304" pitchFamily="18" charset="0"/>
                          </a:rPr>
                        </m:ctrlPr>
                      </m:sSubSupPr>
                      <m:e>
                        <m:r>
                          <a:rPr lang="en-US" altLang="zh-CN" kern="100">
                            <a:latin typeface="Cambria Math" panose="02040503050406030204" pitchFamily="18" charset="0"/>
                            <a:cs typeface="Times New Roman" panose="02020603050405020304" pitchFamily="18" charset="0"/>
                          </a:rPr>
                          <m:t>𝜔</m:t>
                        </m:r>
                      </m:e>
                      <m:sub>
                        <m:r>
                          <a:rPr lang="en-US" altLang="zh-CN" kern="100">
                            <a:latin typeface="Cambria Math" panose="02040503050406030204" pitchFamily="18" charset="0"/>
                            <a:cs typeface="Times New Roman" panose="02020603050405020304" pitchFamily="18" charset="0"/>
                          </a:rPr>
                          <m:t>𝑛</m:t>
                        </m:r>
                      </m:sub>
                      <m:sup>
                        <m:r>
                          <a:rPr lang="en-US" altLang="zh-CN" kern="100">
                            <a:latin typeface="Cambria Math" panose="02040503050406030204" pitchFamily="18" charset="0"/>
                            <a:cs typeface="Times New Roman" panose="02020603050405020304" pitchFamily="18" charset="0"/>
                          </a:rPr>
                          <m:t>𝜇</m:t>
                        </m:r>
                      </m:sup>
                    </m:sSubSup>
                    <m:r>
                      <a:rPr lang="en-US" altLang="zh-CN" b="0" i="0" kern="100" smtClean="0">
                        <a:latin typeface="Cambria Math" panose="02040503050406030204" pitchFamily="18" charset="0"/>
                        <a:cs typeface="Times New Roman" panose="02020603050405020304" pitchFamily="18" charset="0"/>
                      </a:rPr>
                      <m:t> </m:t>
                    </m:r>
                    <m:r>
                      <m:rPr>
                        <m:sty m:val="p"/>
                      </m:rPr>
                      <a:rPr lang="en-US" altLang="zh-CN" i="1" kern="100">
                        <a:latin typeface="Cambria Math" panose="02040503050406030204" pitchFamily="18" charset="0"/>
                        <a:cs typeface="Times New Roman" panose="02020603050405020304" pitchFamily="18" charset="0"/>
                      </a:rPr>
                      <m:t>means</m:t>
                    </m:r>
                  </m:oMath>
                </a14:m>
                <a:r>
                  <a:rPr lang="en-US" altLang="zh-CN" sz="1800" dirty="0">
                    <a:effectLst/>
                    <a:latin typeface="Times New Roman" panose="02020603050405020304" pitchFamily="18" charset="0"/>
                    <a:ea typeface="等线" panose="02010600030101010101" pitchFamily="2" charset="-122"/>
                    <a:cs typeface="Times New Roman" panose="02020603050405020304" pitchFamily="18" charset="0"/>
                  </a:rPr>
                  <a:t> </a:t>
                </a:r>
                <a:r>
                  <a:rPr lang="en-US" altLang="zh-CN" dirty="0">
                    <a:latin typeface="Times New Roman" panose="02020603050405020304" pitchFamily="18" charset="0"/>
                    <a:ea typeface="等线" panose="02010600030101010101" pitchFamily="2" charset="-122"/>
                    <a:cs typeface="Times New Roman" panose="02020603050405020304" pitchFamily="18" charset="0"/>
                  </a:rPr>
                  <a:t>tune shift</a:t>
                </a:r>
                <a:r>
                  <a:rPr lang="zh-CN" altLang="zh-CN" sz="1800" dirty="0">
                    <a:effectLst/>
                    <a:latin typeface="Times New Roman" panose="02020603050405020304" pitchFamily="18" charset="0"/>
                    <a:ea typeface="等线" panose="02010600030101010101" pitchFamily="2" charset="-122"/>
                    <a:cs typeface="Times New Roman" panose="02020603050405020304" pitchFamily="18" charset="0"/>
                  </a:rPr>
                  <a:t>，</a:t>
                </a:r>
                <a:r>
                  <a:rPr lang="en-US" altLang="zh-CN" sz="1800" dirty="0">
                    <a:effectLst/>
                    <a:latin typeface="Times New Roman" panose="02020603050405020304" pitchFamily="18" charset="0"/>
                    <a:ea typeface="等线" panose="02010600030101010101" pitchFamily="2" charset="-122"/>
                    <a:cs typeface="Times New Roman" panose="02020603050405020304" pitchFamily="18" charset="0"/>
                  </a:rPr>
                  <a:t>i</a:t>
                </a:r>
                <a:r>
                  <a:rPr lang="en-US" altLang="zh-CN" dirty="0">
                    <a:latin typeface="Times New Roman" panose="02020603050405020304" pitchFamily="18" charset="0"/>
                    <a:cs typeface="Times New Roman" panose="02020603050405020304" pitchFamily="18" charset="0"/>
                  </a:rPr>
                  <a:t>maginary part will be the growth rate. </a:t>
                </a:r>
              </a:p>
            </p:txBody>
          </p:sp>
        </mc:Choice>
        <mc:Fallback xmlns="">
          <p:sp>
            <p:nvSpPr>
              <p:cNvPr id="12" name="文本框 11">
                <a:extLst>
                  <a:ext uri="{FF2B5EF4-FFF2-40B4-BE49-F238E27FC236}">
                    <a16:creationId xmlns:a16="http://schemas.microsoft.com/office/drawing/2014/main" id="{202FB30F-ADAD-19F4-D82A-93904A6E2D5E}"/>
                  </a:ext>
                </a:extLst>
              </p:cNvPr>
              <p:cNvSpPr txBox="1">
                <a:spLocks noRot="1" noChangeAspect="1" noMove="1" noResize="1" noEditPoints="1" noAdjustHandles="1" noChangeArrowheads="1" noChangeShapeType="1" noTextEdit="1"/>
              </p:cNvSpPr>
              <p:nvPr/>
            </p:nvSpPr>
            <p:spPr>
              <a:xfrm>
                <a:off x="303929" y="5812154"/>
                <a:ext cx="11743610" cy="650691"/>
              </a:xfrm>
              <a:prstGeom prst="rect">
                <a:avLst/>
              </a:prstGeom>
              <a:blipFill>
                <a:blip r:embed="rId7"/>
                <a:stretch>
                  <a:fillRect b="-14953"/>
                </a:stretch>
              </a:blipFill>
            </p:spPr>
            <p:txBody>
              <a:bodyPr/>
              <a:lstStyle/>
              <a:p>
                <a:r>
                  <a:rPr lang="zh-CN" altLang="en-US">
                    <a:noFill/>
                  </a:rPr>
                  <a:t> </a:t>
                </a:r>
              </a:p>
            </p:txBody>
          </p:sp>
        </mc:Fallback>
      </mc:AlternateContent>
      <p:sp>
        <p:nvSpPr>
          <p:cNvPr id="13" name="文本框 12">
            <a:extLst>
              <a:ext uri="{FF2B5EF4-FFF2-40B4-BE49-F238E27FC236}">
                <a16:creationId xmlns:a16="http://schemas.microsoft.com/office/drawing/2014/main" id="{930CA993-149C-CE10-CCB3-ED17533877D4}"/>
              </a:ext>
            </a:extLst>
          </p:cNvPr>
          <p:cNvSpPr txBox="1"/>
          <p:nvPr/>
        </p:nvSpPr>
        <p:spPr>
          <a:xfrm>
            <a:off x="10473966" y="5014651"/>
            <a:ext cx="441146" cy="369332"/>
          </a:xfrm>
          <a:prstGeom prst="rect">
            <a:avLst/>
          </a:prstGeom>
          <a:noFill/>
        </p:spPr>
        <p:txBody>
          <a:bodyPr wrap="none" rtlCol="0">
            <a:spAutoFit/>
          </a:bodyPr>
          <a:lstStyle/>
          <a:p>
            <a:r>
              <a:rPr lang="en-US" altLang="zh-CN" dirty="0"/>
              <a:t>(5)</a:t>
            </a:r>
            <a:endParaRPr lang="zh-CN" altLang="en-US" dirty="0"/>
          </a:p>
        </p:txBody>
      </p:sp>
      <p:sp>
        <p:nvSpPr>
          <p:cNvPr id="15" name="文本框 14">
            <a:extLst>
              <a:ext uri="{FF2B5EF4-FFF2-40B4-BE49-F238E27FC236}">
                <a16:creationId xmlns:a16="http://schemas.microsoft.com/office/drawing/2014/main" id="{6EC146A7-88F4-EEEB-FDEE-4B87FEDF1458}"/>
              </a:ext>
            </a:extLst>
          </p:cNvPr>
          <p:cNvSpPr txBox="1"/>
          <p:nvPr/>
        </p:nvSpPr>
        <p:spPr>
          <a:xfrm>
            <a:off x="303929" y="4168773"/>
            <a:ext cx="6094268" cy="369332"/>
          </a:xfrm>
          <a:prstGeom prst="rect">
            <a:avLst/>
          </a:prstGeom>
          <a:noFill/>
        </p:spPr>
        <p:txBody>
          <a:bodyPr wrap="square">
            <a:spAutoFit/>
          </a:bodyPr>
          <a:lstStyle/>
          <a:p>
            <a:r>
              <a:rPr lang="en-US" altLang="zh-CN" dirty="0">
                <a:latin typeface="Times New Roman" panose="02020603050405020304" pitchFamily="18" charset="0"/>
                <a:ea typeface="等线" panose="02010600030101010101" pitchFamily="2" charset="-122"/>
                <a:cs typeface="Times New Roman" panose="02020603050405020304" pitchFamily="18" charset="0"/>
              </a:rPr>
              <a:t>Substituting Eq.(4) into</a:t>
            </a:r>
            <a:r>
              <a:rPr lang="zh-CN" altLang="en-US" dirty="0">
                <a:latin typeface="Times New Roman" panose="02020603050405020304" pitchFamily="18" charset="0"/>
                <a:ea typeface="等线" panose="02010600030101010101" pitchFamily="2" charset="-122"/>
                <a:cs typeface="Times New Roman" panose="02020603050405020304" pitchFamily="18" charset="0"/>
              </a:rPr>
              <a:t> </a:t>
            </a:r>
            <a:r>
              <a:rPr lang="en-US" altLang="zh-CN" dirty="0">
                <a:latin typeface="Times New Roman" panose="02020603050405020304" pitchFamily="18" charset="0"/>
                <a:ea typeface="等线" panose="02010600030101010101" pitchFamily="2" charset="-122"/>
                <a:cs typeface="Times New Roman" panose="02020603050405020304" pitchFamily="18" charset="0"/>
              </a:rPr>
              <a:t>Eq.(3)</a:t>
            </a:r>
            <a:r>
              <a:rPr lang="zh-CN" altLang="en-US" dirty="0">
                <a:latin typeface="Times New Roman" panose="02020603050405020304" pitchFamily="18" charset="0"/>
                <a:ea typeface="等线" panose="02010600030101010101" pitchFamily="2" charset="-122"/>
                <a:cs typeface="Times New Roman" panose="02020603050405020304" pitchFamily="18" charset="0"/>
              </a:rPr>
              <a:t>，</a:t>
            </a:r>
            <a:r>
              <a:rPr lang="en-US" altLang="zh-CN" dirty="0">
                <a:latin typeface="Times New Roman" panose="02020603050405020304" pitchFamily="18" charset="0"/>
                <a:ea typeface="等线" panose="02010600030101010101" pitchFamily="2" charset="-122"/>
                <a:cs typeface="Times New Roman" panose="02020603050405020304" pitchFamily="18" charset="0"/>
              </a:rPr>
              <a:t>we get:</a:t>
            </a:r>
          </a:p>
        </p:txBody>
      </p:sp>
      <p:sp>
        <p:nvSpPr>
          <p:cNvPr id="6" name="文本框 5">
            <a:extLst>
              <a:ext uri="{FF2B5EF4-FFF2-40B4-BE49-F238E27FC236}">
                <a16:creationId xmlns:a16="http://schemas.microsoft.com/office/drawing/2014/main" id="{9ACBFCDC-7423-59AB-82AC-F763679BB871}"/>
              </a:ext>
            </a:extLst>
          </p:cNvPr>
          <p:cNvSpPr txBox="1"/>
          <p:nvPr/>
        </p:nvSpPr>
        <p:spPr>
          <a:xfrm>
            <a:off x="1145598" y="116669"/>
            <a:ext cx="6094268" cy="523220"/>
          </a:xfrm>
          <a:prstGeom prst="rect">
            <a:avLst/>
          </a:prstGeom>
          <a:noFill/>
        </p:spPr>
        <p:txBody>
          <a:bodyPr wrap="square">
            <a:spAutoFit/>
          </a:bodyPr>
          <a:lstStyle/>
          <a:p>
            <a:r>
              <a:rPr lang="en-US" altLang="zh-CN" sz="2800" dirty="0">
                <a:solidFill>
                  <a:schemeClr val="accent6">
                    <a:lumMod val="75000"/>
                  </a:schemeClr>
                </a:solidFill>
                <a:latin typeface="华文中宋" panose="02010600040101010101" pitchFamily="2" charset="-122"/>
                <a:ea typeface="华文中宋" panose="02010600040101010101" pitchFamily="2" charset="-122"/>
              </a:rPr>
              <a:t>Coupled bunch instability</a:t>
            </a:r>
            <a:endParaRPr lang="zh-CN" altLang="en-US" sz="2800" dirty="0">
              <a:solidFill>
                <a:schemeClr val="accent6">
                  <a:lumMod val="75000"/>
                </a:schemeClr>
              </a:solidFill>
              <a:latin typeface="华文中宋" panose="02010600040101010101" pitchFamily="2" charset="-122"/>
              <a:ea typeface="华文中宋" panose="02010600040101010101" pitchFamily="2" charset="-122"/>
            </a:endParaRPr>
          </a:p>
        </p:txBody>
      </p:sp>
      <p:sp>
        <p:nvSpPr>
          <p:cNvPr id="8" name="文本框 7">
            <a:extLst>
              <a:ext uri="{FF2B5EF4-FFF2-40B4-BE49-F238E27FC236}">
                <a16:creationId xmlns:a16="http://schemas.microsoft.com/office/drawing/2014/main" id="{6489909A-DEDE-DBAA-5AE2-2164CF4DF4FB}"/>
              </a:ext>
            </a:extLst>
          </p:cNvPr>
          <p:cNvSpPr txBox="1"/>
          <p:nvPr/>
        </p:nvSpPr>
        <p:spPr>
          <a:xfrm>
            <a:off x="8892244" y="1316012"/>
            <a:ext cx="441146" cy="369332"/>
          </a:xfrm>
          <a:prstGeom prst="rect">
            <a:avLst/>
          </a:prstGeom>
          <a:noFill/>
        </p:spPr>
        <p:txBody>
          <a:bodyPr wrap="none" rtlCol="0">
            <a:spAutoFit/>
          </a:bodyPr>
          <a:lstStyle/>
          <a:p>
            <a:r>
              <a:rPr lang="en-US" altLang="zh-CN" dirty="0"/>
              <a:t>(3)</a:t>
            </a:r>
            <a:endParaRPr lang="zh-CN" altLang="en-US" dirty="0"/>
          </a:p>
        </p:txBody>
      </p:sp>
      <p:sp>
        <p:nvSpPr>
          <p:cNvPr id="11" name="文本框 10">
            <a:extLst>
              <a:ext uri="{FF2B5EF4-FFF2-40B4-BE49-F238E27FC236}">
                <a16:creationId xmlns:a16="http://schemas.microsoft.com/office/drawing/2014/main" id="{BE3E9EA2-086B-7C88-B661-BB50587C8337}"/>
              </a:ext>
            </a:extLst>
          </p:cNvPr>
          <p:cNvSpPr txBox="1"/>
          <p:nvPr/>
        </p:nvSpPr>
        <p:spPr>
          <a:xfrm>
            <a:off x="366273" y="873962"/>
            <a:ext cx="1300356" cy="369332"/>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Rewrite (3),</a:t>
            </a:r>
            <a:endParaRPr lang="zh-CN" altLang="en-US" dirty="0">
              <a:latin typeface="Times New Roman" panose="02020603050405020304" pitchFamily="18" charset="0"/>
              <a:cs typeface="Times New Roman" panose="02020603050405020304" pitchFamily="18" charset="0"/>
            </a:endParaRPr>
          </a:p>
        </p:txBody>
      </p:sp>
      <p:sp>
        <p:nvSpPr>
          <p:cNvPr id="16" name="文本框 15">
            <a:extLst>
              <a:ext uri="{FF2B5EF4-FFF2-40B4-BE49-F238E27FC236}">
                <a16:creationId xmlns:a16="http://schemas.microsoft.com/office/drawing/2014/main" id="{57A6F904-2BCF-EFEA-F630-BCFE67C263C0}"/>
              </a:ext>
            </a:extLst>
          </p:cNvPr>
          <p:cNvSpPr txBox="1"/>
          <p:nvPr/>
        </p:nvSpPr>
        <p:spPr>
          <a:xfrm>
            <a:off x="366273" y="1948878"/>
            <a:ext cx="6094268" cy="369332"/>
          </a:xfrm>
          <a:prstGeom prst="rect">
            <a:avLst/>
          </a:prstGeom>
          <a:noFill/>
        </p:spPr>
        <p:txBody>
          <a:bodyPr wrap="square">
            <a:spAutoFit/>
          </a:bodyPr>
          <a:lstStyle/>
          <a:p>
            <a:r>
              <a:rPr lang="en-US" altLang="zh-CN" dirty="0">
                <a:latin typeface="Rockwell" panose="02060603020205020403" pitchFamily="18" charset="0"/>
                <a:cs typeface="Aharoni" panose="02010803020104030203" pitchFamily="2" charset="-79"/>
              </a:rPr>
              <a:t>It can be simplified by mode separation </a:t>
            </a:r>
            <a:endParaRPr lang="zh-CN" altLang="en-US" dirty="0">
              <a:latin typeface="Rockwell" panose="02060603020205020403" pitchFamily="18" charset="0"/>
              <a:cs typeface="Aharoni" panose="02010803020104030203" pitchFamily="2" charset="-79"/>
            </a:endParaRPr>
          </a:p>
        </p:txBody>
      </p:sp>
    </p:spTree>
    <p:extLst>
      <p:ext uri="{BB962C8B-B14F-4D97-AF65-F5344CB8AC3E}">
        <p14:creationId xmlns:p14="http://schemas.microsoft.com/office/powerpoint/2010/main" val="173401124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BFFC2254-1EFF-2903-7F8D-5F802E4BE6DD}"/>
                  </a:ext>
                </a:extLst>
              </p:cNvPr>
              <p:cNvSpPr txBox="1"/>
              <p:nvPr/>
            </p:nvSpPr>
            <p:spPr>
              <a:xfrm>
                <a:off x="566055" y="1357143"/>
                <a:ext cx="6845498" cy="780342"/>
              </a:xfrm>
              <a:prstGeom prst="rect">
                <a:avLst/>
              </a:prstGeom>
              <a:noFill/>
            </p:spPr>
            <p:txBody>
              <a:bodyPr wrap="square">
                <a:spAutoFit/>
              </a:bodyPr>
              <a:lstStyle/>
              <a:p>
                <a:pPr indent="266700" algn="ctr">
                  <a:lnSpc>
                    <a:spcPct val="150000"/>
                  </a:lnSpc>
                </a:pPr>
                <a14:m>
                  <m:oMath xmlns:m="http://schemas.openxmlformats.org/officeDocument/2006/math">
                    <m:r>
                      <a:rPr lang="en-US" altLang="zh-CN" sz="1800" i="1" kern="100" smtClean="0">
                        <a:effectLst/>
                        <a:latin typeface="Cambria Math" panose="02040503050406030204" pitchFamily="18" charset="0"/>
                        <a:ea typeface="等线" panose="02010600030101010101" pitchFamily="2" charset="-122"/>
                        <a:cs typeface="Times New Roman" panose="02020603050405020304" pitchFamily="18" charset="0"/>
                      </a:rPr>
                      <m:t>𝛥</m:t>
                    </m:r>
                    <m:sSubSup>
                      <m:sSubSup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𝜔</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𝑛</m:t>
                        </m:r>
                      </m:sub>
                      <m: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𝜇</m:t>
                        </m:r>
                      </m:sup>
                    </m:sSub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sSubSup>
                      <m:sSubSup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𝛺</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𝑛</m:t>
                        </m:r>
                      </m:sub>
                      <m: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𝜇</m:t>
                        </m:r>
                      </m:sup>
                    </m:sSubSup>
                    <m:r>
                      <a:rPr lang="en-US" altLang="zh-CN" sz="1800" i="1" kern="100">
                        <a:effectLst/>
                        <a:latin typeface="Cambria Math" panose="02040503050406030204" pitchFamily="18" charset="0"/>
                        <a:ea typeface="微软雅黑" panose="020B0503020204020204" pitchFamily="34" charset="-122"/>
                        <a:cs typeface="Times New Roman" panose="02020603050405020304" pitchFamily="18" charset="0"/>
                      </a:rPr>
                      <m:t>−</m:t>
                    </m:r>
                    <m:sSub>
                      <m:sSub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𝜔</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𝛽</m:t>
                        </m:r>
                      </m:sub>
                    </m:s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r>
                      <a:rPr lang="en-US" altLang="zh-CN" sz="1800" i="1" kern="100">
                        <a:effectLst/>
                        <a:latin typeface="Cambria Math" panose="02040503050406030204" pitchFamily="18" charset="0"/>
                        <a:ea typeface="微软雅黑" panose="020B0503020204020204" pitchFamily="34" charset="-122"/>
                        <a:cs typeface="Times New Roman" panose="02020603050405020304" pitchFamily="18" charset="0"/>
                      </a:rPr>
                      <m:t>−</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𝑖</m:t>
                    </m:r>
                    <m:f>
                      <m:f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en-US" altLang="zh-CN" sz="1800" i="1" kern="100" smtClean="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b="0" i="1" kern="100" smtClean="0">
                                <a:effectLst/>
                                <a:latin typeface="Cambria Math" panose="02040503050406030204" pitchFamily="18" charset="0"/>
                                <a:ea typeface="Cambria Math" panose="02040503050406030204" pitchFamily="18" charset="0"/>
                                <a:cs typeface="Times New Roman" panose="02020603050405020304" pitchFamily="18" charset="0"/>
                              </a:rPr>
                              <m:t>𝑎</m:t>
                            </m:r>
                          </m:e>
                          <m:sub>
                            <m:r>
                              <a:rPr lang="en-US" altLang="zh-CN" sz="1800" b="0" i="1" kern="100" smtClean="0">
                                <a:effectLst/>
                                <a:latin typeface="Cambria Math" panose="02040503050406030204" pitchFamily="18" charset="0"/>
                                <a:ea typeface="Cambria Math" panose="02040503050406030204" pitchFamily="18" charset="0"/>
                                <a:cs typeface="Times New Roman" panose="02020603050405020304" pitchFamily="18" charset="0"/>
                              </a:rPr>
                              <m:t>𝑚</m:t>
                            </m:r>
                          </m:sub>
                        </m:sSub>
                        <m:r>
                          <a:rPr lang="en-US" altLang="zh-CN" sz="1800" b="0" i="1" kern="100" smtClean="0">
                            <a:effectLst/>
                            <a:latin typeface="Cambria Math" panose="02040503050406030204" pitchFamily="18" charset="0"/>
                            <a:ea typeface="Cambria Math" panose="02040503050406030204" pitchFamily="18" charset="0"/>
                            <a:cs typeface="Times New Roman" panose="02020603050405020304" pitchFamily="18" charset="0"/>
                          </a:rPr>
                          <m:t>𝑀</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𝑁</m:t>
                        </m:r>
                        <m:sSub>
                          <m:sSub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𝑟</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0</m:t>
                            </m:r>
                          </m:sub>
                        </m:s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𝑐</m:t>
                        </m:r>
                      </m:num>
                      <m:den>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2</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𝛾</m:t>
                        </m:r>
                        <m:sSubSup>
                          <m:sSubSup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𝑇</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0</m:t>
                            </m:r>
                          </m:sub>
                          <m: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2</m:t>
                            </m:r>
                          </m:sup>
                        </m:sSubSup>
                        <m:sSub>
                          <m:sSub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𝜔</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𝛽</m:t>
                            </m:r>
                          </m:sub>
                        </m:sSub>
                      </m:den>
                    </m:f>
                  </m:oMath>
                </a14:m>
                <a:r>
                  <a:rPr lang="zh-CN" altLang="en-US" kern="100" dirty="0">
                    <a:ea typeface="Cambria Math" panose="02040503050406030204" pitchFamily="18" charset="0"/>
                    <a:cs typeface="Times New Roman" panose="02020603050405020304" pitchFamily="18" charset="0"/>
                  </a:rPr>
                  <a:t> </a:t>
                </a:r>
                <a14:m>
                  <m:oMath xmlns:m="http://schemas.openxmlformats.org/officeDocument/2006/math">
                    <m:nary>
                      <m:naryPr>
                        <m:chr m:val="∑"/>
                        <m:ctrlPr>
                          <a:rPr lang="zh-CN" altLang="en-US" i="1" kern="100">
                            <a:latin typeface="Cambria Math" panose="02040503050406030204" pitchFamily="18" charset="0"/>
                            <a:ea typeface="Cambria Math" panose="02040503050406030204" pitchFamily="18" charset="0"/>
                            <a:cs typeface="Times New Roman" panose="02020603050405020304" pitchFamily="18" charset="0"/>
                          </a:rPr>
                        </m:ctrlPr>
                      </m:naryPr>
                      <m:sub>
                        <m:r>
                          <a:rPr lang="en-US" altLang="zh-CN" i="1" kern="100">
                            <a:latin typeface="Cambria Math" panose="02040503050406030204" pitchFamily="18" charset="0"/>
                            <a:cs typeface="Times New Roman" panose="02020603050405020304" pitchFamily="18" charset="0"/>
                          </a:rPr>
                          <m:t>𝑝</m:t>
                        </m:r>
                        <m:r>
                          <a:rPr lang="en-US" altLang="zh-CN" i="1" kern="100">
                            <a:latin typeface="Cambria Math" panose="02040503050406030204" pitchFamily="18" charset="0"/>
                            <a:cs typeface="Times New Roman" panose="02020603050405020304" pitchFamily="18" charset="0"/>
                          </a:rPr>
                          <m:t>=−∞</m:t>
                        </m:r>
                      </m:sub>
                      <m:sup>
                        <m:r>
                          <a:rPr lang="en-US" altLang="zh-CN" i="1" kern="100">
                            <a:latin typeface="Cambria Math" panose="02040503050406030204" pitchFamily="18" charset="0"/>
                            <a:cs typeface="Times New Roman" panose="02020603050405020304" pitchFamily="18" charset="0"/>
                          </a:rPr>
                          <m:t>∞</m:t>
                        </m:r>
                      </m:sup>
                      <m:e>
                        <m:sSub>
                          <m:sSubPr>
                            <m:ctrlPr>
                              <a:rPr lang="zh-CN" altLang="zh-CN"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i="1" kern="100">
                                <a:latin typeface="Cambria Math" panose="02040503050406030204" pitchFamily="18" charset="0"/>
                                <a:cs typeface="Times New Roman" panose="02020603050405020304" pitchFamily="18" charset="0"/>
                              </a:rPr>
                              <m:t>𝑍</m:t>
                            </m:r>
                          </m:e>
                          <m:sub>
                            <m:r>
                              <a:rPr lang="en-US" altLang="zh-CN" i="1" kern="100">
                                <a:latin typeface="Cambria Math" panose="02040503050406030204" pitchFamily="18" charset="0"/>
                                <a:cs typeface="Times New Roman" panose="02020603050405020304" pitchFamily="18" charset="0"/>
                              </a:rPr>
                              <m:t>⊥</m:t>
                            </m:r>
                          </m:sub>
                        </m:sSub>
                        <m:r>
                          <a:rPr lang="en-US" altLang="zh-CN" i="1" kern="100">
                            <a:latin typeface="Cambria Math" panose="02040503050406030204" pitchFamily="18" charset="0"/>
                            <a:cs typeface="Times New Roman" panose="02020603050405020304" pitchFamily="18" charset="0"/>
                          </a:rPr>
                          <m:t>[(</m:t>
                        </m:r>
                        <m:r>
                          <a:rPr lang="en-US" altLang="zh-CN" i="1" kern="100">
                            <a:latin typeface="Cambria Math" panose="02040503050406030204" pitchFamily="18" charset="0"/>
                            <a:cs typeface="Times New Roman" panose="02020603050405020304" pitchFamily="18" charset="0"/>
                          </a:rPr>
                          <m:t>𝑝𝑀</m:t>
                        </m:r>
                        <m:r>
                          <a:rPr lang="en-US" altLang="zh-CN" i="1" kern="100">
                            <a:latin typeface="Cambria Math" panose="02040503050406030204" pitchFamily="18" charset="0"/>
                            <a:cs typeface="Times New Roman" panose="02020603050405020304" pitchFamily="18" charset="0"/>
                          </a:rPr>
                          <m:t>+</m:t>
                        </m:r>
                        <m:r>
                          <a:rPr lang="en-US" altLang="zh-CN" i="1" kern="100">
                            <a:latin typeface="Cambria Math" panose="02040503050406030204" pitchFamily="18" charset="0"/>
                            <a:cs typeface="Times New Roman" panose="02020603050405020304" pitchFamily="18" charset="0"/>
                          </a:rPr>
                          <m:t>𝑢</m:t>
                        </m:r>
                        <m:r>
                          <a:rPr lang="en-US" altLang="zh-CN" i="1" kern="100">
                            <a:latin typeface="Cambria Math" panose="02040503050406030204" pitchFamily="18" charset="0"/>
                            <a:cs typeface="Times New Roman" panose="02020603050405020304" pitchFamily="18" charset="0"/>
                          </a:rPr>
                          <m:t>)</m:t>
                        </m:r>
                        <m:sSub>
                          <m:sSubPr>
                            <m:ctrlPr>
                              <a:rPr lang="zh-CN" altLang="zh-CN"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i="1" kern="100">
                                <a:latin typeface="Cambria Math" panose="02040503050406030204" pitchFamily="18" charset="0"/>
                                <a:cs typeface="Times New Roman" panose="02020603050405020304" pitchFamily="18" charset="0"/>
                              </a:rPr>
                              <m:t>𝜔</m:t>
                            </m:r>
                          </m:e>
                          <m:sub>
                            <m:r>
                              <a:rPr lang="en-US" altLang="zh-CN" i="1" kern="100">
                                <a:latin typeface="Cambria Math" panose="02040503050406030204" pitchFamily="18" charset="0"/>
                                <a:cs typeface="Times New Roman" panose="02020603050405020304" pitchFamily="18" charset="0"/>
                              </a:rPr>
                              <m:t>0</m:t>
                            </m:r>
                          </m:sub>
                        </m:sSub>
                        <m:r>
                          <a:rPr lang="en-US" altLang="zh-CN" i="1" kern="100">
                            <a:latin typeface="Cambria Math" panose="02040503050406030204" pitchFamily="18" charset="0"/>
                            <a:cs typeface="Times New Roman" panose="02020603050405020304" pitchFamily="18" charset="0"/>
                          </a:rPr>
                          <m:t>+</m:t>
                        </m:r>
                        <m:sSub>
                          <m:sSubPr>
                            <m:ctrlPr>
                              <a:rPr lang="zh-CN" altLang="zh-CN"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i="1" kern="100">
                                <a:latin typeface="Cambria Math" panose="02040503050406030204" pitchFamily="18" charset="0"/>
                                <a:cs typeface="Times New Roman" panose="02020603050405020304" pitchFamily="18" charset="0"/>
                              </a:rPr>
                              <m:t>𝜔</m:t>
                            </m:r>
                          </m:e>
                          <m:sub>
                            <m:r>
                              <a:rPr lang="en-US" altLang="zh-CN" i="1" kern="100">
                                <a:latin typeface="Cambria Math" panose="02040503050406030204" pitchFamily="18" charset="0"/>
                                <a:cs typeface="Times New Roman" panose="02020603050405020304" pitchFamily="18" charset="0"/>
                              </a:rPr>
                              <m:t>𝛽</m:t>
                            </m:r>
                          </m:sub>
                        </m:sSub>
                        <m:r>
                          <a:rPr lang="en-US" altLang="zh-CN" i="1" kern="100">
                            <a:latin typeface="Cambria Math" panose="02040503050406030204" pitchFamily="18" charset="0"/>
                            <a:cs typeface="Times New Roman" panose="02020603050405020304" pitchFamily="18" charset="0"/>
                          </a:rPr>
                          <m:t>]</m:t>
                        </m:r>
                      </m:e>
                    </m:nary>
                  </m:oMath>
                </a14:m>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mc:Choice>
        <mc:Fallback xmlns="">
          <p:sp>
            <p:nvSpPr>
              <p:cNvPr id="3" name="文本框 2">
                <a:extLst>
                  <a:ext uri="{FF2B5EF4-FFF2-40B4-BE49-F238E27FC236}">
                    <a16:creationId xmlns:a16="http://schemas.microsoft.com/office/drawing/2014/main" id="{BFFC2254-1EFF-2903-7F8D-5F802E4BE6DD}"/>
                  </a:ext>
                </a:extLst>
              </p:cNvPr>
              <p:cNvSpPr txBox="1">
                <a:spLocks noRot="1" noChangeAspect="1" noMove="1" noResize="1" noEditPoints="1" noAdjustHandles="1" noChangeArrowheads="1" noChangeShapeType="1" noTextEdit="1"/>
              </p:cNvSpPr>
              <p:nvPr/>
            </p:nvSpPr>
            <p:spPr>
              <a:xfrm>
                <a:off x="566055" y="1357143"/>
                <a:ext cx="6845498" cy="780342"/>
              </a:xfrm>
              <a:prstGeom prst="rect">
                <a:avLst/>
              </a:prstGeom>
              <a:blipFill>
                <a:blip r:embed="rId2"/>
                <a:stretch>
                  <a:fillRect t="-20313" b="-7187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24E1ED99-E394-198A-80F9-63879F7E151E}"/>
                  </a:ext>
                </a:extLst>
              </p:cNvPr>
              <p:cNvSpPr txBox="1"/>
              <p:nvPr/>
            </p:nvSpPr>
            <p:spPr>
              <a:xfrm>
                <a:off x="1145597" y="2455956"/>
                <a:ext cx="4455103" cy="91069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i="1" smtClean="0">
                              <a:solidFill>
                                <a:srgbClr val="836967"/>
                              </a:solidFill>
                              <a:latin typeface="Cambria Math" panose="02040503050406030204" pitchFamily="18" charset="0"/>
                            </a:rPr>
                          </m:ctrlPr>
                        </m:sSubPr>
                        <m:e>
                          <m:r>
                            <m:rPr>
                              <m:sty m:val="p"/>
                            </m:rPr>
                            <a:rPr lang="zh-CN" altLang="en-US">
                              <a:latin typeface="Cambria Math" panose="02040503050406030204" pitchFamily="18" charset="0"/>
                            </a:rPr>
                            <m:t>Z</m:t>
                          </m:r>
                        </m:e>
                        <m:sub>
                          <m:r>
                            <a:rPr lang="zh-CN" altLang="en-US" i="0">
                              <a:latin typeface="Cambria Math" panose="02040503050406030204" pitchFamily="18" charset="0"/>
                            </a:rPr>
                            <m:t>⊥</m:t>
                          </m:r>
                        </m:sub>
                      </m:sSub>
                      <m:d>
                        <m:dPr>
                          <m:ctrlPr>
                            <a:rPr lang="zh-CN" altLang="en-US" i="1">
                              <a:solidFill>
                                <a:srgbClr val="836967"/>
                              </a:solidFill>
                              <a:latin typeface="Cambria Math" panose="02040503050406030204" pitchFamily="18" charset="0"/>
                            </a:rPr>
                          </m:ctrlPr>
                        </m:dPr>
                        <m:e>
                          <m:r>
                            <a:rPr lang="zh-CN" altLang="en-US" i="1">
                              <a:latin typeface="Cambria Math" panose="02040503050406030204" pitchFamily="18" charset="0"/>
                            </a:rPr>
                            <m:t>𝜔</m:t>
                          </m:r>
                        </m:e>
                      </m:d>
                      <m:r>
                        <a:rPr lang="zh-CN" altLang="en-US" i="0">
                          <a:latin typeface="Cambria Math" panose="02040503050406030204" pitchFamily="18" charset="0"/>
                        </a:rPr>
                        <m:t>=</m:t>
                      </m:r>
                      <m:f>
                        <m:fPr>
                          <m:ctrlPr>
                            <a:rPr lang="zh-CN" altLang="en-US" i="1">
                              <a:solidFill>
                                <a:srgbClr val="836967"/>
                              </a:solidFill>
                              <a:latin typeface="Cambria Math" panose="02040503050406030204" pitchFamily="18" charset="0"/>
                            </a:rPr>
                          </m:ctrlPr>
                        </m:fPr>
                        <m:num>
                          <m:r>
                            <a:rPr lang="zh-CN" altLang="en-US" i="0">
                              <a:latin typeface="Cambria Math" panose="02040503050406030204" pitchFamily="18" charset="0"/>
                            </a:rPr>
                            <m:t>1</m:t>
                          </m:r>
                        </m:num>
                        <m:den>
                          <m:r>
                            <a:rPr lang="zh-CN" altLang="en-US" i="1">
                              <a:latin typeface="Cambria Math" panose="02040503050406030204" pitchFamily="18" charset="0"/>
                            </a:rPr>
                            <m:t>𝜋</m:t>
                          </m:r>
                          <m:sSup>
                            <m:sSupPr>
                              <m:ctrlPr>
                                <a:rPr lang="zh-CN" altLang="en-US" i="1">
                                  <a:solidFill>
                                    <a:srgbClr val="836967"/>
                                  </a:solidFill>
                                  <a:latin typeface="Cambria Math" panose="02040503050406030204" pitchFamily="18" charset="0"/>
                                </a:rPr>
                              </m:ctrlPr>
                            </m:sSupPr>
                            <m:e>
                              <m:r>
                                <a:rPr lang="zh-CN" altLang="en-US" i="1">
                                  <a:latin typeface="Cambria Math" panose="02040503050406030204" pitchFamily="18" charset="0"/>
                                </a:rPr>
                                <m:t>𝑏</m:t>
                              </m:r>
                            </m:e>
                            <m:sup>
                              <m:r>
                                <a:rPr lang="zh-CN" altLang="en-US" i="0">
                                  <a:latin typeface="Cambria Math" panose="02040503050406030204" pitchFamily="18" charset="0"/>
                                </a:rPr>
                                <m:t>3</m:t>
                              </m:r>
                            </m:sup>
                          </m:sSup>
                        </m:den>
                      </m:f>
                      <m:rad>
                        <m:radPr>
                          <m:degHide m:val="on"/>
                          <m:ctrlPr>
                            <a:rPr lang="zh-CN" altLang="en-US" i="1">
                              <a:solidFill>
                                <a:srgbClr val="836967"/>
                              </a:solidFill>
                              <a:latin typeface="Cambria Math" panose="02040503050406030204" pitchFamily="18" charset="0"/>
                            </a:rPr>
                          </m:ctrlPr>
                        </m:radPr>
                        <m:deg/>
                        <m:e>
                          <m:f>
                            <m:fPr>
                              <m:ctrlPr>
                                <a:rPr lang="zh-CN" altLang="en-US" i="1">
                                  <a:solidFill>
                                    <a:srgbClr val="836967"/>
                                  </a:solidFill>
                                  <a:latin typeface="Cambria Math" panose="02040503050406030204" pitchFamily="18" charset="0"/>
                                </a:rPr>
                              </m:ctrlPr>
                            </m:fPr>
                            <m:num>
                              <m:r>
                                <a:rPr lang="zh-CN" altLang="en-US" i="0">
                                  <a:latin typeface="Cambria Math" panose="02040503050406030204" pitchFamily="18" charset="0"/>
                                </a:rPr>
                                <m:t>2</m:t>
                              </m:r>
                              <m:r>
                                <a:rPr lang="zh-CN" altLang="en-US" i="1">
                                  <a:latin typeface="Cambria Math" panose="02040503050406030204" pitchFamily="18" charset="0"/>
                                </a:rPr>
                                <m:t>𝜋</m:t>
                              </m:r>
                            </m:num>
                            <m:den>
                              <m:r>
                                <a:rPr lang="zh-CN" altLang="en-US" i="1">
                                  <a:latin typeface="Cambria Math" panose="02040503050406030204" pitchFamily="18" charset="0"/>
                                </a:rPr>
                                <m:t>𝜎</m:t>
                              </m:r>
                              <m:d>
                                <m:dPr>
                                  <m:begChr m:val="|"/>
                                  <m:endChr m:val="|"/>
                                  <m:ctrlPr>
                                    <a:rPr lang="zh-CN" altLang="en-US" i="1">
                                      <a:solidFill>
                                        <a:srgbClr val="836967"/>
                                      </a:solidFill>
                                      <a:latin typeface="Cambria Math" panose="02040503050406030204" pitchFamily="18" charset="0"/>
                                    </a:rPr>
                                  </m:ctrlPr>
                                </m:dPr>
                                <m:e>
                                  <m:r>
                                    <a:rPr lang="zh-CN" altLang="en-US" i="1">
                                      <a:latin typeface="Cambria Math" panose="02040503050406030204" pitchFamily="18" charset="0"/>
                                    </a:rPr>
                                    <m:t>𝜔</m:t>
                                  </m:r>
                                </m:e>
                              </m:d>
                            </m:den>
                          </m:f>
                        </m:e>
                      </m:rad>
                      <m:d>
                        <m:dPr>
                          <m:begChr m:val="["/>
                          <m:endChr m:val="]"/>
                          <m:ctrlPr>
                            <a:rPr lang="zh-CN" altLang="en-US" i="1">
                              <a:solidFill>
                                <a:srgbClr val="836967"/>
                              </a:solidFill>
                              <a:latin typeface="Cambria Math" panose="02040503050406030204" pitchFamily="18" charset="0"/>
                            </a:rPr>
                          </m:ctrlPr>
                        </m:dPr>
                        <m:e>
                          <m:r>
                            <a:rPr lang="zh-CN" altLang="en-US" i="1">
                              <a:latin typeface="Cambria Math" panose="02040503050406030204" pitchFamily="18" charset="0"/>
                            </a:rPr>
                            <m:t>𝑠𝑔𝑛</m:t>
                          </m:r>
                          <m:d>
                            <m:dPr>
                              <m:ctrlPr>
                                <a:rPr lang="zh-CN" altLang="en-US" i="1">
                                  <a:solidFill>
                                    <a:srgbClr val="836967"/>
                                  </a:solidFill>
                                  <a:latin typeface="Cambria Math" panose="02040503050406030204" pitchFamily="18" charset="0"/>
                                </a:rPr>
                              </m:ctrlPr>
                            </m:dPr>
                            <m:e>
                              <m:r>
                                <a:rPr lang="zh-CN" altLang="en-US" i="1">
                                  <a:latin typeface="Cambria Math" panose="02040503050406030204" pitchFamily="18" charset="0"/>
                                </a:rPr>
                                <m:t>𝜔</m:t>
                              </m:r>
                            </m:e>
                          </m:d>
                          <m:r>
                            <a:rPr lang="zh-CN" altLang="en-US" i="0">
                              <a:latin typeface="Cambria Math" panose="02040503050406030204" pitchFamily="18" charset="0"/>
                            </a:rPr>
                            <m:t>−</m:t>
                          </m:r>
                          <m:r>
                            <a:rPr lang="zh-CN" altLang="en-US" i="1">
                              <a:latin typeface="Cambria Math" panose="02040503050406030204" pitchFamily="18" charset="0"/>
                            </a:rPr>
                            <m:t>𝑖</m:t>
                          </m:r>
                        </m:e>
                      </m:d>
                    </m:oMath>
                  </m:oMathPara>
                </a14:m>
                <a:endParaRPr lang="zh-CN" altLang="en-US" dirty="0"/>
              </a:p>
            </p:txBody>
          </p:sp>
        </mc:Choice>
        <mc:Fallback xmlns="">
          <p:sp>
            <p:nvSpPr>
              <p:cNvPr id="5" name="文本框 4">
                <a:extLst>
                  <a:ext uri="{FF2B5EF4-FFF2-40B4-BE49-F238E27FC236}">
                    <a16:creationId xmlns:a16="http://schemas.microsoft.com/office/drawing/2014/main" id="{24E1ED99-E394-198A-80F9-63879F7E151E}"/>
                  </a:ext>
                </a:extLst>
              </p:cNvPr>
              <p:cNvSpPr txBox="1">
                <a:spLocks noRot="1" noChangeAspect="1" noMove="1" noResize="1" noEditPoints="1" noAdjustHandles="1" noChangeArrowheads="1" noChangeShapeType="1" noTextEdit="1"/>
              </p:cNvSpPr>
              <p:nvPr/>
            </p:nvSpPr>
            <p:spPr>
              <a:xfrm>
                <a:off x="1145597" y="2455956"/>
                <a:ext cx="4455103" cy="910699"/>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6911D2B6-5226-F36F-5DC5-35AEBE70F075}"/>
                  </a:ext>
                </a:extLst>
              </p:cNvPr>
              <p:cNvSpPr txBox="1"/>
              <p:nvPr/>
            </p:nvSpPr>
            <p:spPr>
              <a:xfrm>
                <a:off x="904008" y="2137485"/>
                <a:ext cx="11246427" cy="369332"/>
              </a:xfrm>
              <a:prstGeom prst="rect">
                <a:avLst/>
              </a:prstGeom>
              <a:noFill/>
            </p:spPr>
            <p:txBody>
              <a:bodyPr wrap="square">
                <a:spAutoFit/>
              </a:bodyPr>
              <a:lstStyle/>
              <a:p>
                <a:r>
                  <a:rPr lang="en-US" altLang="zh-CN" kern="100" dirty="0">
                    <a:latin typeface="Times New Roman" panose="02020603050405020304" pitchFamily="18" charset="0"/>
                    <a:cs typeface="Times New Roman" panose="02020603050405020304" pitchFamily="18" charset="0"/>
                  </a:rPr>
                  <a:t>Take resistive wall impedance as an example,  where </a:t>
                </a:r>
                <a14:m>
                  <m:oMath xmlns:m="http://schemas.openxmlformats.org/officeDocument/2006/math">
                    <m:r>
                      <a:rPr lang="en-US" altLang="zh-CN" b="0" i="0" dirty="0" smtClean="0">
                        <a:latin typeface="Cambria Math" panose="02040503050406030204" pitchFamily="18" charset="0"/>
                      </a:rPr>
                      <m:t> </m:t>
                    </m:r>
                    <m:r>
                      <a:rPr lang="en-US" altLang="zh-CN" i="1" dirty="0">
                        <a:latin typeface="Cambria Math" panose="02040503050406030204" pitchFamily="18" charset="0"/>
                      </a:rPr>
                      <m:t>𝑏</m:t>
                    </m:r>
                    <m:r>
                      <a:rPr lang="en-US" altLang="zh-CN" b="0" i="1" dirty="0" smtClean="0">
                        <a:latin typeface="Cambria Math" panose="02040503050406030204" pitchFamily="18" charset="0"/>
                      </a:rPr>
                      <m:t> </m:t>
                    </m:r>
                    <m:r>
                      <m:rPr>
                        <m:sty m:val="p"/>
                      </m:rPr>
                      <a:rPr lang="en-US" altLang="zh-CN" b="0" i="0" dirty="0" smtClean="0">
                        <a:latin typeface="Cambria Math" panose="02040503050406030204" pitchFamily="18" charset="0"/>
                      </a:rPr>
                      <m:t>is</m:t>
                    </m:r>
                    <m:r>
                      <a:rPr lang="en-US" altLang="zh-CN" b="0" i="0" dirty="0" smtClean="0">
                        <a:latin typeface="Cambria Math" panose="02040503050406030204" pitchFamily="18" charset="0"/>
                      </a:rPr>
                      <m:t> </m:t>
                    </m:r>
                    <m:r>
                      <m:rPr>
                        <m:sty m:val="p"/>
                      </m:rPr>
                      <a:rPr lang="en-US" altLang="zh-CN" b="0" i="0" dirty="0" smtClean="0">
                        <a:latin typeface="Cambria Math" panose="02040503050406030204" pitchFamily="18" charset="0"/>
                      </a:rPr>
                      <m:t>the</m:t>
                    </m:r>
                    <m:r>
                      <a:rPr lang="en-US" altLang="zh-CN" b="0" i="0" dirty="0" smtClean="0">
                        <a:latin typeface="Cambria Math" panose="02040503050406030204" pitchFamily="18" charset="0"/>
                      </a:rPr>
                      <m:t> </m:t>
                    </m:r>
                    <m:r>
                      <m:rPr>
                        <m:sty m:val="p"/>
                      </m:rPr>
                      <a:rPr lang="en-US" altLang="zh-CN" b="0" i="0" dirty="0" smtClean="0">
                        <a:latin typeface="Cambria Math" panose="02040503050406030204" pitchFamily="18" charset="0"/>
                      </a:rPr>
                      <m:t>radius</m:t>
                    </m:r>
                    <m:r>
                      <a:rPr lang="en-US" altLang="zh-CN" b="0" i="0" dirty="0" smtClean="0">
                        <a:latin typeface="Cambria Math" panose="02040503050406030204" pitchFamily="18" charset="0"/>
                      </a:rPr>
                      <m:t> </m:t>
                    </m:r>
                    <m:r>
                      <m:rPr>
                        <m:sty m:val="p"/>
                      </m:rPr>
                      <a:rPr lang="en-US" altLang="zh-CN" b="0" i="0" dirty="0" smtClean="0">
                        <a:latin typeface="Cambria Math" panose="02040503050406030204" pitchFamily="18" charset="0"/>
                      </a:rPr>
                      <m:t>of</m:t>
                    </m:r>
                    <m:r>
                      <a:rPr lang="en-US" altLang="zh-CN" b="0" i="0" dirty="0" smtClean="0">
                        <a:latin typeface="Cambria Math" panose="02040503050406030204" pitchFamily="18" charset="0"/>
                      </a:rPr>
                      <m:t> </m:t>
                    </m:r>
                    <m:r>
                      <m:rPr>
                        <m:sty m:val="p"/>
                      </m:rPr>
                      <a:rPr lang="en-US" altLang="zh-CN" b="0" i="0" dirty="0" smtClean="0">
                        <a:latin typeface="Cambria Math" panose="02040503050406030204" pitchFamily="18" charset="0"/>
                      </a:rPr>
                      <m:t>beam</m:t>
                    </m:r>
                    <m:r>
                      <a:rPr lang="en-US" altLang="zh-CN" b="0" i="0" dirty="0" smtClean="0">
                        <a:latin typeface="Cambria Math" panose="02040503050406030204" pitchFamily="18" charset="0"/>
                      </a:rPr>
                      <m:t> </m:t>
                    </m:r>
                    <m:r>
                      <m:rPr>
                        <m:sty m:val="p"/>
                      </m:rPr>
                      <a:rPr lang="en-US" altLang="zh-CN" b="0" i="0" dirty="0" smtClean="0">
                        <a:latin typeface="Cambria Math" panose="02040503050406030204" pitchFamily="18" charset="0"/>
                      </a:rPr>
                      <m:t>pipe</m:t>
                    </m:r>
                    <m:r>
                      <a:rPr lang="en-US" altLang="zh-CN" b="0" i="0" dirty="0" smtClean="0">
                        <a:latin typeface="Cambria Math" panose="02040503050406030204" pitchFamily="18" charset="0"/>
                      </a:rPr>
                      <m:t>,  </m:t>
                    </m:r>
                    <m:r>
                      <a:rPr lang="zh-CN" altLang="en-US" i="1" smtClean="0">
                        <a:latin typeface="Cambria Math" panose="02040503050406030204" pitchFamily="18" charset="0"/>
                      </a:rPr>
                      <m:t>𝜎</m:t>
                    </m:r>
                  </m:oMath>
                </a14:m>
                <a:r>
                  <a:rPr lang="zh-CN" altLang="en-US" dirty="0"/>
                  <a:t> </a:t>
                </a:r>
                <a:r>
                  <a:rPr lang="en-US" altLang="zh-CN" kern="100" dirty="0">
                    <a:latin typeface="Times New Roman" panose="02020603050405020304" pitchFamily="18" charset="0"/>
                    <a:cs typeface="Times New Roman" panose="02020603050405020304" pitchFamily="18" charset="0"/>
                  </a:rPr>
                  <a:t>is the conductivity of the metal.</a:t>
                </a:r>
                <a:endParaRPr lang="zh-CN" altLang="en-US" kern="100" dirty="0">
                  <a:latin typeface="Times New Roman" panose="02020603050405020304" pitchFamily="18" charset="0"/>
                  <a:cs typeface="Times New Roman" panose="02020603050405020304" pitchFamily="18" charset="0"/>
                </a:endParaRPr>
              </a:p>
            </p:txBody>
          </p:sp>
        </mc:Choice>
        <mc:Fallback xmlns="">
          <p:sp>
            <p:nvSpPr>
              <p:cNvPr id="6" name="文本框 5">
                <a:extLst>
                  <a:ext uri="{FF2B5EF4-FFF2-40B4-BE49-F238E27FC236}">
                    <a16:creationId xmlns:a16="http://schemas.microsoft.com/office/drawing/2014/main" id="{6911D2B6-5226-F36F-5DC5-35AEBE70F075}"/>
                  </a:ext>
                </a:extLst>
              </p:cNvPr>
              <p:cNvSpPr txBox="1">
                <a:spLocks noRot="1" noChangeAspect="1" noMove="1" noResize="1" noEditPoints="1" noAdjustHandles="1" noChangeArrowheads="1" noChangeShapeType="1" noTextEdit="1"/>
              </p:cNvSpPr>
              <p:nvPr/>
            </p:nvSpPr>
            <p:spPr>
              <a:xfrm>
                <a:off x="904008" y="2137485"/>
                <a:ext cx="11246427" cy="369332"/>
              </a:xfrm>
              <a:prstGeom prst="rect">
                <a:avLst/>
              </a:prstGeom>
              <a:blipFill>
                <a:blip r:embed="rId4"/>
                <a:stretch>
                  <a:fillRect l="-434" t="-11667" b="-25000"/>
                </a:stretch>
              </a:blipFill>
            </p:spPr>
            <p:txBody>
              <a:bodyPr/>
              <a:lstStyle/>
              <a:p>
                <a:r>
                  <a:rPr lang="zh-CN" altLang="en-US">
                    <a:noFill/>
                  </a:rPr>
                  <a:t> </a:t>
                </a:r>
              </a:p>
            </p:txBody>
          </p:sp>
        </mc:Fallback>
      </mc:AlternateContent>
      <p:pic>
        <p:nvPicPr>
          <p:cNvPr id="8" name="图片 7" descr="图表&#10;&#10;描述已自动生成">
            <a:extLst>
              <a:ext uri="{FF2B5EF4-FFF2-40B4-BE49-F238E27FC236}">
                <a16:creationId xmlns:a16="http://schemas.microsoft.com/office/drawing/2014/main" id="{F112D483-339B-4B1C-2833-4FD897CCAAB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9299" y="3319910"/>
            <a:ext cx="4771401" cy="3434953"/>
          </a:xfrm>
          <a:prstGeom prst="rect">
            <a:avLst/>
          </a:prstGeom>
        </p:spPr>
      </p:pic>
      <p:sp>
        <p:nvSpPr>
          <p:cNvPr id="9" name="文本框 8">
            <a:extLst>
              <a:ext uri="{FF2B5EF4-FFF2-40B4-BE49-F238E27FC236}">
                <a16:creationId xmlns:a16="http://schemas.microsoft.com/office/drawing/2014/main" id="{0EC43407-9953-D950-96B6-04336F588DE4}"/>
              </a:ext>
            </a:extLst>
          </p:cNvPr>
          <p:cNvSpPr txBox="1"/>
          <p:nvPr/>
        </p:nvSpPr>
        <p:spPr>
          <a:xfrm>
            <a:off x="8664523" y="1627934"/>
            <a:ext cx="441146" cy="369332"/>
          </a:xfrm>
          <a:prstGeom prst="rect">
            <a:avLst/>
          </a:prstGeom>
          <a:noFill/>
        </p:spPr>
        <p:txBody>
          <a:bodyPr wrap="none" rtlCol="0">
            <a:spAutoFit/>
          </a:bodyPr>
          <a:lstStyle/>
          <a:p>
            <a:r>
              <a:rPr lang="en-US" altLang="zh-CN" dirty="0"/>
              <a:t>(6)</a:t>
            </a:r>
            <a:endParaRPr lang="zh-CN" altLang="en-US" dirty="0"/>
          </a:p>
        </p:txBody>
      </p:sp>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3FA31BBC-65FF-0391-75DC-C69F2D75B1BB}"/>
                  </a:ext>
                </a:extLst>
              </p:cNvPr>
              <p:cNvSpPr txBox="1"/>
              <p:nvPr/>
            </p:nvSpPr>
            <p:spPr>
              <a:xfrm>
                <a:off x="6894085" y="4481084"/>
                <a:ext cx="5037460" cy="1225079"/>
              </a:xfrm>
              <a:prstGeom prst="rect">
                <a:avLst/>
              </a:prstGeom>
              <a:noFill/>
            </p:spPr>
            <p:txBody>
              <a:bodyPr wrap="square" rtlCol="0">
                <a:spAutoFit/>
              </a:bodyPr>
              <a:lstStyle/>
              <a:p>
                <a:r>
                  <a:rPr lang="en-US" altLang="zh-CN" kern="100" dirty="0">
                    <a:latin typeface="Times New Roman" panose="02020603050405020304" pitchFamily="18" charset="0"/>
                    <a:cs typeface="Times New Roman" panose="02020603050405020304" pitchFamily="18" charset="0"/>
                  </a:rPr>
                  <a:t>If sum of real part of impedance in Eq.(6) &lt;0</a:t>
                </a:r>
                <a:r>
                  <a:rPr lang="zh-CN" altLang="en-US" kern="100" dirty="0">
                    <a:latin typeface="Times New Roman" panose="02020603050405020304" pitchFamily="18" charset="0"/>
                    <a:cs typeface="Times New Roman" panose="02020603050405020304" pitchFamily="18" charset="0"/>
                  </a:rPr>
                  <a:t>，</a:t>
                </a:r>
                <a:r>
                  <a:rPr lang="en-US" altLang="zh-CN" kern="100" dirty="0">
                    <a:latin typeface="Times New Roman" panose="02020603050405020304" pitchFamily="18" charset="0"/>
                    <a:cs typeface="Times New Roman" panose="02020603050405020304" pitchFamily="18" charset="0"/>
                  </a:rPr>
                  <a:t>it will cause instability.</a:t>
                </a:r>
                <a:r>
                  <a:rPr lang="zh-CN" altLang="zh-CN" kern="100" dirty="0">
                    <a:latin typeface="Times New Roman" panose="02020603050405020304" pitchFamily="18" charset="0"/>
                    <a:cs typeface="Times New Roman" panose="02020603050405020304" pitchFamily="18" charset="0"/>
                  </a:rPr>
                  <a:t> </a:t>
                </a:r>
                <a:r>
                  <a:rPr lang="en-US" altLang="zh-CN" kern="100" dirty="0">
                    <a:latin typeface="Times New Roman" panose="02020603050405020304" pitchFamily="18" charset="0"/>
                    <a:cs typeface="Times New Roman" panose="02020603050405020304" pitchFamily="18" charset="0"/>
                  </a:rPr>
                  <a:t>Where </a:t>
                </a:r>
                <a14:m>
                  <m:oMath xmlns:m="http://schemas.openxmlformats.org/officeDocument/2006/math">
                    <m:sSub>
                      <m:sSubPr>
                        <m:ctrlPr>
                          <a:rPr lang="zh-CN" altLang="zh-CN"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i="1" kern="100">
                            <a:latin typeface="Cambria Math" panose="02040503050406030204" pitchFamily="18" charset="0"/>
                            <a:cs typeface="Times New Roman" panose="02020603050405020304" pitchFamily="18" charset="0"/>
                          </a:rPr>
                          <m:t>𝜔</m:t>
                        </m:r>
                      </m:e>
                      <m:sub>
                        <m:r>
                          <a:rPr lang="en-US" altLang="zh-CN" i="1" kern="100">
                            <a:latin typeface="Cambria Math" panose="02040503050406030204" pitchFamily="18" charset="0"/>
                            <a:cs typeface="Times New Roman" panose="02020603050405020304" pitchFamily="18" charset="0"/>
                          </a:rPr>
                          <m:t>𝛽</m:t>
                        </m:r>
                      </m:sub>
                    </m:sSub>
                  </m:oMath>
                </a14:m>
                <a:r>
                  <a:rPr lang="en-US" altLang="zh-CN" dirty="0"/>
                  <a:t>=</a:t>
                </a:r>
                <a:r>
                  <a:rPr lang="el-GR" altLang="zh-CN" dirty="0">
                    <a:latin typeface="Times New Roman" panose="02020603050405020304" pitchFamily="18" charset="0"/>
                    <a:cs typeface="Times New Roman" panose="02020603050405020304" pitchFamily="18" charset="0"/>
                  </a:rPr>
                  <a:t>ν</a:t>
                </a:r>
                <a:r>
                  <a:rPr lang="el-GR" altLang="zh-CN" baseline="-25000" dirty="0">
                    <a:latin typeface="Times New Roman" panose="02020603050405020304" pitchFamily="18" charset="0"/>
                    <a:cs typeface="Times New Roman" panose="02020603050405020304" pitchFamily="18" charset="0"/>
                  </a:rPr>
                  <a:t>β</a:t>
                </a:r>
                <a:r>
                  <a:rPr lang="el-GR" altLang="zh-CN" dirty="0">
                    <a:latin typeface="Times New Roman" panose="02020603050405020304" pitchFamily="18" charset="0"/>
                    <a:cs typeface="Times New Roman" panose="02020603050405020304" pitchFamily="18" charset="0"/>
                  </a:rPr>
                  <a:t>ω</a:t>
                </a:r>
                <a:r>
                  <a:rPr lang="en-US" altLang="zh-CN" baseline="-25000" dirty="0">
                    <a:latin typeface="Times New Roman" panose="02020603050405020304" pitchFamily="18" charset="0"/>
                    <a:cs typeface="Times New Roman" panose="02020603050405020304" pitchFamily="18" charset="0"/>
                  </a:rPr>
                  <a:t>0</a:t>
                </a:r>
                <a:r>
                  <a:rPr lang="en-US" altLang="zh-CN" dirty="0">
                    <a:latin typeface="Times New Roman" panose="02020603050405020304" pitchFamily="18" charset="0"/>
                    <a:cs typeface="Times New Roman" panose="02020603050405020304" pitchFamily="18" charset="0"/>
                  </a:rPr>
                  <a:t>, it can be deduced that fraction part of </a:t>
                </a:r>
                <a:r>
                  <a:rPr lang="el-GR" altLang="zh-CN" dirty="0">
                    <a:latin typeface="Times New Roman" panose="02020603050405020304" pitchFamily="18" charset="0"/>
                    <a:cs typeface="Times New Roman" panose="02020603050405020304" pitchFamily="18" charset="0"/>
                  </a:rPr>
                  <a:t>ν</a:t>
                </a:r>
                <a:r>
                  <a:rPr lang="el-GR" altLang="zh-CN" baseline="-25000" dirty="0">
                    <a:latin typeface="Times New Roman" panose="02020603050405020304" pitchFamily="18" charset="0"/>
                    <a:cs typeface="Times New Roman" panose="02020603050405020304" pitchFamily="18" charset="0"/>
                  </a:rPr>
                  <a:t>β</a:t>
                </a:r>
                <a:r>
                  <a:rPr lang="en-US" altLang="zh-CN" baseline="-25000"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&lt;0.5 will benefit resistive wall instability.</a:t>
                </a:r>
                <a:endParaRPr lang="zh-CN" altLang="en-US" dirty="0"/>
              </a:p>
            </p:txBody>
          </p:sp>
        </mc:Choice>
        <mc:Fallback xmlns="">
          <p:sp>
            <p:nvSpPr>
              <p:cNvPr id="10" name="文本框 9">
                <a:extLst>
                  <a:ext uri="{FF2B5EF4-FFF2-40B4-BE49-F238E27FC236}">
                    <a16:creationId xmlns:a16="http://schemas.microsoft.com/office/drawing/2014/main" id="{3FA31BBC-65FF-0391-75DC-C69F2D75B1BB}"/>
                  </a:ext>
                </a:extLst>
              </p:cNvPr>
              <p:cNvSpPr txBox="1">
                <a:spLocks noRot="1" noChangeAspect="1" noMove="1" noResize="1" noEditPoints="1" noAdjustHandles="1" noChangeArrowheads="1" noChangeShapeType="1" noTextEdit="1"/>
              </p:cNvSpPr>
              <p:nvPr/>
            </p:nvSpPr>
            <p:spPr>
              <a:xfrm>
                <a:off x="6894085" y="4481084"/>
                <a:ext cx="5037460" cy="1225079"/>
              </a:xfrm>
              <a:prstGeom prst="rect">
                <a:avLst/>
              </a:prstGeom>
              <a:blipFill>
                <a:blip r:embed="rId6"/>
                <a:stretch>
                  <a:fillRect l="-1090" t="-2985" b="-6468"/>
                </a:stretch>
              </a:blipFill>
            </p:spPr>
            <p:txBody>
              <a:bodyPr/>
              <a:lstStyle/>
              <a:p>
                <a:r>
                  <a:rPr lang="zh-CN" altLang="en-US">
                    <a:noFill/>
                  </a:rPr>
                  <a:t> </a:t>
                </a:r>
              </a:p>
            </p:txBody>
          </p:sp>
        </mc:Fallback>
      </mc:AlternateContent>
      <p:sp>
        <p:nvSpPr>
          <p:cNvPr id="11" name="文本框 10">
            <a:extLst>
              <a:ext uri="{FF2B5EF4-FFF2-40B4-BE49-F238E27FC236}">
                <a16:creationId xmlns:a16="http://schemas.microsoft.com/office/drawing/2014/main" id="{A6525686-FCBE-6876-ECDA-D727AE1980AD}"/>
              </a:ext>
            </a:extLst>
          </p:cNvPr>
          <p:cNvSpPr txBox="1"/>
          <p:nvPr/>
        </p:nvSpPr>
        <p:spPr>
          <a:xfrm>
            <a:off x="3255186" y="5876944"/>
            <a:ext cx="3595856" cy="369332"/>
          </a:xfrm>
          <a:prstGeom prst="rect">
            <a:avLst/>
          </a:prstGeom>
          <a:noFill/>
        </p:spPr>
        <p:txBody>
          <a:bodyPr wrap="none" rtlCol="0">
            <a:spAutoFit/>
          </a:bodyPr>
          <a:lstStyle/>
          <a:p>
            <a:r>
              <a:rPr lang="el-GR" altLang="zh-CN" dirty="0">
                <a:solidFill>
                  <a:srgbClr val="FF0000"/>
                </a:solidFill>
                <a:latin typeface="Times New Roman" panose="02020603050405020304" pitchFamily="18" charset="0"/>
                <a:cs typeface="Times New Roman" panose="02020603050405020304" pitchFamily="18" charset="0"/>
              </a:rPr>
              <a:t>μ ω</a:t>
            </a:r>
            <a:r>
              <a:rPr lang="en-US" altLang="zh-CN" baseline="-25000" dirty="0">
                <a:solidFill>
                  <a:srgbClr val="FF0000"/>
                </a:solidFill>
                <a:latin typeface="Times New Roman" panose="02020603050405020304" pitchFamily="18" charset="0"/>
                <a:cs typeface="Times New Roman" panose="02020603050405020304" pitchFamily="18" charset="0"/>
              </a:rPr>
              <a:t>0</a:t>
            </a:r>
            <a:r>
              <a:rPr lang="el-GR" altLang="zh-CN" baseline="-25000" dirty="0">
                <a:solidFill>
                  <a:srgbClr val="FF0000"/>
                </a:solidFill>
                <a:latin typeface="Times New Roman" panose="02020603050405020304" pitchFamily="18" charset="0"/>
                <a:cs typeface="Times New Roman" panose="02020603050405020304" pitchFamily="18" charset="0"/>
              </a:rPr>
              <a:t> </a:t>
            </a:r>
            <a:r>
              <a:rPr lang="en-US" altLang="zh-CN" dirty="0">
                <a:solidFill>
                  <a:srgbClr val="FF0000"/>
                </a:solidFill>
                <a:latin typeface="Times New Roman" panose="02020603050405020304" pitchFamily="18" charset="0"/>
                <a:cs typeface="Times New Roman" panose="02020603050405020304" pitchFamily="18" charset="0"/>
              </a:rPr>
              <a:t>–</a:t>
            </a:r>
            <a:r>
              <a:rPr lang="el-GR" altLang="zh-CN" dirty="0">
                <a:solidFill>
                  <a:srgbClr val="FF0000"/>
                </a:solidFill>
                <a:latin typeface="Times New Roman" panose="02020603050405020304" pitchFamily="18" charset="0"/>
                <a:cs typeface="Times New Roman" panose="02020603050405020304" pitchFamily="18" charset="0"/>
              </a:rPr>
              <a:t>ω</a:t>
            </a:r>
            <a:r>
              <a:rPr lang="el-GR" altLang="zh-CN" baseline="-25000" dirty="0">
                <a:solidFill>
                  <a:srgbClr val="FF0000"/>
                </a:solidFill>
                <a:latin typeface="Times New Roman" panose="02020603050405020304" pitchFamily="18" charset="0"/>
                <a:cs typeface="Times New Roman" panose="02020603050405020304" pitchFamily="18" charset="0"/>
              </a:rPr>
              <a:t>β</a:t>
            </a:r>
            <a:r>
              <a:rPr lang="en-US" altLang="zh-CN" baseline="-25000" dirty="0">
                <a:solidFill>
                  <a:srgbClr val="FF0000"/>
                </a:solidFill>
                <a:latin typeface="Times New Roman" panose="02020603050405020304" pitchFamily="18" charset="0"/>
                <a:cs typeface="Times New Roman" panose="02020603050405020304" pitchFamily="18" charset="0"/>
              </a:rPr>
              <a:t>                               </a:t>
            </a:r>
            <a:r>
              <a:rPr lang="el-GR" altLang="zh-CN" dirty="0">
                <a:solidFill>
                  <a:srgbClr val="FF0000"/>
                </a:solidFill>
                <a:latin typeface="Times New Roman" panose="02020603050405020304" pitchFamily="18" charset="0"/>
                <a:cs typeface="Times New Roman" panose="02020603050405020304" pitchFamily="18" charset="0"/>
              </a:rPr>
              <a:t>μ</a:t>
            </a:r>
            <a:r>
              <a:rPr lang="en-US" altLang="zh-CN" dirty="0">
                <a:solidFill>
                  <a:srgbClr val="FF0000"/>
                </a:solidFill>
                <a:latin typeface="Times New Roman" panose="02020603050405020304" pitchFamily="18" charset="0"/>
                <a:cs typeface="Times New Roman" panose="02020603050405020304" pitchFamily="18" charset="0"/>
              </a:rPr>
              <a:t>= - floor(</a:t>
            </a:r>
            <a:r>
              <a:rPr lang="el-GR" altLang="zh-CN" dirty="0">
                <a:solidFill>
                  <a:srgbClr val="FF0000"/>
                </a:solidFill>
                <a:latin typeface="Times New Roman" panose="02020603050405020304" pitchFamily="18" charset="0"/>
                <a:cs typeface="Times New Roman" panose="02020603050405020304" pitchFamily="18" charset="0"/>
              </a:rPr>
              <a:t>ν</a:t>
            </a:r>
            <a:r>
              <a:rPr lang="el-GR" altLang="zh-CN" baseline="-25000" dirty="0">
                <a:solidFill>
                  <a:srgbClr val="FF0000"/>
                </a:solidFill>
                <a:latin typeface="Times New Roman" panose="02020603050405020304" pitchFamily="18" charset="0"/>
                <a:cs typeface="Times New Roman" panose="02020603050405020304" pitchFamily="18" charset="0"/>
              </a:rPr>
              <a:t>β</a:t>
            </a:r>
            <a:r>
              <a:rPr lang="en-US" altLang="zh-CN" dirty="0">
                <a:solidFill>
                  <a:srgbClr val="FF0000"/>
                </a:solidFill>
                <a:latin typeface="Times New Roman" panose="02020603050405020304" pitchFamily="18" charset="0"/>
                <a:cs typeface="Times New Roman" panose="02020603050405020304" pitchFamily="18" charset="0"/>
              </a:rPr>
              <a:t>)-1</a:t>
            </a:r>
            <a:endParaRPr lang="zh-CN" altLang="en-US" dirty="0">
              <a:solidFill>
                <a:srgbClr val="FF0000"/>
              </a:solidFill>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2C43C7DF-85CF-9208-C2DC-DFE64749C0C3}"/>
              </a:ext>
            </a:extLst>
          </p:cNvPr>
          <p:cNvSpPr txBox="1"/>
          <p:nvPr/>
        </p:nvSpPr>
        <p:spPr>
          <a:xfrm>
            <a:off x="5129787" y="4481084"/>
            <a:ext cx="1430200" cy="369332"/>
          </a:xfrm>
          <a:prstGeom prst="rect">
            <a:avLst/>
          </a:prstGeom>
          <a:noFill/>
        </p:spPr>
        <p:txBody>
          <a:bodyPr wrap="none" rtlCol="0">
            <a:spAutoFit/>
          </a:bodyPr>
          <a:lstStyle/>
          <a:p>
            <a:r>
              <a:rPr lang="en-US" altLang="zh-CN" dirty="0">
                <a:solidFill>
                  <a:srgbClr val="FF0000"/>
                </a:solidFill>
                <a:latin typeface="Times New Roman" panose="02020603050405020304" pitchFamily="18" charset="0"/>
                <a:cs typeface="Times New Roman" panose="02020603050405020304" pitchFamily="18" charset="0"/>
              </a:rPr>
              <a:t>(</a:t>
            </a:r>
            <a:r>
              <a:rPr lang="el-GR" altLang="zh-CN" dirty="0">
                <a:solidFill>
                  <a:srgbClr val="FF0000"/>
                </a:solidFill>
                <a:latin typeface="Times New Roman" panose="02020603050405020304" pitchFamily="18" charset="0"/>
                <a:cs typeface="Times New Roman" panose="02020603050405020304" pitchFamily="18" charset="0"/>
              </a:rPr>
              <a:t>μ </a:t>
            </a:r>
            <a:r>
              <a:rPr lang="en-US" altLang="zh-CN" dirty="0">
                <a:solidFill>
                  <a:srgbClr val="FF0000"/>
                </a:solidFill>
                <a:latin typeface="Times New Roman" panose="02020603050405020304" pitchFamily="18" charset="0"/>
                <a:cs typeface="Times New Roman" panose="02020603050405020304" pitchFamily="18" charset="0"/>
              </a:rPr>
              <a:t>+M)</a:t>
            </a:r>
            <a:r>
              <a:rPr lang="el-GR" altLang="zh-CN" dirty="0">
                <a:solidFill>
                  <a:srgbClr val="FF0000"/>
                </a:solidFill>
                <a:latin typeface="Times New Roman" panose="02020603050405020304" pitchFamily="18" charset="0"/>
                <a:cs typeface="Times New Roman" panose="02020603050405020304" pitchFamily="18" charset="0"/>
              </a:rPr>
              <a:t>ω</a:t>
            </a:r>
            <a:r>
              <a:rPr lang="en-US" altLang="zh-CN" baseline="-25000" dirty="0">
                <a:solidFill>
                  <a:srgbClr val="FF0000"/>
                </a:solidFill>
                <a:latin typeface="Times New Roman" panose="02020603050405020304" pitchFamily="18" charset="0"/>
                <a:cs typeface="Times New Roman" panose="02020603050405020304" pitchFamily="18" charset="0"/>
              </a:rPr>
              <a:t>0</a:t>
            </a:r>
            <a:r>
              <a:rPr lang="el-GR" altLang="zh-CN" baseline="-25000" dirty="0">
                <a:solidFill>
                  <a:srgbClr val="FF0000"/>
                </a:solidFill>
                <a:latin typeface="Times New Roman" panose="02020603050405020304" pitchFamily="18" charset="0"/>
                <a:cs typeface="Times New Roman" panose="02020603050405020304" pitchFamily="18" charset="0"/>
              </a:rPr>
              <a:t> </a:t>
            </a:r>
            <a:r>
              <a:rPr lang="en-US" altLang="zh-CN" dirty="0">
                <a:solidFill>
                  <a:srgbClr val="FF0000"/>
                </a:solidFill>
                <a:latin typeface="Times New Roman" panose="02020603050405020304" pitchFamily="18" charset="0"/>
                <a:cs typeface="Times New Roman" panose="02020603050405020304" pitchFamily="18" charset="0"/>
              </a:rPr>
              <a:t>-</a:t>
            </a:r>
            <a:r>
              <a:rPr lang="el-GR" altLang="zh-CN" dirty="0">
                <a:solidFill>
                  <a:srgbClr val="FF0000"/>
                </a:solidFill>
                <a:latin typeface="Times New Roman" panose="02020603050405020304" pitchFamily="18" charset="0"/>
                <a:cs typeface="Times New Roman" panose="02020603050405020304" pitchFamily="18" charset="0"/>
              </a:rPr>
              <a:t>ω</a:t>
            </a:r>
            <a:r>
              <a:rPr lang="el-GR" altLang="zh-CN" baseline="-25000" dirty="0">
                <a:solidFill>
                  <a:srgbClr val="FF0000"/>
                </a:solidFill>
                <a:latin typeface="Times New Roman" panose="02020603050405020304" pitchFamily="18" charset="0"/>
                <a:cs typeface="Times New Roman" panose="02020603050405020304" pitchFamily="18" charset="0"/>
              </a:rPr>
              <a:t>β</a:t>
            </a:r>
            <a:endParaRPr lang="zh-CN" altLang="en-US" baseline="-25000" dirty="0">
              <a:solidFill>
                <a:srgbClr val="FF0000"/>
              </a:solidFill>
            </a:endParaRPr>
          </a:p>
        </p:txBody>
      </p:sp>
      <p:sp>
        <p:nvSpPr>
          <p:cNvPr id="14" name="星形: 五角 13">
            <a:extLst>
              <a:ext uri="{FF2B5EF4-FFF2-40B4-BE49-F238E27FC236}">
                <a16:creationId xmlns:a16="http://schemas.microsoft.com/office/drawing/2014/main" id="{3CF7C78B-5650-9D52-12F9-DC89CE449E7F}"/>
              </a:ext>
            </a:extLst>
          </p:cNvPr>
          <p:cNvSpPr/>
          <p:nvPr/>
        </p:nvSpPr>
        <p:spPr>
          <a:xfrm>
            <a:off x="5029200" y="4762080"/>
            <a:ext cx="83127" cy="111256"/>
          </a:xfrm>
          <a:prstGeom prst="star5">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文本框 3">
            <a:extLst>
              <a:ext uri="{FF2B5EF4-FFF2-40B4-BE49-F238E27FC236}">
                <a16:creationId xmlns:a16="http://schemas.microsoft.com/office/drawing/2014/main" id="{F2197044-4396-C2A1-0329-41B631223AB6}"/>
              </a:ext>
            </a:extLst>
          </p:cNvPr>
          <p:cNvSpPr txBox="1"/>
          <p:nvPr/>
        </p:nvSpPr>
        <p:spPr>
          <a:xfrm>
            <a:off x="1145598" y="116669"/>
            <a:ext cx="6094268" cy="523220"/>
          </a:xfrm>
          <a:prstGeom prst="rect">
            <a:avLst/>
          </a:prstGeom>
          <a:noFill/>
        </p:spPr>
        <p:txBody>
          <a:bodyPr wrap="square">
            <a:spAutoFit/>
          </a:bodyPr>
          <a:lstStyle/>
          <a:p>
            <a:r>
              <a:rPr lang="en-US" altLang="zh-CN" sz="2800" dirty="0">
                <a:solidFill>
                  <a:schemeClr val="accent6">
                    <a:lumMod val="75000"/>
                  </a:schemeClr>
                </a:solidFill>
                <a:latin typeface="华文中宋" panose="02010600040101010101" pitchFamily="2" charset="-122"/>
                <a:ea typeface="华文中宋" panose="02010600040101010101" pitchFamily="2" charset="-122"/>
              </a:rPr>
              <a:t>Coupled bunch instability</a:t>
            </a:r>
            <a:endParaRPr lang="zh-CN" altLang="en-US" sz="2800" dirty="0">
              <a:solidFill>
                <a:schemeClr val="accent6">
                  <a:lumMod val="75000"/>
                </a:schemeClr>
              </a:solidFill>
              <a:latin typeface="华文中宋" panose="02010600040101010101" pitchFamily="2" charset="-122"/>
              <a:ea typeface="华文中宋" panose="02010600040101010101" pitchFamily="2" charset="-122"/>
            </a:endParaRPr>
          </a:p>
        </p:txBody>
      </p:sp>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1D22A774-713A-9E1B-A35C-C2F58A0B771E}"/>
                  </a:ext>
                </a:extLst>
              </p:cNvPr>
              <p:cNvSpPr txBox="1"/>
              <p:nvPr/>
            </p:nvSpPr>
            <p:spPr>
              <a:xfrm>
                <a:off x="904008" y="877733"/>
                <a:ext cx="10879283" cy="646331"/>
              </a:xfrm>
              <a:prstGeom prst="rect">
                <a:avLst/>
              </a:prstGeom>
              <a:noFill/>
            </p:spPr>
            <p:txBody>
              <a:bodyPr wrap="square">
                <a:spAutoFit/>
              </a:bodyPr>
              <a:lstStyle/>
              <a:p>
                <a:r>
                  <a:rPr lang="en-US" altLang="zh-CN" kern="100" dirty="0">
                    <a:latin typeface="Times New Roman" panose="02020603050405020304" pitchFamily="18" charset="0"/>
                    <a:cs typeface="Times New Roman" panose="02020603050405020304" pitchFamily="18" charset="0"/>
                  </a:rPr>
                  <a:t>If </a:t>
                </a:r>
                <a14:m>
                  <m:oMath xmlns:m="http://schemas.openxmlformats.org/officeDocument/2006/math">
                    <m:r>
                      <m:rPr>
                        <m:nor/>
                      </m:rPr>
                      <a:rPr lang="en-US" altLang="zh-CN" kern="100">
                        <a:latin typeface="Times New Roman" panose="02020603050405020304" pitchFamily="18" charset="0"/>
                        <a:cs typeface="Times New Roman" panose="02020603050405020304" pitchFamily="18" charset="0"/>
                      </a:rPr>
                      <m:t>ring</m:t>
                    </m:r>
                    <m:r>
                      <m:rPr>
                        <m:nor/>
                      </m:rPr>
                      <a:rPr lang="en-US" altLang="zh-CN" kern="100">
                        <a:latin typeface="Times New Roman" panose="02020603050405020304" pitchFamily="18" charset="0"/>
                        <a:cs typeface="Times New Roman" panose="02020603050405020304" pitchFamily="18" charset="0"/>
                      </a:rPr>
                      <m:t> </m:t>
                    </m:r>
                    <m:r>
                      <m:rPr>
                        <m:nor/>
                      </m:rPr>
                      <a:rPr lang="en-US" altLang="zh-CN" kern="100">
                        <a:latin typeface="Times New Roman" panose="02020603050405020304" pitchFamily="18" charset="0"/>
                        <a:cs typeface="Times New Roman" panose="02020603050405020304" pitchFamily="18" charset="0"/>
                      </a:rPr>
                      <m:t>is</m:t>
                    </m:r>
                    <m:r>
                      <m:rPr>
                        <m:nor/>
                      </m:rPr>
                      <a:rPr lang="en-US" altLang="zh-CN" kern="100">
                        <a:latin typeface="Times New Roman" panose="02020603050405020304" pitchFamily="18" charset="0"/>
                        <a:cs typeface="Times New Roman" panose="02020603050405020304" pitchFamily="18" charset="0"/>
                      </a:rPr>
                      <m:t> </m:t>
                    </m:r>
                    <m:r>
                      <m:rPr>
                        <m:nor/>
                      </m:rPr>
                      <a:rPr lang="en-US" altLang="zh-CN" kern="100">
                        <a:latin typeface="Times New Roman" panose="02020603050405020304" pitchFamily="18" charset="0"/>
                        <a:cs typeface="Times New Roman" panose="02020603050405020304" pitchFamily="18" charset="0"/>
                      </a:rPr>
                      <m:t>uniformly</m:t>
                    </m:r>
                    <m:r>
                      <m:rPr>
                        <m:nor/>
                      </m:rPr>
                      <a:rPr lang="en-US" altLang="zh-CN" kern="100">
                        <a:latin typeface="Times New Roman" panose="02020603050405020304" pitchFamily="18" charset="0"/>
                        <a:cs typeface="Times New Roman" panose="02020603050405020304" pitchFamily="18" charset="0"/>
                      </a:rPr>
                      <m:t> </m:t>
                    </m:r>
                    <m:r>
                      <m:rPr>
                        <m:nor/>
                      </m:rPr>
                      <a:rPr lang="en-US" altLang="zh-CN" kern="100">
                        <a:latin typeface="Times New Roman" panose="02020603050405020304" pitchFamily="18" charset="0"/>
                        <a:cs typeface="Times New Roman" panose="02020603050405020304" pitchFamily="18" charset="0"/>
                      </a:rPr>
                      <m:t>filled</m:t>
                    </m:r>
                    <m:r>
                      <a:rPr lang="en-US" altLang="zh-CN" b="0" i="0" kern="100" smtClean="0">
                        <a:latin typeface="Cambria Math" panose="02040503050406030204" pitchFamily="18" charset="0"/>
                        <a:cs typeface="Times New Roman" panose="02020603050405020304" pitchFamily="18" charset="0"/>
                      </a:rPr>
                      <m:t>  </m:t>
                    </m:r>
                    <m:sSub>
                      <m:sSubPr>
                        <m:ctrlPr>
                          <a:rPr lang="en-US" altLang="zh-CN" i="1" kern="100">
                            <a:latin typeface="Cambria Math" panose="02040503050406030204" pitchFamily="18" charset="0"/>
                            <a:cs typeface="Times New Roman" panose="02020603050405020304" pitchFamily="18" charset="0"/>
                          </a:rPr>
                        </m:ctrlPr>
                      </m:sSubPr>
                      <m:e>
                        <m:r>
                          <a:rPr lang="en-US" altLang="zh-CN" kern="100">
                            <a:latin typeface="Cambria Math" panose="02040503050406030204" pitchFamily="18" charset="0"/>
                            <a:cs typeface="Times New Roman" panose="02020603050405020304" pitchFamily="18" charset="0"/>
                          </a:rPr>
                          <m:t>𝑎</m:t>
                        </m:r>
                      </m:e>
                      <m:sub>
                        <m:r>
                          <a:rPr lang="en-US" altLang="zh-CN" kern="100">
                            <a:latin typeface="Cambria Math" panose="02040503050406030204" pitchFamily="18" charset="0"/>
                            <a:cs typeface="Times New Roman" panose="02020603050405020304" pitchFamily="18" charset="0"/>
                          </a:rPr>
                          <m:t>𝑚</m:t>
                        </m:r>
                      </m:sub>
                    </m:sSub>
                    <m:r>
                      <a:rPr lang="en-US" altLang="zh-CN" kern="100">
                        <a:latin typeface="Cambria Math" panose="02040503050406030204" pitchFamily="18" charset="0"/>
                        <a:cs typeface="Times New Roman" panose="02020603050405020304" pitchFamily="18" charset="0"/>
                      </a:rPr>
                      <m:t>=</m:t>
                    </m:r>
                    <m:r>
                      <a:rPr lang="en-US" altLang="zh-CN" kern="100">
                        <a:latin typeface="Cambria Math" panose="02040503050406030204" pitchFamily="18" charset="0"/>
                        <a:cs typeface="Times New Roman" panose="02020603050405020304" pitchFamily="18" charset="0"/>
                      </a:rPr>
                      <m:t>𝑐𝑜𝑠𝑡𝑎𝑛𝑡</m:t>
                    </m:r>
                  </m:oMath>
                </a14:m>
                <a:r>
                  <a:rPr lang="zh-CN" altLang="en-US" dirty="0"/>
                  <a:t>，</a:t>
                </a:r>
                <a:r>
                  <a:rPr lang="en-US" altLang="zh-CN" kern="100" dirty="0">
                    <a:latin typeface="Times New Roman" panose="02020603050405020304" pitchFamily="18" charset="0"/>
                    <a:cs typeface="Times New Roman" panose="02020603050405020304" pitchFamily="18" charset="0"/>
                  </a:rPr>
                  <a:t>only </a:t>
                </a:r>
                <a:r>
                  <a:rPr lang="en-US" altLang="zh-CN" i="1" kern="100" dirty="0">
                    <a:latin typeface="Times New Roman" panose="02020603050405020304" pitchFamily="18" charset="0"/>
                    <a:cs typeface="Times New Roman" panose="02020603050405020304" pitchFamily="18" charset="0"/>
                  </a:rPr>
                  <a:t>k=</a:t>
                </a:r>
                <a:r>
                  <a:rPr lang="el-GR" altLang="zh-CN" i="1" kern="100" dirty="0">
                    <a:latin typeface="Times New Roman" panose="02020603050405020304" pitchFamily="18" charset="0"/>
                    <a:cs typeface="Times New Roman" panose="02020603050405020304" pitchFamily="18" charset="0"/>
                  </a:rPr>
                  <a:t>μ</a:t>
                </a:r>
                <a:r>
                  <a:rPr lang="zh-CN" altLang="en-US" kern="100" dirty="0">
                    <a:latin typeface="Times New Roman" panose="02020603050405020304" pitchFamily="18" charset="0"/>
                    <a:cs typeface="Times New Roman" panose="02020603050405020304" pitchFamily="18" charset="0"/>
                  </a:rPr>
                  <a:t> </a:t>
                </a:r>
                <a:r>
                  <a:rPr lang="en-US" altLang="zh-CN" kern="100" dirty="0">
                    <a:latin typeface="Times New Roman" panose="02020603050405020304" pitchFamily="18" charset="0"/>
                    <a:cs typeface="Times New Roman" panose="02020603050405020304" pitchFamily="18" charset="0"/>
                  </a:rPr>
                  <a:t>terms left in Eq.(</a:t>
                </a:r>
                <a:r>
                  <a:rPr lang="en-US" altLang="zh-CN" dirty="0">
                    <a:latin typeface="Times New Roman" panose="02020603050405020304" pitchFamily="18" charset="0"/>
                    <a:cs typeface="Times New Roman" panose="02020603050405020304" pitchFamily="18" charset="0"/>
                  </a:rPr>
                  <a:t>5), all the other terms equals 0. Eq.(5) can be further simplified:</a:t>
                </a:r>
                <a:endParaRPr lang="zh-CN" altLang="en-US" dirty="0"/>
              </a:p>
            </p:txBody>
          </p:sp>
        </mc:Choice>
        <mc:Fallback xmlns="">
          <p:sp>
            <p:nvSpPr>
              <p:cNvPr id="12" name="文本框 11">
                <a:extLst>
                  <a:ext uri="{FF2B5EF4-FFF2-40B4-BE49-F238E27FC236}">
                    <a16:creationId xmlns:a16="http://schemas.microsoft.com/office/drawing/2014/main" id="{1D22A774-713A-9E1B-A35C-C2F58A0B771E}"/>
                  </a:ext>
                </a:extLst>
              </p:cNvPr>
              <p:cNvSpPr txBox="1">
                <a:spLocks noRot="1" noChangeAspect="1" noMove="1" noResize="1" noEditPoints="1" noAdjustHandles="1" noChangeArrowheads="1" noChangeShapeType="1" noTextEdit="1"/>
              </p:cNvSpPr>
              <p:nvPr/>
            </p:nvSpPr>
            <p:spPr>
              <a:xfrm>
                <a:off x="904008" y="877733"/>
                <a:ext cx="10879283" cy="646331"/>
              </a:xfrm>
              <a:prstGeom prst="rect">
                <a:avLst/>
              </a:prstGeom>
              <a:blipFill>
                <a:blip r:embed="rId7"/>
                <a:stretch>
                  <a:fillRect l="-448" t="-6604" b="-13208"/>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4144070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D0B936FA-FA50-FE38-CBAF-2A69B864C08A}"/>
                  </a:ext>
                </a:extLst>
              </p:cNvPr>
              <p:cNvSpPr txBox="1"/>
              <p:nvPr/>
            </p:nvSpPr>
            <p:spPr>
              <a:xfrm>
                <a:off x="-91786" y="5847380"/>
                <a:ext cx="6094268" cy="64158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zh-CN" altLang="en-US" sz="1600" i="1" smtClean="0">
                              <a:solidFill>
                                <a:srgbClr val="836967"/>
                              </a:solidFill>
                              <a:latin typeface="Cambria Math" panose="02040503050406030204" pitchFamily="18" charset="0"/>
                            </a:rPr>
                          </m:ctrlPr>
                        </m:dPr>
                        <m:e>
                          <m:sSub>
                            <m:sSubPr>
                              <m:ctrlPr>
                                <a:rPr lang="zh-CN" altLang="en-US" sz="1600" i="1">
                                  <a:solidFill>
                                    <a:srgbClr val="836967"/>
                                  </a:solidFill>
                                  <a:latin typeface="Cambria Math" panose="02040503050406030204" pitchFamily="18" charset="0"/>
                                </a:rPr>
                              </m:ctrlPr>
                            </m:sSubPr>
                            <m:e>
                              <m:r>
                                <a:rPr lang="zh-CN" altLang="en-US" sz="1600" i="1">
                                  <a:latin typeface="Cambria Math" panose="02040503050406030204" pitchFamily="18" charset="0"/>
                                </a:rPr>
                                <m:t>𝛼</m:t>
                              </m:r>
                            </m:e>
                            <m:sub>
                              <m:r>
                                <a:rPr lang="zh-CN" altLang="en-US" sz="1600" i="1">
                                  <a:latin typeface="Cambria Math" panose="02040503050406030204" pitchFamily="18" charset="0"/>
                                </a:rPr>
                                <m:t>𝑠</m:t>
                              </m:r>
                            </m:sub>
                          </m:sSub>
                          <m:r>
                            <a:rPr lang="zh-CN" altLang="en-US" sz="1600" i="0">
                              <a:latin typeface="Cambria Math" panose="02040503050406030204" pitchFamily="18" charset="0"/>
                            </a:rPr>
                            <m:t>≈</m:t>
                          </m:r>
                          <m:f>
                            <m:fPr>
                              <m:ctrlPr>
                                <a:rPr lang="zh-CN" altLang="en-US" sz="1600" i="1">
                                  <a:solidFill>
                                    <a:srgbClr val="836967"/>
                                  </a:solidFill>
                                  <a:latin typeface="Cambria Math" panose="02040503050406030204" pitchFamily="18" charset="0"/>
                                </a:rPr>
                              </m:ctrlPr>
                            </m:fPr>
                            <m:num>
                              <m:r>
                                <a:rPr lang="zh-CN" altLang="en-US" sz="1600" i="1">
                                  <a:latin typeface="Cambria Math" panose="02040503050406030204" pitchFamily="18" charset="0"/>
                                </a:rPr>
                                <m:t>𝑁</m:t>
                              </m:r>
                              <m:sSub>
                                <m:sSubPr>
                                  <m:ctrlPr>
                                    <a:rPr lang="zh-CN" altLang="en-US" sz="1600" i="1">
                                      <a:solidFill>
                                        <a:srgbClr val="836967"/>
                                      </a:solidFill>
                                      <a:latin typeface="Cambria Math" panose="02040503050406030204" pitchFamily="18" charset="0"/>
                                    </a:rPr>
                                  </m:ctrlPr>
                                </m:sSubPr>
                                <m:e>
                                  <m:r>
                                    <a:rPr lang="zh-CN" altLang="en-US" sz="1600" i="1">
                                      <a:latin typeface="Cambria Math" panose="02040503050406030204" pitchFamily="18" charset="0"/>
                                    </a:rPr>
                                    <m:t>𝑟</m:t>
                                  </m:r>
                                </m:e>
                                <m:sub>
                                  <m:r>
                                    <a:rPr lang="zh-CN" altLang="en-US" sz="1600" i="1">
                                      <a:latin typeface="Cambria Math" panose="02040503050406030204" pitchFamily="18" charset="0"/>
                                    </a:rPr>
                                    <m:t>𝑒</m:t>
                                  </m:r>
                                </m:sub>
                              </m:sSub>
                              <m:r>
                                <m:rPr>
                                  <m:sty m:val="p"/>
                                </m:rPr>
                                <a:rPr lang="el-GR" altLang="zh-CN" sz="1600" i="1" kern="100">
                                  <a:latin typeface="Cambria Math" panose="02040503050406030204" pitchFamily="18" charset="0"/>
                                  <a:ea typeface="Cambria Math" panose="02040503050406030204" pitchFamily="18" charset="0"/>
                                  <a:cs typeface="Times New Roman" panose="02020603050405020304" pitchFamily="18" charset="0"/>
                                </a:rPr>
                                <m:t>η</m:t>
                              </m:r>
                              <m:r>
                                <a:rPr lang="zh-CN" altLang="en-US" sz="1600" i="1">
                                  <a:latin typeface="Cambria Math" panose="02040503050406030204" pitchFamily="18" charset="0"/>
                                </a:rPr>
                                <m:t>𝑀</m:t>
                              </m:r>
                              <m:sSub>
                                <m:sSubPr>
                                  <m:ctrlPr>
                                    <a:rPr lang="zh-CN" altLang="en-US" sz="1600" i="1">
                                      <a:solidFill>
                                        <a:srgbClr val="836967"/>
                                      </a:solidFill>
                                      <a:latin typeface="Cambria Math" panose="02040503050406030204" pitchFamily="18" charset="0"/>
                                    </a:rPr>
                                  </m:ctrlPr>
                                </m:sSubPr>
                                <m:e>
                                  <m:r>
                                    <a:rPr lang="zh-CN" altLang="en-US" sz="1600" i="1">
                                      <a:latin typeface="Cambria Math" panose="02040503050406030204" pitchFamily="18" charset="0"/>
                                    </a:rPr>
                                    <m:t>𝜔</m:t>
                                  </m:r>
                                </m:e>
                                <m:sub>
                                  <m:r>
                                    <a:rPr lang="zh-CN" altLang="en-US" sz="1600" i="0">
                                      <a:latin typeface="Cambria Math" panose="02040503050406030204" pitchFamily="18" charset="0"/>
                                    </a:rPr>
                                    <m:t>0</m:t>
                                  </m:r>
                                </m:sub>
                              </m:sSub>
                            </m:num>
                            <m:den>
                              <m:r>
                                <a:rPr lang="zh-CN" altLang="en-US" sz="1600" i="0">
                                  <a:latin typeface="Cambria Math" panose="02040503050406030204" pitchFamily="18" charset="0"/>
                                </a:rPr>
                                <m:t>2</m:t>
                              </m:r>
                              <m:r>
                                <a:rPr lang="zh-CN" altLang="en-US" sz="1600" i="1">
                                  <a:latin typeface="Cambria Math" panose="02040503050406030204" pitchFamily="18" charset="0"/>
                                </a:rPr>
                                <m:t>𝛾</m:t>
                              </m:r>
                              <m:sSubSup>
                                <m:sSubSupPr>
                                  <m:ctrlPr>
                                    <a:rPr lang="zh-CN" altLang="en-US" sz="1600" i="1">
                                      <a:solidFill>
                                        <a:srgbClr val="836967"/>
                                      </a:solidFill>
                                      <a:latin typeface="Cambria Math" panose="02040503050406030204" pitchFamily="18" charset="0"/>
                                    </a:rPr>
                                  </m:ctrlPr>
                                </m:sSubSupPr>
                                <m:e>
                                  <m:r>
                                    <a:rPr lang="zh-CN" altLang="en-US" sz="1600" i="1">
                                      <a:latin typeface="Cambria Math" panose="02040503050406030204" pitchFamily="18" charset="0"/>
                                    </a:rPr>
                                    <m:t>𝑇</m:t>
                                  </m:r>
                                </m:e>
                                <m:sub>
                                  <m:r>
                                    <a:rPr lang="zh-CN" altLang="en-US" sz="1600" i="0">
                                      <a:latin typeface="Cambria Math" panose="02040503050406030204" pitchFamily="18" charset="0"/>
                                    </a:rPr>
                                    <m:t>0</m:t>
                                  </m:r>
                                </m:sub>
                                <m:sup>
                                  <m:r>
                                    <a:rPr lang="zh-CN" altLang="en-US" sz="1600" i="0">
                                      <a:latin typeface="Cambria Math" panose="02040503050406030204" pitchFamily="18" charset="0"/>
                                    </a:rPr>
                                    <m:t>2</m:t>
                                  </m:r>
                                </m:sup>
                              </m:sSubSup>
                              <m:sSub>
                                <m:sSubPr>
                                  <m:ctrlPr>
                                    <a:rPr lang="zh-CN" altLang="en-US" sz="1600" i="1">
                                      <a:solidFill>
                                        <a:srgbClr val="836967"/>
                                      </a:solidFill>
                                      <a:latin typeface="Cambria Math" panose="02040503050406030204" pitchFamily="18" charset="0"/>
                                    </a:rPr>
                                  </m:ctrlPr>
                                </m:sSubPr>
                                <m:e>
                                  <m:r>
                                    <m:rPr>
                                      <m:sty m:val="p"/>
                                    </m:rPr>
                                    <a:rPr lang="el-GR" altLang="zh-CN" sz="1600" i="1" smtClean="0">
                                      <a:latin typeface="Cambria Math" panose="02040503050406030204" pitchFamily="18" charset="0"/>
                                    </a:rPr>
                                    <m:t>ω</m:t>
                                  </m:r>
                                </m:e>
                                <m:sub>
                                  <m:r>
                                    <a:rPr lang="zh-CN" altLang="en-US" sz="1600" i="1">
                                      <a:latin typeface="Cambria Math" panose="02040503050406030204" pitchFamily="18" charset="0"/>
                                    </a:rPr>
                                    <m:t>𝑠</m:t>
                                  </m:r>
                                </m:sub>
                              </m:sSub>
                            </m:den>
                          </m:f>
                          <m:d>
                            <m:dPr>
                              <m:begChr m:val="{"/>
                              <m:endChr m:val="]"/>
                              <m:ctrlPr>
                                <a:rPr lang="zh-CN" altLang="en-US" sz="1600" i="1">
                                  <a:latin typeface="Cambria Math" panose="02040503050406030204" pitchFamily="18" charset="0"/>
                                </a:rPr>
                              </m:ctrlPr>
                            </m:dPr>
                            <m:e>
                              <m:r>
                                <a:rPr lang="zh-CN" altLang="en-US" sz="1600" i="1">
                                  <a:latin typeface="Cambria Math" panose="02040503050406030204" pitchFamily="18" charset="0"/>
                                </a:rPr>
                                <m:t>𝑅𝑒</m:t>
                              </m:r>
                              <m:d>
                                <m:dPr>
                                  <m:begChr m:val="["/>
                                  <m:endChr m:val="]"/>
                                  <m:ctrlPr>
                                    <a:rPr lang="zh-CN" altLang="en-US" sz="1600" i="1">
                                      <a:latin typeface="Cambria Math" panose="02040503050406030204" pitchFamily="18" charset="0"/>
                                    </a:rPr>
                                  </m:ctrlPr>
                                </m:dPr>
                                <m:e>
                                  <m:sSubSup>
                                    <m:sSubSupPr>
                                      <m:ctrlPr>
                                        <a:rPr lang="zh-CN" altLang="en-US" sz="1600" i="1">
                                          <a:solidFill>
                                            <a:srgbClr val="836967"/>
                                          </a:solidFill>
                                          <a:latin typeface="Cambria Math" panose="02040503050406030204" pitchFamily="18" charset="0"/>
                                        </a:rPr>
                                      </m:ctrlPr>
                                    </m:sSubSupPr>
                                    <m:e>
                                      <m:r>
                                        <a:rPr lang="zh-CN" altLang="en-US" sz="1600" i="1">
                                          <a:latin typeface="Cambria Math" panose="02040503050406030204" pitchFamily="18" charset="0"/>
                                        </a:rPr>
                                        <m:t>𝑍</m:t>
                                      </m:r>
                                    </m:e>
                                    <m:sub>
                                      <m:r>
                                        <a:rPr lang="zh-CN" altLang="en-US" sz="1600" i="0">
                                          <a:latin typeface="Cambria Math" panose="02040503050406030204" pitchFamily="18" charset="0"/>
                                        </a:rPr>
                                        <m:t>0</m:t>
                                      </m:r>
                                    </m:sub>
                                    <m:sup>
                                      <m:r>
                                        <a:rPr lang="zh-CN" altLang="en-US" sz="1600" i="0">
                                          <a:latin typeface="Cambria Math" panose="02040503050406030204" pitchFamily="18" charset="0"/>
                                        </a:rPr>
                                        <m:t>//</m:t>
                                      </m:r>
                                    </m:sup>
                                  </m:sSubSup>
                                  <m:d>
                                    <m:dPr>
                                      <m:ctrlPr>
                                        <a:rPr lang="zh-CN" altLang="en-US" sz="1600" i="1">
                                          <a:latin typeface="Cambria Math" panose="02040503050406030204" pitchFamily="18" charset="0"/>
                                        </a:rPr>
                                      </m:ctrlPr>
                                    </m:dPr>
                                    <m:e>
                                      <m:r>
                                        <a:rPr lang="zh-CN" altLang="en-US" sz="1600" i="1">
                                          <a:latin typeface="Cambria Math" panose="02040503050406030204" pitchFamily="18" charset="0"/>
                                        </a:rPr>
                                        <m:t>𝑀</m:t>
                                      </m:r>
                                      <m:sSub>
                                        <m:sSubPr>
                                          <m:ctrlPr>
                                            <a:rPr lang="zh-CN" altLang="en-US" sz="1600" i="1">
                                              <a:solidFill>
                                                <a:srgbClr val="836967"/>
                                              </a:solidFill>
                                              <a:latin typeface="Cambria Math" panose="02040503050406030204" pitchFamily="18" charset="0"/>
                                            </a:rPr>
                                          </m:ctrlPr>
                                        </m:sSubPr>
                                        <m:e>
                                          <m:r>
                                            <a:rPr lang="zh-CN" altLang="en-US" sz="1600" i="1">
                                              <a:latin typeface="Cambria Math" panose="02040503050406030204" pitchFamily="18" charset="0"/>
                                            </a:rPr>
                                            <m:t>𝜔</m:t>
                                          </m:r>
                                        </m:e>
                                        <m:sub>
                                          <m:r>
                                            <a:rPr lang="zh-CN" altLang="en-US" sz="1600" i="0">
                                              <a:latin typeface="Cambria Math" panose="02040503050406030204" pitchFamily="18" charset="0"/>
                                            </a:rPr>
                                            <m:t>0</m:t>
                                          </m:r>
                                        </m:sub>
                                      </m:sSub>
                                      <m:r>
                                        <a:rPr lang="zh-CN" altLang="en-US" sz="1600" i="0">
                                          <a:latin typeface="Cambria Math" panose="02040503050406030204" pitchFamily="18" charset="0"/>
                                        </a:rPr>
                                        <m:t>+</m:t>
                                      </m:r>
                                      <m:sSub>
                                        <m:sSubPr>
                                          <m:ctrlPr>
                                            <a:rPr lang="zh-CN" altLang="en-US" sz="1600" i="1">
                                              <a:solidFill>
                                                <a:srgbClr val="836967"/>
                                              </a:solidFill>
                                              <a:latin typeface="Cambria Math" panose="02040503050406030204" pitchFamily="18" charset="0"/>
                                            </a:rPr>
                                          </m:ctrlPr>
                                        </m:sSubPr>
                                        <m:e>
                                          <m:r>
                                            <a:rPr lang="zh-CN" altLang="en-US" sz="1600" i="1">
                                              <a:latin typeface="Cambria Math" panose="02040503050406030204" pitchFamily="18" charset="0"/>
                                            </a:rPr>
                                            <m:t>𝛺</m:t>
                                          </m:r>
                                        </m:e>
                                        <m:sub>
                                          <m:r>
                                            <a:rPr lang="zh-CN" altLang="en-US" sz="1600" i="1">
                                              <a:latin typeface="Cambria Math" panose="02040503050406030204" pitchFamily="18" charset="0"/>
                                            </a:rPr>
                                            <m:t>𝑠</m:t>
                                          </m:r>
                                        </m:sub>
                                      </m:sSub>
                                    </m:e>
                                  </m:d>
                                </m:e>
                              </m:d>
                              <m:r>
                                <a:rPr lang="zh-CN" altLang="en-US" sz="1600" i="0">
                                  <a:latin typeface="Cambria Math" panose="02040503050406030204" pitchFamily="18" charset="0"/>
                                </a:rPr>
                                <m:t>−</m:t>
                              </m:r>
                              <m:sSubSup>
                                <m:sSubSupPr>
                                  <m:ctrlPr>
                                    <a:rPr lang="zh-CN" altLang="en-US" sz="1600" i="1">
                                      <a:solidFill>
                                        <a:srgbClr val="836967"/>
                                      </a:solidFill>
                                      <a:latin typeface="Cambria Math" panose="02040503050406030204" pitchFamily="18" charset="0"/>
                                    </a:rPr>
                                  </m:ctrlPr>
                                </m:sSubSupPr>
                                <m:e>
                                  <m:r>
                                    <a:rPr lang="zh-CN" altLang="en-US" sz="1600" i="1">
                                      <a:latin typeface="Cambria Math" panose="02040503050406030204" pitchFamily="18" charset="0"/>
                                    </a:rPr>
                                    <m:t>𝑍</m:t>
                                  </m:r>
                                </m:e>
                                <m:sub>
                                  <m:r>
                                    <a:rPr lang="zh-CN" altLang="en-US" sz="1600" i="0">
                                      <a:latin typeface="Cambria Math" panose="02040503050406030204" pitchFamily="18" charset="0"/>
                                    </a:rPr>
                                    <m:t>0</m:t>
                                  </m:r>
                                </m:sub>
                                <m:sup>
                                  <m:r>
                                    <a:rPr lang="zh-CN" altLang="en-US" sz="1600" i="0">
                                      <a:latin typeface="Cambria Math" panose="02040503050406030204" pitchFamily="18" charset="0"/>
                                    </a:rPr>
                                    <m:t>//</m:t>
                                  </m:r>
                                </m:sup>
                              </m:sSubSup>
                              <m:d>
                                <m:dPr>
                                  <m:ctrlPr>
                                    <a:rPr lang="zh-CN" altLang="en-US" sz="1600" i="1">
                                      <a:latin typeface="Cambria Math" panose="02040503050406030204" pitchFamily="18" charset="0"/>
                                    </a:rPr>
                                  </m:ctrlPr>
                                </m:dPr>
                                <m:e>
                                  <m:r>
                                    <a:rPr lang="zh-CN" altLang="en-US" sz="1600" i="1">
                                      <a:latin typeface="Cambria Math" panose="02040503050406030204" pitchFamily="18" charset="0"/>
                                    </a:rPr>
                                    <m:t>𝑀</m:t>
                                  </m:r>
                                  <m:sSub>
                                    <m:sSubPr>
                                      <m:ctrlPr>
                                        <a:rPr lang="zh-CN" altLang="en-US" sz="1600" i="1">
                                          <a:solidFill>
                                            <a:srgbClr val="836967"/>
                                          </a:solidFill>
                                          <a:latin typeface="Cambria Math" panose="02040503050406030204" pitchFamily="18" charset="0"/>
                                        </a:rPr>
                                      </m:ctrlPr>
                                    </m:sSubPr>
                                    <m:e>
                                      <m:r>
                                        <a:rPr lang="zh-CN" altLang="en-US" sz="1600" i="1">
                                          <a:latin typeface="Cambria Math" panose="02040503050406030204" pitchFamily="18" charset="0"/>
                                        </a:rPr>
                                        <m:t>𝜔</m:t>
                                      </m:r>
                                    </m:e>
                                    <m:sub>
                                      <m:r>
                                        <a:rPr lang="zh-CN" altLang="en-US" sz="1600" i="0">
                                          <a:latin typeface="Cambria Math" panose="02040503050406030204" pitchFamily="18" charset="0"/>
                                        </a:rPr>
                                        <m:t>0</m:t>
                                      </m:r>
                                    </m:sub>
                                  </m:sSub>
                                  <m:r>
                                    <a:rPr lang="zh-CN" altLang="en-US" sz="1600" i="0">
                                      <a:latin typeface="Cambria Math" panose="02040503050406030204" pitchFamily="18" charset="0"/>
                                    </a:rPr>
                                    <m:t>−</m:t>
                                  </m:r>
                                  <m:sSub>
                                    <m:sSubPr>
                                      <m:ctrlPr>
                                        <a:rPr lang="zh-CN" altLang="en-US" sz="1600" i="1">
                                          <a:solidFill>
                                            <a:srgbClr val="836967"/>
                                          </a:solidFill>
                                          <a:latin typeface="Cambria Math" panose="02040503050406030204" pitchFamily="18" charset="0"/>
                                        </a:rPr>
                                      </m:ctrlPr>
                                    </m:sSubPr>
                                    <m:e>
                                      <m:r>
                                        <a:rPr lang="zh-CN" altLang="en-US" sz="1600" i="1">
                                          <a:latin typeface="Cambria Math" panose="02040503050406030204" pitchFamily="18" charset="0"/>
                                        </a:rPr>
                                        <m:t>𝛺</m:t>
                                      </m:r>
                                    </m:e>
                                    <m:sub>
                                      <m:r>
                                        <a:rPr lang="zh-CN" altLang="en-US" sz="1600" i="1">
                                          <a:latin typeface="Cambria Math" panose="02040503050406030204" pitchFamily="18" charset="0"/>
                                        </a:rPr>
                                        <m:t>𝑠</m:t>
                                      </m:r>
                                    </m:sub>
                                  </m:sSub>
                                </m:e>
                              </m:d>
                            </m:e>
                          </m:d>
                        </m:e>
                      </m:d>
                    </m:oMath>
                  </m:oMathPara>
                </a14:m>
                <a:endParaRPr lang="zh-CN" altLang="en-US" sz="1600" dirty="0"/>
              </a:p>
            </p:txBody>
          </p:sp>
        </mc:Choice>
        <mc:Fallback xmlns="">
          <p:sp>
            <p:nvSpPr>
              <p:cNvPr id="4" name="文本框 3">
                <a:extLst>
                  <a:ext uri="{FF2B5EF4-FFF2-40B4-BE49-F238E27FC236}">
                    <a16:creationId xmlns:a16="http://schemas.microsoft.com/office/drawing/2014/main" id="{D0B936FA-FA50-FE38-CBAF-2A69B864C08A}"/>
                  </a:ext>
                </a:extLst>
              </p:cNvPr>
              <p:cNvSpPr txBox="1">
                <a:spLocks noRot="1" noChangeAspect="1" noMove="1" noResize="1" noEditPoints="1" noAdjustHandles="1" noChangeArrowheads="1" noChangeShapeType="1" noTextEdit="1"/>
              </p:cNvSpPr>
              <p:nvPr/>
            </p:nvSpPr>
            <p:spPr>
              <a:xfrm>
                <a:off x="-91786" y="5847380"/>
                <a:ext cx="6094268" cy="641586"/>
              </a:xfrm>
              <a:prstGeom prst="rect">
                <a:avLst/>
              </a:prstGeom>
              <a:blipFill>
                <a:blip r:embed="rId2"/>
                <a:stretch>
                  <a:fillRect/>
                </a:stretch>
              </a:blipFill>
            </p:spPr>
            <p:txBody>
              <a:bodyPr/>
              <a:lstStyle/>
              <a:p>
                <a:r>
                  <a:rPr lang="zh-CN" altLang="en-US">
                    <a:noFill/>
                  </a:rPr>
                  <a:t> </a:t>
                </a:r>
              </a:p>
            </p:txBody>
          </p:sp>
        </mc:Fallback>
      </mc:AlternateContent>
      <p:sp>
        <p:nvSpPr>
          <p:cNvPr id="5" name="文本框 4">
            <a:extLst>
              <a:ext uri="{FF2B5EF4-FFF2-40B4-BE49-F238E27FC236}">
                <a16:creationId xmlns:a16="http://schemas.microsoft.com/office/drawing/2014/main" id="{DCD8D129-A3A2-FEC7-CF9B-FF109B16D6A5}"/>
              </a:ext>
            </a:extLst>
          </p:cNvPr>
          <p:cNvSpPr txBox="1"/>
          <p:nvPr/>
        </p:nvSpPr>
        <p:spPr>
          <a:xfrm>
            <a:off x="639689" y="1038924"/>
            <a:ext cx="10725586" cy="369332"/>
          </a:xfrm>
          <a:prstGeom prst="rect">
            <a:avLst/>
          </a:prstGeom>
          <a:noFill/>
        </p:spPr>
        <p:txBody>
          <a:bodyPr wrap="square">
            <a:spAutoFit/>
          </a:bodyPr>
          <a:lstStyle/>
          <a:p>
            <a:r>
              <a:rPr lang="en-US" altLang="zh-CN" dirty="0">
                <a:latin typeface="Times New Roman" panose="02020603050405020304" pitchFamily="18" charset="0"/>
                <a:ea typeface="等线" panose="02010600030101010101" pitchFamily="2" charset="-122"/>
                <a:cs typeface="Times New Roman" panose="02020603050405020304" pitchFamily="18" charset="0"/>
              </a:rPr>
              <a:t>Longitudinal coupled bunch instability can be done in a similar way:</a:t>
            </a:r>
            <a:endParaRPr lang="zh-CN"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2E6A873C-B04E-BF94-8DAE-2DB80F364D37}"/>
                  </a:ext>
                </a:extLst>
              </p:cNvPr>
              <p:cNvSpPr txBox="1"/>
              <p:nvPr/>
            </p:nvSpPr>
            <p:spPr>
              <a:xfrm>
                <a:off x="317354" y="886473"/>
                <a:ext cx="7705418" cy="1270925"/>
              </a:xfrm>
              <a:prstGeom prst="rect">
                <a:avLst/>
              </a:prstGeom>
              <a:noFill/>
            </p:spPr>
            <p:txBody>
              <a:bodyPr wrap="square">
                <a:spAutoFit/>
              </a:bodyPr>
              <a:lstStyle/>
              <a:p>
                <a:pPr indent="266700" algn="ctr">
                  <a:lnSpc>
                    <a:spcPct val="150000"/>
                  </a:lnSpc>
                </a:pPr>
                <a14:m>
                  <m:oMathPara xmlns:m="http://schemas.openxmlformats.org/officeDocument/2006/math">
                    <m:oMathParaPr>
                      <m:jc m:val="centerGroup"/>
                    </m:oMathParaPr>
                    <m:oMath xmlns:m="http://schemas.openxmlformats.org/officeDocument/2006/math">
                      <m:r>
                        <a:rPr lang="en-US" altLang="zh-CN" sz="1800" i="1" kern="100" smtClean="0">
                          <a:effectLst/>
                          <a:latin typeface="Cambria Math" panose="02040503050406030204" pitchFamily="18" charset="0"/>
                          <a:ea typeface="等线" panose="02010600030101010101" pitchFamily="2" charset="-122"/>
                          <a:cs typeface="Times New Roman" panose="02020603050405020304" pitchFamily="18" charset="0"/>
                        </a:rPr>
                        <m:t>𝛥</m:t>
                      </m:r>
                      <m:r>
                        <m:rPr>
                          <m:sty m:val="p"/>
                        </m:rPr>
                        <a:rPr lang="el-GR" altLang="zh-CN" sz="1800" i="1" kern="100" smtClean="0">
                          <a:effectLst/>
                          <a:latin typeface="Cambria Math" panose="02040503050406030204" pitchFamily="18" charset="0"/>
                          <a:ea typeface="Cambria Math" panose="02040503050406030204" pitchFamily="18" charset="0"/>
                          <a:cs typeface="Times New Roman" panose="02020603050405020304" pitchFamily="18" charset="0"/>
                        </a:rPr>
                        <m:t>Ω</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r>
                        <m:rPr>
                          <m:sty m:val="p"/>
                        </m:rPr>
                        <a:rPr lang="el-GR" altLang="zh-CN" i="1" kern="100">
                          <a:latin typeface="Cambria Math" panose="02040503050406030204" pitchFamily="18" charset="0"/>
                          <a:ea typeface="Cambria Math" panose="02040503050406030204" pitchFamily="18" charset="0"/>
                          <a:cs typeface="Times New Roman" panose="02020603050405020304" pitchFamily="18" charset="0"/>
                        </a:rPr>
                        <m:t>Ω</m:t>
                      </m:r>
                      <m:r>
                        <a:rPr lang="en-US" altLang="zh-CN" sz="1800" i="1" kern="100">
                          <a:effectLst/>
                          <a:latin typeface="Cambria Math" panose="02040503050406030204" pitchFamily="18" charset="0"/>
                          <a:ea typeface="微软雅黑" panose="020B0503020204020204" pitchFamily="34" charset="-122"/>
                          <a:cs typeface="Times New Roman" panose="02020603050405020304" pitchFamily="18" charset="0"/>
                        </a:rPr>
                        <m:t>−</m:t>
                      </m:r>
                      <m:sSub>
                        <m:sSub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𝜔</m:t>
                          </m:r>
                        </m:e>
                        <m:sub>
                          <m:r>
                            <a:rPr lang="en-US" altLang="zh-CN" sz="1800" b="0" i="1" kern="100" smtClean="0">
                              <a:effectLst/>
                              <a:latin typeface="Cambria Math" panose="02040503050406030204" pitchFamily="18" charset="0"/>
                              <a:ea typeface="等线" panose="02010600030101010101" pitchFamily="2" charset="-122"/>
                              <a:cs typeface="Times New Roman" panose="02020603050405020304" pitchFamily="18" charset="0"/>
                            </a:rPr>
                            <m:t>𝑠</m:t>
                          </m:r>
                        </m:sub>
                      </m:s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𝑖</m:t>
                      </m:r>
                      <m:f>
                        <m:f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fPr>
                        <m:num>
                          <m:r>
                            <m:rPr>
                              <m:sty m:val="p"/>
                            </m:rPr>
                            <a:rPr lang="el-GR" altLang="zh-CN" sz="1800" i="1" kern="100" smtClean="0">
                              <a:effectLst/>
                              <a:latin typeface="Cambria Math" panose="02040503050406030204" pitchFamily="18" charset="0"/>
                              <a:ea typeface="Cambria Math" panose="02040503050406030204" pitchFamily="18" charset="0"/>
                              <a:cs typeface="Times New Roman" panose="02020603050405020304" pitchFamily="18" charset="0"/>
                            </a:rPr>
                            <m:t>η</m:t>
                          </m:r>
                          <m:sSub>
                            <m:sSubPr>
                              <m:ctrlPr>
                                <a:rPr lang="el-GR" altLang="zh-CN" sz="1800" i="1" kern="100" smtClean="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b="0" i="1" kern="100" smtClean="0">
                                  <a:effectLst/>
                                  <a:latin typeface="Cambria Math" panose="02040503050406030204" pitchFamily="18" charset="0"/>
                                  <a:ea typeface="Cambria Math" panose="02040503050406030204" pitchFamily="18" charset="0"/>
                                  <a:cs typeface="Times New Roman" panose="02020603050405020304" pitchFamily="18" charset="0"/>
                                </a:rPr>
                                <m:t>𝑄</m:t>
                              </m:r>
                            </m:e>
                            <m:sub>
                              <m:r>
                                <a:rPr lang="en-US" altLang="zh-CN" sz="1800" b="0" i="1" kern="100" smtClean="0">
                                  <a:effectLst/>
                                  <a:latin typeface="Cambria Math" panose="02040503050406030204" pitchFamily="18" charset="0"/>
                                  <a:ea typeface="Cambria Math" panose="02040503050406030204" pitchFamily="18" charset="0"/>
                                  <a:cs typeface="Times New Roman" panose="02020603050405020304" pitchFamily="18" charset="0"/>
                                </a:rPr>
                                <m:t>𝑒</m:t>
                              </m:r>
                            </m:sub>
                          </m:sSub>
                        </m:num>
                        <m:den>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2</m:t>
                          </m:r>
                          <m:sSub>
                            <m:sSubPr>
                              <m:ctrlPr>
                                <a:rPr lang="en-US" altLang="zh-CN" sz="1800" i="1" kern="100" smtClean="0">
                                  <a:effectLst/>
                                  <a:latin typeface="Cambria Math" panose="02040503050406030204" pitchFamily="18" charset="0"/>
                                  <a:ea typeface="等线" panose="02010600030101010101" pitchFamily="2" charset="-122"/>
                                  <a:cs typeface="Times New Roman" panose="02020603050405020304" pitchFamily="18" charset="0"/>
                                </a:rPr>
                              </m:ctrlPr>
                            </m:sSubPr>
                            <m:e>
                              <m:r>
                                <a:rPr lang="en-US" altLang="zh-CN" sz="1800" b="0" i="1" kern="100" smtClean="0">
                                  <a:effectLst/>
                                  <a:latin typeface="Cambria Math" panose="02040503050406030204" pitchFamily="18" charset="0"/>
                                  <a:ea typeface="等线" panose="02010600030101010101" pitchFamily="2" charset="-122"/>
                                  <a:cs typeface="Times New Roman" panose="02020603050405020304" pitchFamily="18" charset="0"/>
                                </a:rPr>
                                <m:t>𝐸</m:t>
                              </m:r>
                            </m:e>
                            <m:sub>
                              <m:r>
                                <a:rPr lang="en-US" altLang="zh-CN" sz="1800" b="0" i="1" kern="100" smtClean="0">
                                  <a:effectLst/>
                                  <a:latin typeface="Cambria Math" panose="02040503050406030204" pitchFamily="18" charset="0"/>
                                  <a:ea typeface="等线" panose="02010600030101010101" pitchFamily="2" charset="-122"/>
                                  <a:cs typeface="Times New Roman" panose="02020603050405020304" pitchFamily="18" charset="0"/>
                                </a:rPr>
                                <m:t>0</m:t>
                              </m:r>
                            </m:sub>
                          </m:sSub>
                          <m:sSubSup>
                            <m:sSubSupPr>
                              <m:ctrlPr>
                                <a:rPr lang="zh-CN" altLang="zh-CN" sz="1800" i="1" kern="100" smtClean="0">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𝑇</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0</m:t>
                              </m:r>
                            </m:sub>
                            <m: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2</m:t>
                              </m:r>
                            </m:sup>
                          </m:sSubSup>
                          <m:sSub>
                            <m:sSub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𝜔</m:t>
                              </m:r>
                            </m:e>
                            <m:sub>
                              <m:r>
                                <a:rPr lang="en-US" altLang="zh-CN" sz="1800" b="0" i="1" kern="100" smtClean="0">
                                  <a:effectLst/>
                                  <a:latin typeface="Cambria Math" panose="02040503050406030204" pitchFamily="18" charset="0"/>
                                  <a:ea typeface="等线" panose="02010600030101010101" pitchFamily="2" charset="-122"/>
                                  <a:cs typeface="Times New Roman" panose="02020603050405020304" pitchFamily="18" charset="0"/>
                                </a:rPr>
                                <m:t>𝑠</m:t>
                              </m:r>
                            </m:sub>
                          </m:sSub>
                        </m:den>
                      </m:f>
                      <m:nary>
                        <m:naryPr>
                          <m:chr m:val="∑"/>
                          <m:ctrlPr>
                            <a:rPr lang="en-US" altLang="zh-CN" sz="1800" i="1" kern="100" smtClean="0">
                              <a:effectLst/>
                              <a:latin typeface="Cambria Math" panose="02040503050406030204" pitchFamily="18" charset="0"/>
                              <a:ea typeface="等线" panose="02010600030101010101" pitchFamily="2" charset="-122"/>
                              <a:cs typeface="Times New Roman" panose="02020603050405020304" pitchFamily="18" charset="0"/>
                            </a:rPr>
                          </m:ctrlPr>
                        </m:naryPr>
                        <m:sub>
                          <m:r>
                            <m:rPr>
                              <m:brk m:alnAt="23"/>
                            </m:rPr>
                            <a:rPr lang="en-US" altLang="zh-CN" sz="1800" b="0" i="1" kern="100" smtClean="0">
                              <a:effectLst/>
                              <a:latin typeface="Cambria Math" panose="02040503050406030204" pitchFamily="18" charset="0"/>
                              <a:ea typeface="等线" panose="02010600030101010101" pitchFamily="2" charset="-122"/>
                              <a:cs typeface="Times New Roman" panose="02020603050405020304" pitchFamily="18" charset="0"/>
                            </a:rPr>
                            <m:t>𝑝</m:t>
                          </m:r>
                          <m:r>
                            <a:rPr lang="en-US" altLang="zh-CN" sz="1800" b="0" i="1" kern="100" smtClean="0">
                              <a:effectLst/>
                              <a:latin typeface="Cambria Math" panose="02040503050406030204" pitchFamily="18" charset="0"/>
                              <a:ea typeface="等线" panose="02010600030101010101" pitchFamily="2" charset="-122"/>
                              <a:cs typeface="Times New Roman" panose="02020603050405020304" pitchFamily="18" charset="0"/>
                            </a:rPr>
                            <m:t>=−∞</m:t>
                          </m:r>
                        </m:sub>
                        <m:sup>
                          <m:r>
                            <a:rPr lang="en-US" altLang="zh-CN" sz="1800" i="1" kern="100" smtClean="0">
                              <a:effectLst/>
                              <a:latin typeface="Cambria Math" panose="02040503050406030204" pitchFamily="18" charset="0"/>
                              <a:ea typeface="Cambria Math" panose="02040503050406030204" pitchFamily="18" charset="0"/>
                              <a:cs typeface="Times New Roman" panose="02020603050405020304" pitchFamily="18" charset="0"/>
                            </a:rPr>
                            <m:t>∞</m:t>
                          </m:r>
                        </m:sup>
                        <m:e>
                          <m:r>
                            <a:rPr lang="en-US" altLang="zh-CN" sz="1800" b="0" i="1" kern="100" smtClean="0">
                              <a:effectLst/>
                              <a:latin typeface="Cambria Math" panose="02040503050406030204" pitchFamily="18" charset="0"/>
                              <a:ea typeface="等线" panose="02010600030101010101" pitchFamily="2" charset="-122"/>
                              <a:cs typeface="Times New Roman" panose="02020603050405020304" pitchFamily="18" charset="0"/>
                            </a:rPr>
                            <m:t>𝑝</m:t>
                          </m:r>
                          <m:sSub>
                            <m:sSubPr>
                              <m:ctrlPr>
                                <a:rPr lang="en-US" altLang="zh-CN" sz="1800" b="0" i="1" kern="100" smtClean="0">
                                  <a:effectLst/>
                                  <a:latin typeface="Cambria Math" panose="02040503050406030204" pitchFamily="18" charset="0"/>
                                  <a:ea typeface="等线" panose="02010600030101010101" pitchFamily="2" charset="-122"/>
                                  <a:cs typeface="Times New Roman" panose="02020603050405020304" pitchFamily="18" charset="0"/>
                                </a:rPr>
                              </m:ctrlPr>
                            </m:sSubPr>
                            <m:e>
                              <m:r>
                                <a:rPr lang="zh-CN" altLang="en-US" sz="1800" b="0" i="1" kern="100" smtClean="0">
                                  <a:effectLst/>
                                  <a:latin typeface="Cambria Math" panose="02040503050406030204" pitchFamily="18" charset="0"/>
                                  <a:ea typeface="等线" panose="02010600030101010101" pitchFamily="2" charset="-122"/>
                                  <a:cs typeface="Times New Roman" panose="02020603050405020304" pitchFamily="18" charset="0"/>
                                </a:rPr>
                                <m:t>𝜔</m:t>
                              </m:r>
                            </m:e>
                            <m:sub>
                              <m:r>
                                <a:rPr lang="en-US" altLang="zh-CN" sz="1800" b="0" i="1" kern="100" smtClean="0">
                                  <a:effectLst/>
                                  <a:latin typeface="Cambria Math" panose="02040503050406030204" pitchFamily="18" charset="0"/>
                                  <a:ea typeface="等线" panose="02010600030101010101" pitchFamily="2" charset="-122"/>
                                  <a:cs typeface="Times New Roman" panose="02020603050405020304" pitchFamily="18" charset="0"/>
                                </a:rPr>
                                <m:t>0</m:t>
                              </m:r>
                            </m:sub>
                          </m:sSub>
                          <m:sSub>
                            <m:sSubPr>
                              <m:ctrlPr>
                                <a:rPr lang="en-US" altLang="zh-CN" sz="1800" b="0" i="1" kern="100" smtClean="0">
                                  <a:effectLst/>
                                  <a:latin typeface="Cambria Math" panose="02040503050406030204" pitchFamily="18" charset="0"/>
                                  <a:ea typeface="等线" panose="02010600030101010101" pitchFamily="2" charset="-122"/>
                                  <a:cs typeface="Times New Roman" panose="02020603050405020304" pitchFamily="18" charset="0"/>
                                </a:rPr>
                              </m:ctrlPr>
                            </m:sSubPr>
                            <m:e>
                              <m:r>
                                <a:rPr lang="en-US" altLang="zh-CN" sz="1800" b="0" i="1" kern="100" smtClean="0">
                                  <a:effectLst/>
                                  <a:latin typeface="Cambria Math" panose="02040503050406030204" pitchFamily="18" charset="0"/>
                                  <a:ea typeface="等线" panose="02010600030101010101" pitchFamily="2" charset="-122"/>
                                  <a:cs typeface="Times New Roman" panose="02020603050405020304" pitchFamily="18" charset="0"/>
                                </a:rPr>
                                <m:t>𝑍</m:t>
                              </m:r>
                            </m:e>
                            <m:sub>
                              <m:r>
                                <a:rPr lang="en-US" altLang="zh-CN" sz="1800" b="0" i="1" kern="100" smtClean="0">
                                  <a:effectLst/>
                                  <a:latin typeface="Cambria Math" panose="02040503050406030204" pitchFamily="18" charset="0"/>
                                  <a:ea typeface="Cambria Math" panose="02040503050406030204" pitchFamily="18" charset="0"/>
                                  <a:cs typeface="Times New Roman" panose="02020603050405020304" pitchFamily="18" charset="0"/>
                                </a:rPr>
                                <m:t>∥</m:t>
                              </m:r>
                            </m:sub>
                          </m:sSub>
                          <m:d>
                            <m:dPr>
                              <m:ctrlPr>
                                <a:rPr lang="en-US" altLang="zh-CN" sz="1800" b="0" i="1" kern="100" smtClean="0">
                                  <a:effectLst/>
                                  <a:latin typeface="Cambria Math" panose="02040503050406030204" pitchFamily="18" charset="0"/>
                                  <a:ea typeface="等线" panose="02010600030101010101" pitchFamily="2" charset="-122"/>
                                  <a:cs typeface="Times New Roman" panose="02020603050405020304" pitchFamily="18" charset="0"/>
                                </a:rPr>
                              </m:ctrlPr>
                            </m:dPr>
                            <m:e>
                              <m:r>
                                <a:rPr lang="en-US" altLang="zh-CN" i="1" kern="100">
                                  <a:latin typeface="Cambria Math" panose="02040503050406030204" pitchFamily="18" charset="0"/>
                                  <a:cs typeface="Times New Roman" panose="02020603050405020304" pitchFamily="18" charset="0"/>
                                </a:rPr>
                                <m:t>𝑝</m:t>
                              </m:r>
                              <m:sSub>
                                <m:sSubPr>
                                  <m:ctrlPr>
                                    <a:rPr lang="en-US" altLang="zh-CN" i="1" kern="100">
                                      <a:latin typeface="Cambria Math" panose="02040503050406030204" pitchFamily="18" charset="0"/>
                                      <a:cs typeface="Times New Roman" panose="02020603050405020304" pitchFamily="18" charset="0"/>
                                    </a:rPr>
                                  </m:ctrlPr>
                                </m:sSubPr>
                                <m:e>
                                  <m:r>
                                    <a:rPr lang="zh-CN" altLang="en-US" i="1" kern="100">
                                      <a:latin typeface="Cambria Math" panose="02040503050406030204" pitchFamily="18" charset="0"/>
                                      <a:cs typeface="Times New Roman" panose="02020603050405020304" pitchFamily="18" charset="0"/>
                                    </a:rPr>
                                    <m:t>𝜔</m:t>
                                  </m:r>
                                </m:e>
                                <m:sub>
                                  <m:r>
                                    <a:rPr lang="en-US" altLang="zh-CN" i="1" kern="100">
                                      <a:latin typeface="Cambria Math" panose="02040503050406030204" pitchFamily="18" charset="0"/>
                                      <a:cs typeface="Times New Roman" panose="02020603050405020304" pitchFamily="18" charset="0"/>
                                    </a:rPr>
                                    <m:t>0</m:t>
                                  </m:r>
                                </m:sub>
                              </m:sSub>
                            </m:e>
                          </m:d>
                          <m:r>
                            <a:rPr lang="en-US" altLang="zh-CN" i="1" kern="100">
                              <a:latin typeface="Cambria Math" panose="02040503050406030204" pitchFamily="18" charset="0"/>
                              <a:cs typeface="Times New Roman" panose="02020603050405020304" pitchFamily="18" charset="0"/>
                            </a:rPr>
                            <m:t>−(</m:t>
                          </m:r>
                          <m:r>
                            <a:rPr lang="en-US" altLang="zh-CN" i="1" kern="100">
                              <a:latin typeface="Cambria Math" panose="02040503050406030204" pitchFamily="18" charset="0"/>
                              <a:cs typeface="Times New Roman" panose="02020603050405020304" pitchFamily="18" charset="0"/>
                            </a:rPr>
                            <m:t>𝑝</m:t>
                          </m:r>
                          <m:sSub>
                            <m:sSubPr>
                              <m:ctrlPr>
                                <a:rPr lang="en-US" altLang="zh-CN" i="1" kern="100">
                                  <a:latin typeface="Cambria Math" panose="02040503050406030204" pitchFamily="18" charset="0"/>
                                  <a:cs typeface="Times New Roman" panose="02020603050405020304" pitchFamily="18" charset="0"/>
                                </a:rPr>
                              </m:ctrlPr>
                            </m:sSubPr>
                            <m:e>
                              <m:r>
                                <a:rPr lang="zh-CN" altLang="en-US" i="1" kern="100">
                                  <a:latin typeface="Cambria Math" panose="02040503050406030204" pitchFamily="18" charset="0"/>
                                  <a:cs typeface="Times New Roman" panose="02020603050405020304" pitchFamily="18" charset="0"/>
                                </a:rPr>
                                <m:t>𝜔</m:t>
                              </m:r>
                            </m:e>
                            <m:sub>
                              <m:r>
                                <a:rPr lang="en-US" altLang="zh-CN" i="1" kern="100">
                                  <a:latin typeface="Cambria Math" panose="02040503050406030204" pitchFamily="18" charset="0"/>
                                  <a:cs typeface="Times New Roman" panose="02020603050405020304" pitchFamily="18" charset="0"/>
                                </a:rPr>
                                <m:t>0</m:t>
                              </m:r>
                            </m:sub>
                          </m:sSub>
                          <m:r>
                            <a:rPr lang="en-US" altLang="zh-CN" b="0" i="1" kern="100" smtClean="0">
                              <a:latin typeface="Cambria Math" panose="02040503050406030204" pitchFamily="18" charset="0"/>
                              <a:cs typeface="Times New Roman" panose="02020603050405020304" pitchFamily="18" charset="0"/>
                            </a:rPr>
                            <m:t>+</m:t>
                          </m:r>
                          <m:r>
                            <m:rPr>
                              <m:sty m:val="p"/>
                            </m:rPr>
                            <a:rPr lang="el-GR" altLang="zh-CN" i="1" kern="100">
                              <a:latin typeface="Cambria Math" panose="02040503050406030204" pitchFamily="18" charset="0"/>
                              <a:ea typeface="Cambria Math" panose="02040503050406030204" pitchFamily="18" charset="0"/>
                              <a:cs typeface="Times New Roman" panose="02020603050405020304" pitchFamily="18" charset="0"/>
                            </a:rPr>
                            <m:t>Ω</m:t>
                          </m:r>
                          <m:r>
                            <a:rPr lang="en-US" altLang="zh-CN" sz="1800" b="0" i="1" kern="100" smtClean="0">
                              <a:effectLst/>
                              <a:latin typeface="Cambria Math" panose="02040503050406030204" pitchFamily="18" charset="0"/>
                              <a:ea typeface="等线" panose="02010600030101010101" pitchFamily="2" charset="-122"/>
                              <a:cs typeface="Times New Roman" panose="02020603050405020304" pitchFamily="18" charset="0"/>
                            </a:rPr>
                            <m:t>)</m:t>
                          </m:r>
                          <m:sSub>
                            <m:sSubPr>
                              <m:ctrlPr>
                                <a:rPr lang="en-US" altLang="zh-CN" i="1" kern="100">
                                  <a:latin typeface="Cambria Math" panose="02040503050406030204" pitchFamily="18" charset="0"/>
                                  <a:cs typeface="Times New Roman" panose="02020603050405020304" pitchFamily="18" charset="0"/>
                                </a:rPr>
                              </m:ctrlPr>
                            </m:sSubPr>
                            <m:e>
                              <m:r>
                                <a:rPr lang="en-US" altLang="zh-CN" i="1" kern="100">
                                  <a:latin typeface="Cambria Math" panose="02040503050406030204" pitchFamily="18" charset="0"/>
                                  <a:cs typeface="Times New Roman" panose="02020603050405020304" pitchFamily="18" charset="0"/>
                                </a:rPr>
                                <m:t>𝑍</m:t>
                              </m:r>
                            </m:e>
                            <m:sub>
                              <m:r>
                                <a:rPr lang="en-US" altLang="zh-CN" i="1" kern="100">
                                  <a:latin typeface="Cambria Math" panose="02040503050406030204" pitchFamily="18" charset="0"/>
                                  <a:ea typeface="Cambria Math" panose="02040503050406030204" pitchFamily="18" charset="0"/>
                                  <a:cs typeface="Times New Roman" panose="02020603050405020304" pitchFamily="18" charset="0"/>
                                </a:rPr>
                                <m:t>∥</m:t>
                              </m:r>
                            </m:sub>
                          </m:sSub>
                          <m:d>
                            <m:dPr>
                              <m:ctrlPr>
                                <a:rPr lang="en-US" altLang="zh-CN" i="1" kern="100">
                                  <a:latin typeface="Cambria Math" panose="02040503050406030204" pitchFamily="18" charset="0"/>
                                  <a:cs typeface="Times New Roman" panose="02020603050405020304" pitchFamily="18" charset="0"/>
                                </a:rPr>
                              </m:ctrlPr>
                            </m:dPr>
                            <m:e>
                              <m:r>
                                <a:rPr lang="en-US" altLang="zh-CN" i="1" kern="100">
                                  <a:latin typeface="Cambria Math" panose="02040503050406030204" pitchFamily="18" charset="0"/>
                                  <a:cs typeface="Times New Roman" panose="02020603050405020304" pitchFamily="18" charset="0"/>
                                </a:rPr>
                                <m:t>𝑝</m:t>
                              </m:r>
                              <m:sSub>
                                <m:sSubPr>
                                  <m:ctrlPr>
                                    <a:rPr lang="en-US" altLang="zh-CN" i="1" kern="100">
                                      <a:latin typeface="Cambria Math" panose="02040503050406030204" pitchFamily="18" charset="0"/>
                                      <a:cs typeface="Times New Roman" panose="02020603050405020304" pitchFamily="18" charset="0"/>
                                    </a:rPr>
                                  </m:ctrlPr>
                                </m:sSubPr>
                                <m:e>
                                  <m:r>
                                    <a:rPr lang="zh-CN" altLang="en-US" i="1" kern="100">
                                      <a:latin typeface="Cambria Math" panose="02040503050406030204" pitchFamily="18" charset="0"/>
                                      <a:cs typeface="Times New Roman" panose="02020603050405020304" pitchFamily="18" charset="0"/>
                                    </a:rPr>
                                    <m:t>𝜔</m:t>
                                  </m:r>
                                </m:e>
                                <m:sub>
                                  <m:r>
                                    <a:rPr lang="en-US" altLang="zh-CN" i="1" kern="100">
                                      <a:latin typeface="Cambria Math" panose="02040503050406030204" pitchFamily="18" charset="0"/>
                                      <a:cs typeface="Times New Roman" panose="02020603050405020304" pitchFamily="18" charset="0"/>
                                    </a:rPr>
                                    <m:t>0</m:t>
                                  </m:r>
                                </m:sub>
                              </m:sSub>
                              <m:r>
                                <a:rPr lang="en-US" altLang="zh-CN" b="0" i="1" kern="100" smtClean="0">
                                  <a:latin typeface="Cambria Math" panose="02040503050406030204" pitchFamily="18" charset="0"/>
                                  <a:cs typeface="Times New Roman" panose="02020603050405020304" pitchFamily="18" charset="0"/>
                                </a:rPr>
                                <m:t>+</m:t>
                              </m:r>
                              <m:r>
                                <m:rPr>
                                  <m:sty m:val="p"/>
                                </m:rPr>
                                <a:rPr lang="el-GR" altLang="zh-CN" i="1" kern="100">
                                  <a:latin typeface="Cambria Math" panose="02040503050406030204" pitchFamily="18" charset="0"/>
                                  <a:ea typeface="Cambria Math" panose="02040503050406030204" pitchFamily="18" charset="0"/>
                                  <a:cs typeface="Times New Roman" panose="02020603050405020304" pitchFamily="18" charset="0"/>
                                </a:rPr>
                                <m:t>Ω</m:t>
                              </m:r>
                            </m:e>
                          </m:d>
                        </m:e>
                      </m:nary>
                    </m:oMath>
                  </m:oMathPara>
                </a14:m>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mc:Choice>
        <mc:Fallback xmlns="">
          <p:sp>
            <p:nvSpPr>
              <p:cNvPr id="7" name="文本框 6">
                <a:extLst>
                  <a:ext uri="{FF2B5EF4-FFF2-40B4-BE49-F238E27FC236}">
                    <a16:creationId xmlns:a16="http://schemas.microsoft.com/office/drawing/2014/main" id="{2E6A873C-B04E-BF94-8DAE-2DB80F364D37}"/>
                  </a:ext>
                </a:extLst>
              </p:cNvPr>
              <p:cNvSpPr txBox="1">
                <a:spLocks noRot="1" noChangeAspect="1" noMove="1" noResize="1" noEditPoints="1" noAdjustHandles="1" noChangeArrowheads="1" noChangeShapeType="1" noTextEdit="1"/>
              </p:cNvSpPr>
              <p:nvPr/>
            </p:nvSpPr>
            <p:spPr>
              <a:xfrm>
                <a:off x="317354" y="886473"/>
                <a:ext cx="7705418" cy="1270925"/>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F090F1E9-939C-5A50-AB15-FB4E2EF9378B}"/>
                  </a:ext>
                </a:extLst>
              </p:cNvPr>
              <p:cNvSpPr txBox="1"/>
              <p:nvPr/>
            </p:nvSpPr>
            <p:spPr>
              <a:xfrm>
                <a:off x="529071" y="2117086"/>
                <a:ext cx="11133857" cy="1944891"/>
              </a:xfrm>
              <a:prstGeom prst="rect">
                <a:avLst/>
              </a:prstGeom>
              <a:noFill/>
            </p:spPr>
            <p:txBody>
              <a:bodyPr wrap="square">
                <a:spAutoFit/>
              </a:bodyPr>
              <a:lstStyle/>
              <a:p>
                <a:r>
                  <a:rPr lang="en-US" altLang="zh-CN" dirty="0">
                    <a:latin typeface="Times New Roman" panose="02020603050405020304" pitchFamily="18" charset="0"/>
                    <a:ea typeface="等线" panose="02010600030101010101" pitchFamily="2" charset="-122"/>
                    <a:cs typeface="Times New Roman" panose="02020603050405020304" pitchFamily="18" charset="0"/>
                  </a:rPr>
                  <a:t>Where </a:t>
                </a:r>
                <a14:m>
                  <m:oMath xmlns:m="http://schemas.openxmlformats.org/officeDocument/2006/math">
                    <m:r>
                      <a:rPr lang="el-GR" altLang="zh-CN" i="1" kern="100" smtClean="0">
                        <a:latin typeface="Cambria Math" panose="02040503050406030204" pitchFamily="18" charset="0"/>
                        <a:ea typeface="Cambria Math" panose="02040503050406030204" pitchFamily="18" charset="0"/>
                        <a:cs typeface="Times New Roman" panose="02020603050405020304" pitchFamily="18" charset="0"/>
                      </a:rPr>
                      <m:t>𝜂</m:t>
                    </m:r>
                  </m:oMath>
                </a14:m>
                <a:r>
                  <a:rPr lang="zh-CN" altLang="en-US" dirty="0">
                    <a:latin typeface="Times New Roman" panose="02020603050405020304" pitchFamily="18" charset="0"/>
                    <a:ea typeface="等线" panose="02010600030101010101" pitchFamily="2" charset="-122"/>
                    <a:cs typeface="Times New Roman" panose="02020603050405020304" pitchFamily="18" charset="0"/>
                  </a:rPr>
                  <a:t> </a:t>
                </a:r>
                <a:r>
                  <a:rPr lang="en-US" altLang="zh-CN" dirty="0">
                    <a:latin typeface="Times New Roman" panose="02020603050405020304" pitchFamily="18" charset="0"/>
                    <a:ea typeface="等线" panose="02010600030101010101" pitchFamily="2" charset="-122"/>
                    <a:cs typeface="Times New Roman" panose="02020603050405020304" pitchFamily="18" charset="0"/>
                  </a:rPr>
                  <a:t>is slip factor,</a:t>
                </a:r>
                <a:r>
                  <a:rPr lang="el-GR" altLang="zh-CN" kern="100" dirty="0">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sSub>
                      <m:sSubPr>
                        <m:ctrlPr>
                          <a:rPr lang="el-GR" altLang="zh-CN"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i="1" kern="100">
                            <a:latin typeface="Cambria Math" panose="02040503050406030204" pitchFamily="18" charset="0"/>
                            <a:ea typeface="Cambria Math" panose="02040503050406030204" pitchFamily="18" charset="0"/>
                            <a:cs typeface="Times New Roman" panose="02020603050405020304" pitchFamily="18" charset="0"/>
                          </a:rPr>
                          <m:t>𝑄</m:t>
                        </m:r>
                      </m:e>
                      <m:sub>
                        <m:r>
                          <a:rPr lang="en-US" altLang="zh-CN" i="1" kern="100">
                            <a:latin typeface="Cambria Math" panose="02040503050406030204" pitchFamily="18" charset="0"/>
                            <a:ea typeface="Cambria Math" panose="02040503050406030204" pitchFamily="18" charset="0"/>
                            <a:cs typeface="Times New Roman" panose="02020603050405020304" pitchFamily="18" charset="0"/>
                          </a:rPr>
                          <m:t>𝑒</m:t>
                        </m:r>
                      </m:sub>
                    </m:sSub>
                    <m:r>
                      <a:rPr lang="en-US" altLang="zh-CN" b="0" i="1" kern="100" smtClean="0">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altLang="zh-CN" b="0" i="0" kern="100" smtClean="0">
                        <a:latin typeface="Cambria Math" panose="02040503050406030204" pitchFamily="18" charset="0"/>
                        <a:ea typeface="Cambria Math" panose="02040503050406030204" pitchFamily="18" charset="0"/>
                        <a:cs typeface="Times New Roman" panose="02020603050405020304" pitchFamily="18" charset="0"/>
                      </a:rPr>
                      <m:t>is</m:t>
                    </m:r>
                    <m:r>
                      <a:rPr lang="en-US" altLang="zh-CN" b="0" i="0" kern="100" smtClean="0">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altLang="zh-CN" b="0" i="0" kern="100" smtClean="0">
                        <a:latin typeface="Cambria Math" panose="02040503050406030204" pitchFamily="18" charset="0"/>
                        <a:ea typeface="Cambria Math" panose="02040503050406030204" pitchFamily="18" charset="0"/>
                        <a:cs typeface="Times New Roman" panose="02020603050405020304" pitchFamily="18" charset="0"/>
                      </a:rPr>
                      <m:t>bunch</m:t>
                    </m:r>
                    <m:r>
                      <a:rPr lang="en-US" altLang="zh-CN" b="0" i="0" kern="100" smtClean="0">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altLang="zh-CN" b="0" i="0" kern="100" smtClean="0">
                        <a:latin typeface="Cambria Math" panose="02040503050406030204" pitchFamily="18" charset="0"/>
                        <a:ea typeface="Cambria Math" panose="02040503050406030204" pitchFamily="18" charset="0"/>
                        <a:cs typeface="Times New Roman" panose="02020603050405020304" pitchFamily="18" charset="0"/>
                      </a:rPr>
                      <m:t>charge</m:t>
                    </m:r>
                    <m:r>
                      <a:rPr lang="en-US" altLang="zh-CN" b="0" i="1" kern="100" smtClean="0">
                        <a:latin typeface="Cambria Math" panose="02040503050406030204" pitchFamily="18" charset="0"/>
                        <a:ea typeface="Cambria Math" panose="02040503050406030204" pitchFamily="18" charset="0"/>
                        <a:cs typeface="Times New Roman" panose="02020603050405020304" pitchFamily="18" charset="0"/>
                      </a:rPr>
                      <m:t>,  </m:t>
                    </m:r>
                    <m:sSub>
                      <m:sSubPr>
                        <m:ctrlPr>
                          <a:rPr lang="zh-CN" altLang="zh-CN" i="1" kern="10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i="1" kern="100">
                            <a:latin typeface="Cambria Math" panose="02040503050406030204" pitchFamily="18" charset="0"/>
                            <a:cs typeface="Times New Roman" panose="02020603050405020304" pitchFamily="18" charset="0"/>
                          </a:rPr>
                          <m:t>𝜔</m:t>
                        </m:r>
                      </m:e>
                      <m:sub>
                        <m:r>
                          <a:rPr lang="en-US" altLang="zh-CN" i="1" kern="100">
                            <a:latin typeface="Cambria Math" panose="02040503050406030204" pitchFamily="18" charset="0"/>
                            <a:cs typeface="Times New Roman" panose="02020603050405020304" pitchFamily="18" charset="0"/>
                          </a:rPr>
                          <m:t>𝑠</m:t>
                        </m:r>
                      </m:sub>
                    </m:sSub>
                    <m:r>
                      <a:rPr lang="en-US" altLang="zh-CN" i="1" kern="100">
                        <a:latin typeface="Cambria Math" panose="02040503050406030204" pitchFamily="18" charset="0"/>
                        <a:cs typeface="Times New Roman" panose="02020603050405020304" pitchFamily="18" charset="0"/>
                      </a:rPr>
                      <m:t> </m:t>
                    </m:r>
                    <m:r>
                      <m:rPr>
                        <m:sty m:val="p"/>
                      </m:rPr>
                      <a:rPr lang="en-US" altLang="zh-CN" b="0" i="0" kern="100" smtClean="0">
                        <a:latin typeface="Cambria Math" panose="02040503050406030204" pitchFamily="18" charset="0"/>
                        <a:cs typeface="Times New Roman" panose="02020603050405020304" pitchFamily="18" charset="0"/>
                      </a:rPr>
                      <m:t>is</m:t>
                    </m:r>
                    <m:r>
                      <a:rPr lang="en-US" altLang="zh-CN" b="0" i="0" kern="100" smtClean="0">
                        <a:latin typeface="Cambria Math" panose="02040503050406030204" pitchFamily="18" charset="0"/>
                        <a:cs typeface="Times New Roman" panose="02020603050405020304" pitchFamily="18" charset="0"/>
                      </a:rPr>
                      <m:t> </m:t>
                    </m:r>
                    <m:r>
                      <m:rPr>
                        <m:sty m:val="p"/>
                      </m:rPr>
                      <a:rPr lang="en-US" altLang="zh-CN" b="0" i="0" kern="100" smtClean="0">
                        <a:latin typeface="Cambria Math" panose="02040503050406030204" pitchFamily="18" charset="0"/>
                        <a:cs typeface="Times New Roman" panose="02020603050405020304" pitchFamily="18" charset="0"/>
                      </a:rPr>
                      <m:t>synchrotron</m:t>
                    </m:r>
                    <m:r>
                      <a:rPr lang="en-US" altLang="zh-CN" b="0" i="0" kern="100" smtClean="0">
                        <a:latin typeface="Cambria Math" panose="02040503050406030204" pitchFamily="18" charset="0"/>
                        <a:cs typeface="Times New Roman" panose="02020603050405020304" pitchFamily="18" charset="0"/>
                      </a:rPr>
                      <m:t> </m:t>
                    </m:r>
                    <m:r>
                      <m:rPr>
                        <m:sty m:val="p"/>
                      </m:rPr>
                      <a:rPr lang="en-US" altLang="zh-CN" b="0" i="0" kern="100" smtClean="0">
                        <a:latin typeface="Cambria Math" panose="02040503050406030204" pitchFamily="18" charset="0"/>
                        <a:cs typeface="Times New Roman" panose="02020603050405020304" pitchFamily="18" charset="0"/>
                      </a:rPr>
                      <m:t>ocsilliation</m:t>
                    </m:r>
                    <m:r>
                      <a:rPr lang="en-US" altLang="zh-CN" b="0" i="0" kern="100" smtClean="0">
                        <a:latin typeface="Cambria Math" panose="02040503050406030204" pitchFamily="18" charset="0"/>
                        <a:cs typeface="Times New Roman" panose="02020603050405020304" pitchFamily="18" charset="0"/>
                      </a:rPr>
                      <m:t> </m:t>
                    </m:r>
                    <m:r>
                      <m:rPr>
                        <m:sty m:val="p"/>
                      </m:rPr>
                      <a:rPr lang="en-US" altLang="zh-CN" b="0" i="0" kern="100" smtClean="0">
                        <a:latin typeface="Cambria Math" panose="02040503050406030204" pitchFamily="18" charset="0"/>
                        <a:cs typeface="Times New Roman" panose="02020603050405020304" pitchFamily="18" charset="0"/>
                      </a:rPr>
                      <m:t>angular</m:t>
                    </m:r>
                    <m:r>
                      <a:rPr lang="en-US" altLang="zh-CN" b="0" i="0" kern="100" smtClean="0">
                        <a:latin typeface="Cambria Math" panose="02040503050406030204" pitchFamily="18" charset="0"/>
                        <a:cs typeface="Times New Roman" panose="02020603050405020304" pitchFamily="18" charset="0"/>
                      </a:rPr>
                      <m:t> </m:t>
                    </m:r>
                    <m:r>
                      <m:rPr>
                        <m:sty m:val="p"/>
                      </m:rPr>
                      <a:rPr lang="en-US" altLang="zh-CN" b="0" i="0" kern="100" smtClean="0">
                        <a:latin typeface="Cambria Math" panose="02040503050406030204" pitchFamily="18" charset="0"/>
                        <a:cs typeface="Times New Roman" panose="02020603050405020304" pitchFamily="18" charset="0"/>
                      </a:rPr>
                      <m:t>frequency</m:t>
                    </m:r>
                  </m:oMath>
                </a14:m>
                <a:r>
                  <a:rPr lang="en-US" altLang="zh-CN" dirty="0">
                    <a:latin typeface="Times New Roman" panose="02020603050405020304" pitchFamily="18" charset="0"/>
                    <a:ea typeface="等线" panose="02010600030101010101" pitchFamily="2" charset="-122"/>
                    <a:cs typeface="Times New Roman" panose="02020603050405020304" pitchFamily="18" charset="0"/>
                  </a:rPr>
                  <a:t>, Real part of the impedance will contribute to instability.  Re</a:t>
                </a:r>
                <a14:m>
                  <m:oMath xmlns:m="http://schemas.openxmlformats.org/officeDocument/2006/math">
                    <m:r>
                      <a:rPr lang="en-US" altLang="zh-CN" sz="1800" b="0" i="0" kern="100" smtClean="0">
                        <a:effectLst/>
                        <a:latin typeface="Cambria Math" panose="02040503050406030204" pitchFamily="18" charset="0"/>
                        <a:ea typeface="等线" panose="02010600030101010101" pitchFamily="2" charset="-122"/>
                        <a:cs typeface="Times New Roman" panose="02020603050405020304" pitchFamily="18" charset="0"/>
                      </a:rPr>
                      <m:t>(</m:t>
                    </m:r>
                    <m:sSub>
                      <m:sSubPr>
                        <m:ctrlPr>
                          <a:rPr lang="en-US" altLang="zh-CN" sz="1800" b="0" i="1" kern="100" smtClean="0">
                            <a:effectLst/>
                            <a:latin typeface="Cambria Math" panose="02040503050406030204" pitchFamily="18" charset="0"/>
                            <a:ea typeface="等线" panose="02010600030101010101" pitchFamily="2" charset="-122"/>
                            <a:cs typeface="Times New Roman" panose="02020603050405020304" pitchFamily="18" charset="0"/>
                          </a:rPr>
                        </m:ctrlPr>
                      </m:sSubPr>
                      <m:e>
                        <m:r>
                          <a:rPr lang="en-US" altLang="zh-CN" sz="1800" b="0" i="1" kern="100" smtClean="0">
                            <a:effectLst/>
                            <a:latin typeface="Cambria Math" panose="02040503050406030204" pitchFamily="18" charset="0"/>
                            <a:ea typeface="等线" panose="02010600030101010101" pitchFamily="2" charset="-122"/>
                            <a:cs typeface="Times New Roman" panose="02020603050405020304" pitchFamily="18" charset="0"/>
                          </a:rPr>
                          <m:t>𝑍</m:t>
                        </m:r>
                      </m:e>
                      <m:sub>
                        <m:r>
                          <a:rPr lang="en-US" altLang="zh-CN" sz="1800" b="0" i="1" kern="100" smtClean="0">
                            <a:effectLst/>
                            <a:latin typeface="Cambria Math" panose="02040503050406030204" pitchFamily="18" charset="0"/>
                            <a:ea typeface="Cambria Math" panose="02040503050406030204" pitchFamily="18" charset="0"/>
                            <a:cs typeface="Times New Roman" panose="02020603050405020304" pitchFamily="18" charset="0"/>
                          </a:rPr>
                          <m:t>∥</m:t>
                        </m:r>
                      </m:sub>
                    </m:sSub>
                    <m:d>
                      <m:dPr>
                        <m:ctrlPr>
                          <a:rPr lang="en-US" altLang="zh-CN" sz="1800" b="0" i="1" kern="100" smtClean="0">
                            <a:effectLst/>
                            <a:latin typeface="Cambria Math" panose="02040503050406030204" pitchFamily="18" charset="0"/>
                            <a:ea typeface="等线" panose="02010600030101010101" pitchFamily="2" charset="-122"/>
                            <a:cs typeface="Times New Roman" panose="02020603050405020304" pitchFamily="18" charset="0"/>
                          </a:rPr>
                        </m:ctrlPr>
                      </m:dPr>
                      <m:e>
                        <m:r>
                          <a:rPr lang="en-US" altLang="zh-CN" i="1" kern="100">
                            <a:latin typeface="Cambria Math" panose="02040503050406030204" pitchFamily="18" charset="0"/>
                            <a:cs typeface="Times New Roman" panose="02020603050405020304" pitchFamily="18" charset="0"/>
                          </a:rPr>
                          <m:t>𝑝</m:t>
                        </m:r>
                        <m:sSub>
                          <m:sSubPr>
                            <m:ctrlPr>
                              <a:rPr lang="en-US" altLang="zh-CN" i="1" kern="100">
                                <a:latin typeface="Cambria Math" panose="02040503050406030204" pitchFamily="18" charset="0"/>
                                <a:cs typeface="Times New Roman" panose="02020603050405020304" pitchFamily="18" charset="0"/>
                              </a:rPr>
                            </m:ctrlPr>
                          </m:sSubPr>
                          <m:e>
                            <m:r>
                              <a:rPr lang="zh-CN" altLang="en-US" i="1" kern="100">
                                <a:latin typeface="Cambria Math" panose="02040503050406030204" pitchFamily="18" charset="0"/>
                                <a:cs typeface="Times New Roman" panose="02020603050405020304" pitchFamily="18" charset="0"/>
                              </a:rPr>
                              <m:t>𝜔</m:t>
                            </m:r>
                          </m:e>
                          <m:sub>
                            <m:r>
                              <a:rPr lang="en-US" altLang="zh-CN" i="1" kern="100">
                                <a:latin typeface="Cambria Math" panose="02040503050406030204" pitchFamily="18" charset="0"/>
                                <a:cs typeface="Times New Roman" panose="02020603050405020304" pitchFamily="18" charset="0"/>
                              </a:rPr>
                              <m:t>0</m:t>
                            </m:r>
                          </m:sub>
                        </m:sSub>
                      </m:e>
                    </m:d>
                    <m:r>
                      <a:rPr lang="en-US" altLang="zh-CN" b="0" i="1" kern="100" smtClean="0">
                        <a:latin typeface="Cambria Math" panose="02040503050406030204" pitchFamily="18" charset="0"/>
                        <a:cs typeface="Times New Roman" panose="02020603050405020304" pitchFamily="18" charset="0"/>
                      </a:rPr>
                      <m:t>)</m:t>
                    </m:r>
                    <m:r>
                      <a:rPr lang="zh-CN" altLang="en-US" i="1" kern="100" smtClean="0">
                        <a:latin typeface="Cambria Math" panose="02040503050406030204" pitchFamily="18" charset="0"/>
                        <a:cs typeface="Times New Roman" panose="02020603050405020304" pitchFamily="18" charset="0"/>
                      </a:rPr>
                      <m:t> </m:t>
                    </m:r>
                    <m:r>
                      <m:rPr>
                        <m:sty m:val="p"/>
                      </m:rPr>
                      <a:rPr lang="en-US" altLang="zh-CN" b="0" i="0" kern="100" smtClean="0">
                        <a:latin typeface="Cambria Math" panose="02040503050406030204" pitchFamily="18" charset="0"/>
                        <a:cs typeface="Times New Roman" panose="02020603050405020304" pitchFamily="18" charset="0"/>
                      </a:rPr>
                      <m:t>is</m:t>
                    </m:r>
                  </m:oMath>
                </a14:m>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an even function</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first part in sum is 0 (for uniformly filled ring)</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 Only second term with sideband contribute to instability.</a:t>
                </a:r>
              </a:p>
              <a:p>
                <a:endParaRPr lang="en-US" altLang="zh-CN" sz="1050"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Narrow band longitudinal impedance is mainly from HOM of RF cavity.  It becomes dangerous when </a:t>
                </a:r>
                <a:r>
                  <a:rPr lang="en-US" altLang="zh-CN" i="1" dirty="0" err="1">
                    <a:latin typeface="Times New Roman" panose="02020603050405020304" pitchFamily="18" charset="0"/>
                    <a:cs typeface="Times New Roman" panose="02020603050405020304" pitchFamily="18" charset="0"/>
                  </a:rPr>
                  <a:t>f</a:t>
                </a:r>
                <a:r>
                  <a:rPr lang="en-US" altLang="zh-CN" i="1" baseline="-25000" dirty="0" err="1">
                    <a:latin typeface="Times New Roman" panose="02020603050405020304" pitchFamily="18" charset="0"/>
                    <a:cs typeface="Times New Roman" panose="02020603050405020304" pitchFamily="18" charset="0"/>
                  </a:rPr>
                  <a:t>HOM</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close to </a:t>
                </a:r>
                <a14:m>
                  <m:oMath xmlns:m="http://schemas.openxmlformats.org/officeDocument/2006/math">
                    <m:r>
                      <a:rPr lang="en-US" altLang="zh-CN" i="1" kern="100" smtClean="0">
                        <a:latin typeface="Cambria Math" panose="02040503050406030204" pitchFamily="18" charset="0"/>
                        <a:cs typeface="Times New Roman" panose="02020603050405020304" pitchFamily="18" charset="0"/>
                      </a:rPr>
                      <m:t>𝑝</m:t>
                    </m:r>
                    <m:sSub>
                      <m:sSubPr>
                        <m:ctrlPr>
                          <a:rPr lang="en-US" altLang="zh-CN" i="1" kern="100">
                            <a:latin typeface="Cambria Math" panose="02040503050406030204" pitchFamily="18" charset="0"/>
                            <a:cs typeface="Times New Roman" panose="02020603050405020304" pitchFamily="18" charset="0"/>
                          </a:rPr>
                        </m:ctrlPr>
                      </m:sSubPr>
                      <m:e>
                        <m:r>
                          <a:rPr lang="zh-CN" altLang="en-US" i="1" kern="100">
                            <a:latin typeface="Cambria Math" panose="02040503050406030204" pitchFamily="18" charset="0"/>
                            <a:cs typeface="Times New Roman" panose="02020603050405020304" pitchFamily="18" charset="0"/>
                          </a:rPr>
                          <m:t>𝜔</m:t>
                        </m:r>
                      </m:e>
                      <m:sub>
                        <m:r>
                          <a:rPr lang="en-US" altLang="zh-CN" i="1" kern="100">
                            <a:latin typeface="Cambria Math" panose="02040503050406030204" pitchFamily="18" charset="0"/>
                            <a:cs typeface="Times New Roman" panose="02020603050405020304" pitchFamily="18" charset="0"/>
                          </a:rPr>
                          <m:t>0</m:t>
                        </m:r>
                      </m:sub>
                    </m:sSub>
                  </m:oMath>
                </a14:m>
                <a:r>
                  <a:rPr lang="en-US" altLang="zh-CN" dirty="0">
                    <a:latin typeface="Times New Roman" panose="02020603050405020304" pitchFamily="18" charset="0"/>
                    <a:cs typeface="Times New Roman" panose="02020603050405020304" pitchFamily="18" charset="0"/>
                  </a:rPr>
                  <a:t>. When number of HOMs is limited, the cavity can be detuned to avoid instability. However, when there are large number of HOMs, it is difficult to do so, the only way is to damp HOM to reduce the impedance.</a:t>
                </a:r>
                <a:r>
                  <a:rPr lang="zh-CN" altLang="en-US" dirty="0">
                    <a:latin typeface="Times New Roman" panose="02020603050405020304" pitchFamily="18" charset="0"/>
                    <a:cs typeface="Times New Roman" panose="02020603050405020304" pitchFamily="18" charset="0"/>
                  </a:rPr>
                  <a:t>。</a:t>
                </a:r>
              </a:p>
            </p:txBody>
          </p:sp>
        </mc:Choice>
        <mc:Fallback xmlns="">
          <p:sp>
            <p:nvSpPr>
              <p:cNvPr id="8" name="文本框 7">
                <a:extLst>
                  <a:ext uri="{FF2B5EF4-FFF2-40B4-BE49-F238E27FC236}">
                    <a16:creationId xmlns:a16="http://schemas.microsoft.com/office/drawing/2014/main" id="{F090F1E9-939C-5A50-AB15-FB4E2EF9378B}"/>
                  </a:ext>
                </a:extLst>
              </p:cNvPr>
              <p:cNvSpPr txBox="1">
                <a:spLocks noRot="1" noChangeAspect="1" noMove="1" noResize="1" noEditPoints="1" noAdjustHandles="1" noChangeArrowheads="1" noChangeShapeType="1" noTextEdit="1"/>
              </p:cNvSpPr>
              <p:nvPr/>
            </p:nvSpPr>
            <p:spPr>
              <a:xfrm>
                <a:off x="529071" y="2117086"/>
                <a:ext cx="11133857" cy="1944891"/>
              </a:xfrm>
              <a:prstGeom prst="rect">
                <a:avLst/>
              </a:prstGeom>
              <a:blipFill>
                <a:blip r:embed="rId4"/>
                <a:stretch>
                  <a:fillRect l="-493" t="-1567" b="-2821"/>
                </a:stretch>
              </a:blipFill>
            </p:spPr>
            <p:txBody>
              <a:bodyPr/>
              <a:lstStyle/>
              <a:p>
                <a:r>
                  <a:rPr lang="zh-CN" altLang="en-US">
                    <a:noFill/>
                  </a:rPr>
                  <a:t> </a:t>
                </a:r>
              </a:p>
            </p:txBody>
          </p:sp>
        </mc:Fallback>
      </mc:AlternateContent>
      <p:sp>
        <p:nvSpPr>
          <p:cNvPr id="9" name="文本框 8">
            <a:extLst>
              <a:ext uri="{FF2B5EF4-FFF2-40B4-BE49-F238E27FC236}">
                <a16:creationId xmlns:a16="http://schemas.microsoft.com/office/drawing/2014/main" id="{BA3E2421-17EB-47A9-C2F8-CBF5C610D6FC}"/>
              </a:ext>
            </a:extLst>
          </p:cNvPr>
          <p:cNvSpPr txBox="1"/>
          <p:nvPr/>
        </p:nvSpPr>
        <p:spPr>
          <a:xfrm>
            <a:off x="8525633" y="1450840"/>
            <a:ext cx="441146" cy="369332"/>
          </a:xfrm>
          <a:prstGeom prst="rect">
            <a:avLst/>
          </a:prstGeom>
          <a:noFill/>
        </p:spPr>
        <p:txBody>
          <a:bodyPr wrap="none" rtlCol="0">
            <a:spAutoFit/>
          </a:bodyPr>
          <a:lstStyle/>
          <a:p>
            <a:r>
              <a:rPr lang="en-US" altLang="zh-CN" dirty="0"/>
              <a:t>(7)</a:t>
            </a:r>
            <a:endParaRPr lang="zh-CN" altLang="en-US" dirty="0"/>
          </a:p>
        </p:txBody>
      </p:sp>
      <p:pic>
        <p:nvPicPr>
          <p:cNvPr id="12" name="图片 11" descr="图示&#10;&#10;描述已自动生成">
            <a:extLst>
              <a:ext uri="{FF2B5EF4-FFF2-40B4-BE49-F238E27FC236}">
                <a16:creationId xmlns:a16="http://schemas.microsoft.com/office/drawing/2014/main" id="{0F29E812-0D9C-4AD2-E6BA-78E643467B1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537" r="7735"/>
          <a:stretch/>
        </p:blipFill>
        <p:spPr bwMode="auto">
          <a:xfrm>
            <a:off x="5644173" y="4249623"/>
            <a:ext cx="3219274" cy="2483685"/>
          </a:xfrm>
          <a:prstGeom prst="rect">
            <a:avLst/>
          </a:prstGeom>
          <a:noFill/>
          <a:ln>
            <a:noFill/>
          </a:ln>
          <a:extLst>
            <a:ext uri="{53640926-AAD7-44D8-BBD7-CCE9431645EC}">
              <a14:shadowObscured xmlns:a14="http://schemas.microsoft.com/office/drawing/2010/main"/>
            </a:ext>
          </a:extLst>
        </p:spPr>
      </p:pic>
      <p:pic>
        <p:nvPicPr>
          <p:cNvPr id="13" name="图片 12" descr="图示&#10;&#10;描述已自动生成">
            <a:extLst>
              <a:ext uri="{FF2B5EF4-FFF2-40B4-BE49-F238E27FC236}">
                <a16:creationId xmlns:a16="http://schemas.microsoft.com/office/drawing/2014/main" id="{34502BF1-4279-703B-316B-8102ECD6F1D7}"/>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0803" r="6648"/>
          <a:stretch/>
        </p:blipFill>
        <p:spPr bwMode="auto">
          <a:xfrm>
            <a:off x="8821882" y="4240092"/>
            <a:ext cx="3325091" cy="2508284"/>
          </a:xfrm>
          <a:prstGeom prst="rect">
            <a:avLst/>
          </a:prstGeom>
          <a:noFill/>
          <a:ln>
            <a:noFill/>
          </a:ln>
          <a:extLst>
            <a:ext uri="{53640926-AAD7-44D8-BBD7-CCE9431645EC}">
              <a14:shadowObscured xmlns:a14="http://schemas.microsoft.com/office/drawing/2010/main"/>
            </a:ext>
          </a:extLst>
        </p:spPr>
      </p:pic>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93673B44-13EE-AB12-BC59-8B0A7199EA5D}"/>
                  </a:ext>
                </a:extLst>
              </p:cNvPr>
              <p:cNvSpPr txBox="1"/>
              <p:nvPr/>
            </p:nvSpPr>
            <p:spPr>
              <a:xfrm>
                <a:off x="547863" y="4134073"/>
                <a:ext cx="5096310" cy="1754326"/>
              </a:xfrm>
              <a:prstGeom prst="rect">
                <a:avLst/>
              </a:prstGeom>
              <a:noFill/>
            </p:spPr>
            <p:txBody>
              <a:bodyPr wrap="square">
                <a:spAutoFit/>
              </a:bodyPr>
              <a:lstStyle/>
              <a:p>
                <a:r>
                  <a:rPr lang="en-US" altLang="zh-CN" dirty="0">
                    <a:latin typeface="Times New Roman" panose="02020603050405020304" pitchFamily="18" charset="0"/>
                    <a:cs typeface="Times New Roman" panose="02020603050405020304" pitchFamily="18" charset="0"/>
                  </a:rPr>
                  <a:t>The resonance frequency of RF cavity </a:t>
                </a:r>
                <a:r>
                  <a:rPr lang="en-US" altLang="zh-CN" dirty="0" err="1">
                    <a:latin typeface="Times New Roman" panose="02020603050405020304" pitchFamily="18" charset="0"/>
                    <a:cs typeface="Times New Roman" panose="02020603050405020304" pitchFamily="18" charset="0"/>
                  </a:rPr>
                  <a:t>accl</a:t>
                </a:r>
                <a:r>
                  <a:rPr lang="en-US" altLang="zh-CN" dirty="0">
                    <a:latin typeface="Times New Roman" panose="02020603050405020304" pitchFamily="18" charset="0"/>
                    <a:cs typeface="Times New Roman" panose="02020603050405020304" pitchFamily="18" charset="0"/>
                  </a:rPr>
                  <a:t> mode </a:t>
                </a:r>
                <a:r>
                  <a:rPr lang="el-GR" altLang="zh-CN" dirty="0">
                    <a:latin typeface="Times New Roman" panose="02020603050405020304" pitchFamily="18" charset="0"/>
                    <a:cs typeface="Times New Roman" panose="02020603050405020304" pitchFamily="18" charset="0"/>
                  </a:rPr>
                  <a:t>ω</a:t>
                </a:r>
                <a:r>
                  <a:rPr lang="en-US" altLang="zh-CN" baseline="-25000" dirty="0">
                    <a:latin typeface="Times New Roman" panose="02020603050405020304" pitchFamily="18" charset="0"/>
                    <a:cs typeface="Times New Roman" panose="02020603050405020304" pitchFamily="18" charset="0"/>
                  </a:rPr>
                  <a:t>rf </a:t>
                </a:r>
                <a:r>
                  <a:rPr lang="en-US" altLang="zh-CN" dirty="0">
                    <a:latin typeface="Times New Roman" panose="02020603050405020304" pitchFamily="18" charset="0"/>
                    <a:cs typeface="Times New Roman" panose="02020603050405020304" pitchFamily="18" charset="0"/>
                  </a:rPr>
                  <a:t>≈M</a:t>
                </a:r>
                <a:r>
                  <a:rPr lang="zh-CN" altLang="en-US" dirty="0">
                    <a:solidFill>
                      <a:srgbClr val="836967"/>
                    </a:solidFill>
                    <a:latin typeface="Times New Roman" panose="02020603050405020304" pitchFamily="18" charset="0"/>
                    <a:cs typeface="Times New Roman" panose="02020603050405020304" pitchFamily="18" charset="0"/>
                  </a:rPr>
                  <a:t> </a:t>
                </a:r>
                <a14:m>
                  <m:oMath xmlns:m="http://schemas.openxmlformats.org/officeDocument/2006/math">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𝜔</m:t>
                        </m:r>
                      </m:e>
                      <m:sub>
                        <m:r>
                          <a:rPr lang="zh-CN" altLang="en-US">
                            <a:latin typeface="Cambria Math" panose="02040503050406030204" pitchFamily="18" charset="0"/>
                          </a:rPr>
                          <m:t>0</m:t>
                        </m:r>
                      </m:sub>
                    </m:sSub>
                  </m:oMath>
                </a14:m>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in order built up enough RF voltages feed by RF power. To efficiency build up RF voltage, the impedance of the </a:t>
                </a:r>
                <a:r>
                  <a:rPr lang="en-US" altLang="zh-CN" dirty="0" err="1">
                    <a:latin typeface="Times New Roman" panose="02020603050405020304" pitchFamily="18" charset="0"/>
                    <a:cs typeface="Times New Roman" panose="02020603050405020304" pitchFamily="18" charset="0"/>
                  </a:rPr>
                  <a:t>accl</a:t>
                </a:r>
                <a:r>
                  <a:rPr lang="en-US" altLang="zh-CN" dirty="0">
                    <a:latin typeface="Times New Roman" panose="02020603050405020304" pitchFamily="18" charset="0"/>
                    <a:cs typeface="Times New Roman" panose="02020603050405020304" pitchFamily="18" charset="0"/>
                  </a:rPr>
                  <a:t> mode should be large.  The </a:t>
                </a:r>
                <a:r>
                  <a:rPr lang="en-US" altLang="zh-CN" dirty="0" err="1">
                    <a:latin typeface="Times New Roman" panose="02020603050405020304" pitchFamily="18" charset="0"/>
                    <a:cs typeface="Times New Roman" panose="02020603050405020304" pitchFamily="18" charset="0"/>
                  </a:rPr>
                  <a:t>accl</a:t>
                </a:r>
                <a:r>
                  <a:rPr lang="en-US" altLang="zh-CN" dirty="0">
                    <a:latin typeface="Times New Roman" panose="02020603050405020304" pitchFamily="18" charset="0"/>
                    <a:cs typeface="Times New Roman" panose="02020603050405020304" pitchFamily="18" charset="0"/>
                  </a:rPr>
                  <a:t> mode will be dangerous, the instability is called Robison instability, the criterion can be expressed:</a:t>
                </a:r>
                <a:endParaRPr lang="zh-CN" altLang="en-US" dirty="0">
                  <a:latin typeface="Times New Roman" panose="02020603050405020304" pitchFamily="18" charset="0"/>
                  <a:cs typeface="Times New Roman" panose="02020603050405020304" pitchFamily="18" charset="0"/>
                </a:endParaRPr>
              </a:p>
            </p:txBody>
          </p:sp>
        </mc:Choice>
        <mc:Fallback xmlns="">
          <p:sp>
            <p:nvSpPr>
              <p:cNvPr id="15" name="文本框 14">
                <a:extLst>
                  <a:ext uri="{FF2B5EF4-FFF2-40B4-BE49-F238E27FC236}">
                    <a16:creationId xmlns:a16="http://schemas.microsoft.com/office/drawing/2014/main" id="{93673B44-13EE-AB12-BC59-8B0A7199EA5D}"/>
                  </a:ext>
                </a:extLst>
              </p:cNvPr>
              <p:cNvSpPr txBox="1">
                <a:spLocks noRot="1" noChangeAspect="1" noMove="1" noResize="1" noEditPoints="1" noAdjustHandles="1" noChangeArrowheads="1" noChangeShapeType="1" noTextEdit="1"/>
              </p:cNvSpPr>
              <p:nvPr/>
            </p:nvSpPr>
            <p:spPr>
              <a:xfrm>
                <a:off x="547863" y="4134073"/>
                <a:ext cx="5096310" cy="1754326"/>
              </a:xfrm>
              <a:prstGeom prst="rect">
                <a:avLst/>
              </a:prstGeom>
              <a:blipFill>
                <a:blip r:embed="rId7"/>
                <a:stretch>
                  <a:fillRect l="-1077" t="-1736" r="-239" b="-4514"/>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6780EF58-321B-3FC7-655E-514F7F605834}"/>
                  </a:ext>
                </a:extLst>
              </p:cNvPr>
              <p:cNvSpPr txBox="1"/>
              <p:nvPr/>
            </p:nvSpPr>
            <p:spPr>
              <a:xfrm>
                <a:off x="7253810" y="4080946"/>
                <a:ext cx="2912977" cy="369332"/>
              </a:xfrm>
              <a:prstGeom prst="rect">
                <a:avLst/>
              </a:prstGeom>
              <a:noFill/>
            </p:spPr>
            <p:txBody>
              <a:bodyPr wrap="none" rtlCol="0">
                <a:spAutoFit/>
              </a:bodyPr>
              <a:lstStyle/>
              <a:p>
                <a:r>
                  <a:rPr lang="en-US" altLang="zh-CN" dirty="0"/>
                  <a:t>Robinson instability for </a:t>
                </a:r>
                <a14:m>
                  <m:oMath xmlns:m="http://schemas.openxmlformats.org/officeDocument/2006/math">
                    <m:r>
                      <a:rPr lang="el-GR" altLang="zh-CN" i="1" kern="100">
                        <a:latin typeface="Cambria Math" panose="02040503050406030204" pitchFamily="18" charset="0"/>
                        <a:ea typeface="Cambria Math" panose="02040503050406030204" pitchFamily="18" charset="0"/>
                        <a:cs typeface="Times New Roman" panose="02020603050405020304" pitchFamily="18" charset="0"/>
                      </a:rPr>
                      <m:t>𝜂</m:t>
                    </m:r>
                  </m:oMath>
                </a14:m>
                <a:r>
                  <a:rPr lang="en-US" altLang="zh-CN" i="1" dirty="0"/>
                  <a:t>&gt;0</a:t>
                </a:r>
                <a:endParaRPr lang="zh-CN" altLang="en-US" i="1" dirty="0"/>
              </a:p>
            </p:txBody>
          </p:sp>
        </mc:Choice>
        <mc:Fallback xmlns="">
          <p:sp>
            <p:nvSpPr>
              <p:cNvPr id="16" name="文本框 15">
                <a:extLst>
                  <a:ext uri="{FF2B5EF4-FFF2-40B4-BE49-F238E27FC236}">
                    <a16:creationId xmlns:a16="http://schemas.microsoft.com/office/drawing/2014/main" id="{6780EF58-321B-3FC7-655E-514F7F605834}"/>
                  </a:ext>
                </a:extLst>
              </p:cNvPr>
              <p:cNvSpPr txBox="1">
                <a:spLocks noRot="1" noChangeAspect="1" noMove="1" noResize="1" noEditPoints="1" noAdjustHandles="1" noChangeArrowheads="1" noChangeShapeType="1" noTextEdit="1"/>
              </p:cNvSpPr>
              <p:nvPr/>
            </p:nvSpPr>
            <p:spPr>
              <a:xfrm>
                <a:off x="7253810" y="4080946"/>
                <a:ext cx="2912977" cy="369332"/>
              </a:xfrm>
              <a:prstGeom prst="rect">
                <a:avLst/>
              </a:prstGeom>
              <a:blipFill>
                <a:blip r:embed="rId8"/>
                <a:stretch>
                  <a:fillRect l="-1883" t="-8197" r="-837" b="-24590"/>
                </a:stretch>
              </a:blipFill>
            </p:spPr>
            <p:txBody>
              <a:bodyPr/>
              <a:lstStyle/>
              <a:p>
                <a:r>
                  <a:rPr lang="zh-CN" altLang="en-US">
                    <a:noFill/>
                  </a:rPr>
                  <a:t> </a:t>
                </a:r>
              </a:p>
            </p:txBody>
          </p:sp>
        </mc:Fallback>
      </mc:AlternateContent>
      <p:sp>
        <p:nvSpPr>
          <p:cNvPr id="3" name="文本框 2">
            <a:extLst>
              <a:ext uri="{FF2B5EF4-FFF2-40B4-BE49-F238E27FC236}">
                <a16:creationId xmlns:a16="http://schemas.microsoft.com/office/drawing/2014/main" id="{4637DD9B-7A98-C818-295E-41BE0E0BA45A}"/>
              </a:ext>
            </a:extLst>
          </p:cNvPr>
          <p:cNvSpPr txBox="1"/>
          <p:nvPr/>
        </p:nvSpPr>
        <p:spPr>
          <a:xfrm>
            <a:off x="1145598" y="116669"/>
            <a:ext cx="6094268" cy="523220"/>
          </a:xfrm>
          <a:prstGeom prst="rect">
            <a:avLst/>
          </a:prstGeom>
          <a:noFill/>
        </p:spPr>
        <p:txBody>
          <a:bodyPr wrap="square">
            <a:spAutoFit/>
          </a:bodyPr>
          <a:lstStyle/>
          <a:p>
            <a:r>
              <a:rPr lang="en-US" altLang="zh-CN" sz="2800" dirty="0">
                <a:solidFill>
                  <a:schemeClr val="accent6">
                    <a:lumMod val="75000"/>
                  </a:schemeClr>
                </a:solidFill>
                <a:latin typeface="华文中宋" panose="02010600040101010101" pitchFamily="2" charset="-122"/>
                <a:ea typeface="华文中宋" panose="02010600040101010101" pitchFamily="2" charset="-122"/>
              </a:rPr>
              <a:t>Coupled bunch instability</a:t>
            </a:r>
            <a:endParaRPr lang="zh-CN" altLang="en-US" sz="2800" dirty="0">
              <a:solidFill>
                <a:schemeClr val="accent6">
                  <a:lumMod val="75000"/>
                </a:schemeClr>
              </a:solidFill>
              <a:latin typeface="华文中宋" panose="02010600040101010101" pitchFamily="2" charset="-122"/>
              <a:ea typeface="华文中宋" panose="02010600040101010101" pitchFamily="2" charset="-122"/>
            </a:endParaRPr>
          </a:p>
        </p:txBody>
      </p:sp>
      <p:sp>
        <p:nvSpPr>
          <p:cNvPr id="2" name="文本框 1">
            <a:extLst>
              <a:ext uri="{FF2B5EF4-FFF2-40B4-BE49-F238E27FC236}">
                <a16:creationId xmlns:a16="http://schemas.microsoft.com/office/drawing/2014/main" id="{8E0C162F-1CD0-6BBB-C0FF-D5CCFCEECAAF}"/>
              </a:ext>
            </a:extLst>
          </p:cNvPr>
          <p:cNvSpPr txBox="1"/>
          <p:nvPr/>
        </p:nvSpPr>
        <p:spPr>
          <a:xfrm>
            <a:off x="585356" y="6446244"/>
            <a:ext cx="6269665" cy="369332"/>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The only way to avoid Robinson instability is to detune the cavity.</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9797559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DBD122-4622-FCAB-0D68-232A0A1DFD2F}"/>
            </a:ext>
          </a:extLst>
        </p:cNvPr>
        <p:cNvGrpSpPr/>
        <p:nvPr/>
      </p:nvGrpSpPr>
      <p:grpSpPr>
        <a:xfrm>
          <a:off x="0" y="0"/>
          <a:ext cx="0" cy="0"/>
          <a:chOff x="0" y="0"/>
          <a:chExt cx="0" cy="0"/>
        </a:xfrm>
      </p:grpSpPr>
      <p:sp>
        <p:nvSpPr>
          <p:cNvPr id="2" name="文本框 1">
            <a:extLst>
              <a:ext uri="{FF2B5EF4-FFF2-40B4-BE49-F238E27FC236}">
                <a16:creationId xmlns:a16="http://schemas.microsoft.com/office/drawing/2014/main" id="{29B7C9EE-D79B-90E2-8198-1BE99AE4F9EC}"/>
              </a:ext>
            </a:extLst>
          </p:cNvPr>
          <p:cNvSpPr txBox="1"/>
          <p:nvPr/>
        </p:nvSpPr>
        <p:spPr>
          <a:xfrm>
            <a:off x="1672936" y="3046905"/>
            <a:ext cx="8634846" cy="707886"/>
          </a:xfrm>
          <a:prstGeom prst="rect">
            <a:avLst/>
          </a:prstGeom>
          <a:noFill/>
        </p:spPr>
        <p:txBody>
          <a:bodyPr wrap="square">
            <a:spAutoFit/>
          </a:bodyPr>
          <a:lstStyle/>
          <a:p>
            <a:r>
              <a:rPr lang="en-US" altLang="zh-CN" sz="4000" dirty="0">
                <a:solidFill>
                  <a:schemeClr val="accent1"/>
                </a:solidFill>
                <a:latin typeface="华文中宋" panose="02010600040101010101" pitchFamily="2" charset="-122"/>
                <a:ea typeface="华文中宋" panose="02010600040101010101" pitchFamily="2" charset="-122"/>
              </a:rPr>
              <a:t>Introduction to</a:t>
            </a:r>
            <a:r>
              <a:rPr lang="zh-CN" altLang="en-US" sz="4000" dirty="0">
                <a:solidFill>
                  <a:schemeClr val="accent1"/>
                </a:solidFill>
                <a:latin typeface="华文中宋" panose="02010600040101010101" pitchFamily="2" charset="-122"/>
                <a:ea typeface="华文中宋" panose="02010600040101010101" pitchFamily="2" charset="-122"/>
              </a:rPr>
              <a:t> </a:t>
            </a:r>
            <a:r>
              <a:rPr lang="en-US" altLang="zh-CN" sz="4000" dirty="0">
                <a:solidFill>
                  <a:schemeClr val="accent1"/>
                </a:solidFill>
                <a:latin typeface="华文中宋" panose="02010600040101010101" pitchFamily="2" charset="-122"/>
                <a:ea typeface="华文中宋" panose="02010600040101010101" pitchFamily="2" charset="-122"/>
              </a:rPr>
              <a:t>Collective</a:t>
            </a:r>
            <a:r>
              <a:rPr lang="zh-CN" altLang="en-US" sz="4000" dirty="0">
                <a:solidFill>
                  <a:schemeClr val="accent1"/>
                </a:solidFill>
                <a:latin typeface="华文中宋" panose="02010600040101010101" pitchFamily="2" charset="-122"/>
                <a:ea typeface="华文中宋" panose="02010600040101010101" pitchFamily="2" charset="-122"/>
              </a:rPr>
              <a:t> </a:t>
            </a:r>
            <a:r>
              <a:rPr lang="en-US" altLang="zh-CN" sz="4000" dirty="0">
                <a:solidFill>
                  <a:schemeClr val="accent1"/>
                </a:solidFill>
                <a:latin typeface="华文中宋" panose="02010600040101010101" pitchFamily="2" charset="-122"/>
                <a:ea typeface="华文中宋" panose="02010600040101010101" pitchFamily="2" charset="-122"/>
              </a:rPr>
              <a:t>effects</a:t>
            </a:r>
            <a:endParaRPr lang="zh-CN" altLang="en-US" sz="4000" dirty="0">
              <a:solidFill>
                <a:schemeClr val="accent1"/>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328521619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61D4AD1-0A75-3CD6-10E2-62E4DB037381}"/>
              </a:ext>
            </a:extLst>
          </p:cNvPr>
          <p:cNvSpPr txBox="1"/>
          <p:nvPr/>
        </p:nvSpPr>
        <p:spPr>
          <a:xfrm>
            <a:off x="1145598" y="116669"/>
            <a:ext cx="6094268" cy="523220"/>
          </a:xfrm>
          <a:prstGeom prst="rect">
            <a:avLst/>
          </a:prstGeom>
          <a:noFill/>
        </p:spPr>
        <p:txBody>
          <a:bodyPr wrap="square">
            <a:spAutoFit/>
          </a:bodyPr>
          <a:lstStyle/>
          <a:p>
            <a:r>
              <a:rPr lang="en-US" altLang="zh-CN" sz="2800" dirty="0">
                <a:solidFill>
                  <a:schemeClr val="accent6">
                    <a:lumMod val="75000"/>
                  </a:schemeClr>
                </a:solidFill>
                <a:latin typeface="华文中宋" panose="02010600040101010101" pitchFamily="2" charset="-122"/>
                <a:ea typeface="华文中宋" panose="02010600040101010101" pitchFamily="2" charset="-122"/>
              </a:rPr>
              <a:t>Coupled bunch instability</a:t>
            </a:r>
            <a:endParaRPr lang="zh-CN" altLang="en-US" sz="2800" dirty="0">
              <a:solidFill>
                <a:schemeClr val="accent6">
                  <a:lumMod val="75000"/>
                </a:schemeClr>
              </a:solidFill>
              <a:latin typeface="华文中宋" panose="02010600040101010101" pitchFamily="2" charset="-122"/>
              <a:ea typeface="华文中宋" panose="02010600040101010101" pitchFamily="2" charset="-122"/>
            </a:endParaRPr>
          </a:p>
        </p:txBody>
      </p:sp>
      <p:pic>
        <p:nvPicPr>
          <p:cNvPr id="6" name="图片 5">
            <a:extLst>
              <a:ext uri="{FF2B5EF4-FFF2-40B4-BE49-F238E27FC236}">
                <a16:creationId xmlns:a16="http://schemas.microsoft.com/office/drawing/2014/main" id="{70A02B74-8278-5A67-8E5C-AAD178EB328A}"/>
              </a:ext>
            </a:extLst>
          </p:cNvPr>
          <p:cNvPicPr>
            <a:picLocks noChangeAspect="1"/>
          </p:cNvPicPr>
          <p:nvPr/>
        </p:nvPicPr>
        <p:blipFill>
          <a:blip r:embed="rId2"/>
          <a:stretch>
            <a:fillRect/>
          </a:stretch>
        </p:blipFill>
        <p:spPr>
          <a:xfrm>
            <a:off x="3002146" y="1022806"/>
            <a:ext cx="5377218" cy="3336878"/>
          </a:xfrm>
          <a:prstGeom prst="rect">
            <a:avLst/>
          </a:prstGeom>
        </p:spPr>
      </p:pic>
      <p:sp>
        <p:nvSpPr>
          <p:cNvPr id="7" name="文本框 6">
            <a:extLst>
              <a:ext uri="{FF2B5EF4-FFF2-40B4-BE49-F238E27FC236}">
                <a16:creationId xmlns:a16="http://schemas.microsoft.com/office/drawing/2014/main" id="{00FB7FA2-25CE-2572-E88D-B693373EC61C}"/>
              </a:ext>
            </a:extLst>
          </p:cNvPr>
          <p:cNvSpPr txBox="1"/>
          <p:nvPr/>
        </p:nvSpPr>
        <p:spPr>
          <a:xfrm>
            <a:off x="616529" y="4482362"/>
            <a:ext cx="11145980" cy="1477328"/>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For some cases, when cavity Q is not so high and ring circumference is large, the spectrum width is comparable to revolution frequency. The -1 mode frequency can still overlap with impedance, may cause -1 mode instability. </a:t>
            </a:r>
          </a:p>
          <a:p>
            <a:endParaRPr lang="en-US" altLang="zh-CN" dirty="0">
              <a:latin typeface="Times New Roman" panose="02020603050405020304" pitchFamily="18" charset="0"/>
              <a:cs typeface="Times New Roman" panose="02020603050405020304" pitchFamily="18" charset="0"/>
            </a:endParaRPr>
          </a:p>
          <a:p>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Then arrive at a conclusion that larger ring will be more sensitive to the longitudinal coupled bunch instability.</a:t>
            </a:r>
            <a:endParaRPr lang="zh-CN" altLang="en-US" dirty="0">
              <a:latin typeface="Times New Roman" panose="02020603050405020304" pitchFamily="18" charset="0"/>
              <a:cs typeface="Times New Roman" panose="02020603050405020304" pitchFamily="18" charset="0"/>
            </a:endParaRPr>
          </a:p>
        </p:txBody>
      </p:sp>
      <p:sp>
        <p:nvSpPr>
          <p:cNvPr id="8" name="椭圆 7">
            <a:extLst>
              <a:ext uri="{FF2B5EF4-FFF2-40B4-BE49-F238E27FC236}">
                <a16:creationId xmlns:a16="http://schemas.microsoft.com/office/drawing/2014/main" id="{81877DF8-C7C6-E6B3-199F-44A6866B0928}"/>
              </a:ext>
            </a:extLst>
          </p:cNvPr>
          <p:cNvSpPr/>
          <p:nvPr/>
        </p:nvSpPr>
        <p:spPr>
          <a:xfrm>
            <a:off x="4883727" y="3553691"/>
            <a:ext cx="651164" cy="675410"/>
          </a:xfrm>
          <a:prstGeom prst="ellipse">
            <a:avLst/>
          </a:prstGeom>
          <a:no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0985116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F5B17CB-2F5F-AC33-CE11-448BAFC1DED5}"/>
              </a:ext>
            </a:extLst>
          </p:cNvPr>
          <p:cNvSpPr txBox="1"/>
          <p:nvPr/>
        </p:nvSpPr>
        <p:spPr>
          <a:xfrm>
            <a:off x="3265343" y="2974170"/>
            <a:ext cx="6094268" cy="707886"/>
          </a:xfrm>
          <a:prstGeom prst="rect">
            <a:avLst/>
          </a:prstGeom>
          <a:noFill/>
        </p:spPr>
        <p:txBody>
          <a:bodyPr wrap="square">
            <a:spAutoFit/>
          </a:bodyPr>
          <a:lstStyle/>
          <a:p>
            <a:pPr algn="ctr"/>
            <a:r>
              <a:rPr lang="en-US" altLang="zh-CN" sz="4000" dirty="0">
                <a:solidFill>
                  <a:srgbClr val="FF0000"/>
                </a:solidFill>
                <a:latin typeface="华文中宋" panose="02010600040101010101" pitchFamily="2" charset="-122"/>
                <a:ea typeface="华文中宋" panose="02010600040101010101" pitchFamily="2" charset="-122"/>
              </a:rPr>
              <a:t>Ion instability</a:t>
            </a:r>
            <a:endParaRPr lang="zh-CN" altLang="en-US" sz="4000" dirty="0">
              <a:solidFill>
                <a:srgbClr val="FF0000"/>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1313078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D9FF34AC-BA0B-5AB5-BA46-306C7648FFA4}"/>
              </a:ext>
            </a:extLst>
          </p:cNvPr>
          <p:cNvSpPr txBox="1"/>
          <p:nvPr/>
        </p:nvSpPr>
        <p:spPr>
          <a:xfrm>
            <a:off x="1145598" y="116669"/>
            <a:ext cx="6094268" cy="523220"/>
          </a:xfrm>
          <a:prstGeom prst="rect">
            <a:avLst/>
          </a:prstGeom>
          <a:noFill/>
        </p:spPr>
        <p:txBody>
          <a:bodyPr wrap="square">
            <a:spAutoFit/>
          </a:bodyPr>
          <a:lstStyle/>
          <a:p>
            <a:r>
              <a:rPr lang="en-US" altLang="zh-CN" sz="2800" dirty="0">
                <a:solidFill>
                  <a:srgbClr val="FF0000"/>
                </a:solidFill>
                <a:latin typeface="华文中宋" panose="02010600040101010101" pitchFamily="2" charset="-122"/>
                <a:ea typeface="华文中宋" panose="02010600040101010101" pitchFamily="2" charset="-122"/>
              </a:rPr>
              <a:t>Ion instability</a:t>
            </a:r>
            <a:endParaRPr lang="zh-CN" altLang="en-US" sz="2800" dirty="0">
              <a:solidFill>
                <a:srgbClr val="FF0000"/>
              </a:solidFill>
              <a:latin typeface="华文中宋" panose="02010600040101010101" pitchFamily="2" charset="-122"/>
              <a:ea typeface="华文中宋" panose="02010600040101010101" pitchFamily="2" charset="-122"/>
            </a:endParaRPr>
          </a:p>
        </p:txBody>
      </p:sp>
      <p:sp>
        <p:nvSpPr>
          <p:cNvPr id="6" name="文本框 5">
            <a:extLst>
              <a:ext uri="{FF2B5EF4-FFF2-40B4-BE49-F238E27FC236}">
                <a16:creationId xmlns:a16="http://schemas.microsoft.com/office/drawing/2014/main" id="{F8F78B96-6068-4026-5591-743F29D2B68B}"/>
              </a:ext>
            </a:extLst>
          </p:cNvPr>
          <p:cNvSpPr txBox="1"/>
          <p:nvPr/>
        </p:nvSpPr>
        <p:spPr>
          <a:xfrm>
            <a:off x="898821" y="1401548"/>
            <a:ext cx="10837718" cy="923330"/>
          </a:xfrm>
          <a:prstGeom prst="rect">
            <a:avLst/>
          </a:prstGeom>
          <a:noFill/>
        </p:spPr>
        <p:txBody>
          <a:bodyPr wrap="square">
            <a:spAutoFit/>
          </a:bodyPr>
          <a:lstStyle/>
          <a:p>
            <a:pPr algn="l"/>
            <a:r>
              <a:rPr lang="en-US" altLang="zh-CN" dirty="0">
                <a:latin typeface="Times New Roman" panose="02020603050405020304" pitchFamily="18" charset="0"/>
                <a:ea typeface="等线" panose="02010600030101010101" pitchFamily="2" charset="-122"/>
                <a:cs typeface="Times New Roman" panose="02020603050405020304" pitchFamily="18" charset="0"/>
              </a:rPr>
              <a:t>Ion production</a:t>
            </a:r>
            <a:r>
              <a:rPr lang="zh-CN" altLang="en-US" dirty="0">
                <a:latin typeface="Times New Roman" panose="02020603050405020304" pitchFamily="18" charset="0"/>
                <a:ea typeface="等线" panose="02010600030101010101" pitchFamily="2" charset="-122"/>
                <a:cs typeface="Times New Roman" panose="02020603050405020304" pitchFamily="18" charset="0"/>
              </a:rPr>
              <a:t>：</a:t>
            </a:r>
            <a:r>
              <a:rPr lang="en-US" altLang="zh-CN" dirty="0">
                <a:latin typeface="Times New Roman" panose="02020603050405020304" pitchFamily="18" charset="0"/>
                <a:ea typeface="等线" panose="02010600030101010101" pitchFamily="2" charset="-122"/>
                <a:cs typeface="Times New Roman" panose="02020603050405020304" pitchFamily="18" charset="0"/>
              </a:rPr>
              <a:t>Residual gas molecules can be ionized by the beam collision or by the synchrotron radiation photodecomposition.</a:t>
            </a:r>
          </a:p>
          <a:p>
            <a:pPr algn="l"/>
            <a:r>
              <a:rPr lang="en-US" altLang="zh-CN" dirty="0">
                <a:latin typeface="Times New Roman" panose="02020603050405020304" pitchFamily="18" charset="0"/>
                <a:ea typeface="等线" panose="02010600030101010101" pitchFamily="2" charset="-122"/>
                <a:cs typeface="Times New Roman" panose="02020603050405020304" pitchFamily="18" charset="0"/>
              </a:rPr>
              <a:t>The ionized electrons will be expelled away form closed orbit and get no effects on beam.</a:t>
            </a:r>
            <a:endParaRPr lang="zh-CN" altLang="en-US" dirty="0">
              <a:latin typeface="Times New Roman" panose="02020603050405020304" pitchFamily="18" charset="0"/>
              <a:cs typeface="Times New Roman" panose="02020603050405020304" pitchFamily="18" charset="0"/>
            </a:endParaRPr>
          </a:p>
        </p:txBody>
      </p:sp>
      <p:pic>
        <p:nvPicPr>
          <p:cNvPr id="4" name="图片 3">
            <a:extLst>
              <a:ext uri="{FF2B5EF4-FFF2-40B4-BE49-F238E27FC236}">
                <a16:creationId xmlns:a16="http://schemas.microsoft.com/office/drawing/2014/main" id="{47F681C6-A435-4F29-485D-B45F047B50E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63195" y="3955931"/>
            <a:ext cx="4608944" cy="2297793"/>
          </a:xfrm>
          <a:prstGeom prst="rect">
            <a:avLst/>
          </a:prstGeom>
        </p:spPr>
      </p:pic>
      <p:grpSp>
        <p:nvGrpSpPr>
          <p:cNvPr id="9" name="组合 8">
            <a:extLst>
              <a:ext uri="{FF2B5EF4-FFF2-40B4-BE49-F238E27FC236}">
                <a16:creationId xmlns:a16="http://schemas.microsoft.com/office/drawing/2014/main" id="{E565DD90-1176-BFA8-367B-7425EB071B5C}"/>
              </a:ext>
            </a:extLst>
          </p:cNvPr>
          <p:cNvGrpSpPr/>
          <p:nvPr/>
        </p:nvGrpSpPr>
        <p:grpSpPr>
          <a:xfrm>
            <a:off x="1022498" y="4355196"/>
            <a:ext cx="5295182" cy="1578018"/>
            <a:chOff x="679595" y="3752518"/>
            <a:chExt cx="5295182" cy="1578018"/>
          </a:xfrm>
        </p:grpSpPr>
        <p:cxnSp>
          <p:nvCxnSpPr>
            <p:cNvPr id="10" name="直接箭头连接符 9">
              <a:extLst>
                <a:ext uri="{FF2B5EF4-FFF2-40B4-BE49-F238E27FC236}">
                  <a16:creationId xmlns:a16="http://schemas.microsoft.com/office/drawing/2014/main" id="{63BDF1F3-E90C-D6C2-4071-DC71B9821A81}"/>
                </a:ext>
              </a:extLst>
            </p:cNvPr>
            <p:cNvCxnSpPr>
              <a:cxnSpLocks/>
            </p:cNvCxnSpPr>
            <p:nvPr/>
          </p:nvCxnSpPr>
          <p:spPr>
            <a:xfrm flipH="1" flipV="1">
              <a:off x="789714" y="4578929"/>
              <a:ext cx="5185063" cy="51953"/>
            </a:xfrm>
            <a:prstGeom prst="straightConnector1">
              <a:avLst/>
            </a:prstGeom>
            <a:ln>
              <a:prstDash val="sysDash"/>
              <a:tailEnd type="triangle"/>
            </a:ln>
          </p:spPr>
          <p:style>
            <a:lnRef idx="2">
              <a:schemeClr val="accent1"/>
            </a:lnRef>
            <a:fillRef idx="0">
              <a:schemeClr val="accent1"/>
            </a:fillRef>
            <a:effectRef idx="1">
              <a:schemeClr val="accent1"/>
            </a:effectRef>
            <a:fontRef idx="minor">
              <a:schemeClr val="tx1"/>
            </a:fontRef>
          </p:style>
        </p:cxnSp>
        <p:sp>
          <p:nvSpPr>
            <p:cNvPr id="11" name="椭圆 10">
              <a:extLst>
                <a:ext uri="{FF2B5EF4-FFF2-40B4-BE49-F238E27FC236}">
                  <a16:creationId xmlns:a16="http://schemas.microsoft.com/office/drawing/2014/main" id="{56D9F41F-35C5-14F4-9935-9D679D9302E0}"/>
                </a:ext>
              </a:extLst>
            </p:cNvPr>
            <p:cNvSpPr/>
            <p:nvPr/>
          </p:nvSpPr>
          <p:spPr>
            <a:xfrm>
              <a:off x="1298868" y="4509656"/>
              <a:ext cx="355889" cy="145472"/>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椭圆 11">
              <a:extLst>
                <a:ext uri="{FF2B5EF4-FFF2-40B4-BE49-F238E27FC236}">
                  <a16:creationId xmlns:a16="http://schemas.microsoft.com/office/drawing/2014/main" id="{7E6F26BB-AE59-316D-915C-960EAB840EE0}"/>
                </a:ext>
              </a:extLst>
            </p:cNvPr>
            <p:cNvSpPr/>
            <p:nvPr/>
          </p:nvSpPr>
          <p:spPr>
            <a:xfrm>
              <a:off x="2324112" y="4526974"/>
              <a:ext cx="355889" cy="145472"/>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椭圆 12">
              <a:extLst>
                <a:ext uri="{FF2B5EF4-FFF2-40B4-BE49-F238E27FC236}">
                  <a16:creationId xmlns:a16="http://schemas.microsoft.com/office/drawing/2014/main" id="{DC3D8EB3-A81E-F409-674A-23C7698D8840}"/>
                </a:ext>
              </a:extLst>
            </p:cNvPr>
            <p:cNvSpPr/>
            <p:nvPr/>
          </p:nvSpPr>
          <p:spPr>
            <a:xfrm>
              <a:off x="3359741" y="4523510"/>
              <a:ext cx="355889" cy="145472"/>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1C276713-4EB8-8CD1-CFA8-924FA65D7AB9}"/>
                </a:ext>
              </a:extLst>
            </p:cNvPr>
            <p:cNvSpPr/>
            <p:nvPr/>
          </p:nvSpPr>
          <p:spPr>
            <a:xfrm>
              <a:off x="4572013" y="4540828"/>
              <a:ext cx="355889" cy="145472"/>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CF505DA-7283-07AF-E0B9-733E7A6F7FE4}"/>
                </a:ext>
              </a:extLst>
            </p:cNvPr>
            <p:cNvSpPr/>
            <p:nvPr/>
          </p:nvSpPr>
          <p:spPr>
            <a:xfrm>
              <a:off x="2520674" y="3892157"/>
              <a:ext cx="103909" cy="90054"/>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文本框 15">
              <a:extLst>
                <a:ext uri="{FF2B5EF4-FFF2-40B4-BE49-F238E27FC236}">
                  <a16:creationId xmlns:a16="http://schemas.microsoft.com/office/drawing/2014/main" id="{10D7DDD4-400E-C62D-54A4-2891C9CFE972}"/>
                </a:ext>
              </a:extLst>
            </p:cNvPr>
            <p:cNvSpPr txBox="1"/>
            <p:nvPr/>
          </p:nvSpPr>
          <p:spPr>
            <a:xfrm>
              <a:off x="679595" y="4809775"/>
              <a:ext cx="1665841" cy="369332"/>
            </a:xfrm>
            <a:prstGeom prst="rect">
              <a:avLst/>
            </a:prstGeom>
            <a:noFill/>
          </p:spPr>
          <p:txBody>
            <a:bodyPr wrap="none" rtlCol="0">
              <a:spAutoFit/>
            </a:bodyPr>
            <a:lstStyle/>
            <a:p>
              <a:r>
                <a:rPr lang="en-US" altLang="zh-CN" dirty="0">
                  <a:solidFill>
                    <a:srgbClr val="FF0000"/>
                  </a:solidFill>
                </a:rPr>
                <a:t>Electron bunch</a:t>
              </a:r>
              <a:endParaRPr lang="zh-CN" altLang="en-US" dirty="0">
                <a:solidFill>
                  <a:srgbClr val="FF0000"/>
                </a:solidFill>
              </a:endParaRPr>
            </a:p>
          </p:txBody>
        </p:sp>
        <p:sp>
          <p:nvSpPr>
            <p:cNvPr id="17" name="文本框 16">
              <a:extLst>
                <a:ext uri="{FF2B5EF4-FFF2-40B4-BE49-F238E27FC236}">
                  <a16:creationId xmlns:a16="http://schemas.microsoft.com/office/drawing/2014/main" id="{841D00CB-852C-82C6-9403-A27BE503CF72}"/>
                </a:ext>
              </a:extLst>
            </p:cNvPr>
            <p:cNvSpPr txBox="1"/>
            <p:nvPr/>
          </p:nvSpPr>
          <p:spPr>
            <a:xfrm>
              <a:off x="2680001" y="3752518"/>
              <a:ext cx="502061" cy="369332"/>
            </a:xfrm>
            <a:prstGeom prst="rect">
              <a:avLst/>
            </a:prstGeom>
            <a:noFill/>
          </p:spPr>
          <p:txBody>
            <a:bodyPr wrap="none" rtlCol="0">
              <a:spAutoFit/>
            </a:bodyPr>
            <a:lstStyle/>
            <a:p>
              <a:r>
                <a:rPr lang="en-US" altLang="zh-CN" dirty="0">
                  <a:solidFill>
                    <a:srgbClr val="0070C0"/>
                  </a:solidFill>
                </a:rPr>
                <a:t>Ion</a:t>
              </a:r>
              <a:endParaRPr lang="zh-CN" altLang="en-US" dirty="0">
                <a:solidFill>
                  <a:srgbClr val="0070C0"/>
                </a:solidFill>
              </a:endParaRPr>
            </a:p>
          </p:txBody>
        </p:sp>
        <p:cxnSp>
          <p:nvCxnSpPr>
            <p:cNvPr id="18" name="直接箭头连接符 17">
              <a:extLst>
                <a:ext uri="{FF2B5EF4-FFF2-40B4-BE49-F238E27FC236}">
                  <a16:creationId xmlns:a16="http://schemas.microsoft.com/office/drawing/2014/main" id="{0EA57D27-ED09-8CC4-AD8A-BBE8008CAC46}"/>
                </a:ext>
              </a:extLst>
            </p:cNvPr>
            <p:cNvCxnSpPr>
              <a:cxnSpLocks/>
            </p:cNvCxnSpPr>
            <p:nvPr/>
          </p:nvCxnSpPr>
          <p:spPr>
            <a:xfrm flipV="1">
              <a:off x="3529454" y="4799753"/>
              <a:ext cx="0" cy="53078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9" name="椭圆 18">
              <a:extLst>
                <a:ext uri="{FF2B5EF4-FFF2-40B4-BE49-F238E27FC236}">
                  <a16:creationId xmlns:a16="http://schemas.microsoft.com/office/drawing/2014/main" id="{A6247529-77E1-C41B-F089-062FD743DCBB}"/>
                </a:ext>
              </a:extLst>
            </p:cNvPr>
            <p:cNvSpPr/>
            <p:nvPr/>
          </p:nvSpPr>
          <p:spPr>
            <a:xfrm>
              <a:off x="3590086" y="5042934"/>
              <a:ext cx="103909" cy="90054"/>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0" name="椭圆 19">
              <a:extLst>
                <a:ext uri="{FF2B5EF4-FFF2-40B4-BE49-F238E27FC236}">
                  <a16:creationId xmlns:a16="http://schemas.microsoft.com/office/drawing/2014/main" id="{B8FDF7C6-DA29-63D0-DABE-481D54334F28}"/>
                </a:ext>
              </a:extLst>
            </p:cNvPr>
            <p:cNvSpPr/>
            <p:nvPr/>
          </p:nvSpPr>
          <p:spPr>
            <a:xfrm>
              <a:off x="3732951" y="5042086"/>
              <a:ext cx="103909" cy="90054"/>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1" name="直接箭头连接符 20">
              <a:extLst>
                <a:ext uri="{FF2B5EF4-FFF2-40B4-BE49-F238E27FC236}">
                  <a16:creationId xmlns:a16="http://schemas.microsoft.com/office/drawing/2014/main" id="{B798803D-0A2B-70E6-D3EE-C3976EE431E3}"/>
                </a:ext>
              </a:extLst>
            </p:cNvPr>
            <p:cNvCxnSpPr/>
            <p:nvPr/>
          </p:nvCxnSpPr>
          <p:spPr>
            <a:xfrm>
              <a:off x="2486903" y="3799609"/>
              <a:ext cx="0" cy="49542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2" name="椭圆 21">
              <a:extLst>
                <a:ext uri="{FF2B5EF4-FFF2-40B4-BE49-F238E27FC236}">
                  <a16:creationId xmlns:a16="http://schemas.microsoft.com/office/drawing/2014/main" id="{D88C78BC-AF0B-517E-3C2F-415F2BB9DFBA}"/>
                </a:ext>
              </a:extLst>
            </p:cNvPr>
            <p:cNvSpPr/>
            <p:nvPr/>
          </p:nvSpPr>
          <p:spPr>
            <a:xfrm>
              <a:off x="4760797" y="4062727"/>
              <a:ext cx="103909" cy="90054"/>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椭圆 22">
              <a:extLst>
                <a:ext uri="{FF2B5EF4-FFF2-40B4-BE49-F238E27FC236}">
                  <a16:creationId xmlns:a16="http://schemas.microsoft.com/office/drawing/2014/main" id="{D1B3D77A-52A7-08D7-40ED-079105AA4272}"/>
                </a:ext>
              </a:extLst>
            </p:cNvPr>
            <p:cNvSpPr/>
            <p:nvPr/>
          </p:nvSpPr>
          <p:spPr>
            <a:xfrm>
              <a:off x="4903662" y="4061879"/>
              <a:ext cx="103909" cy="90054"/>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24" name="直接箭头连接符 23">
              <a:extLst>
                <a:ext uri="{FF2B5EF4-FFF2-40B4-BE49-F238E27FC236}">
                  <a16:creationId xmlns:a16="http://schemas.microsoft.com/office/drawing/2014/main" id="{92A0A2DB-EE8E-56ED-8B06-1B46C5C6EBB9}"/>
                </a:ext>
              </a:extLst>
            </p:cNvPr>
            <p:cNvCxnSpPr>
              <a:cxnSpLocks/>
            </p:cNvCxnSpPr>
            <p:nvPr/>
          </p:nvCxnSpPr>
          <p:spPr>
            <a:xfrm>
              <a:off x="5365182" y="3753615"/>
              <a:ext cx="0" cy="69965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25" name="椭圆 24">
              <a:extLst>
                <a:ext uri="{FF2B5EF4-FFF2-40B4-BE49-F238E27FC236}">
                  <a16:creationId xmlns:a16="http://schemas.microsoft.com/office/drawing/2014/main" id="{2AAC7F2F-67F0-96AB-ABED-CAA1CFE16411}"/>
                </a:ext>
              </a:extLst>
            </p:cNvPr>
            <p:cNvSpPr/>
            <p:nvPr/>
          </p:nvSpPr>
          <p:spPr>
            <a:xfrm>
              <a:off x="5045681" y="4064159"/>
              <a:ext cx="103909" cy="90054"/>
            </a:xfrm>
            <a:prstGeom prst="ellipse">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26" name="文本框 25">
            <a:extLst>
              <a:ext uri="{FF2B5EF4-FFF2-40B4-BE49-F238E27FC236}">
                <a16:creationId xmlns:a16="http://schemas.microsoft.com/office/drawing/2014/main" id="{E7B158F3-AE1E-D21A-064E-6960C09F00D3}"/>
              </a:ext>
            </a:extLst>
          </p:cNvPr>
          <p:cNvSpPr txBox="1"/>
          <p:nvPr/>
        </p:nvSpPr>
        <p:spPr>
          <a:xfrm>
            <a:off x="3130697" y="6122500"/>
            <a:ext cx="1499781" cy="369332"/>
          </a:xfrm>
          <a:prstGeom prst="rect">
            <a:avLst/>
          </a:prstGeom>
          <a:noFill/>
        </p:spPr>
        <p:txBody>
          <a:bodyPr wrap="square">
            <a:spAutoFit/>
          </a:bodyPr>
          <a:lstStyle/>
          <a:p>
            <a:r>
              <a:rPr lang="en-US" altLang="zh-CN" b="1" dirty="0">
                <a:latin typeface="宋体" panose="02010600030101010101" pitchFamily="2" charset="-122"/>
                <a:ea typeface="等线" panose="02010600030101010101" pitchFamily="2" charset="-122"/>
                <a:cs typeface="Times New Roman" panose="02020603050405020304" pitchFamily="18" charset="0"/>
              </a:rPr>
              <a:t>Ion trap</a:t>
            </a:r>
            <a:endParaRPr lang="zh-CN" altLang="en-US" dirty="0"/>
          </a:p>
        </p:txBody>
      </p:sp>
      <p:sp>
        <p:nvSpPr>
          <p:cNvPr id="27" name="文本框 26">
            <a:extLst>
              <a:ext uri="{FF2B5EF4-FFF2-40B4-BE49-F238E27FC236}">
                <a16:creationId xmlns:a16="http://schemas.microsoft.com/office/drawing/2014/main" id="{D4421132-6146-5E6A-0889-AA90E83C5B28}"/>
              </a:ext>
            </a:extLst>
          </p:cNvPr>
          <p:cNvSpPr txBox="1"/>
          <p:nvPr/>
        </p:nvSpPr>
        <p:spPr>
          <a:xfrm>
            <a:off x="8746122" y="6122500"/>
            <a:ext cx="1499781" cy="369332"/>
          </a:xfrm>
          <a:prstGeom prst="rect">
            <a:avLst/>
          </a:prstGeom>
          <a:noFill/>
        </p:spPr>
        <p:txBody>
          <a:bodyPr wrap="square">
            <a:spAutoFit/>
          </a:bodyPr>
          <a:lstStyle/>
          <a:p>
            <a:r>
              <a:rPr lang="en-US" altLang="zh-CN" b="1" dirty="0">
                <a:latin typeface="宋体" panose="02010600030101010101" pitchFamily="2" charset="-122"/>
                <a:ea typeface="等线" panose="02010600030101010101" pitchFamily="2" charset="-122"/>
                <a:cs typeface="Times New Roman" panose="02020603050405020304" pitchFamily="18" charset="0"/>
              </a:rPr>
              <a:t>Fast ion</a:t>
            </a:r>
            <a:endParaRPr lang="zh-CN" altLang="en-US" dirty="0"/>
          </a:p>
        </p:txBody>
      </p:sp>
      <p:sp>
        <p:nvSpPr>
          <p:cNvPr id="28" name="文本框 27">
            <a:extLst>
              <a:ext uri="{FF2B5EF4-FFF2-40B4-BE49-F238E27FC236}">
                <a16:creationId xmlns:a16="http://schemas.microsoft.com/office/drawing/2014/main" id="{FBD5DA6B-4E8A-19CA-B90D-22419D1A94F2}"/>
              </a:ext>
            </a:extLst>
          </p:cNvPr>
          <p:cNvSpPr txBox="1"/>
          <p:nvPr/>
        </p:nvSpPr>
        <p:spPr>
          <a:xfrm>
            <a:off x="519545" y="2842762"/>
            <a:ext cx="2211401" cy="369332"/>
          </a:xfrm>
          <a:prstGeom prst="rect">
            <a:avLst/>
          </a:prstGeom>
          <a:noFill/>
        </p:spPr>
        <p:txBody>
          <a:bodyPr wrap="square">
            <a:spAutoFit/>
          </a:bodyPr>
          <a:lstStyle/>
          <a:p>
            <a:r>
              <a:rPr lang="en-US" altLang="zh-CN" b="1" dirty="0">
                <a:latin typeface="宋体" panose="02010600030101010101" pitchFamily="2" charset="-122"/>
                <a:ea typeface="等线" panose="02010600030101010101" pitchFamily="2" charset="-122"/>
                <a:cs typeface="Times New Roman" panose="02020603050405020304" pitchFamily="18" charset="0"/>
              </a:rPr>
              <a:t>Ion instability</a:t>
            </a:r>
            <a:endParaRPr lang="zh-CN" altLang="en-US" b="1" dirty="0"/>
          </a:p>
        </p:txBody>
      </p:sp>
      <p:sp>
        <p:nvSpPr>
          <p:cNvPr id="29" name="左大括号 28">
            <a:extLst>
              <a:ext uri="{FF2B5EF4-FFF2-40B4-BE49-F238E27FC236}">
                <a16:creationId xmlns:a16="http://schemas.microsoft.com/office/drawing/2014/main" id="{0A37891F-104A-8F4D-134A-AF6A549AE327}"/>
              </a:ext>
            </a:extLst>
          </p:cNvPr>
          <p:cNvSpPr/>
          <p:nvPr/>
        </p:nvSpPr>
        <p:spPr>
          <a:xfrm>
            <a:off x="2431471" y="2690485"/>
            <a:ext cx="223838" cy="716443"/>
          </a:xfrm>
          <a:prstGeom prst="leftBrace">
            <a:avLst>
              <a:gd name="adj1" fmla="val 43544"/>
              <a:gd name="adj2" fmla="val 50000"/>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a:p>
        </p:txBody>
      </p:sp>
      <p:sp>
        <p:nvSpPr>
          <p:cNvPr id="30" name="文本框 29">
            <a:extLst>
              <a:ext uri="{FF2B5EF4-FFF2-40B4-BE49-F238E27FC236}">
                <a16:creationId xmlns:a16="http://schemas.microsoft.com/office/drawing/2014/main" id="{704A5693-2B81-2F2E-2FE1-252C07A3B49D}"/>
              </a:ext>
            </a:extLst>
          </p:cNvPr>
          <p:cNvSpPr txBox="1"/>
          <p:nvPr/>
        </p:nvSpPr>
        <p:spPr>
          <a:xfrm>
            <a:off x="2647081" y="2505819"/>
            <a:ext cx="6949735" cy="369332"/>
          </a:xfrm>
          <a:prstGeom prst="rect">
            <a:avLst/>
          </a:prstGeom>
          <a:noFill/>
        </p:spPr>
        <p:txBody>
          <a:bodyPr wrap="square">
            <a:spAutoFit/>
          </a:bodyPr>
          <a:lstStyle/>
          <a:p>
            <a:r>
              <a:rPr lang="en-US" altLang="zh-CN" b="1" dirty="0">
                <a:latin typeface="宋体" panose="02010600030101010101" pitchFamily="2" charset="-122"/>
                <a:ea typeface="等线" panose="02010600030101010101" pitchFamily="2" charset="-122"/>
                <a:cs typeface="Times New Roman" panose="02020603050405020304" pitchFamily="18" charset="0"/>
              </a:rPr>
              <a:t>Ion trap</a:t>
            </a:r>
            <a:r>
              <a:rPr lang="en-US" altLang="zh-CN" dirty="0">
                <a:latin typeface="宋体" panose="02010600030101010101" pitchFamily="2" charset="-122"/>
                <a:ea typeface="等线" panose="02010600030101010101" pitchFamily="2" charset="-122"/>
                <a:cs typeface="Times New Roman" panose="02020603050405020304" pitchFamily="18" charset="0"/>
              </a:rPr>
              <a:t>               Ions accumulate in multi turns.</a:t>
            </a:r>
            <a:endParaRPr lang="zh-CN" altLang="en-US" dirty="0"/>
          </a:p>
        </p:txBody>
      </p:sp>
      <p:sp>
        <p:nvSpPr>
          <p:cNvPr id="31" name="文本框 30">
            <a:extLst>
              <a:ext uri="{FF2B5EF4-FFF2-40B4-BE49-F238E27FC236}">
                <a16:creationId xmlns:a16="http://schemas.microsoft.com/office/drawing/2014/main" id="{B900B1FB-3A71-44E8-5F99-0638385C1159}"/>
              </a:ext>
            </a:extLst>
          </p:cNvPr>
          <p:cNvSpPr txBox="1"/>
          <p:nvPr/>
        </p:nvSpPr>
        <p:spPr>
          <a:xfrm>
            <a:off x="2649677" y="3217681"/>
            <a:ext cx="9331037" cy="369332"/>
          </a:xfrm>
          <a:prstGeom prst="rect">
            <a:avLst/>
          </a:prstGeom>
          <a:noFill/>
        </p:spPr>
        <p:txBody>
          <a:bodyPr wrap="square">
            <a:spAutoFit/>
          </a:bodyPr>
          <a:lstStyle/>
          <a:p>
            <a:r>
              <a:rPr lang="en-US" altLang="zh-CN" b="1" dirty="0">
                <a:latin typeface="宋体" panose="02010600030101010101" pitchFamily="2" charset="-122"/>
                <a:ea typeface="等线" panose="02010600030101010101" pitchFamily="2" charset="-122"/>
                <a:cs typeface="Times New Roman" panose="02020603050405020304" pitchFamily="18" charset="0"/>
              </a:rPr>
              <a:t>fast ion instability</a:t>
            </a:r>
            <a:r>
              <a:rPr lang="zh-CN" altLang="en-US" b="1" dirty="0">
                <a:latin typeface="宋体" panose="02010600030101010101" pitchFamily="2" charset="-122"/>
                <a:ea typeface="等线" panose="02010600030101010101" pitchFamily="2" charset="-122"/>
                <a:cs typeface="Times New Roman" panose="02020603050405020304" pitchFamily="18" charset="0"/>
              </a:rPr>
              <a:t>  </a:t>
            </a:r>
            <a:r>
              <a:rPr lang="en-US" altLang="zh-CN" dirty="0">
                <a:latin typeface="宋体" panose="02010600030101010101" pitchFamily="2" charset="-122"/>
                <a:ea typeface="等线" panose="02010600030101010101" pitchFamily="2" charset="-122"/>
                <a:cs typeface="Times New Roman" panose="02020603050405020304" pitchFamily="18" charset="0"/>
              </a:rPr>
              <a:t>Ions accumulate along bunch train,</a:t>
            </a:r>
            <a:r>
              <a:rPr lang="zh-CN" altLang="en-US" dirty="0">
                <a:latin typeface="宋体" panose="02010600030101010101" pitchFamily="2" charset="-122"/>
                <a:ea typeface="等线" panose="02010600030101010101" pitchFamily="2" charset="-122"/>
                <a:cs typeface="Times New Roman" panose="02020603050405020304" pitchFamily="18" charset="0"/>
              </a:rPr>
              <a:t> </a:t>
            </a:r>
            <a:r>
              <a:rPr lang="en-US" altLang="zh-CN" dirty="0">
                <a:latin typeface="宋体" panose="02010600030101010101" pitchFamily="2" charset="-122"/>
                <a:ea typeface="等线" panose="02010600030101010101" pitchFamily="2" charset="-122"/>
                <a:cs typeface="Times New Roman" panose="02020603050405020304" pitchFamily="18" charset="0"/>
              </a:rPr>
              <a:t>drift</a:t>
            </a:r>
            <a:r>
              <a:rPr lang="zh-CN" altLang="en-US" dirty="0">
                <a:latin typeface="宋体" panose="02010600030101010101" pitchFamily="2" charset="-122"/>
                <a:ea typeface="等线" panose="02010600030101010101" pitchFamily="2" charset="-122"/>
                <a:cs typeface="Times New Roman" panose="02020603050405020304" pitchFamily="18" charset="0"/>
              </a:rPr>
              <a:t> </a:t>
            </a:r>
            <a:r>
              <a:rPr lang="en-US" altLang="zh-CN" dirty="0">
                <a:latin typeface="宋体" panose="02010600030101010101" pitchFamily="2" charset="-122"/>
                <a:ea typeface="等线" panose="02010600030101010101" pitchFamily="2" charset="-122"/>
                <a:cs typeface="Times New Roman" panose="02020603050405020304" pitchFamily="18" charset="0"/>
              </a:rPr>
              <a:t>away</a:t>
            </a:r>
            <a:r>
              <a:rPr lang="zh-CN" altLang="en-US" dirty="0">
                <a:latin typeface="宋体" panose="02010600030101010101" pitchFamily="2" charset="-122"/>
                <a:ea typeface="等线" panose="02010600030101010101" pitchFamily="2" charset="-122"/>
                <a:cs typeface="Times New Roman" panose="02020603050405020304" pitchFamily="18" charset="0"/>
              </a:rPr>
              <a:t> </a:t>
            </a:r>
            <a:r>
              <a:rPr lang="en-US" altLang="zh-CN" dirty="0">
                <a:latin typeface="宋体" panose="02010600030101010101" pitchFamily="2" charset="-122"/>
                <a:ea typeface="等线" panose="02010600030101010101" pitchFamily="2" charset="-122"/>
                <a:cs typeface="Times New Roman" panose="02020603050405020304" pitchFamily="18" charset="0"/>
              </a:rPr>
              <a:t>after</a:t>
            </a:r>
            <a:r>
              <a:rPr lang="zh-CN" altLang="en-US" dirty="0">
                <a:latin typeface="宋体" panose="02010600030101010101" pitchFamily="2" charset="-122"/>
                <a:ea typeface="等线" panose="02010600030101010101" pitchFamily="2" charset="-122"/>
                <a:cs typeface="Times New Roman" panose="02020603050405020304" pitchFamily="18" charset="0"/>
              </a:rPr>
              <a:t> </a:t>
            </a:r>
            <a:r>
              <a:rPr lang="en-US" altLang="zh-CN" dirty="0">
                <a:latin typeface="宋体" panose="02010600030101010101" pitchFamily="2" charset="-122"/>
                <a:ea typeface="等线" panose="02010600030101010101" pitchFamily="2" charset="-122"/>
                <a:cs typeface="Times New Roman" panose="02020603050405020304" pitchFamily="18" charset="0"/>
              </a:rPr>
              <a:t>train.</a:t>
            </a:r>
            <a:endParaRPr lang="zh-CN" altLang="en-US" b="1" dirty="0"/>
          </a:p>
        </p:txBody>
      </p:sp>
    </p:spTree>
    <p:extLst>
      <p:ext uri="{BB962C8B-B14F-4D97-AF65-F5344CB8AC3E}">
        <p14:creationId xmlns:p14="http://schemas.microsoft.com/office/powerpoint/2010/main" val="39718415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33F9DDB1-5A37-E800-AE0D-D154830247F7}"/>
              </a:ext>
            </a:extLst>
          </p:cNvPr>
          <p:cNvSpPr txBox="1"/>
          <p:nvPr/>
        </p:nvSpPr>
        <p:spPr>
          <a:xfrm>
            <a:off x="667615" y="1031069"/>
            <a:ext cx="6094268" cy="369332"/>
          </a:xfrm>
          <a:prstGeom prst="rect">
            <a:avLst/>
          </a:prstGeom>
          <a:noFill/>
        </p:spPr>
        <p:txBody>
          <a:bodyPr wrap="square">
            <a:spAutoFit/>
          </a:bodyPr>
          <a:lstStyle/>
          <a:p>
            <a:r>
              <a:rPr lang="en-US" altLang="zh-CN" b="1" dirty="0">
                <a:latin typeface="宋体" panose="02010600030101010101" pitchFamily="2" charset="-122"/>
                <a:cs typeface="Times New Roman" panose="02020603050405020304" pitchFamily="18" charset="0"/>
              </a:rPr>
              <a:t>Ion trap</a:t>
            </a:r>
            <a:endParaRPr lang="zh-CN" altLang="en-US" dirty="0"/>
          </a:p>
        </p:txBody>
      </p:sp>
      <p:sp>
        <p:nvSpPr>
          <p:cNvPr id="5" name="文本框 4">
            <a:extLst>
              <a:ext uri="{FF2B5EF4-FFF2-40B4-BE49-F238E27FC236}">
                <a16:creationId xmlns:a16="http://schemas.microsoft.com/office/drawing/2014/main" id="{273A0A96-802C-E565-8F2F-D52A0D9F8F47}"/>
              </a:ext>
            </a:extLst>
          </p:cNvPr>
          <p:cNvSpPr txBox="1"/>
          <p:nvPr/>
        </p:nvSpPr>
        <p:spPr>
          <a:xfrm>
            <a:off x="746516" y="1497467"/>
            <a:ext cx="10697071" cy="646331"/>
          </a:xfrm>
          <a:prstGeom prst="rect">
            <a:avLst/>
          </a:prstGeom>
          <a:noFill/>
        </p:spPr>
        <p:txBody>
          <a:bodyPr wrap="square">
            <a:spAutoFit/>
          </a:bodyPr>
          <a:lstStyle/>
          <a:p>
            <a:r>
              <a:rPr lang="en-US" altLang="zh-CN" dirty="0">
                <a:latin typeface="Times New Roman" panose="02020603050405020304" pitchFamily="18" charset="0"/>
                <a:cs typeface="Times New Roman" panose="02020603050405020304" pitchFamily="18" charset="0"/>
              </a:rPr>
              <a:t>When an electron bunch passes through, the ions will experience an attractive force proportional to their transverse distance from the beam center. Therefore, it can be treated as a focusing lens.</a:t>
            </a:r>
            <a:endParaRPr lang="zh-CN"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B5A53A48-788E-AFDF-9C12-0C4321F67026}"/>
                  </a:ext>
                </a:extLst>
              </p:cNvPr>
              <p:cNvSpPr txBox="1"/>
              <p:nvPr/>
            </p:nvSpPr>
            <p:spPr>
              <a:xfrm>
                <a:off x="4147468" y="2246973"/>
                <a:ext cx="1947584" cy="60337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𝑘</m:t>
                          </m:r>
                        </m:e>
                        <m:sub>
                          <m:r>
                            <a:rPr lang="en-US" altLang="zh-CN" b="0" i="1" smtClean="0">
                              <a:latin typeface="Cambria Math" panose="02040503050406030204" pitchFamily="18" charset="0"/>
                              <a:ea typeface="Cambria Math" panose="02040503050406030204" pitchFamily="18" charset="0"/>
                            </a:rPr>
                            <m:t>𝑦</m:t>
                          </m:r>
                        </m:sub>
                      </m:sSub>
                      <m:r>
                        <a:rPr lang="en-US" altLang="zh-CN" i="1" smtClean="0">
                          <a:latin typeface="Cambria Math" panose="02040503050406030204" pitchFamily="18" charset="0"/>
                          <a:ea typeface="Cambria Math" panose="02040503050406030204" pitchFamily="18" charset="0"/>
                        </a:rPr>
                        <m:t>=</m:t>
                      </m:r>
                      <m:f>
                        <m:fPr>
                          <m:ctrlPr>
                            <a:rPr lang="en-US" altLang="zh-CN" i="1" smtClean="0">
                              <a:latin typeface="Cambria Math" panose="02040503050406030204" pitchFamily="18" charset="0"/>
                              <a:ea typeface="Cambria Math" panose="02040503050406030204" pitchFamily="18" charset="0"/>
                            </a:rPr>
                          </m:ctrlPr>
                        </m:fPr>
                        <m:num>
                          <m:sSub>
                            <m:sSubPr>
                              <m:ctrlPr>
                                <a:rPr lang="en-US" altLang="zh-CN" i="1" smtClean="0">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𝑟</m:t>
                              </m:r>
                            </m:e>
                            <m:sub>
                              <m:r>
                                <a:rPr lang="en-US" altLang="zh-CN" b="0" i="1" smtClean="0">
                                  <a:latin typeface="Cambria Math" panose="02040503050406030204" pitchFamily="18" charset="0"/>
                                  <a:ea typeface="Cambria Math" panose="02040503050406030204" pitchFamily="18" charset="0"/>
                                </a:rPr>
                                <m:t>𝑝</m:t>
                              </m:r>
                            </m:sub>
                          </m:sSub>
                          <m:sSub>
                            <m:sSubPr>
                              <m:ctrlPr>
                                <a:rPr lang="en-US" altLang="zh-CN" i="1" smtClean="0">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𝑁</m:t>
                              </m:r>
                            </m:e>
                            <m:sub>
                              <m:r>
                                <m:rPr>
                                  <m:sty m:val="p"/>
                                </m:rPr>
                                <a:rPr lang="en-US" altLang="zh-CN" b="0" i="1">
                                  <a:latin typeface="Cambria Math" panose="02040503050406030204" pitchFamily="18" charset="0"/>
                                  <a:ea typeface="Cambria Math" panose="02040503050406030204" pitchFamily="18" charset="0"/>
                                </a:rPr>
                                <m:t>e</m:t>
                              </m:r>
                            </m:sub>
                          </m:sSub>
                        </m:num>
                        <m:den>
                          <m:r>
                            <a:rPr lang="en-US" altLang="zh-CN" b="0" i="1" smtClean="0">
                              <a:latin typeface="Cambria Math" panose="02040503050406030204" pitchFamily="18" charset="0"/>
                              <a:ea typeface="Cambria Math" panose="02040503050406030204" pitchFamily="18" charset="0"/>
                            </a:rPr>
                            <m:t>𝐴</m:t>
                          </m:r>
                          <m:sSub>
                            <m:sSubPr>
                              <m:ctrlPr>
                                <a:rPr lang="en-US" altLang="zh-CN" i="1">
                                  <a:latin typeface="Cambria Math" panose="02040503050406030204" pitchFamily="18" charset="0"/>
                                  <a:ea typeface="Cambria Math" panose="02040503050406030204" pitchFamily="18" charset="0"/>
                                </a:rPr>
                              </m:ctrlPr>
                            </m:sSubPr>
                            <m:e>
                              <m:r>
                                <a:rPr lang="zh-CN" altLang="en-US" i="1" smtClean="0">
                                  <a:latin typeface="Cambria Math" panose="02040503050406030204" pitchFamily="18" charset="0"/>
                                  <a:ea typeface="Cambria Math" panose="02040503050406030204" pitchFamily="18" charset="0"/>
                                </a:rPr>
                                <m:t>𝜎</m:t>
                              </m:r>
                            </m:e>
                            <m:sub>
                              <m:r>
                                <a:rPr lang="en-US" altLang="zh-CN" b="0" i="1" smtClean="0">
                                  <a:latin typeface="Cambria Math" panose="02040503050406030204" pitchFamily="18" charset="0"/>
                                  <a:ea typeface="Cambria Math" panose="02040503050406030204" pitchFamily="18" charset="0"/>
                                </a:rPr>
                                <m:t>𝑦</m:t>
                              </m:r>
                            </m:sub>
                          </m:sSub>
                          <m:r>
                            <a:rPr lang="en-US" altLang="zh-CN" b="0" i="1" smtClean="0">
                              <a:latin typeface="Cambria Math" panose="02040503050406030204" pitchFamily="18" charset="0"/>
                              <a:ea typeface="Cambria Math" panose="02040503050406030204" pitchFamily="18" charset="0"/>
                            </a:rPr>
                            <m:t>(</m:t>
                          </m:r>
                          <m:sSub>
                            <m:sSubPr>
                              <m:ctrlPr>
                                <a:rPr lang="en-US" altLang="zh-CN" i="1">
                                  <a:latin typeface="Cambria Math" panose="02040503050406030204" pitchFamily="18" charset="0"/>
                                  <a:ea typeface="Cambria Math" panose="02040503050406030204" pitchFamily="18" charset="0"/>
                                </a:rPr>
                              </m:ctrlPr>
                            </m:sSubPr>
                            <m:e>
                              <m:sSub>
                                <m:sSubPr>
                                  <m:ctrlPr>
                                    <a:rPr lang="en-US" altLang="zh-CN" i="1">
                                      <a:latin typeface="Cambria Math" panose="02040503050406030204" pitchFamily="18" charset="0"/>
                                      <a:ea typeface="Cambria Math" panose="02040503050406030204" pitchFamily="18" charset="0"/>
                                    </a:rPr>
                                  </m:ctrlPr>
                                </m:sSubPr>
                                <m:e>
                                  <m:r>
                                    <a:rPr lang="zh-CN" altLang="en-US" i="1">
                                      <a:latin typeface="Cambria Math" panose="02040503050406030204" pitchFamily="18" charset="0"/>
                                      <a:ea typeface="Cambria Math" panose="02040503050406030204" pitchFamily="18" charset="0"/>
                                    </a:rPr>
                                    <m:t>𝜎</m:t>
                                  </m:r>
                                </m:e>
                                <m:sub>
                                  <m:r>
                                    <a:rPr lang="en-US" altLang="zh-CN" b="0" i="1" smtClean="0">
                                      <a:latin typeface="Cambria Math" panose="02040503050406030204" pitchFamily="18" charset="0"/>
                                      <a:ea typeface="Cambria Math" panose="02040503050406030204" pitchFamily="18" charset="0"/>
                                    </a:rPr>
                                    <m:t>𝑥</m:t>
                                  </m:r>
                                </m:sub>
                              </m:sSub>
                              <m:r>
                                <a:rPr lang="en-US" altLang="zh-CN" b="0" i="1" smtClean="0">
                                  <a:latin typeface="Cambria Math" panose="02040503050406030204" pitchFamily="18" charset="0"/>
                                  <a:ea typeface="Cambria Math" panose="02040503050406030204" pitchFamily="18" charset="0"/>
                                </a:rPr>
                                <m:t>+</m:t>
                              </m:r>
                              <m:r>
                                <a:rPr lang="zh-CN" altLang="en-US" i="1">
                                  <a:latin typeface="Cambria Math" panose="02040503050406030204" pitchFamily="18" charset="0"/>
                                  <a:ea typeface="Cambria Math" panose="02040503050406030204" pitchFamily="18" charset="0"/>
                                </a:rPr>
                                <m:t>𝜎</m:t>
                              </m:r>
                            </m:e>
                            <m:sub>
                              <m:r>
                                <a:rPr lang="en-US" altLang="zh-CN" i="1">
                                  <a:latin typeface="Cambria Math" panose="02040503050406030204" pitchFamily="18" charset="0"/>
                                  <a:ea typeface="Cambria Math" panose="02040503050406030204" pitchFamily="18" charset="0"/>
                                </a:rPr>
                                <m:t>𝑦</m:t>
                              </m:r>
                            </m:sub>
                          </m:sSub>
                          <m:r>
                            <a:rPr lang="en-US" altLang="zh-CN" b="0" i="1" smtClean="0">
                              <a:latin typeface="Cambria Math" panose="02040503050406030204" pitchFamily="18" charset="0"/>
                              <a:ea typeface="Cambria Math" panose="02040503050406030204" pitchFamily="18" charset="0"/>
                            </a:rPr>
                            <m:t>)</m:t>
                          </m:r>
                        </m:den>
                      </m:f>
                    </m:oMath>
                  </m:oMathPara>
                </a14:m>
                <a:endParaRPr lang="zh-CN" altLang="en-US" dirty="0"/>
              </a:p>
            </p:txBody>
          </p:sp>
        </mc:Choice>
        <mc:Fallback xmlns="">
          <p:sp>
            <p:nvSpPr>
              <p:cNvPr id="6" name="文本框 5">
                <a:extLst>
                  <a:ext uri="{FF2B5EF4-FFF2-40B4-BE49-F238E27FC236}">
                    <a16:creationId xmlns:a16="http://schemas.microsoft.com/office/drawing/2014/main" id="{B5A53A48-788E-AFDF-9C12-0C4321F67026}"/>
                  </a:ext>
                </a:extLst>
              </p:cNvPr>
              <p:cNvSpPr txBox="1">
                <a:spLocks noRot="1" noChangeAspect="1" noMove="1" noResize="1" noEditPoints="1" noAdjustHandles="1" noChangeArrowheads="1" noChangeShapeType="1" noTextEdit="1"/>
              </p:cNvSpPr>
              <p:nvPr/>
            </p:nvSpPr>
            <p:spPr>
              <a:xfrm>
                <a:off x="4147468" y="2246973"/>
                <a:ext cx="1947584" cy="603370"/>
              </a:xfrm>
              <a:prstGeom prst="rect">
                <a:avLst/>
              </a:prstGeom>
              <a:blipFill>
                <a:blip r:embed="rId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94133AE6-9B5D-F602-EE89-FFFB317AE852}"/>
                  </a:ext>
                </a:extLst>
              </p:cNvPr>
              <p:cNvSpPr txBox="1"/>
              <p:nvPr/>
            </p:nvSpPr>
            <p:spPr>
              <a:xfrm>
                <a:off x="667615" y="2950012"/>
                <a:ext cx="10827697" cy="966675"/>
              </a:xfrm>
              <a:prstGeom prst="rect">
                <a:avLst/>
              </a:prstGeom>
              <a:noFill/>
            </p:spPr>
            <p:txBody>
              <a:bodyPr wrap="square">
                <a:spAutoFit/>
              </a:bodyPr>
              <a:lstStyle/>
              <a:p>
                <a:r>
                  <a:rPr lang="en-US" altLang="zh-CN" dirty="0">
                    <a:latin typeface="Times New Roman" panose="02020603050405020304" pitchFamily="18" charset="0"/>
                    <a:ea typeface="等线" panose="02010600030101010101" pitchFamily="2" charset="-122"/>
                    <a:cs typeface="Times New Roman" panose="02020603050405020304" pitchFamily="18" charset="0"/>
                  </a:rPr>
                  <a:t>Where </a:t>
                </a:r>
                <a:r>
                  <a:rPr lang="en-US" altLang="zh-CN" i="1" dirty="0">
                    <a:latin typeface="Times New Roman" panose="02020603050405020304" pitchFamily="18" charset="0"/>
                    <a:ea typeface="等线" panose="02010600030101010101" pitchFamily="2" charset="-122"/>
                    <a:cs typeface="Times New Roman" panose="02020603050405020304" pitchFamily="18" charset="0"/>
                  </a:rPr>
                  <a:t>A</a:t>
                </a:r>
                <a:r>
                  <a:rPr lang="en-US" altLang="zh-CN" dirty="0">
                    <a:latin typeface="Times New Roman" panose="02020603050405020304" pitchFamily="18" charset="0"/>
                    <a:ea typeface="等线" panose="02010600030101010101" pitchFamily="2" charset="-122"/>
                    <a:cs typeface="Times New Roman" panose="02020603050405020304" pitchFamily="18" charset="0"/>
                  </a:rPr>
                  <a:t> is </a:t>
                </a:r>
                <a:r>
                  <a:rPr lang="en-US" altLang="zh-CN" dirty="0">
                    <a:latin typeface="Times New Roman" panose="02020603050405020304" pitchFamily="18" charset="0"/>
                    <a:cs typeface="Times New Roman" panose="02020603050405020304" pitchFamily="18" charset="0"/>
                  </a:rPr>
                  <a:t>molecular mass number</a:t>
                </a:r>
                <a:r>
                  <a:rPr lang="zh-CN" altLang="en-US" dirty="0">
                    <a:latin typeface="Times New Roman" panose="02020603050405020304" pitchFamily="18" charset="0"/>
                    <a:ea typeface="等线" panose="02010600030101010101" pitchFamily="2" charset="-122"/>
                    <a:cs typeface="Times New Roman" panose="02020603050405020304" pitchFamily="18" charset="0"/>
                  </a:rPr>
                  <a:t>，</a:t>
                </a:r>
                <a:r>
                  <a:rPr lang="en-US" altLang="zh-CN" dirty="0">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sSub>
                      <m:sSubPr>
                        <m:ctrlPr>
                          <a:rPr lang="en-US" altLang="zh-CN" i="1" smtClean="0">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𝑟</m:t>
                        </m:r>
                      </m:e>
                      <m:sub>
                        <m:r>
                          <a:rPr lang="en-US" altLang="zh-CN" b="0" i="1" smtClean="0">
                            <a:latin typeface="Cambria Math" panose="02040503050406030204" pitchFamily="18" charset="0"/>
                            <a:ea typeface="Cambria Math" panose="02040503050406030204" pitchFamily="18" charset="0"/>
                          </a:rPr>
                          <m:t>𝑝</m:t>
                        </m:r>
                      </m:sub>
                    </m:sSub>
                    <m:r>
                      <a:rPr lang="en-US" altLang="zh-CN" b="0" i="1" smtClean="0">
                        <a:latin typeface="Cambria Math" panose="02040503050406030204" pitchFamily="18" charset="0"/>
                        <a:ea typeface="Cambria Math" panose="02040503050406030204" pitchFamily="18" charset="0"/>
                      </a:rPr>
                      <m:t> </m:t>
                    </m:r>
                  </m:oMath>
                </a14:m>
                <a:r>
                  <a:rPr lang="en-US" altLang="zh-CN" dirty="0">
                    <a:latin typeface="Times New Roman" panose="02020603050405020304" pitchFamily="18" charset="0"/>
                    <a:cs typeface="Times New Roman" panose="02020603050405020304" pitchFamily="18" charset="0"/>
                  </a:rPr>
                  <a:t>classical radius of the proton</a:t>
                </a:r>
                <a:r>
                  <a:rPr lang="zh-CN" altLang="en-US" dirty="0">
                    <a:latin typeface="Times New Roman" panose="02020603050405020304" pitchFamily="18" charset="0"/>
                    <a:ea typeface="等线" panose="02010600030101010101" pitchFamily="2" charset="-122"/>
                    <a:cs typeface="Times New Roman" panose="02020603050405020304" pitchFamily="18" charset="0"/>
                  </a:rPr>
                  <a:t>，</a:t>
                </a:r>
                <a:r>
                  <a:rPr lang="en-US" altLang="zh-CN" dirty="0">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sSub>
                      <m:sSubPr>
                        <m:ctrlPr>
                          <a:rPr lang="en-US" altLang="zh-CN" i="1">
                            <a:latin typeface="Cambria Math" panose="02040503050406030204" pitchFamily="18" charset="0"/>
                            <a:ea typeface="Cambria Math" panose="02040503050406030204" pitchFamily="18" charset="0"/>
                          </a:rPr>
                        </m:ctrlPr>
                      </m:sSubPr>
                      <m:e>
                        <m:r>
                          <a:rPr lang="en-US" altLang="zh-CN" i="1">
                            <a:latin typeface="Cambria Math" panose="02040503050406030204" pitchFamily="18" charset="0"/>
                            <a:ea typeface="Cambria Math" panose="02040503050406030204" pitchFamily="18" charset="0"/>
                          </a:rPr>
                          <m:t>𝑁</m:t>
                        </m:r>
                      </m:e>
                      <m:sub>
                        <m:r>
                          <m:rPr>
                            <m:sty m:val="p"/>
                          </m:rPr>
                          <a:rPr lang="en-US" altLang="zh-CN" i="1">
                            <a:latin typeface="Cambria Math" panose="02040503050406030204" pitchFamily="18" charset="0"/>
                            <a:ea typeface="Cambria Math" panose="02040503050406030204" pitchFamily="18" charset="0"/>
                          </a:rPr>
                          <m:t>e</m:t>
                        </m:r>
                      </m:sub>
                    </m:sSub>
                    <m:r>
                      <a:rPr lang="en-US" altLang="zh-CN" i="1">
                        <a:latin typeface="Cambria Math" panose="02040503050406030204" pitchFamily="18" charset="0"/>
                        <a:ea typeface="Cambria Math" panose="02040503050406030204" pitchFamily="18" charset="0"/>
                      </a:rPr>
                      <m:t> </m:t>
                    </m:r>
                  </m:oMath>
                </a14:m>
                <a:r>
                  <a:rPr lang="en-US" altLang="zh-CN" dirty="0">
                    <a:latin typeface="Times New Roman" panose="02020603050405020304" pitchFamily="18" charset="0"/>
                    <a:ea typeface="等线" panose="02010600030101010101" pitchFamily="2" charset="-122"/>
                    <a:cs typeface="Times New Roman" panose="02020603050405020304" pitchFamily="18" charset="0"/>
                  </a:rPr>
                  <a:t>electron number in the bunch</a:t>
                </a:r>
                <a:r>
                  <a:rPr lang="zh-CN" altLang="en-US" dirty="0">
                    <a:latin typeface="Times New Roman" panose="02020603050405020304" pitchFamily="18" charset="0"/>
                    <a:ea typeface="等线" panose="02010600030101010101" pitchFamily="2" charset="-122"/>
                    <a:cs typeface="Times New Roman" panose="02020603050405020304" pitchFamily="18" charset="0"/>
                  </a:rPr>
                  <a:t>，</a:t>
                </a:r>
                <a:r>
                  <a:rPr lang="en-US" altLang="zh-CN" dirty="0">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sSub>
                      <m:sSubPr>
                        <m:ctrlPr>
                          <a:rPr lang="en-US" altLang="zh-CN" i="1">
                            <a:latin typeface="Cambria Math" panose="02040503050406030204" pitchFamily="18" charset="0"/>
                            <a:ea typeface="Cambria Math" panose="02040503050406030204" pitchFamily="18" charset="0"/>
                          </a:rPr>
                        </m:ctrlPr>
                      </m:sSubPr>
                      <m:e>
                        <m:r>
                          <a:rPr lang="zh-CN" altLang="en-US" i="1">
                            <a:latin typeface="Cambria Math" panose="02040503050406030204" pitchFamily="18" charset="0"/>
                            <a:ea typeface="Cambria Math" panose="02040503050406030204" pitchFamily="18" charset="0"/>
                          </a:rPr>
                          <m:t>𝜎</m:t>
                        </m:r>
                      </m:e>
                      <m:sub>
                        <m:r>
                          <a:rPr lang="en-US" altLang="zh-CN" i="1">
                            <a:latin typeface="Cambria Math" panose="02040503050406030204" pitchFamily="18" charset="0"/>
                            <a:ea typeface="Cambria Math" panose="02040503050406030204" pitchFamily="18" charset="0"/>
                          </a:rPr>
                          <m:t>𝑦</m:t>
                        </m:r>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𝑥</m:t>
                        </m:r>
                      </m:sub>
                    </m:sSub>
                    <m:r>
                      <a:rPr lang="en-US" altLang="zh-CN" i="1">
                        <a:latin typeface="Cambria Math" panose="02040503050406030204" pitchFamily="18" charset="0"/>
                        <a:ea typeface="Cambria Math" panose="02040503050406030204" pitchFamily="18" charset="0"/>
                      </a:rPr>
                      <m:t> </m:t>
                    </m:r>
                  </m:oMath>
                </a14:m>
                <a:r>
                  <a:rPr lang="en-US" altLang="zh-CN" dirty="0">
                    <a:latin typeface="Times New Roman" panose="02020603050405020304" pitchFamily="18" charset="0"/>
                    <a:ea typeface="等线" panose="02010600030101010101" pitchFamily="2" charset="-122"/>
                    <a:cs typeface="Times New Roman" panose="02020603050405020304" pitchFamily="18" charset="0"/>
                  </a:rPr>
                  <a:t>transverse electron beam RMS beam sizes. If electron bunch is uniformly filled in the ring, the ion will receive a periodic focus which </a:t>
                </a:r>
                <a:r>
                  <a:rPr lang="en-US" altLang="zh-CN" dirty="0">
                    <a:latin typeface="Times New Roman" panose="02020603050405020304" pitchFamily="18" charset="0"/>
                    <a:cs typeface="Times New Roman" panose="02020603050405020304" pitchFamily="18" charset="0"/>
                  </a:rPr>
                  <a:t>can be represented by transfer matrices</a:t>
                </a:r>
                <a:r>
                  <a:rPr lang="en-US" altLang="zh-CN" dirty="0">
                    <a:latin typeface="Times New Roman" panose="02020603050405020304" pitchFamily="18" charset="0"/>
                    <a:ea typeface="等线" panose="02010600030101010101" pitchFamily="2" charset="-122"/>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p:txBody>
          </p:sp>
        </mc:Choice>
        <mc:Fallback xmlns="">
          <p:sp>
            <p:nvSpPr>
              <p:cNvPr id="7" name="文本框 6">
                <a:extLst>
                  <a:ext uri="{FF2B5EF4-FFF2-40B4-BE49-F238E27FC236}">
                    <a16:creationId xmlns:a16="http://schemas.microsoft.com/office/drawing/2014/main" id="{94133AE6-9B5D-F602-EE89-FFFB317AE852}"/>
                  </a:ext>
                </a:extLst>
              </p:cNvPr>
              <p:cNvSpPr txBox="1">
                <a:spLocks noRot="1" noChangeAspect="1" noMove="1" noResize="1" noEditPoints="1" noAdjustHandles="1" noChangeArrowheads="1" noChangeShapeType="1" noTextEdit="1"/>
              </p:cNvSpPr>
              <p:nvPr/>
            </p:nvSpPr>
            <p:spPr>
              <a:xfrm>
                <a:off x="667615" y="2950012"/>
                <a:ext cx="10827697" cy="966675"/>
              </a:xfrm>
              <a:prstGeom prst="rect">
                <a:avLst/>
              </a:prstGeom>
              <a:blipFill>
                <a:blip r:embed="rId3"/>
                <a:stretch>
                  <a:fillRect l="-507" t="-3774" r="-225" b="-880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A40DBEF5-2267-2591-E4A0-2A77EF70E6E8}"/>
                  </a:ext>
                </a:extLst>
              </p:cNvPr>
              <p:cNvSpPr txBox="1"/>
              <p:nvPr/>
            </p:nvSpPr>
            <p:spPr>
              <a:xfrm>
                <a:off x="3091295" y="4069469"/>
                <a:ext cx="4956742" cy="5613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ea typeface="Cambria Math" panose="02040503050406030204" pitchFamily="18" charset="0"/>
                            </a:rPr>
                          </m:ctrlPr>
                        </m:sSubPr>
                        <m:e>
                          <m:d>
                            <m:dPr>
                              <m:ctrlPr>
                                <a:rPr lang="en-US" altLang="zh-CN" i="1" smtClean="0">
                                  <a:latin typeface="Cambria Math" panose="02040503050406030204" pitchFamily="18" charset="0"/>
                                  <a:ea typeface="Cambria Math" panose="02040503050406030204" pitchFamily="18" charset="0"/>
                                </a:rPr>
                              </m:ctrlPr>
                            </m:dPr>
                            <m:e>
                              <m:m>
                                <m:mPr>
                                  <m:mcs>
                                    <m:mc>
                                      <m:mcPr>
                                        <m:count m:val="1"/>
                                        <m:mcJc m:val="center"/>
                                      </m:mcPr>
                                    </m:mc>
                                  </m:mcs>
                                  <m:ctrlPr>
                                    <a:rPr lang="en-US" altLang="zh-CN" i="1" smtClean="0">
                                      <a:latin typeface="Cambria Math" panose="02040503050406030204" pitchFamily="18" charset="0"/>
                                      <a:ea typeface="Cambria Math" panose="02040503050406030204" pitchFamily="18" charset="0"/>
                                    </a:rPr>
                                  </m:ctrlPr>
                                </m:mPr>
                                <m:mr>
                                  <m:e>
                                    <m:r>
                                      <m:rPr>
                                        <m:brk m:alnAt="7"/>
                                      </m:rPr>
                                      <a:rPr lang="en-US" altLang="zh-CN" b="0" i="1" smtClean="0">
                                        <a:latin typeface="Cambria Math" panose="02040503050406030204" pitchFamily="18" charset="0"/>
                                        <a:ea typeface="Cambria Math" panose="02040503050406030204" pitchFamily="18" charset="0"/>
                                      </a:rPr>
                                      <m:t>𝑦</m:t>
                                    </m:r>
                                  </m:e>
                                </m:mr>
                                <m:mr>
                                  <m:e>
                                    <m:r>
                                      <a:rPr lang="en-US" altLang="zh-CN" b="0" i="1" smtClean="0">
                                        <a:latin typeface="Cambria Math" panose="02040503050406030204" pitchFamily="18" charset="0"/>
                                        <a:ea typeface="Cambria Math" panose="02040503050406030204" pitchFamily="18" charset="0"/>
                                      </a:rPr>
                                      <m:t>𝑦</m:t>
                                    </m:r>
                                    <m:r>
                                      <a:rPr lang="en-US" altLang="zh-CN" b="0" i="1" smtClean="0">
                                        <a:latin typeface="Cambria Math" panose="02040503050406030204" pitchFamily="18" charset="0"/>
                                        <a:ea typeface="Cambria Math" panose="02040503050406030204" pitchFamily="18" charset="0"/>
                                      </a:rPr>
                                      <m:t>′</m:t>
                                    </m:r>
                                  </m:e>
                                </m:mr>
                              </m:m>
                            </m:e>
                          </m:d>
                        </m:e>
                        <m:sub>
                          <m:r>
                            <a:rPr lang="en-US" altLang="zh-CN" b="0" i="1" smtClean="0">
                              <a:latin typeface="Cambria Math" panose="02040503050406030204" pitchFamily="18" charset="0"/>
                              <a:ea typeface="Cambria Math" panose="02040503050406030204" pitchFamily="18" charset="0"/>
                            </a:rPr>
                            <m:t>𝑗</m:t>
                          </m:r>
                        </m:sub>
                      </m:sSub>
                      <m:r>
                        <a:rPr lang="en-US" altLang="zh-CN" i="1" smtClean="0">
                          <a:latin typeface="Cambria Math" panose="02040503050406030204" pitchFamily="18" charset="0"/>
                          <a:ea typeface="Cambria Math" panose="02040503050406030204" pitchFamily="18" charset="0"/>
                        </a:rPr>
                        <m:t>=</m:t>
                      </m:r>
                      <m:d>
                        <m:dPr>
                          <m:begChr m:val="["/>
                          <m:endChr m:val="]"/>
                          <m:ctrlPr>
                            <a:rPr lang="en-US" altLang="zh-CN" i="1" smtClean="0">
                              <a:latin typeface="Cambria Math" panose="02040503050406030204" pitchFamily="18" charset="0"/>
                              <a:ea typeface="Cambria Math" panose="02040503050406030204" pitchFamily="18" charset="0"/>
                            </a:rPr>
                          </m:ctrlPr>
                        </m:dPr>
                        <m:e>
                          <m:m>
                            <m:mPr>
                              <m:mcs>
                                <m:mc>
                                  <m:mcPr>
                                    <m:count m:val="2"/>
                                    <m:mcJc m:val="center"/>
                                  </m:mcPr>
                                </m:mc>
                              </m:mcs>
                              <m:ctrlPr>
                                <a:rPr lang="en-US" altLang="zh-CN" i="1" smtClean="0">
                                  <a:latin typeface="Cambria Math" panose="02040503050406030204" pitchFamily="18" charset="0"/>
                                  <a:ea typeface="Cambria Math" panose="02040503050406030204" pitchFamily="18" charset="0"/>
                                </a:rPr>
                              </m:ctrlPr>
                            </m:mPr>
                            <m:mr>
                              <m:e>
                                <m:r>
                                  <m:rPr>
                                    <m:brk m:alnAt="7"/>
                                  </m:rPr>
                                  <a:rPr lang="en-US" altLang="zh-CN" b="0" i="1" smtClean="0">
                                    <a:latin typeface="Cambria Math" panose="02040503050406030204" pitchFamily="18" charset="0"/>
                                    <a:ea typeface="Cambria Math" panose="02040503050406030204" pitchFamily="18" charset="0"/>
                                  </a:rPr>
                                  <m:t>1</m:t>
                                </m:r>
                              </m:e>
                              <m:e>
                                <m:r>
                                  <a:rPr lang="en-US" altLang="zh-CN" b="0" i="1" smtClean="0">
                                    <a:latin typeface="Cambria Math" panose="02040503050406030204" pitchFamily="18" charset="0"/>
                                    <a:ea typeface="Cambria Math" panose="02040503050406030204" pitchFamily="18" charset="0"/>
                                  </a:rPr>
                                  <m:t>𝑆</m:t>
                                </m:r>
                              </m:e>
                            </m:mr>
                            <m:mr>
                              <m:e>
                                <m:r>
                                  <a:rPr lang="en-US" altLang="zh-CN" b="0" i="1" smtClean="0">
                                    <a:latin typeface="Cambria Math" panose="02040503050406030204" pitchFamily="18" charset="0"/>
                                    <a:ea typeface="Cambria Math" panose="02040503050406030204" pitchFamily="18" charset="0"/>
                                  </a:rPr>
                                  <m:t>0</m:t>
                                </m:r>
                              </m:e>
                              <m:e>
                                <m:r>
                                  <a:rPr lang="en-US" altLang="zh-CN" b="0" i="1" smtClean="0">
                                    <a:latin typeface="Cambria Math" panose="02040503050406030204" pitchFamily="18" charset="0"/>
                                    <a:ea typeface="Cambria Math" panose="02040503050406030204" pitchFamily="18" charset="0"/>
                                  </a:rPr>
                                  <m:t>1</m:t>
                                </m:r>
                              </m:e>
                            </m:mr>
                          </m:m>
                        </m:e>
                      </m:d>
                      <m:d>
                        <m:dPr>
                          <m:begChr m:val="["/>
                          <m:endChr m:val="]"/>
                          <m:ctrlPr>
                            <a:rPr lang="en-US" altLang="zh-CN" i="1">
                              <a:latin typeface="Cambria Math" panose="02040503050406030204" pitchFamily="18" charset="0"/>
                              <a:ea typeface="Cambria Math" panose="02040503050406030204" pitchFamily="18" charset="0"/>
                            </a:rPr>
                          </m:ctrlPr>
                        </m:dPr>
                        <m:e>
                          <m:m>
                            <m:mPr>
                              <m:mcs>
                                <m:mc>
                                  <m:mcPr>
                                    <m:count m:val="2"/>
                                    <m:mcJc m:val="center"/>
                                  </m:mcPr>
                                </m:mc>
                              </m:mcs>
                              <m:ctrlPr>
                                <a:rPr lang="en-US" altLang="zh-CN" i="1">
                                  <a:latin typeface="Cambria Math" panose="02040503050406030204" pitchFamily="18" charset="0"/>
                                  <a:ea typeface="Cambria Math" panose="02040503050406030204" pitchFamily="18" charset="0"/>
                                </a:rPr>
                              </m:ctrlPr>
                            </m:mPr>
                            <m:mr>
                              <m:e>
                                <m:r>
                                  <m:rPr>
                                    <m:brk m:alnAt="7"/>
                                  </m:rPr>
                                  <a:rPr lang="en-US" altLang="zh-CN" i="1">
                                    <a:latin typeface="Cambria Math" panose="02040503050406030204" pitchFamily="18" charset="0"/>
                                    <a:ea typeface="Cambria Math" panose="02040503050406030204" pitchFamily="18" charset="0"/>
                                  </a:rPr>
                                  <m:t>1</m:t>
                                </m:r>
                              </m:e>
                              <m:e>
                                <m:r>
                                  <a:rPr lang="en-US" altLang="zh-CN" b="0" i="1" smtClean="0">
                                    <a:latin typeface="Cambria Math" panose="02040503050406030204" pitchFamily="18" charset="0"/>
                                    <a:ea typeface="Cambria Math" panose="02040503050406030204" pitchFamily="18" charset="0"/>
                                  </a:rPr>
                                  <m:t>0</m:t>
                                </m:r>
                              </m:e>
                            </m:mr>
                            <m:mr>
                              <m:e>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𝑘</m:t>
                                </m:r>
                              </m:e>
                              <m:e>
                                <m:r>
                                  <a:rPr lang="en-US" altLang="zh-CN" i="1">
                                    <a:latin typeface="Cambria Math" panose="02040503050406030204" pitchFamily="18" charset="0"/>
                                    <a:ea typeface="Cambria Math" panose="02040503050406030204" pitchFamily="18" charset="0"/>
                                  </a:rPr>
                                  <m:t>1</m:t>
                                </m:r>
                              </m:e>
                            </m:mr>
                          </m:m>
                        </m:e>
                      </m:d>
                      <m:sSub>
                        <m:sSubPr>
                          <m:ctrlPr>
                            <a:rPr lang="en-US" altLang="zh-CN" i="1">
                              <a:latin typeface="Cambria Math" panose="02040503050406030204" pitchFamily="18" charset="0"/>
                              <a:ea typeface="Cambria Math" panose="02040503050406030204" pitchFamily="18" charset="0"/>
                            </a:rPr>
                          </m:ctrlPr>
                        </m:sSubPr>
                        <m:e>
                          <m:d>
                            <m:dPr>
                              <m:ctrlPr>
                                <a:rPr lang="en-US" altLang="zh-CN" i="1">
                                  <a:latin typeface="Cambria Math" panose="02040503050406030204" pitchFamily="18" charset="0"/>
                                  <a:ea typeface="Cambria Math" panose="02040503050406030204" pitchFamily="18" charset="0"/>
                                </a:rPr>
                              </m:ctrlPr>
                            </m:dPr>
                            <m:e>
                              <m:m>
                                <m:mPr>
                                  <m:mcs>
                                    <m:mc>
                                      <m:mcPr>
                                        <m:count m:val="1"/>
                                        <m:mcJc m:val="center"/>
                                      </m:mcPr>
                                    </m:mc>
                                  </m:mcs>
                                  <m:ctrlPr>
                                    <a:rPr lang="en-US" altLang="zh-CN" i="1">
                                      <a:latin typeface="Cambria Math" panose="02040503050406030204" pitchFamily="18" charset="0"/>
                                      <a:ea typeface="Cambria Math" panose="02040503050406030204" pitchFamily="18" charset="0"/>
                                    </a:rPr>
                                  </m:ctrlPr>
                                </m:mPr>
                                <m:mr>
                                  <m:e>
                                    <m:r>
                                      <m:rPr>
                                        <m:brk m:alnAt="7"/>
                                      </m:rPr>
                                      <a:rPr lang="en-US" altLang="zh-CN" i="1">
                                        <a:latin typeface="Cambria Math" panose="02040503050406030204" pitchFamily="18" charset="0"/>
                                        <a:ea typeface="Cambria Math" panose="02040503050406030204" pitchFamily="18" charset="0"/>
                                      </a:rPr>
                                      <m:t>𝑦</m:t>
                                    </m:r>
                                  </m:e>
                                </m:mr>
                                <m:mr>
                                  <m:e>
                                    <m:r>
                                      <a:rPr lang="en-US" altLang="zh-CN" i="1">
                                        <a:latin typeface="Cambria Math" panose="02040503050406030204" pitchFamily="18" charset="0"/>
                                        <a:ea typeface="Cambria Math" panose="02040503050406030204" pitchFamily="18" charset="0"/>
                                      </a:rPr>
                                      <m:t>𝑦</m:t>
                                    </m:r>
                                    <m:r>
                                      <a:rPr lang="en-US" altLang="zh-CN" i="1">
                                        <a:latin typeface="Cambria Math" panose="02040503050406030204" pitchFamily="18" charset="0"/>
                                        <a:ea typeface="Cambria Math" panose="02040503050406030204" pitchFamily="18" charset="0"/>
                                      </a:rPr>
                                      <m:t>′</m:t>
                                    </m:r>
                                  </m:e>
                                </m:mr>
                              </m:m>
                            </m:e>
                          </m:d>
                        </m:e>
                        <m:sub>
                          <m:r>
                            <a:rPr lang="en-US" altLang="zh-CN" b="0" i="1" smtClean="0">
                              <a:latin typeface="Cambria Math" panose="02040503050406030204" pitchFamily="18" charset="0"/>
                              <a:ea typeface="Cambria Math" panose="02040503050406030204" pitchFamily="18" charset="0"/>
                            </a:rPr>
                            <m:t>𝑖</m:t>
                          </m:r>
                        </m:sub>
                      </m:sSub>
                      <m:r>
                        <a:rPr lang="en-US" altLang="zh-CN" b="0" i="1" smtClean="0">
                          <a:latin typeface="Cambria Math" panose="02040503050406030204" pitchFamily="18" charset="0"/>
                          <a:ea typeface="Cambria Math" panose="02040503050406030204" pitchFamily="18" charset="0"/>
                        </a:rPr>
                        <m:t>=</m:t>
                      </m:r>
                      <m:d>
                        <m:dPr>
                          <m:begChr m:val="["/>
                          <m:endChr m:val="]"/>
                          <m:ctrlPr>
                            <a:rPr lang="en-US" altLang="zh-CN" i="1">
                              <a:latin typeface="Cambria Math" panose="02040503050406030204" pitchFamily="18" charset="0"/>
                              <a:ea typeface="Cambria Math" panose="02040503050406030204" pitchFamily="18" charset="0"/>
                            </a:rPr>
                          </m:ctrlPr>
                        </m:dPr>
                        <m:e>
                          <m:m>
                            <m:mPr>
                              <m:mcs>
                                <m:mc>
                                  <m:mcPr>
                                    <m:count m:val="2"/>
                                    <m:mcJc m:val="center"/>
                                  </m:mcPr>
                                </m:mc>
                              </m:mcs>
                              <m:ctrlPr>
                                <a:rPr lang="en-US" altLang="zh-CN" i="1">
                                  <a:latin typeface="Cambria Math" panose="02040503050406030204" pitchFamily="18" charset="0"/>
                                  <a:ea typeface="Cambria Math" panose="02040503050406030204" pitchFamily="18" charset="0"/>
                                </a:rPr>
                              </m:ctrlPr>
                            </m:mPr>
                            <m:mr>
                              <m:e>
                                <m:r>
                                  <m:rPr>
                                    <m:brk m:alnAt="7"/>
                                  </m:rPr>
                                  <a:rPr lang="en-US" altLang="zh-CN" i="1">
                                    <a:latin typeface="Cambria Math" panose="02040503050406030204" pitchFamily="18" charset="0"/>
                                    <a:ea typeface="Cambria Math" panose="02040503050406030204" pitchFamily="18" charset="0"/>
                                  </a:rPr>
                                  <m:t>1</m:t>
                                </m:r>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𝑘𝑆</m:t>
                                </m:r>
                              </m:e>
                              <m:e>
                                <m:r>
                                  <a:rPr lang="en-US" altLang="zh-CN" b="0" i="1" smtClean="0">
                                    <a:latin typeface="Cambria Math" panose="02040503050406030204" pitchFamily="18" charset="0"/>
                                    <a:ea typeface="Cambria Math" panose="02040503050406030204" pitchFamily="18" charset="0"/>
                                  </a:rPr>
                                  <m:t>𝑆</m:t>
                                </m:r>
                              </m:e>
                            </m:mr>
                            <m:mr>
                              <m:e>
                                <m:r>
                                  <a:rPr lang="en-US" altLang="zh-CN" i="1">
                                    <a:latin typeface="Cambria Math" panose="02040503050406030204" pitchFamily="18" charset="0"/>
                                    <a:ea typeface="Cambria Math" panose="02040503050406030204" pitchFamily="18" charset="0"/>
                                  </a:rPr>
                                  <m:t>−</m:t>
                                </m:r>
                                <m:r>
                                  <a:rPr lang="en-US" altLang="zh-CN" i="1">
                                    <a:latin typeface="Cambria Math" panose="02040503050406030204" pitchFamily="18" charset="0"/>
                                    <a:ea typeface="Cambria Math" panose="02040503050406030204" pitchFamily="18" charset="0"/>
                                  </a:rPr>
                                  <m:t>𝑘</m:t>
                                </m:r>
                              </m:e>
                              <m:e>
                                <m:r>
                                  <a:rPr lang="en-US" altLang="zh-CN" i="1">
                                    <a:latin typeface="Cambria Math" panose="02040503050406030204" pitchFamily="18" charset="0"/>
                                    <a:ea typeface="Cambria Math" panose="02040503050406030204" pitchFamily="18" charset="0"/>
                                  </a:rPr>
                                  <m:t>1</m:t>
                                </m:r>
                              </m:e>
                            </m:mr>
                          </m:m>
                        </m:e>
                      </m:d>
                      <m:sSub>
                        <m:sSubPr>
                          <m:ctrlPr>
                            <a:rPr lang="en-US" altLang="zh-CN" i="1">
                              <a:latin typeface="Cambria Math" panose="02040503050406030204" pitchFamily="18" charset="0"/>
                              <a:ea typeface="Cambria Math" panose="02040503050406030204" pitchFamily="18" charset="0"/>
                            </a:rPr>
                          </m:ctrlPr>
                        </m:sSubPr>
                        <m:e>
                          <m:d>
                            <m:dPr>
                              <m:ctrlPr>
                                <a:rPr lang="en-US" altLang="zh-CN" i="1">
                                  <a:latin typeface="Cambria Math" panose="02040503050406030204" pitchFamily="18" charset="0"/>
                                  <a:ea typeface="Cambria Math" panose="02040503050406030204" pitchFamily="18" charset="0"/>
                                </a:rPr>
                              </m:ctrlPr>
                            </m:dPr>
                            <m:e>
                              <m:m>
                                <m:mPr>
                                  <m:mcs>
                                    <m:mc>
                                      <m:mcPr>
                                        <m:count m:val="1"/>
                                        <m:mcJc m:val="center"/>
                                      </m:mcPr>
                                    </m:mc>
                                  </m:mcs>
                                  <m:ctrlPr>
                                    <a:rPr lang="en-US" altLang="zh-CN" i="1">
                                      <a:latin typeface="Cambria Math" panose="02040503050406030204" pitchFamily="18" charset="0"/>
                                      <a:ea typeface="Cambria Math" panose="02040503050406030204" pitchFamily="18" charset="0"/>
                                    </a:rPr>
                                  </m:ctrlPr>
                                </m:mPr>
                                <m:mr>
                                  <m:e>
                                    <m:r>
                                      <m:rPr>
                                        <m:brk m:alnAt="7"/>
                                      </m:rPr>
                                      <a:rPr lang="en-US" altLang="zh-CN" i="1">
                                        <a:latin typeface="Cambria Math" panose="02040503050406030204" pitchFamily="18" charset="0"/>
                                        <a:ea typeface="Cambria Math" panose="02040503050406030204" pitchFamily="18" charset="0"/>
                                      </a:rPr>
                                      <m:t>𝑦</m:t>
                                    </m:r>
                                  </m:e>
                                </m:mr>
                                <m:mr>
                                  <m:e>
                                    <m:r>
                                      <a:rPr lang="en-US" altLang="zh-CN" i="1">
                                        <a:latin typeface="Cambria Math" panose="02040503050406030204" pitchFamily="18" charset="0"/>
                                        <a:ea typeface="Cambria Math" panose="02040503050406030204" pitchFamily="18" charset="0"/>
                                      </a:rPr>
                                      <m:t>𝑦</m:t>
                                    </m:r>
                                    <m:r>
                                      <a:rPr lang="en-US" altLang="zh-CN" i="1">
                                        <a:latin typeface="Cambria Math" panose="02040503050406030204" pitchFamily="18" charset="0"/>
                                        <a:ea typeface="Cambria Math" panose="02040503050406030204" pitchFamily="18" charset="0"/>
                                      </a:rPr>
                                      <m:t>′</m:t>
                                    </m:r>
                                  </m:e>
                                </m:mr>
                              </m:m>
                            </m:e>
                          </m:d>
                        </m:e>
                        <m:sub>
                          <m:r>
                            <a:rPr lang="en-US" altLang="zh-CN" i="1">
                              <a:latin typeface="Cambria Math" panose="02040503050406030204" pitchFamily="18" charset="0"/>
                              <a:ea typeface="Cambria Math" panose="02040503050406030204" pitchFamily="18" charset="0"/>
                            </a:rPr>
                            <m:t>𝑖</m:t>
                          </m:r>
                        </m:sub>
                      </m:sSub>
                    </m:oMath>
                  </m:oMathPara>
                </a14:m>
                <a:endParaRPr lang="zh-CN" altLang="en-US" dirty="0"/>
              </a:p>
            </p:txBody>
          </p:sp>
        </mc:Choice>
        <mc:Fallback xmlns="">
          <p:sp>
            <p:nvSpPr>
              <p:cNvPr id="8" name="文本框 7">
                <a:extLst>
                  <a:ext uri="{FF2B5EF4-FFF2-40B4-BE49-F238E27FC236}">
                    <a16:creationId xmlns:a16="http://schemas.microsoft.com/office/drawing/2014/main" id="{A40DBEF5-2267-2591-E4A0-2A77EF70E6E8}"/>
                  </a:ext>
                </a:extLst>
              </p:cNvPr>
              <p:cNvSpPr txBox="1">
                <a:spLocks noRot="1" noChangeAspect="1" noMove="1" noResize="1" noEditPoints="1" noAdjustHandles="1" noChangeArrowheads="1" noChangeShapeType="1" noTextEdit="1"/>
              </p:cNvSpPr>
              <p:nvPr/>
            </p:nvSpPr>
            <p:spPr>
              <a:xfrm>
                <a:off x="3091295" y="4069469"/>
                <a:ext cx="4956742" cy="561372"/>
              </a:xfrm>
              <a:prstGeom prst="rect">
                <a:avLst/>
              </a:prstGeom>
              <a:blipFill>
                <a:blip r:embed="rId4"/>
                <a:stretch>
                  <a:fillRect/>
                </a:stretch>
              </a:blipFill>
            </p:spPr>
            <p:txBody>
              <a:bodyPr/>
              <a:lstStyle/>
              <a:p>
                <a:r>
                  <a:rPr lang="zh-CN" altLang="en-US">
                    <a:noFill/>
                  </a:rPr>
                  <a:t> </a:t>
                </a:r>
              </a:p>
            </p:txBody>
          </p:sp>
        </mc:Fallback>
      </mc:AlternateContent>
      <p:sp>
        <p:nvSpPr>
          <p:cNvPr id="9" name="文本框 8">
            <a:extLst>
              <a:ext uri="{FF2B5EF4-FFF2-40B4-BE49-F238E27FC236}">
                <a16:creationId xmlns:a16="http://schemas.microsoft.com/office/drawing/2014/main" id="{5BA8B7AB-C53C-39EF-69FB-E8C098730BE7}"/>
              </a:ext>
            </a:extLst>
          </p:cNvPr>
          <p:cNvSpPr txBox="1"/>
          <p:nvPr/>
        </p:nvSpPr>
        <p:spPr>
          <a:xfrm>
            <a:off x="746516" y="4752102"/>
            <a:ext cx="10697071" cy="646331"/>
          </a:xfrm>
          <a:prstGeom prst="rect">
            <a:avLst/>
          </a:prstGeom>
          <a:noFill/>
        </p:spPr>
        <p:txBody>
          <a:bodyPr wrap="square">
            <a:spAutoFit/>
          </a:bodyPr>
          <a:lstStyle/>
          <a:p>
            <a:r>
              <a:rPr lang="en-US" altLang="zh-CN" dirty="0">
                <a:latin typeface="Times New Roman" panose="02020603050405020304" pitchFamily="18" charset="0"/>
                <a:ea typeface="等线" panose="02010600030101010101" pitchFamily="2" charset="-122"/>
                <a:cs typeface="Times New Roman" panose="02020603050405020304" pitchFamily="18" charset="0"/>
              </a:rPr>
              <a:t>If ion motion is stable, it will be trapped around closed orbit. For the stable motion, the absolute value of the trace </a:t>
            </a:r>
            <a:r>
              <a:rPr lang="en-US" altLang="zh-CN" dirty="0">
                <a:latin typeface="Times New Roman" panose="02020603050405020304" pitchFamily="18" charset="0"/>
                <a:cs typeface="Times New Roman" panose="02020603050405020304" pitchFamily="18" charset="0"/>
              </a:rPr>
              <a:t>of the matrix</a:t>
            </a:r>
            <a:r>
              <a:rPr lang="en-US" altLang="zh-CN" dirty="0">
                <a:latin typeface="Times New Roman" panose="02020603050405020304" pitchFamily="18" charset="0"/>
                <a:ea typeface="等线" panose="02010600030101010101" pitchFamily="2" charset="-122"/>
                <a:cs typeface="Times New Roman" panose="02020603050405020304" pitchFamily="18" charset="0"/>
              </a:rPr>
              <a:t> &lt;2, gives out Eq.(8)</a:t>
            </a:r>
            <a:endParaRPr lang="zh-CN"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EEBDD35D-32FF-7616-7611-ECD9456469D6}"/>
                  </a:ext>
                </a:extLst>
              </p:cNvPr>
              <p:cNvSpPr txBox="1"/>
              <p:nvPr/>
            </p:nvSpPr>
            <p:spPr>
              <a:xfrm>
                <a:off x="1790699" y="5535725"/>
                <a:ext cx="167899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ea typeface="Cambria Math" panose="02040503050406030204" pitchFamily="18" charset="0"/>
                        </a:rPr>
                        <m:t>0</m:t>
                      </m:r>
                      <m:r>
                        <a:rPr lang="en-US" altLang="zh-CN" i="1" smtClean="0">
                          <a:latin typeface="Cambria Math" panose="02040503050406030204" pitchFamily="18" charset="0"/>
                          <a:ea typeface="Cambria Math" panose="02040503050406030204" pitchFamily="18" charset="0"/>
                        </a:rPr>
                        <m:t>&lt;</m:t>
                      </m:r>
                      <m:r>
                        <m:rPr>
                          <m:brk m:alnAt="7"/>
                        </m:rPr>
                        <a:rPr lang="en-US" altLang="zh-CN" b="0" i="1" smtClean="0">
                          <a:latin typeface="Cambria Math" panose="02040503050406030204" pitchFamily="18" charset="0"/>
                          <a:ea typeface="Cambria Math" panose="02040503050406030204" pitchFamily="18" charset="0"/>
                        </a:rPr>
                        <m:t>𝑘</m:t>
                      </m:r>
                      <m:r>
                        <a:rPr lang="en-US" altLang="zh-CN" b="0" i="1" smtClean="0">
                          <a:latin typeface="Cambria Math" panose="02040503050406030204" pitchFamily="18" charset="0"/>
                          <a:ea typeface="Cambria Math" panose="02040503050406030204" pitchFamily="18" charset="0"/>
                        </a:rPr>
                        <m:t>𝑆</m:t>
                      </m:r>
                      <m:r>
                        <a:rPr lang="en-US" altLang="zh-CN" b="0" i="1" smtClean="0">
                          <a:latin typeface="Cambria Math" panose="02040503050406030204" pitchFamily="18" charset="0"/>
                          <a:ea typeface="Cambria Math" panose="02040503050406030204" pitchFamily="18" charset="0"/>
                        </a:rPr>
                        <m:t>&lt;4</m:t>
                      </m:r>
                    </m:oMath>
                  </m:oMathPara>
                </a14:m>
                <a:endParaRPr lang="zh-CN" altLang="en-US" dirty="0"/>
              </a:p>
            </p:txBody>
          </p:sp>
        </mc:Choice>
        <mc:Fallback xmlns="">
          <p:sp>
            <p:nvSpPr>
              <p:cNvPr id="11" name="文本框 10">
                <a:extLst>
                  <a:ext uri="{FF2B5EF4-FFF2-40B4-BE49-F238E27FC236}">
                    <a16:creationId xmlns:a16="http://schemas.microsoft.com/office/drawing/2014/main" id="{EEBDD35D-32FF-7616-7611-ECD9456469D6}"/>
                  </a:ext>
                </a:extLst>
              </p:cNvPr>
              <p:cNvSpPr txBox="1">
                <a:spLocks noRot="1" noChangeAspect="1" noMove="1" noResize="1" noEditPoints="1" noAdjustHandles="1" noChangeArrowheads="1" noChangeShapeType="1" noTextEdit="1"/>
              </p:cNvSpPr>
              <p:nvPr/>
            </p:nvSpPr>
            <p:spPr>
              <a:xfrm>
                <a:off x="1790699" y="5535725"/>
                <a:ext cx="1678998" cy="369332"/>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C23DF087-1E52-3DC8-609A-63AAB7345526}"/>
                  </a:ext>
                </a:extLst>
              </p:cNvPr>
              <p:cNvSpPr txBox="1"/>
              <p:nvPr/>
            </p:nvSpPr>
            <p:spPr>
              <a:xfrm>
                <a:off x="1653046" y="6025239"/>
                <a:ext cx="1816651" cy="60523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altLang="zh-CN" i="1" smtClean="0">
                          <a:latin typeface="Cambria Math" panose="02040503050406030204" pitchFamily="18" charset="0"/>
                          <a:ea typeface="Cambria Math" panose="02040503050406030204" pitchFamily="18" charset="0"/>
                        </a:rPr>
                        <m:t>A</m:t>
                      </m:r>
                      <m:r>
                        <a:rPr lang="en-US" altLang="zh-CN" i="1">
                          <a:latin typeface="Cambria Math" panose="02040503050406030204" pitchFamily="18" charset="0"/>
                          <a:ea typeface="Cambria Math" panose="02040503050406030204" pitchFamily="18" charset="0"/>
                        </a:rPr>
                        <m:t>&gt;</m:t>
                      </m:r>
                      <m:f>
                        <m:fPr>
                          <m:ctrlPr>
                            <a:rPr lang="en-US" altLang="zh-CN" i="1" smtClean="0">
                              <a:latin typeface="Cambria Math" panose="02040503050406030204" pitchFamily="18" charset="0"/>
                              <a:ea typeface="Cambria Math" panose="02040503050406030204" pitchFamily="18" charset="0"/>
                            </a:rPr>
                          </m:ctrlPr>
                        </m:fPr>
                        <m:num>
                          <m:sSub>
                            <m:sSubPr>
                              <m:ctrlPr>
                                <a:rPr lang="en-US" altLang="zh-CN" i="1" smtClean="0">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𝑟</m:t>
                              </m:r>
                            </m:e>
                            <m:sub>
                              <m:r>
                                <a:rPr lang="en-US" altLang="zh-CN" b="0" i="1" smtClean="0">
                                  <a:latin typeface="Cambria Math" panose="02040503050406030204" pitchFamily="18" charset="0"/>
                                  <a:ea typeface="Cambria Math" panose="02040503050406030204" pitchFamily="18" charset="0"/>
                                </a:rPr>
                                <m:t>𝑝</m:t>
                              </m:r>
                            </m:sub>
                          </m:sSub>
                          <m:sSub>
                            <m:sSubPr>
                              <m:ctrlPr>
                                <a:rPr lang="en-US" altLang="zh-CN" i="1" smtClean="0">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𝑁</m:t>
                              </m:r>
                            </m:e>
                            <m:sub>
                              <m:r>
                                <m:rPr>
                                  <m:sty m:val="p"/>
                                </m:rPr>
                                <a:rPr lang="en-US" altLang="zh-CN" b="0" i="1">
                                  <a:latin typeface="Cambria Math" panose="02040503050406030204" pitchFamily="18" charset="0"/>
                                  <a:ea typeface="Cambria Math" panose="02040503050406030204" pitchFamily="18" charset="0"/>
                                </a:rPr>
                                <m:t>e</m:t>
                              </m:r>
                            </m:sub>
                          </m:sSub>
                          <m:r>
                            <m:rPr>
                              <m:sty m:val="p"/>
                            </m:rPr>
                            <a:rPr lang="en-US" altLang="zh-CN" i="1">
                              <a:latin typeface="Cambria Math" panose="02040503050406030204" pitchFamily="18" charset="0"/>
                              <a:ea typeface="Cambria Math" panose="02040503050406030204" pitchFamily="18" charset="0"/>
                            </a:rPr>
                            <m:t>S</m:t>
                          </m:r>
                        </m:num>
                        <m:den>
                          <m:r>
                            <a:rPr lang="en-US" altLang="zh-CN" b="0" i="1" smtClean="0">
                              <a:latin typeface="Cambria Math" panose="02040503050406030204" pitchFamily="18" charset="0"/>
                              <a:ea typeface="Cambria Math" panose="02040503050406030204" pitchFamily="18" charset="0"/>
                            </a:rPr>
                            <m:t>4</m:t>
                          </m:r>
                          <m:sSub>
                            <m:sSubPr>
                              <m:ctrlPr>
                                <a:rPr lang="en-US" altLang="zh-CN" i="1" smtClean="0">
                                  <a:latin typeface="Cambria Math" panose="02040503050406030204" pitchFamily="18" charset="0"/>
                                  <a:ea typeface="Cambria Math" panose="02040503050406030204" pitchFamily="18" charset="0"/>
                                </a:rPr>
                              </m:ctrlPr>
                            </m:sSubPr>
                            <m:e>
                              <m:r>
                                <a:rPr lang="zh-CN" altLang="en-US" i="1" smtClean="0">
                                  <a:latin typeface="Cambria Math" panose="02040503050406030204" pitchFamily="18" charset="0"/>
                                  <a:ea typeface="Cambria Math" panose="02040503050406030204" pitchFamily="18" charset="0"/>
                                </a:rPr>
                                <m:t>𝜎</m:t>
                              </m:r>
                            </m:e>
                            <m:sub>
                              <m:r>
                                <a:rPr lang="en-US" altLang="zh-CN" b="0" i="1" smtClean="0">
                                  <a:latin typeface="Cambria Math" panose="02040503050406030204" pitchFamily="18" charset="0"/>
                                  <a:ea typeface="Cambria Math" panose="02040503050406030204" pitchFamily="18" charset="0"/>
                                </a:rPr>
                                <m:t>𝑦</m:t>
                              </m:r>
                            </m:sub>
                          </m:sSub>
                          <m:r>
                            <a:rPr lang="en-US" altLang="zh-CN" b="0" i="1" smtClean="0">
                              <a:latin typeface="Cambria Math" panose="02040503050406030204" pitchFamily="18" charset="0"/>
                              <a:ea typeface="Cambria Math" panose="02040503050406030204" pitchFamily="18" charset="0"/>
                            </a:rPr>
                            <m:t>(</m:t>
                          </m:r>
                          <m:sSub>
                            <m:sSubPr>
                              <m:ctrlPr>
                                <a:rPr lang="en-US" altLang="zh-CN" i="1">
                                  <a:latin typeface="Cambria Math" panose="02040503050406030204" pitchFamily="18" charset="0"/>
                                  <a:ea typeface="Cambria Math" panose="02040503050406030204" pitchFamily="18" charset="0"/>
                                </a:rPr>
                              </m:ctrlPr>
                            </m:sSubPr>
                            <m:e>
                              <m:sSub>
                                <m:sSubPr>
                                  <m:ctrlPr>
                                    <a:rPr lang="en-US" altLang="zh-CN" i="1">
                                      <a:latin typeface="Cambria Math" panose="02040503050406030204" pitchFamily="18" charset="0"/>
                                      <a:ea typeface="Cambria Math" panose="02040503050406030204" pitchFamily="18" charset="0"/>
                                    </a:rPr>
                                  </m:ctrlPr>
                                </m:sSubPr>
                                <m:e>
                                  <m:r>
                                    <a:rPr lang="zh-CN" altLang="en-US" i="1">
                                      <a:latin typeface="Cambria Math" panose="02040503050406030204" pitchFamily="18" charset="0"/>
                                      <a:ea typeface="Cambria Math" panose="02040503050406030204" pitchFamily="18" charset="0"/>
                                    </a:rPr>
                                    <m:t>𝜎</m:t>
                                  </m:r>
                                </m:e>
                                <m:sub>
                                  <m:r>
                                    <a:rPr lang="en-US" altLang="zh-CN" b="0" i="1" smtClean="0">
                                      <a:latin typeface="Cambria Math" panose="02040503050406030204" pitchFamily="18" charset="0"/>
                                      <a:ea typeface="Cambria Math" panose="02040503050406030204" pitchFamily="18" charset="0"/>
                                    </a:rPr>
                                    <m:t>𝑥</m:t>
                                  </m:r>
                                </m:sub>
                              </m:sSub>
                              <m:r>
                                <a:rPr lang="en-US" altLang="zh-CN" b="0" i="1" smtClean="0">
                                  <a:latin typeface="Cambria Math" panose="02040503050406030204" pitchFamily="18" charset="0"/>
                                  <a:ea typeface="Cambria Math" panose="02040503050406030204" pitchFamily="18" charset="0"/>
                                </a:rPr>
                                <m:t>+</m:t>
                              </m:r>
                              <m:r>
                                <a:rPr lang="zh-CN" altLang="en-US" i="1">
                                  <a:latin typeface="Cambria Math" panose="02040503050406030204" pitchFamily="18" charset="0"/>
                                  <a:ea typeface="Cambria Math" panose="02040503050406030204" pitchFamily="18" charset="0"/>
                                </a:rPr>
                                <m:t>𝜎</m:t>
                              </m:r>
                            </m:e>
                            <m:sub>
                              <m:r>
                                <a:rPr lang="en-US" altLang="zh-CN" i="1">
                                  <a:latin typeface="Cambria Math" panose="02040503050406030204" pitchFamily="18" charset="0"/>
                                  <a:ea typeface="Cambria Math" panose="02040503050406030204" pitchFamily="18" charset="0"/>
                                </a:rPr>
                                <m:t>𝑦</m:t>
                              </m:r>
                            </m:sub>
                          </m:sSub>
                          <m:r>
                            <a:rPr lang="en-US" altLang="zh-CN" b="0" i="1" smtClean="0">
                              <a:latin typeface="Cambria Math" panose="02040503050406030204" pitchFamily="18" charset="0"/>
                              <a:ea typeface="Cambria Math" panose="02040503050406030204" pitchFamily="18" charset="0"/>
                            </a:rPr>
                            <m:t>)</m:t>
                          </m:r>
                        </m:den>
                      </m:f>
                    </m:oMath>
                  </m:oMathPara>
                </a14:m>
                <a:endParaRPr lang="zh-CN" altLang="en-US" dirty="0"/>
              </a:p>
            </p:txBody>
          </p:sp>
        </mc:Choice>
        <mc:Fallback xmlns="">
          <p:sp>
            <p:nvSpPr>
              <p:cNvPr id="12" name="文本框 11">
                <a:extLst>
                  <a:ext uri="{FF2B5EF4-FFF2-40B4-BE49-F238E27FC236}">
                    <a16:creationId xmlns:a16="http://schemas.microsoft.com/office/drawing/2014/main" id="{C23DF087-1E52-3DC8-609A-63AAB7345526}"/>
                  </a:ext>
                </a:extLst>
              </p:cNvPr>
              <p:cNvSpPr txBox="1">
                <a:spLocks noRot="1" noChangeAspect="1" noMove="1" noResize="1" noEditPoints="1" noAdjustHandles="1" noChangeArrowheads="1" noChangeShapeType="1" noTextEdit="1"/>
              </p:cNvSpPr>
              <p:nvPr/>
            </p:nvSpPr>
            <p:spPr>
              <a:xfrm>
                <a:off x="1653046" y="6025239"/>
                <a:ext cx="1816651" cy="605230"/>
              </a:xfrm>
              <a:prstGeom prst="rect">
                <a:avLst/>
              </a:prstGeom>
              <a:blipFill>
                <a:blip r:embed="rId6"/>
                <a:stretch>
                  <a:fillRect/>
                </a:stretch>
              </a:blipFill>
            </p:spPr>
            <p:txBody>
              <a:bodyPr/>
              <a:lstStyle/>
              <a:p>
                <a:r>
                  <a:rPr lang="zh-CN" altLang="en-US">
                    <a:noFill/>
                  </a:rPr>
                  <a:t> </a:t>
                </a:r>
              </a:p>
            </p:txBody>
          </p:sp>
        </mc:Fallback>
      </mc:AlternateContent>
      <p:sp>
        <p:nvSpPr>
          <p:cNvPr id="13" name="文本框 12">
            <a:extLst>
              <a:ext uri="{FF2B5EF4-FFF2-40B4-BE49-F238E27FC236}">
                <a16:creationId xmlns:a16="http://schemas.microsoft.com/office/drawing/2014/main" id="{22370E79-6954-E824-E15B-38CBAACF1A5B}"/>
              </a:ext>
            </a:extLst>
          </p:cNvPr>
          <p:cNvSpPr txBox="1"/>
          <p:nvPr/>
        </p:nvSpPr>
        <p:spPr>
          <a:xfrm>
            <a:off x="5508849" y="5398433"/>
            <a:ext cx="6426911" cy="1200329"/>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Which means the molecular mass number greater than Eq.(8) will be trapped. As more and more ions are trapped, the beam will be unstable. However, the molecular in pipe is mainly H</a:t>
            </a:r>
            <a:r>
              <a:rPr lang="en-US" altLang="zh-CN" baseline="-25000" dirty="0">
                <a:latin typeface="Times New Roman" panose="02020603050405020304" pitchFamily="18" charset="0"/>
                <a:cs typeface="Times New Roman" panose="02020603050405020304" pitchFamily="18" charset="0"/>
              </a:rPr>
              <a:t>2</a:t>
            </a:r>
            <a:r>
              <a:rPr lang="en-US" altLang="zh-CN" dirty="0">
                <a:latin typeface="Times New Roman" panose="02020603050405020304" pitchFamily="18" charset="0"/>
                <a:cs typeface="Times New Roman" panose="02020603050405020304" pitchFamily="18" charset="0"/>
              </a:rPr>
              <a:t> (A=2), CO/N</a:t>
            </a:r>
            <a:r>
              <a:rPr lang="en-US" altLang="zh-CN" baseline="-25000" dirty="0">
                <a:latin typeface="Times New Roman" panose="02020603050405020304" pitchFamily="18" charset="0"/>
                <a:cs typeface="Times New Roman" panose="02020603050405020304" pitchFamily="18" charset="0"/>
              </a:rPr>
              <a:t>2</a:t>
            </a:r>
            <a:r>
              <a:rPr lang="en-US" altLang="zh-CN" dirty="0">
                <a:latin typeface="Times New Roman" panose="02020603050405020304" pitchFamily="18" charset="0"/>
                <a:cs typeface="Times New Roman" panose="02020603050405020304" pitchFamily="18" charset="0"/>
              </a:rPr>
              <a:t> (A=28), </a:t>
            </a:r>
            <a:r>
              <a:rPr lang="en-US" altLang="zh-CN" dirty="0" err="1">
                <a:latin typeface="Times New Roman" panose="02020603050405020304" pitchFamily="18" charset="0"/>
                <a:cs typeface="Times New Roman" panose="02020603050405020304" pitchFamily="18" charset="0"/>
              </a:rPr>
              <a:t>Ar</a:t>
            </a:r>
            <a:r>
              <a:rPr lang="en-US" altLang="zh-CN" dirty="0">
                <a:latin typeface="Times New Roman" panose="02020603050405020304" pitchFamily="18" charset="0"/>
                <a:cs typeface="Times New Roman" panose="02020603050405020304" pitchFamily="18" charset="0"/>
              </a:rPr>
              <a:t> (A=40), CO</a:t>
            </a:r>
            <a:r>
              <a:rPr lang="en-US" altLang="zh-CN" baseline="-25000" dirty="0">
                <a:latin typeface="Times New Roman" panose="02020603050405020304" pitchFamily="18" charset="0"/>
                <a:cs typeface="Times New Roman" panose="02020603050405020304" pitchFamily="18" charset="0"/>
              </a:rPr>
              <a:t>2</a:t>
            </a:r>
            <a:r>
              <a:rPr lang="en-US" altLang="zh-CN" dirty="0">
                <a:latin typeface="Times New Roman" panose="02020603050405020304" pitchFamily="18" charset="0"/>
                <a:cs typeface="Times New Roman" panose="02020603050405020304" pitchFamily="18" charset="0"/>
              </a:rPr>
              <a:t> (A=44) , they are easily escaped.</a:t>
            </a:r>
            <a:endParaRPr lang="zh-CN" altLang="en-US" dirty="0">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775DB148-F038-605C-837A-97901BC84E63}"/>
              </a:ext>
            </a:extLst>
          </p:cNvPr>
          <p:cNvSpPr txBox="1"/>
          <p:nvPr/>
        </p:nvSpPr>
        <p:spPr>
          <a:xfrm>
            <a:off x="1297998" y="133986"/>
            <a:ext cx="6094268" cy="523220"/>
          </a:xfrm>
          <a:prstGeom prst="rect">
            <a:avLst/>
          </a:prstGeom>
          <a:noFill/>
        </p:spPr>
        <p:txBody>
          <a:bodyPr wrap="square">
            <a:spAutoFit/>
          </a:bodyPr>
          <a:lstStyle/>
          <a:p>
            <a:r>
              <a:rPr lang="en-US" altLang="zh-CN" sz="2800" dirty="0">
                <a:solidFill>
                  <a:srgbClr val="FF0000"/>
                </a:solidFill>
                <a:latin typeface="华文中宋" panose="02010600040101010101" pitchFamily="2" charset="-122"/>
                <a:ea typeface="华文中宋" panose="02010600040101010101" pitchFamily="2" charset="-122"/>
              </a:rPr>
              <a:t>Ion instability</a:t>
            </a:r>
            <a:endParaRPr lang="zh-CN" altLang="en-US" sz="2800" dirty="0">
              <a:solidFill>
                <a:srgbClr val="FF0000"/>
              </a:solidFill>
              <a:latin typeface="华文中宋" panose="02010600040101010101" pitchFamily="2" charset="-122"/>
              <a:ea typeface="华文中宋" panose="02010600040101010101" pitchFamily="2" charset="-122"/>
            </a:endParaRPr>
          </a:p>
        </p:txBody>
      </p:sp>
      <p:sp>
        <p:nvSpPr>
          <p:cNvPr id="10" name="文本框 9">
            <a:extLst>
              <a:ext uri="{FF2B5EF4-FFF2-40B4-BE49-F238E27FC236}">
                <a16:creationId xmlns:a16="http://schemas.microsoft.com/office/drawing/2014/main" id="{77148A7A-9EA1-6391-69A2-6479ABB03CED}"/>
              </a:ext>
            </a:extLst>
          </p:cNvPr>
          <p:cNvSpPr txBox="1"/>
          <p:nvPr/>
        </p:nvSpPr>
        <p:spPr>
          <a:xfrm>
            <a:off x="3827554" y="6143188"/>
            <a:ext cx="441146" cy="369332"/>
          </a:xfrm>
          <a:prstGeom prst="rect">
            <a:avLst/>
          </a:prstGeom>
          <a:noFill/>
        </p:spPr>
        <p:txBody>
          <a:bodyPr wrap="none" rtlCol="0">
            <a:spAutoFit/>
          </a:bodyPr>
          <a:lstStyle/>
          <a:p>
            <a:r>
              <a:rPr lang="en-US" altLang="zh-CN" dirty="0"/>
              <a:t>(8)</a:t>
            </a:r>
            <a:endParaRPr lang="zh-CN" altLang="en-US" dirty="0"/>
          </a:p>
        </p:txBody>
      </p:sp>
    </p:spTree>
    <p:extLst>
      <p:ext uri="{BB962C8B-B14F-4D97-AF65-F5344CB8AC3E}">
        <p14:creationId xmlns:p14="http://schemas.microsoft.com/office/powerpoint/2010/main" val="11633028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本框 8">
            <a:extLst>
              <a:ext uri="{FF2B5EF4-FFF2-40B4-BE49-F238E27FC236}">
                <a16:creationId xmlns:a16="http://schemas.microsoft.com/office/drawing/2014/main" id="{5BA8B7AB-C53C-39EF-69FB-E8C098730BE7}"/>
              </a:ext>
            </a:extLst>
          </p:cNvPr>
          <p:cNvSpPr txBox="1"/>
          <p:nvPr/>
        </p:nvSpPr>
        <p:spPr>
          <a:xfrm>
            <a:off x="1006059" y="1588505"/>
            <a:ext cx="10697071" cy="2535566"/>
          </a:xfrm>
          <a:prstGeom prst="rect">
            <a:avLst/>
          </a:prstGeom>
          <a:noFill/>
        </p:spPr>
        <p:txBody>
          <a:bodyPr wrap="square">
            <a:spAutoFit/>
          </a:bodyPr>
          <a:lstStyle/>
          <a:p>
            <a:pPr>
              <a:lnSpc>
                <a:spcPct val="150000"/>
              </a:lnSpc>
            </a:pPr>
            <a:r>
              <a:rPr lang="en-US" altLang="zh-CN" dirty="0">
                <a:latin typeface="Times New Roman" panose="02020603050405020304" pitchFamily="18" charset="0"/>
                <a:ea typeface="等线" panose="02010600030101010101" pitchFamily="2" charset="-122"/>
                <a:cs typeface="Times New Roman" panose="02020603050405020304" pitchFamily="18" charset="0"/>
              </a:rPr>
              <a:t>From Eq.(8) it can be found, lower the transverse beam size, larger the beam current will prevent ion trapping.</a:t>
            </a:r>
          </a:p>
          <a:p>
            <a:pPr>
              <a:lnSpc>
                <a:spcPct val="150000"/>
              </a:lnSpc>
            </a:pPr>
            <a:r>
              <a:rPr lang="en-US" altLang="zh-CN" dirty="0">
                <a:latin typeface="Times New Roman" panose="02020603050405020304" pitchFamily="18" charset="0"/>
                <a:ea typeface="等线" panose="02010600030101010101" pitchFamily="2" charset="-122"/>
                <a:cs typeface="Times New Roman" panose="02020603050405020304" pitchFamily="18" charset="0"/>
              </a:rPr>
              <a:t>Lower the vacuum pressure will reduce ion trapping numbers.</a:t>
            </a:r>
          </a:p>
          <a:p>
            <a:pPr>
              <a:lnSpc>
                <a:spcPct val="150000"/>
              </a:lnSpc>
            </a:pPr>
            <a:r>
              <a:rPr lang="en-US" altLang="zh-CN" dirty="0">
                <a:latin typeface="Times New Roman" panose="02020603050405020304" pitchFamily="18" charset="0"/>
                <a:ea typeface="等线" panose="02010600030101010101" pitchFamily="2" charset="-122"/>
                <a:cs typeface="Times New Roman" panose="02020603050405020304" pitchFamily="18" charset="0"/>
              </a:rPr>
              <a:t>Besides above solutions, there is another method to prevent ion trapping: Non-uniform filling</a:t>
            </a:r>
          </a:p>
          <a:p>
            <a:pPr>
              <a:lnSpc>
                <a:spcPct val="150000"/>
              </a:lnSpc>
            </a:pPr>
            <a:endParaRPr lang="en-US" altLang="zh-CN" dirty="0">
              <a:latin typeface="Times New Roman" panose="02020603050405020304" pitchFamily="18" charset="0"/>
              <a:ea typeface="等线" panose="02010600030101010101" pitchFamily="2" charset="-122"/>
              <a:cs typeface="Times New Roman" panose="02020603050405020304" pitchFamily="18" charset="0"/>
            </a:endParaRPr>
          </a:p>
          <a:p>
            <a:pPr>
              <a:lnSpc>
                <a:spcPct val="150000"/>
              </a:lnSpc>
            </a:pPr>
            <a:r>
              <a:rPr lang="en-US" altLang="zh-CN" dirty="0">
                <a:latin typeface="Times New Roman" panose="02020603050405020304" pitchFamily="18" charset="0"/>
                <a:ea typeface="等线" panose="02010600030101010101" pitchFamily="2" charset="-122"/>
                <a:cs typeface="Times New Roman" panose="02020603050405020304" pitchFamily="18" charset="0"/>
              </a:rPr>
              <a:t>Non-uniform filling will break the periodic focus lattice, making ion motion unstable. A common filling pattern is a bunch train followed by empty buckets(ion clearing gap) letting ion drift away during the gap.</a:t>
            </a:r>
            <a:endParaRPr lang="zh-CN" altLang="en-US" dirty="0">
              <a:latin typeface="Times New Roman" panose="02020603050405020304" pitchFamily="18" charset="0"/>
              <a:cs typeface="Times New Roman" panose="02020603050405020304" pitchFamily="18" charset="0"/>
            </a:endParaRPr>
          </a:p>
        </p:txBody>
      </p:sp>
      <p:pic>
        <p:nvPicPr>
          <p:cNvPr id="10" name="图片 9" descr="图形用户界面&#10;&#10;描述已自动生成">
            <a:extLst>
              <a:ext uri="{FF2B5EF4-FFF2-40B4-BE49-F238E27FC236}">
                <a16:creationId xmlns:a16="http://schemas.microsoft.com/office/drawing/2014/main" id="{1FB2F429-5DED-C53E-8BBA-5B685ECB43F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33749" y="4283888"/>
            <a:ext cx="5524501" cy="2421916"/>
          </a:xfrm>
          <a:prstGeom prst="rect">
            <a:avLst/>
          </a:prstGeom>
        </p:spPr>
      </p:pic>
      <p:sp>
        <p:nvSpPr>
          <p:cNvPr id="13" name="左大括号 12">
            <a:extLst>
              <a:ext uri="{FF2B5EF4-FFF2-40B4-BE49-F238E27FC236}">
                <a16:creationId xmlns:a16="http://schemas.microsoft.com/office/drawing/2014/main" id="{124FB529-7C25-B3F1-B15A-3CC1089CBAC0}"/>
              </a:ext>
            </a:extLst>
          </p:cNvPr>
          <p:cNvSpPr/>
          <p:nvPr/>
        </p:nvSpPr>
        <p:spPr>
          <a:xfrm rot="5400000">
            <a:off x="5020105" y="3489660"/>
            <a:ext cx="228601" cy="3109481"/>
          </a:xfrm>
          <a:prstGeom prst="leftBrace">
            <a:avLst>
              <a:gd name="adj1" fmla="val 43544"/>
              <a:gd name="adj2" fmla="val 50000"/>
            </a:avLst>
          </a:prstGeom>
          <a:ln>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a:p>
        </p:txBody>
      </p:sp>
      <p:sp>
        <p:nvSpPr>
          <p:cNvPr id="14" name="文本框 13">
            <a:extLst>
              <a:ext uri="{FF2B5EF4-FFF2-40B4-BE49-F238E27FC236}">
                <a16:creationId xmlns:a16="http://schemas.microsoft.com/office/drawing/2014/main" id="{F7C51BC1-6009-68ED-689A-020DD3C6CAF3}"/>
              </a:ext>
            </a:extLst>
          </p:cNvPr>
          <p:cNvSpPr txBox="1"/>
          <p:nvPr/>
        </p:nvSpPr>
        <p:spPr>
          <a:xfrm>
            <a:off x="4380032" y="4560768"/>
            <a:ext cx="1508746" cy="369332"/>
          </a:xfrm>
          <a:prstGeom prst="rect">
            <a:avLst/>
          </a:prstGeom>
          <a:noFill/>
        </p:spPr>
        <p:txBody>
          <a:bodyPr wrap="none" rtlCol="0">
            <a:spAutoFit/>
          </a:bodyPr>
          <a:lstStyle/>
          <a:p>
            <a:r>
              <a:rPr lang="en-US" altLang="zh-CN" b="1" dirty="0">
                <a:solidFill>
                  <a:schemeClr val="bg1"/>
                </a:solidFill>
              </a:rPr>
              <a:t>500 bunches</a:t>
            </a:r>
            <a:endParaRPr lang="zh-CN" altLang="en-US" b="1" dirty="0">
              <a:solidFill>
                <a:schemeClr val="bg1"/>
              </a:solidFill>
            </a:endParaRPr>
          </a:p>
        </p:txBody>
      </p:sp>
      <p:sp>
        <p:nvSpPr>
          <p:cNvPr id="15" name="文本框 14">
            <a:extLst>
              <a:ext uri="{FF2B5EF4-FFF2-40B4-BE49-F238E27FC236}">
                <a16:creationId xmlns:a16="http://schemas.microsoft.com/office/drawing/2014/main" id="{DD0A3CA0-DE0C-BF14-8B35-7AFAEF3F0363}"/>
              </a:ext>
            </a:extLst>
          </p:cNvPr>
          <p:cNvSpPr txBox="1"/>
          <p:nvPr/>
        </p:nvSpPr>
        <p:spPr>
          <a:xfrm>
            <a:off x="6689146" y="5559137"/>
            <a:ext cx="2177199" cy="369332"/>
          </a:xfrm>
          <a:prstGeom prst="rect">
            <a:avLst/>
          </a:prstGeom>
          <a:noFill/>
        </p:spPr>
        <p:txBody>
          <a:bodyPr wrap="none" rtlCol="0">
            <a:spAutoFit/>
          </a:bodyPr>
          <a:lstStyle/>
          <a:p>
            <a:r>
              <a:rPr lang="en-US" altLang="zh-CN" b="1" dirty="0">
                <a:solidFill>
                  <a:schemeClr val="bg1"/>
                </a:solidFill>
              </a:rPr>
              <a:t>220 empty buckets</a:t>
            </a:r>
            <a:endParaRPr lang="zh-CN" altLang="en-US" b="1" dirty="0">
              <a:solidFill>
                <a:schemeClr val="bg1"/>
              </a:solidFill>
            </a:endParaRPr>
          </a:p>
        </p:txBody>
      </p:sp>
      <p:sp>
        <p:nvSpPr>
          <p:cNvPr id="16" name="左大括号 15">
            <a:extLst>
              <a:ext uri="{FF2B5EF4-FFF2-40B4-BE49-F238E27FC236}">
                <a16:creationId xmlns:a16="http://schemas.microsoft.com/office/drawing/2014/main" id="{34EA05DE-899D-9347-466D-CC96FABDF411}"/>
              </a:ext>
            </a:extLst>
          </p:cNvPr>
          <p:cNvSpPr/>
          <p:nvPr/>
        </p:nvSpPr>
        <p:spPr>
          <a:xfrm rot="5400000">
            <a:off x="7238372" y="5451980"/>
            <a:ext cx="400437" cy="1353418"/>
          </a:xfrm>
          <a:prstGeom prst="leftBrace">
            <a:avLst>
              <a:gd name="adj1" fmla="val 43544"/>
              <a:gd name="adj2" fmla="val 50000"/>
            </a:avLst>
          </a:prstGeom>
          <a:ln>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a:p>
        </p:txBody>
      </p:sp>
      <p:sp>
        <p:nvSpPr>
          <p:cNvPr id="17" name="文本框 16">
            <a:extLst>
              <a:ext uri="{FF2B5EF4-FFF2-40B4-BE49-F238E27FC236}">
                <a16:creationId xmlns:a16="http://schemas.microsoft.com/office/drawing/2014/main" id="{8A37F74E-5DD2-D909-7B3B-362BD5489AF8}"/>
              </a:ext>
            </a:extLst>
          </p:cNvPr>
          <p:cNvSpPr txBox="1"/>
          <p:nvPr/>
        </p:nvSpPr>
        <p:spPr>
          <a:xfrm flipH="1">
            <a:off x="9104166" y="5097472"/>
            <a:ext cx="2177200" cy="923330"/>
          </a:xfrm>
          <a:prstGeom prst="rect">
            <a:avLst/>
          </a:prstGeom>
          <a:noFill/>
        </p:spPr>
        <p:txBody>
          <a:bodyPr wrap="square" rtlCol="0">
            <a:spAutoFit/>
          </a:bodyPr>
          <a:lstStyle/>
          <a:p>
            <a:r>
              <a:rPr lang="en-US" altLang="zh-CN" dirty="0"/>
              <a:t>One of the filling patterns in SSRF storage ring.</a:t>
            </a:r>
            <a:endParaRPr lang="zh-CN" altLang="en-US" dirty="0"/>
          </a:p>
        </p:txBody>
      </p:sp>
      <p:sp>
        <p:nvSpPr>
          <p:cNvPr id="3" name="文本框 2">
            <a:extLst>
              <a:ext uri="{FF2B5EF4-FFF2-40B4-BE49-F238E27FC236}">
                <a16:creationId xmlns:a16="http://schemas.microsoft.com/office/drawing/2014/main" id="{C527B400-2298-357E-65ED-724A809364AE}"/>
              </a:ext>
            </a:extLst>
          </p:cNvPr>
          <p:cNvSpPr txBox="1"/>
          <p:nvPr/>
        </p:nvSpPr>
        <p:spPr>
          <a:xfrm>
            <a:off x="1297998" y="133986"/>
            <a:ext cx="6094268" cy="523220"/>
          </a:xfrm>
          <a:prstGeom prst="rect">
            <a:avLst/>
          </a:prstGeom>
          <a:noFill/>
        </p:spPr>
        <p:txBody>
          <a:bodyPr wrap="square">
            <a:spAutoFit/>
          </a:bodyPr>
          <a:lstStyle/>
          <a:p>
            <a:r>
              <a:rPr lang="en-US" altLang="zh-CN" sz="2800" dirty="0">
                <a:solidFill>
                  <a:srgbClr val="FF0000"/>
                </a:solidFill>
                <a:latin typeface="华文中宋" panose="02010600040101010101" pitchFamily="2" charset="-122"/>
                <a:ea typeface="华文中宋" panose="02010600040101010101" pitchFamily="2" charset="-122"/>
              </a:rPr>
              <a:t>Ion instability</a:t>
            </a:r>
            <a:endParaRPr lang="zh-CN" altLang="en-US" sz="2800" dirty="0">
              <a:solidFill>
                <a:srgbClr val="FF0000"/>
              </a:solidFill>
              <a:latin typeface="华文中宋" panose="02010600040101010101" pitchFamily="2" charset="-122"/>
              <a:ea typeface="华文中宋" panose="02010600040101010101" pitchFamily="2" charset="-122"/>
            </a:endParaRPr>
          </a:p>
        </p:txBody>
      </p:sp>
      <p:sp>
        <p:nvSpPr>
          <p:cNvPr id="5" name="文本框 4">
            <a:extLst>
              <a:ext uri="{FF2B5EF4-FFF2-40B4-BE49-F238E27FC236}">
                <a16:creationId xmlns:a16="http://schemas.microsoft.com/office/drawing/2014/main" id="{E1AAB546-83B8-FE63-AA69-2188CEF4F0CB}"/>
              </a:ext>
            </a:extLst>
          </p:cNvPr>
          <p:cNvSpPr txBox="1"/>
          <p:nvPr/>
        </p:nvSpPr>
        <p:spPr>
          <a:xfrm>
            <a:off x="667615" y="1031069"/>
            <a:ext cx="6094268" cy="369332"/>
          </a:xfrm>
          <a:prstGeom prst="rect">
            <a:avLst/>
          </a:prstGeom>
          <a:noFill/>
        </p:spPr>
        <p:txBody>
          <a:bodyPr wrap="square">
            <a:spAutoFit/>
          </a:bodyPr>
          <a:lstStyle/>
          <a:p>
            <a:r>
              <a:rPr lang="en-US" altLang="zh-CN" b="1" dirty="0">
                <a:latin typeface="宋体" panose="02010600030101010101" pitchFamily="2" charset="-122"/>
                <a:cs typeface="Times New Roman" panose="02020603050405020304" pitchFamily="18" charset="0"/>
              </a:rPr>
              <a:t>Ion trap</a:t>
            </a:r>
            <a:endParaRPr lang="zh-CN" altLang="en-US" dirty="0"/>
          </a:p>
        </p:txBody>
      </p:sp>
    </p:spTree>
    <p:extLst>
      <p:ext uri="{BB962C8B-B14F-4D97-AF65-F5344CB8AC3E}">
        <p14:creationId xmlns:p14="http://schemas.microsoft.com/office/powerpoint/2010/main" val="34056814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E52F2A5E-9DEC-F10D-C074-503953EBA16E}"/>
              </a:ext>
            </a:extLst>
          </p:cNvPr>
          <p:cNvSpPr txBox="1"/>
          <p:nvPr/>
        </p:nvSpPr>
        <p:spPr>
          <a:xfrm>
            <a:off x="667615" y="1051851"/>
            <a:ext cx="6094268" cy="369332"/>
          </a:xfrm>
          <a:prstGeom prst="rect">
            <a:avLst/>
          </a:prstGeom>
          <a:noFill/>
        </p:spPr>
        <p:txBody>
          <a:bodyPr wrap="square">
            <a:spAutoFit/>
          </a:bodyPr>
          <a:lstStyle/>
          <a:p>
            <a:r>
              <a:rPr lang="en-US" altLang="zh-CN" b="1" dirty="0">
                <a:latin typeface="宋体" panose="02010600030101010101" pitchFamily="2" charset="-122"/>
                <a:cs typeface="Times New Roman" panose="02020603050405020304" pitchFamily="18" charset="0"/>
              </a:rPr>
              <a:t>Fast ion instability</a:t>
            </a:r>
            <a:endParaRPr lang="zh-CN" altLang="en-US" dirty="0"/>
          </a:p>
        </p:txBody>
      </p:sp>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37219C5C-A384-AFB2-475C-13DC98664439}"/>
                  </a:ext>
                </a:extLst>
              </p:cNvPr>
              <p:cNvSpPr txBox="1"/>
              <p:nvPr/>
            </p:nvSpPr>
            <p:spPr>
              <a:xfrm>
                <a:off x="1014845" y="3119780"/>
                <a:ext cx="10577946" cy="668901"/>
              </a:xfrm>
              <a:prstGeom prst="rect">
                <a:avLst/>
              </a:prstGeom>
              <a:noFill/>
            </p:spPr>
            <p:txBody>
              <a:bodyPr wrap="square">
                <a:spAutoFit/>
              </a:bodyPr>
              <a:lstStyle/>
              <a:p>
                <a14:m>
                  <m:oMath xmlns:m="http://schemas.openxmlformats.org/officeDocument/2006/math">
                    <m:r>
                      <m:rPr>
                        <m:sty m:val="p"/>
                      </m:rPr>
                      <a:rPr lang="en-US" altLang="zh-CN" b="0" i="0" smtClean="0">
                        <a:latin typeface="Cambria Math" panose="02040503050406030204" pitchFamily="18" charset="0"/>
                        <a:ea typeface="Cambria Math" panose="02040503050406030204" pitchFamily="18" charset="0"/>
                      </a:rPr>
                      <m:t>Where</m:t>
                    </m:r>
                    <m:r>
                      <a:rPr lang="en-US" altLang="zh-CN" b="0" i="1" smtClean="0">
                        <a:latin typeface="Cambria Math" panose="02040503050406030204" pitchFamily="18" charset="0"/>
                        <a:ea typeface="Cambria Math" panose="02040503050406030204" pitchFamily="18" charset="0"/>
                      </a:rPr>
                      <m:t> </m:t>
                    </m:r>
                    <m:sSub>
                      <m:sSubPr>
                        <m:ctrlPr>
                          <a:rPr lang="en-US" altLang="zh-CN" i="1" smtClean="0">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𝑛</m:t>
                        </m:r>
                      </m:e>
                      <m:sub>
                        <m:r>
                          <a:rPr lang="en-US" altLang="zh-CN" b="0" i="1" smtClean="0">
                            <a:latin typeface="Cambria Math" panose="02040503050406030204" pitchFamily="18" charset="0"/>
                            <a:ea typeface="Cambria Math" panose="02040503050406030204" pitchFamily="18" charset="0"/>
                          </a:rPr>
                          <m:t>𝑔𝑎𝑠</m:t>
                        </m:r>
                      </m:sub>
                    </m:sSub>
                  </m:oMath>
                </a14:m>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is density of residual gas molecular,</a:t>
                </a:r>
                <a:r>
                  <a:rPr lang="en-US" altLang="zh-CN" dirty="0">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sSub>
                      <m:sSubPr>
                        <m:ctrlPr>
                          <a:rPr lang="en-US" altLang="zh-CN" i="1">
                            <a:latin typeface="Cambria Math" panose="02040503050406030204" pitchFamily="18" charset="0"/>
                            <a:ea typeface="Cambria Math" panose="02040503050406030204" pitchFamily="18" charset="0"/>
                          </a:rPr>
                        </m:ctrlPr>
                      </m:sSubPr>
                      <m:e>
                        <m:r>
                          <a:rPr lang="zh-CN" altLang="en-US" i="1">
                            <a:latin typeface="Cambria Math" panose="02040503050406030204" pitchFamily="18" charset="0"/>
                            <a:ea typeface="Cambria Math" panose="02040503050406030204" pitchFamily="18" charset="0"/>
                          </a:rPr>
                          <m:t>𝜎</m:t>
                        </m:r>
                      </m:e>
                      <m:sub>
                        <m:r>
                          <a:rPr lang="en-US" altLang="zh-CN" i="1">
                            <a:latin typeface="Cambria Math" panose="02040503050406030204" pitchFamily="18" charset="0"/>
                            <a:ea typeface="Cambria Math" panose="02040503050406030204" pitchFamily="18" charset="0"/>
                          </a:rPr>
                          <m:t>𝑖</m:t>
                        </m:r>
                      </m:sub>
                    </m:sSub>
                  </m:oMath>
                </a14:m>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cross section of ionization</a:t>
                </a:r>
                <a:r>
                  <a:rPr lang="zh-CN" altLang="en-US" dirty="0">
                    <a:latin typeface="Times New Roman" panose="02020603050405020304" pitchFamily="18" charset="0"/>
                    <a:cs typeface="Times New Roman" panose="02020603050405020304" pitchFamily="18" charset="0"/>
                  </a:rPr>
                  <a:t>，</a:t>
                </a:r>
                <a:r>
                  <a:rPr lang="en-US" altLang="zh-CN" i="1" dirty="0" err="1">
                    <a:latin typeface="Times New Roman" panose="02020603050405020304" pitchFamily="18" charset="0"/>
                    <a:cs typeface="Times New Roman" panose="02020603050405020304" pitchFamily="18" charset="0"/>
                  </a:rPr>
                  <a:t>n</a:t>
                </a:r>
                <a:r>
                  <a:rPr lang="en-US" altLang="zh-CN" i="1" baseline="-25000" dirty="0" err="1">
                    <a:latin typeface="Times New Roman" panose="02020603050405020304" pitchFamily="18" charset="0"/>
                    <a:cs typeface="Times New Roman" panose="02020603050405020304" pitchFamily="18" charset="0"/>
                  </a:rPr>
                  <a:t>b</a:t>
                </a:r>
                <a:r>
                  <a:rPr lang="en-US" altLang="zh-CN" i="1" baseline="-25000"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bunches number in the bunch train</a:t>
                </a:r>
                <a:r>
                  <a:rPr lang="zh-CN" altLang="en-US" dirty="0">
                    <a:latin typeface="Times New Roman" panose="02020603050405020304" pitchFamily="18" charset="0"/>
                    <a:cs typeface="Times New Roman" panose="02020603050405020304" pitchFamily="18" charset="0"/>
                  </a:rPr>
                  <a:t>，</a:t>
                </a:r>
                <a:r>
                  <a:rPr lang="en-US" altLang="zh-CN" i="1" dirty="0" err="1">
                    <a:latin typeface="Times New Roman" panose="02020603050405020304" pitchFamily="18" charset="0"/>
                    <a:cs typeface="Times New Roman" panose="02020603050405020304" pitchFamily="18" charset="0"/>
                  </a:rPr>
                  <a:t>L</a:t>
                </a:r>
                <a:r>
                  <a:rPr lang="en-US" altLang="zh-CN" i="1" baseline="-25000" dirty="0" err="1">
                    <a:latin typeface="Times New Roman" panose="02020603050405020304" pitchFamily="18" charset="0"/>
                    <a:cs typeface="Times New Roman" panose="02020603050405020304" pitchFamily="18" charset="0"/>
                  </a:rPr>
                  <a:t>sep</a:t>
                </a:r>
                <a:r>
                  <a:rPr lang="en-US" altLang="zh-CN" dirty="0">
                    <a:latin typeface="Times New Roman" panose="02020603050405020304" pitchFamily="18" charset="0"/>
                    <a:cs typeface="Times New Roman" panose="02020603050405020304" pitchFamily="18" charset="0"/>
                  </a:rPr>
                  <a:t> is the bunch separation in the train.</a:t>
                </a:r>
                <a:endParaRPr lang="zh-CN" altLang="en-US" dirty="0">
                  <a:latin typeface="Times New Roman" panose="02020603050405020304" pitchFamily="18" charset="0"/>
                  <a:cs typeface="Times New Roman" panose="02020603050405020304" pitchFamily="18" charset="0"/>
                </a:endParaRPr>
              </a:p>
            </p:txBody>
          </p:sp>
        </mc:Choice>
        <mc:Fallback xmlns="">
          <p:sp>
            <p:nvSpPr>
              <p:cNvPr id="5" name="文本框 4">
                <a:extLst>
                  <a:ext uri="{FF2B5EF4-FFF2-40B4-BE49-F238E27FC236}">
                    <a16:creationId xmlns:a16="http://schemas.microsoft.com/office/drawing/2014/main" id="{37219C5C-A384-AFB2-475C-13DC98664439}"/>
                  </a:ext>
                </a:extLst>
              </p:cNvPr>
              <p:cNvSpPr txBox="1">
                <a:spLocks noRot="1" noChangeAspect="1" noMove="1" noResize="1" noEditPoints="1" noAdjustHandles="1" noChangeArrowheads="1" noChangeShapeType="1" noTextEdit="1"/>
              </p:cNvSpPr>
              <p:nvPr/>
            </p:nvSpPr>
            <p:spPr>
              <a:xfrm>
                <a:off x="1014845" y="3119780"/>
                <a:ext cx="10577946" cy="668901"/>
              </a:xfrm>
              <a:prstGeom prst="rect">
                <a:avLst/>
              </a:prstGeom>
              <a:blipFill>
                <a:blip r:embed="rId2"/>
                <a:stretch>
                  <a:fillRect l="-461" t="-5455" r="-288" b="-1363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EFC0FEA0-521E-FAAB-DA37-79949BFAB9B5}"/>
                  </a:ext>
                </a:extLst>
              </p:cNvPr>
              <p:cNvSpPr txBox="1"/>
              <p:nvPr/>
            </p:nvSpPr>
            <p:spPr>
              <a:xfrm>
                <a:off x="4012386" y="2378611"/>
                <a:ext cx="3512628" cy="70320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CN" i="1" smtClean="0">
                              <a:latin typeface="Cambria Math" panose="02040503050406030204" pitchFamily="18" charset="0"/>
                              <a:ea typeface="Cambria Math" panose="02040503050406030204" pitchFamily="18" charset="0"/>
                            </a:rPr>
                          </m:ctrlPr>
                        </m:fPr>
                        <m:num>
                          <m:r>
                            <a:rPr lang="en-US" altLang="zh-CN" i="1">
                              <a:latin typeface="Cambria Math" panose="02040503050406030204" pitchFamily="18" charset="0"/>
                              <a:ea typeface="Cambria Math" panose="02040503050406030204" pitchFamily="18" charset="0"/>
                            </a:rPr>
                            <m:t>1</m:t>
                          </m:r>
                        </m:num>
                        <m:den>
                          <m:sSub>
                            <m:sSubPr>
                              <m:ctrlPr>
                                <a:rPr lang="en-US" altLang="zh-CN" i="1">
                                  <a:latin typeface="Cambria Math" panose="02040503050406030204" pitchFamily="18" charset="0"/>
                                  <a:ea typeface="Cambria Math" panose="02040503050406030204" pitchFamily="18" charset="0"/>
                                </a:rPr>
                              </m:ctrlPr>
                            </m:sSubPr>
                            <m:e>
                              <m:r>
                                <a:rPr lang="zh-CN" altLang="en-US" i="1">
                                  <a:latin typeface="Cambria Math" panose="02040503050406030204" pitchFamily="18" charset="0"/>
                                  <a:ea typeface="Cambria Math" panose="02040503050406030204" pitchFamily="18" charset="0"/>
                                </a:rPr>
                                <m:t>𝜏</m:t>
                              </m:r>
                            </m:e>
                            <m:sub>
                              <m:r>
                                <m:rPr>
                                  <m:sty m:val="p"/>
                                </m:rPr>
                                <a:rPr lang="en-US" altLang="zh-CN" i="1">
                                  <a:latin typeface="Cambria Math" panose="02040503050406030204" pitchFamily="18" charset="0"/>
                                  <a:ea typeface="Cambria Math" panose="02040503050406030204" pitchFamily="18" charset="0"/>
                                </a:rPr>
                                <m:t>f</m:t>
                              </m:r>
                              <m:r>
                                <a:rPr lang="en-US" altLang="zh-CN" i="1">
                                  <a:latin typeface="Cambria Math" panose="02040503050406030204" pitchFamily="18" charset="0"/>
                                  <a:ea typeface="Cambria Math" panose="02040503050406030204" pitchFamily="18" charset="0"/>
                                </a:rPr>
                                <m:t>𝑖</m:t>
                              </m:r>
                            </m:sub>
                          </m:sSub>
                        </m:den>
                      </m:f>
                      <m:r>
                        <a:rPr lang="en-US" altLang="zh-CN" i="1" smtClean="0">
                          <a:latin typeface="Cambria Math" panose="02040503050406030204" pitchFamily="18" charset="0"/>
                          <a:ea typeface="Cambria Math" panose="02040503050406030204" pitchFamily="18" charset="0"/>
                        </a:rPr>
                        <m:t>≈</m:t>
                      </m:r>
                      <m:f>
                        <m:fPr>
                          <m:ctrlPr>
                            <a:rPr lang="en-US" altLang="zh-CN" i="1" smtClean="0">
                              <a:latin typeface="Cambria Math" panose="02040503050406030204" pitchFamily="18" charset="0"/>
                              <a:ea typeface="Cambria Math" panose="02040503050406030204" pitchFamily="18" charset="0"/>
                            </a:rPr>
                          </m:ctrlPr>
                        </m:fPr>
                        <m:num>
                          <m:sSub>
                            <m:sSubPr>
                              <m:ctrlPr>
                                <a:rPr lang="en-US" altLang="zh-CN" i="1" smtClean="0">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𝑛</m:t>
                              </m:r>
                            </m:e>
                            <m:sub>
                              <m:r>
                                <a:rPr lang="en-US" altLang="zh-CN" b="0" i="1" smtClean="0">
                                  <a:latin typeface="Cambria Math" panose="02040503050406030204" pitchFamily="18" charset="0"/>
                                  <a:ea typeface="Cambria Math" panose="02040503050406030204" pitchFamily="18" charset="0"/>
                                </a:rPr>
                                <m:t>𝑔𝑎𝑠</m:t>
                              </m:r>
                            </m:sub>
                          </m:sSub>
                          <m:sSub>
                            <m:sSubPr>
                              <m:ctrlPr>
                                <a:rPr lang="en-US" altLang="zh-CN" i="1">
                                  <a:latin typeface="Cambria Math" panose="02040503050406030204" pitchFamily="18" charset="0"/>
                                  <a:ea typeface="Cambria Math" panose="02040503050406030204" pitchFamily="18" charset="0"/>
                                </a:rPr>
                              </m:ctrlPr>
                            </m:sSubPr>
                            <m:e>
                              <m:r>
                                <a:rPr lang="zh-CN" altLang="en-US" i="1" smtClean="0">
                                  <a:latin typeface="Cambria Math" panose="02040503050406030204" pitchFamily="18" charset="0"/>
                                  <a:ea typeface="Cambria Math" panose="02040503050406030204" pitchFamily="18" charset="0"/>
                                </a:rPr>
                                <m:t>𝜎</m:t>
                              </m:r>
                            </m:e>
                            <m:sub>
                              <m:r>
                                <a:rPr lang="en-US" altLang="zh-CN" b="0" i="1" smtClean="0">
                                  <a:latin typeface="Cambria Math" panose="02040503050406030204" pitchFamily="18" charset="0"/>
                                  <a:ea typeface="Cambria Math" panose="02040503050406030204" pitchFamily="18" charset="0"/>
                                </a:rPr>
                                <m:t>𝑖</m:t>
                              </m:r>
                            </m:sub>
                          </m:sSub>
                          <m:sSubSup>
                            <m:sSubSupPr>
                              <m:ctrlPr>
                                <a:rPr lang="en-US" altLang="zh-CN" i="1" smtClean="0">
                                  <a:latin typeface="Cambria Math" panose="02040503050406030204" pitchFamily="18" charset="0"/>
                                  <a:ea typeface="Cambria Math" panose="02040503050406030204" pitchFamily="18" charset="0"/>
                                </a:rPr>
                              </m:ctrlPr>
                            </m:sSubSupPr>
                            <m:e>
                              <m:r>
                                <a:rPr lang="en-US" altLang="zh-CN" b="0" i="1" smtClean="0">
                                  <a:latin typeface="Cambria Math" panose="02040503050406030204" pitchFamily="18" charset="0"/>
                                  <a:ea typeface="Cambria Math" panose="02040503050406030204" pitchFamily="18" charset="0"/>
                                </a:rPr>
                                <m:t>𝑟</m:t>
                              </m:r>
                            </m:e>
                            <m:sub>
                              <m:r>
                                <a:rPr lang="en-US" altLang="zh-CN" b="0" i="1" smtClean="0">
                                  <a:latin typeface="Cambria Math" panose="02040503050406030204" pitchFamily="18" charset="0"/>
                                  <a:ea typeface="Cambria Math" panose="02040503050406030204" pitchFamily="18" charset="0"/>
                                </a:rPr>
                                <m:t>𝑝</m:t>
                              </m:r>
                            </m:sub>
                            <m:sup>
                              <m:r>
                                <a:rPr lang="en-US" altLang="zh-CN" b="0" i="1" smtClean="0">
                                  <a:latin typeface="Cambria Math" panose="02040503050406030204" pitchFamily="18" charset="0"/>
                                  <a:ea typeface="Cambria Math" panose="02040503050406030204" pitchFamily="18" charset="0"/>
                                </a:rPr>
                                <m:t>1/2</m:t>
                              </m:r>
                            </m:sup>
                          </m:sSubSup>
                        </m:num>
                        <m:den>
                          <m:sSup>
                            <m:sSupPr>
                              <m:ctrlPr>
                                <a:rPr lang="en-US" altLang="zh-CN" i="1" smtClean="0">
                                  <a:latin typeface="Cambria Math" panose="02040503050406030204" pitchFamily="18" charset="0"/>
                                  <a:ea typeface="Cambria Math" panose="02040503050406030204" pitchFamily="18" charset="0"/>
                                </a:rPr>
                              </m:ctrlPr>
                            </m:sSupPr>
                            <m:e>
                              <m:r>
                                <a:rPr lang="en-US" altLang="zh-CN" b="0" i="1" smtClean="0">
                                  <a:latin typeface="Cambria Math" panose="02040503050406030204" pitchFamily="18" charset="0"/>
                                  <a:ea typeface="Cambria Math" panose="02040503050406030204" pitchFamily="18" charset="0"/>
                                </a:rPr>
                                <m:t>𝐴</m:t>
                              </m:r>
                            </m:e>
                            <m:sup>
                              <m:r>
                                <a:rPr lang="en-US" altLang="zh-CN" b="0" i="1" smtClean="0">
                                  <a:latin typeface="Cambria Math" panose="02040503050406030204" pitchFamily="18" charset="0"/>
                                  <a:ea typeface="Cambria Math" panose="02040503050406030204" pitchFamily="18" charset="0"/>
                                </a:rPr>
                                <m:t>1/2</m:t>
                              </m:r>
                            </m:sup>
                          </m:sSup>
                        </m:den>
                      </m:f>
                      <m:f>
                        <m:fPr>
                          <m:ctrlPr>
                            <a:rPr lang="en-US" altLang="zh-CN" i="1" smtClean="0">
                              <a:latin typeface="Cambria Math" panose="02040503050406030204" pitchFamily="18" charset="0"/>
                              <a:ea typeface="Cambria Math" panose="02040503050406030204" pitchFamily="18" charset="0"/>
                            </a:rPr>
                          </m:ctrlPr>
                        </m:fPr>
                        <m:num>
                          <m:sSubSup>
                            <m:sSubSupPr>
                              <m:ctrlPr>
                                <a:rPr lang="en-US" altLang="zh-CN" i="1" smtClean="0">
                                  <a:latin typeface="Cambria Math" panose="02040503050406030204" pitchFamily="18" charset="0"/>
                                  <a:ea typeface="Cambria Math" panose="02040503050406030204" pitchFamily="18" charset="0"/>
                                </a:rPr>
                              </m:ctrlPr>
                            </m:sSubSupPr>
                            <m:e>
                              <m:r>
                                <a:rPr lang="en-US" altLang="zh-CN" b="0" i="1" smtClean="0">
                                  <a:latin typeface="Cambria Math" panose="02040503050406030204" pitchFamily="18" charset="0"/>
                                  <a:ea typeface="Cambria Math" panose="02040503050406030204" pitchFamily="18" charset="0"/>
                                </a:rPr>
                                <m:t>𝑁</m:t>
                              </m:r>
                            </m:e>
                            <m:sub>
                              <m:r>
                                <a:rPr lang="en-US" altLang="zh-CN" b="0" i="1" smtClean="0">
                                  <a:latin typeface="Cambria Math" panose="02040503050406030204" pitchFamily="18" charset="0"/>
                                  <a:ea typeface="Cambria Math" panose="02040503050406030204" pitchFamily="18" charset="0"/>
                                </a:rPr>
                                <m:t>𝑒</m:t>
                              </m:r>
                            </m:sub>
                            <m:sup>
                              <m:r>
                                <a:rPr lang="en-US" altLang="zh-CN" b="0" i="1" smtClean="0">
                                  <a:latin typeface="Cambria Math" panose="02040503050406030204" pitchFamily="18" charset="0"/>
                                  <a:ea typeface="Cambria Math" panose="02040503050406030204" pitchFamily="18" charset="0"/>
                                </a:rPr>
                                <m:t>3/2</m:t>
                              </m:r>
                            </m:sup>
                          </m:sSubSup>
                          <m:sSubSup>
                            <m:sSubSupPr>
                              <m:ctrlPr>
                                <a:rPr lang="en-US" altLang="zh-CN" i="1" smtClean="0">
                                  <a:latin typeface="Cambria Math" panose="02040503050406030204" pitchFamily="18" charset="0"/>
                                  <a:ea typeface="Cambria Math" panose="02040503050406030204" pitchFamily="18" charset="0"/>
                                </a:rPr>
                              </m:ctrlPr>
                            </m:sSubSupPr>
                            <m:e>
                              <m:r>
                                <a:rPr lang="en-US" altLang="zh-CN" b="0" i="1" smtClean="0">
                                  <a:latin typeface="Cambria Math" panose="02040503050406030204" pitchFamily="18" charset="0"/>
                                  <a:ea typeface="Cambria Math" panose="02040503050406030204" pitchFamily="18" charset="0"/>
                                </a:rPr>
                                <m:t>𝑛</m:t>
                              </m:r>
                            </m:e>
                            <m:sub>
                              <m:r>
                                <a:rPr lang="en-US" altLang="zh-CN" b="0" i="1" smtClean="0">
                                  <a:latin typeface="Cambria Math" panose="02040503050406030204" pitchFamily="18" charset="0"/>
                                  <a:ea typeface="Cambria Math" panose="02040503050406030204" pitchFamily="18" charset="0"/>
                                </a:rPr>
                                <m:t>𝑏</m:t>
                              </m:r>
                            </m:sub>
                            <m:sup>
                              <m:r>
                                <a:rPr lang="en-US" altLang="zh-CN" b="0" i="1" smtClean="0">
                                  <a:latin typeface="Cambria Math" panose="02040503050406030204" pitchFamily="18" charset="0"/>
                                  <a:ea typeface="Cambria Math" panose="02040503050406030204" pitchFamily="18" charset="0"/>
                                </a:rPr>
                                <m:t>2</m:t>
                              </m:r>
                            </m:sup>
                          </m:sSubSup>
                          <m:sSub>
                            <m:sSubPr>
                              <m:ctrlPr>
                                <a:rPr lang="en-US" altLang="zh-CN" i="1" smtClean="0">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𝑟</m:t>
                              </m:r>
                            </m:e>
                            <m:sub>
                              <m:r>
                                <a:rPr lang="en-US" altLang="zh-CN" b="0" i="1" smtClean="0">
                                  <a:latin typeface="Cambria Math" panose="02040503050406030204" pitchFamily="18" charset="0"/>
                                  <a:ea typeface="Cambria Math" panose="02040503050406030204" pitchFamily="18" charset="0"/>
                                </a:rPr>
                                <m:t>𝑒</m:t>
                              </m:r>
                            </m:sub>
                          </m:sSub>
                          <m:sSubSup>
                            <m:sSubSupPr>
                              <m:ctrlPr>
                                <a:rPr lang="en-US" altLang="zh-CN" i="1" smtClean="0">
                                  <a:latin typeface="Cambria Math" panose="02040503050406030204" pitchFamily="18" charset="0"/>
                                  <a:ea typeface="Cambria Math" panose="02040503050406030204" pitchFamily="18" charset="0"/>
                                </a:rPr>
                              </m:ctrlPr>
                            </m:sSubSupPr>
                            <m:e>
                              <m:r>
                                <a:rPr lang="en-US" altLang="zh-CN" b="0" i="1" smtClean="0">
                                  <a:latin typeface="Cambria Math" panose="02040503050406030204" pitchFamily="18" charset="0"/>
                                  <a:ea typeface="Cambria Math" panose="02040503050406030204" pitchFamily="18" charset="0"/>
                                </a:rPr>
                                <m:t>𝐿</m:t>
                              </m:r>
                            </m:e>
                            <m:sub>
                              <m:r>
                                <a:rPr lang="en-US" altLang="zh-CN" b="0" i="1" smtClean="0">
                                  <a:latin typeface="Cambria Math" panose="02040503050406030204" pitchFamily="18" charset="0"/>
                                  <a:ea typeface="Cambria Math" panose="02040503050406030204" pitchFamily="18" charset="0"/>
                                </a:rPr>
                                <m:t>𝑠𝑒𝑝</m:t>
                              </m:r>
                            </m:sub>
                            <m:sup>
                              <m:r>
                                <a:rPr lang="en-US" altLang="zh-CN" b="0" i="1" smtClean="0">
                                  <a:latin typeface="Cambria Math" panose="02040503050406030204" pitchFamily="18" charset="0"/>
                                  <a:ea typeface="Cambria Math" panose="02040503050406030204" pitchFamily="18" charset="0"/>
                                </a:rPr>
                                <m:t>2</m:t>
                              </m:r>
                            </m:sup>
                          </m:sSubSup>
                          <m:r>
                            <a:rPr lang="en-US" altLang="zh-CN" b="0" i="1" smtClean="0">
                              <a:latin typeface="Cambria Math" panose="02040503050406030204" pitchFamily="18" charset="0"/>
                              <a:ea typeface="Cambria Math" panose="02040503050406030204" pitchFamily="18" charset="0"/>
                            </a:rPr>
                            <m:t>𝑐</m:t>
                          </m:r>
                        </m:num>
                        <m:den>
                          <m:r>
                            <a:rPr lang="zh-CN" altLang="en-US" b="0" i="1" smtClean="0">
                              <a:latin typeface="Cambria Math" panose="02040503050406030204" pitchFamily="18" charset="0"/>
                              <a:ea typeface="Cambria Math" panose="02040503050406030204" pitchFamily="18" charset="0"/>
                            </a:rPr>
                            <m:t>𝛾</m:t>
                          </m:r>
                          <m:sSup>
                            <m:sSupPr>
                              <m:ctrlPr>
                                <a:rPr lang="en-US" altLang="zh-CN" b="0" i="1" smtClean="0">
                                  <a:latin typeface="Cambria Math" panose="02040503050406030204" pitchFamily="18" charset="0"/>
                                  <a:ea typeface="Cambria Math" panose="02040503050406030204" pitchFamily="18" charset="0"/>
                                </a:rPr>
                              </m:ctrlPr>
                            </m:sSupPr>
                            <m:e>
                              <m:sSub>
                                <m:sSubPr>
                                  <m:ctrlPr>
                                    <a:rPr lang="en-US" altLang="zh-CN" i="1">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m:t>
                                  </m:r>
                                  <m:r>
                                    <a:rPr lang="zh-CN" altLang="en-US" i="1">
                                      <a:latin typeface="Cambria Math" panose="02040503050406030204" pitchFamily="18" charset="0"/>
                                      <a:ea typeface="Cambria Math" panose="02040503050406030204" pitchFamily="18" charset="0"/>
                                    </a:rPr>
                                    <m:t>𝜎</m:t>
                                  </m:r>
                                </m:e>
                                <m:sub>
                                  <m:r>
                                    <a:rPr lang="en-US" altLang="zh-CN" i="1">
                                      <a:latin typeface="Cambria Math" panose="02040503050406030204" pitchFamily="18" charset="0"/>
                                      <a:ea typeface="Cambria Math" panose="02040503050406030204" pitchFamily="18" charset="0"/>
                                    </a:rPr>
                                    <m:t>𝑦</m:t>
                                  </m:r>
                                </m:sub>
                              </m:sSub>
                              <m:r>
                                <a:rPr lang="en-US" altLang="zh-CN" i="1">
                                  <a:latin typeface="Cambria Math" panose="02040503050406030204" pitchFamily="18" charset="0"/>
                                  <a:ea typeface="Cambria Math" panose="02040503050406030204" pitchFamily="18" charset="0"/>
                                </a:rPr>
                                <m:t>(</m:t>
                              </m:r>
                              <m:sSub>
                                <m:sSubPr>
                                  <m:ctrlPr>
                                    <a:rPr lang="en-US" altLang="zh-CN" i="1">
                                      <a:latin typeface="Cambria Math" panose="02040503050406030204" pitchFamily="18" charset="0"/>
                                      <a:ea typeface="Cambria Math" panose="02040503050406030204" pitchFamily="18" charset="0"/>
                                    </a:rPr>
                                  </m:ctrlPr>
                                </m:sSubPr>
                                <m:e>
                                  <m:sSub>
                                    <m:sSubPr>
                                      <m:ctrlPr>
                                        <a:rPr lang="en-US" altLang="zh-CN" i="1">
                                          <a:latin typeface="Cambria Math" panose="02040503050406030204" pitchFamily="18" charset="0"/>
                                          <a:ea typeface="Cambria Math" panose="02040503050406030204" pitchFamily="18" charset="0"/>
                                        </a:rPr>
                                      </m:ctrlPr>
                                    </m:sSubPr>
                                    <m:e>
                                      <m:r>
                                        <a:rPr lang="zh-CN" altLang="en-US" i="1">
                                          <a:latin typeface="Cambria Math" panose="02040503050406030204" pitchFamily="18" charset="0"/>
                                          <a:ea typeface="Cambria Math" panose="02040503050406030204" pitchFamily="18" charset="0"/>
                                        </a:rPr>
                                        <m:t>𝜎</m:t>
                                      </m:r>
                                    </m:e>
                                    <m:sub>
                                      <m:r>
                                        <a:rPr lang="en-US" altLang="zh-CN" i="1">
                                          <a:latin typeface="Cambria Math" panose="02040503050406030204" pitchFamily="18" charset="0"/>
                                          <a:ea typeface="Cambria Math" panose="02040503050406030204" pitchFamily="18" charset="0"/>
                                        </a:rPr>
                                        <m:t>𝑥</m:t>
                                      </m:r>
                                    </m:sub>
                                  </m:sSub>
                                  <m:r>
                                    <a:rPr lang="en-US" altLang="zh-CN" i="1">
                                      <a:latin typeface="Cambria Math" panose="02040503050406030204" pitchFamily="18" charset="0"/>
                                      <a:ea typeface="Cambria Math" panose="02040503050406030204" pitchFamily="18" charset="0"/>
                                    </a:rPr>
                                    <m:t>+</m:t>
                                  </m:r>
                                  <m:r>
                                    <a:rPr lang="zh-CN" altLang="en-US" i="1">
                                      <a:latin typeface="Cambria Math" panose="02040503050406030204" pitchFamily="18" charset="0"/>
                                      <a:ea typeface="Cambria Math" panose="02040503050406030204" pitchFamily="18" charset="0"/>
                                    </a:rPr>
                                    <m:t>𝜎</m:t>
                                  </m:r>
                                </m:e>
                                <m:sub>
                                  <m:r>
                                    <a:rPr lang="en-US" altLang="zh-CN" i="1">
                                      <a:latin typeface="Cambria Math" panose="02040503050406030204" pitchFamily="18" charset="0"/>
                                      <a:ea typeface="Cambria Math" panose="02040503050406030204" pitchFamily="18" charset="0"/>
                                    </a:rPr>
                                    <m:t>𝑦</m:t>
                                  </m:r>
                                </m:sub>
                              </m:sSub>
                              <m:r>
                                <a:rPr lang="en-US" altLang="zh-CN" i="1">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m:t>
                              </m:r>
                            </m:e>
                            <m:sup>
                              <m:r>
                                <a:rPr lang="en-US" altLang="zh-CN" b="0" i="1" smtClean="0">
                                  <a:latin typeface="Cambria Math" panose="02040503050406030204" pitchFamily="18" charset="0"/>
                                  <a:ea typeface="Cambria Math" panose="02040503050406030204" pitchFamily="18" charset="0"/>
                                </a:rPr>
                                <m:t>3/2</m:t>
                              </m:r>
                            </m:sup>
                          </m:sSup>
                        </m:den>
                      </m:f>
                    </m:oMath>
                  </m:oMathPara>
                </a14:m>
                <a:endParaRPr lang="zh-CN" altLang="en-US" dirty="0"/>
              </a:p>
            </p:txBody>
          </p:sp>
        </mc:Choice>
        <mc:Fallback xmlns="">
          <p:sp>
            <p:nvSpPr>
              <p:cNvPr id="6" name="文本框 5">
                <a:extLst>
                  <a:ext uri="{FF2B5EF4-FFF2-40B4-BE49-F238E27FC236}">
                    <a16:creationId xmlns:a16="http://schemas.microsoft.com/office/drawing/2014/main" id="{EFC0FEA0-521E-FAAB-DA37-79949BFAB9B5}"/>
                  </a:ext>
                </a:extLst>
              </p:cNvPr>
              <p:cNvSpPr txBox="1">
                <a:spLocks noRot="1" noChangeAspect="1" noMove="1" noResize="1" noEditPoints="1" noAdjustHandles="1" noChangeArrowheads="1" noChangeShapeType="1" noTextEdit="1"/>
              </p:cNvSpPr>
              <p:nvPr/>
            </p:nvSpPr>
            <p:spPr>
              <a:xfrm>
                <a:off x="4012386" y="2378611"/>
                <a:ext cx="3512628" cy="703206"/>
              </a:xfrm>
              <a:prstGeom prst="rect">
                <a:avLst/>
              </a:prstGeom>
              <a:blipFill>
                <a:blip r:embed="rId3"/>
                <a:stretch>
                  <a:fillRect/>
                </a:stretch>
              </a:blipFill>
            </p:spPr>
            <p:txBody>
              <a:bodyPr/>
              <a:lstStyle/>
              <a:p>
                <a:r>
                  <a:rPr lang="zh-CN" altLang="en-US">
                    <a:noFill/>
                  </a:rPr>
                  <a:t> </a:t>
                </a:r>
              </a:p>
            </p:txBody>
          </p:sp>
        </mc:Fallback>
      </mc:AlternateContent>
      <p:sp>
        <p:nvSpPr>
          <p:cNvPr id="9" name="文本框 8">
            <a:extLst>
              <a:ext uri="{FF2B5EF4-FFF2-40B4-BE49-F238E27FC236}">
                <a16:creationId xmlns:a16="http://schemas.microsoft.com/office/drawing/2014/main" id="{2C44E885-2059-727D-A677-523EA04AFBF6}"/>
              </a:ext>
            </a:extLst>
          </p:cNvPr>
          <p:cNvSpPr txBox="1"/>
          <p:nvPr/>
        </p:nvSpPr>
        <p:spPr>
          <a:xfrm>
            <a:off x="1014845" y="1410792"/>
            <a:ext cx="10577946" cy="923330"/>
          </a:xfrm>
          <a:prstGeom prst="rect">
            <a:avLst/>
          </a:prstGeom>
          <a:noFill/>
        </p:spPr>
        <p:txBody>
          <a:bodyPr wrap="square">
            <a:spAutoFit/>
          </a:bodyPr>
          <a:lstStyle/>
          <a:p>
            <a:r>
              <a:rPr lang="en-US" altLang="zh-CN" dirty="0">
                <a:latin typeface="Times New Roman" panose="02020603050405020304" pitchFamily="18" charset="0"/>
                <a:cs typeface="Times New Roman" panose="02020603050405020304" pitchFamily="18" charset="0"/>
              </a:rPr>
              <a:t>Ion instability can develop even when there is an ion clearing gap if the vacuum pressure is not sufficiently low. The ions produced by the bunches in the front of the train will affect the motion of the tail bunches. This phenomenon is known as fast ion instability, and its growth rate can be expressed as follows:</a:t>
            </a:r>
            <a:endParaRPr lang="zh-CN" altLang="en-US" dirty="0">
              <a:latin typeface="Times New Roman" panose="02020603050405020304" pitchFamily="18" charset="0"/>
              <a:cs typeface="Times New Roman" panose="02020603050405020304" pitchFamily="18" charset="0"/>
            </a:endParaRPr>
          </a:p>
        </p:txBody>
      </p:sp>
      <p:pic>
        <p:nvPicPr>
          <p:cNvPr id="10" name="图片 9" descr="图表, 折线图&#10;&#10;描述已自动生成">
            <a:extLst>
              <a:ext uri="{FF2B5EF4-FFF2-40B4-BE49-F238E27FC236}">
                <a16:creationId xmlns:a16="http://schemas.microsoft.com/office/drawing/2014/main" id="{17FA0DB7-E3AA-F9F1-02B9-7E62AC83C031}"/>
              </a:ext>
            </a:extLst>
          </p:cNvPr>
          <p:cNvPicPr>
            <a:picLocks noChangeAspect="1"/>
          </p:cNvPicPr>
          <p:nvPr/>
        </p:nvPicPr>
        <p:blipFill>
          <a:blip r:embed="rId4"/>
          <a:stretch>
            <a:fillRect/>
          </a:stretch>
        </p:blipFill>
        <p:spPr>
          <a:xfrm>
            <a:off x="342318" y="3848591"/>
            <a:ext cx="3477762" cy="2346596"/>
          </a:xfrm>
          <a:prstGeom prst="rect">
            <a:avLst/>
          </a:prstGeom>
        </p:spPr>
      </p:pic>
      <p:pic>
        <p:nvPicPr>
          <p:cNvPr id="11" name="图片 10" descr="图形用户界面, 应用程序&#10;&#10;描述已自动生成">
            <a:extLst>
              <a:ext uri="{FF2B5EF4-FFF2-40B4-BE49-F238E27FC236}">
                <a16:creationId xmlns:a16="http://schemas.microsoft.com/office/drawing/2014/main" id="{113C29BA-850C-7B6C-1ADF-0BACF5BB194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57382" y="3963386"/>
            <a:ext cx="3728841" cy="1967622"/>
          </a:xfrm>
          <a:prstGeom prst="rect">
            <a:avLst/>
          </a:prstGeom>
        </p:spPr>
      </p:pic>
      <p:sp>
        <p:nvSpPr>
          <p:cNvPr id="12" name="文本框 11">
            <a:extLst>
              <a:ext uri="{FF2B5EF4-FFF2-40B4-BE49-F238E27FC236}">
                <a16:creationId xmlns:a16="http://schemas.microsoft.com/office/drawing/2014/main" id="{62B6899B-C24A-3578-C8CC-D42CB09E730B}"/>
              </a:ext>
            </a:extLst>
          </p:cNvPr>
          <p:cNvSpPr txBox="1"/>
          <p:nvPr/>
        </p:nvSpPr>
        <p:spPr>
          <a:xfrm>
            <a:off x="477401" y="6145610"/>
            <a:ext cx="7263827" cy="584775"/>
          </a:xfrm>
          <a:prstGeom prst="rect">
            <a:avLst/>
          </a:prstGeom>
          <a:noFill/>
        </p:spPr>
        <p:txBody>
          <a:bodyPr wrap="square" rtlCol="0">
            <a:spAutoFit/>
          </a:bodyPr>
          <a:lstStyle/>
          <a:p>
            <a:r>
              <a:rPr lang="en-US" altLang="zh-CN" sz="1600" dirty="0">
                <a:latin typeface="Times New Roman" panose="02020603050405020304" pitchFamily="18" charset="0"/>
                <a:cs typeface="Times New Roman" panose="02020603050405020304" pitchFamily="18" charset="0"/>
              </a:rPr>
              <a:t>The fast ion instability in SSRF storage ring, the oscillation amplitude increased along the bunch train</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When collimator closed, the tail bunches loss charge.</a:t>
            </a:r>
            <a:endParaRPr lang="zh-CN" altLang="en-US" sz="1600" dirty="0">
              <a:latin typeface="Times New Roman" panose="02020603050405020304" pitchFamily="18" charset="0"/>
              <a:cs typeface="Times New Roman" panose="02020603050405020304" pitchFamily="18" charset="0"/>
            </a:endParaRPr>
          </a:p>
        </p:txBody>
      </p:sp>
      <p:pic>
        <p:nvPicPr>
          <p:cNvPr id="13" name="图片 12" descr="图片包含 文本&#10;&#10;描述已自动生成">
            <a:extLst>
              <a:ext uri="{FF2B5EF4-FFF2-40B4-BE49-F238E27FC236}">
                <a16:creationId xmlns:a16="http://schemas.microsoft.com/office/drawing/2014/main" id="{5F220205-7C2D-A4E6-715B-7065C53C610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801763" y="3946130"/>
            <a:ext cx="4225286" cy="2015689"/>
          </a:xfrm>
          <a:prstGeom prst="rect">
            <a:avLst/>
          </a:prstGeom>
          <a:noFill/>
          <a:ln>
            <a:noFill/>
          </a:ln>
        </p:spPr>
      </p:pic>
      <p:sp>
        <p:nvSpPr>
          <p:cNvPr id="14" name="文本框 13">
            <a:extLst>
              <a:ext uri="{FF2B5EF4-FFF2-40B4-BE49-F238E27FC236}">
                <a16:creationId xmlns:a16="http://schemas.microsoft.com/office/drawing/2014/main" id="{8C8E7D59-9604-818E-9B6C-4E57C21B8CB4}"/>
              </a:ext>
            </a:extLst>
          </p:cNvPr>
          <p:cNvSpPr txBox="1"/>
          <p:nvPr/>
        </p:nvSpPr>
        <p:spPr>
          <a:xfrm>
            <a:off x="8111266" y="6041700"/>
            <a:ext cx="3738416" cy="584775"/>
          </a:xfrm>
          <a:prstGeom prst="rect">
            <a:avLst/>
          </a:prstGeom>
          <a:noFill/>
        </p:spPr>
        <p:txBody>
          <a:bodyPr wrap="square" rtlCol="0">
            <a:spAutoFit/>
          </a:bodyPr>
          <a:lstStyle/>
          <a:p>
            <a:r>
              <a:rPr lang="en-US" altLang="zh-CN" sz="1600" dirty="0">
                <a:latin typeface="Times New Roman" panose="02020603050405020304" pitchFamily="18" charset="0"/>
                <a:cs typeface="Times New Roman" panose="02020603050405020304" pitchFamily="18" charset="0"/>
              </a:rPr>
              <a:t>Multi bunch train filling to suppress fast ion instability.  </a:t>
            </a:r>
            <a:endParaRPr lang="zh-CN" altLang="en-US" sz="1600" dirty="0">
              <a:latin typeface="Times New Roman" panose="02020603050405020304" pitchFamily="18" charset="0"/>
              <a:cs typeface="Times New Roman" panose="02020603050405020304" pitchFamily="18" charset="0"/>
            </a:endParaRPr>
          </a:p>
        </p:txBody>
      </p:sp>
      <p:sp>
        <p:nvSpPr>
          <p:cNvPr id="4" name="文本框 3">
            <a:extLst>
              <a:ext uri="{FF2B5EF4-FFF2-40B4-BE49-F238E27FC236}">
                <a16:creationId xmlns:a16="http://schemas.microsoft.com/office/drawing/2014/main" id="{BDFC4407-2FFB-A2A8-8DDC-0610F0127F77}"/>
              </a:ext>
            </a:extLst>
          </p:cNvPr>
          <p:cNvSpPr txBox="1"/>
          <p:nvPr/>
        </p:nvSpPr>
        <p:spPr>
          <a:xfrm>
            <a:off x="1297998" y="133986"/>
            <a:ext cx="6094268" cy="523220"/>
          </a:xfrm>
          <a:prstGeom prst="rect">
            <a:avLst/>
          </a:prstGeom>
          <a:noFill/>
        </p:spPr>
        <p:txBody>
          <a:bodyPr wrap="square">
            <a:spAutoFit/>
          </a:bodyPr>
          <a:lstStyle/>
          <a:p>
            <a:r>
              <a:rPr lang="en-US" altLang="zh-CN" sz="2800" dirty="0">
                <a:solidFill>
                  <a:srgbClr val="FF0000"/>
                </a:solidFill>
                <a:latin typeface="华文中宋" panose="02010600040101010101" pitchFamily="2" charset="-122"/>
                <a:ea typeface="华文中宋" panose="02010600040101010101" pitchFamily="2" charset="-122"/>
              </a:rPr>
              <a:t>Ion instability</a:t>
            </a:r>
            <a:endParaRPr lang="zh-CN" altLang="en-US" sz="2800" dirty="0">
              <a:solidFill>
                <a:srgbClr val="FF0000"/>
              </a:solidFill>
              <a:latin typeface="华文中宋" panose="02010600040101010101" pitchFamily="2" charset="-122"/>
              <a:ea typeface="华文中宋" panose="02010600040101010101" pitchFamily="2" charset="-122"/>
            </a:endParaRPr>
          </a:p>
        </p:txBody>
      </p:sp>
      <p:sp>
        <p:nvSpPr>
          <p:cNvPr id="2" name="左大括号 1">
            <a:extLst>
              <a:ext uri="{FF2B5EF4-FFF2-40B4-BE49-F238E27FC236}">
                <a16:creationId xmlns:a16="http://schemas.microsoft.com/office/drawing/2014/main" id="{B587EC6E-0FB6-D1CB-F335-BE609E9A6F57}"/>
              </a:ext>
            </a:extLst>
          </p:cNvPr>
          <p:cNvSpPr/>
          <p:nvPr/>
        </p:nvSpPr>
        <p:spPr>
          <a:xfrm rot="5400000">
            <a:off x="4708512" y="3864631"/>
            <a:ext cx="332686" cy="2027846"/>
          </a:xfrm>
          <a:prstGeom prst="leftBrace">
            <a:avLst>
              <a:gd name="adj1" fmla="val 43544"/>
              <a:gd name="adj2" fmla="val 50000"/>
            </a:avLst>
          </a:prstGeom>
          <a:ln>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a:p>
        </p:txBody>
      </p:sp>
      <p:sp>
        <p:nvSpPr>
          <p:cNvPr id="7" name="文本框 6">
            <a:extLst>
              <a:ext uri="{FF2B5EF4-FFF2-40B4-BE49-F238E27FC236}">
                <a16:creationId xmlns:a16="http://schemas.microsoft.com/office/drawing/2014/main" id="{8484F389-10B2-8374-F7E3-8E969B4635DD}"/>
              </a:ext>
            </a:extLst>
          </p:cNvPr>
          <p:cNvSpPr txBox="1"/>
          <p:nvPr/>
        </p:nvSpPr>
        <p:spPr>
          <a:xfrm>
            <a:off x="4120482" y="4352840"/>
            <a:ext cx="1508746" cy="369332"/>
          </a:xfrm>
          <a:prstGeom prst="rect">
            <a:avLst/>
          </a:prstGeom>
          <a:noFill/>
        </p:spPr>
        <p:txBody>
          <a:bodyPr wrap="none" rtlCol="0">
            <a:spAutoFit/>
          </a:bodyPr>
          <a:lstStyle/>
          <a:p>
            <a:r>
              <a:rPr lang="en-US" altLang="zh-CN" b="1" dirty="0">
                <a:solidFill>
                  <a:schemeClr val="bg1"/>
                </a:solidFill>
              </a:rPr>
              <a:t>500 bunches</a:t>
            </a:r>
            <a:endParaRPr lang="zh-CN" altLang="en-US" b="1" dirty="0">
              <a:solidFill>
                <a:schemeClr val="bg1"/>
              </a:solidFill>
            </a:endParaRPr>
          </a:p>
        </p:txBody>
      </p:sp>
      <p:sp>
        <p:nvSpPr>
          <p:cNvPr id="8" name="文本框 7">
            <a:extLst>
              <a:ext uri="{FF2B5EF4-FFF2-40B4-BE49-F238E27FC236}">
                <a16:creationId xmlns:a16="http://schemas.microsoft.com/office/drawing/2014/main" id="{7FF40546-8E9F-8BEF-6E1C-714E7F5C105D}"/>
              </a:ext>
            </a:extLst>
          </p:cNvPr>
          <p:cNvSpPr txBox="1"/>
          <p:nvPr/>
        </p:nvSpPr>
        <p:spPr>
          <a:xfrm>
            <a:off x="6072616" y="4640172"/>
            <a:ext cx="1020963" cy="923330"/>
          </a:xfrm>
          <a:prstGeom prst="rect">
            <a:avLst/>
          </a:prstGeom>
          <a:noFill/>
        </p:spPr>
        <p:txBody>
          <a:bodyPr wrap="square" rtlCol="0">
            <a:spAutoFit/>
          </a:bodyPr>
          <a:lstStyle/>
          <a:p>
            <a:r>
              <a:rPr lang="en-US" altLang="zh-CN" b="1" dirty="0">
                <a:solidFill>
                  <a:schemeClr val="bg1"/>
                </a:solidFill>
              </a:rPr>
              <a:t>220 empty buckets</a:t>
            </a:r>
            <a:endParaRPr lang="zh-CN" altLang="en-US" b="1" dirty="0">
              <a:solidFill>
                <a:schemeClr val="bg1"/>
              </a:solidFill>
            </a:endParaRPr>
          </a:p>
        </p:txBody>
      </p:sp>
      <p:sp>
        <p:nvSpPr>
          <p:cNvPr id="15" name="左大括号 14">
            <a:extLst>
              <a:ext uri="{FF2B5EF4-FFF2-40B4-BE49-F238E27FC236}">
                <a16:creationId xmlns:a16="http://schemas.microsoft.com/office/drawing/2014/main" id="{7A4DDD2D-4458-F466-921C-F74BE8079391}"/>
              </a:ext>
            </a:extLst>
          </p:cNvPr>
          <p:cNvSpPr/>
          <p:nvPr/>
        </p:nvSpPr>
        <p:spPr>
          <a:xfrm rot="5400000">
            <a:off x="7238372" y="5451980"/>
            <a:ext cx="400437" cy="1353418"/>
          </a:xfrm>
          <a:prstGeom prst="leftBrace">
            <a:avLst>
              <a:gd name="adj1" fmla="val 43544"/>
              <a:gd name="adj2" fmla="val 50000"/>
            </a:avLst>
          </a:prstGeom>
          <a:ln>
            <a:solidFill>
              <a:schemeClr val="bg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a:p>
        </p:txBody>
      </p:sp>
    </p:spTree>
    <p:extLst>
      <p:ext uri="{BB962C8B-B14F-4D97-AF65-F5344CB8AC3E}">
        <p14:creationId xmlns:p14="http://schemas.microsoft.com/office/powerpoint/2010/main" val="9154904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D6F5167A-1F18-FAAB-3B10-604535959EC2}"/>
              </a:ext>
            </a:extLst>
          </p:cNvPr>
          <p:cNvSpPr txBox="1"/>
          <p:nvPr/>
        </p:nvSpPr>
        <p:spPr>
          <a:xfrm>
            <a:off x="3048866" y="3075057"/>
            <a:ext cx="6094268" cy="707886"/>
          </a:xfrm>
          <a:prstGeom prst="rect">
            <a:avLst/>
          </a:prstGeom>
          <a:noFill/>
        </p:spPr>
        <p:txBody>
          <a:bodyPr wrap="square">
            <a:spAutoFit/>
          </a:bodyPr>
          <a:lstStyle/>
          <a:p>
            <a:r>
              <a:rPr lang="en-US" altLang="zh-CN" sz="4000" dirty="0">
                <a:solidFill>
                  <a:schemeClr val="accent6">
                    <a:lumMod val="75000"/>
                  </a:schemeClr>
                </a:solidFill>
                <a:latin typeface="华文中宋" panose="02010600040101010101" pitchFamily="2" charset="-122"/>
                <a:ea typeface="华文中宋" panose="02010600040101010101" pitchFamily="2" charset="-122"/>
              </a:rPr>
              <a:t>Single bunch instability</a:t>
            </a:r>
            <a:endParaRPr lang="zh-CN" altLang="en-US" sz="4000" dirty="0">
              <a:solidFill>
                <a:schemeClr val="accent6">
                  <a:lumMod val="75000"/>
                </a:schemeClr>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16789895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AFDC9AB1-84C2-6AC2-E0D2-F499CC23464A}"/>
              </a:ext>
            </a:extLst>
          </p:cNvPr>
          <p:cNvSpPr txBox="1"/>
          <p:nvPr/>
        </p:nvSpPr>
        <p:spPr>
          <a:xfrm>
            <a:off x="1145598" y="116669"/>
            <a:ext cx="6094268" cy="523220"/>
          </a:xfrm>
          <a:prstGeom prst="rect">
            <a:avLst/>
          </a:prstGeom>
          <a:noFill/>
        </p:spPr>
        <p:txBody>
          <a:bodyPr wrap="square">
            <a:spAutoFit/>
          </a:bodyPr>
          <a:lstStyle/>
          <a:p>
            <a:r>
              <a:rPr lang="en-US" altLang="zh-CN" sz="2800" dirty="0">
                <a:solidFill>
                  <a:schemeClr val="accent6">
                    <a:lumMod val="75000"/>
                  </a:schemeClr>
                </a:solidFill>
                <a:latin typeface="华文中宋" panose="02010600040101010101" pitchFamily="2" charset="-122"/>
                <a:ea typeface="华文中宋" panose="02010600040101010101" pitchFamily="2" charset="-122"/>
              </a:rPr>
              <a:t>Single bunch instability</a:t>
            </a:r>
            <a:endParaRPr lang="zh-CN" altLang="en-US" sz="2800" dirty="0">
              <a:solidFill>
                <a:schemeClr val="accent6">
                  <a:lumMod val="75000"/>
                </a:schemeClr>
              </a:solidFill>
              <a:latin typeface="华文中宋" panose="02010600040101010101" pitchFamily="2" charset="-122"/>
              <a:ea typeface="华文中宋" panose="02010600040101010101" pitchFamily="2" charset="-122"/>
            </a:endParaRPr>
          </a:p>
        </p:txBody>
      </p:sp>
      <p:pic>
        <p:nvPicPr>
          <p:cNvPr id="4" name="图片 3" descr="图示&#10;&#10;描述已自动生成">
            <a:extLst>
              <a:ext uri="{FF2B5EF4-FFF2-40B4-BE49-F238E27FC236}">
                <a16:creationId xmlns:a16="http://schemas.microsoft.com/office/drawing/2014/main" id="{5ABE8370-B754-0B25-16CB-B98609F1DB2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49554" y="1791085"/>
            <a:ext cx="6892891" cy="1637915"/>
          </a:xfrm>
          <a:prstGeom prst="rect">
            <a:avLst/>
          </a:prstGeom>
        </p:spPr>
      </p:pic>
      <p:sp>
        <p:nvSpPr>
          <p:cNvPr id="3" name="文本框 2">
            <a:extLst>
              <a:ext uri="{FF2B5EF4-FFF2-40B4-BE49-F238E27FC236}">
                <a16:creationId xmlns:a16="http://schemas.microsoft.com/office/drawing/2014/main" id="{0CE1EF2C-44E7-E167-06C3-B8783E7E4A36}"/>
              </a:ext>
            </a:extLst>
          </p:cNvPr>
          <p:cNvSpPr txBox="1"/>
          <p:nvPr/>
        </p:nvSpPr>
        <p:spPr>
          <a:xfrm>
            <a:off x="405245" y="1102595"/>
            <a:ext cx="3082895" cy="369332"/>
          </a:xfrm>
          <a:prstGeom prst="rect">
            <a:avLst/>
          </a:prstGeom>
          <a:noFill/>
        </p:spPr>
        <p:txBody>
          <a:bodyPr wrap="none" rtlCol="0">
            <a:spAutoFit/>
          </a:bodyPr>
          <a:lstStyle/>
          <a:p>
            <a:r>
              <a:rPr lang="en-US" altLang="zh-CN" b="1" dirty="0"/>
              <a:t>a</a:t>
            </a:r>
            <a:r>
              <a:rPr lang="zh-CN" altLang="en-US" b="1" dirty="0"/>
              <a:t>、</a:t>
            </a:r>
            <a:r>
              <a:rPr lang="en-US" altLang="zh-CN" b="1" dirty="0"/>
              <a:t>Beam Breakup </a:t>
            </a:r>
            <a:r>
              <a:rPr lang="zh-CN" altLang="en-US" b="1" dirty="0"/>
              <a:t>（</a:t>
            </a:r>
            <a:r>
              <a:rPr lang="en-US" altLang="zh-CN" b="1" dirty="0"/>
              <a:t>BBU</a:t>
            </a:r>
            <a:r>
              <a:rPr lang="zh-CN" altLang="en-US" b="1" dirty="0"/>
              <a:t>）</a:t>
            </a:r>
          </a:p>
        </p:txBody>
      </p:sp>
      <p:sp>
        <p:nvSpPr>
          <p:cNvPr id="5" name="文本框 4">
            <a:extLst>
              <a:ext uri="{FF2B5EF4-FFF2-40B4-BE49-F238E27FC236}">
                <a16:creationId xmlns:a16="http://schemas.microsoft.com/office/drawing/2014/main" id="{72406A67-9AAF-D84A-A4D3-5AABB9D6E709}"/>
              </a:ext>
            </a:extLst>
          </p:cNvPr>
          <p:cNvSpPr txBox="1"/>
          <p:nvPr/>
        </p:nvSpPr>
        <p:spPr>
          <a:xfrm>
            <a:off x="817582" y="3575276"/>
            <a:ext cx="11101892" cy="2818464"/>
          </a:xfrm>
          <a:prstGeom prst="rect">
            <a:avLst/>
          </a:prstGeom>
          <a:noFill/>
        </p:spPr>
        <p:txBody>
          <a:bodyPr wrap="square" rtlCol="0">
            <a:spAutoFit/>
          </a:bodyPr>
          <a:lstStyle/>
          <a:p>
            <a:pPr marL="285750" indent="-285750">
              <a:lnSpc>
                <a:spcPct val="150000"/>
              </a:lnSpc>
              <a:buFont typeface="Wingdings" panose="05000000000000000000" pitchFamily="2" charset="2"/>
              <a:buChar char="l"/>
            </a:pPr>
            <a:r>
              <a:rPr lang="en-US" altLang="zh-CN" dirty="0">
                <a:latin typeface="Times New Roman" panose="02020603050405020304" pitchFamily="18" charset="0"/>
                <a:cs typeface="Times New Roman" panose="02020603050405020304" pitchFamily="18" charset="0"/>
              </a:rPr>
              <a:t>Usually happens in </a:t>
            </a:r>
            <a:r>
              <a:rPr lang="en-US" altLang="zh-CN" dirty="0" err="1">
                <a:latin typeface="Times New Roman" panose="02020603050405020304" pitchFamily="18" charset="0"/>
                <a:cs typeface="Times New Roman" panose="02020603050405020304" pitchFamily="18" charset="0"/>
              </a:rPr>
              <a:t>linac</a:t>
            </a:r>
            <a:r>
              <a:rPr lang="en-US" altLang="zh-CN" dirty="0">
                <a:latin typeface="Times New Roman" panose="02020603050405020304" pitchFamily="18" charset="0"/>
                <a:cs typeface="Times New Roman" panose="02020603050405020304" pitchFamily="18" charset="0"/>
              </a:rPr>
              <a:t>, where particles in head and tail of the bunch do not exchange.</a:t>
            </a:r>
          </a:p>
          <a:p>
            <a:pPr marL="285750" indent="-285750">
              <a:lnSpc>
                <a:spcPct val="150000"/>
              </a:lnSpc>
              <a:buFont typeface="Wingdings" panose="05000000000000000000" pitchFamily="2" charset="2"/>
              <a:buChar char="l"/>
            </a:pPr>
            <a:r>
              <a:rPr lang="en-US" altLang="zh-CN" dirty="0">
                <a:latin typeface="Times New Roman" panose="02020603050405020304" pitchFamily="18" charset="0"/>
                <a:cs typeface="Times New Roman" panose="02020603050405020304" pitchFamily="18" charset="0"/>
              </a:rPr>
              <a:t>When bunch charge is high, </a:t>
            </a:r>
            <a:r>
              <a:rPr lang="en-US" altLang="zh-CN" dirty="0" err="1">
                <a:latin typeface="Times New Roman" panose="02020603050405020304" pitchFamily="18" charset="0"/>
                <a:cs typeface="Times New Roman" panose="02020603050405020304" pitchFamily="18" charset="0"/>
              </a:rPr>
              <a:t>wakefield</a:t>
            </a:r>
            <a:r>
              <a:rPr lang="en-US" altLang="zh-CN" dirty="0">
                <a:latin typeface="Times New Roman" panose="02020603050405020304" pitchFamily="18" charset="0"/>
                <a:cs typeface="Times New Roman" panose="02020603050405020304" pitchFamily="18" charset="0"/>
              </a:rPr>
              <a:t> is great.</a:t>
            </a:r>
          </a:p>
          <a:p>
            <a:pPr marL="285750" indent="-285750">
              <a:lnSpc>
                <a:spcPct val="150000"/>
              </a:lnSpc>
              <a:buFont typeface="Wingdings" panose="05000000000000000000" pitchFamily="2" charset="2"/>
              <a:buChar char="l"/>
            </a:pPr>
            <a:r>
              <a:rPr lang="en-US" altLang="zh-CN" dirty="0">
                <a:latin typeface="Times New Roman" panose="02020603050405020304" pitchFamily="18" charset="0"/>
                <a:cs typeface="Times New Roman" panose="02020603050405020304" pitchFamily="18" charset="0"/>
              </a:rPr>
              <a:t>The launch beam is off-axis.</a:t>
            </a:r>
          </a:p>
          <a:p>
            <a:pPr marL="285750" indent="-285750">
              <a:lnSpc>
                <a:spcPct val="150000"/>
              </a:lnSpc>
              <a:buFont typeface="Wingdings" panose="05000000000000000000" pitchFamily="2" charset="2"/>
              <a:buChar char="l"/>
            </a:pPr>
            <a:endParaRPr lang="en-US" altLang="zh-CN" sz="1200" dirty="0">
              <a:latin typeface="Times New Roman" panose="02020603050405020304" pitchFamily="18" charset="0"/>
              <a:cs typeface="Times New Roman" panose="02020603050405020304" pitchFamily="18" charset="0"/>
            </a:endParaRPr>
          </a:p>
          <a:p>
            <a:pPr marL="285750" indent="-285750">
              <a:lnSpc>
                <a:spcPct val="150000"/>
              </a:lnSpc>
              <a:buFont typeface="Wingdings" panose="05000000000000000000" pitchFamily="2" charset="2"/>
              <a:buChar char="Ø"/>
            </a:pPr>
            <a:r>
              <a:rPr lang="en-US" altLang="zh-CN" dirty="0"/>
              <a:t>The particles at the tail of the bunch feel the wake generated by the particles at the head. This causes the transverse oscillation amplitude of the tail to increase, deforming the bunch into a banana shape and eventually leading to beam breakup.</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178045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CD6933C9-D3B8-5B97-C91B-F8A76EA2C171}"/>
              </a:ext>
            </a:extLst>
          </p:cNvPr>
          <p:cNvSpPr txBox="1"/>
          <p:nvPr/>
        </p:nvSpPr>
        <p:spPr>
          <a:xfrm>
            <a:off x="405245" y="1102595"/>
            <a:ext cx="3082895" cy="369332"/>
          </a:xfrm>
          <a:prstGeom prst="rect">
            <a:avLst/>
          </a:prstGeom>
          <a:noFill/>
        </p:spPr>
        <p:txBody>
          <a:bodyPr wrap="none" rtlCol="0">
            <a:spAutoFit/>
          </a:bodyPr>
          <a:lstStyle/>
          <a:p>
            <a:r>
              <a:rPr lang="en-US" altLang="zh-CN" b="1" dirty="0"/>
              <a:t>a</a:t>
            </a:r>
            <a:r>
              <a:rPr lang="zh-CN" altLang="en-US" b="1" dirty="0"/>
              <a:t>、</a:t>
            </a:r>
            <a:r>
              <a:rPr lang="en-US" altLang="zh-CN" b="1" dirty="0"/>
              <a:t>Beam Breakup </a:t>
            </a:r>
            <a:r>
              <a:rPr lang="zh-CN" altLang="en-US" b="1" dirty="0"/>
              <a:t>（</a:t>
            </a:r>
            <a:r>
              <a:rPr lang="en-US" altLang="zh-CN" b="1" dirty="0"/>
              <a:t>BBU</a:t>
            </a:r>
            <a:r>
              <a:rPr lang="zh-CN" altLang="en-US" b="1" dirty="0"/>
              <a:t>）</a:t>
            </a:r>
          </a:p>
        </p:txBody>
      </p:sp>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F1FEF7D6-64A1-8D77-FE57-166E89184E80}"/>
                  </a:ext>
                </a:extLst>
              </p:cNvPr>
              <p:cNvSpPr txBox="1"/>
              <p:nvPr/>
            </p:nvSpPr>
            <p:spPr>
              <a:xfrm>
                <a:off x="3731997" y="1931671"/>
                <a:ext cx="3706656" cy="5808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𝑦</m:t>
                          </m:r>
                        </m:e>
                        <m:sub>
                          <m:r>
                            <a:rPr lang="en-US" altLang="zh-CN" b="0" i="1" smtClean="0">
                              <a:latin typeface="Cambria Math" panose="02040503050406030204" pitchFamily="18" charset="0"/>
                            </a:rPr>
                            <m:t>2</m:t>
                          </m:r>
                        </m:sub>
                        <m:sup>
                          <m:r>
                            <a:rPr lang="en-US" altLang="zh-CN" b="0" i="1" smtClean="0">
                              <a:latin typeface="Cambria Math" panose="02040503050406030204" pitchFamily="18" charset="0"/>
                            </a:rPr>
                            <m:t>′′</m:t>
                          </m:r>
                        </m:sup>
                      </m:sSubSup>
                      <m:r>
                        <a:rPr lang="en-US" altLang="zh-CN" b="0" i="1" smtClean="0">
                          <a:latin typeface="Cambria Math" panose="02040503050406030204" pitchFamily="18" charset="0"/>
                        </a:rPr>
                        <m:t>+</m:t>
                      </m:r>
                      <m:sSubSup>
                        <m:sSubSupPr>
                          <m:ctrlPr>
                            <a:rPr lang="en-US" altLang="zh-CN" b="0" i="1" smtClean="0">
                              <a:latin typeface="Cambria Math" panose="02040503050406030204" pitchFamily="18" charset="0"/>
                            </a:rPr>
                          </m:ctrlPr>
                        </m:sSubSupPr>
                        <m:e>
                          <m:r>
                            <a:rPr lang="en-US" altLang="zh-CN" b="0" i="1" smtClean="0">
                              <a:latin typeface="Cambria Math" panose="02040503050406030204" pitchFamily="18" charset="0"/>
                            </a:rPr>
                            <m:t>𝑘</m:t>
                          </m:r>
                        </m:e>
                        <m:sub>
                          <m:r>
                            <a:rPr lang="zh-CN" altLang="en-US" b="0" i="1" smtClean="0">
                              <a:latin typeface="Cambria Math" panose="02040503050406030204" pitchFamily="18" charset="0"/>
                            </a:rPr>
                            <m:t>𝛽</m:t>
                          </m:r>
                        </m:sub>
                        <m:sup>
                          <m:r>
                            <a:rPr lang="en-US" altLang="zh-CN" b="0" i="1" smtClean="0">
                              <a:latin typeface="Cambria Math" panose="02040503050406030204" pitchFamily="18" charset="0"/>
                            </a:rPr>
                            <m:t>2</m:t>
                          </m:r>
                        </m:sup>
                      </m:sSubSup>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𝑦</m:t>
                          </m:r>
                        </m:e>
                        <m:sub>
                          <m:r>
                            <a:rPr lang="en-US" altLang="zh-CN" b="0" i="1" smtClean="0">
                              <a:latin typeface="Cambria Math" panose="02040503050406030204" pitchFamily="18" charset="0"/>
                            </a:rPr>
                            <m:t>2</m:t>
                          </m:r>
                        </m:sub>
                      </m:sSub>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𝑁</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𝑟</m:t>
                              </m:r>
                            </m:e>
                            <m:sub>
                              <m:r>
                                <a:rPr lang="en-US" altLang="zh-CN" b="0" i="1" smtClean="0">
                                  <a:latin typeface="Cambria Math" panose="02040503050406030204" pitchFamily="18" charset="0"/>
                                </a:rPr>
                                <m:t>𝑒</m:t>
                              </m:r>
                            </m:sub>
                          </m:sSub>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𝑊</m:t>
                              </m:r>
                            </m:e>
                            <m:sub>
                              <m:r>
                                <a:rPr lang="en-US" altLang="zh-CN" b="0" i="1" smtClean="0">
                                  <a:latin typeface="Cambria Math" panose="02040503050406030204" pitchFamily="18" charset="0"/>
                                  <a:ea typeface="Cambria Math" panose="02040503050406030204" pitchFamily="18" charset="0"/>
                                </a:rPr>
                                <m:t>⊥</m:t>
                              </m:r>
                            </m:sub>
                          </m:sSub>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𝑧</m:t>
                              </m:r>
                            </m:e>
                          </m:d>
                        </m:num>
                        <m:den>
                          <m:r>
                            <a:rPr lang="en-US" altLang="zh-CN" b="0" i="1" smtClean="0">
                              <a:latin typeface="Cambria Math" panose="02040503050406030204" pitchFamily="18" charset="0"/>
                            </a:rPr>
                            <m:t>2</m:t>
                          </m:r>
                          <m:r>
                            <a:rPr lang="zh-CN" altLang="en-US" b="0" i="1" smtClean="0">
                              <a:latin typeface="Cambria Math" panose="02040503050406030204" pitchFamily="18" charset="0"/>
                            </a:rPr>
                            <m:t>𝛾</m:t>
                          </m:r>
                          <m:r>
                            <a:rPr lang="en-US" altLang="zh-CN" b="0" i="1" smtClean="0">
                              <a:latin typeface="Cambria Math" panose="02040503050406030204" pitchFamily="18" charset="0"/>
                            </a:rPr>
                            <m:t>𝐿</m:t>
                          </m:r>
                        </m:den>
                      </m:f>
                      <m:sSub>
                        <m:sSubPr>
                          <m:ctrlPr>
                            <a:rPr lang="en-US" altLang="zh-CN" b="0" i="1" smtClean="0">
                              <a:latin typeface="Cambria Math" panose="02040503050406030204" pitchFamily="18" charset="0"/>
                            </a:rPr>
                          </m:ctrlPr>
                        </m:sSubPr>
                        <m:e>
                          <m:acc>
                            <m:accPr>
                              <m:chr m:val="̂"/>
                              <m:ctrlPr>
                                <a:rPr lang="en-US" altLang="zh-CN" b="0" i="1" smtClean="0">
                                  <a:latin typeface="Cambria Math" panose="02040503050406030204" pitchFamily="18" charset="0"/>
                                </a:rPr>
                              </m:ctrlPr>
                            </m:accPr>
                            <m:e>
                              <m:r>
                                <a:rPr lang="en-US" altLang="zh-CN" b="0" i="1" smtClean="0">
                                  <a:latin typeface="Cambria Math" panose="02040503050406030204" pitchFamily="18" charset="0"/>
                                </a:rPr>
                                <m:t>𝑦</m:t>
                              </m:r>
                            </m:e>
                          </m:acc>
                        </m:e>
                        <m:sub>
                          <m:r>
                            <a:rPr lang="en-US" altLang="zh-CN" b="0" i="1" smtClean="0">
                              <a:latin typeface="Cambria Math" panose="02040503050406030204" pitchFamily="18" charset="0"/>
                            </a:rPr>
                            <m:t>1</m:t>
                          </m:r>
                        </m:sub>
                      </m:sSub>
                      <m:r>
                        <m:rPr>
                          <m:sty m:val="p"/>
                        </m:rPr>
                        <a:rPr lang="en-US" altLang="zh-CN" b="0" i="0" smtClean="0">
                          <a:latin typeface="Cambria Math" panose="02040503050406030204" pitchFamily="18" charset="0"/>
                        </a:rPr>
                        <m:t>cos</m:t>
                      </m:r>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𝑘</m:t>
                          </m:r>
                        </m:e>
                        <m:sub>
                          <m:r>
                            <a:rPr lang="zh-CN" altLang="en-US" b="0" i="1" smtClean="0">
                              <a:latin typeface="Cambria Math" panose="02040503050406030204" pitchFamily="18" charset="0"/>
                            </a:rPr>
                            <m:t>𝛽</m:t>
                          </m:r>
                        </m:sub>
                      </m:sSub>
                      <m:r>
                        <a:rPr lang="en-US" altLang="zh-CN" b="0" i="1" smtClean="0">
                          <a:latin typeface="Cambria Math" panose="02040503050406030204" pitchFamily="18" charset="0"/>
                        </a:rPr>
                        <m:t>𝑠</m:t>
                      </m:r>
                      <m:r>
                        <a:rPr lang="en-US" altLang="zh-CN" b="0" i="1" smtClean="0">
                          <a:latin typeface="Cambria Math" panose="02040503050406030204" pitchFamily="18" charset="0"/>
                        </a:rPr>
                        <m:t>)</m:t>
                      </m:r>
                    </m:oMath>
                  </m:oMathPara>
                </a14:m>
                <a:endParaRPr lang="zh-CN" altLang="en-US" dirty="0"/>
              </a:p>
            </p:txBody>
          </p:sp>
        </mc:Choice>
        <mc:Fallback xmlns="">
          <p:sp>
            <p:nvSpPr>
              <p:cNvPr id="5" name="文本框 4">
                <a:extLst>
                  <a:ext uri="{FF2B5EF4-FFF2-40B4-BE49-F238E27FC236}">
                    <a16:creationId xmlns:a16="http://schemas.microsoft.com/office/drawing/2014/main" id="{F1FEF7D6-64A1-8D77-FE57-166E89184E80}"/>
                  </a:ext>
                </a:extLst>
              </p:cNvPr>
              <p:cNvSpPr txBox="1">
                <a:spLocks noRot="1" noChangeAspect="1" noMove="1" noResize="1" noEditPoints="1" noAdjustHandles="1" noChangeArrowheads="1" noChangeShapeType="1" noTextEdit="1"/>
              </p:cNvSpPr>
              <p:nvPr/>
            </p:nvSpPr>
            <p:spPr>
              <a:xfrm>
                <a:off x="3731997" y="1931671"/>
                <a:ext cx="3706656" cy="580865"/>
              </a:xfrm>
              <a:prstGeom prst="rect">
                <a:avLst/>
              </a:prstGeom>
              <a:blipFill>
                <a:blip r:embed="rId3"/>
                <a:stretch>
                  <a:fillRect/>
                </a:stretch>
              </a:blipFill>
            </p:spPr>
            <p:txBody>
              <a:bodyPr/>
              <a:lstStyle/>
              <a:p>
                <a:r>
                  <a:rPr lang="zh-CN" altLang="en-US">
                    <a:noFill/>
                  </a:rPr>
                  <a:t> </a:t>
                </a:r>
              </a:p>
            </p:txBody>
          </p:sp>
        </mc:Fallback>
      </mc:AlternateContent>
      <p:sp>
        <p:nvSpPr>
          <p:cNvPr id="6" name="文本框 5">
            <a:extLst>
              <a:ext uri="{FF2B5EF4-FFF2-40B4-BE49-F238E27FC236}">
                <a16:creationId xmlns:a16="http://schemas.microsoft.com/office/drawing/2014/main" id="{16206386-5767-BF85-9022-0AE45A647532}"/>
              </a:ext>
            </a:extLst>
          </p:cNvPr>
          <p:cNvSpPr txBox="1"/>
          <p:nvPr/>
        </p:nvSpPr>
        <p:spPr>
          <a:xfrm>
            <a:off x="844730" y="1430363"/>
            <a:ext cx="10447027" cy="463973"/>
          </a:xfrm>
          <a:prstGeom prst="rect">
            <a:avLst/>
          </a:prstGeom>
          <a:noFill/>
        </p:spPr>
        <p:txBody>
          <a:bodyPr wrap="none" rtlCol="0">
            <a:spAutoFit/>
          </a:bodyPr>
          <a:lstStyle/>
          <a:p>
            <a:pPr>
              <a:lnSpc>
                <a:spcPct val="150000"/>
              </a:lnSpc>
            </a:pPr>
            <a:r>
              <a:rPr lang="en-US" altLang="zh-CN" dirty="0">
                <a:latin typeface="Times New Roman" panose="02020603050405020304" pitchFamily="18" charset="0"/>
                <a:cs typeface="Times New Roman" panose="02020603050405020304" pitchFamily="18" charset="0"/>
              </a:rPr>
              <a:t>Two particle model</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Head particle #1</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tail particle #2</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separation distance </a:t>
            </a:r>
            <a:r>
              <a:rPr lang="en-US" altLang="zh-CN" i="1" dirty="0">
                <a:latin typeface="Times New Roman" panose="02020603050405020304" pitchFamily="18" charset="0"/>
                <a:cs typeface="Times New Roman" panose="02020603050405020304" pitchFamily="18" charset="0"/>
              </a:rPr>
              <a:t>z</a:t>
            </a:r>
            <a:r>
              <a:rPr lang="zh-CN" altLang="en-US" i="1"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The equation of motion of #2:</a:t>
            </a:r>
            <a:endParaRPr lang="zh-CN"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34EC1BD2-20B4-0901-3F3D-33A6254360AA}"/>
                  </a:ext>
                </a:extLst>
              </p:cNvPr>
              <p:cNvSpPr txBox="1"/>
              <p:nvPr/>
            </p:nvSpPr>
            <p:spPr>
              <a:xfrm>
                <a:off x="844730" y="2439799"/>
                <a:ext cx="10782697" cy="1326197"/>
              </a:xfrm>
              <a:prstGeom prst="rect">
                <a:avLst/>
              </a:prstGeom>
              <a:noFill/>
            </p:spPr>
            <p:txBody>
              <a:bodyPr wrap="square" rtlCol="0">
                <a:spAutoFit/>
              </a:bodyPr>
              <a:lstStyle/>
              <a:p>
                <a:pPr>
                  <a:lnSpc>
                    <a:spcPct val="150000"/>
                  </a:lnSpc>
                </a:pPr>
                <a:r>
                  <a:rPr lang="en-US" altLang="zh-CN" dirty="0">
                    <a:latin typeface="Times New Roman" panose="02020603050405020304" pitchFamily="18" charset="0"/>
                    <a:cs typeface="Times New Roman" panose="02020603050405020304" pitchFamily="18" charset="0"/>
                  </a:rPr>
                  <a:t>w</a:t>
                </a:r>
                <a14:m>
                  <m:oMath xmlns:m="http://schemas.openxmlformats.org/officeDocument/2006/math">
                    <m:r>
                      <m:rPr>
                        <m:sty m:val="p"/>
                      </m:rPr>
                      <a:rPr lang="en-US" altLang="zh-CN" b="0" i="0" smtClean="0">
                        <a:latin typeface="Cambria Math" panose="02040503050406030204" pitchFamily="18" charset="0"/>
                      </a:rPr>
                      <m:t>here</m:t>
                    </m:r>
                    <m:r>
                      <a:rPr lang="en-US" altLang="zh-CN" b="0" i="0" smtClean="0">
                        <a:latin typeface="Cambria Math" panose="02040503050406030204" pitchFamily="18" charset="0"/>
                      </a:rPr>
                      <m:t> </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𝑘</m:t>
                        </m:r>
                      </m:e>
                      <m:sub>
                        <m:r>
                          <a:rPr lang="zh-CN" altLang="en-US" b="0" i="1" smtClean="0">
                            <a:latin typeface="Cambria Math" panose="02040503050406030204" pitchFamily="18" charset="0"/>
                          </a:rPr>
                          <m:t>𝛽</m:t>
                        </m:r>
                      </m:sub>
                    </m:sSub>
                  </m:oMath>
                </a14:m>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is the wave-number of </a:t>
                </a:r>
                <a:r>
                  <a:rPr lang="en-US" altLang="zh-CN" i="1" dirty="0">
                    <a:latin typeface="Times New Roman" panose="02020603050405020304" pitchFamily="18" charset="0"/>
                    <a:cs typeface="Times New Roman" panose="02020603050405020304" pitchFamily="18" charset="0"/>
                  </a:rPr>
                  <a:t>β </a:t>
                </a:r>
                <a:r>
                  <a:rPr lang="en-US" altLang="zh-CN" dirty="0">
                    <a:latin typeface="Times New Roman" panose="02020603050405020304" pitchFamily="18" charset="0"/>
                    <a:cs typeface="Times New Roman" panose="02020603050405020304" pitchFamily="18" charset="0"/>
                  </a:rPr>
                  <a:t>oscillation in </a:t>
                </a:r>
                <a:r>
                  <a:rPr lang="en-US" altLang="zh-CN" dirty="0" err="1">
                    <a:latin typeface="Times New Roman" panose="02020603050405020304" pitchFamily="18" charset="0"/>
                    <a:cs typeface="Times New Roman" panose="02020603050405020304" pitchFamily="18" charset="0"/>
                  </a:rPr>
                  <a:t>linac</a:t>
                </a:r>
                <a:r>
                  <a:rPr lang="zh-CN" altLang="en-US" dirty="0">
                    <a:latin typeface="Times New Roman" panose="02020603050405020304" pitchFamily="18" charset="0"/>
                    <a:cs typeface="Times New Roman" panose="02020603050405020304" pitchFamily="18" charset="0"/>
                  </a:rPr>
                  <a:t>，</a:t>
                </a:r>
                <a:r>
                  <a:rPr lang="en-US" altLang="zh-CN" i="1" dirty="0">
                    <a:latin typeface="Times New Roman" panose="02020603050405020304" pitchFamily="18" charset="0"/>
                    <a:cs typeface="Times New Roman" panose="02020603050405020304" pitchFamily="18" charset="0"/>
                  </a:rPr>
                  <a:t>L </a:t>
                </a:r>
                <a:r>
                  <a:rPr lang="en-US" altLang="zh-CN" dirty="0">
                    <a:latin typeface="Times New Roman" panose="02020603050405020304" pitchFamily="18" charset="0"/>
                    <a:cs typeface="Times New Roman" panose="02020603050405020304" pitchFamily="18" charset="0"/>
                  </a:rPr>
                  <a:t>is the length of accelerator cavity,</a:t>
                </a:r>
                <a:r>
                  <a:rPr lang="zh-CN" altLang="en-US"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𝑊</m:t>
                        </m:r>
                      </m:e>
                      <m:sub>
                        <m:r>
                          <a:rPr lang="en-US" altLang="zh-CN" i="1">
                            <a:latin typeface="Cambria Math" panose="02040503050406030204" pitchFamily="18" charset="0"/>
                            <a:ea typeface="Cambria Math" panose="02040503050406030204" pitchFamily="18" charset="0"/>
                          </a:rPr>
                          <m:t>⊥</m:t>
                        </m:r>
                      </m:sub>
                    </m:sSub>
                    <m:d>
                      <m:dPr>
                        <m:ctrlPr>
                          <a:rPr lang="en-US" altLang="zh-CN" i="1">
                            <a:latin typeface="Cambria Math" panose="02040503050406030204" pitchFamily="18" charset="0"/>
                          </a:rPr>
                        </m:ctrlPr>
                      </m:dPr>
                      <m:e>
                        <m:r>
                          <a:rPr lang="en-US" altLang="zh-CN" i="1">
                            <a:latin typeface="Cambria Math" panose="02040503050406030204" pitchFamily="18" charset="0"/>
                          </a:rPr>
                          <m:t>𝑧</m:t>
                        </m:r>
                      </m:e>
                    </m:d>
                  </m:oMath>
                </a14:m>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is the transverse wake function of an accelerator cavity</a:t>
                </a:r>
                <a:r>
                  <a:rPr lang="zh-CN" altLang="en-US" dirty="0">
                    <a:latin typeface="Times New Roman" panose="02020603050405020304" pitchFamily="18" charset="0"/>
                    <a:cs typeface="Times New Roman" panose="02020603050405020304" pitchFamily="18" charset="0"/>
                  </a:rPr>
                  <a:t>，</a:t>
                </a:r>
                <a14:m>
                  <m:oMath xmlns:m="http://schemas.openxmlformats.org/officeDocument/2006/math">
                    <m:sSub>
                      <m:sSubPr>
                        <m:ctrlPr>
                          <a:rPr lang="en-US" altLang="zh-CN" i="1">
                            <a:latin typeface="Cambria Math" panose="02040503050406030204" pitchFamily="18" charset="0"/>
                          </a:rPr>
                        </m:ctrlPr>
                      </m:sSubPr>
                      <m:e>
                        <m:acc>
                          <m:accPr>
                            <m:chr m:val="̂"/>
                            <m:ctrlPr>
                              <a:rPr lang="en-US" altLang="zh-CN" i="1">
                                <a:latin typeface="Cambria Math" panose="02040503050406030204" pitchFamily="18" charset="0"/>
                              </a:rPr>
                            </m:ctrlPr>
                          </m:accPr>
                          <m:e>
                            <m:r>
                              <a:rPr lang="en-US" altLang="zh-CN" i="1">
                                <a:latin typeface="Cambria Math" panose="02040503050406030204" pitchFamily="18" charset="0"/>
                              </a:rPr>
                              <m:t>𝑦</m:t>
                            </m:r>
                          </m:e>
                        </m:acc>
                      </m:e>
                      <m:sub>
                        <m:r>
                          <a:rPr lang="en-US" altLang="zh-CN" i="1">
                            <a:latin typeface="Cambria Math" panose="02040503050406030204" pitchFamily="18" charset="0"/>
                          </a:rPr>
                          <m:t>1</m:t>
                        </m:r>
                      </m:sub>
                    </m:sSub>
                  </m:oMath>
                </a14:m>
                <a:r>
                  <a:rPr lang="en-US" altLang="zh-CN" dirty="0">
                    <a:latin typeface="Times New Roman" panose="02020603050405020304" pitchFamily="18" charset="0"/>
                    <a:cs typeface="Times New Roman" panose="02020603050405020304" pitchFamily="18" charset="0"/>
                  </a:rPr>
                  <a:t>oscillation amplitude of head particle. The motion of #2  can be written:</a:t>
                </a:r>
                <a:endParaRPr lang="zh-CN" altLang="en-US" dirty="0">
                  <a:latin typeface="Times New Roman" panose="02020603050405020304" pitchFamily="18" charset="0"/>
                  <a:cs typeface="Times New Roman" panose="02020603050405020304" pitchFamily="18" charset="0"/>
                </a:endParaRPr>
              </a:p>
            </p:txBody>
          </p:sp>
        </mc:Choice>
        <mc:Fallback xmlns="">
          <p:sp>
            <p:nvSpPr>
              <p:cNvPr id="7" name="文本框 6">
                <a:extLst>
                  <a:ext uri="{FF2B5EF4-FFF2-40B4-BE49-F238E27FC236}">
                    <a16:creationId xmlns:a16="http://schemas.microsoft.com/office/drawing/2014/main" id="{34EC1BD2-20B4-0901-3F3D-33A6254360AA}"/>
                  </a:ext>
                </a:extLst>
              </p:cNvPr>
              <p:cNvSpPr txBox="1">
                <a:spLocks noRot="1" noChangeAspect="1" noMove="1" noResize="1" noEditPoints="1" noAdjustHandles="1" noChangeArrowheads="1" noChangeShapeType="1" noTextEdit="1"/>
              </p:cNvSpPr>
              <p:nvPr/>
            </p:nvSpPr>
            <p:spPr>
              <a:xfrm>
                <a:off x="844730" y="2439799"/>
                <a:ext cx="10782697" cy="1326197"/>
              </a:xfrm>
              <a:prstGeom prst="rect">
                <a:avLst/>
              </a:prstGeom>
              <a:blipFill>
                <a:blip r:embed="rId4"/>
                <a:stretch>
                  <a:fillRect l="-509" b="-6422"/>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6612A933-515E-BB1C-FF80-CD8C58953DA2}"/>
                  </a:ext>
                </a:extLst>
              </p:cNvPr>
              <p:cNvSpPr txBox="1"/>
              <p:nvPr/>
            </p:nvSpPr>
            <p:spPr>
              <a:xfrm>
                <a:off x="2828925" y="3481089"/>
                <a:ext cx="6094268" cy="71045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i="1">
                              <a:latin typeface="Cambria Math" panose="02040503050406030204" pitchFamily="18" charset="0"/>
                            </a:rPr>
                            <m:t>𝑦</m:t>
                          </m:r>
                        </m:e>
                        <m:sub>
                          <m:r>
                            <a:rPr lang="en-US" altLang="zh-CN" i="1">
                              <a:latin typeface="Cambria Math" panose="02040503050406030204" pitchFamily="18" charset="0"/>
                            </a:rPr>
                            <m:t>2</m:t>
                          </m:r>
                        </m:sub>
                      </m:sSub>
                      <m:r>
                        <a:rPr lang="en-US" altLang="zh-CN" b="0" i="1" smtClean="0">
                          <a:latin typeface="Cambria Math" panose="02040503050406030204" pitchFamily="18" charset="0"/>
                        </a:rPr>
                        <m:t>=</m:t>
                      </m:r>
                      <m:sSub>
                        <m:sSubPr>
                          <m:ctrlPr>
                            <a:rPr lang="en-US" altLang="zh-CN" i="1">
                              <a:latin typeface="Cambria Math" panose="02040503050406030204" pitchFamily="18" charset="0"/>
                            </a:rPr>
                          </m:ctrlPr>
                        </m:sSubPr>
                        <m:e>
                          <m:acc>
                            <m:accPr>
                              <m:chr m:val="̂"/>
                              <m:ctrlPr>
                                <a:rPr lang="en-US" altLang="zh-CN" i="1">
                                  <a:latin typeface="Cambria Math" panose="02040503050406030204" pitchFamily="18" charset="0"/>
                                </a:rPr>
                              </m:ctrlPr>
                            </m:accPr>
                            <m:e>
                              <m:r>
                                <a:rPr lang="en-US" altLang="zh-CN" i="1">
                                  <a:latin typeface="Cambria Math" panose="02040503050406030204" pitchFamily="18" charset="0"/>
                                </a:rPr>
                                <m:t>𝑦</m:t>
                              </m:r>
                            </m:e>
                          </m:acc>
                        </m:e>
                        <m:sub>
                          <m:r>
                            <a:rPr lang="en-US" altLang="zh-CN" i="1">
                              <a:latin typeface="Cambria Math" panose="02040503050406030204" pitchFamily="18" charset="0"/>
                            </a:rPr>
                            <m:t>1</m:t>
                          </m:r>
                        </m:sub>
                      </m:sSub>
                      <m:r>
                        <a:rPr lang="en-US" altLang="zh-CN" b="0" i="1" smtClean="0">
                          <a:latin typeface="Cambria Math" panose="02040503050406030204" pitchFamily="18" charset="0"/>
                        </a:rPr>
                        <m:t>[</m:t>
                      </m:r>
                      <m:func>
                        <m:funcPr>
                          <m:ctrlPr>
                            <a:rPr lang="en-US" altLang="zh-CN" i="1">
                              <a:latin typeface="Cambria Math" panose="02040503050406030204" pitchFamily="18" charset="0"/>
                            </a:rPr>
                          </m:ctrlPr>
                        </m:funcPr>
                        <m:fName>
                          <m:r>
                            <m:rPr>
                              <m:sty m:val="p"/>
                            </m:rPr>
                            <a:rPr lang="en-US" altLang="zh-CN">
                              <a:latin typeface="Cambria Math" panose="02040503050406030204" pitchFamily="18" charset="0"/>
                            </a:rPr>
                            <m:t>cos</m:t>
                          </m:r>
                        </m:fName>
                        <m:e>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𝑘</m:t>
                                  </m:r>
                                </m:e>
                                <m:sub>
                                  <m:r>
                                    <a:rPr lang="zh-CN" altLang="en-US" i="1">
                                      <a:latin typeface="Cambria Math" panose="02040503050406030204" pitchFamily="18" charset="0"/>
                                    </a:rPr>
                                    <m:t>𝛽</m:t>
                                  </m:r>
                                </m:sub>
                              </m:sSub>
                              <m:r>
                                <a:rPr lang="en-US" altLang="zh-CN" i="1">
                                  <a:latin typeface="Cambria Math" panose="02040503050406030204" pitchFamily="18" charset="0"/>
                                </a:rPr>
                                <m:t>𝑠</m:t>
                              </m:r>
                            </m:e>
                          </m:d>
                        </m:e>
                      </m:func>
                      <m:r>
                        <a:rPr lang="en-US" altLang="zh-CN" i="1">
                          <a:latin typeface="Cambria Math" panose="02040503050406030204" pitchFamily="18" charset="0"/>
                        </a:rPr>
                        <m:t>−</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𝑁</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𝑟</m:t>
                              </m:r>
                            </m:e>
                            <m:sub>
                              <m:r>
                                <a:rPr lang="en-US" altLang="zh-CN" b="0" i="1" smtClean="0">
                                  <a:latin typeface="Cambria Math" panose="02040503050406030204" pitchFamily="18" charset="0"/>
                                </a:rPr>
                                <m:t>𝑒</m:t>
                              </m:r>
                            </m:sub>
                          </m:sSub>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𝑊</m:t>
                              </m:r>
                            </m:e>
                            <m:sub>
                              <m:r>
                                <a:rPr lang="en-US" altLang="zh-CN" b="0" i="1" smtClean="0">
                                  <a:latin typeface="Cambria Math" panose="02040503050406030204" pitchFamily="18" charset="0"/>
                                  <a:ea typeface="Cambria Math" panose="02040503050406030204" pitchFamily="18" charset="0"/>
                                </a:rPr>
                                <m:t>⊥</m:t>
                              </m:r>
                            </m:sub>
                          </m:sSub>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𝑧</m:t>
                              </m:r>
                            </m:e>
                          </m:d>
                        </m:num>
                        <m:den>
                          <m:r>
                            <a:rPr lang="en-US" altLang="zh-CN" b="0" i="1" smtClean="0">
                              <a:latin typeface="Cambria Math" panose="02040503050406030204" pitchFamily="18" charset="0"/>
                            </a:rPr>
                            <m:t>4</m:t>
                          </m:r>
                          <m:sSub>
                            <m:sSubPr>
                              <m:ctrlPr>
                                <a:rPr lang="en-US" altLang="zh-CN" i="1">
                                  <a:latin typeface="Cambria Math" panose="02040503050406030204" pitchFamily="18" charset="0"/>
                                </a:rPr>
                              </m:ctrlPr>
                            </m:sSubPr>
                            <m:e>
                              <m:r>
                                <a:rPr lang="en-US" altLang="zh-CN" i="1">
                                  <a:latin typeface="Cambria Math" panose="02040503050406030204" pitchFamily="18" charset="0"/>
                                </a:rPr>
                                <m:t>𝑘</m:t>
                              </m:r>
                            </m:e>
                            <m:sub>
                              <m:r>
                                <a:rPr lang="zh-CN" altLang="en-US" i="1">
                                  <a:latin typeface="Cambria Math" panose="02040503050406030204" pitchFamily="18" charset="0"/>
                                </a:rPr>
                                <m:t>𝛽</m:t>
                              </m:r>
                            </m:sub>
                          </m:sSub>
                          <m:r>
                            <a:rPr lang="zh-CN" altLang="en-US" b="0" i="1" smtClean="0">
                              <a:latin typeface="Cambria Math" panose="02040503050406030204" pitchFamily="18" charset="0"/>
                            </a:rPr>
                            <m:t>𝛾</m:t>
                          </m:r>
                          <m:r>
                            <a:rPr lang="en-US" altLang="zh-CN" b="0" i="1" smtClean="0">
                              <a:latin typeface="Cambria Math" panose="02040503050406030204" pitchFamily="18" charset="0"/>
                            </a:rPr>
                            <m:t>𝐿</m:t>
                          </m:r>
                        </m:den>
                      </m:f>
                      <m:r>
                        <a:rPr lang="en-US" altLang="zh-CN" b="0" i="1" smtClean="0">
                          <a:latin typeface="Cambria Math" panose="02040503050406030204" pitchFamily="18" charset="0"/>
                        </a:rPr>
                        <m:t>𝑠</m:t>
                      </m:r>
                      <m:r>
                        <a:rPr lang="en-US" altLang="zh-CN" b="0" i="1" smtClean="0">
                          <a:latin typeface="Cambria Math" panose="02040503050406030204" pitchFamily="18" charset="0"/>
                          <a:ea typeface="Cambria Math" panose="02040503050406030204" pitchFamily="18" charset="0"/>
                        </a:rPr>
                        <m:t>⋅</m:t>
                      </m:r>
                      <m:func>
                        <m:funcPr>
                          <m:ctrlPr>
                            <a:rPr lang="en-US" altLang="zh-CN" b="0" i="1" smtClean="0">
                              <a:latin typeface="Cambria Math" panose="02040503050406030204" pitchFamily="18" charset="0"/>
                            </a:rPr>
                          </m:ctrlPr>
                        </m:funcPr>
                        <m:fName>
                          <m:r>
                            <m:rPr>
                              <m:sty m:val="p"/>
                            </m:rPr>
                            <a:rPr lang="en-US" altLang="zh-CN" i="0">
                              <a:latin typeface="Cambria Math" panose="02040503050406030204" pitchFamily="18" charset="0"/>
                            </a:rPr>
                            <m:t>sin</m:t>
                          </m:r>
                        </m:fName>
                        <m:e>
                          <m:d>
                            <m:dPr>
                              <m:ctrlPr>
                                <a:rPr lang="en-US" altLang="zh-CN" b="0" i="1" smtClean="0">
                                  <a:latin typeface="Cambria Math" panose="02040503050406030204" pitchFamily="18" charset="0"/>
                                </a:rPr>
                              </m:ctrlPr>
                            </m:dPr>
                            <m:e>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𝑘</m:t>
                                  </m:r>
                                </m:e>
                                <m:sub>
                                  <m:r>
                                    <a:rPr lang="zh-CN" altLang="en-US" b="0" i="1" smtClean="0">
                                      <a:latin typeface="Cambria Math" panose="02040503050406030204" pitchFamily="18" charset="0"/>
                                    </a:rPr>
                                    <m:t>𝛽</m:t>
                                  </m:r>
                                </m:sub>
                              </m:sSub>
                              <m:r>
                                <a:rPr lang="en-US" altLang="zh-CN" b="0" i="1" smtClean="0">
                                  <a:latin typeface="Cambria Math" panose="02040503050406030204" pitchFamily="18" charset="0"/>
                                </a:rPr>
                                <m:t>𝑠</m:t>
                              </m:r>
                            </m:e>
                          </m:d>
                        </m:e>
                      </m:func>
                      <m:r>
                        <a:rPr lang="en-US" altLang="zh-CN" b="0" i="1" smtClean="0">
                          <a:latin typeface="Cambria Math" panose="02040503050406030204" pitchFamily="18" charset="0"/>
                        </a:rPr>
                        <m:t>]</m:t>
                      </m:r>
                    </m:oMath>
                  </m:oMathPara>
                </a14:m>
                <a:endParaRPr lang="zh-CN" altLang="en-US" dirty="0"/>
              </a:p>
            </p:txBody>
          </p:sp>
        </mc:Choice>
        <mc:Fallback xmlns="">
          <p:sp>
            <p:nvSpPr>
              <p:cNvPr id="9" name="文本框 8">
                <a:extLst>
                  <a:ext uri="{FF2B5EF4-FFF2-40B4-BE49-F238E27FC236}">
                    <a16:creationId xmlns:a16="http://schemas.microsoft.com/office/drawing/2014/main" id="{6612A933-515E-BB1C-FF80-CD8C58953DA2}"/>
                  </a:ext>
                </a:extLst>
              </p:cNvPr>
              <p:cNvSpPr txBox="1">
                <a:spLocks noRot="1" noChangeAspect="1" noMove="1" noResize="1" noEditPoints="1" noAdjustHandles="1" noChangeArrowheads="1" noChangeShapeType="1" noTextEdit="1"/>
              </p:cNvSpPr>
              <p:nvPr/>
            </p:nvSpPr>
            <p:spPr>
              <a:xfrm>
                <a:off x="2828925" y="3481089"/>
                <a:ext cx="6094268" cy="710451"/>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C844148B-11E8-8231-18AE-C24246C5F849}"/>
                  </a:ext>
                </a:extLst>
              </p:cNvPr>
              <p:cNvSpPr txBox="1"/>
              <p:nvPr/>
            </p:nvSpPr>
            <p:spPr>
              <a:xfrm>
                <a:off x="4106073" y="4791291"/>
                <a:ext cx="2948209" cy="71045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altLang="zh-CN" i="1" smtClean="0">
                          <a:latin typeface="Cambria Math" panose="02040503050406030204" pitchFamily="18" charset="0"/>
                        </a:rPr>
                        <m:t>A</m:t>
                      </m:r>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𝑁</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𝑟</m:t>
                              </m:r>
                            </m:e>
                            <m:sub>
                              <m:r>
                                <a:rPr lang="en-US" altLang="zh-CN" b="0" i="1" smtClean="0">
                                  <a:latin typeface="Cambria Math" panose="02040503050406030204" pitchFamily="18" charset="0"/>
                                </a:rPr>
                                <m:t>𝑒</m:t>
                              </m:r>
                            </m:sub>
                          </m:sSub>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𝑊</m:t>
                              </m:r>
                            </m:e>
                            <m:sub>
                              <m:r>
                                <a:rPr lang="en-US" altLang="zh-CN" b="0" i="1" smtClean="0">
                                  <a:latin typeface="Cambria Math" panose="02040503050406030204" pitchFamily="18" charset="0"/>
                                  <a:ea typeface="Cambria Math" panose="02040503050406030204" pitchFamily="18" charset="0"/>
                                </a:rPr>
                                <m:t>⊥</m:t>
                              </m:r>
                            </m:sub>
                          </m:sSub>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𝑧</m:t>
                              </m:r>
                            </m:e>
                          </m:d>
                        </m:num>
                        <m:den>
                          <m:r>
                            <a:rPr lang="en-US" altLang="zh-CN" b="0" i="1" smtClean="0">
                              <a:latin typeface="Cambria Math" panose="02040503050406030204" pitchFamily="18" charset="0"/>
                            </a:rPr>
                            <m:t>4</m:t>
                          </m:r>
                          <m:sSub>
                            <m:sSubPr>
                              <m:ctrlPr>
                                <a:rPr lang="en-US" altLang="zh-CN" i="1">
                                  <a:latin typeface="Cambria Math" panose="02040503050406030204" pitchFamily="18" charset="0"/>
                                </a:rPr>
                              </m:ctrlPr>
                            </m:sSubPr>
                            <m:e>
                              <m:r>
                                <a:rPr lang="en-US" altLang="zh-CN" i="1">
                                  <a:latin typeface="Cambria Math" panose="02040503050406030204" pitchFamily="18" charset="0"/>
                                </a:rPr>
                                <m:t>𝑘</m:t>
                              </m:r>
                            </m:e>
                            <m:sub>
                              <m:r>
                                <a:rPr lang="zh-CN" altLang="en-US" i="1">
                                  <a:latin typeface="Cambria Math" panose="02040503050406030204" pitchFamily="18" charset="0"/>
                                </a:rPr>
                                <m:t>𝛽</m:t>
                              </m:r>
                            </m:sub>
                          </m:sSub>
                          <m:r>
                            <a:rPr lang="zh-CN" altLang="en-US" b="0" i="1" smtClean="0">
                              <a:latin typeface="Cambria Math" panose="02040503050406030204" pitchFamily="18" charset="0"/>
                            </a:rPr>
                            <m:t>𝛾</m:t>
                          </m:r>
                          <m:r>
                            <a:rPr lang="en-US" altLang="zh-CN" b="0" i="1" smtClean="0">
                              <a:latin typeface="Cambria Math" panose="02040503050406030204" pitchFamily="18" charset="0"/>
                            </a:rPr>
                            <m:t>𝐿</m:t>
                          </m:r>
                        </m:den>
                      </m:f>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𝐿</m:t>
                          </m:r>
                        </m:e>
                        <m:sub>
                          <m:r>
                            <a:rPr lang="en-US" altLang="zh-CN" b="0" i="1" smtClean="0">
                              <a:latin typeface="Cambria Math" panose="02040503050406030204" pitchFamily="18" charset="0"/>
                            </a:rPr>
                            <m:t>0</m:t>
                          </m:r>
                        </m:sub>
                      </m:sSub>
                    </m:oMath>
                  </m:oMathPara>
                </a14:m>
                <a:endParaRPr lang="zh-CN" altLang="en-US" dirty="0"/>
              </a:p>
            </p:txBody>
          </p:sp>
        </mc:Choice>
        <mc:Fallback xmlns="">
          <p:sp>
            <p:nvSpPr>
              <p:cNvPr id="11" name="文本框 10">
                <a:extLst>
                  <a:ext uri="{FF2B5EF4-FFF2-40B4-BE49-F238E27FC236}">
                    <a16:creationId xmlns:a16="http://schemas.microsoft.com/office/drawing/2014/main" id="{C844148B-11E8-8231-18AE-C24246C5F849}"/>
                  </a:ext>
                </a:extLst>
              </p:cNvPr>
              <p:cNvSpPr txBox="1">
                <a:spLocks noRot="1" noChangeAspect="1" noMove="1" noResize="1" noEditPoints="1" noAdjustHandles="1" noChangeArrowheads="1" noChangeShapeType="1" noTextEdit="1"/>
              </p:cNvSpPr>
              <p:nvPr/>
            </p:nvSpPr>
            <p:spPr>
              <a:xfrm>
                <a:off x="4106073" y="4791291"/>
                <a:ext cx="2948209" cy="710451"/>
              </a:xfrm>
              <a:prstGeom prst="rect">
                <a:avLst/>
              </a:prstGeom>
              <a:blipFill>
                <a:blip r:embed="rId6"/>
                <a:stretch>
                  <a:fillRect/>
                </a:stretch>
              </a:blipFill>
            </p:spPr>
            <p:txBody>
              <a:bodyPr/>
              <a:lstStyle/>
              <a:p>
                <a:r>
                  <a:rPr lang="zh-CN" altLang="en-US">
                    <a:noFill/>
                  </a:rPr>
                  <a:t> </a:t>
                </a:r>
              </a:p>
            </p:txBody>
          </p:sp>
        </mc:Fallback>
      </mc:AlternateContent>
      <p:sp>
        <p:nvSpPr>
          <p:cNvPr id="13" name="文本框 12">
            <a:extLst>
              <a:ext uri="{FF2B5EF4-FFF2-40B4-BE49-F238E27FC236}">
                <a16:creationId xmlns:a16="http://schemas.microsoft.com/office/drawing/2014/main" id="{449DEE66-C817-8CDE-B412-15B054F7396D}"/>
              </a:ext>
            </a:extLst>
          </p:cNvPr>
          <p:cNvSpPr txBox="1"/>
          <p:nvPr/>
        </p:nvSpPr>
        <p:spPr>
          <a:xfrm>
            <a:off x="844730" y="4210501"/>
            <a:ext cx="10907388" cy="646331"/>
          </a:xfrm>
          <a:prstGeom prst="rect">
            <a:avLst/>
          </a:prstGeom>
          <a:noFill/>
        </p:spPr>
        <p:txBody>
          <a:bodyPr wrap="square">
            <a:spAutoFit/>
          </a:bodyPr>
          <a:lstStyle/>
          <a:p>
            <a:r>
              <a:rPr lang="en-US" altLang="zh-CN" dirty="0">
                <a:latin typeface="Times New Roman" panose="02020603050405020304" pitchFamily="18" charset="0"/>
                <a:cs typeface="Times New Roman" panose="02020603050405020304" pitchFamily="18" charset="0"/>
              </a:rPr>
              <a:t>The first term in right hand of Eq.(9) is a free </a:t>
            </a:r>
            <a:r>
              <a:rPr lang="en-US" altLang="zh-CN" dirty="0" err="1">
                <a:latin typeface="Times New Roman" panose="02020603050405020304" pitchFamily="18" charset="0"/>
                <a:cs typeface="Times New Roman" panose="02020603050405020304" pitchFamily="18" charset="0"/>
              </a:rPr>
              <a:t>betatron</a:t>
            </a:r>
            <a:r>
              <a:rPr lang="en-US" altLang="zh-CN" dirty="0">
                <a:latin typeface="Times New Roman" panose="02020603050405020304" pitchFamily="18" charset="0"/>
                <a:cs typeface="Times New Roman" panose="02020603050405020304" pitchFamily="18" charset="0"/>
              </a:rPr>
              <a:t> oscillation. The second term is relative to </a:t>
            </a:r>
            <a:r>
              <a:rPr lang="en-US" altLang="zh-CN" dirty="0" err="1">
                <a:latin typeface="Times New Roman" panose="02020603050405020304" pitchFamily="18" charset="0"/>
                <a:cs typeface="Times New Roman" panose="02020603050405020304" pitchFamily="18" charset="0"/>
              </a:rPr>
              <a:t>wakefield</a:t>
            </a:r>
            <a:r>
              <a:rPr lang="en-US" altLang="zh-CN" dirty="0">
                <a:latin typeface="Times New Roman" panose="02020603050405020304" pitchFamily="18" charset="0"/>
                <a:cs typeface="Times New Roman" panose="02020603050405020304" pitchFamily="18" charset="0"/>
              </a:rPr>
              <a:t>. After accelerate length </a:t>
            </a:r>
            <a:r>
              <a:rPr lang="en-US" altLang="zh-CN" i="1" dirty="0">
                <a:latin typeface="Times New Roman" panose="02020603050405020304" pitchFamily="18" charset="0"/>
                <a:cs typeface="Times New Roman" panose="02020603050405020304" pitchFamily="18" charset="0"/>
              </a:rPr>
              <a:t>L</a:t>
            </a:r>
            <a:r>
              <a:rPr lang="en-US" altLang="zh-CN" i="1" baseline="-25000" dirty="0">
                <a:latin typeface="Times New Roman" panose="02020603050405020304" pitchFamily="18" charset="0"/>
                <a:cs typeface="Times New Roman" panose="02020603050405020304" pitchFamily="18" charset="0"/>
              </a:rPr>
              <a:t>0</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the amplitude increased by a factor</a:t>
            </a:r>
            <a:r>
              <a:rPr lang="zh-CN" altLang="en-US" dirty="0">
                <a:latin typeface="Times New Roman" panose="02020603050405020304" pitchFamily="18" charset="0"/>
                <a:cs typeface="Times New Roman" panose="02020603050405020304" pitchFamily="18" charset="0"/>
              </a:rPr>
              <a:t>：</a:t>
            </a:r>
            <a:endParaRPr lang="zh-CN" altLang="en-US" dirty="0"/>
          </a:p>
        </p:txBody>
      </p:sp>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EBF3239C-A42D-7974-1320-E68BA6A92A07}"/>
                  </a:ext>
                </a:extLst>
              </p:cNvPr>
              <p:cNvSpPr txBox="1"/>
              <p:nvPr/>
            </p:nvSpPr>
            <p:spPr>
              <a:xfrm>
                <a:off x="1001996" y="5524694"/>
                <a:ext cx="10907388" cy="668581"/>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Eq. (10) without considering energy increment. When energy increment (</a:t>
                </a:r>
                <a14:m>
                  <m:oMath xmlns:m="http://schemas.openxmlformats.org/officeDocument/2006/math">
                    <m:sSub>
                      <m:sSubPr>
                        <m:ctrlPr>
                          <a:rPr lang="en-US" altLang="zh-CN" i="1">
                            <a:latin typeface="Cambria Math" panose="02040503050406030204" pitchFamily="18" charset="0"/>
                          </a:rPr>
                        </m:ctrlPr>
                      </m:sSubPr>
                      <m:e>
                        <m:r>
                          <a:rPr lang="zh-CN" altLang="en-US" i="1">
                            <a:latin typeface="Cambria Math" panose="02040503050406030204" pitchFamily="18" charset="0"/>
                          </a:rPr>
                          <m:t>𝛾</m:t>
                        </m:r>
                      </m:e>
                      <m:sub>
                        <m:r>
                          <a:rPr lang="en-US" altLang="zh-CN" i="1">
                            <a:latin typeface="Cambria Math" panose="02040503050406030204" pitchFamily="18" charset="0"/>
                          </a:rPr>
                          <m:t>𝑖</m:t>
                        </m:r>
                      </m:sub>
                    </m:sSub>
                  </m:oMath>
                </a14:m>
                <a:r>
                  <a:rPr lang="en-US" altLang="zh-CN" dirty="0">
                    <a:latin typeface="Times New Roman" panose="02020603050405020304" pitchFamily="18" charset="0"/>
                    <a:cs typeface="Times New Roman" panose="02020603050405020304" pitchFamily="18" charset="0"/>
                  </a:rPr>
                  <a:t>-&gt; </a:t>
                </a:r>
                <a14:m>
                  <m:oMath xmlns:m="http://schemas.openxmlformats.org/officeDocument/2006/math">
                    <m:sSub>
                      <m:sSubPr>
                        <m:ctrlPr>
                          <a:rPr lang="en-US" altLang="zh-CN" i="1">
                            <a:latin typeface="Cambria Math" panose="02040503050406030204" pitchFamily="18" charset="0"/>
                          </a:rPr>
                        </m:ctrlPr>
                      </m:sSubPr>
                      <m:e>
                        <m:r>
                          <a:rPr lang="zh-CN" altLang="en-US" i="1">
                            <a:latin typeface="Cambria Math" panose="02040503050406030204" pitchFamily="18" charset="0"/>
                          </a:rPr>
                          <m:t>𝛾</m:t>
                        </m:r>
                      </m:e>
                      <m:sub>
                        <m:r>
                          <a:rPr lang="en-US" altLang="zh-CN" i="1">
                            <a:latin typeface="Cambria Math" panose="02040503050406030204" pitchFamily="18" charset="0"/>
                          </a:rPr>
                          <m:t>𝑓</m:t>
                        </m:r>
                      </m:sub>
                    </m:sSub>
                  </m:oMath>
                </a14:m>
                <a:r>
                  <a:rPr lang="en-US" altLang="zh-CN" dirty="0">
                    <a:latin typeface="Times New Roman" panose="02020603050405020304" pitchFamily="18" charset="0"/>
                    <a:cs typeface="Times New Roman" panose="02020603050405020304" pitchFamily="18" charset="0"/>
                  </a:rPr>
                  <a:t>) is considered, the </a:t>
                </a:r>
                <a:r>
                  <a:rPr lang="en-US" altLang="zh-CN" dirty="0">
                    <a:solidFill>
                      <a:srgbClr val="333333"/>
                    </a:solidFill>
                    <a:highlight>
                      <a:srgbClr val="FFFFFF"/>
                    </a:highlight>
                    <a:latin typeface="Times New Roman" panose="02020603050405020304" pitchFamily="18" charset="0"/>
                    <a:cs typeface="Times New Roman" panose="02020603050405020304" pitchFamily="18" charset="0"/>
                  </a:rPr>
                  <a:t>adiabatic damping </a:t>
                </a:r>
                <a:r>
                  <a:rPr lang="en-US" altLang="zh-CN" dirty="0">
                    <a:latin typeface="Times New Roman" panose="02020603050405020304" pitchFamily="18" charset="0"/>
                    <a:cs typeface="Times New Roman" panose="02020603050405020304" pitchFamily="18" charset="0"/>
                  </a:rPr>
                  <a:t>will play role:</a:t>
                </a:r>
                <a:endParaRPr lang="zh-CN" altLang="en-US" dirty="0">
                  <a:latin typeface="Times New Roman" panose="02020603050405020304" pitchFamily="18" charset="0"/>
                  <a:cs typeface="Times New Roman" panose="02020603050405020304" pitchFamily="18" charset="0"/>
                </a:endParaRPr>
              </a:p>
            </p:txBody>
          </p:sp>
        </mc:Choice>
        <mc:Fallback xmlns="">
          <p:sp>
            <p:nvSpPr>
              <p:cNvPr id="14" name="文本框 13">
                <a:extLst>
                  <a:ext uri="{FF2B5EF4-FFF2-40B4-BE49-F238E27FC236}">
                    <a16:creationId xmlns:a16="http://schemas.microsoft.com/office/drawing/2014/main" id="{EBF3239C-A42D-7974-1320-E68BA6A92A07}"/>
                  </a:ext>
                </a:extLst>
              </p:cNvPr>
              <p:cNvSpPr txBox="1">
                <a:spLocks noRot="1" noChangeAspect="1" noMove="1" noResize="1" noEditPoints="1" noAdjustHandles="1" noChangeArrowheads="1" noChangeShapeType="1" noTextEdit="1"/>
              </p:cNvSpPr>
              <p:nvPr/>
            </p:nvSpPr>
            <p:spPr>
              <a:xfrm>
                <a:off x="1001996" y="5524694"/>
                <a:ext cx="10907388" cy="668581"/>
              </a:xfrm>
              <a:prstGeom prst="rect">
                <a:avLst/>
              </a:prstGeom>
              <a:blipFill>
                <a:blip r:embed="rId7"/>
                <a:stretch>
                  <a:fillRect l="-447" t="-4545" b="-1363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4BE121F3-D82C-2CC7-160F-8BC2A0D147A7}"/>
                  </a:ext>
                </a:extLst>
              </p:cNvPr>
              <p:cNvSpPr txBox="1"/>
              <p:nvPr/>
            </p:nvSpPr>
            <p:spPr>
              <a:xfrm>
                <a:off x="4251546" y="5951494"/>
                <a:ext cx="2948209" cy="71045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n-US" altLang="zh-CN" i="1" smtClean="0">
                          <a:latin typeface="Cambria Math" panose="02040503050406030204" pitchFamily="18" charset="0"/>
                        </a:rPr>
                        <m:t>A</m:t>
                      </m:r>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𝑁</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𝑟</m:t>
                              </m:r>
                            </m:e>
                            <m:sub>
                              <m:r>
                                <a:rPr lang="en-US" altLang="zh-CN" b="0" i="1" smtClean="0">
                                  <a:latin typeface="Cambria Math" panose="02040503050406030204" pitchFamily="18" charset="0"/>
                                </a:rPr>
                                <m:t>𝑒</m:t>
                              </m:r>
                            </m:sub>
                          </m:sSub>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𝑊</m:t>
                              </m:r>
                            </m:e>
                            <m:sub>
                              <m:r>
                                <a:rPr lang="en-US" altLang="zh-CN" b="0" i="1" smtClean="0">
                                  <a:latin typeface="Cambria Math" panose="02040503050406030204" pitchFamily="18" charset="0"/>
                                  <a:ea typeface="Cambria Math" panose="02040503050406030204" pitchFamily="18" charset="0"/>
                                </a:rPr>
                                <m:t>⊥</m:t>
                              </m:r>
                            </m:sub>
                          </m:sSub>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𝑧</m:t>
                              </m:r>
                            </m:e>
                          </m:d>
                        </m:num>
                        <m:den>
                          <m:r>
                            <a:rPr lang="en-US" altLang="zh-CN" b="0" i="1" smtClean="0">
                              <a:latin typeface="Cambria Math" panose="02040503050406030204" pitchFamily="18" charset="0"/>
                            </a:rPr>
                            <m:t>4</m:t>
                          </m:r>
                          <m:sSub>
                            <m:sSubPr>
                              <m:ctrlPr>
                                <a:rPr lang="en-US" altLang="zh-CN" i="1">
                                  <a:latin typeface="Cambria Math" panose="02040503050406030204" pitchFamily="18" charset="0"/>
                                </a:rPr>
                              </m:ctrlPr>
                            </m:sSubPr>
                            <m:e>
                              <m:r>
                                <a:rPr lang="en-US" altLang="zh-CN" i="1">
                                  <a:latin typeface="Cambria Math" panose="02040503050406030204" pitchFamily="18" charset="0"/>
                                </a:rPr>
                                <m:t>𝑘</m:t>
                              </m:r>
                            </m:e>
                            <m:sub>
                              <m:r>
                                <a:rPr lang="zh-CN" altLang="en-US" i="1">
                                  <a:latin typeface="Cambria Math" panose="02040503050406030204" pitchFamily="18" charset="0"/>
                                </a:rPr>
                                <m:t>𝛽</m:t>
                              </m:r>
                            </m:sub>
                          </m:sSub>
                          <m:sSub>
                            <m:sSubPr>
                              <m:ctrlPr>
                                <a:rPr lang="en-US" altLang="zh-CN" i="1" smtClean="0">
                                  <a:latin typeface="Cambria Math" panose="02040503050406030204" pitchFamily="18" charset="0"/>
                                </a:rPr>
                              </m:ctrlPr>
                            </m:sSubPr>
                            <m:e>
                              <m:r>
                                <a:rPr lang="zh-CN" altLang="en-US" i="1" smtClean="0">
                                  <a:latin typeface="Cambria Math" panose="02040503050406030204" pitchFamily="18" charset="0"/>
                                </a:rPr>
                                <m:t>𝛾</m:t>
                              </m:r>
                            </m:e>
                            <m:sub>
                              <m:r>
                                <a:rPr lang="en-US" altLang="zh-CN" b="0" i="1" smtClean="0">
                                  <a:latin typeface="Cambria Math" panose="02040503050406030204" pitchFamily="18" charset="0"/>
                                </a:rPr>
                                <m:t>𝑓</m:t>
                              </m:r>
                            </m:sub>
                          </m:sSub>
                          <m:r>
                            <a:rPr lang="en-US" altLang="zh-CN" b="0" i="1" smtClean="0">
                              <a:latin typeface="Cambria Math" panose="02040503050406030204" pitchFamily="18" charset="0"/>
                            </a:rPr>
                            <m:t>𝐿</m:t>
                          </m:r>
                        </m:den>
                      </m:f>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𝐿</m:t>
                          </m:r>
                        </m:e>
                        <m:sub>
                          <m:r>
                            <a:rPr lang="en-US" altLang="zh-CN" b="0" i="1" smtClean="0">
                              <a:latin typeface="Cambria Math" panose="02040503050406030204" pitchFamily="18" charset="0"/>
                            </a:rPr>
                            <m:t>0</m:t>
                          </m:r>
                        </m:sub>
                      </m:sSub>
                      <m:r>
                        <m:rPr>
                          <m:sty m:val="p"/>
                        </m:rPr>
                        <a:rPr lang="en-US" altLang="zh-CN" b="0" i="0" smtClean="0">
                          <a:latin typeface="Cambria Math" panose="02040503050406030204" pitchFamily="18" charset="0"/>
                        </a:rPr>
                        <m:t>ln</m:t>
                      </m:r>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sSub>
                            <m:sSubPr>
                              <m:ctrlPr>
                                <a:rPr lang="en-US" altLang="zh-CN" i="1">
                                  <a:latin typeface="Cambria Math" panose="02040503050406030204" pitchFamily="18" charset="0"/>
                                </a:rPr>
                              </m:ctrlPr>
                            </m:sSubPr>
                            <m:e>
                              <m:r>
                                <a:rPr lang="zh-CN" altLang="en-US" i="1">
                                  <a:latin typeface="Cambria Math" panose="02040503050406030204" pitchFamily="18" charset="0"/>
                                </a:rPr>
                                <m:t>𝛾</m:t>
                              </m:r>
                            </m:e>
                            <m:sub>
                              <m:r>
                                <a:rPr lang="en-US" altLang="zh-CN" i="1">
                                  <a:latin typeface="Cambria Math" panose="02040503050406030204" pitchFamily="18" charset="0"/>
                                </a:rPr>
                                <m:t>𝑓</m:t>
                              </m:r>
                            </m:sub>
                          </m:sSub>
                        </m:num>
                        <m:den>
                          <m:sSub>
                            <m:sSubPr>
                              <m:ctrlPr>
                                <a:rPr lang="en-US" altLang="zh-CN" i="1">
                                  <a:latin typeface="Cambria Math" panose="02040503050406030204" pitchFamily="18" charset="0"/>
                                </a:rPr>
                              </m:ctrlPr>
                            </m:sSubPr>
                            <m:e>
                              <m:r>
                                <a:rPr lang="zh-CN" altLang="en-US" i="1">
                                  <a:latin typeface="Cambria Math" panose="02040503050406030204" pitchFamily="18" charset="0"/>
                                </a:rPr>
                                <m:t>𝛾</m:t>
                              </m:r>
                            </m:e>
                            <m:sub>
                              <m:r>
                                <a:rPr lang="en-US" altLang="zh-CN" b="0" i="1" smtClean="0">
                                  <a:latin typeface="Cambria Math" panose="02040503050406030204" pitchFamily="18" charset="0"/>
                                </a:rPr>
                                <m:t>𝑖</m:t>
                              </m:r>
                            </m:sub>
                          </m:sSub>
                        </m:den>
                      </m:f>
                      <m:r>
                        <a:rPr lang="en-US" altLang="zh-CN" b="0" i="1" smtClean="0">
                          <a:latin typeface="Cambria Math" panose="02040503050406030204" pitchFamily="18" charset="0"/>
                        </a:rPr>
                        <m:t>)</m:t>
                      </m:r>
                    </m:oMath>
                  </m:oMathPara>
                </a14:m>
                <a:endParaRPr lang="zh-CN" altLang="en-US" dirty="0"/>
              </a:p>
            </p:txBody>
          </p:sp>
        </mc:Choice>
        <mc:Fallback xmlns="">
          <p:sp>
            <p:nvSpPr>
              <p:cNvPr id="15" name="文本框 14">
                <a:extLst>
                  <a:ext uri="{FF2B5EF4-FFF2-40B4-BE49-F238E27FC236}">
                    <a16:creationId xmlns:a16="http://schemas.microsoft.com/office/drawing/2014/main" id="{4BE121F3-D82C-2CC7-160F-8BC2A0D147A7}"/>
                  </a:ext>
                </a:extLst>
              </p:cNvPr>
              <p:cNvSpPr txBox="1">
                <a:spLocks noRot="1" noChangeAspect="1" noMove="1" noResize="1" noEditPoints="1" noAdjustHandles="1" noChangeArrowheads="1" noChangeShapeType="1" noTextEdit="1"/>
              </p:cNvSpPr>
              <p:nvPr/>
            </p:nvSpPr>
            <p:spPr>
              <a:xfrm>
                <a:off x="4251546" y="5951494"/>
                <a:ext cx="2948209" cy="710451"/>
              </a:xfrm>
              <a:prstGeom prst="rect">
                <a:avLst/>
              </a:prstGeom>
              <a:blipFill>
                <a:blip r:embed="rId8"/>
                <a:stretch>
                  <a:fillRect/>
                </a:stretch>
              </a:blipFill>
            </p:spPr>
            <p:txBody>
              <a:bodyPr/>
              <a:lstStyle/>
              <a:p>
                <a:r>
                  <a:rPr lang="zh-CN" altLang="en-US">
                    <a:noFill/>
                  </a:rPr>
                  <a:t> </a:t>
                </a:r>
              </a:p>
            </p:txBody>
          </p:sp>
        </mc:Fallback>
      </mc:AlternateContent>
      <p:sp>
        <p:nvSpPr>
          <p:cNvPr id="2" name="文本框 1">
            <a:extLst>
              <a:ext uri="{FF2B5EF4-FFF2-40B4-BE49-F238E27FC236}">
                <a16:creationId xmlns:a16="http://schemas.microsoft.com/office/drawing/2014/main" id="{3C91170F-23E9-63A3-37BD-687D66C691EC}"/>
              </a:ext>
            </a:extLst>
          </p:cNvPr>
          <p:cNvSpPr txBox="1"/>
          <p:nvPr/>
        </p:nvSpPr>
        <p:spPr>
          <a:xfrm>
            <a:off x="1145598" y="116669"/>
            <a:ext cx="6094268" cy="523220"/>
          </a:xfrm>
          <a:prstGeom prst="rect">
            <a:avLst/>
          </a:prstGeom>
          <a:noFill/>
        </p:spPr>
        <p:txBody>
          <a:bodyPr wrap="square">
            <a:spAutoFit/>
          </a:bodyPr>
          <a:lstStyle/>
          <a:p>
            <a:r>
              <a:rPr lang="en-US" altLang="zh-CN" sz="2800" dirty="0">
                <a:solidFill>
                  <a:schemeClr val="accent6">
                    <a:lumMod val="75000"/>
                  </a:schemeClr>
                </a:solidFill>
                <a:latin typeface="华文中宋" panose="02010600040101010101" pitchFamily="2" charset="-122"/>
                <a:ea typeface="华文中宋" panose="02010600040101010101" pitchFamily="2" charset="-122"/>
              </a:rPr>
              <a:t>Single bunch instability</a:t>
            </a:r>
            <a:endParaRPr lang="zh-CN" altLang="en-US" sz="2800" dirty="0">
              <a:solidFill>
                <a:schemeClr val="accent6">
                  <a:lumMod val="75000"/>
                </a:schemeClr>
              </a:solidFill>
              <a:latin typeface="华文中宋" panose="02010600040101010101" pitchFamily="2" charset="-122"/>
              <a:ea typeface="华文中宋" panose="02010600040101010101" pitchFamily="2" charset="-122"/>
            </a:endParaRPr>
          </a:p>
        </p:txBody>
      </p:sp>
      <p:sp>
        <p:nvSpPr>
          <p:cNvPr id="8" name="文本框 7">
            <a:extLst>
              <a:ext uri="{FF2B5EF4-FFF2-40B4-BE49-F238E27FC236}">
                <a16:creationId xmlns:a16="http://schemas.microsoft.com/office/drawing/2014/main" id="{49DC1F60-4FCA-C804-DDB1-7F96A3A7CD6C}"/>
              </a:ext>
            </a:extLst>
          </p:cNvPr>
          <p:cNvSpPr txBox="1"/>
          <p:nvPr/>
        </p:nvSpPr>
        <p:spPr>
          <a:xfrm>
            <a:off x="8921929" y="3596764"/>
            <a:ext cx="441146" cy="369332"/>
          </a:xfrm>
          <a:prstGeom prst="rect">
            <a:avLst/>
          </a:prstGeom>
          <a:noFill/>
        </p:spPr>
        <p:txBody>
          <a:bodyPr wrap="none" rtlCol="0">
            <a:spAutoFit/>
          </a:bodyPr>
          <a:lstStyle/>
          <a:p>
            <a:r>
              <a:rPr lang="en-US" altLang="zh-CN" dirty="0"/>
              <a:t>(9)</a:t>
            </a:r>
            <a:endParaRPr lang="zh-CN" altLang="en-US" dirty="0"/>
          </a:p>
        </p:txBody>
      </p:sp>
      <p:sp>
        <p:nvSpPr>
          <p:cNvPr id="3" name="文本框 2">
            <a:extLst>
              <a:ext uri="{FF2B5EF4-FFF2-40B4-BE49-F238E27FC236}">
                <a16:creationId xmlns:a16="http://schemas.microsoft.com/office/drawing/2014/main" id="{7639B6A3-852D-46DE-138C-4C942A641401}"/>
              </a:ext>
            </a:extLst>
          </p:cNvPr>
          <p:cNvSpPr txBox="1"/>
          <p:nvPr/>
        </p:nvSpPr>
        <p:spPr>
          <a:xfrm>
            <a:off x="8921929" y="4887617"/>
            <a:ext cx="562975" cy="369332"/>
          </a:xfrm>
          <a:prstGeom prst="rect">
            <a:avLst/>
          </a:prstGeom>
          <a:noFill/>
        </p:spPr>
        <p:txBody>
          <a:bodyPr wrap="none" rtlCol="0">
            <a:spAutoFit/>
          </a:bodyPr>
          <a:lstStyle/>
          <a:p>
            <a:r>
              <a:rPr lang="en-US" altLang="zh-CN" dirty="0"/>
              <a:t>(10)</a:t>
            </a:r>
            <a:endParaRPr lang="zh-CN" altLang="en-US" dirty="0"/>
          </a:p>
        </p:txBody>
      </p:sp>
    </p:spTree>
    <p:extLst>
      <p:ext uri="{BB962C8B-B14F-4D97-AF65-F5344CB8AC3E}">
        <p14:creationId xmlns:p14="http://schemas.microsoft.com/office/powerpoint/2010/main" val="24860593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CD6933C9-D3B8-5B97-C91B-F8A76EA2C171}"/>
              </a:ext>
            </a:extLst>
          </p:cNvPr>
          <p:cNvSpPr txBox="1"/>
          <p:nvPr/>
        </p:nvSpPr>
        <p:spPr>
          <a:xfrm>
            <a:off x="405245" y="1102595"/>
            <a:ext cx="3082895" cy="369332"/>
          </a:xfrm>
          <a:prstGeom prst="rect">
            <a:avLst/>
          </a:prstGeom>
          <a:noFill/>
        </p:spPr>
        <p:txBody>
          <a:bodyPr wrap="none" rtlCol="0">
            <a:spAutoFit/>
          </a:bodyPr>
          <a:lstStyle/>
          <a:p>
            <a:r>
              <a:rPr lang="en-US" altLang="zh-CN" b="1" dirty="0"/>
              <a:t>a</a:t>
            </a:r>
            <a:r>
              <a:rPr lang="zh-CN" altLang="en-US" b="1" dirty="0"/>
              <a:t>、</a:t>
            </a:r>
            <a:r>
              <a:rPr lang="en-US" altLang="zh-CN" b="1" dirty="0"/>
              <a:t>Beam Breakup </a:t>
            </a:r>
            <a:r>
              <a:rPr lang="zh-CN" altLang="en-US" b="1" dirty="0"/>
              <a:t>（</a:t>
            </a:r>
            <a:r>
              <a:rPr lang="en-US" altLang="zh-CN" b="1" dirty="0"/>
              <a:t>BBU</a:t>
            </a:r>
            <a:r>
              <a:rPr lang="zh-CN" altLang="en-US" b="1" dirty="0"/>
              <a:t>）</a:t>
            </a:r>
          </a:p>
        </p:txBody>
      </p:sp>
      <mc:AlternateContent xmlns:mc="http://schemas.openxmlformats.org/markup-compatibility/2006" xmlns:a14="http://schemas.microsoft.com/office/drawing/2010/main">
        <mc:Choice Requires="a14">
          <p:sp>
            <p:nvSpPr>
              <p:cNvPr id="2" name="文本框 1">
                <a:extLst>
                  <a:ext uri="{FF2B5EF4-FFF2-40B4-BE49-F238E27FC236}">
                    <a16:creationId xmlns:a16="http://schemas.microsoft.com/office/drawing/2014/main" id="{5D56391D-ACF3-F19C-A49F-3D3DA5521B39}"/>
                  </a:ext>
                </a:extLst>
              </p:cNvPr>
              <p:cNvSpPr txBox="1"/>
              <p:nvPr/>
            </p:nvSpPr>
            <p:spPr>
              <a:xfrm>
                <a:off x="777388" y="1504617"/>
                <a:ext cx="10782697" cy="3457550"/>
              </a:xfrm>
              <a:prstGeom prst="rect">
                <a:avLst/>
              </a:prstGeom>
              <a:noFill/>
            </p:spPr>
            <p:txBody>
              <a:bodyPr wrap="square" rtlCol="0">
                <a:spAutoFit/>
              </a:bodyPr>
              <a:lstStyle/>
              <a:p>
                <a:pPr marL="285750" indent="-285750">
                  <a:lnSpc>
                    <a:spcPct val="150000"/>
                  </a:lnSpc>
                  <a:buFont typeface="Wingdings" panose="05000000000000000000" pitchFamily="2" charset="2"/>
                  <a:buChar char="l"/>
                </a:pPr>
                <a:r>
                  <a:rPr lang="en-US" altLang="zh-CN" dirty="0">
                    <a:latin typeface="Times New Roman" panose="02020603050405020304" pitchFamily="18" charset="0"/>
                    <a:cs typeface="Times New Roman" panose="02020603050405020304" pitchFamily="18" charset="0"/>
                  </a:rPr>
                  <a:t>When BBU should be seriously treated</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When acceleration structure is small such as X band accelerator, dielectric </a:t>
                </a:r>
                <a:r>
                  <a:rPr lang="en-US" altLang="zh-CN" dirty="0" err="1">
                    <a:latin typeface="Times New Roman" panose="02020603050405020304" pitchFamily="18" charset="0"/>
                    <a:cs typeface="Times New Roman" panose="02020603050405020304" pitchFamily="18" charset="0"/>
                  </a:rPr>
                  <a:t>wakefield</a:t>
                </a:r>
                <a:r>
                  <a:rPr lang="en-US" altLang="zh-CN" dirty="0">
                    <a:latin typeface="Times New Roman" panose="02020603050405020304" pitchFamily="18" charset="0"/>
                    <a:cs typeface="Times New Roman" panose="02020603050405020304" pitchFamily="18" charset="0"/>
                  </a:rPr>
                  <a:t> accelerator who pursue high gradient acceleration</a:t>
                </a:r>
                <a:r>
                  <a:rPr lang="zh-CN" altLang="en-US" dirty="0">
                    <a:latin typeface="Times New Roman" panose="02020603050405020304" pitchFamily="18" charset="0"/>
                    <a:cs typeface="Times New Roman" panose="02020603050405020304" pitchFamily="18" charset="0"/>
                  </a:rPr>
                  <a:t>（</a:t>
                </a:r>
                <a14:m>
                  <m:oMath xmlns:m="http://schemas.openxmlformats.org/officeDocument/2006/math">
                    <m:sSub>
                      <m:sSubPr>
                        <m:ctrlPr>
                          <a:rPr lang="en-US" altLang="zh-CN" i="1" dirty="0" smtClean="0">
                            <a:latin typeface="Cambria Math" panose="02040503050406030204" pitchFamily="18" charset="0"/>
                            <a:cs typeface="Times New Roman" panose="02020603050405020304" pitchFamily="18" charset="0"/>
                          </a:rPr>
                        </m:ctrlPr>
                      </m:sSubPr>
                      <m:e>
                        <m:r>
                          <a:rPr lang="en-US" altLang="zh-CN" b="0" i="1" dirty="0" smtClean="0">
                            <a:latin typeface="Cambria Math" panose="02040503050406030204" pitchFamily="18" charset="0"/>
                            <a:cs typeface="Times New Roman" panose="02020603050405020304" pitchFamily="18" charset="0"/>
                          </a:rPr>
                          <m:t>𝑊</m:t>
                        </m:r>
                      </m:e>
                      <m:sub>
                        <m:r>
                          <a:rPr lang="en-US" altLang="zh-CN" i="1" dirty="0" smtClean="0">
                            <a:latin typeface="Cambria Math" panose="02040503050406030204" pitchFamily="18" charset="0"/>
                            <a:ea typeface="Cambria Math" panose="02040503050406030204" pitchFamily="18" charset="0"/>
                            <a:cs typeface="Times New Roman" panose="02020603050405020304" pitchFamily="18" charset="0"/>
                          </a:rPr>
                          <m:t>∥</m:t>
                        </m:r>
                      </m:sub>
                    </m:sSub>
                    <m:r>
                      <a:rPr lang="en-US" altLang="zh-CN" i="1" dirty="0" smtClean="0">
                        <a:latin typeface="Cambria Math" panose="02040503050406030204" pitchFamily="18" charset="0"/>
                        <a:ea typeface="Cambria Math" panose="02040503050406030204" pitchFamily="18" charset="0"/>
                        <a:cs typeface="Times New Roman" panose="02020603050405020304" pitchFamily="18" charset="0"/>
                      </a:rPr>
                      <m:t>∝</m:t>
                    </m:r>
                    <m:r>
                      <a:rPr lang="en-US" altLang="zh-CN" b="0" i="1" dirty="0" smtClean="0">
                        <a:latin typeface="Cambria Math" panose="02040503050406030204" pitchFamily="18" charset="0"/>
                        <a:ea typeface="Cambria Math" panose="02040503050406030204" pitchFamily="18" charset="0"/>
                        <a:cs typeface="Times New Roman" panose="02020603050405020304" pitchFamily="18" charset="0"/>
                      </a:rPr>
                      <m:t>1/</m:t>
                    </m:r>
                    <m:r>
                      <a:rPr lang="en-US" altLang="zh-CN" b="0" i="1" dirty="0" smtClean="0">
                        <a:latin typeface="Cambria Math" panose="02040503050406030204" pitchFamily="18" charset="0"/>
                        <a:ea typeface="Cambria Math" panose="02040503050406030204" pitchFamily="18" charset="0"/>
                        <a:cs typeface="Times New Roman" panose="02020603050405020304" pitchFamily="18" charset="0"/>
                      </a:rPr>
                      <m:t>𝑏</m:t>
                    </m:r>
                    <m:r>
                      <a:rPr lang="zh-CN" altLang="en-US" i="1" dirty="0">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altLang="zh-CN" i="1" dirty="0">
                            <a:latin typeface="Cambria Math" panose="02040503050406030204" pitchFamily="18" charset="0"/>
                            <a:cs typeface="Times New Roman" panose="02020603050405020304" pitchFamily="18" charset="0"/>
                          </a:rPr>
                        </m:ctrlPr>
                      </m:sSubPr>
                      <m:e>
                        <m:r>
                          <a:rPr lang="en-US" altLang="zh-CN" i="1" dirty="0">
                            <a:latin typeface="Cambria Math" panose="02040503050406030204" pitchFamily="18" charset="0"/>
                            <a:cs typeface="Times New Roman" panose="02020603050405020304" pitchFamily="18" charset="0"/>
                          </a:rPr>
                          <m:t>𝑊</m:t>
                        </m:r>
                      </m:e>
                      <m:sub>
                        <m:r>
                          <a:rPr lang="en-US" altLang="zh-CN" i="1" dirty="0" smtClean="0">
                            <a:latin typeface="Cambria Math" panose="02040503050406030204" pitchFamily="18" charset="0"/>
                            <a:ea typeface="Cambria Math" panose="02040503050406030204" pitchFamily="18" charset="0"/>
                            <a:cs typeface="Times New Roman" panose="02020603050405020304" pitchFamily="18" charset="0"/>
                          </a:rPr>
                          <m:t>⊥</m:t>
                        </m:r>
                      </m:sub>
                    </m:sSub>
                    <m:r>
                      <a:rPr lang="en-US" altLang="zh-CN" i="1" dirty="0">
                        <a:latin typeface="Cambria Math" panose="02040503050406030204" pitchFamily="18" charset="0"/>
                        <a:ea typeface="Cambria Math" panose="02040503050406030204" pitchFamily="18" charset="0"/>
                        <a:cs typeface="Times New Roman" panose="02020603050405020304" pitchFamily="18" charset="0"/>
                      </a:rPr>
                      <m:t>∝1/</m:t>
                    </m:r>
                    <m:sSup>
                      <m:sSupPr>
                        <m:ctrlPr>
                          <a:rPr lang="en-US" altLang="zh-CN" i="1" dirty="0">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i="1" dirty="0">
                            <a:latin typeface="Cambria Math" panose="02040503050406030204" pitchFamily="18" charset="0"/>
                            <a:ea typeface="Cambria Math" panose="02040503050406030204" pitchFamily="18" charset="0"/>
                            <a:cs typeface="Times New Roman" panose="02020603050405020304" pitchFamily="18" charset="0"/>
                          </a:rPr>
                          <m:t>𝑏</m:t>
                        </m:r>
                      </m:e>
                      <m:sup>
                        <m:r>
                          <a:rPr lang="en-US" altLang="zh-CN" b="0" i="1" dirty="0" smtClean="0">
                            <a:latin typeface="Cambria Math" panose="02040503050406030204" pitchFamily="18" charset="0"/>
                            <a:ea typeface="Cambria Math" panose="02040503050406030204" pitchFamily="18" charset="0"/>
                            <a:cs typeface="Times New Roman" panose="02020603050405020304" pitchFamily="18" charset="0"/>
                          </a:rPr>
                          <m:t>3</m:t>
                        </m:r>
                      </m:sup>
                    </m:sSup>
                  </m:oMath>
                </a14:m>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a:t>
                </a:r>
              </a:p>
              <a:p>
                <a:pPr marL="285750" indent="-285750">
                  <a:lnSpc>
                    <a:spcPct val="150000"/>
                  </a:lnSpc>
                  <a:buFont typeface="Wingdings" panose="05000000000000000000" pitchFamily="2" charset="2"/>
                  <a:buChar char="l"/>
                </a:pPr>
                <a:r>
                  <a:rPr lang="en-US" altLang="zh-CN" dirty="0">
                    <a:latin typeface="Times New Roman" panose="02020603050405020304" pitchFamily="18" charset="0"/>
                    <a:cs typeface="Times New Roman" panose="02020603050405020304" pitchFamily="18" charset="0"/>
                  </a:rPr>
                  <a:t>How to fight against BBU</a:t>
                </a:r>
              </a:p>
              <a:p>
                <a:pPr marL="742950" lvl="1" indent="-285750">
                  <a:lnSpc>
                    <a:spcPct val="150000"/>
                  </a:lnSpc>
                  <a:buFont typeface="Wingdings" panose="05000000000000000000" pitchFamily="2" charset="2"/>
                  <a:buChar char="Ø"/>
                </a:pPr>
                <a:r>
                  <a:rPr lang="en-US" altLang="zh-CN" dirty="0">
                    <a:latin typeface="Times New Roman" panose="02020603050405020304" pitchFamily="18" charset="0"/>
                    <a:cs typeface="Times New Roman" panose="02020603050405020304" pitchFamily="18" charset="0"/>
                  </a:rPr>
                  <a:t>Stronger focus</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increasing </a:t>
                </a:r>
                <a14:m>
                  <m:oMath xmlns:m="http://schemas.openxmlformats.org/officeDocument/2006/math">
                    <m:sSub>
                      <m:sSubPr>
                        <m:ctrlPr>
                          <a:rPr lang="en-US" altLang="zh-CN" i="1" smtClean="0">
                            <a:latin typeface="Cambria Math" panose="02040503050406030204" pitchFamily="18" charset="0"/>
                          </a:rPr>
                        </m:ctrlPr>
                      </m:sSubPr>
                      <m:e>
                        <m:r>
                          <a:rPr lang="en-US" altLang="zh-CN" i="1">
                            <a:latin typeface="Cambria Math" panose="02040503050406030204" pitchFamily="18" charset="0"/>
                          </a:rPr>
                          <m:t>𝑘</m:t>
                        </m:r>
                      </m:e>
                      <m:sub>
                        <m:r>
                          <a:rPr lang="zh-CN" altLang="en-US" i="1">
                            <a:latin typeface="Cambria Math" panose="02040503050406030204" pitchFamily="18" charset="0"/>
                          </a:rPr>
                          <m:t>𝛽</m:t>
                        </m:r>
                      </m:sub>
                    </m:sSub>
                    <m:r>
                      <a:rPr lang="en-US" altLang="zh-CN" b="0" i="1" smtClean="0">
                        <a:latin typeface="Cambria Math" panose="02040503050406030204" pitchFamily="18" charset="0"/>
                      </a:rPr>
                      <m:t>.</m:t>
                    </m:r>
                  </m:oMath>
                </a14:m>
                <a:endParaRPr lang="en-US" altLang="zh-CN" dirty="0">
                  <a:latin typeface="Times New Roman" panose="02020603050405020304" pitchFamily="18" charset="0"/>
                  <a:cs typeface="Times New Roman" panose="02020603050405020304" pitchFamily="18" charset="0"/>
                </a:endParaRPr>
              </a:p>
              <a:p>
                <a:pPr marL="742950" lvl="1" indent="-285750">
                  <a:lnSpc>
                    <a:spcPct val="150000"/>
                  </a:lnSpc>
                  <a:buFont typeface="Wingdings" panose="05000000000000000000" pitchFamily="2" charset="2"/>
                  <a:buChar char="Ø"/>
                </a:pPr>
                <a:r>
                  <a:rPr lang="en-US" altLang="zh-CN" dirty="0">
                    <a:latin typeface="Times New Roman" panose="02020603050405020304" pitchFamily="18" charset="0"/>
                    <a:cs typeface="Times New Roman" panose="02020603050405020304" pitchFamily="18" charset="0"/>
                  </a:rPr>
                  <a:t>More efficient acceleration, better </a:t>
                </a:r>
                <a:r>
                  <a:rPr lang="en-US" altLang="zh-CN" dirty="0">
                    <a:solidFill>
                      <a:srgbClr val="333333"/>
                    </a:solidFill>
                    <a:highlight>
                      <a:srgbClr val="FFFFFF"/>
                    </a:highlight>
                    <a:latin typeface="Times New Roman" panose="02020603050405020304" pitchFamily="18" charset="0"/>
                    <a:cs typeface="Times New Roman" panose="02020603050405020304" pitchFamily="18" charset="0"/>
                  </a:rPr>
                  <a:t>adiabatic damping.</a:t>
                </a:r>
                <a:endParaRPr lang="en-US" altLang="zh-CN" dirty="0">
                  <a:latin typeface="Times New Roman" panose="02020603050405020304" pitchFamily="18" charset="0"/>
                  <a:cs typeface="Times New Roman" panose="02020603050405020304" pitchFamily="18" charset="0"/>
                </a:endParaRPr>
              </a:p>
              <a:p>
                <a:pPr marL="742950" lvl="1" indent="-285750">
                  <a:lnSpc>
                    <a:spcPct val="150000"/>
                  </a:lnSpc>
                  <a:buFont typeface="Wingdings" panose="05000000000000000000" pitchFamily="2" charset="2"/>
                  <a:buChar char="Ø"/>
                </a:pPr>
                <a:r>
                  <a:rPr lang="en-US" altLang="zh-CN" dirty="0">
                    <a:latin typeface="Times New Roman" panose="02020603050405020304" pitchFamily="18" charset="0"/>
                    <a:cs typeface="Times New Roman" panose="02020603050405020304" pitchFamily="18" charset="0"/>
                  </a:rPr>
                  <a:t>Better alignment, the injection beam is closer to center.</a:t>
                </a:r>
              </a:p>
              <a:p>
                <a:pPr marL="742950" lvl="1" indent="-285750">
                  <a:lnSpc>
                    <a:spcPct val="150000"/>
                  </a:lnSpc>
                  <a:buFont typeface="Wingdings" panose="05000000000000000000" pitchFamily="2" charset="2"/>
                  <a:buChar char="Ø"/>
                </a:pPr>
                <a:r>
                  <a:rPr lang="en-US" altLang="zh-CN" dirty="0">
                    <a:latin typeface="Times New Roman" panose="02020603050405020304" pitchFamily="18" charset="0"/>
                    <a:cs typeface="Times New Roman" panose="02020603050405020304" pitchFamily="18" charset="0"/>
                  </a:rPr>
                  <a:t>Add the BNS damping mechanism (</a:t>
                </a:r>
                <a:r>
                  <a:rPr lang="en-US" altLang="zh-CN" dirty="0" err="1">
                    <a:latin typeface="Times New Roman" panose="02020603050405020304" pitchFamily="18" charset="0"/>
                    <a:cs typeface="Times New Roman" panose="02020603050405020304" pitchFamily="18" charset="0"/>
                  </a:rPr>
                  <a:t>Balakin</a:t>
                </a:r>
                <a:r>
                  <a:rPr lang="en-US" altLang="zh-CN" dirty="0">
                    <a:latin typeface="Times New Roman" panose="02020603050405020304" pitchFamily="18" charset="0"/>
                    <a:cs typeface="Times New Roman" panose="02020603050405020304" pitchFamily="18" charset="0"/>
                  </a:rPr>
                  <a:t>-</a:t>
                </a:r>
                <a:r>
                  <a:rPr lang="en-US" altLang="zh-CN" dirty="0" err="1">
                    <a:latin typeface="Times New Roman" panose="02020603050405020304" pitchFamily="18" charset="0"/>
                    <a:cs typeface="Times New Roman" panose="02020603050405020304" pitchFamily="18" charset="0"/>
                  </a:rPr>
                  <a:t>Novokhatsky</a:t>
                </a:r>
                <a:r>
                  <a:rPr lang="en-US" altLang="zh-CN" dirty="0">
                    <a:latin typeface="Times New Roman" panose="02020603050405020304" pitchFamily="18" charset="0"/>
                    <a:cs typeface="Times New Roman" panose="02020603050405020304" pitchFamily="18" charset="0"/>
                  </a:rPr>
                  <a:t>-Smirnov)</a:t>
                </a:r>
              </a:p>
              <a:p>
                <a:pPr marL="742950" lvl="1" indent="-285750">
                  <a:lnSpc>
                    <a:spcPct val="150000"/>
                  </a:lnSpc>
                  <a:buFont typeface="Wingdings" panose="05000000000000000000" pitchFamily="2" charset="2"/>
                  <a:buChar char="Ø"/>
                </a:pPr>
                <a:r>
                  <a:rPr lang="en-US" altLang="zh-CN" dirty="0">
                    <a:latin typeface="Times New Roman" panose="02020603050405020304" pitchFamily="18" charset="0"/>
                    <a:cs typeface="Times New Roman" panose="02020603050405020304" pitchFamily="18" charset="0"/>
                  </a:rPr>
                  <a:t>Slab-symmetric structure + flat beam(for dielectric </a:t>
                </a:r>
                <a:r>
                  <a:rPr lang="en-US" altLang="zh-CN" dirty="0" err="1">
                    <a:latin typeface="Times New Roman" panose="02020603050405020304" pitchFamily="18" charset="0"/>
                    <a:cs typeface="Times New Roman" panose="02020603050405020304" pitchFamily="18" charset="0"/>
                  </a:rPr>
                  <a:t>wakefield</a:t>
                </a:r>
                <a:r>
                  <a:rPr lang="en-US" altLang="zh-CN" dirty="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p:txBody>
          </p:sp>
        </mc:Choice>
        <mc:Fallback xmlns="">
          <p:sp>
            <p:nvSpPr>
              <p:cNvPr id="2" name="文本框 1">
                <a:extLst>
                  <a:ext uri="{FF2B5EF4-FFF2-40B4-BE49-F238E27FC236}">
                    <a16:creationId xmlns:a16="http://schemas.microsoft.com/office/drawing/2014/main" id="{5D56391D-ACF3-F19C-A49F-3D3DA5521B39}"/>
                  </a:ext>
                </a:extLst>
              </p:cNvPr>
              <p:cNvSpPr txBox="1">
                <a:spLocks noRot="1" noChangeAspect="1" noMove="1" noResize="1" noEditPoints="1" noAdjustHandles="1" noChangeArrowheads="1" noChangeShapeType="1" noTextEdit="1"/>
              </p:cNvSpPr>
              <p:nvPr/>
            </p:nvSpPr>
            <p:spPr>
              <a:xfrm>
                <a:off x="777388" y="1504617"/>
                <a:ext cx="10782697" cy="3457550"/>
              </a:xfrm>
              <a:prstGeom prst="rect">
                <a:avLst/>
              </a:prstGeom>
              <a:blipFill>
                <a:blip r:embed="rId2"/>
                <a:stretch>
                  <a:fillRect l="-396" b="-882"/>
                </a:stretch>
              </a:blipFill>
            </p:spPr>
            <p:txBody>
              <a:bodyPr/>
              <a:lstStyle/>
              <a:p>
                <a:r>
                  <a:rPr lang="zh-CN" altLang="en-US">
                    <a:noFill/>
                  </a:rPr>
                  <a:t> </a:t>
                </a:r>
              </a:p>
            </p:txBody>
          </p:sp>
        </mc:Fallback>
      </mc:AlternateContent>
      <p:sp>
        <p:nvSpPr>
          <p:cNvPr id="9" name="文本框 8">
            <a:extLst>
              <a:ext uri="{FF2B5EF4-FFF2-40B4-BE49-F238E27FC236}">
                <a16:creationId xmlns:a16="http://schemas.microsoft.com/office/drawing/2014/main" id="{8E908418-484F-651C-37B7-36CDD87EC43C}"/>
              </a:ext>
            </a:extLst>
          </p:cNvPr>
          <p:cNvSpPr txBox="1"/>
          <p:nvPr/>
        </p:nvSpPr>
        <p:spPr>
          <a:xfrm>
            <a:off x="812149" y="5043295"/>
            <a:ext cx="5416029" cy="338554"/>
          </a:xfrm>
          <a:prstGeom prst="rect">
            <a:avLst/>
          </a:prstGeom>
          <a:noFill/>
        </p:spPr>
        <p:txBody>
          <a:bodyPr wrap="square" rtlCol="0">
            <a:spAutoFit/>
          </a:bodyPr>
          <a:lstStyle/>
          <a:p>
            <a:r>
              <a:rPr lang="en-US" altLang="zh-CN" sz="1600" dirty="0">
                <a:latin typeface="Footlight MT Light" panose="0204060206030A020304" pitchFamily="18" charset="0"/>
              </a:rPr>
              <a:t>BNS damping: let head particle a tune shift with tail particle.</a:t>
            </a:r>
            <a:endParaRPr lang="zh-CN" altLang="en-US" sz="1600" dirty="0">
              <a:latin typeface="Footlight MT Light" panose="0204060206030A020304" pitchFamily="18" charset="0"/>
            </a:endParaRPr>
          </a:p>
        </p:txBody>
      </p:sp>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43993523-9BB2-7BB4-9823-DFF6F89A6DBB}"/>
                  </a:ext>
                </a:extLst>
              </p:cNvPr>
              <p:cNvSpPr txBox="1"/>
              <p:nvPr/>
            </p:nvSpPr>
            <p:spPr>
              <a:xfrm>
                <a:off x="812149" y="5468547"/>
                <a:ext cx="4680127" cy="5808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𝑦</m:t>
                          </m:r>
                        </m:e>
                        <m:sub>
                          <m:r>
                            <a:rPr lang="en-US" altLang="zh-CN" b="0" i="1" smtClean="0">
                              <a:latin typeface="Cambria Math" panose="02040503050406030204" pitchFamily="18" charset="0"/>
                            </a:rPr>
                            <m:t>2</m:t>
                          </m:r>
                        </m:sub>
                        <m:sup>
                          <m:r>
                            <a:rPr lang="en-US" altLang="zh-CN" b="0" i="1" smtClean="0">
                              <a:latin typeface="Cambria Math" panose="02040503050406030204" pitchFamily="18" charset="0"/>
                            </a:rPr>
                            <m:t>′′</m:t>
                          </m:r>
                        </m:sup>
                      </m:sSubSup>
                      <m:r>
                        <a:rPr lang="en-US" altLang="zh-CN" b="0" i="1" smtClean="0">
                          <a:latin typeface="Cambria Math" panose="02040503050406030204" pitchFamily="18" charset="0"/>
                        </a:rPr>
                        <m:t>+</m:t>
                      </m:r>
                      <m:sSup>
                        <m:sSupPr>
                          <m:ctrlPr>
                            <a:rPr lang="en-US" altLang="zh-CN" i="1">
                              <a:latin typeface="Cambria Math" panose="02040503050406030204" pitchFamily="18" charset="0"/>
                            </a:rPr>
                          </m:ctrlPr>
                        </m:sSupPr>
                        <m:e>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𝑘</m:t>
                                  </m:r>
                                </m:e>
                                <m:sub>
                                  <m:r>
                                    <a:rPr lang="zh-CN" altLang="en-US" i="1">
                                      <a:latin typeface="Cambria Math" panose="02040503050406030204" pitchFamily="18" charset="0"/>
                                    </a:rPr>
                                    <m:t>𝛽</m:t>
                                  </m:r>
                                </m:sub>
                              </m:sSub>
                              <m:r>
                                <a:rPr lang="en-US" altLang="zh-CN" i="1">
                                  <a:latin typeface="Cambria Math" panose="02040503050406030204" pitchFamily="18" charset="0"/>
                                </a:rPr>
                                <m:t>+</m:t>
                              </m:r>
                              <m:r>
                                <a:rPr lang="en-US" altLang="zh-CN" i="1">
                                  <a:latin typeface="Cambria Math" panose="02040503050406030204" pitchFamily="18" charset="0"/>
                                  <a:ea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𝑘</m:t>
                                  </m:r>
                                </m:e>
                                <m:sub>
                                  <m:r>
                                    <a:rPr lang="zh-CN" altLang="en-US" i="1">
                                      <a:latin typeface="Cambria Math" panose="02040503050406030204" pitchFamily="18" charset="0"/>
                                    </a:rPr>
                                    <m:t>𝛽</m:t>
                                  </m:r>
                                </m:sub>
                              </m:sSub>
                            </m:e>
                          </m:d>
                        </m:e>
                        <m:sup>
                          <m:r>
                            <a:rPr lang="en-US" altLang="zh-CN" i="1">
                              <a:latin typeface="Cambria Math" panose="02040503050406030204" pitchFamily="18" charset="0"/>
                            </a:rPr>
                            <m:t>2</m:t>
                          </m:r>
                        </m:sup>
                      </m:sSup>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𝑦</m:t>
                          </m:r>
                        </m:e>
                        <m:sub>
                          <m:r>
                            <a:rPr lang="en-US" altLang="zh-CN" b="0" i="1" smtClean="0">
                              <a:latin typeface="Cambria Math" panose="02040503050406030204" pitchFamily="18" charset="0"/>
                            </a:rPr>
                            <m:t>2</m:t>
                          </m:r>
                        </m:sub>
                      </m:sSub>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𝑁</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𝑟</m:t>
                              </m:r>
                            </m:e>
                            <m:sub>
                              <m:r>
                                <a:rPr lang="en-US" altLang="zh-CN" b="0" i="1" smtClean="0">
                                  <a:latin typeface="Cambria Math" panose="02040503050406030204" pitchFamily="18" charset="0"/>
                                </a:rPr>
                                <m:t>𝑒</m:t>
                              </m:r>
                            </m:sub>
                          </m:sSub>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𝑊</m:t>
                              </m:r>
                            </m:e>
                            <m:sub>
                              <m:r>
                                <a:rPr lang="en-US" altLang="zh-CN" b="0" i="1" smtClean="0">
                                  <a:latin typeface="Cambria Math" panose="02040503050406030204" pitchFamily="18" charset="0"/>
                                  <a:ea typeface="Cambria Math" panose="02040503050406030204" pitchFamily="18" charset="0"/>
                                </a:rPr>
                                <m:t>⊥</m:t>
                              </m:r>
                            </m:sub>
                          </m:sSub>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𝑧</m:t>
                              </m:r>
                            </m:e>
                          </m:d>
                        </m:num>
                        <m:den>
                          <m:r>
                            <a:rPr lang="en-US" altLang="zh-CN" b="0" i="1" smtClean="0">
                              <a:latin typeface="Cambria Math" panose="02040503050406030204" pitchFamily="18" charset="0"/>
                            </a:rPr>
                            <m:t>2</m:t>
                          </m:r>
                          <m:r>
                            <a:rPr lang="zh-CN" altLang="en-US" b="0" i="1" smtClean="0">
                              <a:latin typeface="Cambria Math" panose="02040503050406030204" pitchFamily="18" charset="0"/>
                            </a:rPr>
                            <m:t>𝛾</m:t>
                          </m:r>
                          <m:r>
                            <a:rPr lang="en-US" altLang="zh-CN" b="0" i="1" smtClean="0">
                              <a:latin typeface="Cambria Math" panose="02040503050406030204" pitchFamily="18" charset="0"/>
                            </a:rPr>
                            <m:t>𝐿</m:t>
                          </m:r>
                        </m:den>
                      </m:f>
                      <m:sSub>
                        <m:sSubPr>
                          <m:ctrlPr>
                            <a:rPr lang="en-US" altLang="zh-CN" b="0" i="1" smtClean="0">
                              <a:latin typeface="Cambria Math" panose="02040503050406030204" pitchFamily="18" charset="0"/>
                            </a:rPr>
                          </m:ctrlPr>
                        </m:sSubPr>
                        <m:e>
                          <m:acc>
                            <m:accPr>
                              <m:chr m:val="̂"/>
                              <m:ctrlPr>
                                <a:rPr lang="en-US" altLang="zh-CN" b="0" i="1" smtClean="0">
                                  <a:latin typeface="Cambria Math" panose="02040503050406030204" pitchFamily="18" charset="0"/>
                                </a:rPr>
                              </m:ctrlPr>
                            </m:accPr>
                            <m:e>
                              <m:r>
                                <a:rPr lang="en-US" altLang="zh-CN" b="0" i="1" smtClean="0">
                                  <a:latin typeface="Cambria Math" panose="02040503050406030204" pitchFamily="18" charset="0"/>
                                </a:rPr>
                                <m:t>𝑦</m:t>
                              </m:r>
                            </m:e>
                          </m:acc>
                        </m:e>
                        <m:sub>
                          <m:r>
                            <a:rPr lang="en-US" altLang="zh-CN" b="0" i="1" smtClean="0">
                              <a:latin typeface="Cambria Math" panose="02040503050406030204" pitchFamily="18" charset="0"/>
                            </a:rPr>
                            <m:t>1</m:t>
                          </m:r>
                        </m:sub>
                      </m:sSub>
                      <m:r>
                        <m:rPr>
                          <m:sty m:val="p"/>
                        </m:rPr>
                        <a:rPr lang="en-US" altLang="zh-CN" b="0" i="0" smtClean="0">
                          <a:latin typeface="Cambria Math" panose="02040503050406030204" pitchFamily="18" charset="0"/>
                        </a:rPr>
                        <m:t>cos</m:t>
                      </m:r>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𝑘</m:t>
                          </m:r>
                        </m:e>
                        <m:sub>
                          <m:r>
                            <a:rPr lang="zh-CN" altLang="en-US" b="0" i="1" smtClean="0">
                              <a:latin typeface="Cambria Math" panose="02040503050406030204" pitchFamily="18" charset="0"/>
                            </a:rPr>
                            <m:t>𝛽</m:t>
                          </m:r>
                        </m:sub>
                      </m:sSub>
                      <m:r>
                        <a:rPr lang="en-US" altLang="zh-CN" b="0" i="1" smtClean="0">
                          <a:latin typeface="Cambria Math" panose="02040503050406030204" pitchFamily="18" charset="0"/>
                        </a:rPr>
                        <m:t>𝑠</m:t>
                      </m:r>
                      <m:r>
                        <a:rPr lang="en-US" altLang="zh-CN" b="0" i="1" smtClean="0">
                          <a:latin typeface="Cambria Math" panose="02040503050406030204" pitchFamily="18" charset="0"/>
                        </a:rPr>
                        <m:t>)</m:t>
                      </m:r>
                    </m:oMath>
                  </m:oMathPara>
                </a14:m>
                <a:endParaRPr lang="zh-CN" altLang="en-US" dirty="0"/>
              </a:p>
            </p:txBody>
          </p:sp>
        </mc:Choice>
        <mc:Fallback xmlns="">
          <p:sp>
            <p:nvSpPr>
              <p:cNvPr id="10" name="文本框 9">
                <a:extLst>
                  <a:ext uri="{FF2B5EF4-FFF2-40B4-BE49-F238E27FC236}">
                    <a16:creationId xmlns:a16="http://schemas.microsoft.com/office/drawing/2014/main" id="{43993523-9BB2-7BB4-9823-DFF6F89A6DBB}"/>
                  </a:ext>
                </a:extLst>
              </p:cNvPr>
              <p:cNvSpPr txBox="1">
                <a:spLocks noRot="1" noChangeAspect="1" noMove="1" noResize="1" noEditPoints="1" noAdjustHandles="1" noChangeArrowheads="1" noChangeShapeType="1" noTextEdit="1"/>
              </p:cNvSpPr>
              <p:nvPr/>
            </p:nvSpPr>
            <p:spPr>
              <a:xfrm>
                <a:off x="812149" y="5468547"/>
                <a:ext cx="4680127" cy="580865"/>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B46868FD-FD0D-61E0-6F28-4F0AEA1FA5DE}"/>
                  </a:ext>
                </a:extLst>
              </p:cNvPr>
              <p:cNvSpPr txBox="1"/>
              <p:nvPr/>
            </p:nvSpPr>
            <p:spPr>
              <a:xfrm>
                <a:off x="579959" y="6095594"/>
                <a:ext cx="7335113" cy="71045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i="1">
                              <a:latin typeface="Cambria Math" panose="02040503050406030204" pitchFamily="18" charset="0"/>
                            </a:rPr>
                            <m:t>𝑦</m:t>
                          </m:r>
                        </m:e>
                        <m:sub>
                          <m:r>
                            <a:rPr lang="en-US" altLang="zh-CN" i="1">
                              <a:latin typeface="Cambria Math" panose="02040503050406030204" pitchFamily="18" charset="0"/>
                            </a:rPr>
                            <m:t>2</m:t>
                          </m:r>
                        </m:sub>
                      </m:sSub>
                      <m:r>
                        <a:rPr lang="en-US" altLang="zh-CN" b="0" i="1" smtClean="0">
                          <a:latin typeface="Cambria Math" panose="02040503050406030204" pitchFamily="18" charset="0"/>
                        </a:rPr>
                        <m:t>=</m:t>
                      </m:r>
                      <m:sSub>
                        <m:sSubPr>
                          <m:ctrlPr>
                            <a:rPr lang="en-US" altLang="zh-CN" i="1">
                              <a:latin typeface="Cambria Math" panose="02040503050406030204" pitchFamily="18" charset="0"/>
                            </a:rPr>
                          </m:ctrlPr>
                        </m:sSubPr>
                        <m:e>
                          <m:acc>
                            <m:accPr>
                              <m:chr m:val="̂"/>
                              <m:ctrlPr>
                                <a:rPr lang="en-US" altLang="zh-CN" i="1">
                                  <a:latin typeface="Cambria Math" panose="02040503050406030204" pitchFamily="18" charset="0"/>
                                </a:rPr>
                              </m:ctrlPr>
                            </m:accPr>
                            <m:e>
                              <m:r>
                                <a:rPr lang="en-US" altLang="zh-CN" i="1">
                                  <a:latin typeface="Cambria Math" panose="02040503050406030204" pitchFamily="18" charset="0"/>
                                </a:rPr>
                                <m:t>𝑦</m:t>
                              </m:r>
                            </m:e>
                          </m:acc>
                        </m:e>
                        <m:sub>
                          <m:r>
                            <a:rPr lang="en-US" altLang="zh-CN" i="1">
                              <a:latin typeface="Cambria Math" panose="02040503050406030204" pitchFamily="18" charset="0"/>
                            </a:rPr>
                            <m:t>1</m:t>
                          </m:r>
                        </m:sub>
                      </m:sSub>
                      <m:func>
                        <m:funcPr>
                          <m:ctrlPr>
                            <a:rPr lang="en-US" altLang="zh-CN" i="1">
                              <a:latin typeface="Cambria Math" panose="02040503050406030204" pitchFamily="18" charset="0"/>
                            </a:rPr>
                          </m:ctrlPr>
                        </m:funcPr>
                        <m:fName>
                          <m:r>
                            <m:rPr>
                              <m:sty m:val="p"/>
                            </m:rPr>
                            <a:rPr lang="en-US" altLang="zh-CN">
                              <a:latin typeface="Cambria Math" panose="02040503050406030204" pitchFamily="18" charset="0"/>
                            </a:rPr>
                            <m:t>cos</m:t>
                          </m:r>
                        </m:fName>
                        <m:e>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𝑘</m:t>
                                  </m:r>
                                </m:e>
                                <m:sub>
                                  <m:r>
                                    <a:rPr lang="zh-CN" altLang="en-US" i="1">
                                      <a:latin typeface="Cambria Math" panose="02040503050406030204" pitchFamily="18" charset="0"/>
                                    </a:rPr>
                                    <m:t>𝛽</m:t>
                                  </m:r>
                                </m:sub>
                              </m:sSub>
                              <m:r>
                                <a:rPr lang="en-US" altLang="zh-CN" i="1">
                                  <a:latin typeface="Cambria Math" panose="02040503050406030204" pitchFamily="18" charset="0"/>
                                </a:rPr>
                                <m:t>𝑠</m:t>
                              </m:r>
                              <m:r>
                                <a:rPr lang="en-US" altLang="zh-CN" b="0" i="1" smtClean="0">
                                  <a:latin typeface="Cambria Math" panose="02040503050406030204" pitchFamily="18" charset="0"/>
                                </a:rPr>
                                <m:t>+</m:t>
                              </m:r>
                              <m:r>
                                <a:rPr lang="en-US" altLang="zh-CN" i="1">
                                  <a:latin typeface="Cambria Math" panose="02040503050406030204" pitchFamily="18" charset="0"/>
                                  <a:ea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𝑘</m:t>
                                  </m:r>
                                </m:e>
                                <m:sub>
                                  <m:r>
                                    <a:rPr lang="zh-CN" altLang="en-US" i="1">
                                      <a:latin typeface="Cambria Math" panose="02040503050406030204" pitchFamily="18" charset="0"/>
                                    </a:rPr>
                                    <m:t>𝛽</m:t>
                                  </m:r>
                                </m:sub>
                              </m:sSub>
                              <m:r>
                                <m:rPr>
                                  <m:sty m:val="p"/>
                                </m:rPr>
                                <a:rPr lang="en-US" altLang="zh-CN" i="1">
                                  <a:latin typeface="Cambria Math" panose="02040503050406030204" pitchFamily="18" charset="0"/>
                                </a:rPr>
                                <m:t>s</m:t>
                              </m:r>
                            </m:e>
                          </m:d>
                        </m:e>
                      </m:func>
                      <m:r>
                        <a:rPr lang="en-US" altLang="zh-CN" b="0" i="1" smtClean="0">
                          <a:latin typeface="Cambria Math" panose="02040503050406030204" pitchFamily="18" charset="0"/>
                        </a:rPr>
                        <m:t>+</m:t>
                      </m:r>
                      <m:sSub>
                        <m:sSubPr>
                          <m:ctrlPr>
                            <a:rPr lang="en-US" altLang="zh-CN" i="1">
                              <a:latin typeface="Cambria Math" panose="02040503050406030204" pitchFamily="18" charset="0"/>
                            </a:rPr>
                          </m:ctrlPr>
                        </m:sSubPr>
                        <m:e>
                          <m:acc>
                            <m:accPr>
                              <m:chr m:val="̂"/>
                              <m:ctrlPr>
                                <a:rPr lang="en-US" altLang="zh-CN" i="1">
                                  <a:latin typeface="Cambria Math" panose="02040503050406030204" pitchFamily="18" charset="0"/>
                                </a:rPr>
                              </m:ctrlPr>
                            </m:accPr>
                            <m:e>
                              <m:r>
                                <a:rPr lang="en-US" altLang="zh-CN" i="1">
                                  <a:latin typeface="Cambria Math" panose="02040503050406030204" pitchFamily="18" charset="0"/>
                                </a:rPr>
                                <m:t>𝑦</m:t>
                              </m:r>
                            </m:e>
                          </m:acc>
                        </m:e>
                        <m:sub>
                          <m:r>
                            <a:rPr lang="en-US" altLang="zh-CN" i="1">
                              <a:latin typeface="Cambria Math" panose="02040503050406030204" pitchFamily="18" charset="0"/>
                            </a:rPr>
                            <m:t>1</m:t>
                          </m:r>
                        </m:sub>
                      </m:sSub>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𝑁</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𝑟</m:t>
                              </m:r>
                            </m:e>
                            <m:sub>
                              <m:r>
                                <a:rPr lang="en-US" altLang="zh-CN" b="0" i="1" smtClean="0">
                                  <a:latin typeface="Cambria Math" panose="02040503050406030204" pitchFamily="18" charset="0"/>
                                </a:rPr>
                                <m:t>𝑒</m:t>
                              </m:r>
                            </m:sub>
                          </m:sSub>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𝑊</m:t>
                              </m:r>
                            </m:e>
                            <m:sub>
                              <m:r>
                                <a:rPr lang="en-US" altLang="zh-CN" b="0" i="1" smtClean="0">
                                  <a:latin typeface="Cambria Math" panose="02040503050406030204" pitchFamily="18" charset="0"/>
                                  <a:ea typeface="Cambria Math" panose="02040503050406030204" pitchFamily="18" charset="0"/>
                                </a:rPr>
                                <m:t>⊥</m:t>
                              </m:r>
                            </m:sub>
                          </m:sSub>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𝑧</m:t>
                              </m:r>
                            </m:e>
                          </m:d>
                        </m:num>
                        <m:den>
                          <m:r>
                            <a:rPr lang="en-US" altLang="zh-CN" b="0" i="1" smtClean="0">
                              <a:latin typeface="Cambria Math" panose="02040503050406030204" pitchFamily="18" charset="0"/>
                            </a:rPr>
                            <m:t>4</m:t>
                          </m:r>
                          <m:sSub>
                            <m:sSubPr>
                              <m:ctrlPr>
                                <a:rPr lang="en-US" altLang="zh-CN" i="1">
                                  <a:latin typeface="Cambria Math" panose="02040503050406030204" pitchFamily="18" charset="0"/>
                                </a:rPr>
                              </m:ctrlPr>
                            </m:sSubPr>
                            <m:e>
                              <m:r>
                                <a:rPr lang="en-US" altLang="zh-CN" i="1">
                                  <a:latin typeface="Cambria Math" panose="02040503050406030204" pitchFamily="18" charset="0"/>
                                </a:rPr>
                                <m:t>𝑘</m:t>
                              </m:r>
                            </m:e>
                            <m:sub>
                              <m:r>
                                <a:rPr lang="zh-CN" altLang="en-US" i="1">
                                  <a:latin typeface="Cambria Math" panose="02040503050406030204" pitchFamily="18" charset="0"/>
                                </a:rPr>
                                <m:t>𝛽</m:t>
                              </m:r>
                            </m:sub>
                          </m:sSub>
                          <m:r>
                            <a:rPr lang="en-US" altLang="zh-CN" i="1">
                              <a:latin typeface="Cambria Math" panose="02040503050406030204" pitchFamily="18" charset="0"/>
                              <a:ea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𝑘</m:t>
                              </m:r>
                            </m:e>
                            <m:sub>
                              <m:r>
                                <a:rPr lang="zh-CN" altLang="en-US" i="1">
                                  <a:latin typeface="Cambria Math" panose="02040503050406030204" pitchFamily="18" charset="0"/>
                                </a:rPr>
                                <m:t>𝛽</m:t>
                              </m:r>
                            </m:sub>
                          </m:sSub>
                          <m:r>
                            <a:rPr lang="zh-CN" altLang="en-US" b="0" i="1" smtClean="0">
                              <a:latin typeface="Cambria Math" panose="02040503050406030204" pitchFamily="18" charset="0"/>
                            </a:rPr>
                            <m:t>𝛾</m:t>
                          </m:r>
                          <m:r>
                            <a:rPr lang="en-US" altLang="zh-CN" b="0" i="1" smtClean="0">
                              <a:latin typeface="Cambria Math" panose="02040503050406030204" pitchFamily="18" charset="0"/>
                            </a:rPr>
                            <m:t>𝐿</m:t>
                          </m:r>
                        </m:den>
                      </m:f>
                      <m:r>
                        <a:rPr lang="en-US" altLang="zh-CN" b="0" i="1" smtClean="0">
                          <a:latin typeface="Cambria Math" panose="02040503050406030204" pitchFamily="18" charset="0"/>
                        </a:rPr>
                        <m:t>[</m:t>
                      </m:r>
                      <m:func>
                        <m:funcPr>
                          <m:ctrlPr>
                            <a:rPr lang="en-US" altLang="zh-CN" i="1">
                              <a:latin typeface="Cambria Math" panose="02040503050406030204" pitchFamily="18" charset="0"/>
                            </a:rPr>
                          </m:ctrlPr>
                        </m:funcPr>
                        <m:fName>
                          <m:r>
                            <m:rPr>
                              <m:sty m:val="p"/>
                            </m:rPr>
                            <a:rPr lang="en-US" altLang="zh-CN">
                              <a:latin typeface="Cambria Math" panose="02040503050406030204" pitchFamily="18" charset="0"/>
                            </a:rPr>
                            <m:t>cos</m:t>
                          </m:r>
                        </m:fName>
                        <m:e>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en-US" altLang="zh-CN" i="1">
                                      <a:latin typeface="Cambria Math" panose="02040503050406030204" pitchFamily="18" charset="0"/>
                                    </a:rPr>
                                    <m:t>𝑘</m:t>
                                  </m:r>
                                </m:e>
                                <m:sub>
                                  <m:r>
                                    <a:rPr lang="zh-CN" altLang="en-US" i="1">
                                      <a:latin typeface="Cambria Math" panose="02040503050406030204" pitchFamily="18" charset="0"/>
                                    </a:rPr>
                                    <m:t>𝛽</m:t>
                                  </m:r>
                                </m:sub>
                              </m:sSub>
                              <m:r>
                                <a:rPr lang="en-US" altLang="zh-CN" i="1">
                                  <a:latin typeface="Cambria Math" panose="02040503050406030204" pitchFamily="18" charset="0"/>
                                </a:rPr>
                                <m:t>𝑠</m:t>
                              </m:r>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𝑘</m:t>
                                  </m:r>
                                </m:e>
                                <m:sub>
                                  <m:r>
                                    <a:rPr lang="zh-CN" altLang="en-US" i="1">
                                      <a:latin typeface="Cambria Math" panose="02040503050406030204" pitchFamily="18" charset="0"/>
                                    </a:rPr>
                                    <m:t>𝛽</m:t>
                                  </m:r>
                                </m:sub>
                              </m:sSub>
                              <m:r>
                                <m:rPr>
                                  <m:sty m:val="p"/>
                                </m:rPr>
                                <a:rPr lang="en-US" altLang="zh-CN" i="1">
                                  <a:latin typeface="Cambria Math" panose="02040503050406030204" pitchFamily="18" charset="0"/>
                                </a:rPr>
                                <m:t>s</m:t>
                              </m:r>
                            </m:e>
                          </m:d>
                        </m:e>
                      </m:func>
                      <m:r>
                        <a:rPr lang="en-US" altLang="zh-CN" b="0" i="1" smtClean="0">
                          <a:latin typeface="Cambria Math" panose="02040503050406030204" pitchFamily="18" charset="0"/>
                        </a:rPr>
                        <m:t>−</m:t>
                      </m:r>
                      <m:r>
                        <m:rPr>
                          <m:sty m:val="p"/>
                        </m:rPr>
                        <a:rPr lang="en-US" altLang="zh-CN" b="0" i="0" smtClean="0">
                          <a:latin typeface="Cambria Math" panose="02040503050406030204" pitchFamily="18" charset="0"/>
                        </a:rPr>
                        <m:t>cos</m:t>
                      </m:r>
                      <m:r>
                        <a:rPr lang="en-US" altLang="zh-CN" b="0" i="1" smtClean="0">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𝑘</m:t>
                          </m:r>
                        </m:e>
                        <m:sub>
                          <m:r>
                            <a:rPr lang="zh-CN" altLang="en-US" i="1">
                              <a:latin typeface="Cambria Math" panose="02040503050406030204" pitchFamily="18" charset="0"/>
                            </a:rPr>
                            <m:t>𝛽</m:t>
                          </m:r>
                        </m:sub>
                      </m:sSub>
                      <m:r>
                        <a:rPr lang="en-US" altLang="zh-CN" i="1">
                          <a:latin typeface="Cambria Math" panose="02040503050406030204" pitchFamily="18" charset="0"/>
                        </a:rPr>
                        <m:t>𝑠</m:t>
                      </m:r>
                      <m:r>
                        <a:rPr lang="en-US" altLang="zh-CN" b="0" i="1" smtClean="0">
                          <a:latin typeface="Cambria Math" panose="02040503050406030204" pitchFamily="18" charset="0"/>
                        </a:rPr>
                        <m:t>)]</m:t>
                      </m:r>
                    </m:oMath>
                  </m:oMathPara>
                </a14:m>
                <a:endParaRPr lang="zh-CN" altLang="en-US" dirty="0"/>
              </a:p>
            </p:txBody>
          </p:sp>
        </mc:Choice>
        <mc:Fallback xmlns="">
          <p:sp>
            <p:nvSpPr>
              <p:cNvPr id="11" name="文本框 10">
                <a:extLst>
                  <a:ext uri="{FF2B5EF4-FFF2-40B4-BE49-F238E27FC236}">
                    <a16:creationId xmlns:a16="http://schemas.microsoft.com/office/drawing/2014/main" id="{B46868FD-FD0D-61E0-6F28-4F0AEA1FA5DE}"/>
                  </a:ext>
                </a:extLst>
              </p:cNvPr>
              <p:cNvSpPr txBox="1">
                <a:spLocks noRot="1" noChangeAspect="1" noMove="1" noResize="1" noEditPoints="1" noAdjustHandles="1" noChangeArrowheads="1" noChangeShapeType="1" noTextEdit="1"/>
              </p:cNvSpPr>
              <p:nvPr/>
            </p:nvSpPr>
            <p:spPr>
              <a:xfrm>
                <a:off x="579959" y="6095594"/>
                <a:ext cx="7335113" cy="710451"/>
              </a:xfrm>
              <a:prstGeom prst="rect">
                <a:avLst/>
              </a:prstGeom>
              <a:blipFill>
                <a:blip r:embed="rId4"/>
                <a:stretch>
                  <a:fillRect/>
                </a:stretch>
              </a:blipFill>
            </p:spPr>
            <p:txBody>
              <a:bodyPr/>
              <a:lstStyle/>
              <a:p>
                <a:r>
                  <a:rPr lang="zh-CN" altLang="en-US">
                    <a:noFill/>
                  </a:rPr>
                  <a:t> </a:t>
                </a:r>
              </a:p>
            </p:txBody>
          </p:sp>
        </mc:Fallback>
      </mc:AlternateContent>
      <p:sp>
        <p:nvSpPr>
          <p:cNvPr id="5" name="文本框 4">
            <a:extLst>
              <a:ext uri="{FF2B5EF4-FFF2-40B4-BE49-F238E27FC236}">
                <a16:creationId xmlns:a16="http://schemas.microsoft.com/office/drawing/2014/main" id="{87361310-2A8E-E974-52CE-3F52F1988108}"/>
              </a:ext>
            </a:extLst>
          </p:cNvPr>
          <p:cNvSpPr txBox="1"/>
          <p:nvPr/>
        </p:nvSpPr>
        <p:spPr>
          <a:xfrm>
            <a:off x="1145598" y="116669"/>
            <a:ext cx="6094268" cy="523220"/>
          </a:xfrm>
          <a:prstGeom prst="rect">
            <a:avLst/>
          </a:prstGeom>
          <a:noFill/>
        </p:spPr>
        <p:txBody>
          <a:bodyPr wrap="square">
            <a:spAutoFit/>
          </a:bodyPr>
          <a:lstStyle/>
          <a:p>
            <a:r>
              <a:rPr lang="en-US" altLang="zh-CN" sz="2800" dirty="0">
                <a:solidFill>
                  <a:schemeClr val="accent6">
                    <a:lumMod val="75000"/>
                  </a:schemeClr>
                </a:solidFill>
                <a:latin typeface="华文中宋" panose="02010600040101010101" pitchFamily="2" charset="-122"/>
                <a:ea typeface="华文中宋" panose="02010600040101010101" pitchFamily="2" charset="-122"/>
              </a:rPr>
              <a:t>Single bunch instability</a:t>
            </a:r>
            <a:endParaRPr lang="zh-CN" altLang="en-US" sz="2800" dirty="0">
              <a:solidFill>
                <a:schemeClr val="accent6">
                  <a:lumMod val="75000"/>
                </a:schemeClr>
              </a:solidFill>
              <a:latin typeface="华文中宋" panose="02010600040101010101" pitchFamily="2" charset="-122"/>
              <a:ea typeface="华文中宋" panose="02010600040101010101" pitchFamily="2" charset="-122"/>
            </a:endParaRPr>
          </a:p>
        </p:txBody>
      </p:sp>
      <p:sp>
        <p:nvSpPr>
          <p:cNvPr id="12" name="矩形: 圆角 11">
            <a:extLst>
              <a:ext uri="{FF2B5EF4-FFF2-40B4-BE49-F238E27FC236}">
                <a16:creationId xmlns:a16="http://schemas.microsoft.com/office/drawing/2014/main" id="{3343639D-DEE8-7DC5-707E-3186F7FAF99D}"/>
              </a:ext>
            </a:extLst>
          </p:cNvPr>
          <p:cNvSpPr/>
          <p:nvPr/>
        </p:nvSpPr>
        <p:spPr>
          <a:xfrm>
            <a:off x="654627" y="5043296"/>
            <a:ext cx="7148946" cy="1698036"/>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48" name="组合 47">
            <a:extLst>
              <a:ext uri="{FF2B5EF4-FFF2-40B4-BE49-F238E27FC236}">
                <a16:creationId xmlns:a16="http://schemas.microsoft.com/office/drawing/2014/main" id="{5AE1FC3B-04D5-30C9-2EDE-40A2BD1CC1B7}"/>
              </a:ext>
            </a:extLst>
          </p:cNvPr>
          <p:cNvGrpSpPr/>
          <p:nvPr/>
        </p:nvGrpSpPr>
        <p:grpSpPr>
          <a:xfrm>
            <a:off x="9192279" y="3180971"/>
            <a:ext cx="2390127" cy="1419663"/>
            <a:chOff x="9192279" y="3180971"/>
            <a:chExt cx="2390127" cy="1419663"/>
          </a:xfrm>
        </p:grpSpPr>
        <p:grpSp>
          <p:nvGrpSpPr>
            <p:cNvPr id="22" name="组合 21">
              <a:extLst>
                <a:ext uri="{FF2B5EF4-FFF2-40B4-BE49-F238E27FC236}">
                  <a16:creationId xmlns:a16="http://schemas.microsoft.com/office/drawing/2014/main" id="{C04F8C5C-C6C5-DFC0-FFFF-40E5BFF623FA}"/>
                </a:ext>
              </a:extLst>
            </p:cNvPr>
            <p:cNvGrpSpPr/>
            <p:nvPr/>
          </p:nvGrpSpPr>
          <p:grpSpPr>
            <a:xfrm>
              <a:off x="9192279" y="3180971"/>
              <a:ext cx="2390127" cy="1419663"/>
              <a:chOff x="8980767" y="4434706"/>
              <a:chExt cx="2390127" cy="1419663"/>
            </a:xfrm>
          </p:grpSpPr>
          <p:sp>
            <p:nvSpPr>
              <p:cNvPr id="13" name="立方体 12">
                <a:extLst>
                  <a:ext uri="{FF2B5EF4-FFF2-40B4-BE49-F238E27FC236}">
                    <a16:creationId xmlns:a16="http://schemas.microsoft.com/office/drawing/2014/main" id="{9F56D34D-92C8-26D4-FA89-5671B97913BC}"/>
                  </a:ext>
                </a:extLst>
              </p:cNvPr>
              <p:cNvSpPr/>
              <p:nvPr/>
            </p:nvSpPr>
            <p:spPr>
              <a:xfrm>
                <a:off x="8998088" y="4909719"/>
                <a:ext cx="2372806" cy="944650"/>
              </a:xfrm>
              <a:prstGeom prst="cube">
                <a:avLst>
                  <a:gd name="adj" fmla="val 9115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立方体 16">
                <a:extLst>
                  <a:ext uri="{FF2B5EF4-FFF2-40B4-BE49-F238E27FC236}">
                    <a16:creationId xmlns:a16="http://schemas.microsoft.com/office/drawing/2014/main" id="{1FD5A973-692B-F9F6-8A44-EFF0B5B83582}"/>
                  </a:ext>
                </a:extLst>
              </p:cNvPr>
              <p:cNvSpPr/>
              <p:nvPr/>
            </p:nvSpPr>
            <p:spPr>
              <a:xfrm>
                <a:off x="8994623" y="4812739"/>
                <a:ext cx="2372806" cy="944650"/>
              </a:xfrm>
              <a:prstGeom prst="cube">
                <a:avLst>
                  <a:gd name="adj" fmla="val 91154"/>
                </a:avLst>
              </a:prstGeom>
              <a:solidFill>
                <a:srgbClr val="92D050">
                  <a:alpha val="7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立方体 17">
                <a:extLst>
                  <a:ext uri="{FF2B5EF4-FFF2-40B4-BE49-F238E27FC236}">
                    <a16:creationId xmlns:a16="http://schemas.microsoft.com/office/drawing/2014/main" id="{CE6A841B-FC0E-6433-0BCB-F377F31F8E90}"/>
                  </a:ext>
                </a:extLst>
              </p:cNvPr>
              <p:cNvSpPr/>
              <p:nvPr/>
            </p:nvSpPr>
            <p:spPr>
              <a:xfrm>
                <a:off x="8991158" y="4507939"/>
                <a:ext cx="2372806" cy="944650"/>
              </a:xfrm>
              <a:prstGeom prst="cube">
                <a:avLst>
                  <a:gd name="adj" fmla="val 91154"/>
                </a:avLst>
              </a:prstGeom>
              <a:solidFill>
                <a:srgbClr val="92D050">
                  <a:alpha val="70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立方体 18">
                <a:extLst>
                  <a:ext uri="{FF2B5EF4-FFF2-40B4-BE49-F238E27FC236}">
                    <a16:creationId xmlns:a16="http://schemas.microsoft.com/office/drawing/2014/main" id="{760F96F5-AED1-DAF2-59E7-9106936D8213}"/>
                  </a:ext>
                </a:extLst>
              </p:cNvPr>
              <p:cNvSpPr/>
              <p:nvPr/>
            </p:nvSpPr>
            <p:spPr>
              <a:xfrm>
                <a:off x="8980767" y="4434706"/>
                <a:ext cx="2372806" cy="944650"/>
              </a:xfrm>
              <a:prstGeom prst="cube">
                <a:avLst>
                  <a:gd name="adj" fmla="val 91154"/>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圆柱体 20">
                <a:extLst>
                  <a:ext uri="{FF2B5EF4-FFF2-40B4-BE49-F238E27FC236}">
                    <a16:creationId xmlns:a16="http://schemas.microsoft.com/office/drawing/2014/main" id="{68FB9AA7-8C0C-A43E-922E-F71F620C1A04}"/>
                  </a:ext>
                </a:extLst>
              </p:cNvPr>
              <p:cNvSpPr/>
              <p:nvPr/>
            </p:nvSpPr>
            <p:spPr>
              <a:xfrm>
                <a:off x="9111416" y="5503059"/>
                <a:ext cx="1272889" cy="93520"/>
              </a:xfrm>
              <a:prstGeom prst="can">
                <a:avLst>
                  <a:gd name="adj" fmla="val 50000"/>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47" name="组合 46">
              <a:extLst>
                <a:ext uri="{FF2B5EF4-FFF2-40B4-BE49-F238E27FC236}">
                  <a16:creationId xmlns:a16="http://schemas.microsoft.com/office/drawing/2014/main" id="{87E1DF74-2718-3789-FF03-A69F3C6F63BE}"/>
                </a:ext>
              </a:extLst>
            </p:cNvPr>
            <p:cNvGrpSpPr/>
            <p:nvPr/>
          </p:nvGrpSpPr>
          <p:grpSpPr>
            <a:xfrm>
              <a:off x="10694615" y="3969571"/>
              <a:ext cx="304892" cy="461498"/>
              <a:chOff x="10694615" y="3969571"/>
              <a:chExt cx="304892" cy="461498"/>
            </a:xfrm>
          </p:grpSpPr>
          <p:cxnSp>
            <p:nvCxnSpPr>
              <p:cNvPr id="24" name="直接箭头连接符 23">
                <a:extLst>
                  <a:ext uri="{FF2B5EF4-FFF2-40B4-BE49-F238E27FC236}">
                    <a16:creationId xmlns:a16="http://schemas.microsoft.com/office/drawing/2014/main" id="{AAAE75B4-1BA3-3429-FF7F-4B01D06CAF1B}"/>
                  </a:ext>
                </a:extLst>
              </p:cNvPr>
              <p:cNvCxnSpPr>
                <a:cxnSpLocks/>
              </p:cNvCxnSpPr>
              <p:nvPr/>
            </p:nvCxnSpPr>
            <p:spPr>
              <a:xfrm>
                <a:off x="10712906" y="4208131"/>
                <a:ext cx="4948" cy="222938"/>
              </a:xfrm>
              <a:prstGeom prst="straightConnector1">
                <a:avLst/>
              </a:prstGeom>
              <a:ln>
                <a:solidFill>
                  <a:srgbClr val="0000FF"/>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7" name="文本框 26">
                <a:extLst>
                  <a:ext uri="{FF2B5EF4-FFF2-40B4-BE49-F238E27FC236}">
                    <a16:creationId xmlns:a16="http://schemas.microsoft.com/office/drawing/2014/main" id="{8C87558F-A872-A77D-3FAC-2D7950D3656C}"/>
                  </a:ext>
                </a:extLst>
              </p:cNvPr>
              <p:cNvSpPr txBox="1"/>
              <p:nvPr/>
            </p:nvSpPr>
            <p:spPr>
              <a:xfrm>
                <a:off x="10694615" y="3969571"/>
                <a:ext cx="304892" cy="369332"/>
              </a:xfrm>
              <a:prstGeom prst="rect">
                <a:avLst/>
              </a:prstGeom>
              <a:noFill/>
            </p:spPr>
            <p:txBody>
              <a:bodyPr wrap="none" rtlCol="0">
                <a:spAutoFit/>
              </a:bodyPr>
              <a:lstStyle/>
              <a:p>
                <a:r>
                  <a:rPr lang="en-US" altLang="zh-CN" b="1" i="1" dirty="0">
                    <a:solidFill>
                      <a:srgbClr val="0000FF"/>
                    </a:solidFill>
                    <a:latin typeface="Times New Roman" panose="02020603050405020304" pitchFamily="18" charset="0"/>
                    <a:cs typeface="Times New Roman" panose="02020603050405020304" pitchFamily="18" charset="0"/>
                  </a:rPr>
                  <a:t>a</a:t>
                </a:r>
                <a:endParaRPr lang="zh-CN" altLang="en-US" b="1" i="1" dirty="0">
                  <a:solidFill>
                    <a:srgbClr val="0000FF"/>
                  </a:solidFill>
                  <a:latin typeface="Times New Roman" panose="02020603050405020304" pitchFamily="18" charset="0"/>
                  <a:cs typeface="Times New Roman" panose="02020603050405020304" pitchFamily="18" charset="0"/>
                </a:endParaRPr>
              </a:p>
            </p:txBody>
          </p:sp>
        </p:grpSp>
      </p:grpSp>
      <p:sp>
        <p:nvSpPr>
          <p:cNvPr id="28" name="矩形: 圆角 27">
            <a:extLst>
              <a:ext uri="{FF2B5EF4-FFF2-40B4-BE49-F238E27FC236}">
                <a16:creationId xmlns:a16="http://schemas.microsoft.com/office/drawing/2014/main" id="{C20A8FE9-8317-0F62-A5FC-D09C76567958}"/>
              </a:ext>
            </a:extLst>
          </p:cNvPr>
          <p:cNvSpPr/>
          <p:nvPr/>
        </p:nvSpPr>
        <p:spPr>
          <a:xfrm>
            <a:off x="8114704" y="2635624"/>
            <a:ext cx="3955376" cy="4170421"/>
          </a:xfrm>
          <a:prstGeom prst="round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文本框 29">
            <a:extLst>
              <a:ext uri="{FF2B5EF4-FFF2-40B4-BE49-F238E27FC236}">
                <a16:creationId xmlns:a16="http://schemas.microsoft.com/office/drawing/2014/main" id="{BF358F38-9F0C-A0C0-AC7E-A0055623181F}"/>
              </a:ext>
            </a:extLst>
          </p:cNvPr>
          <p:cNvSpPr txBox="1"/>
          <p:nvPr/>
        </p:nvSpPr>
        <p:spPr>
          <a:xfrm>
            <a:off x="7996367" y="2634029"/>
            <a:ext cx="3955376" cy="421719"/>
          </a:xfrm>
          <a:prstGeom prst="rect">
            <a:avLst/>
          </a:prstGeom>
          <a:noFill/>
        </p:spPr>
        <p:txBody>
          <a:bodyPr wrap="square">
            <a:spAutoFit/>
          </a:bodyPr>
          <a:lstStyle/>
          <a:p>
            <a:pPr lvl="1">
              <a:lnSpc>
                <a:spcPct val="150000"/>
              </a:lnSpc>
            </a:pPr>
            <a:r>
              <a:rPr lang="en-US" altLang="zh-CN" sz="1600" dirty="0">
                <a:latin typeface="Footlight MT Light" panose="0204060206030A020304" pitchFamily="18" charset="0"/>
              </a:rPr>
              <a:t>slab-symmetric structure + flat beam</a:t>
            </a:r>
            <a:endParaRPr lang="zh-CN" altLang="en-US" sz="1600" dirty="0">
              <a:latin typeface="Footlight MT Light" panose="0204060206030A020304" pitchFamily="18" charset="0"/>
            </a:endParaRPr>
          </a:p>
        </p:txBody>
      </p:sp>
      <p:sp>
        <p:nvSpPr>
          <p:cNvPr id="31" name="文本框 30">
            <a:extLst>
              <a:ext uri="{FF2B5EF4-FFF2-40B4-BE49-F238E27FC236}">
                <a16:creationId xmlns:a16="http://schemas.microsoft.com/office/drawing/2014/main" id="{44EE860A-ADEC-8ED8-45C8-05D8046B20A4}"/>
              </a:ext>
            </a:extLst>
          </p:cNvPr>
          <p:cNvSpPr txBox="1"/>
          <p:nvPr/>
        </p:nvSpPr>
        <p:spPr>
          <a:xfrm>
            <a:off x="8706649" y="3430651"/>
            <a:ext cx="777777" cy="369332"/>
          </a:xfrm>
          <a:prstGeom prst="rect">
            <a:avLst/>
          </a:prstGeom>
          <a:noFill/>
        </p:spPr>
        <p:txBody>
          <a:bodyPr wrap="none" rtlCol="0">
            <a:spAutoFit/>
          </a:bodyPr>
          <a:lstStyle/>
          <a:p>
            <a:r>
              <a:rPr lang="en-US" altLang="zh-CN" b="1" dirty="0">
                <a:solidFill>
                  <a:schemeClr val="accent4">
                    <a:lumMod val="75000"/>
                  </a:schemeClr>
                </a:solidFill>
              </a:rPr>
              <a:t>metal</a:t>
            </a:r>
            <a:endParaRPr lang="zh-CN" altLang="en-US" b="1" dirty="0">
              <a:solidFill>
                <a:schemeClr val="accent4">
                  <a:lumMod val="75000"/>
                </a:schemeClr>
              </a:solidFill>
            </a:endParaRPr>
          </a:p>
        </p:txBody>
      </p:sp>
      <p:sp>
        <p:nvSpPr>
          <p:cNvPr id="32" name="文本框 31">
            <a:extLst>
              <a:ext uri="{FF2B5EF4-FFF2-40B4-BE49-F238E27FC236}">
                <a16:creationId xmlns:a16="http://schemas.microsoft.com/office/drawing/2014/main" id="{91A20F03-C973-8CA4-3B02-ACB9CE293A3F}"/>
              </a:ext>
            </a:extLst>
          </p:cNvPr>
          <p:cNvSpPr txBox="1"/>
          <p:nvPr/>
        </p:nvSpPr>
        <p:spPr>
          <a:xfrm>
            <a:off x="8208052" y="4151463"/>
            <a:ext cx="1080745" cy="369332"/>
          </a:xfrm>
          <a:prstGeom prst="rect">
            <a:avLst/>
          </a:prstGeom>
          <a:noFill/>
        </p:spPr>
        <p:txBody>
          <a:bodyPr wrap="none" rtlCol="0">
            <a:spAutoFit/>
          </a:bodyPr>
          <a:lstStyle/>
          <a:p>
            <a:r>
              <a:rPr lang="en-US" altLang="zh-CN" b="1" dirty="0" err="1">
                <a:solidFill>
                  <a:srgbClr val="00B050"/>
                </a:solidFill>
              </a:rPr>
              <a:t>Dielectic</a:t>
            </a:r>
            <a:endParaRPr lang="zh-CN" altLang="en-US" b="1" dirty="0">
              <a:solidFill>
                <a:srgbClr val="00B050"/>
              </a:solidFill>
            </a:endParaRPr>
          </a:p>
        </p:txBody>
      </p:sp>
      <p:grpSp>
        <p:nvGrpSpPr>
          <p:cNvPr id="46" name="组合 45">
            <a:extLst>
              <a:ext uri="{FF2B5EF4-FFF2-40B4-BE49-F238E27FC236}">
                <a16:creationId xmlns:a16="http://schemas.microsoft.com/office/drawing/2014/main" id="{9D736D98-5BF5-38F6-70CE-D31A300381A3}"/>
              </a:ext>
            </a:extLst>
          </p:cNvPr>
          <p:cNvGrpSpPr/>
          <p:nvPr/>
        </p:nvGrpSpPr>
        <p:grpSpPr>
          <a:xfrm>
            <a:off x="9446224" y="2984475"/>
            <a:ext cx="2600234" cy="1854315"/>
            <a:chOff x="9317129" y="3683734"/>
            <a:chExt cx="2600234" cy="1854315"/>
          </a:xfrm>
        </p:grpSpPr>
        <p:cxnSp>
          <p:nvCxnSpPr>
            <p:cNvPr id="34" name="直接箭头连接符 33">
              <a:extLst>
                <a:ext uri="{FF2B5EF4-FFF2-40B4-BE49-F238E27FC236}">
                  <a16:creationId xmlns:a16="http://schemas.microsoft.com/office/drawing/2014/main" id="{6124F6B6-7015-13F4-3005-2A220FB504FA}"/>
                </a:ext>
              </a:extLst>
            </p:cNvPr>
            <p:cNvCxnSpPr>
              <a:cxnSpLocks/>
            </p:cNvCxnSpPr>
            <p:nvPr/>
          </p:nvCxnSpPr>
          <p:spPr>
            <a:xfrm flipH="1" flipV="1">
              <a:off x="10595818" y="3763220"/>
              <a:ext cx="50351" cy="1723198"/>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37" name="直接箭头连接符 36">
              <a:extLst>
                <a:ext uri="{FF2B5EF4-FFF2-40B4-BE49-F238E27FC236}">
                  <a16:creationId xmlns:a16="http://schemas.microsoft.com/office/drawing/2014/main" id="{976C57F6-9475-96CF-7487-899F7922655B}"/>
                </a:ext>
              </a:extLst>
            </p:cNvPr>
            <p:cNvCxnSpPr>
              <a:cxnSpLocks/>
            </p:cNvCxnSpPr>
            <p:nvPr/>
          </p:nvCxnSpPr>
          <p:spPr>
            <a:xfrm flipV="1">
              <a:off x="10570786" y="4247663"/>
              <a:ext cx="1217304" cy="1210126"/>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40" name="直接箭头连接符 39">
              <a:extLst>
                <a:ext uri="{FF2B5EF4-FFF2-40B4-BE49-F238E27FC236}">
                  <a16:creationId xmlns:a16="http://schemas.microsoft.com/office/drawing/2014/main" id="{EF395964-F328-578C-3F5D-D8E2EDC6D709}"/>
                </a:ext>
              </a:extLst>
            </p:cNvPr>
            <p:cNvCxnSpPr>
              <a:cxnSpLocks/>
            </p:cNvCxnSpPr>
            <p:nvPr/>
          </p:nvCxnSpPr>
          <p:spPr>
            <a:xfrm flipH="1">
              <a:off x="9607935" y="5395033"/>
              <a:ext cx="1126009" cy="14074"/>
            </a:xfrm>
            <a:prstGeom prst="straightConnector1">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42" name="文本框 41">
              <a:extLst>
                <a:ext uri="{FF2B5EF4-FFF2-40B4-BE49-F238E27FC236}">
                  <a16:creationId xmlns:a16="http://schemas.microsoft.com/office/drawing/2014/main" id="{200A4916-675B-77DB-9BC1-81907F8ABE7C}"/>
                </a:ext>
              </a:extLst>
            </p:cNvPr>
            <p:cNvSpPr txBox="1"/>
            <p:nvPr/>
          </p:nvSpPr>
          <p:spPr>
            <a:xfrm>
              <a:off x="9317129" y="5168717"/>
              <a:ext cx="304892" cy="369332"/>
            </a:xfrm>
            <a:prstGeom prst="rect">
              <a:avLst/>
            </a:prstGeom>
            <a:noFill/>
          </p:spPr>
          <p:txBody>
            <a:bodyPr wrap="none" rtlCol="0">
              <a:spAutoFit/>
            </a:bodyPr>
            <a:lstStyle/>
            <a:p>
              <a:r>
                <a:rPr lang="en-US" altLang="zh-CN" b="1" i="1" dirty="0">
                  <a:latin typeface="Times New Roman" panose="02020603050405020304" pitchFamily="18" charset="0"/>
                  <a:cs typeface="Times New Roman" panose="02020603050405020304" pitchFamily="18" charset="0"/>
                </a:rPr>
                <a:t>x</a:t>
              </a:r>
              <a:endParaRPr lang="zh-CN" altLang="en-US" b="1" i="1" dirty="0">
                <a:latin typeface="Times New Roman" panose="02020603050405020304" pitchFamily="18" charset="0"/>
                <a:cs typeface="Times New Roman" panose="02020603050405020304" pitchFamily="18" charset="0"/>
              </a:endParaRPr>
            </a:p>
          </p:txBody>
        </p:sp>
        <p:sp>
          <p:nvSpPr>
            <p:cNvPr id="43" name="文本框 42">
              <a:extLst>
                <a:ext uri="{FF2B5EF4-FFF2-40B4-BE49-F238E27FC236}">
                  <a16:creationId xmlns:a16="http://schemas.microsoft.com/office/drawing/2014/main" id="{27E30F3E-6AC3-7685-FE1C-A1F25AE36094}"/>
                </a:ext>
              </a:extLst>
            </p:cNvPr>
            <p:cNvSpPr txBox="1"/>
            <p:nvPr/>
          </p:nvSpPr>
          <p:spPr>
            <a:xfrm>
              <a:off x="10595818" y="3747379"/>
              <a:ext cx="287258" cy="369332"/>
            </a:xfrm>
            <a:prstGeom prst="rect">
              <a:avLst/>
            </a:prstGeom>
            <a:noFill/>
          </p:spPr>
          <p:txBody>
            <a:bodyPr wrap="none" rtlCol="0">
              <a:spAutoFit/>
            </a:bodyPr>
            <a:lstStyle/>
            <a:p>
              <a:r>
                <a:rPr lang="en-US" altLang="zh-CN" b="1" i="1" dirty="0">
                  <a:latin typeface="Times New Roman" panose="02020603050405020304" pitchFamily="18" charset="0"/>
                  <a:cs typeface="Times New Roman" panose="02020603050405020304" pitchFamily="18" charset="0"/>
                </a:rPr>
                <a:t>y</a:t>
              </a:r>
              <a:endParaRPr lang="zh-CN" altLang="en-US" b="1" i="1" dirty="0">
                <a:latin typeface="Times New Roman" panose="02020603050405020304" pitchFamily="18" charset="0"/>
                <a:cs typeface="Times New Roman" panose="02020603050405020304" pitchFamily="18" charset="0"/>
              </a:endParaRPr>
            </a:p>
          </p:txBody>
        </p:sp>
        <p:sp>
          <p:nvSpPr>
            <p:cNvPr id="45" name="文本框 44">
              <a:extLst>
                <a:ext uri="{FF2B5EF4-FFF2-40B4-BE49-F238E27FC236}">
                  <a16:creationId xmlns:a16="http://schemas.microsoft.com/office/drawing/2014/main" id="{2491B119-96BE-7200-AC5D-63919CCEC8EB}"/>
                </a:ext>
              </a:extLst>
            </p:cNvPr>
            <p:cNvSpPr txBox="1"/>
            <p:nvPr/>
          </p:nvSpPr>
          <p:spPr>
            <a:xfrm>
              <a:off x="11642929" y="3683734"/>
              <a:ext cx="274434" cy="369332"/>
            </a:xfrm>
            <a:prstGeom prst="rect">
              <a:avLst/>
            </a:prstGeom>
            <a:noFill/>
          </p:spPr>
          <p:txBody>
            <a:bodyPr wrap="none" rtlCol="0">
              <a:spAutoFit/>
            </a:bodyPr>
            <a:lstStyle/>
            <a:p>
              <a:r>
                <a:rPr lang="en-US" altLang="zh-CN" b="1" i="1" dirty="0">
                  <a:latin typeface="Times New Roman" panose="02020603050405020304" pitchFamily="18" charset="0"/>
                  <a:cs typeface="Times New Roman" panose="02020603050405020304" pitchFamily="18" charset="0"/>
                </a:rPr>
                <a:t>z</a:t>
              </a:r>
              <a:endParaRPr lang="zh-CN" altLang="en-US" b="1" i="1" dirty="0">
                <a:latin typeface="Times New Roman" panose="02020603050405020304" pitchFamily="18" charset="0"/>
                <a:cs typeface="Times New Roman" panose="02020603050405020304" pitchFamily="18" charset="0"/>
              </a:endParaRPr>
            </a:p>
          </p:txBody>
        </p:sp>
      </p:grpSp>
      <p:pic>
        <p:nvPicPr>
          <p:cNvPr id="50" name="图片 49" descr="图片包含 游戏机&#10;&#10;描述已自动生成">
            <a:extLst>
              <a:ext uri="{FF2B5EF4-FFF2-40B4-BE49-F238E27FC236}">
                <a16:creationId xmlns:a16="http://schemas.microsoft.com/office/drawing/2014/main" id="{B1E0506A-70FF-9AD0-BDC7-6B4A03E7C1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26203" y="5101872"/>
            <a:ext cx="1931783" cy="1433032"/>
          </a:xfrm>
          <a:prstGeom prst="rect">
            <a:avLst/>
          </a:prstGeom>
        </p:spPr>
      </p:pic>
      <mc:AlternateContent xmlns:mc="http://schemas.openxmlformats.org/markup-compatibility/2006" xmlns:a14="http://schemas.microsoft.com/office/drawing/2010/main">
        <mc:Choice Requires="a14">
          <p:sp>
            <p:nvSpPr>
              <p:cNvPr id="52" name="文本框 51">
                <a:extLst>
                  <a:ext uri="{FF2B5EF4-FFF2-40B4-BE49-F238E27FC236}">
                    <a16:creationId xmlns:a16="http://schemas.microsoft.com/office/drawing/2014/main" id="{EF57AFC2-7CD8-C9E0-661B-5C73FD283293}"/>
                  </a:ext>
                </a:extLst>
              </p:cNvPr>
              <p:cNvSpPr txBox="1"/>
              <p:nvPr/>
            </p:nvSpPr>
            <p:spPr>
              <a:xfrm>
                <a:off x="9801598" y="4912777"/>
                <a:ext cx="2242914" cy="1681807"/>
              </a:xfrm>
              <a:prstGeom prst="rect">
                <a:avLst/>
              </a:prstGeom>
              <a:noFill/>
            </p:spPr>
            <p:txBody>
              <a:bodyPr wrap="square" lIns="0" tIns="0" rIns="0" bIns="0">
                <a:spAutoFit/>
              </a:bodyPr>
              <a:lstStyle/>
              <a:p>
                <a:pPr lvl="1">
                  <a:lnSpc>
                    <a:spcPct val="150000"/>
                  </a:lnSpc>
                </a:pPr>
                <a:r>
                  <a:rPr lang="el-GR" altLang="zh-CN" dirty="0">
                    <a:latin typeface="Footlight MT Light" panose="0204060206030A020304" pitchFamily="18" charset="0"/>
                  </a:rPr>
                  <a:t>σ</a:t>
                </a:r>
                <a:r>
                  <a:rPr lang="en-US" altLang="zh-CN" baseline="-25000" dirty="0">
                    <a:latin typeface="Footlight MT Light" panose="0204060206030A020304" pitchFamily="18" charset="0"/>
                  </a:rPr>
                  <a:t>x</a:t>
                </a:r>
                <a:r>
                  <a:rPr lang="en-US" altLang="zh-CN" dirty="0">
                    <a:latin typeface="Footlight MT Light" panose="0204060206030A020304" pitchFamily="18" charset="0"/>
                  </a:rPr>
                  <a:t>&gt;&gt;a;</a:t>
                </a:r>
                <a:r>
                  <a:rPr lang="el-GR" altLang="zh-CN" dirty="0">
                    <a:latin typeface="Footlight MT Light" panose="0204060206030A020304" pitchFamily="18" charset="0"/>
                  </a:rPr>
                  <a:t>σ</a:t>
                </a:r>
                <a:r>
                  <a:rPr lang="en-US" altLang="zh-CN" baseline="-25000" dirty="0">
                    <a:latin typeface="Footlight MT Light" panose="0204060206030A020304" pitchFamily="18" charset="0"/>
                  </a:rPr>
                  <a:t>x</a:t>
                </a:r>
                <a:r>
                  <a:rPr lang="en-US" altLang="zh-CN" dirty="0">
                    <a:latin typeface="Footlight MT Light" panose="0204060206030A020304" pitchFamily="18" charset="0"/>
                  </a:rPr>
                  <a:t>&gt;&gt;</a:t>
                </a:r>
                <a:r>
                  <a:rPr lang="el-GR" altLang="zh-CN" dirty="0">
                    <a:latin typeface="Footlight MT Light" panose="0204060206030A020304" pitchFamily="18" charset="0"/>
                  </a:rPr>
                  <a:t> σ</a:t>
                </a:r>
                <a:r>
                  <a:rPr lang="en-US" altLang="zh-CN" baseline="-25000" dirty="0">
                    <a:latin typeface="Footlight MT Light" panose="0204060206030A020304" pitchFamily="18" charset="0"/>
                  </a:rPr>
                  <a:t>y</a:t>
                </a:r>
              </a:p>
              <a:p>
                <a:pPr lvl="1">
                  <a:lnSpc>
                    <a:spcPct val="150000"/>
                  </a:lnSpc>
                </a:pPr>
                <a14:m>
                  <m:oMath xmlns:m="http://schemas.openxmlformats.org/officeDocument/2006/math">
                    <m:sSub>
                      <m:sSubPr>
                        <m:ctrlPr>
                          <a:rPr lang="zh-CN" altLang="en-US" sz="1400" i="1" smtClean="0">
                            <a:solidFill>
                              <a:srgbClr val="836967"/>
                            </a:solidFill>
                            <a:latin typeface="Cambria Math" panose="02040503050406030204" pitchFamily="18" charset="0"/>
                          </a:rPr>
                        </m:ctrlPr>
                      </m:sSubPr>
                      <m:e>
                        <m:r>
                          <a:rPr lang="zh-CN" altLang="en-US" sz="1400" i="1">
                            <a:latin typeface="Cambria Math" panose="02040503050406030204" pitchFamily="18" charset="0"/>
                          </a:rPr>
                          <m:t>𝑊</m:t>
                        </m:r>
                      </m:e>
                      <m:sub>
                        <m:r>
                          <a:rPr lang="zh-CN" altLang="en-US" sz="1400" i="0">
                            <a:latin typeface="Cambria Math" panose="02040503050406030204" pitchFamily="18" charset="0"/>
                          </a:rPr>
                          <m:t>∥</m:t>
                        </m:r>
                      </m:sub>
                    </m:sSub>
                    <m:r>
                      <a:rPr lang="zh-CN" altLang="en-US" sz="1400" i="1">
                        <a:latin typeface="Cambria Math" panose="02040503050406030204" pitchFamily="18" charset="0"/>
                      </a:rPr>
                      <m:t> </m:t>
                    </m:r>
                  </m:oMath>
                </a14:m>
                <a:r>
                  <a:rPr lang="en-US" altLang="zh-CN" sz="1400" dirty="0">
                    <a:latin typeface="Times New Roman" panose="02020603050405020304" pitchFamily="18" charset="0"/>
                    <a:ea typeface="等线" panose="02010600030101010101" pitchFamily="2" charset="-122"/>
                  </a:rPr>
                  <a:t>becomes uniform, </a:t>
                </a:r>
                <a:r>
                  <a:rPr lang="en-US" altLang="zh-CN" sz="1400" dirty="0">
                    <a:effectLst/>
                    <a:latin typeface="Times New Roman" panose="02020603050405020304" pitchFamily="18" charset="0"/>
                    <a:ea typeface="等线" panose="02010600030101010101" pitchFamily="2" charset="-122"/>
                  </a:rPr>
                  <a:t>Panofsky-Wenzel Theory,</a:t>
                </a:r>
                <a:r>
                  <a:rPr lang="zh-CN" altLang="en-US" sz="1400" dirty="0">
                    <a:solidFill>
                      <a:srgbClr val="836967"/>
                    </a:solidFill>
                  </a:rPr>
                  <a:t> </a:t>
                </a:r>
                <a14:m>
                  <m:oMath xmlns:m="http://schemas.openxmlformats.org/officeDocument/2006/math">
                    <m:sSub>
                      <m:sSubPr>
                        <m:ctrlPr>
                          <a:rPr lang="zh-CN" altLang="en-US" sz="1400" i="1">
                            <a:solidFill>
                              <a:srgbClr val="836967"/>
                            </a:solidFill>
                            <a:latin typeface="Cambria Math" panose="02040503050406030204" pitchFamily="18" charset="0"/>
                          </a:rPr>
                        </m:ctrlPr>
                      </m:sSubPr>
                      <m:e>
                        <m:r>
                          <a:rPr lang="zh-CN" altLang="en-US" sz="1400" i="1">
                            <a:latin typeface="Cambria Math" panose="02040503050406030204" pitchFamily="18" charset="0"/>
                          </a:rPr>
                          <m:t>𝑊</m:t>
                        </m:r>
                      </m:e>
                      <m:sub>
                        <m:r>
                          <a:rPr lang="zh-CN" altLang="en-US" sz="1400">
                            <a:latin typeface="Cambria Math" panose="02040503050406030204" pitchFamily="18" charset="0"/>
                          </a:rPr>
                          <m:t>⊥</m:t>
                        </m:r>
                      </m:sub>
                    </m:sSub>
                  </m:oMath>
                </a14:m>
                <a:r>
                  <a:rPr lang="en-US" altLang="zh-CN" sz="1400" dirty="0"/>
                  <a:t>greatly suppressed</a:t>
                </a:r>
                <a:endParaRPr lang="zh-CN" altLang="en-US" dirty="0">
                  <a:latin typeface="Footlight MT Light" panose="0204060206030A020304" pitchFamily="18" charset="0"/>
                </a:endParaRPr>
              </a:p>
            </p:txBody>
          </p:sp>
        </mc:Choice>
        <mc:Fallback xmlns="">
          <p:sp>
            <p:nvSpPr>
              <p:cNvPr id="52" name="文本框 51">
                <a:extLst>
                  <a:ext uri="{FF2B5EF4-FFF2-40B4-BE49-F238E27FC236}">
                    <a16:creationId xmlns:a16="http://schemas.microsoft.com/office/drawing/2014/main" id="{EF57AFC2-7CD8-C9E0-661B-5C73FD283293}"/>
                  </a:ext>
                </a:extLst>
              </p:cNvPr>
              <p:cNvSpPr txBox="1">
                <a:spLocks noRot="1" noChangeAspect="1" noMove="1" noResize="1" noEditPoints="1" noAdjustHandles="1" noChangeArrowheads="1" noChangeShapeType="1" noTextEdit="1"/>
              </p:cNvSpPr>
              <p:nvPr/>
            </p:nvSpPr>
            <p:spPr>
              <a:xfrm>
                <a:off x="9801598" y="4912777"/>
                <a:ext cx="2242914" cy="1681807"/>
              </a:xfrm>
              <a:prstGeom prst="rect">
                <a:avLst/>
              </a:prstGeom>
              <a:blipFill>
                <a:blip r:embed="rId6"/>
                <a:stretch>
                  <a:fillRect b="-579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13839478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E92D3B-191C-A3FD-E673-4CDF986FF01D}"/>
            </a:ext>
          </a:extLst>
        </p:cNvPr>
        <p:cNvGrpSpPr/>
        <p:nvPr/>
      </p:nvGrpSpPr>
      <p:grpSpPr>
        <a:xfrm>
          <a:off x="0" y="0"/>
          <a:ext cx="0" cy="0"/>
          <a:chOff x="0" y="0"/>
          <a:chExt cx="0" cy="0"/>
        </a:xfrm>
      </p:grpSpPr>
      <p:pic>
        <p:nvPicPr>
          <p:cNvPr id="2" name="图片 1">
            <a:extLst>
              <a:ext uri="{FF2B5EF4-FFF2-40B4-BE49-F238E27FC236}">
                <a16:creationId xmlns:a16="http://schemas.microsoft.com/office/drawing/2014/main" id="{DDECEF4B-DA04-0F27-FEDE-77DAA80344E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097190" y="952608"/>
            <a:ext cx="3520611" cy="3054533"/>
          </a:xfrm>
          <a:prstGeom prst="rect">
            <a:avLst/>
          </a:prstGeom>
          <a:noFill/>
          <a:ln>
            <a:noFill/>
          </a:ln>
        </p:spPr>
      </p:pic>
      <p:sp>
        <p:nvSpPr>
          <p:cNvPr id="3" name="文本框 2">
            <a:extLst>
              <a:ext uri="{FF2B5EF4-FFF2-40B4-BE49-F238E27FC236}">
                <a16:creationId xmlns:a16="http://schemas.microsoft.com/office/drawing/2014/main" id="{27BDD43E-213A-D7D2-5C92-ED5958F280CC}"/>
              </a:ext>
            </a:extLst>
          </p:cNvPr>
          <p:cNvSpPr txBox="1"/>
          <p:nvPr/>
        </p:nvSpPr>
        <p:spPr>
          <a:xfrm>
            <a:off x="1145598" y="116669"/>
            <a:ext cx="6094268" cy="523220"/>
          </a:xfrm>
          <a:prstGeom prst="rect">
            <a:avLst/>
          </a:prstGeom>
          <a:noFill/>
        </p:spPr>
        <p:txBody>
          <a:bodyPr wrap="square">
            <a:spAutoFit/>
          </a:bodyPr>
          <a:lstStyle/>
          <a:p>
            <a:r>
              <a:rPr lang="en-US" altLang="zh-CN" sz="2800" dirty="0">
                <a:solidFill>
                  <a:schemeClr val="accent1"/>
                </a:solidFill>
                <a:latin typeface="华文中宋" panose="02010600040101010101" pitchFamily="2" charset="-122"/>
                <a:ea typeface="华文中宋" panose="02010600040101010101" pitchFamily="2" charset="-122"/>
              </a:rPr>
              <a:t>Introduction to</a:t>
            </a:r>
            <a:r>
              <a:rPr lang="zh-CN" altLang="en-US" sz="2800" dirty="0">
                <a:solidFill>
                  <a:schemeClr val="accent1"/>
                </a:solidFill>
                <a:latin typeface="华文中宋" panose="02010600040101010101" pitchFamily="2" charset="-122"/>
                <a:ea typeface="华文中宋" panose="02010600040101010101" pitchFamily="2" charset="-122"/>
              </a:rPr>
              <a:t> </a:t>
            </a:r>
            <a:r>
              <a:rPr lang="en-US" altLang="zh-CN" sz="2800" dirty="0">
                <a:solidFill>
                  <a:schemeClr val="accent1"/>
                </a:solidFill>
                <a:latin typeface="华文中宋" panose="02010600040101010101" pitchFamily="2" charset="-122"/>
                <a:ea typeface="华文中宋" panose="02010600040101010101" pitchFamily="2" charset="-122"/>
              </a:rPr>
              <a:t>Collective</a:t>
            </a:r>
            <a:r>
              <a:rPr lang="zh-CN" altLang="en-US" sz="2800" dirty="0">
                <a:solidFill>
                  <a:schemeClr val="accent1"/>
                </a:solidFill>
                <a:latin typeface="华文中宋" panose="02010600040101010101" pitchFamily="2" charset="-122"/>
                <a:ea typeface="华文中宋" panose="02010600040101010101" pitchFamily="2" charset="-122"/>
              </a:rPr>
              <a:t> </a:t>
            </a:r>
            <a:r>
              <a:rPr lang="en-US" altLang="zh-CN" sz="2800" dirty="0">
                <a:solidFill>
                  <a:schemeClr val="accent1"/>
                </a:solidFill>
                <a:latin typeface="华文中宋" panose="02010600040101010101" pitchFamily="2" charset="-122"/>
                <a:ea typeface="华文中宋" panose="02010600040101010101" pitchFamily="2" charset="-122"/>
              </a:rPr>
              <a:t>effects</a:t>
            </a:r>
            <a:endParaRPr lang="zh-CN" altLang="en-US" sz="2800" dirty="0">
              <a:solidFill>
                <a:schemeClr val="accent1"/>
              </a:solidFill>
              <a:latin typeface="华文中宋" panose="02010600040101010101" pitchFamily="2" charset="-122"/>
              <a:ea typeface="华文中宋" panose="02010600040101010101" pitchFamily="2" charset="-122"/>
            </a:endParaRPr>
          </a:p>
        </p:txBody>
      </p:sp>
      <p:sp>
        <p:nvSpPr>
          <p:cNvPr id="10" name="文本框 9">
            <a:extLst>
              <a:ext uri="{FF2B5EF4-FFF2-40B4-BE49-F238E27FC236}">
                <a16:creationId xmlns:a16="http://schemas.microsoft.com/office/drawing/2014/main" id="{62A73454-FA69-A971-ED33-FC8D56C1C5B8}"/>
              </a:ext>
            </a:extLst>
          </p:cNvPr>
          <p:cNvSpPr txBox="1"/>
          <p:nvPr/>
        </p:nvSpPr>
        <p:spPr>
          <a:xfrm>
            <a:off x="684487" y="4149658"/>
            <a:ext cx="5029477" cy="2585323"/>
          </a:xfrm>
          <a:prstGeom prst="rect">
            <a:avLst/>
          </a:prstGeom>
          <a:noFill/>
        </p:spPr>
        <p:txBody>
          <a:bodyPr wrap="square" rtlCol="0">
            <a:spAutoFit/>
          </a:bodyPr>
          <a:lstStyle/>
          <a:p>
            <a:pPr marL="285750" indent="-285750">
              <a:buFont typeface="Wingdings" panose="05000000000000000000" pitchFamily="2" charset="2"/>
              <a:buChar char="Ø"/>
            </a:pPr>
            <a:r>
              <a:rPr lang="en-US" altLang="zh-CN" dirty="0">
                <a:solidFill>
                  <a:srgbClr val="0000FF"/>
                </a:solidFill>
                <a:latin typeface="Times New Roman" panose="02020603050405020304" pitchFamily="18" charset="0"/>
                <a:ea typeface="华文隶书" panose="02010800040101010101" pitchFamily="2" charset="-122"/>
                <a:cs typeface="Times New Roman" panose="02020603050405020304" pitchFamily="18" charset="0"/>
              </a:rPr>
              <a:t>The motion of particles is highly ordered.</a:t>
            </a:r>
          </a:p>
          <a:p>
            <a:pPr marL="285750" indent="-285750">
              <a:buFont typeface="Wingdings" panose="05000000000000000000" pitchFamily="2" charset="2"/>
              <a:buChar char="Ø"/>
            </a:pPr>
            <a:r>
              <a:rPr lang="en-US" altLang="zh-CN" dirty="0">
                <a:solidFill>
                  <a:srgbClr val="0000FF"/>
                </a:solidFill>
                <a:latin typeface="Times New Roman" panose="02020603050405020304" pitchFamily="18" charset="0"/>
                <a:ea typeface="华文隶书" panose="02010800040101010101" pitchFamily="2" charset="-122"/>
                <a:cs typeface="Times New Roman" panose="02020603050405020304" pitchFamily="18" charset="0"/>
              </a:rPr>
              <a:t>The motion of particles is </a:t>
            </a:r>
            <a:r>
              <a:rPr lang="zh-CN" altLang="en-US" dirty="0">
                <a:solidFill>
                  <a:srgbClr val="0000FF"/>
                </a:solidFill>
                <a:latin typeface="Times New Roman" panose="02020603050405020304" pitchFamily="18" charset="0"/>
                <a:ea typeface="华文隶书" panose="02010800040101010101" pitchFamily="2" charset="-122"/>
                <a:cs typeface="Times New Roman" panose="02020603050405020304" pitchFamily="18" charset="0"/>
              </a:rPr>
              <a:t>（</a:t>
            </a:r>
            <a:r>
              <a:rPr lang="en-US" altLang="zh-CN" dirty="0">
                <a:solidFill>
                  <a:srgbClr val="0000FF"/>
                </a:solidFill>
                <a:latin typeface="Times New Roman" panose="02020603050405020304" pitchFamily="18" charset="0"/>
                <a:ea typeface="华文隶书" panose="02010800040101010101" pitchFamily="2" charset="-122"/>
                <a:cs typeface="Times New Roman" panose="02020603050405020304" pitchFamily="18" charset="0"/>
              </a:rPr>
              <a:t>mainly</a:t>
            </a:r>
            <a:r>
              <a:rPr lang="zh-CN" altLang="en-US" dirty="0">
                <a:solidFill>
                  <a:srgbClr val="0000FF"/>
                </a:solidFill>
                <a:latin typeface="Times New Roman" panose="02020603050405020304" pitchFamily="18" charset="0"/>
                <a:ea typeface="华文隶书" panose="02010800040101010101" pitchFamily="2" charset="-122"/>
                <a:cs typeface="Times New Roman" panose="02020603050405020304" pitchFamily="18" charset="0"/>
              </a:rPr>
              <a:t>）</a:t>
            </a:r>
            <a:r>
              <a:rPr lang="en-US" altLang="zh-CN" dirty="0">
                <a:solidFill>
                  <a:srgbClr val="0000FF"/>
                </a:solidFill>
                <a:latin typeface="Times New Roman" panose="02020603050405020304" pitchFamily="18" charset="0"/>
                <a:ea typeface="华文隶书" panose="02010800040101010101" pitchFamily="2" charset="-122"/>
                <a:cs typeface="Times New Roman" panose="02020603050405020304" pitchFamily="18" charset="0"/>
              </a:rPr>
              <a:t>determined by external electromagnetic fields. </a:t>
            </a:r>
          </a:p>
          <a:p>
            <a:pPr marL="285750" indent="-285750">
              <a:buFont typeface="Wingdings" panose="05000000000000000000" pitchFamily="2" charset="2"/>
              <a:buChar char="Ø"/>
            </a:pPr>
            <a:r>
              <a:rPr lang="en-US" altLang="zh-CN" dirty="0">
                <a:solidFill>
                  <a:srgbClr val="0000FF"/>
                </a:solidFill>
                <a:latin typeface="Times New Roman" panose="02020603050405020304" pitchFamily="18" charset="0"/>
                <a:ea typeface="华文隶书" panose="02010800040101010101" pitchFamily="2" charset="-122"/>
                <a:cs typeface="Times New Roman" panose="02020603050405020304" pitchFamily="18" charset="0"/>
              </a:rPr>
              <a:t>Particles in an accelerator ~</a:t>
            </a:r>
            <a:r>
              <a:rPr lang="en-US" altLang="zh-CN" dirty="0">
                <a:solidFill>
                  <a:schemeClr val="accent2">
                    <a:lumMod val="75000"/>
                  </a:schemeClr>
                </a:solidFill>
                <a:latin typeface="Times New Roman" panose="02020603050405020304" pitchFamily="18" charset="0"/>
                <a:ea typeface="华文隶书" panose="02010800040101010101" pitchFamily="2" charset="-122"/>
                <a:cs typeface="Times New Roman" panose="02020603050405020304" pitchFamily="18" charset="0"/>
              </a:rPr>
              <a:t> 10</a:t>
            </a:r>
            <a:r>
              <a:rPr lang="en-US" altLang="zh-CN" baseline="30000" dirty="0">
                <a:solidFill>
                  <a:schemeClr val="accent2">
                    <a:lumMod val="75000"/>
                  </a:schemeClr>
                </a:solidFill>
                <a:latin typeface="Times New Roman" panose="02020603050405020304" pitchFamily="18" charset="0"/>
                <a:ea typeface="华文隶书" panose="02010800040101010101" pitchFamily="2" charset="-122"/>
                <a:cs typeface="Times New Roman" panose="02020603050405020304" pitchFamily="18" charset="0"/>
              </a:rPr>
              <a:t>1~14</a:t>
            </a:r>
            <a:endParaRPr lang="en-US" altLang="zh-CN" dirty="0">
              <a:solidFill>
                <a:srgbClr val="0000FF"/>
              </a:solidFill>
              <a:latin typeface="Times New Roman" panose="02020603050405020304" pitchFamily="18" charset="0"/>
              <a:ea typeface="华文隶书" panose="02010800040101010101" pitchFamily="2" charset="-122"/>
              <a:cs typeface="Times New Roman" panose="02020603050405020304" pitchFamily="18" charset="0"/>
            </a:endParaRPr>
          </a:p>
          <a:p>
            <a:pPr marL="285750" indent="-285750">
              <a:buFont typeface="Wingdings" panose="05000000000000000000" pitchFamily="2" charset="2"/>
              <a:buChar char="Ø"/>
            </a:pPr>
            <a:r>
              <a:rPr lang="en-US" altLang="zh-CN" dirty="0">
                <a:solidFill>
                  <a:srgbClr val="0000FF"/>
                </a:solidFill>
                <a:latin typeface="Times New Roman" panose="02020603050405020304" pitchFamily="18" charset="0"/>
                <a:ea typeface="华文隶书" panose="02010800040101010101" pitchFamily="2" charset="-122"/>
                <a:cs typeface="Times New Roman" panose="02020603050405020304" pitchFamily="18" charset="0"/>
              </a:rPr>
              <a:t>The self field may play role when particle number is high </a:t>
            </a:r>
            <a:r>
              <a:rPr lang="en-US" altLang="zh-CN" dirty="0">
                <a:solidFill>
                  <a:schemeClr val="accent2">
                    <a:lumMod val="75000"/>
                  </a:schemeClr>
                </a:solidFill>
                <a:latin typeface="Times New Roman" panose="02020603050405020304" pitchFamily="18" charset="0"/>
                <a:ea typeface="华文隶书" panose="02010800040101010101" pitchFamily="2" charset="-122"/>
                <a:cs typeface="Times New Roman" panose="02020603050405020304" pitchFamily="18" charset="0"/>
              </a:rPr>
              <a:t>(Collective effects)</a:t>
            </a:r>
          </a:p>
          <a:p>
            <a:pPr marL="285750" indent="-285750">
              <a:buFont typeface="Wingdings" panose="05000000000000000000" pitchFamily="2" charset="2"/>
              <a:buChar char="Ø"/>
            </a:pPr>
            <a:r>
              <a:rPr lang="en-US" altLang="zh-CN" dirty="0">
                <a:solidFill>
                  <a:srgbClr val="0000FF"/>
                </a:solidFill>
                <a:latin typeface="Times New Roman" panose="02020603050405020304" pitchFamily="18" charset="0"/>
                <a:ea typeface="华文隶书" panose="02010800040101010101" pitchFamily="2" charset="-122"/>
                <a:cs typeface="Times New Roman" panose="02020603050405020304" pitchFamily="18" charset="0"/>
              </a:rPr>
              <a:t>The time of the stable motion can be ꝏ</a:t>
            </a:r>
          </a:p>
          <a:p>
            <a:pPr marL="285750" indent="-285750">
              <a:buFont typeface="Wingdings" panose="05000000000000000000" pitchFamily="2" charset="2"/>
              <a:buChar char="Ø"/>
            </a:pPr>
            <a:r>
              <a:rPr lang="en-US" altLang="zh-CN" dirty="0">
                <a:solidFill>
                  <a:srgbClr val="0000FF"/>
                </a:solidFill>
                <a:latin typeface="Times New Roman" panose="02020603050405020304" pitchFamily="18" charset="0"/>
                <a:ea typeface="华文隶书" panose="02010800040101010101" pitchFamily="2" charset="-122"/>
                <a:cs typeface="Times New Roman" panose="02020603050405020304" pitchFamily="18" charset="0"/>
              </a:rPr>
              <a:t>Energy up to 10TeV</a:t>
            </a:r>
          </a:p>
          <a:p>
            <a:endParaRPr lang="zh-CN" altLang="en-US" dirty="0">
              <a:solidFill>
                <a:srgbClr val="0000FF"/>
              </a:solidFill>
              <a:latin typeface="Times New Roman" panose="02020603050405020304" pitchFamily="18" charset="0"/>
              <a:ea typeface="华文隶书" panose="02010800040101010101" pitchFamily="2" charset="-122"/>
              <a:cs typeface="Times New Roman" panose="02020603050405020304" pitchFamily="18" charset="0"/>
            </a:endParaRPr>
          </a:p>
        </p:txBody>
      </p:sp>
      <p:sp>
        <p:nvSpPr>
          <p:cNvPr id="24" name="文本框 23">
            <a:extLst>
              <a:ext uri="{FF2B5EF4-FFF2-40B4-BE49-F238E27FC236}">
                <a16:creationId xmlns:a16="http://schemas.microsoft.com/office/drawing/2014/main" id="{6AC01CDA-76DD-47AF-9603-BDCA84D37D56}"/>
              </a:ext>
            </a:extLst>
          </p:cNvPr>
          <p:cNvSpPr txBox="1"/>
          <p:nvPr/>
        </p:nvSpPr>
        <p:spPr>
          <a:xfrm>
            <a:off x="6216822" y="1789866"/>
            <a:ext cx="880369" cy="830997"/>
          </a:xfrm>
          <a:prstGeom prst="rect">
            <a:avLst/>
          </a:prstGeom>
          <a:noFill/>
        </p:spPr>
        <p:txBody>
          <a:bodyPr wrap="none" rtlCol="0">
            <a:spAutoFit/>
          </a:bodyPr>
          <a:lstStyle/>
          <a:p>
            <a:r>
              <a:rPr lang="en-US" altLang="zh-CN" sz="4800" dirty="0">
                <a:solidFill>
                  <a:srgbClr val="FF0000"/>
                </a:solidFill>
                <a:latin typeface="Informal Roman" panose="030604020304060B0204" pitchFamily="66" charset="0"/>
              </a:rPr>
              <a:t>VS</a:t>
            </a:r>
            <a:endParaRPr lang="zh-CN" altLang="en-US" sz="4800" dirty="0">
              <a:solidFill>
                <a:srgbClr val="FF0000"/>
              </a:solidFill>
              <a:latin typeface="Informal Roman" panose="030604020304060B0204" pitchFamily="66" charset="0"/>
            </a:endParaRPr>
          </a:p>
        </p:txBody>
      </p:sp>
      <p:sp>
        <p:nvSpPr>
          <p:cNvPr id="25" name="文本框 24">
            <a:extLst>
              <a:ext uri="{FF2B5EF4-FFF2-40B4-BE49-F238E27FC236}">
                <a16:creationId xmlns:a16="http://schemas.microsoft.com/office/drawing/2014/main" id="{4EB9F9D2-1A41-B5E3-F1CD-EE91EF606352}"/>
              </a:ext>
            </a:extLst>
          </p:cNvPr>
          <p:cNvSpPr txBox="1"/>
          <p:nvPr/>
        </p:nvSpPr>
        <p:spPr>
          <a:xfrm>
            <a:off x="10588304" y="1943755"/>
            <a:ext cx="1452642" cy="523220"/>
          </a:xfrm>
          <a:prstGeom prst="rect">
            <a:avLst/>
          </a:prstGeom>
          <a:noFill/>
        </p:spPr>
        <p:txBody>
          <a:bodyPr wrap="none" rtlCol="0">
            <a:spAutoFit/>
          </a:bodyPr>
          <a:lstStyle/>
          <a:p>
            <a:r>
              <a:rPr lang="en-US" altLang="zh-CN" sz="2800" b="1" dirty="0">
                <a:solidFill>
                  <a:schemeClr val="accent2"/>
                </a:solidFill>
                <a:latin typeface="隶书" panose="02010509060101010101" pitchFamily="49" charset="-122"/>
                <a:ea typeface="隶书" panose="02010509060101010101" pitchFamily="49" charset="-122"/>
              </a:rPr>
              <a:t>Tokamak</a:t>
            </a:r>
            <a:endParaRPr lang="zh-CN" altLang="en-US" sz="2800" b="1" dirty="0">
              <a:solidFill>
                <a:schemeClr val="accent2"/>
              </a:solidFill>
              <a:latin typeface="隶书" panose="02010509060101010101" pitchFamily="49" charset="-122"/>
              <a:ea typeface="隶书" panose="02010509060101010101" pitchFamily="49" charset="-122"/>
            </a:endParaRPr>
          </a:p>
        </p:txBody>
      </p:sp>
      <p:sp>
        <p:nvSpPr>
          <p:cNvPr id="26" name="文本框 25">
            <a:extLst>
              <a:ext uri="{FF2B5EF4-FFF2-40B4-BE49-F238E27FC236}">
                <a16:creationId xmlns:a16="http://schemas.microsoft.com/office/drawing/2014/main" id="{F4C00516-14AF-B0BB-1D44-494A9DF07A72}"/>
              </a:ext>
            </a:extLst>
          </p:cNvPr>
          <p:cNvSpPr txBox="1"/>
          <p:nvPr/>
        </p:nvSpPr>
        <p:spPr>
          <a:xfrm>
            <a:off x="2524215" y="6355805"/>
            <a:ext cx="1516762" cy="461665"/>
          </a:xfrm>
          <a:prstGeom prst="rect">
            <a:avLst/>
          </a:prstGeom>
          <a:noFill/>
        </p:spPr>
        <p:txBody>
          <a:bodyPr wrap="none" rtlCol="0">
            <a:spAutoFit/>
          </a:bodyPr>
          <a:lstStyle/>
          <a:p>
            <a:r>
              <a:rPr lang="en-US" altLang="zh-CN" sz="2400" dirty="0">
                <a:solidFill>
                  <a:srgbClr val="FF0000"/>
                </a:solidFill>
                <a:latin typeface="Times New Roman" panose="02020603050405020304" pitchFamily="18" charset="0"/>
                <a:ea typeface="华文隶书" panose="02010800040101010101" pitchFamily="2" charset="-122"/>
                <a:cs typeface="Times New Roman" panose="02020603050405020304" pitchFamily="18" charset="0"/>
              </a:rPr>
              <a:t>Developed</a:t>
            </a:r>
            <a:endParaRPr lang="zh-CN" altLang="en-US" sz="2400" dirty="0">
              <a:solidFill>
                <a:srgbClr val="FF0000"/>
              </a:solidFill>
              <a:latin typeface="Times New Roman" panose="02020603050405020304" pitchFamily="18" charset="0"/>
              <a:ea typeface="华文隶书" panose="02010800040101010101" pitchFamily="2" charset="-122"/>
              <a:cs typeface="Times New Roman" panose="02020603050405020304" pitchFamily="18" charset="0"/>
            </a:endParaRPr>
          </a:p>
        </p:txBody>
      </p:sp>
      <p:sp>
        <p:nvSpPr>
          <p:cNvPr id="27" name="文本框 26">
            <a:extLst>
              <a:ext uri="{FF2B5EF4-FFF2-40B4-BE49-F238E27FC236}">
                <a16:creationId xmlns:a16="http://schemas.microsoft.com/office/drawing/2014/main" id="{65B54B94-934E-2BEC-58C7-A98FD7A8601E}"/>
              </a:ext>
            </a:extLst>
          </p:cNvPr>
          <p:cNvSpPr txBox="1"/>
          <p:nvPr/>
        </p:nvSpPr>
        <p:spPr>
          <a:xfrm>
            <a:off x="8575365" y="6362540"/>
            <a:ext cx="1619354" cy="461665"/>
          </a:xfrm>
          <a:prstGeom prst="rect">
            <a:avLst/>
          </a:prstGeom>
          <a:noFill/>
        </p:spPr>
        <p:txBody>
          <a:bodyPr wrap="none" rtlCol="0">
            <a:spAutoFit/>
          </a:bodyPr>
          <a:lstStyle/>
          <a:p>
            <a:r>
              <a:rPr lang="en-US" altLang="zh-CN" sz="2400" dirty="0">
                <a:solidFill>
                  <a:srgbClr val="FF0000"/>
                </a:solidFill>
                <a:latin typeface="Times New Roman" panose="02020603050405020304" pitchFamily="18" charset="0"/>
                <a:ea typeface="华文隶书" panose="02010800040101010101" pitchFamily="2" charset="-122"/>
                <a:cs typeface="Times New Roman" panose="02020603050405020304" pitchFamily="18" charset="0"/>
              </a:rPr>
              <a:t>Developing</a:t>
            </a:r>
            <a:endParaRPr lang="zh-CN" altLang="en-US" sz="2400" dirty="0">
              <a:solidFill>
                <a:srgbClr val="FF0000"/>
              </a:solidFill>
              <a:latin typeface="Times New Roman" panose="02020603050405020304" pitchFamily="18" charset="0"/>
              <a:ea typeface="华文隶书" panose="02010800040101010101" pitchFamily="2" charset="-122"/>
              <a:cs typeface="Times New Roman" panose="02020603050405020304" pitchFamily="18" charset="0"/>
            </a:endParaRPr>
          </a:p>
        </p:txBody>
      </p:sp>
      <p:pic>
        <p:nvPicPr>
          <p:cNvPr id="28" name="Picture 2" descr="Storage ring - SOLARIS National Synchrotron Radiation Centre - Jagiellonian  University">
            <a:extLst>
              <a:ext uri="{FF2B5EF4-FFF2-40B4-BE49-F238E27FC236}">
                <a16:creationId xmlns:a16="http://schemas.microsoft.com/office/drawing/2014/main" id="{CD9FD68B-2806-1760-BC81-ACEA6D85DA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4355" y="981730"/>
            <a:ext cx="5633567" cy="2447270"/>
          </a:xfrm>
          <a:prstGeom prst="rect">
            <a:avLst/>
          </a:prstGeom>
          <a:noFill/>
          <a:extLst>
            <a:ext uri="{909E8E84-426E-40DD-AFC4-6F175D3DCCD1}">
              <a14:hiddenFill xmlns:a14="http://schemas.microsoft.com/office/drawing/2010/main">
                <a:solidFill>
                  <a:srgbClr val="FFFFFF"/>
                </a:solidFill>
              </a14:hiddenFill>
            </a:ext>
          </a:extLst>
        </p:spPr>
      </p:pic>
      <p:sp>
        <p:nvSpPr>
          <p:cNvPr id="29" name="文本框 28">
            <a:extLst>
              <a:ext uri="{FF2B5EF4-FFF2-40B4-BE49-F238E27FC236}">
                <a16:creationId xmlns:a16="http://schemas.microsoft.com/office/drawing/2014/main" id="{5D32FA60-DB14-A90D-21FA-BF3E844C4B36}"/>
              </a:ext>
            </a:extLst>
          </p:cNvPr>
          <p:cNvSpPr txBox="1"/>
          <p:nvPr/>
        </p:nvSpPr>
        <p:spPr>
          <a:xfrm>
            <a:off x="2038291" y="1682145"/>
            <a:ext cx="2177199" cy="523220"/>
          </a:xfrm>
          <a:prstGeom prst="rect">
            <a:avLst/>
          </a:prstGeom>
          <a:noFill/>
        </p:spPr>
        <p:txBody>
          <a:bodyPr wrap="none" rtlCol="0">
            <a:spAutoFit/>
          </a:bodyPr>
          <a:lstStyle/>
          <a:p>
            <a:r>
              <a:rPr lang="en-US" altLang="zh-CN" sz="2800" b="1" dirty="0">
                <a:solidFill>
                  <a:schemeClr val="accent2"/>
                </a:solidFill>
                <a:latin typeface="隶书" panose="02010509060101010101" pitchFamily="49" charset="-122"/>
                <a:ea typeface="隶书" panose="02010509060101010101" pitchFamily="49" charset="-122"/>
              </a:rPr>
              <a:t>Accelerator</a:t>
            </a:r>
            <a:endParaRPr lang="zh-CN" altLang="en-US" sz="2800" b="1" dirty="0">
              <a:solidFill>
                <a:schemeClr val="accent2"/>
              </a:solidFill>
              <a:latin typeface="隶书" panose="02010509060101010101" pitchFamily="49" charset="-122"/>
              <a:ea typeface="隶书" panose="02010509060101010101" pitchFamily="49" charset="-122"/>
            </a:endParaRPr>
          </a:p>
        </p:txBody>
      </p:sp>
      <p:sp>
        <p:nvSpPr>
          <p:cNvPr id="30" name="文本框 29">
            <a:extLst>
              <a:ext uri="{FF2B5EF4-FFF2-40B4-BE49-F238E27FC236}">
                <a16:creationId xmlns:a16="http://schemas.microsoft.com/office/drawing/2014/main" id="{6A2586C8-3ED4-A24F-ACE9-B065B436A7B6}"/>
              </a:ext>
            </a:extLst>
          </p:cNvPr>
          <p:cNvSpPr txBox="1"/>
          <p:nvPr/>
        </p:nvSpPr>
        <p:spPr>
          <a:xfrm>
            <a:off x="7011469" y="4169178"/>
            <a:ext cx="5029477" cy="2031325"/>
          </a:xfrm>
          <a:prstGeom prst="rect">
            <a:avLst/>
          </a:prstGeom>
          <a:noFill/>
        </p:spPr>
        <p:txBody>
          <a:bodyPr wrap="square" rtlCol="0">
            <a:spAutoFit/>
          </a:bodyPr>
          <a:lstStyle/>
          <a:p>
            <a:pPr marL="285750" indent="-285750">
              <a:buFont typeface="Wingdings" panose="05000000000000000000" pitchFamily="2" charset="2"/>
              <a:buChar char="Ø"/>
            </a:pPr>
            <a:r>
              <a:rPr lang="en-US" altLang="zh-CN" dirty="0">
                <a:solidFill>
                  <a:srgbClr val="0000FF"/>
                </a:solidFill>
                <a:latin typeface="Times New Roman" panose="02020603050405020304" pitchFamily="18" charset="0"/>
                <a:ea typeface="华文隶书" panose="02010800040101010101" pitchFamily="2" charset="-122"/>
                <a:cs typeface="Times New Roman" panose="02020603050405020304" pitchFamily="18" charset="0"/>
              </a:rPr>
              <a:t>The motion of particles is in random.</a:t>
            </a:r>
          </a:p>
          <a:p>
            <a:pPr marL="285750" indent="-285750">
              <a:buFont typeface="Wingdings" panose="05000000000000000000" pitchFamily="2" charset="2"/>
              <a:buChar char="Ø"/>
            </a:pPr>
            <a:r>
              <a:rPr lang="en-US" altLang="zh-CN" dirty="0">
                <a:solidFill>
                  <a:srgbClr val="0000FF"/>
                </a:solidFill>
                <a:latin typeface="Times New Roman" panose="02020603050405020304" pitchFamily="18" charset="0"/>
                <a:ea typeface="华文隶书" panose="02010800040101010101" pitchFamily="2" charset="-122"/>
                <a:cs typeface="Times New Roman" panose="02020603050405020304" pitchFamily="18" charset="0"/>
              </a:rPr>
              <a:t>The motion of particles is majorly determined by self fields. </a:t>
            </a:r>
          </a:p>
          <a:p>
            <a:pPr marL="285750" indent="-285750">
              <a:buFont typeface="Wingdings" panose="05000000000000000000" pitchFamily="2" charset="2"/>
              <a:buChar char="Ø"/>
            </a:pPr>
            <a:r>
              <a:rPr lang="en-US" altLang="zh-CN" dirty="0">
                <a:solidFill>
                  <a:srgbClr val="0000FF"/>
                </a:solidFill>
                <a:latin typeface="Times New Roman" panose="02020603050405020304" pitchFamily="18" charset="0"/>
                <a:ea typeface="华文隶书" panose="02010800040101010101" pitchFamily="2" charset="-122"/>
                <a:cs typeface="Times New Roman" panose="02020603050405020304" pitchFamily="18" charset="0"/>
              </a:rPr>
              <a:t>Particles in a Tokamak ~</a:t>
            </a:r>
            <a:r>
              <a:rPr lang="en-US" altLang="zh-CN" dirty="0">
                <a:solidFill>
                  <a:schemeClr val="accent2">
                    <a:lumMod val="75000"/>
                  </a:schemeClr>
                </a:solidFill>
                <a:latin typeface="Times New Roman" panose="02020603050405020304" pitchFamily="18" charset="0"/>
                <a:ea typeface="华文隶书" panose="02010800040101010101" pitchFamily="2" charset="-122"/>
                <a:cs typeface="Times New Roman" panose="02020603050405020304" pitchFamily="18" charset="0"/>
              </a:rPr>
              <a:t> 10</a:t>
            </a:r>
            <a:r>
              <a:rPr lang="en-US" altLang="zh-CN" baseline="30000" dirty="0">
                <a:solidFill>
                  <a:schemeClr val="accent2">
                    <a:lumMod val="75000"/>
                  </a:schemeClr>
                </a:solidFill>
                <a:latin typeface="Times New Roman" panose="02020603050405020304" pitchFamily="18" charset="0"/>
                <a:ea typeface="华文隶书" panose="02010800040101010101" pitchFamily="2" charset="-122"/>
                <a:cs typeface="Times New Roman" panose="02020603050405020304" pitchFamily="18" charset="0"/>
              </a:rPr>
              <a:t>19~20  </a:t>
            </a:r>
            <a:r>
              <a:rPr lang="zh-CN" altLang="en-US" dirty="0">
                <a:solidFill>
                  <a:schemeClr val="accent2">
                    <a:lumMod val="75000"/>
                  </a:schemeClr>
                </a:solidFill>
                <a:latin typeface="Times New Roman" panose="02020603050405020304" pitchFamily="18" charset="0"/>
                <a:ea typeface="华文隶书" panose="02010800040101010101" pitchFamily="2" charset="-122"/>
                <a:cs typeface="Times New Roman" panose="02020603050405020304" pitchFamily="18" charset="0"/>
              </a:rPr>
              <a:t>（</a:t>
            </a:r>
            <a:r>
              <a:rPr lang="en-US" altLang="zh-CN" dirty="0">
                <a:solidFill>
                  <a:schemeClr val="accent2">
                    <a:lumMod val="75000"/>
                  </a:schemeClr>
                </a:solidFill>
                <a:latin typeface="Times New Roman" panose="02020603050405020304" pitchFamily="18" charset="0"/>
                <a:ea typeface="华文隶书" panose="02010800040101010101" pitchFamily="2" charset="-122"/>
                <a:cs typeface="Times New Roman" panose="02020603050405020304" pitchFamily="18" charset="0"/>
              </a:rPr>
              <a:t>10</a:t>
            </a:r>
            <a:r>
              <a:rPr lang="en-US" altLang="zh-CN" baseline="30000" dirty="0">
                <a:solidFill>
                  <a:schemeClr val="accent2">
                    <a:lumMod val="75000"/>
                  </a:schemeClr>
                </a:solidFill>
                <a:latin typeface="Times New Roman" panose="02020603050405020304" pitchFamily="18" charset="0"/>
                <a:ea typeface="华文隶书" panose="02010800040101010101" pitchFamily="2" charset="-122"/>
                <a:cs typeface="Times New Roman" panose="02020603050405020304" pitchFamily="18" charset="0"/>
              </a:rPr>
              <a:t>-3</a:t>
            </a:r>
            <a:r>
              <a:rPr lang="en-US" altLang="zh-CN" dirty="0">
                <a:solidFill>
                  <a:schemeClr val="accent2">
                    <a:lumMod val="75000"/>
                  </a:schemeClr>
                </a:solidFill>
                <a:latin typeface="Times New Roman" panose="02020603050405020304" pitchFamily="18" charset="0"/>
                <a:ea typeface="华文隶书" panose="02010800040101010101" pitchFamily="2" charset="-122"/>
                <a:cs typeface="Times New Roman" panose="02020603050405020304" pitchFamily="18" charset="0"/>
              </a:rPr>
              <a:t>mol</a:t>
            </a:r>
            <a:r>
              <a:rPr lang="zh-CN" altLang="en-US" dirty="0">
                <a:solidFill>
                  <a:schemeClr val="accent2">
                    <a:lumMod val="75000"/>
                  </a:schemeClr>
                </a:solidFill>
                <a:latin typeface="Times New Roman" panose="02020603050405020304" pitchFamily="18" charset="0"/>
                <a:ea typeface="华文隶书" panose="02010800040101010101" pitchFamily="2" charset="-122"/>
                <a:cs typeface="Times New Roman" panose="02020603050405020304" pitchFamily="18" charset="0"/>
              </a:rPr>
              <a:t>）</a:t>
            </a:r>
            <a:endParaRPr lang="en-US" altLang="zh-CN" dirty="0">
              <a:solidFill>
                <a:srgbClr val="0000FF"/>
              </a:solidFill>
              <a:latin typeface="Times New Roman" panose="02020603050405020304" pitchFamily="18" charset="0"/>
              <a:ea typeface="华文隶书" panose="02010800040101010101" pitchFamily="2" charset="-122"/>
              <a:cs typeface="Times New Roman" panose="02020603050405020304" pitchFamily="18" charset="0"/>
            </a:endParaRPr>
          </a:p>
          <a:p>
            <a:pPr marL="285750" indent="-285750">
              <a:buFont typeface="Wingdings" panose="05000000000000000000" pitchFamily="2" charset="2"/>
              <a:buChar char="Ø"/>
            </a:pPr>
            <a:r>
              <a:rPr lang="en-US" altLang="zh-CN" dirty="0">
                <a:solidFill>
                  <a:srgbClr val="0000FF"/>
                </a:solidFill>
                <a:latin typeface="Times New Roman" panose="02020603050405020304" pitchFamily="18" charset="0"/>
                <a:ea typeface="华文隶书" panose="02010800040101010101" pitchFamily="2" charset="-122"/>
                <a:cs typeface="Times New Roman" panose="02020603050405020304" pitchFamily="18" charset="0"/>
              </a:rPr>
              <a:t>The time of the stable motion around </a:t>
            </a:r>
            <a:r>
              <a:rPr lang="en-US" altLang="zh-CN" dirty="0">
                <a:solidFill>
                  <a:schemeClr val="accent2">
                    <a:lumMod val="75000"/>
                  </a:schemeClr>
                </a:solidFill>
                <a:latin typeface="Times New Roman" panose="02020603050405020304" pitchFamily="18" charset="0"/>
                <a:ea typeface="华文隶书" panose="02010800040101010101" pitchFamily="2" charset="-122"/>
                <a:cs typeface="Times New Roman" panose="02020603050405020304" pitchFamily="18" charset="0"/>
              </a:rPr>
              <a:t>1000s </a:t>
            </a:r>
            <a:r>
              <a:rPr lang="en-US" altLang="zh-CN" dirty="0">
                <a:solidFill>
                  <a:srgbClr val="0000FF"/>
                </a:solidFill>
                <a:latin typeface="Times New Roman" panose="02020603050405020304" pitchFamily="18" charset="0"/>
                <a:ea typeface="华文隶书" panose="02010800040101010101" pitchFamily="2" charset="-122"/>
                <a:cs typeface="Times New Roman" panose="02020603050405020304" pitchFamily="18" charset="0"/>
              </a:rPr>
              <a:t>at present</a:t>
            </a:r>
          </a:p>
          <a:p>
            <a:pPr marL="285750" indent="-285750">
              <a:buFont typeface="Wingdings" panose="05000000000000000000" pitchFamily="2" charset="2"/>
              <a:buChar char="Ø"/>
            </a:pPr>
            <a:r>
              <a:rPr lang="en-US" altLang="zh-CN" dirty="0">
                <a:solidFill>
                  <a:srgbClr val="0000FF"/>
                </a:solidFill>
                <a:latin typeface="Times New Roman" panose="02020603050405020304" pitchFamily="18" charset="0"/>
                <a:ea typeface="华文隶书" panose="02010800040101010101" pitchFamily="2" charset="-122"/>
                <a:cs typeface="Times New Roman" panose="02020603050405020304" pitchFamily="18" charset="0"/>
              </a:rPr>
              <a:t>Energy  ~10keV non-relativistic </a:t>
            </a:r>
            <a:endParaRPr lang="zh-CN" altLang="en-US" dirty="0">
              <a:solidFill>
                <a:srgbClr val="0000FF"/>
              </a:solidFill>
              <a:latin typeface="Times New Roman" panose="02020603050405020304" pitchFamily="18" charset="0"/>
              <a:ea typeface="华文隶书" panose="02010800040101010101" pitchFamily="2" charset="-122"/>
              <a:cs typeface="Times New Roman" panose="02020603050405020304" pitchFamily="18" charset="0"/>
            </a:endParaRPr>
          </a:p>
        </p:txBody>
      </p:sp>
    </p:spTree>
    <p:extLst>
      <p:ext uri="{BB962C8B-B14F-4D97-AF65-F5344CB8AC3E}">
        <p14:creationId xmlns:p14="http://schemas.microsoft.com/office/powerpoint/2010/main" val="26352773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AE4175F5-2D59-C34C-2EB1-FEF0DF39B62D}"/>
              </a:ext>
            </a:extLst>
          </p:cNvPr>
          <p:cNvSpPr txBox="1"/>
          <p:nvPr/>
        </p:nvSpPr>
        <p:spPr>
          <a:xfrm>
            <a:off x="405245" y="1102595"/>
            <a:ext cx="2582758" cy="369332"/>
          </a:xfrm>
          <a:prstGeom prst="rect">
            <a:avLst/>
          </a:prstGeom>
          <a:noFill/>
        </p:spPr>
        <p:txBody>
          <a:bodyPr wrap="none" rtlCol="0">
            <a:spAutoFit/>
          </a:bodyPr>
          <a:lstStyle/>
          <a:p>
            <a:r>
              <a:rPr lang="en-US" altLang="zh-CN" b="1" dirty="0">
                <a:solidFill>
                  <a:srgbClr val="FFC000"/>
                </a:solidFill>
              </a:rPr>
              <a:t>b</a:t>
            </a:r>
            <a:r>
              <a:rPr lang="zh-CN" altLang="en-US" b="1" dirty="0">
                <a:solidFill>
                  <a:srgbClr val="FFC000"/>
                </a:solidFill>
              </a:rPr>
              <a:t>、</a:t>
            </a:r>
            <a:r>
              <a:rPr lang="en-US" altLang="zh-CN" b="1" dirty="0">
                <a:solidFill>
                  <a:srgbClr val="FFC000"/>
                </a:solidFill>
              </a:rPr>
              <a:t>Head tail instability</a:t>
            </a:r>
            <a:endParaRPr lang="zh-CN" altLang="en-US" b="1" dirty="0">
              <a:solidFill>
                <a:srgbClr val="FFC000"/>
              </a:solidFill>
            </a:endParaRPr>
          </a:p>
        </p:txBody>
      </p:sp>
      <p:sp>
        <p:nvSpPr>
          <p:cNvPr id="4" name="文本框 3">
            <a:extLst>
              <a:ext uri="{FF2B5EF4-FFF2-40B4-BE49-F238E27FC236}">
                <a16:creationId xmlns:a16="http://schemas.microsoft.com/office/drawing/2014/main" id="{6B7F4694-DCCD-9366-DCDC-CB1CD618080B}"/>
              </a:ext>
            </a:extLst>
          </p:cNvPr>
          <p:cNvSpPr txBox="1"/>
          <p:nvPr/>
        </p:nvSpPr>
        <p:spPr>
          <a:xfrm>
            <a:off x="820881" y="1419371"/>
            <a:ext cx="11274137" cy="1289071"/>
          </a:xfrm>
          <a:prstGeom prst="rect">
            <a:avLst/>
          </a:prstGeom>
          <a:noFill/>
        </p:spPr>
        <p:txBody>
          <a:bodyPr wrap="square" rtlCol="0">
            <a:spAutoFit/>
          </a:bodyPr>
          <a:lstStyle/>
          <a:p>
            <a:pPr marL="285750" indent="-285750">
              <a:lnSpc>
                <a:spcPct val="150000"/>
              </a:lnSpc>
              <a:buFont typeface="Wingdings" panose="05000000000000000000" pitchFamily="2" charset="2"/>
              <a:buChar char="l"/>
            </a:pPr>
            <a:r>
              <a:rPr lang="en-US" altLang="zh-CN" dirty="0">
                <a:latin typeface="Times New Roman" panose="02020603050405020304" pitchFamily="18" charset="0"/>
                <a:cs typeface="Times New Roman" panose="02020603050405020304" pitchFamily="18" charset="0"/>
              </a:rPr>
              <a:t>Unlike in a linac, bunch in a storage ring will exchange it particles between head and tail caused by synchrotron oscillation.</a:t>
            </a:r>
          </a:p>
          <a:p>
            <a:pPr marL="285750" indent="-285750">
              <a:lnSpc>
                <a:spcPct val="150000"/>
              </a:lnSpc>
              <a:buFont typeface="Wingdings" panose="05000000000000000000" pitchFamily="2" charset="2"/>
              <a:buChar char="l"/>
            </a:pPr>
            <a:r>
              <a:rPr lang="en-US" altLang="zh-CN" dirty="0">
                <a:latin typeface="Times New Roman" panose="02020603050405020304" pitchFamily="18" charset="0"/>
                <a:cs typeface="Times New Roman" panose="02020603050405020304" pitchFamily="18" charset="0"/>
              </a:rPr>
              <a:t>Synchrotron oscillation will cause energy variation, when chromaticity ≠0, the </a:t>
            </a:r>
            <a:r>
              <a:rPr lang="en-US" altLang="zh-CN" dirty="0" err="1">
                <a:latin typeface="Times New Roman" panose="02020603050405020304" pitchFamily="18" charset="0"/>
                <a:cs typeface="Times New Roman" panose="02020603050405020304" pitchFamily="18" charset="0"/>
              </a:rPr>
              <a:t>betatron</a:t>
            </a:r>
            <a:r>
              <a:rPr lang="en-US" altLang="zh-CN" dirty="0">
                <a:latin typeface="Times New Roman" panose="02020603050405020304" pitchFamily="18" charset="0"/>
                <a:cs typeface="Times New Roman" panose="02020603050405020304" pitchFamily="18" charset="0"/>
              </a:rPr>
              <a:t> tune will be variated.</a:t>
            </a:r>
            <a:r>
              <a:rPr lang="zh-CN" altLang="en-US" dirty="0">
                <a:latin typeface="Times New Roman" panose="02020603050405020304" pitchFamily="18" charset="0"/>
                <a:cs typeface="Times New Roman" panose="02020603050405020304" pitchFamily="18" charset="0"/>
              </a:rPr>
              <a:t> </a:t>
            </a:r>
          </a:p>
        </p:txBody>
      </p:sp>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8BA964E1-0F03-46C2-D0AA-6D65DCDC1660}"/>
                  </a:ext>
                </a:extLst>
              </p:cNvPr>
              <p:cNvSpPr txBox="1"/>
              <p:nvPr/>
            </p:nvSpPr>
            <p:spPr>
              <a:xfrm>
                <a:off x="3087761" y="2791818"/>
                <a:ext cx="3628879" cy="58131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Sup>
                        <m:sSubSupPr>
                          <m:ctrlPr>
                            <a:rPr lang="en-US" altLang="zh-CN" i="1" smtClean="0">
                              <a:latin typeface="Cambria Math" panose="02040503050406030204" pitchFamily="18" charset="0"/>
                            </a:rPr>
                          </m:ctrlPr>
                        </m:sSubSupPr>
                        <m:e>
                          <m:r>
                            <a:rPr lang="en-US" altLang="zh-CN" b="0" i="1" smtClean="0">
                              <a:latin typeface="Cambria Math" panose="02040503050406030204" pitchFamily="18" charset="0"/>
                            </a:rPr>
                            <m:t>𝑦</m:t>
                          </m:r>
                        </m:e>
                        <m:sub>
                          <m:r>
                            <a:rPr lang="en-US" altLang="zh-CN" b="0" i="1" smtClean="0">
                              <a:latin typeface="Cambria Math" panose="02040503050406030204" pitchFamily="18" charset="0"/>
                            </a:rPr>
                            <m:t>2</m:t>
                          </m:r>
                        </m:sub>
                        <m:sup>
                          <m:r>
                            <a:rPr lang="en-US" altLang="zh-CN" b="0" i="1" smtClean="0">
                              <a:latin typeface="Cambria Math" panose="02040503050406030204" pitchFamily="18" charset="0"/>
                            </a:rPr>
                            <m:t>′′</m:t>
                          </m:r>
                        </m:sup>
                      </m:sSubSup>
                      <m:r>
                        <a:rPr lang="en-US" altLang="zh-CN" b="0" i="1" smtClean="0">
                          <a:latin typeface="Cambria Math" panose="02040503050406030204" pitchFamily="18" charset="0"/>
                        </a:rPr>
                        <m:t>+</m:t>
                      </m:r>
                      <m:sSup>
                        <m:sSupPr>
                          <m:ctrlPr>
                            <a:rPr lang="en-US" altLang="zh-CN" i="1">
                              <a:latin typeface="Cambria Math" panose="02040503050406030204" pitchFamily="18" charset="0"/>
                            </a:rPr>
                          </m:ctrlPr>
                        </m:sSupPr>
                        <m:e>
                          <m:r>
                            <a:rPr lang="en-US" altLang="zh-CN" i="1">
                              <a:latin typeface="Cambria Math" panose="02040503050406030204" pitchFamily="18" charset="0"/>
                            </a:rPr>
                            <m:t>[</m:t>
                          </m:r>
                          <m:f>
                            <m:fPr>
                              <m:ctrlPr>
                                <a:rPr lang="en-US" altLang="zh-CN" i="1">
                                  <a:latin typeface="Cambria Math" panose="02040503050406030204" pitchFamily="18" charset="0"/>
                                </a:rPr>
                              </m:ctrlPr>
                            </m:fPr>
                            <m:num>
                              <m:sSub>
                                <m:sSubPr>
                                  <m:ctrlPr>
                                    <a:rPr lang="en-US" altLang="zh-CN" i="1">
                                      <a:latin typeface="Cambria Math" panose="02040503050406030204" pitchFamily="18" charset="0"/>
                                    </a:rPr>
                                  </m:ctrlPr>
                                </m:sSubPr>
                                <m:e>
                                  <m:r>
                                    <a:rPr lang="zh-CN" altLang="en-US" i="1">
                                      <a:latin typeface="Cambria Math" panose="02040503050406030204" pitchFamily="18" charset="0"/>
                                    </a:rPr>
                                    <m:t>𝜔</m:t>
                                  </m:r>
                                </m:e>
                                <m:sub>
                                  <m:r>
                                    <a:rPr lang="zh-CN" altLang="en-US" i="1">
                                      <a:latin typeface="Cambria Math" panose="02040503050406030204" pitchFamily="18" charset="0"/>
                                    </a:rPr>
                                    <m:t>𝛽</m:t>
                                  </m:r>
                                </m:sub>
                              </m:sSub>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zh-CN" altLang="en-US" i="1">
                                      <a:latin typeface="Cambria Math" panose="02040503050406030204" pitchFamily="18" charset="0"/>
                                    </a:rPr>
                                    <m:t>𝛿</m:t>
                                  </m:r>
                                </m:e>
                                <m:sub>
                                  <m:r>
                                    <a:rPr lang="en-US" altLang="zh-CN" i="1">
                                      <a:latin typeface="Cambria Math" panose="02040503050406030204" pitchFamily="18" charset="0"/>
                                    </a:rPr>
                                    <m:t>2</m:t>
                                  </m:r>
                                </m:sub>
                              </m:sSub>
                              <m:r>
                                <a:rPr lang="en-US" altLang="zh-CN" i="1">
                                  <a:latin typeface="Cambria Math" panose="02040503050406030204" pitchFamily="18" charset="0"/>
                                </a:rPr>
                                <m:t>)</m:t>
                              </m:r>
                            </m:num>
                            <m:den>
                              <m:r>
                                <a:rPr lang="en-US" altLang="zh-CN" i="1">
                                  <a:latin typeface="Cambria Math" panose="02040503050406030204" pitchFamily="18" charset="0"/>
                                </a:rPr>
                                <m:t>𝑐</m:t>
                              </m:r>
                            </m:den>
                          </m:f>
                          <m:r>
                            <a:rPr lang="en-US" altLang="zh-CN" i="1">
                              <a:latin typeface="Cambria Math" panose="02040503050406030204" pitchFamily="18" charset="0"/>
                            </a:rPr>
                            <m:t>]</m:t>
                          </m:r>
                        </m:e>
                        <m:sup>
                          <m:r>
                            <a:rPr lang="en-US" altLang="zh-CN" i="1">
                              <a:latin typeface="Cambria Math" panose="02040503050406030204" pitchFamily="18" charset="0"/>
                            </a:rPr>
                            <m:t>2</m:t>
                          </m:r>
                        </m:sup>
                      </m:sSup>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𝑦</m:t>
                          </m:r>
                        </m:e>
                        <m:sub>
                          <m:r>
                            <a:rPr lang="en-US" altLang="zh-CN" b="0" i="1" smtClean="0">
                              <a:latin typeface="Cambria Math" panose="02040503050406030204" pitchFamily="18" charset="0"/>
                            </a:rPr>
                            <m:t>2</m:t>
                          </m:r>
                        </m:sub>
                      </m:sSub>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𝑁</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𝑟</m:t>
                              </m:r>
                            </m:e>
                            <m:sub>
                              <m:r>
                                <a:rPr lang="en-US" altLang="zh-CN" b="0" i="1" smtClean="0">
                                  <a:latin typeface="Cambria Math" panose="02040503050406030204" pitchFamily="18" charset="0"/>
                                </a:rPr>
                                <m:t>𝑒</m:t>
                              </m:r>
                            </m:sub>
                          </m:sSub>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𝑊</m:t>
                              </m:r>
                            </m:e>
                            <m:sub>
                              <m:r>
                                <a:rPr lang="en-US" altLang="zh-CN" b="0" i="1" smtClean="0">
                                  <a:latin typeface="Cambria Math" panose="02040503050406030204" pitchFamily="18" charset="0"/>
                                  <a:ea typeface="Cambria Math" panose="02040503050406030204" pitchFamily="18" charset="0"/>
                                </a:rPr>
                                <m:t>⊥</m:t>
                              </m:r>
                            </m:sub>
                          </m:sSub>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𝑧</m:t>
                              </m:r>
                            </m:e>
                          </m:d>
                        </m:num>
                        <m:den>
                          <m:r>
                            <a:rPr lang="en-US" altLang="zh-CN" b="0" i="1" smtClean="0">
                              <a:latin typeface="Cambria Math" panose="02040503050406030204" pitchFamily="18" charset="0"/>
                            </a:rPr>
                            <m:t>2</m:t>
                          </m:r>
                          <m:r>
                            <a:rPr lang="zh-CN" altLang="en-US" b="0" i="1" smtClean="0">
                              <a:latin typeface="Cambria Math" panose="02040503050406030204" pitchFamily="18" charset="0"/>
                            </a:rPr>
                            <m:t>𝛾</m:t>
                          </m:r>
                          <m:r>
                            <a:rPr lang="en-US" altLang="zh-CN" b="0" i="1" smtClean="0">
                              <a:latin typeface="Cambria Math" panose="02040503050406030204" pitchFamily="18" charset="0"/>
                            </a:rPr>
                            <m:t>𝐶</m:t>
                          </m:r>
                        </m:den>
                      </m:f>
                      <m:sSub>
                        <m:sSubPr>
                          <m:ctrlPr>
                            <a:rPr lang="en-US" altLang="zh-CN" i="1">
                              <a:latin typeface="Cambria Math" panose="02040503050406030204" pitchFamily="18" charset="0"/>
                            </a:rPr>
                          </m:ctrlPr>
                        </m:sSubPr>
                        <m:e>
                          <m:r>
                            <a:rPr lang="en-US" altLang="zh-CN" i="1">
                              <a:latin typeface="Cambria Math" panose="02040503050406030204" pitchFamily="18" charset="0"/>
                            </a:rPr>
                            <m:t>𝑦</m:t>
                          </m:r>
                        </m:e>
                        <m:sub>
                          <m:r>
                            <a:rPr lang="en-US" altLang="zh-CN" b="0" i="1" smtClean="0">
                              <a:latin typeface="Cambria Math" panose="02040503050406030204" pitchFamily="18" charset="0"/>
                            </a:rPr>
                            <m:t>1</m:t>
                          </m:r>
                        </m:sub>
                      </m:sSub>
                    </m:oMath>
                  </m:oMathPara>
                </a14:m>
                <a:endParaRPr lang="zh-CN" altLang="en-US" dirty="0"/>
              </a:p>
            </p:txBody>
          </p:sp>
        </mc:Choice>
        <mc:Fallback xmlns="">
          <p:sp>
            <p:nvSpPr>
              <p:cNvPr id="5" name="文本框 4">
                <a:extLst>
                  <a:ext uri="{FF2B5EF4-FFF2-40B4-BE49-F238E27FC236}">
                    <a16:creationId xmlns:a16="http://schemas.microsoft.com/office/drawing/2014/main" id="{8BA964E1-0F03-46C2-D0AA-6D65DCDC1660}"/>
                  </a:ext>
                </a:extLst>
              </p:cNvPr>
              <p:cNvSpPr txBox="1">
                <a:spLocks noRot="1" noChangeAspect="1" noMove="1" noResize="1" noEditPoints="1" noAdjustHandles="1" noChangeArrowheads="1" noChangeShapeType="1" noTextEdit="1"/>
              </p:cNvSpPr>
              <p:nvPr/>
            </p:nvSpPr>
            <p:spPr>
              <a:xfrm>
                <a:off x="3087761" y="2791818"/>
                <a:ext cx="3628879" cy="581313"/>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ABCD31C8-ED21-7619-FA69-F5C8815F2F59}"/>
                  </a:ext>
                </a:extLst>
              </p:cNvPr>
              <p:cNvSpPr txBox="1"/>
              <p:nvPr/>
            </p:nvSpPr>
            <p:spPr>
              <a:xfrm>
                <a:off x="2747048" y="3368404"/>
                <a:ext cx="4167043" cy="68345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zh-CN" altLang="en-US" i="1">
                              <a:latin typeface="Cambria Math" panose="02040503050406030204" pitchFamily="18" charset="0"/>
                            </a:rPr>
                            <m:t>𝜔</m:t>
                          </m:r>
                        </m:e>
                        <m:sub>
                          <m:r>
                            <a:rPr lang="zh-CN" altLang="en-US" i="1">
                              <a:latin typeface="Cambria Math" panose="02040503050406030204" pitchFamily="18" charset="0"/>
                            </a:rPr>
                            <m:t>𝛽</m:t>
                          </m:r>
                        </m:sub>
                      </m:sSub>
                      <m:d>
                        <m:dPr>
                          <m:ctrlPr>
                            <a:rPr lang="en-US" altLang="zh-CN" i="1">
                              <a:latin typeface="Cambria Math" panose="02040503050406030204" pitchFamily="18" charset="0"/>
                            </a:rPr>
                          </m:ctrlPr>
                        </m:dPr>
                        <m:e>
                          <m:sSub>
                            <m:sSubPr>
                              <m:ctrlPr>
                                <a:rPr lang="en-US" altLang="zh-CN" i="1">
                                  <a:latin typeface="Cambria Math" panose="02040503050406030204" pitchFamily="18" charset="0"/>
                                </a:rPr>
                              </m:ctrlPr>
                            </m:sSubPr>
                            <m:e>
                              <m:r>
                                <a:rPr lang="zh-CN" altLang="en-US" i="1">
                                  <a:latin typeface="Cambria Math" panose="02040503050406030204" pitchFamily="18" charset="0"/>
                                </a:rPr>
                                <m:t>𝛿</m:t>
                              </m:r>
                            </m:e>
                            <m:sub>
                              <m:r>
                                <a:rPr lang="en-US" altLang="zh-CN" i="1">
                                  <a:latin typeface="Cambria Math" panose="02040503050406030204" pitchFamily="18" charset="0"/>
                                </a:rPr>
                                <m:t>2</m:t>
                              </m:r>
                            </m:sub>
                          </m:sSub>
                        </m:e>
                      </m:d>
                      <m:r>
                        <a:rPr lang="en-US" altLang="zh-CN" b="0" i="1" smtClean="0">
                          <a:latin typeface="Cambria Math" panose="02040503050406030204" pitchFamily="18" charset="0"/>
                        </a:rPr>
                        <m:t>=</m:t>
                      </m:r>
                      <m:sSub>
                        <m:sSubPr>
                          <m:ctrlPr>
                            <a:rPr lang="en-US" altLang="zh-CN" b="0" i="1" smtClean="0">
                              <a:latin typeface="Cambria Math" panose="02040503050406030204" pitchFamily="18" charset="0"/>
                            </a:rPr>
                          </m:ctrlPr>
                        </m:sSubPr>
                        <m:e>
                          <m:r>
                            <a:rPr lang="zh-CN" altLang="en-US" b="0" i="1" smtClean="0">
                              <a:latin typeface="Cambria Math" panose="02040503050406030204" pitchFamily="18" charset="0"/>
                            </a:rPr>
                            <m:t>𝜔</m:t>
                          </m:r>
                        </m:e>
                        <m:sub>
                          <m:r>
                            <a:rPr lang="zh-CN" altLang="en-US" b="0" i="1" smtClean="0">
                              <a:latin typeface="Cambria Math" panose="02040503050406030204" pitchFamily="18" charset="0"/>
                            </a:rPr>
                            <m:t>𝛽</m:t>
                          </m:r>
                        </m:sub>
                      </m:sSub>
                      <m:r>
                        <a:rPr lang="en-US" altLang="zh-CN" b="0" i="1" smtClean="0">
                          <a:latin typeface="Cambria Math" panose="02040503050406030204" pitchFamily="18" charset="0"/>
                        </a:rPr>
                        <m:t>[1+</m:t>
                      </m:r>
                      <m:f>
                        <m:fPr>
                          <m:ctrlPr>
                            <a:rPr lang="en-US" altLang="zh-CN" b="0" i="1" smtClean="0">
                              <a:latin typeface="Cambria Math" panose="02040503050406030204" pitchFamily="18" charset="0"/>
                            </a:rPr>
                          </m:ctrlPr>
                        </m:fPr>
                        <m:num>
                          <m:r>
                            <a:rPr lang="zh-CN" altLang="en-US" b="0" i="1" smtClean="0">
                              <a:latin typeface="Cambria Math" panose="02040503050406030204" pitchFamily="18" charset="0"/>
                            </a:rPr>
                            <m:t>𝜉</m:t>
                          </m:r>
                          <m:acc>
                            <m:accPr>
                              <m:chr m:val="̂"/>
                              <m:ctrlPr>
                                <a:rPr lang="zh-CN" altLang="en-US" b="0" i="1" smtClean="0">
                                  <a:latin typeface="Cambria Math" panose="02040503050406030204" pitchFamily="18" charset="0"/>
                                </a:rPr>
                              </m:ctrlPr>
                            </m:accPr>
                            <m:e>
                              <m:r>
                                <a:rPr lang="en-US" altLang="zh-CN" b="0" i="1" smtClean="0">
                                  <a:latin typeface="Cambria Math" panose="02040503050406030204" pitchFamily="18" charset="0"/>
                                </a:rPr>
                                <m:t>𝑧</m:t>
                              </m:r>
                            </m:e>
                          </m:acc>
                          <m:sSub>
                            <m:sSubPr>
                              <m:ctrlPr>
                                <a:rPr lang="en-US" altLang="zh-CN" i="1">
                                  <a:latin typeface="Cambria Math" panose="02040503050406030204" pitchFamily="18" charset="0"/>
                                </a:rPr>
                              </m:ctrlPr>
                            </m:sSubPr>
                            <m:e>
                              <m:r>
                                <a:rPr lang="zh-CN" altLang="en-US" i="1">
                                  <a:latin typeface="Cambria Math" panose="02040503050406030204" pitchFamily="18" charset="0"/>
                                </a:rPr>
                                <m:t>𝜔</m:t>
                              </m:r>
                            </m:e>
                            <m:sub>
                              <m:r>
                                <a:rPr lang="en-US" altLang="zh-CN" b="0" i="1" smtClean="0">
                                  <a:latin typeface="Cambria Math" panose="02040503050406030204" pitchFamily="18" charset="0"/>
                                </a:rPr>
                                <m:t>𝑠</m:t>
                              </m:r>
                            </m:sub>
                          </m:sSub>
                        </m:num>
                        <m:den>
                          <m:r>
                            <a:rPr lang="en-US" altLang="zh-CN" b="0" i="1" smtClean="0">
                              <a:latin typeface="Cambria Math" panose="02040503050406030204" pitchFamily="18" charset="0"/>
                            </a:rPr>
                            <m:t>𝑐</m:t>
                          </m:r>
                          <m:r>
                            <a:rPr lang="zh-CN" altLang="en-US" b="0" i="1" smtClean="0">
                              <a:latin typeface="Cambria Math" panose="02040503050406030204" pitchFamily="18" charset="0"/>
                            </a:rPr>
                            <m:t>𝜂</m:t>
                          </m:r>
                        </m:den>
                      </m:f>
                      <m:func>
                        <m:funcPr>
                          <m:ctrlPr>
                            <a:rPr lang="en-US" altLang="zh-CN" b="0" i="1" smtClean="0">
                              <a:latin typeface="Cambria Math" panose="02040503050406030204" pitchFamily="18" charset="0"/>
                            </a:rPr>
                          </m:ctrlPr>
                        </m:funcPr>
                        <m:fName>
                          <m:r>
                            <m:rPr>
                              <m:sty m:val="p"/>
                            </m:rPr>
                            <a:rPr lang="en-US" altLang="zh-CN" b="0" i="0" smtClean="0">
                              <a:latin typeface="Cambria Math" panose="02040503050406030204" pitchFamily="18" charset="0"/>
                            </a:rPr>
                            <m:t>cos</m:t>
                          </m:r>
                        </m:fName>
                        <m:e>
                          <m:d>
                            <m:dPr>
                              <m:ctrlPr>
                                <a:rPr lang="en-US" altLang="zh-CN" b="0" i="1" smtClean="0">
                                  <a:latin typeface="Cambria Math" panose="02040503050406030204" pitchFamily="18" charset="0"/>
                                </a:rPr>
                              </m:ctrlPr>
                            </m:dPr>
                            <m:e>
                              <m:f>
                                <m:fPr>
                                  <m:ctrlPr>
                                    <a:rPr lang="en-US" altLang="zh-CN" b="0" i="1" smtClean="0">
                                      <a:latin typeface="Cambria Math" panose="02040503050406030204" pitchFamily="18" charset="0"/>
                                    </a:rPr>
                                  </m:ctrlPr>
                                </m:fPr>
                                <m:num>
                                  <m:sSub>
                                    <m:sSubPr>
                                      <m:ctrlPr>
                                        <a:rPr lang="en-US" altLang="zh-CN" i="1">
                                          <a:latin typeface="Cambria Math" panose="02040503050406030204" pitchFamily="18" charset="0"/>
                                        </a:rPr>
                                      </m:ctrlPr>
                                    </m:sSubPr>
                                    <m:e>
                                      <m:r>
                                        <a:rPr lang="zh-CN" altLang="en-US" i="1">
                                          <a:latin typeface="Cambria Math" panose="02040503050406030204" pitchFamily="18" charset="0"/>
                                        </a:rPr>
                                        <m:t>𝜔</m:t>
                                      </m:r>
                                    </m:e>
                                    <m:sub>
                                      <m:r>
                                        <a:rPr lang="en-US" altLang="zh-CN" b="0" i="1" smtClean="0">
                                          <a:latin typeface="Cambria Math" panose="02040503050406030204" pitchFamily="18" charset="0"/>
                                        </a:rPr>
                                        <m:t>𝑠</m:t>
                                      </m:r>
                                    </m:sub>
                                  </m:sSub>
                                  <m:r>
                                    <a:rPr lang="en-US" altLang="zh-CN" b="0" i="1" smtClean="0">
                                      <a:latin typeface="Cambria Math" panose="02040503050406030204" pitchFamily="18" charset="0"/>
                                    </a:rPr>
                                    <m:t>𝑠</m:t>
                                  </m:r>
                                </m:num>
                                <m:den>
                                  <m:r>
                                    <a:rPr lang="en-US" altLang="zh-CN" b="0" i="1" smtClean="0">
                                      <a:latin typeface="Cambria Math" panose="02040503050406030204" pitchFamily="18" charset="0"/>
                                    </a:rPr>
                                    <m:t>𝑐</m:t>
                                  </m:r>
                                </m:den>
                              </m:f>
                            </m:e>
                          </m:d>
                        </m:e>
                      </m:func>
                      <m:r>
                        <a:rPr lang="en-US" altLang="zh-CN" b="0" i="1" smtClean="0">
                          <a:latin typeface="Cambria Math" panose="02040503050406030204" pitchFamily="18" charset="0"/>
                        </a:rPr>
                        <m:t>]</m:t>
                      </m:r>
                    </m:oMath>
                  </m:oMathPara>
                </a14:m>
                <a:endParaRPr lang="zh-CN" altLang="en-US" dirty="0"/>
              </a:p>
            </p:txBody>
          </p:sp>
        </mc:Choice>
        <mc:Fallback xmlns="">
          <p:sp>
            <p:nvSpPr>
              <p:cNvPr id="7" name="文本框 6">
                <a:extLst>
                  <a:ext uri="{FF2B5EF4-FFF2-40B4-BE49-F238E27FC236}">
                    <a16:creationId xmlns:a16="http://schemas.microsoft.com/office/drawing/2014/main" id="{ABCD31C8-ED21-7619-FA69-F5C8815F2F59}"/>
                  </a:ext>
                </a:extLst>
              </p:cNvPr>
              <p:cNvSpPr txBox="1">
                <a:spLocks noRot="1" noChangeAspect="1" noMove="1" noResize="1" noEditPoints="1" noAdjustHandles="1" noChangeArrowheads="1" noChangeShapeType="1" noTextEdit="1"/>
              </p:cNvSpPr>
              <p:nvPr/>
            </p:nvSpPr>
            <p:spPr>
              <a:xfrm>
                <a:off x="2747048" y="3368404"/>
                <a:ext cx="4167043" cy="683457"/>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BC7D39AF-F278-CA54-853B-5BF390BE6077}"/>
                  </a:ext>
                </a:extLst>
              </p:cNvPr>
              <p:cNvSpPr txBox="1"/>
              <p:nvPr/>
            </p:nvSpPr>
            <p:spPr>
              <a:xfrm>
                <a:off x="820881" y="5492323"/>
                <a:ext cx="2726098" cy="687176"/>
              </a:xfrm>
              <a:prstGeom prst="rect">
                <a:avLst/>
              </a:prstGeom>
              <a:noFill/>
            </p:spPr>
            <p:txBody>
              <a:bodyPr wrap="square">
                <a:spAutoFit/>
              </a:bodyPr>
              <a:lstStyle/>
              <a:p>
                <a14:m>
                  <m:oMath xmlns:m="http://schemas.openxmlformats.org/officeDocument/2006/math">
                    <m:sSub>
                      <m:sSubPr>
                        <m:ctrlPr>
                          <a:rPr lang="en-US" altLang="zh-CN" i="1" smtClean="0">
                            <a:latin typeface="Cambria Math" panose="02040503050406030204" pitchFamily="18" charset="0"/>
                          </a:rPr>
                        </m:ctrlPr>
                      </m:sSubPr>
                      <m:e>
                        <m:d>
                          <m:dPr>
                            <m:begChr m:val="["/>
                            <m:endChr m:val="]"/>
                            <m:ctrlPr>
                              <a:rPr lang="en-US" altLang="zh-CN" i="1">
                                <a:latin typeface="Cambria Math" panose="02040503050406030204" pitchFamily="18" charset="0"/>
                              </a:rPr>
                            </m:ctrlPr>
                          </m:dPr>
                          <m:e>
                            <m:m>
                              <m:mPr>
                                <m:mcs>
                                  <m:mc>
                                    <m:mcPr>
                                      <m:count m:val="1"/>
                                      <m:mcJc m:val="center"/>
                                    </m:mcPr>
                                  </m:mc>
                                </m:mcs>
                                <m:ctrlPr>
                                  <a:rPr lang="en-US" altLang="zh-CN" i="1">
                                    <a:latin typeface="Cambria Math" panose="02040503050406030204" pitchFamily="18" charset="0"/>
                                  </a:rPr>
                                </m:ctrlPr>
                              </m:mPr>
                              <m:mr>
                                <m:e>
                                  <m:acc>
                                    <m:accPr>
                                      <m:chr m:val="̃"/>
                                      <m:ctrlPr>
                                        <a:rPr lang="en-US" altLang="zh-CN" i="1" smtClean="0">
                                          <a:latin typeface="Cambria Math" panose="02040503050406030204" pitchFamily="18" charset="0"/>
                                        </a:rPr>
                                      </m:ctrlPr>
                                    </m:accPr>
                                    <m:e>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𝑦</m:t>
                                          </m:r>
                                        </m:e>
                                        <m:sub>
                                          <m:r>
                                            <a:rPr lang="en-US" altLang="zh-CN" b="0" i="1" smtClean="0">
                                              <a:latin typeface="Cambria Math" panose="02040503050406030204" pitchFamily="18" charset="0"/>
                                            </a:rPr>
                                            <m:t>1</m:t>
                                          </m:r>
                                        </m:sub>
                                      </m:sSub>
                                    </m:e>
                                  </m:acc>
                                </m:e>
                              </m:mr>
                              <m:mr>
                                <m:e>
                                  <m:acc>
                                    <m:accPr>
                                      <m:chr m:val="̃"/>
                                      <m:ctrlPr>
                                        <a:rPr lang="en-US" altLang="zh-CN" i="1">
                                          <a:latin typeface="Cambria Math" panose="02040503050406030204" pitchFamily="18" charset="0"/>
                                        </a:rPr>
                                      </m:ctrlPr>
                                    </m:accPr>
                                    <m:e>
                                      <m:sSub>
                                        <m:sSubPr>
                                          <m:ctrlPr>
                                            <a:rPr lang="en-US" altLang="zh-CN" i="1">
                                              <a:latin typeface="Cambria Math" panose="02040503050406030204" pitchFamily="18" charset="0"/>
                                            </a:rPr>
                                          </m:ctrlPr>
                                        </m:sSubPr>
                                        <m:e>
                                          <m:r>
                                            <a:rPr lang="en-US" altLang="zh-CN" i="1">
                                              <a:latin typeface="Cambria Math" panose="02040503050406030204" pitchFamily="18" charset="0"/>
                                            </a:rPr>
                                            <m:t>𝑦</m:t>
                                          </m:r>
                                        </m:e>
                                        <m:sub>
                                          <m:r>
                                            <a:rPr lang="en-US" altLang="zh-CN" b="0" i="1" smtClean="0">
                                              <a:latin typeface="Cambria Math" panose="02040503050406030204" pitchFamily="18" charset="0"/>
                                            </a:rPr>
                                            <m:t>2</m:t>
                                          </m:r>
                                        </m:sub>
                                      </m:sSub>
                                    </m:e>
                                  </m:acc>
                                </m:e>
                              </m:mr>
                            </m:m>
                          </m:e>
                        </m:d>
                      </m:e>
                      <m:sub>
                        <m:r>
                          <a:rPr lang="zh-CN" altLang="en-US" i="1" smtClean="0">
                            <a:latin typeface="Cambria Math" panose="02040503050406030204" pitchFamily="18" charset="0"/>
                          </a:rPr>
                          <m:t>𝜋</m:t>
                        </m:r>
                        <m:sSub>
                          <m:sSubPr>
                            <m:ctrlPr>
                              <a:rPr lang="en-US" altLang="zh-CN" i="1">
                                <a:latin typeface="Cambria Math" panose="02040503050406030204" pitchFamily="18" charset="0"/>
                              </a:rPr>
                            </m:ctrlPr>
                          </m:sSubPr>
                          <m:e>
                            <m:r>
                              <a:rPr lang="en-US" altLang="zh-CN" b="0" i="1" smtClean="0">
                                <a:latin typeface="Cambria Math" panose="02040503050406030204" pitchFamily="18" charset="0"/>
                              </a:rPr>
                              <m:t>𝑐</m:t>
                            </m:r>
                            <m:r>
                              <a:rPr lang="en-US" altLang="zh-CN" b="0" i="1" smtClean="0">
                                <a:latin typeface="Cambria Math" panose="02040503050406030204" pitchFamily="18" charset="0"/>
                              </a:rPr>
                              <m:t>/</m:t>
                            </m:r>
                            <m:r>
                              <a:rPr lang="zh-CN" altLang="en-US" i="1">
                                <a:latin typeface="Cambria Math" panose="02040503050406030204" pitchFamily="18" charset="0"/>
                              </a:rPr>
                              <m:t>𝜔</m:t>
                            </m:r>
                          </m:e>
                          <m:sub>
                            <m:r>
                              <a:rPr lang="en-US" altLang="zh-CN" i="1">
                                <a:latin typeface="Cambria Math" panose="02040503050406030204" pitchFamily="18" charset="0"/>
                              </a:rPr>
                              <m:t>𝑠</m:t>
                            </m:r>
                          </m:sub>
                        </m:sSub>
                      </m:sub>
                    </m:sSub>
                    <m:r>
                      <a:rPr lang="en-US" altLang="zh-CN" b="0" i="1" smtClean="0">
                        <a:latin typeface="Cambria Math" panose="02040503050406030204" pitchFamily="18" charset="0"/>
                      </a:rPr>
                      <m:t>=</m:t>
                    </m:r>
                    <m:d>
                      <m:dPr>
                        <m:begChr m:val="["/>
                        <m:endChr m:val="]"/>
                        <m:ctrlPr>
                          <a:rPr lang="en-US" altLang="zh-CN" b="0" i="1" smtClean="0">
                            <a:latin typeface="Cambria Math" panose="02040503050406030204" pitchFamily="18" charset="0"/>
                          </a:rPr>
                        </m:ctrlPr>
                      </m:dPr>
                      <m:e>
                        <m:m>
                          <m:mPr>
                            <m:mcs>
                              <m:mc>
                                <m:mcPr>
                                  <m:count m:val="2"/>
                                  <m:mcJc m:val="center"/>
                                </m:mcPr>
                              </m:mc>
                            </m:mcs>
                            <m:ctrlPr>
                              <a:rPr lang="en-US" altLang="zh-CN" b="0" i="1" smtClean="0">
                                <a:latin typeface="Cambria Math" panose="02040503050406030204" pitchFamily="18" charset="0"/>
                              </a:rPr>
                            </m:ctrlPr>
                          </m:mPr>
                          <m:mr>
                            <m:e>
                              <m:r>
                                <m:rPr>
                                  <m:brk m:alnAt="7"/>
                                </m:rPr>
                                <a:rPr lang="en-US" altLang="zh-CN" b="0" i="1" smtClean="0">
                                  <a:latin typeface="Cambria Math" panose="02040503050406030204" pitchFamily="18" charset="0"/>
                                </a:rPr>
                                <m:t>1</m:t>
                              </m:r>
                            </m:e>
                            <m:e>
                              <m:r>
                                <a:rPr lang="en-US" altLang="zh-CN" b="0" i="1" smtClean="0">
                                  <a:latin typeface="Cambria Math" panose="02040503050406030204" pitchFamily="18" charset="0"/>
                                </a:rPr>
                                <m:t>0</m:t>
                              </m:r>
                            </m:e>
                          </m:mr>
                          <m:mr>
                            <m:e>
                              <m:r>
                                <a:rPr lang="en-US" altLang="zh-CN" b="0" i="1" smtClean="0">
                                  <a:latin typeface="Cambria Math" panose="02040503050406030204" pitchFamily="18" charset="0"/>
                                </a:rPr>
                                <m:t>𝑖</m:t>
                              </m:r>
                              <m:r>
                                <m:rPr>
                                  <m:sty m:val="p"/>
                                </m:rPr>
                                <a:rPr lang="el-GR" altLang="zh-CN" i="1">
                                  <a:latin typeface="Cambria Math" panose="02040503050406030204" pitchFamily="18" charset="0"/>
                                  <a:ea typeface="Cambria Math" panose="02040503050406030204" pitchFamily="18" charset="0"/>
                                </a:rPr>
                                <m:t>Υ</m:t>
                              </m:r>
                            </m:e>
                            <m:e>
                              <m:r>
                                <a:rPr lang="en-US" altLang="zh-CN" b="0" i="1" smtClean="0">
                                  <a:latin typeface="Cambria Math" panose="02040503050406030204" pitchFamily="18" charset="0"/>
                                </a:rPr>
                                <m:t>1</m:t>
                              </m:r>
                            </m:e>
                          </m:mr>
                        </m:m>
                      </m:e>
                    </m:d>
                  </m:oMath>
                </a14:m>
                <a:r>
                  <a:rPr lang="en-US" altLang="zh-CN" dirty="0"/>
                  <a:t> </a:t>
                </a:r>
                <a14:m>
                  <m:oMath xmlns:m="http://schemas.openxmlformats.org/officeDocument/2006/math">
                    <m:sSub>
                      <m:sSubPr>
                        <m:ctrlPr>
                          <a:rPr lang="en-US" altLang="zh-CN" i="1">
                            <a:latin typeface="Cambria Math" panose="02040503050406030204" pitchFamily="18" charset="0"/>
                          </a:rPr>
                        </m:ctrlPr>
                      </m:sSubPr>
                      <m:e>
                        <m:d>
                          <m:dPr>
                            <m:begChr m:val="["/>
                            <m:endChr m:val="]"/>
                            <m:ctrlPr>
                              <a:rPr lang="en-US" altLang="zh-CN" i="1">
                                <a:latin typeface="Cambria Math" panose="02040503050406030204" pitchFamily="18" charset="0"/>
                              </a:rPr>
                            </m:ctrlPr>
                          </m:dPr>
                          <m:e>
                            <m:m>
                              <m:mPr>
                                <m:mcs>
                                  <m:mc>
                                    <m:mcPr>
                                      <m:count m:val="1"/>
                                      <m:mcJc m:val="center"/>
                                    </m:mcPr>
                                  </m:mc>
                                </m:mcs>
                                <m:ctrlPr>
                                  <a:rPr lang="en-US" altLang="zh-CN" i="1">
                                    <a:latin typeface="Cambria Math" panose="02040503050406030204" pitchFamily="18" charset="0"/>
                                  </a:rPr>
                                </m:ctrlPr>
                              </m:mPr>
                              <m:mr>
                                <m:e>
                                  <m:acc>
                                    <m:accPr>
                                      <m:chr m:val="̃"/>
                                      <m:ctrlPr>
                                        <a:rPr lang="en-US" altLang="zh-CN" i="1">
                                          <a:latin typeface="Cambria Math" panose="02040503050406030204" pitchFamily="18" charset="0"/>
                                        </a:rPr>
                                      </m:ctrlPr>
                                    </m:accPr>
                                    <m:e>
                                      <m:sSub>
                                        <m:sSubPr>
                                          <m:ctrlPr>
                                            <a:rPr lang="en-US" altLang="zh-CN" i="1">
                                              <a:latin typeface="Cambria Math" panose="02040503050406030204" pitchFamily="18" charset="0"/>
                                            </a:rPr>
                                          </m:ctrlPr>
                                        </m:sSubPr>
                                        <m:e>
                                          <m:r>
                                            <a:rPr lang="en-US" altLang="zh-CN" i="1">
                                              <a:latin typeface="Cambria Math" panose="02040503050406030204" pitchFamily="18" charset="0"/>
                                            </a:rPr>
                                            <m:t>𝑦</m:t>
                                          </m:r>
                                        </m:e>
                                        <m:sub>
                                          <m:r>
                                            <a:rPr lang="en-US" altLang="zh-CN" i="1">
                                              <a:latin typeface="Cambria Math" panose="02040503050406030204" pitchFamily="18" charset="0"/>
                                            </a:rPr>
                                            <m:t>1</m:t>
                                          </m:r>
                                        </m:sub>
                                      </m:sSub>
                                    </m:e>
                                  </m:acc>
                                </m:e>
                              </m:mr>
                              <m:mr>
                                <m:e>
                                  <m:acc>
                                    <m:accPr>
                                      <m:chr m:val="̃"/>
                                      <m:ctrlPr>
                                        <a:rPr lang="en-US" altLang="zh-CN" i="1">
                                          <a:latin typeface="Cambria Math" panose="02040503050406030204" pitchFamily="18" charset="0"/>
                                        </a:rPr>
                                      </m:ctrlPr>
                                    </m:accPr>
                                    <m:e>
                                      <m:sSub>
                                        <m:sSubPr>
                                          <m:ctrlPr>
                                            <a:rPr lang="en-US" altLang="zh-CN" i="1">
                                              <a:latin typeface="Cambria Math" panose="02040503050406030204" pitchFamily="18" charset="0"/>
                                            </a:rPr>
                                          </m:ctrlPr>
                                        </m:sSubPr>
                                        <m:e>
                                          <m:r>
                                            <a:rPr lang="en-US" altLang="zh-CN" i="1">
                                              <a:latin typeface="Cambria Math" panose="02040503050406030204" pitchFamily="18" charset="0"/>
                                            </a:rPr>
                                            <m:t>𝑦</m:t>
                                          </m:r>
                                        </m:e>
                                        <m:sub>
                                          <m:r>
                                            <a:rPr lang="en-US" altLang="zh-CN" i="1">
                                              <a:latin typeface="Cambria Math" panose="02040503050406030204" pitchFamily="18" charset="0"/>
                                            </a:rPr>
                                            <m:t>2</m:t>
                                          </m:r>
                                        </m:sub>
                                      </m:sSub>
                                    </m:e>
                                  </m:acc>
                                </m:e>
                              </m:mr>
                            </m:m>
                          </m:e>
                        </m:d>
                      </m:e>
                      <m:sub>
                        <m:r>
                          <a:rPr lang="en-US" altLang="zh-CN" b="0" i="1" smtClean="0">
                            <a:latin typeface="Cambria Math" panose="02040503050406030204" pitchFamily="18" charset="0"/>
                          </a:rPr>
                          <m:t>0</m:t>
                        </m:r>
                      </m:sub>
                    </m:sSub>
                  </m:oMath>
                </a14:m>
                <a:endParaRPr lang="zh-CN" altLang="en-US" dirty="0"/>
              </a:p>
            </p:txBody>
          </p:sp>
        </mc:Choice>
        <mc:Fallback xmlns="">
          <p:sp>
            <p:nvSpPr>
              <p:cNvPr id="8" name="文本框 7">
                <a:extLst>
                  <a:ext uri="{FF2B5EF4-FFF2-40B4-BE49-F238E27FC236}">
                    <a16:creationId xmlns:a16="http://schemas.microsoft.com/office/drawing/2014/main" id="{BC7D39AF-F278-CA54-853B-5BF390BE6077}"/>
                  </a:ext>
                </a:extLst>
              </p:cNvPr>
              <p:cNvSpPr txBox="1">
                <a:spLocks noRot="1" noChangeAspect="1" noMove="1" noResize="1" noEditPoints="1" noAdjustHandles="1" noChangeArrowheads="1" noChangeShapeType="1" noTextEdit="1"/>
              </p:cNvSpPr>
              <p:nvPr/>
            </p:nvSpPr>
            <p:spPr>
              <a:xfrm>
                <a:off x="820881" y="5492323"/>
                <a:ext cx="2726098" cy="687176"/>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FE2457DA-9763-3F96-F0DA-85598887E315}"/>
                  </a:ext>
                </a:extLst>
              </p:cNvPr>
              <p:cNvSpPr txBox="1"/>
              <p:nvPr/>
            </p:nvSpPr>
            <p:spPr>
              <a:xfrm>
                <a:off x="4273245" y="5492323"/>
                <a:ext cx="3280279" cy="687176"/>
              </a:xfrm>
              <a:prstGeom prst="rect">
                <a:avLst/>
              </a:prstGeom>
              <a:noFill/>
            </p:spPr>
            <p:txBody>
              <a:bodyPr wrap="square">
                <a:spAutoFit/>
              </a:bodyPr>
              <a:lstStyle/>
              <a:p>
                <a14:m>
                  <m:oMath xmlns:m="http://schemas.openxmlformats.org/officeDocument/2006/math">
                    <m:sSub>
                      <m:sSubPr>
                        <m:ctrlPr>
                          <a:rPr lang="en-US" altLang="zh-CN" i="1" smtClean="0">
                            <a:latin typeface="Cambria Math" panose="02040503050406030204" pitchFamily="18" charset="0"/>
                          </a:rPr>
                        </m:ctrlPr>
                      </m:sSubPr>
                      <m:e>
                        <m:d>
                          <m:dPr>
                            <m:begChr m:val="["/>
                            <m:endChr m:val="]"/>
                            <m:ctrlPr>
                              <a:rPr lang="en-US" altLang="zh-CN" i="1">
                                <a:latin typeface="Cambria Math" panose="02040503050406030204" pitchFamily="18" charset="0"/>
                              </a:rPr>
                            </m:ctrlPr>
                          </m:dPr>
                          <m:e>
                            <m:m>
                              <m:mPr>
                                <m:mcs>
                                  <m:mc>
                                    <m:mcPr>
                                      <m:count m:val="1"/>
                                      <m:mcJc m:val="center"/>
                                    </m:mcPr>
                                  </m:mc>
                                </m:mcs>
                                <m:ctrlPr>
                                  <a:rPr lang="en-US" altLang="zh-CN" i="1">
                                    <a:latin typeface="Cambria Math" panose="02040503050406030204" pitchFamily="18" charset="0"/>
                                  </a:rPr>
                                </m:ctrlPr>
                              </m:mPr>
                              <m:mr>
                                <m:e>
                                  <m:acc>
                                    <m:accPr>
                                      <m:chr m:val="̃"/>
                                      <m:ctrlPr>
                                        <a:rPr lang="en-US" altLang="zh-CN" i="1" smtClean="0">
                                          <a:latin typeface="Cambria Math" panose="02040503050406030204" pitchFamily="18" charset="0"/>
                                        </a:rPr>
                                      </m:ctrlPr>
                                    </m:accPr>
                                    <m:e>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𝑦</m:t>
                                          </m:r>
                                        </m:e>
                                        <m:sub>
                                          <m:r>
                                            <a:rPr lang="en-US" altLang="zh-CN" b="0" i="1" smtClean="0">
                                              <a:latin typeface="Cambria Math" panose="02040503050406030204" pitchFamily="18" charset="0"/>
                                            </a:rPr>
                                            <m:t>1</m:t>
                                          </m:r>
                                        </m:sub>
                                      </m:sSub>
                                    </m:e>
                                  </m:acc>
                                </m:e>
                              </m:mr>
                              <m:mr>
                                <m:e>
                                  <m:acc>
                                    <m:accPr>
                                      <m:chr m:val="̃"/>
                                      <m:ctrlPr>
                                        <a:rPr lang="en-US" altLang="zh-CN" i="1">
                                          <a:latin typeface="Cambria Math" panose="02040503050406030204" pitchFamily="18" charset="0"/>
                                        </a:rPr>
                                      </m:ctrlPr>
                                    </m:accPr>
                                    <m:e>
                                      <m:sSub>
                                        <m:sSubPr>
                                          <m:ctrlPr>
                                            <a:rPr lang="en-US" altLang="zh-CN" i="1">
                                              <a:latin typeface="Cambria Math" panose="02040503050406030204" pitchFamily="18" charset="0"/>
                                            </a:rPr>
                                          </m:ctrlPr>
                                        </m:sSubPr>
                                        <m:e>
                                          <m:r>
                                            <a:rPr lang="en-US" altLang="zh-CN" i="1">
                                              <a:latin typeface="Cambria Math" panose="02040503050406030204" pitchFamily="18" charset="0"/>
                                            </a:rPr>
                                            <m:t>𝑦</m:t>
                                          </m:r>
                                        </m:e>
                                        <m:sub>
                                          <m:r>
                                            <a:rPr lang="en-US" altLang="zh-CN" b="0" i="1" smtClean="0">
                                              <a:latin typeface="Cambria Math" panose="02040503050406030204" pitchFamily="18" charset="0"/>
                                            </a:rPr>
                                            <m:t>2</m:t>
                                          </m:r>
                                        </m:sub>
                                      </m:sSub>
                                    </m:e>
                                  </m:acc>
                                </m:e>
                              </m:mr>
                            </m:m>
                          </m:e>
                        </m:d>
                      </m:e>
                      <m:sub>
                        <m:r>
                          <a:rPr lang="en-US" altLang="zh-CN" b="0" i="1" smtClean="0">
                            <a:latin typeface="Cambria Math" panose="02040503050406030204" pitchFamily="18" charset="0"/>
                          </a:rPr>
                          <m:t>2</m:t>
                        </m:r>
                        <m:r>
                          <a:rPr lang="zh-CN" altLang="en-US" i="1" smtClean="0">
                            <a:latin typeface="Cambria Math" panose="02040503050406030204" pitchFamily="18" charset="0"/>
                          </a:rPr>
                          <m:t>𝜋</m:t>
                        </m:r>
                        <m:sSub>
                          <m:sSubPr>
                            <m:ctrlPr>
                              <a:rPr lang="en-US" altLang="zh-CN" i="1">
                                <a:latin typeface="Cambria Math" panose="02040503050406030204" pitchFamily="18" charset="0"/>
                              </a:rPr>
                            </m:ctrlPr>
                          </m:sSubPr>
                          <m:e>
                            <m:r>
                              <a:rPr lang="en-US" altLang="zh-CN" b="0" i="1" smtClean="0">
                                <a:latin typeface="Cambria Math" panose="02040503050406030204" pitchFamily="18" charset="0"/>
                              </a:rPr>
                              <m:t>𝑐</m:t>
                            </m:r>
                            <m:r>
                              <a:rPr lang="en-US" altLang="zh-CN" b="0" i="1" smtClean="0">
                                <a:latin typeface="Cambria Math" panose="02040503050406030204" pitchFamily="18" charset="0"/>
                              </a:rPr>
                              <m:t>/</m:t>
                            </m:r>
                            <m:r>
                              <a:rPr lang="zh-CN" altLang="en-US" i="1">
                                <a:latin typeface="Cambria Math" panose="02040503050406030204" pitchFamily="18" charset="0"/>
                              </a:rPr>
                              <m:t>𝜔</m:t>
                            </m:r>
                          </m:e>
                          <m:sub>
                            <m:r>
                              <a:rPr lang="en-US" altLang="zh-CN" i="1">
                                <a:latin typeface="Cambria Math" panose="02040503050406030204" pitchFamily="18" charset="0"/>
                              </a:rPr>
                              <m:t>𝑠</m:t>
                            </m:r>
                          </m:sub>
                        </m:sSub>
                      </m:sub>
                    </m:sSub>
                    <m:r>
                      <a:rPr lang="en-US" altLang="zh-CN" b="0" i="1" smtClean="0">
                        <a:latin typeface="Cambria Math" panose="02040503050406030204" pitchFamily="18" charset="0"/>
                      </a:rPr>
                      <m:t>=</m:t>
                    </m:r>
                    <m:d>
                      <m:dPr>
                        <m:begChr m:val="["/>
                        <m:endChr m:val="]"/>
                        <m:ctrlPr>
                          <a:rPr lang="en-US" altLang="zh-CN" b="0" i="1" smtClean="0">
                            <a:latin typeface="Cambria Math" panose="02040503050406030204" pitchFamily="18" charset="0"/>
                          </a:rPr>
                        </m:ctrlPr>
                      </m:dPr>
                      <m:e>
                        <m:m>
                          <m:mPr>
                            <m:mcs>
                              <m:mc>
                                <m:mcPr>
                                  <m:count m:val="2"/>
                                  <m:mcJc m:val="center"/>
                                </m:mcPr>
                              </m:mc>
                            </m:mcs>
                            <m:ctrlPr>
                              <a:rPr lang="en-US" altLang="zh-CN" b="0" i="1" smtClean="0">
                                <a:latin typeface="Cambria Math" panose="02040503050406030204" pitchFamily="18" charset="0"/>
                              </a:rPr>
                            </m:ctrlPr>
                          </m:mPr>
                          <m:mr>
                            <m:e>
                              <m:r>
                                <m:rPr>
                                  <m:brk m:alnAt="7"/>
                                </m:rPr>
                                <a:rPr lang="en-US" altLang="zh-CN" b="0" i="1" smtClean="0">
                                  <a:latin typeface="Cambria Math" panose="02040503050406030204" pitchFamily="18" charset="0"/>
                                </a:rPr>
                                <m:t>1</m:t>
                              </m:r>
                            </m:e>
                            <m:e>
                              <m:r>
                                <a:rPr lang="en-US" altLang="zh-CN" i="1">
                                  <a:latin typeface="Cambria Math" panose="02040503050406030204" pitchFamily="18" charset="0"/>
                                </a:rPr>
                                <m:t>𝑖</m:t>
                              </m:r>
                              <m:r>
                                <m:rPr>
                                  <m:sty m:val="p"/>
                                </m:rPr>
                                <a:rPr lang="el-GR" altLang="zh-CN" i="1">
                                  <a:latin typeface="Cambria Math" panose="02040503050406030204" pitchFamily="18" charset="0"/>
                                  <a:ea typeface="Cambria Math" panose="02040503050406030204" pitchFamily="18" charset="0"/>
                                </a:rPr>
                                <m:t>Υ</m:t>
                              </m:r>
                            </m:e>
                          </m:mr>
                          <m:mr>
                            <m:e>
                              <m:r>
                                <a:rPr lang="en-US" altLang="zh-CN" b="0" i="1" smtClean="0">
                                  <a:latin typeface="Cambria Math" panose="02040503050406030204" pitchFamily="18" charset="0"/>
                                </a:rPr>
                                <m:t>0</m:t>
                              </m:r>
                            </m:e>
                            <m:e>
                              <m:r>
                                <a:rPr lang="en-US" altLang="zh-CN" b="0" i="1" smtClean="0">
                                  <a:latin typeface="Cambria Math" panose="02040503050406030204" pitchFamily="18" charset="0"/>
                                </a:rPr>
                                <m:t>1</m:t>
                              </m:r>
                            </m:e>
                          </m:mr>
                        </m:m>
                      </m:e>
                    </m:d>
                  </m:oMath>
                </a14:m>
                <a:r>
                  <a:rPr lang="en-US" altLang="zh-CN" dirty="0"/>
                  <a:t> </a:t>
                </a:r>
                <a14:m>
                  <m:oMath xmlns:m="http://schemas.openxmlformats.org/officeDocument/2006/math">
                    <m:sSub>
                      <m:sSubPr>
                        <m:ctrlPr>
                          <a:rPr lang="en-US" altLang="zh-CN" i="1">
                            <a:latin typeface="Cambria Math" panose="02040503050406030204" pitchFamily="18" charset="0"/>
                          </a:rPr>
                        </m:ctrlPr>
                      </m:sSubPr>
                      <m:e>
                        <m:d>
                          <m:dPr>
                            <m:begChr m:val="["/>
                            <m:endChr m:val="]"/>
                            <m:ctrlPr>
                              <a:rPr lang="en-US" altLang="zh-CN" i="1">
                                <a:latin typeface="Cambria Math" panose="02040503050406030204" pitchFamily="18" charset="0"/>
                              </a:rPr>
                            </m:ctrlPr>
                          </m:dPr>
                          <m:e>
                            <m:m>
                              <m:mPr>
                                <m:mcs>
                                  <m:mc>
                                    <m:mcPr>
                                      <m:count m:val="1"/>
                                      <m:mcJc m:val="center"/>
                                    </m:mcPr>
                                  </m:mc>
                                </m:mcs>
                                <m:ctrlPr>
                                  <a:rPr lang="en-US" altLang="zh-CN" i="1">
                                    <a:latin typeface="Cambria Math" panose="02040503050406030204" pitchFamily="18" charset="0"/>
                                  </a:rPr>
                                </m:ctrlPr>
                              </m:mPr>
                              <m:mr>
                                <m:e>
                                  <m:acc>
                                    <m:accPr>
                                      <m:chr m:val="̃"/>
                                      <m:ctrlPr>
                                        <a:rPr lang="en-US" altLang="zh-CN" i="1">
                                          <a:latin typeface="Cambria Math" panose="02040503050406030204" pitchFamily="18" charset="0"/>
                                        </a:rPr>
                                      </m:ctrlPr>
                                    </m:accPr>
                                    <m:e>
                                      <m:sSub>
                                        <m:sSubPr>
                                          <m:ctrlPr>
                                            <a:rPr lang="en-US" altLang="zh-CN" i="1">
                                              <a:latin typeface="Cambria Math" panose="02040503050406030204" pitchFamily="18" charset="0"/>
                                            </a:rPr>
                                          </m:ctrlPr>
                                        </m:sSubPr>
                                        <m:e>
                                          <m:r>
                                            <a:rPr lang="en-US" altLang="zh-CN" i="1">
                                              <a:latin typeface="Cambria Math" panose="02040503050406030204" pitchFamily="18" charset="0"/>
                                            </a:rPr>
                                            <m:t>𝑦</m:t>
                                          </m:r>
                                        </m:e>
                                        <m:sub>
                                          <m:r>
                                            <a:rPr lang="en-US" altLang="zh-CN" i="1">
                                              <a:latin typeface="Cambria Math" panose="02040503050406030204" pitchFamily="18" charset="0"/>
                                            </a:rPr>
                                            <m:t>1</m:t>
                                          </m:r>
                                        </m:sub>
                                      </m:sSub>
                                    </m:e>
                                  </m:acc>
                                </m:e>
                              </m:mr>
                              <m:mr>
                                <m:e>
                                  <m:acc>
                                    <m:accPr>
                                      <m:chr m:val="̃"/>
                                      <m:ctrlPr>
                                        <a:rPr lang="en-US" altLang="zh-CN" i="1">
                                          <a:latin typeface="Cambria Math" panose="02040503050406030204" pitchFamily="18" charset="0"/>
                                        </a:rPr>
                                      </m:ctrlPr>
                                    </m:accPr>
                                    <m:e>
                                      <m:sSub>
                                        <m:sSubPr>
                                          <m:ctrlPr>
                                            <a:rPr lang="en-US" altLang="zh-CN" i="1">
                                              <a:latin typeface="Cambria Math" panose="02040503050406030204" pitchFamily="18" charset="0"/>
                                            </a:rPr>
                                          </m:ctrlPr>
                                        </m:sSubPr>
                                        <m:e>
                                          <m:r>
                                            <a:rPr lang="en-US" altLang="zh-CN" i="1">
                                              <a:latin typeface="Cambria Math" panose="02040503050406030204" pitchFamily="18" charset="0"/>
                                            </a:rPr>
                                            <m:t>𝑦</m:t>
                                          </m:r>
                                        </m:e>
                                        <m:sub>
                                          <m:r>
                                            <a:rPr lang="en-US" altLang="zh-CN" i="1">
                                              <a:latin typeface="Cambria Math" panose="02040503050406030204" pitchFamily="18" charset="0"/>
                                            </a:rPr>
                                            <m:t>2</m:t>
                                          </m:r>
                                        </m:sub>
                                      </m:sSub>
                                    </m:e>
                                  </m:acc>
                                </m:e>
                              </m:mr>
                            </m:m>
                          </m:e>
                        </m:d>
                      </m:e>
                      <m:sub>
                        <m:r>
                          <a:rPr lang="zh-CN" altLang="en-US" i="1">
                            <a:latin typeface="Cambria Math" panose="02040503050406030204" pitchFamily="18" charset="0"/>
                          </a:rPr>
                          <m:t>𝜋</m:t>
                        </m:r>
                        <m:sSub>
                          <m:sSubPr>
                            <m:ctrlPr>
                              <a:rPr lang="en-US" altLang="zh-CN" i="1">
                                <a:latin typeface="Cambria Math" panose="02040503050406030204" pitchFamily="18" charset="0"/>
                              </a:rPr>
                            </m:ctrlPr>
                          </m:sSubPr>
                          <m:e>
                            <m:r>
                              <a:rPr lang="en-US" altLang="zh-CN" i="1">
                                <a:latin typeface="Cambria Math" panose="02040503050406030204" pitchFamily="18" charset="0"/>
                              </a:rPr>
                              <m:t>𝑐</m:t>
                            </m:r>
                            <m:r>
                              <a:rPr lang="en-US" altLang="zh-CN" i="1">
                                <a:latin typeface="Cambria Math" panose="02040503050406030204" pitchFamily="18" charset="0"/>
                              </a:rPr>
                              <m:t>/</m:t>
                            </m:r>
                            <m:r>
                              <a:rPr lang="zh-CN" altLang="en-US" i="1">
                                <a:latin typeface="Cambria Math" panose="02040503050406030204" pitchFamily="18" charset="0"/>
                              </a:rPr>
                              <m:t>𝜔</m:t>
                            </m:r>
                          </m:e>
                          <m:sub>
                            <m:r>
                              <a:rPr lang="en-US" altLang="zh-CN" i="1">
                                <a:latin typeface="Cambria Math" panose="02040503050406030204" pitchFamily="18" charset="0"/>
                              </a:rPr>
                              <m:t>𝑠</m:t>
                            </m:r>
                          </m:sub>
                        </m:sSub>
                      </m:sub>
                    </m:sSub>
                  </m:oMath>
                </a14:m>
                <a:endParaRPr lang="zh-CN" altLang="en-US" dirty="0"/>
              </a:p>
            </p:txBody>
          </p:sp>
        </mc:Choice>
        <mc:Fallback xmlns="">
          <p:sp>
            <p:nvSpPr>
              <p:cNvPr id="9" name="文本框 8">
                <a:extLst>
                  <a:ext uri="{FF2B5EF4-FFF2-40B4-BE49-F238E27FC236}">
                    <a16:creationId xmlns:a16="http://schemas.microsoft.com/office/drawing/2014/main" id="{FE2457DA-9763-3F96-F0DA-85598887E315}"/>
                  </a:ext>
                </a:extLst>
              </p:cNvPr>
              <p:cNvSpPr txBox="1">
                <a:spLocks noRot="1" noChangeAspect="1" noMove="1" noResize="1" noEditPoints="1" noAdjustHandles="1" noChangeArrowheads="1" noChangeShapeType="1" noTextEdit="1"/>
              </p:cNvSpPr>
              <p:nvPr/>
            </p:nvSpPr>
            <p:spPr>
              <a:xfrm>
                <a:off x="4273245" y="5492323"/>
                <a:ext cx="3280279" cy="687176"/>
              </a:xfrm>
              <a:prstGeom prst="rect">
                <a:avLst/>
              </a:prstGeom>
              <a:blipFill>
                <a:blip r:embed="rId6"/>
                <a:stretch>
                  <a:fillRect/>
                </a:stretch>
              </a:blipFill>
            </p:spPr>
            <p:txBody>
              <a:bodyPr/>
              <a:lstStyle/>
              <a:p>
                <a:r>
                  <a:rPr lang="zh-CN" altLang="en-US">
                    <a:noFill/>
                  </a:rPr>
                  <a:t> </a:t>
                </a:r>
              </a:p>
            </p:txBody>
          </p:sp>
        </mc:Fallback>
      </mc:AlternateContent>
      <p:sp>
        <p:nvSpPr>
          <p:cNvPr id="11" name="文本框 10">
            <a:extLst>
              <a:ext uri="{FF2B5EF4-FFF2-40B4-BE49-F238E27FC236}">
                <a16:creationId xmlns:a16="http://schemas.microsoft.com/office/drawing/2014/main" id="{5D7A366C-31B3-4DD2-6255-CD3A05DF1FB1}"/>
              </a:ext>
            </a:extLst>
          </p:cNvPr>
          <p:cNvSpPr txBox="1"/>
          <p:nvPr/>
        </p:nvSpPr>
        <p:spPr>
          <a:xfrm>
            <a:off x="750283" y="2928127"/>
            <a:ext cx="2167122" cy="369332"/>
          </a:xfrm>
          <a:prstGeom prst="rect">
            <a:avLst/>
          </a:prstGeom>
          <a:noFill/>
        </p:spPr>
        <p:txBody>
          <a:bodyPr wrap="square">
            <a:spAutoFit/>
          </a:bodyPr>
          <a:lstStyle/>
          <a:p>
            <a:r>
              <a:rPr lang="en-US" altLang="zh-CN" dirty="0">
                <a:latin typeface="Times New Roman" panose="02020603050405020304" pitchFamily="18" charset="0"/>
                <a:cs typeface="Times New Roman" panose="02020603050405020304" pitchFamily="18" charset="0"/>
              </a:rPr>
              <a:t>Two particle model</a:t>
            </a:r>
            <a:endParaRPr lang="zh-CN" altLang="en-US" dirty="0"/>
          </a:p>
        </p:txBody>
      </p:sp>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F9AFA546-4970-16AE-B3BC-E929E231B713}"/>
                  </a:ext>
                </a:extLst>
              </p:cNvPr>
              <p:cNvSpPr txBox="1"/>
              <p:nvPr/>
            </p:nvSpPr>
            <p:spPr>
              <a:xfrm>
                <a:off x="7918756" y="5433496"/>
                <a:ext cx="3534424" cy="72872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l-GR" altLang="zh-CN" i="1" smtClean="0">
                          <a:latin typeface="Cambria Math" panose="02040503050406030204" pitchFamily="18" charset="0"/>
                          <a:ea typeface="Cambria Math" panose="02040503050406030204" pitchFamily="18" charset="0"/>
                        </a:rPr>
                        <m:t>Υ</m:t>
                      </m:r>
                      <m:r>
                        <a:rPr lang="en-US" altLang="zh-CN" b="0" i="1" smtClean="0">
                          <a:latin typeface="Cambria Math" panose="02040503050406030204" pitchFamily="18" charset="0"/>
                          <a:ea typeface="Cambria Math" panose="02040503050406030204" pitchFamily="18" charset="0"/>
                        </a:rPr>
                        <m:t>=</m:t>
                      </m:r>
                      <m:f>
                        <m:fPr>
                          <m:ctrlPr>
                            <a:rPr lang="en-US" altLang="zh-CN" i="1">
                              <a:latin typeface="Cambria Math" panose="02040503050406030204" pitchFamily="18" charset="0"/>
                            </a:rPr>
                          </m:ctrlPr>
                        </m:fPr>
                        <m:num>
                          <m:r>
                            <a:rPr lang="zh-CN" altLang="en-US" i="1" smtClean="0">
                              <a:latin typeface="Cambria Math" panose="02040503050406030204" pitchFamily="18" charset="0"/>
                            </a:rPr>
                            <m:t>𝜋</m:t>
                          </m:r>
                          <m:r>
                            <a:rPr lang="en-US" altLang="zh-CN" i="1">
                              <a:latin typeface="Cambria Math" panose="02040503050406030204" pitchFamily="18" charset="0"/>
                            </a:rPr>
                            <m:t>𝑁</m:t>
                          </m:r>
                          <m:sSub>
                            <m:sSubPr>
                              <m:ctrlPr>
                                <a:rPr lang="en-US" altLang="zh-CN" i="1">
                                  <a:latin typeface="Cambria Math" panose="02040503050406030204" pitchFamily="18" charset="0"/>
                                </a:rPr>
                              </m:ctrlPr>
                            </m:sSubPr>
                            <m:e>
                              <m:r>
                                <a:rPr lang="en-US" altLang="zh-CN" i="1">
                                  <a:latin typeface="Cambria Math" panose="02040503050406030204" pitchFamily="18" charset="0"/>
                                </a:rPr>
                                <m:t>𝑟</m:t>
                              </m:r>
                            </m:e>
                            <m:sub>
                              <m:r>
                                <a:rPr lang="en-US" altLang="zh-CN" i="1">
                                  <a:latin typeface="Cambria Math" panose="02040503050406030204" pitchFamily="18" charset="0"/>
                                </a:rPr>
                                <m:t>𝑒</m:t>
                              </m:r>
                            </m:sub>
                          </m:sSub>
                          <m:sSub>
                            <m:sSubPr>
                              <m:ctrlPr>
                                <a:rPr lang="en-US" altLang="zh-CN" i="1">
                                  <a:latin typeface="Cambria Math" panose="02040503050406030204" pitchFamily="18" charset="0"/>
                                </a:rPr>
                              </m:ctrlPr>
                            </m:sSubPr>
                            <m:e>
                              <m:r>
                                <a:rPr lang="en-US" altLang="zh-CN" i="1">
                                  <a:latin typeface="Cambria Math" panose="02040503050406030204" pitchFamily="18" charset="0"/>
                                </a:rPr>
                                <m:t>𝑊</m:t>
                              </m:r>
                            </m:e>
                            <m:sub>
                              <m:r>
                                <a:rPr lang="en-US" altLang="zh-CN" i="1">
                                  <a:latin typeface="Cambria Math" panose="02040503050406030204" pitchFamily="18" charset="0"/>
                                  <a:ea typeface="Cambria Math" panose="02040503050406030204" pitchFamily="18" charset="0"/>
                                </a:rPr>
                                <m:t>⊥</m:t>
                              </m:r>
                            </m:sub>
                          </m:sSub>
                          <m:d>
                            <m:dPr>
                              <m:ctrlPr>
                                <a:rPr lang="en-US" altLang="zh-CN" i="1">
                                  <a:latin typeface="Cambria Math" panose="02040503050406030204" pitchFamily="18" charset="0"/>
                                </a:rPr>
                              </m:ctrlPr>
                            </m:dPr>
                            <m:e>
                              <m:r>
                                <a:rPr lang="en-US" altLang="zh-CN" i="1">
                                  <a:latin typeface="Cambria Math" panose="02040503050406030204" pitchFamily="18" charset="0"/>
                                </a:rPr>
                                <m:t>𝑧</m:t>
                              </m:r>
                            </m:e>
                          </m:d>
                          <m:sSup>
                            <m:sSupPr>
                              <m:ctrlPr>
                                <a:rPr lang="en-US" altLang="zh-CN" i="1" smtClean="0">
                                  <a:latin typeface="Cambria Math" panose="02040503050406030204" pitchFamily="18" charset="0"/>
                                </a:rPr>
                              </m:ctrlPr>
                            </m:sSupPr>
                            <m:e>
                              <m:r>
                                <a:rPr lang="en-US" altLang="zh-CN" b="0" i="1" smtClean="0">
                                  <a:latin typeface="Cambria Math" panose="02040503050406030204" pitchFamily="18" charset="0"/>
                                </a:rPr>
                                <m:t>𝑐</m:t>
                              </m:r>
                            </m:e>
                            <m:sup>
                              <m:r>
                                <a:rPr lang="en-US" altLang="zh-CN" b="0" i="1" smtClean="0">
                                  <a:latin typeface="Cambria Math" panose="02040503050406030204" pitchFamily="18" charset="0"/>
                                </a:rPr>
                                <m:t>2</m:t>
                              </m:r>
                            </m:sup>
                          </m:sSup>
                        </m:num>
                        <m:den>
                          <m:r>
                            <a:rPr lang="en-US" altLang="zh-CN" b="0" i="1" smtClean="0">
                              <a:latin typeface="Cambria Math" panose="02040503050406030204" pitchFamily="18" charset="0"/>
                            </a:rPr>
                            <m:t>4</m:t>
                          </m:r>
                          <m:r>
                            <a:rPr lang="zh-CN" altLang="en-US" i="1">
                              <a:latin typeface="Cambria Math" panose="02040503050406030204" pitchFamily="18" charset="0"/>
                            </a:rPr>
                            <m:t>𝛾</m:t>
                          </m:r>
                          <m:r>
                            <a:rPr lang="en-US" altLang="zh-CN" i="1">
                              <a:latin typeface="Cambria Math" panose="02040503050406030204" pitchFamily="18" charset="0"/>
                            </a:rPr>
                            <m:t>𝐶</m:t>
                          </m:r>
                          <m:sSub>
                            <m:sSubPr>
                              <m:ctrlPr>
                                <a:rPr lang="en-US" altLang="zh-CN" i="1">
                                  <a:latin typeface="Cambria Math" panose="02040503050406030204" pitchFamily="18" charset="0"/>
                                </a:rPr>
                              </m:ctrlPr>
                            </m:sSubPr>
                            <m:e>
                              <m:r>
                                <a:rPr lang="zh-CN" altLang="en-US" i="1">
                                  <a:latin typeface="Cambria Math" panose="02040503050406030204" pitchFamily="18" charset="0"/>
                                </a:rPr>
                                <m:t>𝜔</m:t>
                              </m:r>
                            </m:e>
                            <m:sub>
                              <m:r>
                                <a:rPr lang="zh-CN" altLang="en-US" i="1">
                                  <a:latin typeface="Cambria Math" panose="02040503050406030204" pitchFamily="18" charset="0"/>
                                </a:rPr>
                                <m:t>𝛽</m:t>
                              </m:r>
                            </m:sub>
                          </m:sSub>
                          <m:sSub>
                            <m:sSubPr>
                              <m:ctrlPr>
                                <a:rPr lang="en-US" altLang="zh-CN" i="1">
                                  <a:latin typeface="Cambria Math" panose="02040503050406030204" pitchFamily="18" charset="0"/>
                                </a:rPr>
                              </m:ctrlPr>
                            </m:sSubPr>
                            <m:e>
                              <m:r>
                                <a:rPr lang="zh-CN" altLang="en-US" i="1">
                                  <a:latin typeface="Cambria Math" panose="02040503050406030204" pitchFamily="18" charset="0"/>
                                </a:rPr>
                                <m:t>𝜔</m:t>
                              </m:r>
                            </m:e>
                            <m:sub>
                              <m:r>
                                <a:rPr lang="en-US" altLang="zh-CN" i="1">
                                  <a:latin typeface="Cambria Math" panose="02040503050406030204" pitchFamily="18" charset="0"/>
                                </a:rPr>
                                <m:t>𝑠</m:t>
                              </m:r>
                            </m:sub>
                          </m:sSub>
                        </m:den>
                      </m:f>
                      <m:r>
                        <a:rPr lang="en-US" altLang="zh-CN" b="0" i="1" smtClean="0">
                          <a:latin typeface="Cambria Math" panose="02040503050406030204" pitchFamily="18" charset="0"/>
                        </a:rPr>
                        <m:t>[1+</m:t>
                      </m:r>
                      <m:r>
                        <a:rPr lang="en-US" altLang="zh-CN" b="0" i="1" smtClean="0">
                          <a:latin typeface="Cambria Math" panose="02040503050406030204" pitchFamily="18" charset="0"/>
                        </a:rPr>
                        <m:t>𝑖</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4</m:t>
                          </m:r>
                          <m:r>
                            <a:rPr lang="zh-CN" altLang="en-US" i="1">
                              <a:latin typeface="Cambria Math" panose="02040503050406030204" pitchFamily="18" charset="0"/>
                            </a:rPr>
                            <m:t>𝜉</m:t>
                          </m:r>
                          <m:acc>
                            <m:accPr>
                              <m:chr m:val="̂"/>
                              <m:ctrlPr>
                                <a:rPr lang="zh-CN" altLang="en-US" i="1">
                                  <a:latin typeface="Cambria Math" panose="02040503050406030204" pitchFamily="18" charset="0"/>
                                </a:rPr>
                              </m:ctrlPr>
                            </m:accPr>
                            <m:e>
                              <m:r>
                                <a:rPr lang="en-US" altLang="zh-CN" i="1">
                                  <a:latin typeface="Cambria Math" panose="02040503050406030204" pitchFamily="18" charset="0"/>
                                </a:rPr>
                                <m:t>𝑧</m:t>
                              </m:r>
                            </m:e>
                          </m:acc>
                          <m:sSub>
                            <m:sSubPr>
                              <m:ctrlPr>
                                <a:rPr lang="en-US" altLang="zh-CN" i="1">
                                  <a:latin typeface="Cambria Math" panose="02040503050406030204" pitchFamily="18" charset="0"/>
                                </a:rPr>
                              </m:ctrlPr>
                            </m:sSubPr>
                            <m:e>
                              <m:r>
                                <a:rPr lang="zh-CN" altLang="en-US" i="1">
                                  <a:latin typeface="Cambria Math" panose="02040503050406030204" pitchFamily="18" charset="0"/>
                                </a:rPr>
                                <m:t>𝜔</m:t>
                              </m:r>
                            </m:e>
                            <m:sub>
                              <m:r>
                                <a:rPr lang="zh-CN" altLang="en-US" i="1" smtClean="0">
                                  <a:latin typeface="Cambria Math" panose="02040503050406030204" pitchFamily="18" charset="0"/>
                                </a:rPr>
                                <m:t>𝛽</m:t>
                              </m:r>
                            </m:sub>
                          </m:sSub>
                        </m:num>
                        <m:den>
                          <m:r>
                            <a:rPr lang="zh-CN" altLang="en-US" b="0" i="1" smtClean="0">
                              <a:latin typeface="Cambria Math" panose="02040503050406030204" pitchFamily="18" charset="0"/>
                            </a:rPr>
                            <m:t>𝜋</m:t>
                          </m:r>
                          <m:r>
                            <a:rPr lang="en-US" altLang="zh-CN" b="0" i="1" smtClean="0">
                              <a:latin typeface="Cambria Math" panose="02040503050406030204" pitchFamily="18" charset="0"/>
                            </a:rPr>
                            <m:t>𝑐</m:t>
                          </m:r>
                          <m:r>
                            <a:rPr lang="zh-CN" altLang="en-US" b="0" i="1" smtClean="0">
                              <a:latin typeface="Cambria Math" panose="02040503050406030204" pitchFamily="18" charset="0"/>
                            </a:rPr>
                            <m:t>𝜂</m:t>
                          </m:r>
                        </m:den>
                      </m:f>
                      <m:r>
                        <a:rPr lang="en-US" altLang="zh-CN" b="0" i="1" smtClean="0">
                          <a:latin typeface="Cambria Math" panose="02040503050406030204" pitchFamily="18" charset="0"/>
                        </a:rPr>
                        <m:t>]</m:t>
                      </m:r>
                    </m:oMath>
                  </m:oMathPara>
                </a14:m>
                <a:endParaRPr lang="zh-CN" altLang="en-US" dirty="0"/>
              </a:p>
            </p:txBody>
          </p:sp>
        </mc:Choice>
        <mc:Fallback xmlns="">
          <p:sp>
            <p:nvSpPr>
              <p:cNvPr id="16" name="文本框 15">
                <a:extLst>
                  <a:ext uri="{FF2B5EF4-FFF2-40B4-BE49-F238E27FC236}">
                    <a16:creationId xmlns:a16="http://schemas.microsoft.com/office/drawing/2014/main" id="{F9AFA546-4970-16AE-B3BC-E929E231B713}"/>
                  </a:ext>
                </a:extLst>
              </p:cNvPr>
              <p:cNvSpPr txBox="1">
                <a:spLocks noRot="1" noChangeAspect="1" noMove="1" noResize="1" noEditPoints="1" noAdjustHandles="1" noChangeArrowheads="1" noChangeShapeType="1" noTextEdit="1"/>
              </p:cNvSpPr>
              <p:nvPr/>
            </p:nvSpPr>
            <p:spPr>
              <a:xfrm>
                <a:off x="7918756" y="5433496"/>
                <a:ext cx="3534424" cy="728726"/>
              </a:xfrm>
              <a:prstGeom prst="rect">
                <a:avLst/>
              </a:prstGeom>
              <a:blipFill>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43E39224-4471-4887-F3D2-95DD53C4D289}"/>
                  </a:ext>
                </a:extLst>
              </p:cNvPr>
              <p:cNvSpPr txBox="1"/>
              <p:nvPr/>
            </p:nvSpPr>
            <p:spPr>
              <a:xfrm>
                <a:off x="7407745" y="2777662"/>
                <a:ext cx="4607608" cy="646331"/>
              </a:xfrm>
              <a:prstGeom prst="rect">
                <a:avLst/>
              </a:prstGeom>
              <a:noFill/>
            </p:spPr>
            <p:txBody>
              <a:bodyPr wrap="square">
                <a:spAutoFit/>
              </a:bodyPr>
              <a:lstStyle/>
              <a:p>
                <a:r>
                  <a:rPr lang="en-US" altLang="zh-CN" dirty="0">
                    <a:latin typeface="Times New Roman" panose="02020603050405020304" pitchFamily="18" charset="0"/>
                    <a:cs typeface="Times New Roman" panose="02020603050405020304" pitchFamily="18" charset="0"/>
                  </a:rPr>
                  <a:t>C is ring circumference, </a:t>
                </a:r>
                <a14:m>
                  <m:oMath xmlns:m="http://schemas.openxmlformats.org/officeDocument/2006/math">
                    <m:r>
                      <a:rPr lang="zh-CN" altLang="en-US" b="0" i="1" smtClean="0">
                        <a:latin typeface="Cambria Math" panose="02040503050406030204" pitchFamily="18" charset="0"/>
                      </a:rPr>
                      <m:t>𝜉</m:t>
                    </m:r>
                  </m:oMath>
                </a14:m>
                <a:r>
                  <a:rPr lang="en-US" altLang="zh-CN" dirty="0">
                    <a:latin typeface="Times New Roman" panose="02020603050405020304" pitchFamily="18" charset="0"/>
                    <a:cs typeface="Times New Roman" panose="02020603050405020304" pitchFamily="18" charset="0"/>
                  </a:rPr>
                  <a:t>is chromaticity, </a:t>
                </a:r>
                <a14:m>
                  <m:oMath xmlns:m="http://schemas.openxmlformats.org/officeDocument/2006/math">
                    <m:sSub>
                      <m:sSubPr>
                        <m:ctrlPr>
                          <a:rPr lang="en-US" altLang="zh-CN" i="1">
                            <a:latin typeface="Cambria Math" panose="02040503050406030204" pitchFamily="18" charset="0"/>
                          </a:rPr>
                        </m:ctrlPr>
                      </m:sSubPr>
                      <m:e>
                        <m:r>
                          <a:rPr lang="zh-CN" altLang="en-US" i="1">
                            <a:latin typeface="Cambria Math" panose="02040503050406030204" pitchFamily="18" charset="0"/>
                          </a:rPr>
                          <m:t>𝜔</m:t>
                        </m:r>
                      </m:e>
                      <m:sub>
                        <m:r>
                          <a:rPr lang="en-US" altLang="zh-CN" i="1">
                            <a:latin typeface="Cambria Math" panose="02040503050406030204" pitchFamily="18" charset="0"/>
                          </a:rPr>
                          <m:t>𝑠</m:t>
                        </m:r>
                      </m:sub>
                    </m:sSub>
                    <m:r>
                      <a:rPr lang="en-US" altLang="zh-CN" i="1">
                        <a:latin typeface="Cambria Math" panose="02040503050406030204" pitchFamily="18" charset="0"/>
                      </a:rPr>
                      <m:t> </m:t>
                    </m:r>
                  </m:oMath>
                </a14:m>
                <a:r>
                  <a:rPr lang="en-US" altLang="zh-CN" dirty="0">
                    <a:latin typeface="Times New Roman" panose="02020603050405020304" pitchFamily="18" charset="0"/>
                    <a:cs typeface="Times New Roman" panose="02020603050405020304" pitchFamily="18" charset="0"/>
                  </a:rPr>
                  <a:t>is synchrotron oscillation angular frequency.</a:t>
                </a:r>
                <a:endParaRPr lang="zh-CN" altLang="en-US" dirty="0">
                  <a:latin typeface="Times New Roman" panose="02020603050405020304" pitchFamily="18" charset="0"/>
                  <a:cs typeface="Times New Roman" panose="02020603050405020304" pitchFamily="18" charset="0"/>
                </a:endParaRPr>
              </a:p>
            </p:txBody>
          </p:sp>
        </mc:Choice>
        <mc:Fallback xmlns="">
          <p:sp>
            <p:nvSpPr>
              <p:cNvPr id="17" name="文本框 16">
                <a:extLst>
                  <a:ext uri="{FF2B5EF4-FFF2-40B4-BE49-F238E27FC236}">
                    <a16:creationId xmlns:a16="http://schemas.microsoft.com/office/drawing/2014/main" id="{43E39224-4471-4887-F3D2-95DD53C4D289}"/>
                  </a:ext>
                </a:extLst>
              </p:cNvPr>
              <p:cNvSpPr txBox="1">
                <a:spLocks noRot="1" noChangeAspect="1" noMove="1" noResize="1" noEditPoints="1" noAdjustHandles="1" noChangeArrowheads="1" noChangeShapeType="1" noTextEdit="1"/>
              </p:cNvSpPr>
              <p:nvPr/>
            </p:nvSpPr>
            <p:spPr>
              <a:xfrm>
                <a:off x="7407745" y="2777662"/>
                <a:ext cx="4607608" cy="646331"/>
              </a:xfrm>
              <a:prstGeom prst="rect">
                <a:avLst/>
              </a:prstGeom>
              <a:blipFill>
                <a:blip r:embed="rId9"/>
                <a:stretch>
                  <a:fillRect l="-1058" t="-5660" b="-14151"/>
                </a:stretch>
              </a:blipFill>
            </p:spPr>
            <p:txBody>
              <a:bodyPr/>
              <a:lstStyle/>
              <a:p>
                <a:r>
                  <a:rPr lang="zh-CN" altLang="en-US">
                    <a:noFill/>
                  </a:rPr>
                  <a:t> </a:t>
                </a:r>
              </a:p>
            </p:txBody>
          </p:sp>
        </mc:Fallback>
      </mc:AlternateContent>
      <p:sp>
        <p:nvSpPr>
          <p:cNvPr id="6" name="文本框 5">
            <a:extLst>
              <a:ext uri="{FF2B5EF4-FFF2-40B4-BE49-F238E27FC236}">
                <a16:creationId xmlns:a16="http://schemas.microsoft.com/office/drawing/2014/main" id="{A2C0D39F-63B1-E986-65D4-3DF68BE8145B}"/>
              </a:ext>
            </a:extLst>
          </p:cNvPr>
          <p:cNvSpPr txBox="1"/>
          <p:nvPr/>
        </p:nvSpPr>
        <p:spPr>
          <a:xfrm>
            <a:off x="1145598" y="116669"/>
            <a:ext cx="6094268" cy="523220"/>
          </a:xfrm>
          <a:prstGeom prst="rect">
            <a:avLst/>
          </a:prstGeom>
          <a:noFill/>
        </p:spPr>
        <p:txBody>
          <a:bodyPr wrap="square">
            <a:spAutoFit/>
          </a:bodyPr>
          <a:lstStyle/>
          <a:p>
            <a:r>
              <a:rPr lang="en-US" altLang="zh-CN" sz="2800" dirty="0">
                <a:solidFill>
                  <a:schemeClr val="accent6">
                    <a:lumMod val="75000"/>
                  </a:schemeClr>
                </a:solidFill>
                <a:latin typeface="华文中宋" panose="02010600040101010101" pitchFamily="2" charset="-122"/>
                <a:ea typeface="华文中宋" panose="02010600040101010101" pitchFamily="2" charset="-122"/>
              </a:rPr>
              <a:t>Single bunch instability</a:t>
            </a:r>
            <a:endParaRPr lang="zh-CN" altLang="en-US" sz="2800" dirty="0">
              <a:solidFill>
                <a:schemeClr val="accent6">
                  <a:lumMod val="75000"/>
                </a:schemeClr>
              </a:solidFill>
              <a:latin typeface="华文中宋" panose="02010600040101010101" pitchFamily="2" charset="-122"/>
              <a:ea typeface="华文中宋" panose="02010600040101010101" pitchFamily="2" charset="-122"/>
            </a:endParaRPr>
          </a:p>
        </p:txBody>
      </p:sp>
      <p:pic>
        <p:nvPicPr>
          <p:cNvPr id="12" name="图片 11">
            <a:extLst>
              <a:ext uri="{FF2B5EF4-FFF2-40B4-BE49-F238E27FC236}">
                <a16:creationId xmlns:a16="http://schemas.microsoft.com/office/drawing/2014/main" id="{36CB3F9E-CF7B-3D73-2438-32705E082495}"/>
              </a:ext>
            </a:extLst>
          </p:cNvPr>
          <p:cNvPicPr>
            <a:picLocks noChangeAspect="1"/>
          </p:cNvPicPr>
          <p:nvPr/>
        </p:nvPicPr>
        <p:blipFill>
          <a:blip r:embed="rId10"/>
          <a:stretch>
            <a:fillRect/>
          </a:stretch>
        </p:blipFill>
        <p:spPr>
          <a:xfrm>
            <a:off x="3265893" y="3939748"/>
            <a:ext cx="4933950" cy="1552575"/>
          </a:xfrm>
          <a:prstGeom prst="rect">
            <a:avLst/>
          </a:prstGeom>
        </p:spPr>
      </p:pic>
    </p:spTree>
    <p:extLst>
      <p:ext uri="{BB962C8B-B14F-4D97-AF65-F5344CB8AC3E}">
        <p14:creationId xmlns:p14="http://schemas.microsoft.com/office/powerpoint/2010/main" val="102309660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C9087F92-6BDE-4BC4-2936-35D4F6BD1DEA}"/>
              </a:ext>
            </a:extLst>
          </p:cNvPr>
          <p:cNvSpPr txBox="1"/>
          <p:nvPr/>
        </p:nvSpPr>
        <p:spPr>
          <a:xfrm>
            <a:off x="1145598" y="116669"/>
            <a:ext cx="6094268" cy="523220"/>
          </a:xfrm>
          <a:prstGeom prst="rect">
            <a:avLst/>
          </a:prstGeom>
          <a:noFill/>
        </p:spPr>
        <p:txBody>
          <a:bodyPr wrap="square">
            <a:spAutoFit/>
          </a:bodyPr>
          <a:lstStyle/>
          <a:p>
            <a:r>
              <a:rPr lang="en-US" altLang="zh-CN" sz="2800" dirty="0">
                <a:solidFill>
                  <a:schemeClr val="accent6">
                    <a:lumMod val="75000"/>
                  </a:schemeClr>
                </a:solidFill>
                <a:latin typeface="华文中宋" panose="02010600040101010101" pitchFamily="2" charset="-122"/>
                <a:ea typeface="华文中宋" panose="02010600040101010101" pitchFamily="2" charset="-122"/>
              </a:rPr>
              <a:t>Single bunch instability</a:t>
            </a:r>
            <a:endParaRPr lang="zh-CN" altLang="en-US" sz="2800" dirty="0">
              <a:solidFill>
                <a:schemeClr val="accent6">
                  <a:lumMod val="75000"/>
                </a:schemeClr>
              </a:solidFill>
              <a:latin typeface="华文中宋" panose="02010600040101010101" pitchFamily="2" charset="-122"/>
              <a:ea typeface="华文中宋" panose="02010600040101010101" pitchFamily="2" charset="-122"/>
            </a:endParaRPr>
          </a:p>
        </p:txBody>
      </p:sp>
      <p:sp>
        <p:nvSpPr>
          <p:cNvPr id="3" name="文本框 2">
            <a:extLst>
              <a:ext uri="{FF2B5EF4-FFF2-40B4-BE49-F238E27FC236}">
                <a16:creationId xmlns:a16="http://schemas.microsoft.com/office/drawing/2014/main" id="{EE81F82D-0DD6-2B40-2040-013DB07FE508}"/>
              </a:ext>
            </a:extLst>
          </p:cNvPr>
          <p:cNvSpPr txBox="1"/>
          <p:nvPr/>
        </p:nvSpPr>
        <p:spPr>
          <a:xfrm>
            <a:off x="405245" y="1102595"/>
            <a:ext cx="2582758" cy="369332"/>
          </a:xfrm>
          <a:prstGeom prst="rect">
            <a:avLst/>
          </a:prstGeom>
          <a:noFill/>
        </p:spPr>
        <p:txBody>
          <a:bodyPr wrap="none" rtlCol="0">
            <a:spAutoFit/>
          </a:bodyPr>
          <a:lstStyle/>
          <a:p>
            <a:r>
              <a:rPr lang="en-US" altLang="zh-CN" b="1" dirty="0">
                <a:solidFill>
                  <a:srgbClr val="FFC000"/>
                </a:solidFill>
              </a:rPr>
              <a:t>b</a:t>
            </a:r>
            <a:r>
              <a:rPr lang="zh-CN" altLang="en-US" b="1" dirty="0">
                <a:solidFill>
                  <a:srgbClr val="FFC000"/>
                </a:solidFill>
              </a:rPr>
              <a:t>、</a:t>
            </a:r>
            <a:r>
              <a:rPr lang="en-US" altLang="zh-CN" b="1" dirty="0">
                <a:solidFill>
                  <a:srgbClr val="FFC000"/>
                </a:solidFill>
              </a:rPr>
              <a:t>Head tail instability</a:t>
            </a:r>
            <a:endParaRPr lang="zh-CN" altLang="en-US" b="1" dirty="0">
              <a:solidFill>
                <a:srgbClr val="FFC000"/>
              </a:solidFill>
            </a:endParaRPr>
          </a:p>
        </p:txBody>
      </p:sp>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4C095C63-F610-4943-6241-3CE357D43587}"/>
                  </a:ext>
                </a:extLst>
              </p:cNvPr>
              <p:cNvSpPr txBox="1"/>
              <p:nvPr/>
            </p:nvSpPr>
            <p:spPr>
              <a:xfrm>
                <a:off x="3476810" y="2126399"/>
                <a:ext cx="3624325" cy="58964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CN" b="0" i="1" smtClean="0">
                              <a:latin typeface="Cambria Math" panose="02040503050406030204" pitchFamily="18" charset="0"/>
                            </a:rPr>
                          </m:ctrlPr>
                        </m:dPr>
                        <m:e>
                          <m:m>
                            <m:mPr>
                              <m:mcs>
                                <m:mc>
                                  <m:mcPr>
                                    <m:count m:val="2"/>
                                    <m:mcJc m:val="center"/>
                                  </m:mcPr>
                                </m:mc>
                              </m:mcs>
                              <m:ctrlPr>
                                <a:rPr lang="en-US" altLang="zh-CN" b="0" i="1" smtClean="0">
                                  <a:latin typeface="Cambria Math" panose="02040503050406030204" pitchFamily="18" charset="0"/>
                                </a:rPr>
                              </m:ctrlPr>
                            </m:mPr>
                            <m:mr>
                              <m:e>
                                <m:r>
                                  <m:rPr>
                                    <m:brk m:alnAt="7"/>
                                  </m:rPr>
                                  <a:rPr lang="en-US" altLang="zh-CN" b="0" i="1" smtClean="0">
                                    <a:latin typeface="Cambria Math" panose="02040503050406030204" pitchFamily="18" charset="0"/>
                                  </a:rPr>
                                  <m:t>1</m:t>
                                </m:r>
                              </m:e>
                              <m:e>
                                <m:r>
                                  <a:rPr lang="en-US" altLang="zh-CN" b="0" i="1" smtClean="0">
                                    <a:latin typeface="Cambria Math" panose="02040503050406030204" pitchFamily="18" charset="0"/>
                                  </a:rPr>
                                  <m:t>0</m:t>
                                </m:r>
                              </m:e>
                            </m:mr>
                            <m:mr>
                              <m:e>
                                <m:r>
                                  <a:rPr lang="en-US" altLang="zh-CN" b="0" i="1" smtClean="0">
                                    <a:latin typeface="Cambria Math" panose="02040503050406030204" pitchFamily="18" charset="0"/>
                                  </a:rPr>
                                  <m:t>𝑖</m:t>
                                </m:r>
                                <m:r>
                                  <m:rPr>
                                    <m:sty m:val="p"/>
                                  </m:rPr>
                                  <a:rPr lang="el-GR" altLang="zh-CN" i="1">
                                    <a:latin typeface="Cambria Math" panose="02040503050406030204" pitchFamily="18" charset="0"/>
                                    <a:ea typeface="Cambria Math" panose="02040503050406030204" pitchFamily="18" charset="0"/>
                                  </a:rPr>
                                  <m:t>Υ</m:t>
                                </m:r>
                              </m:e>
                              <m:e>
                                <m:r>
                                  <a:rPr lang="en-US" altLang="zh-CN" b="0" i="1" smtClean="0">
                                    <a:latin typeface="Cambria Math" panose="02040503050406030204" pitchFamily="18" charset="0"/>
                                  </a:rPr>
                                  <m:t>1</m:t>
                                </m:r>
                              </m:e>
                            </m:mr>
                          </m:m>
                        </m:e>
                      </m:d>
                      <m:d>
                        <m:dPr>
                          <m:begChr m:val="["/>
                          <m:endChr m:val="]"/>
                          <m:ctrlPr>
                            <a:rPr lang="en-US" altLang="zh-CN" i="1">
                              <a:latin typeface="Cambria Math" panose="02040503050406030204" pitchFamily="18" charset="0"/>
                            </a:rPr>
                          </m:ctrlPr>
                        </m:dPr>
                        <m:e>
                          <m:m>
                            <m:mPr>
                              <m:mcs>
                                <m:mc>
                                  <m:mcPr>
                                    <m:count m:val="2"/>
                                    <m:mcJc m:val="center"/>
                                  </m:mcPr>
                                </m:mc>
                              </m:mcs>
                              <m:ctrlPr>
                                <a:rPr lang="en-US" altLang="zh-CN" i="1">
                                  <a:latin typeface="Cambria Math" panose="02040503050406030204" pitchFamily="18" charset="0"/>
                                </a:rPr>
                              </m:ctrlPr>
                            </m:mPr>
                            <m:mr>
                              <m:e>
                                <m:r>
                                  <m:rPr>
                                    <m:brk m:alnAt="7"/>
                                  </m:rPr>
                                  <a:rPr lang="en-US" altLang="zh-CN" i="1">
                                    <a:latin typeface="Cambria Math" panose="02040503050406030204" pitchFamily="18" charset="0"/>
                                  </a:rPr>
                                  <m:t>1</m:t>
                                </m:r>
                              </m:e>
                              <m:e>
                                <m:r>
                                  <a:rPr lang="en-US" altLang="zh-CN" i="1">
                                    <a:latin typeface="Cambria Math" panose="02040503050406030204" pitchFamily="18" charset="0"/>
                                  </a:rPr>
                                  <m:t>𝑖</m:t>
                                </m:r>
                                <m:r>
                                  <m:rPr>
                                    <m:sty m:val="p"/>
                                  </m:rPr>
                                  <a:rPr lang="el-GR" altLang="zh-CN" i="1">
                                    <a:latin typeface="Cambria Math" panose="02040503050406030204" pitchFamily="18" charset="0"/>
                                    <a:ea typeface="Cambria Math" panose="02040503050406030204" pitchFamily="18" charset="0"/>
                                  </a:rPr>
                                  <m:t>Υ</m:t>
                                </m:r>
                              </m:e>
                            </m:mr>
                            <m:mr>
                              <m:e>
                                <m:r>
                                  <a:rPr lang="en-US" altLang="zh-CN" i="1">
                                    <a:latin typeface="Cambria Math" panose="02040503050406030204" pitchFamily="18" charset="0"/>
                                  </a:rPr>
                                  <m:t>0</m:t>
                                </m:r>
                              </m:e>
                              <m:e>
                                <m:r>
                                  <a:rPr lang="en-US" altLang="zh-CN" i="1">
                                    <a:latin typeface="Cambria Math" panose="02040503050406030204" pitchFamily="18" charset="0"/>
                                  </a:rPr>
                                  <m:t>1</m:t>
                                </m:r>
                              </m:e>
                            </m:mr>
                          </m:m>
                        </m:e>
                      </m:d>
                      <m:r>
                        <a:rPr lang="en-US" altLang="zh-CN" b="0" i="1" smtClean="0">
                          <a:latin typeface="Cambria Math" panose="02040503050406030204" pitchFamily="18" charset="0"/>
                        </a:rPr>
                        <m:t>=</m:t>
                      </m:r>
                      <m:d>
                        <m:dPr>
                          <m:begChr m:val="["/>
                          <m:endChr m:val="]"/>
                          <m:ctrlPr>
                            <a:rPr lang="en-US" altLang="zh-CN" i="1">
                              <a:latin typeface="Cambria Math" panose="02040503050406030204" pitchFamily="18" charset="0"/>
                            </a:rPr>
                          </m:ctrlPr>
                        </m:dPr>
                        <m:e>
                          <m:m>
                            <m:mPr>
                              <m:mcs>
                                <m:mc>
                                  <m:mcPr>
                                    <m:count m:val="2"/>
                                    <m:mcJc m:val="center"/>
                                  </m:mcPr>
                                </m:mc>
                              </m:mcs>
                              <m:ctrlPr>
                                <a:rPr lang="en-US" altLang="zh-CN" i="1">
                                  <a:latin typeface="Cambria Math" panose="02040503050406030204" pitchFamily="18" charset="0"/>
                                </a:rPr>
                              </m:ctrlPr>
                            </m:mPr>
                            <m:mr>
                              <m:e>
                                <m:r>
                                  <m:rPr>
                                    <m:brk m:alnAt="7"/>
                                  </m:rPr>
                                  <a:rPr lang="en-US" altLang="zh-CN" i="1">
                                    <a:latin typeface="Cambria Math" panose="02040503050406030204" pitchFamily="18" charset="0"/>
                                  </a:rPr>
                                  <m:t>1</m:t>
                                </m:r>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m:rPr>
                                        <m:sty m:val="p"/>
                                      </m:rPr>
                                      <a:rPr lang="el-GR" altLang="zh-CN" i="1">
                                        <a:latin typeface="Cambria Math" panose="02040503050406030204" pitchFamily="18" charset="0"/>
                                        <a:ea typeface="Cambria Math" panose="02040503050406030204" pitchFamily="18" charset="0"/>
                                      </a:rPr>
                                      <m:t>Υ</m:t>
                                    </m:r>
                                  </m:e>
                                  <m:sup>
                                    <m:r>
                                      <a:rPr lang="en-US" altLang="zh-CN" b="0" i="1" smtClean="0">
                                        <a:latin typeface="Cambria Math" panose="02040503050406030204" pitchFamily="18" charset="0"/>
                                      </a:rPr>
                                      <m:t>2</m:t>
                                    </m:r>
                                  </m:sup>
                                </m:sSup>
                              </m:e>
                              <m:e>
                                <m:r>
                                  <a:rPr lang="en-US" altLang="zh-CN" i="1">
                                    <a:latin typeface="Cambria Math" panose="02040503050406030204" pitchFamily="18" charset="0"/>
                                  </a:rPr>
                                  <m:t>𝑖</m:t>
                                </m:r>
                                <m:r>
                                  <m:rPr>
                                    <m:sty m:val="p"/>
                                  </m:rPr>
                                  <a:rPr lang="el-GR" altLang="zh-CN" i="1">
                                    <a:latin typeface="Cambria Math" panose="02040503050406030204" pitchFamily="18" charset="0"/>
                                    <a:ea typeface="Cambria Math" panose="02040503050406030204" pitchFamily="18" charset="0"/>
                                  </a:rPr>
                                  <m:t>Υ</m:t>
                                </m:r>
                              </m:e>
                            </m:mr>
                            <m:mr>
                              <m:e>
                                <m:r>
                                  <a:rPr lang="en-US" altLang="zh-CN" i="1">
                                    <a:latin typeface="Cambria Math" panose="02040503050406030204" pitchFamily="18" charset="0"/>
                                  </a:rPr>
                                  <m:t>𝑖</m:t>
                                </m:r>
                                <m:r>
                                  <m:rPr>
                                    <m:sty m:val="p"/>
                                  </m:rPr>
                                  <a:rPr lang="el-GR" altLang="zh-CN" i="1">
                                    <a:latin typeface="Cambria Math" panose="02040503050406030204" pitchFamily="18" charset="0"/>
                                    <a:ea typeface="Cambria Math" panose="02040503050406030204" pitchFamily="18" charset="0"/>
                                  </a:rPr>
                                  <m:t>Υ</m:t>
                                </m:r>
                              </m:e>
                              <m:e>
                                <m:r>
                                  <a:rPr lang="en-US" altLang="zh-CN" i="1">
                                    <a:latin typeface="Cambria Math" panose="02040503050406030204" pitchFamily="18" charset="0"/>
                                  </a:rPr>
                                  <m:t>1</m:t>
                                </m:r>
                              </m:e>
                            </m:mr>
                          </m:m>
                        </m:e>
                      </m:d>
                    </m:oMath>
                  </m:oMathPara>
                </a14:m>
                <a:endParaRPr lang="zh-CN" altLang="en-US" dirty="0"/>
              </a:p>
            </p:txBody>
          </p:sp>
        </mc:Choice>
        <mc:Fallback xmlns="">
          <p:sp>
            <p:nvSpPr>
              <p:cNvPr id="13" name="文本框 12">
                <a:extLst>
                  <a:ext uri="{FF2B5EF4-FFF2-40B4-BE49-F238E27FC236}">
                    <a16:creationId xmlns:a16="http://schemas.microsoft.com/office/drawing/2014/main" id="{4C095C63-F610-4943-6241-3CE357D43587}"/>
                  </a:ext>
                </a:extLst>
              </p:cNvPr>
              <p:cNvSpPr txBox="1">
                <a:spLocks noRot="1" noChangeAspect="1" noMove="1" noResize="1" noEditPoints="1" noAdjustHandles="1" noChangeArrowheads="1" noChangeShapeType="1" noTextEdit="1"/>
              </p:cNvSpPr>
              <p:nvPr/>
            </p:nvSpPr>
            <p:spPr>
              <a:xfrm>
                <a:off x="3476810" y="2126399"/>
                <a:ext cx="3624325" cy="589649"/>
              </a:xfrm>
              <a:prstGeom prst="rect">
                <a:avLst/>
              </a:prstGeom>
              <a:blipFill>
                <a:blip r:embed="rId2"/>
                <a:stretch>
                  <a:fillRect/>
                </a:stretch>
              </a:blipFill>
            </p:spPr>
            <p:txBody>
              <a:bodyPr/>
              <a:lstStyle/>
              <a:p>
                <a:r>
                  <a:rPr lang="zh-CN" altLang="en-US">
                    <a:noFill/>
                  </a:rPr>
                  <a:t> </a:t>
                </a:r>
              </a:p>
            </p:txBody>
          </p:sp>
        </mc:Fallback>
      </mc:AlternateContent>
      <p:sp>
        <p:nvSpPr>
          <p:cNvPr id="14" name="文本框 13">
            <a:extLst>
              <a:ext uri="{FF2B5EF4-FFF2-40B4-BE49-F238E27FC236}">
                <a16:creationId xmlns:a16="http://schemas.microsoft.com/office/drawing/2014/main" id="{B1E9C1AD-0FE9-6388-45E5-3CC4D75ABEF7}"/>
              </a:ext>
            </a:extLst>
          </p:cNvPr>
          <p:cNvSpPr txBox="1"/>
          <p:nvPr/>
        </p:nvSpPr>
        <p:spPr>
          <a:xfrm>
            <a:off x="875005" y="2098059"/>
            <a:ext cx="2482920" cy="646331"/>
          </a:xfrm>
          <a:prstGeom prst="rect">
            <a:avLst/>
          </a:prstGeom>
          <a:noFill/>
        </p:spPr>
        <p:txBody>
          <a:bodyPr wrap="square">
            <a:spAutoFit/>
          </a:bodyPr>
          <a:lstStyle/>
          <a:p>
            <a:r>
              <a:rPr lang="en-US" altLang="zh-CN" dirty="0">
                <a:latin typeface="Times New Roman" panose="02020603050405020304" pitchFamily="18" charset="0"/>
                <a:cs typeface="Times New Roman" panose="02020603050405020304" pitchFamily="18" charset="0"/>
              </a:rPr>
              <a:t>The transfer matrix for a whole synch period</a:t>
            </a:r>
            <a:endParaRPr lang="zh-CN" altLang="en-US" dirty="0"/>
          </a:p>
        </p:txBody>
      </p:sp>
      <p:sp>
        <p:nvSpPr>
          <p:cNvPr id="18" name="文本框 17">
            <a:extLst>
              <a:ext uri="{FF2B5EF4-FFF2-40B4-BE49-F238E27FC236}">
                <a16:creationId xmlns:a16="http://schemas.microsoft.com/office/drawing/2014/main" id="{AF2338F1-F88C-C8FB-B534-33A8827BEEBE}"/>
              </a:ext>
            </a:extLst>
          </p:cNvPr>
          <p:cNvSpPr txBox="1"/>
          <p:nvPr/>
        </p:nvSpPr>
        <p:spPr>
          <a:xfrm>
            <a:off x="875005" y="4351636"/>
            <a:ext cx="3534424" cy="369332"/>
          </a:xfrm>
          <a:prstGeom prst="rect">
            <a:avLst/>
          </a:prstGeom>
          <a:noFill/>
        </p:spPr>
        <p:txBody>
          <a:bodyPr wrap="square">
            <a:spAutoFit/>
          </a:bodyPr>
          <a:lstStyle/>
          <a:p>
            <a:r>
              <a:rPr lang="en-US" altLang="zh-CN" dirty="0">
                <a:latin typeface="Times New Roman" panose="02020603050405020304" pitchFamily="18" charset="0"/>
                <a:cs typeface="Times New Roman" panose="02020603050405020304" pitchFamily="18" charset="0"/>
              </a:rPr>
              <a:t>The growth rate can be found</a:t>
            </a:r>
            <a:endParaRPr lang="zh-CN" altLang="en-US" dirty="0"/>
          </a:p>
        </p:txBody>
      </p:sp>
      <mc:AlternateContent xmlns:mc="http://schemas.openxmlformats.org/markup-compatibility/2006" xmlns:a14="http://schemas.microsoft.com/office/drawing/2010/main">
        <mc:Choice Requires="a14">
          <p:sp>
            <p:nvSpPr>
              <p:cNvPr id="19" name="文本框 18">
                <a:extLst>
                  <a:ext uri="{FF2B5EF4-FFF2-40B4-BE49-F238E27FC236}">
                    <a16:creationId xmlns:a16="http://schemas.microsoft.com/office/drawing/2014/main" id="{FA749D5E-3D9B-C5EB-FB80-BE2835221ADB}"/>
                  </a:ext>
                </a:extLst>
              </p:cNvPr>
              <p:cNvSpPr txBox="1"/>
              <p:nvPr/>
            </p:nvSpPr>
            <p:spPr>
              <a:xfrm>
                <a:off x="4062313" y="4197876"/>
                <a:ext cx="3534424" cy="67685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ea typeface="Cambria Math" panose="02040503050406030204" pitchFamily="18" charset="0"/>
                            </a:rPr>
                          </m:ctrlPr>
                        </m:sSubPr>
                        <m:e>
                          <m:r>
                            <a:rPr lang="zh-CN" altLang="en-US" i="1" smtClean="0">
                              <a:latin typeface="Cambria Math" panose="02040503050406030204" pitchFamily="18" charset="0"/>
                              <a:ea typeface="Cambria Math" panose="02040503050406030204" pitchFamily="18" charset="0"/>
                            </a:rPr>
                            <m:t>𝛼</m:t>
                          </m:r>
                        </m:e>
                        <m:sub>
                          <m:r>
                            <a:rPr lang="en-US" altLang="zh-CN" i="1" smtClean="0">
                              <a:latin typeface="Cambria Math" panose="02040503050406030204" pitchFamily="18" charset="0"/>
                              <a:ea typeface="Cambria Math" panose="02040503050406030204" pitchFamily="18" charset="0"/>
                            </a:rPr>
                            <m:t>±</m:t>
                          </m:r>
                        </m:sub>
                      </m:sSub>
                      <m:r>
                        <a:rPr lang="en-US" altLang="zh-CN" b="0" i="1" smtClean="0">
                          <a:latin typeface="Cambria Math" panose="02040503050406030204" pitchFamily="18" charset="0"/>
                          <a:ea typeface="Cambria Math" panose="02040503050406030204" pitchFamily="18" charset="0"/>
                        </a:rPr>
                        <m:t>=</m:t>
                      </m:r>
                      <m:sSubSup>
                        <m:sSubSupPr>
                          <m:ctrlPr>
                            <a:rPr lang="en-US" altLang="zh-CN" b="0" i="1" smtClean="0">
                              <a:latin typeface="Cambria Math" panose="02040503050406030204" pitchFamily="18" charset="0"/>
                              <a:ea typeface="Cambria Math" panose="02040503050406030204" pitchFamily="18" charset="0"/>
                            </a:rPr>
                          </m:ctrlPr>
                        </m:sSubSupPr>
                        <m:e>
                          <m:r>
                            <a:rPr lang="zh-CN" altLang="en-US" b="0" i="1" smtClean="0">
                              <a:latin typeface="Cambria Math" panose="02040503050406030204" pitchFamily="18" charset="0"/>
                              <a:ea typeface="Cambria Math" panose="02040503050406030204" pitchFamily="18" charset="0"/>
                            </a:rPr>
                            <m:t>𝜏</m:t>
                          </m:r>
                        </m:e>
                        <m:sub>
                          <m:r>
                            <a:rPr lang="en-US" altLang="zh-CN" b="0" i="1" smtClean="0">
                              <a:latin typeface="Cambria Math" panose="02040503050406030204" pitchFamily="18" charset="0"/>
                              <a:ea typeface="Cambria Math" panose="02040503050406030204" pitchFamily="18" charset="0"/>
                            </a:rPr>
                            <m:t>±</m:t>
                          </m:r>
                        </m:sub>
                        <m:sup>
                          <m:r>
                            <a:rPr lang="en-US" altLang="zh-CN" b="0" i="1" smtClean="0">
                              <a:latin typeface="Cambria Math" panose="02040503050406030204" pitchFamily="18" charset="0"/>
                              <a:ea typeface="Cambria Math" panose="02040503050406030204" pitchFamily="18" charset="0"/>
                            </a:rPr>
                            <m:t>−1</m:t>
                          </m:r>
                        </m:sup>
                      </m:sSubSup>
                      <m:r>
                        <a:rPr lang="en-US" altLang="zh-CN" b="0" i="1" smtClean="0">
                          <a:latin typeface="Cambria Math" panose="02040503050406030204" pitchFamily="18" charset="0"/>
                          <a:ea typeface="Cambria Math" panose="02040503050406030204" pitchFamily="18" charset="0"/>
                        </a:rPr>
                        <m:t>=∓</m:t>
                      </m:r>
                      <m:f>
                        <m:fPr>
                          <m:ctrlPr>
                            <a:rPr lang="en-US" altLang="zh-CN" i="1">
                              <a:latin typeface="Cambria Math" panose="02040503050406030204" pitchFamily="18" charset="0"/>
                            </a:rPr>
                          </m:ctrlPr>
                        </m:fPr>
                        <m:num>
                          <m:r>
                            <a:rPr lang="en-US" altLang="zh-CN" i="1">
                              <a:latin typeface="Cambria Math" panose="02040503050406030204" pitchFamily="18" charset="0"/>
                            </a:rPr>
                            <m:t>𝑁</m:t>
                          </m:r>
                          <m:sSub>
                            <m:sSubPr>
                              <m:ctrlPr>
                                <a:rPr lang="en-US" altLang="zh-CN" i="1">
                                  <a:latin typeface="Cambria Math" panose="02040503050406030204" pitchFamily="18" charset="0"/>
                                </a:rPr>
                              </m:ctrlPr>
                            </m:sSubPr>
                            <m:e>
                              <m:r>
                                <a:rPr lang="en-US" altLang="zh-CN" i="1">
                                  <a:latin typeface="Cambria Math" panose="02040503050406030204" pitchFamily="18" charset="0"/>
                                </a:rPr>
                                <m:t>𝑟</m:t>
                              </m:r>
                            </m:e>
                            <m:sub>
                              <m:r>
                                <a:rPr lang="en-US" altLang="zh-CN" i="1">
                                  <a:latin typeface="Cambria Math" panose="02040503050406030204" pitchFamily="18" charset="0"/>
                                </a:rPr>
                                <m:t>𝑒</m:t>
                              </m:r>
                            </m:sub>
                          </m:sSub>
                          <m:sSub>
                            <m:sSubPr>
                              <m:ctrlPr>
                                <a:rPr lang="en-US" altLang="zh-CN" i="1">
                                  <a:latin typeface="Cambria Math" panose="02040503050406030204" pitchFamily="18" charset="0"/>
                                </a:rPr>
                              </m:ctrlPr>
                            </m:sSubPr>
                            <m:e>
                              <m:r>
                                <a:rPr lang="en-US" altLang="zh-CN" i="1">
                                  <a:latin typeface="Cambria Math" panose="02040503050406030204" pitchFamily="18" charset="0"/>
                                </a:rPr>
                                <m:t>𝑊</m:t>
                              </m:r>
                            </m:e>
                            <m:sub>
                              <m:r>
                                <a:rPr lang="en-US" altLang="zh-CN" i="1">
                                  <a:latin typeface="Cambria Math" panose="02040503050406030204" pitchFamily="18" charset="0"/>
                                  <a:ea typeface="Cambria Math" panose="02040503050406030204" pitchFamily="18" charset="0"/>
                                </a:rPr>
                                <m:t>⊥</m:t>
                              </m:r>
                            </m:sub>
                          </m:sSub>
                          <m:d>
                            <m:dPr>
                              <m:ctrlPr>
                                <a:rPr lang="en-US" altLang="zh-CN" i="1">
                                  <a:latin typeface="Cambria Math" panose="02040503050406030204" pitchFamily="18" charset="0"/>
                                </a:rPr>
                              </m:ctrlPr>
                            </m:dPr>
                            <m:e>
                              <m:r>
                                <a:rPr lang="en-US" altLang="zh-CN" i="1">
                                  <a:latin typeface="Cambria Math" panose="02040503050406030204" pitchFamily="18" charset="0"/>
                                </a:rPr>
                                <m:t>𝑧</m:t>
                              </m:r>
                            </m:e>
                          </m:d>
                          <m:r>
                            <a:rPr lang="en-US" altLang="zh-CN" b="0" i="1" smtClean="0">
                              <a:latin typeface="Cambria Math" panose="02040503050406030204" pitchFamily="18" charset="0"/>
                            </a:rPr>
                            <m:t>𝑐</m:t>
                          </m:r>
                          <m:r>
                            <a:rPr lang="zh-CN" altLang="en-US" i="1">
                              <a:latin typeface="Cambria Math" panose="02040503050406030204" pitchFamily="18" charset="0"/>
                            </a:rPr>
                            <m:t>𝜉</m:t>
                          </m:r>
                          <m:acc>
                            <m:accPr>
                              <m:chr m:val="̂"/>
                              <m:ctrlPr>
                                <a:rPr lang="zh-CN" altLang="en-US" i="1">
                                  <a:latin typeface="Cambria Math" panose="02040503050406030204" pitchFamily="18" charset="0"/>
                                </a:rPr>
                              </m:ctrlPr>
                            </m:accPr>
                            <m:e>
                              <m:r>
                                <a:rPr lang="en-US" altLang="zh-CN" i="1">
                                  <a:latin typeface="Cambria Math" panose="02040503050406030204" pitchFamily="18" charset="0"/>
                                </a:rPr>
                                <m:t>𝑧</m:t>
                              </m:r>
                            </m:e>
                          </m:acc>
                        </m:num>
                        <m:den>
                          <m:r>
                            <a:rPr lang="en-US" altLang="zh-CN" b="0" i="1" smtClean="0">
                              <a:latin typeface="Cambria Math" panose="02040503050406030204" pitchFamily="18" charset="0"/>
                            </a:rPr>
                            <m:t>2</m:t>
                          </m:r>
                          <m:r>
                            <a:rPr lang="zh-CN" altLang="en-US" b="0" i="1" smtClean="0">
                              <a:latin typeface="Cambria Math" panose="02040503050406030204" pitchFamily="18" charset="0"/>
                            </a:rPr>
                            <m:t>𝜋</m:t>
                          </m:r>
                          <m:r>
                            <a:rPr lang="zh-CN" altLang="en-US" i="1">
                              <a:latin typeface="Cambria Math" panose="02040503050406030204" pitchFamily="18" charset="0"/>
                            </a:rPr>
                            <m:t>𝛾</m:t>
                          </m:r>
                          <m:r>
                            <a:rPr lang="en-US" altLang="zh-CN" i="1">
                              <a:latin typeface="Cambria Math" panose="02040503050406030204" pitchFamily="18" charset="0"/>
                            </a:rPr>
                            <m:t>𝐶</m:t>
                          </m:r>
                          <m:r>
                            <a:rPr lang="zh-CN" altLang="en-US" i="1">
                              <a:latin typeface="Cambria Math" panose="02040503050406030204" pitchFamily="18" charset="0"/>
                            </a:rPr>
                            <m:t>𝜂</m:t>
                          </m:r>
                        </m:den>
                      </m:f>
                    </m:oMath>
                  </m:oMathPara>
                </a14:m>
                <a:endParaRPr lang="zh-CN" altLang="en-US" dirty="0"/>
              </a:p>
            </p:txBody>
          </p:sp>
        </mc:Choice>
        <mc:Fallback xmlns="">
          <p:sp>
            <p:nvSpPr>
              <p:cNvPr id="19" name="文本框 18">
                <a:extLst>
                  <a:ext uri="{FF2B5EF4-FFF2-40B4-BE49-F238E27FC236}">
                    <a16:creationId xmlns:a16="http://schemas.microsoft.com/office/drawing/2014/main" id="{FA749D5E-3D9B-C5EB-FB80-BE2835221ADB}"/>
                  </a:ext>
                </a:extLst>
              </p:cNvPr>
              <p:cNvSpPr txBox="1">
                <a:spLocks noRot="1" noChangeAspect="1" noMove="1" noResize="1" noEditPoints="1" noAdjustHandles="1" noChangeArrowheads="1" noChangeShapeType="1" noTextEdit="1"/>
              </p:cNvSpPr>
              <p:nvPr/>
            </p:nvSpPr>
            <p:spPr>
              <a:xfrm>
                <a:off x="4062313" y="4197876"/>
                <a:ext cx="3534424" cy="676852"/>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26163C26-D7EF-EDC0-4C49-102D169DBBC9}"/>
                  </a:ext>
                </a:extLst>
              </p:cNvPr>
              <p:cNvSpPr txBox="1"/>
              <p:nvPr/>
            </p:nvSpPr>
            <p:spPr>
              <a:xfrm>
                <a:off x="997527" y="5356787"/>
                <a:ext cx="11017826" cy="923330"/>
              </a:xfrm>
              <a:prstGeom prst="rect">
                <a:avLst/>
              </a:prstGeom>
              <a:noFill/>
            </p:spPr>
            <p:txBody>
              <a:bodyPr wrap="square">
                <a:spAutoFit/>
              </a:bodyPr>
              <a:lstStyle/>
              <a:p>
                <a:r>
                  <a:rPr lang="en-US" altLang="zh-CN" dirty="0">
                    <a:latin typeface="Times New Roman" panose="02020603050405020304" pitchFamily="18" charset="0"/>
                    <a:cs typeface="Times New Roman" panose="02020603050405020304" pitchFamily="18" charset="0"/>
                  </a:rPr>
                  <a:t>W</a:t>
                </a:r>
                <a14:m>
                  <m:oMath xmlns:m="http://schemas.openxmlformats.org/officeDocument/2006/math">
                    <m:r>
                      <m:rPr>
                        <m:sty m:val="p"/>
                      </m:rPr>
                      <a:rPr lang="en-US" altLang="zh-CN" b="0" i="0" smtClean="0">
                        <a:latin typeface="Cambria Math" panose="02040503050406030204" pitchFamily="18" charset="0"/>
                      </a:rPr>
                      <m:t>hen</m:t>
                    </m:r>
                    <m:r>
                      <a:rPr lang="en-US" altLang="zh-CN" b="0" i="0" smtClean="0">
                        <a:latin typeface="Cambria Math" panose="02040503050406030204" pitchFamily="18" charset="0"/>
                      </a:rPr>
                      <m:t> </m:t>
                    </m:r>
                    <m:r>
                      <a:rPr lang="zh-CN" altLang="en-US" i="1">
                        <a:latin typeface="Cambria Math" panose="02040503050406030204" pitchFamily="18" charset="0"/>
                      </a:rPr>
                      <m:t>𝜉</m:t>
                    </m:r>
                    <m:r>
                      <a:rPr lang="en-US" altLang="zh-CN" b="0" i="1" smtClean="0">
                        <a:latin typeface="Cambria Math" panose="02040503050406030204" pitchFamily="18" charset="0"/>
                      </a:rPr>
                      <m:t>/</m:t>
                    </m:r>
                    <m:r>
                      <a:rPr lang="zh-CN" altLang="en-US" i="1">
                        <a:latin typeface="Cambria Math" panose="02040503050406030204" pitchFamily="18" charset="0"/>
                      </a:rPr>
                      <m:t>𝜂</m:t>
                    </m:r>
                    <m:r>
                      <a:rPr lang="en-US" altLang="zh-CN" b="0" i="1" smtClean="0">
                        <a:latin typeface="Cambria Math" panose="02040503050406030204" pitchFamily="18" charset="0"/>
                        <a:ea typeface="Cambria Math" panose="02040503050406030204" pitchFamily="18" charset="0"/>
                      </a:rPr>
                      <m:t>&gt;0</m:t>
                    </m:r>
                  </m:oMath>
                </a14:m>
                <a:r>
                  <a:rPr lang="zh-CN" altLang="en-US" dirty="0">
                    <a:latin typeface="Times New Roman" panose="02020603050405020304" pitchFamily="18" charset="0"/>
                    <a:cs typeface="Times New Roman" panose="02020603050405020304" pitchFamily="18" charset="0"/>
                  </a:rPr>
                  <a:t>时，“</a:t>
                </a:r>
                <a:r>
                  <a:rPr lang="en-US" altLang="zh-CN" dirty="0">
                    <a:latin typeface="Times New Roman" panose="02020603050405020304" pitchFamily="18" charset="0"/>
                    <a:cs typeface="Times New Roman" panose="02020603050405020304" pitchFamily="18" charset="0"/>
                  </a:rPr>
                  <a:t>+</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mode is stable,</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while </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mode is unstable.</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Solving the Vlasov equation can get more accurate solutions</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which shows we have overestimated the growth rate of </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mode by the simplified model which can be damped by synchrotron radiation and Landau damping. For ring</a:t>
                </a:r>
                <a14:m>
                  <m:oMath xmlns:m="http://schemas.openxmlformats.org/officeDocument/2006/math">
                    <m:r>
                      <a:rPr lang="en-US" altLang="zh-CN" b="0" i="0" smtClean="0">
                        <a:latin typeface="Cambria Math" panose="02040503050406030204" pitchFamily="18" charset="0"/>
                      </a:rPr>
                      <m:t> </m:t>
                    </m:r>
                    <m:r>
                      <a:rPr lang="zh-CN" altLang="en-US" i="1">
                        <a:latin typeface="Cambria Math" panose="02040503050406030204" pitchFamily="18" charset="0"/>
                      </a:rPr>
                      <m:t>𝜂</m:t>
                    </m:r>
                  </m:oMath>
                </a14:m>
                <a:r>
                  <a:rPr lang="en-US" altLang="zh-CN" dirty="0">
                    <a:latin typeface="Times New Roman" panose="02020603050405020304" pitchFamily="18" charset="0"/>
                    <a:cs typeface="Times New Roman" panose="02020603050405020304" pitchFamily="18" charset="0"/>
                  </a:rPr>
                  <a:t>&gt;0</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we can choose working point </a:t>
                </a:r>
                <a14:m>
                  <m:oMath xmlns:m="http://schemas.openxmlformats.org/officeDocument/2006/math">
                    <m:r>
                      <a:rPr lang="zh-CN" altLang="en-US" i="1">
                        <a:latin typeface="Cambria Math" panose="02040503050406030204" pitchFamily="18" charset="0"/>
                      </a:rPr>
                      <m:t>𝜉</m:t>
                    </m:r>
                    <m:r>
                      <a:rPr lang="en-US" altLang="zh-CN" b="0" i="1" smtClean="0">
                        <a:latin typeface="Cambria Math" panose="02040503050406030204" pitchFamily="18" charset="0"/>
                      </a:rPr>
                      <m:t>&gt;</m:t>
                    </m:r>
                    <m:r>
                      <a:rPr lang="en-US" altLang="zh-CN" b="0" i="1" smtClean="0">
                        <a:latin typeface="Cambria Math" panose="02040503050406030204" pitchFamily="18" charset="0"/>
                        <a:ea typeface="Cambria Math" panose="02040503050406030204" pitchFamily="18" charset="0"/>
                      </a:rPr>
                      <m:t>~</m:t>
                    </m:r>
                  </m:oMath>
                </a14:m>
                <a:r>
                  <a:rPr lang="en-US" altLang="zh-CN" dirty="0">
                    <a:latin typeface="Times New Roman" panose="02020603050405020304" pitchFamily="18" charset="0"/>
                    <a:cs typeface="Times New Roman" panose="02020603050405020304" pitchFamily="18" charset="0"/>
                  </a:rPr>
                  <a:t>0.</a:t>
                </a:r>
                <a:endParaRPr lang="zh-CN" altLang="en-US" dirty="0">
                  <a:latin typeface="Times New Roman" panose="02020603050405020304" pitchFamily="18" charset="0"/>
                  <a:cs typeface="Times New Roman" panose="02020603050405020304" pitchFamily="18" charset="0"/>
                </a:endParaRPr>
              </a:p>
            </p:txBody>
          </p:sp>
        </mc:Choice>
        <mc:Fallback xmlns="">
          <p:sp>
            <p:nvSpPr>
              <p:cNvPr id="20" name="文本框 19">
                <a:extLst>
                  <a:ext uri="{FF2B5EF4-FFF2-40B4-BE49-F238E27FC236}">
                    <a16:creationId xmlns:a16="http://schemas.microsoft.com/office/drawing/2014/main" id="{26163C26-D7EF-EDC0-4C49-102D169DBBC9}"/>
                  </a:ext>
                </a:extLst>
              </p:cNvPr>
              <p:cNvSpPr txBox="1">
                <a:spLocks noRot="1" noChangeAspect="1" noMove="1" noResize="1" noEditPoints="1" noAdjustHandles="1" noChangeArrowheads="1" noChangeShapeType="1" noTextEdit="1"/>
              </p:cNvSpPr>
              <p:nvPr/>
            </p:nvSpPr>
            <p:spPr>
              <a:xfrm>
                <a:off x="997527" y="5356787"/>
                <a:ext cx="11017826" cy="923330"/>
              </a:xfrm>
              <a:prstGeom prst="rect">
                <a:avLst/>
              </a:prstGeom>
              <a:blipFill>
                <a:blip r:embed="rId4"/>
                <a:stretch>
                  <a:fillRect l="-498" t="-4636" r="-719" b="-9934"/>
                </a:stretch>
              </a:blipFill>
            </p:spPr>
            <p:txBody>
              <a:bodyPr/>
              <a:lstStyle/>
              <a:p>
                <a:r>
                  <a:rPr lang="zh-CN" altLang="en-US">
                    <a:noFill/>
                  </a:rPr>
                  <a:t> </a:t>
                </a:r>
              </a:p>
            </p:txBody>
          </p:sp>
        </mc:Fallback>
      </mc:AlternateContent>
      <p:sp>
        <p:nvSpPr>
          <p:cNvPr id="4" name="文本框 3">
            <a:extLst>
              <a:ext uri="{FF2B5EF4-FFF2-40B4-BE49-F238E27FC236}">
                <a16:creationId xmlns:a16="http://schemas.microsoft.com/office/drawing/2014/main" id="{A442AA0B-1B1D-7E2B-6839-D268B8386BB7}"/>
              </a:ext>
            </a:extLst>
          </p:cNvPr>
          <p:cNvSpPr txBox="1"/>
          <p:nvPr/>
        </p:nvSpPr>
        <p:spPr>
          <a:xfrm>
            <a:off x="1296983" y="3311090"/>
            <a:ext cx="4607608" cy="369332"/>
          </a:xfrm>
          <a:prstGeom prst="rect">
            <a:avLst/>
          </a:prstGeom>
          <a:noFill/>
        </p:spPr>
        <p:txBody>
          <a:bodyPr wrap="square">
            <a:spAutoFit/>
          </a:bodyPr>
          <a:lstStyle/>
          <a:p>
            <a:r>
              <a:rPr lang="en-US" altLang="zh-CN" dirty="0">
                <a:latin typeface="Times New Roman" panose="02020603050405020304" pitchFamily="18" charset="0"/>
                <a:cs typeface="Times New Roman" panose="02020603050405020304" pitchFamily="18" charset="0"/>
              </a:rPr>
              <a:t>The eigenvalue of the matrix is </a:t>
            </a:r>
            <a:endParaRPr lang="zh-CN"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9D746422-38BE-18C6-3FE5-947C08C1D3E0}"/>
                  </a:ext>
                </a:extLst>
              </p:cNvPr>
              <p:cNvSpPr txBox="1"/>
              <p:nvPr/>
            </p:nvSpPr>
            <p:spPr>
              <a:xfrm>
                <a:off x="4959481" y="3346484"/>
                <a:ext cx="1055802" cy="29854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zh-CN" altLang="en-US" i="1" smtClean="0">
                              <a:latin typeface="Cambria Math" panose="02040503050406030204" pitchFamily="18" charset="0"/>
                            </a:rPr>
                            <m:t>𝜆</m:t>
                          </m:r>
                        </m:e>
                        <m:sub>
                          <m:r>
                            <a:rPr lang="en-US" altLang="zh-CN" i="1" smtClean="0">
                              <a:latin typeface="Cambria Math" panose="02040503050406030204" pitchFamily="18" charset="0"/>
                              <a:ea typeface="Cambria Math" panose="02040503050406030204" pitchFamily="18" charset="0"/>
                            </a:rPr>
                            <m:t>±</m:t>
                          </m:r>
                        </m:sub>
                      </m:sSub>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𝑒</m:t>
                          </m:r>
                        </m:e>
                        <m:sup>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𝑖</m:t>
                          </m:r>
                          <m:r>
                            <m:rPr>
                              <m:sty m:val="p"/>
                            </m:rPr>
                            <a:rPr lang="el-GR" altLang="zh-CN" i="1">
                              <a:latin typeface="Cambria Math" panose="02040503050406030204" pitchFamily="18" charset="0"/>
                              <a:ea typeface="Cambria Math" panose="02040503050406030204" pitchFamily="18" charset="0"/>
                            </a:rPr>
                            <m:t>Υ</m:t>
                          </m:r>
                        </m:sup>
                      </m:sSup>
                    </m:oMath>
                  </m:oMathPara>
                </a14:m>
                <a:endParaRPr lang="zh-CN" altLang="en-US" dirty="0"/>
              </a:p>
            </p:txBody>
          </p:sp>
        </mc:Choice>
        <mc:Fallback xmlns="">
          <p:sp>
            <p:nvSpPr>
              <p:cNvPr id="10" name="文本框 9">
                <a:extLst>
                  <a:ext uri="{FF2B5EF4-FFF2-40B4-BE49-F238E27FC236}">
                    <a16:creationId xmlns:a16="http://schemas.microsoft.com/office/drawing/2014/main" id="{9D746422-38BE-18C6-3FE5-947C08C1D3E0}"/>
                  </a:ext>
                </a:extLst>
              </p:cNvPr>
              <p:cNvSpPr txBox="1">
                <a:spLocks noRot="1" noChangeAspect="1" noMove="1" noResize="1" noEditPoints="1" noAdjustHandles="1" noChangeArrowheads="1" noChangeShapeType="1" noTextEdit="1"/>
              </p:cNvSpPr>
              <p:nvPr/>
            </p:nvSpPr>
            <p:spPr>
              <a:xfrm>
                <a:off x="4959481" y="3346484"/>
                <a:ext cx="1055802" cy="298543"/>
              </a:xfrm>
              <a:prstGeom prst="rect">
                <a:avLst/>
              </a:prstGeom>
              <a:blipFill>
                <a:blip r:embed="rId5"/>
                <a:stretch>
                  <a:fillRect l="-4624" r="-578" b="-2449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410721753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A34BEB12-1534-D903-B5D1-4DCBE91C0EEE}"/>
              </a:ext>
            </a:extLst>
          </p:cNvPr>
          <p:cNvSpPr txBox="1"/>
          <p:nvPr/>
        </p:nvSpPr>
        <p:spPr>
          <a:xfrm>
            <a:off x="405245" y="1102595"/>
            <a:ext cx="5360763" cy="369332"/>
          </a:xfrm>
          <a:prstGeom prst="rect">
            <a:avLst/>
          </a:prstGeom>
          <a:noFill/>
        </p:spPr>
        <p:txBody>
          <a:bodyPr wrap="none" rtlCol="0">
            <a:spAutoFit/>
          </a:bodyPr>
          <a:lstStyle/>
          <a:p>
            <a:r>
              <a:rPr lang="en-US" altLang="zh-CN" b="1" dirty="0">
                <a:solidFill>
                  <a:srgbClr val="0000FF"/>
                </a:solidFill>
              </a:rPr>
              <a:t>c</a:t>
            </a:r>
            <a:r>
              <a:rPr lang="zh-CN" altLang="en-US" b="1" dirty="0">
                <a:solidFill>
                  <a:srgbClr val="0000FF"/>
                </a:solidFill>
              </a:rPr>
              <a:t>、</a:t>
            </a:r>
            <a:r>
              <a:rPr lang="en-US" altLang="zh-CN" b="1" dirty="0">
                <a:solidFill>
                  <a:srgbClr val="0000FF"/>
                </a:solidFill>
              </a:rPr>
              <a:t>Transverse mode coupling instability  (TMCI</a:t>
            </a:r>
            <a:r>
              <a:rPr lang="zh-CN" altLang="en-US" b="1" dirty="0">
                <a:solidFill>
                  <a:srgbClr val="0000FF"/>
                </a:solidFill>
              </a:rPr>
              <a:t>）</a:t>
            </a:r>
          </a:p>
        </p:txBody>
      </p:sp>
      <p:pic>
        <p:nvPicPr>
          <p:cNvPr id="1041" name="图片 1040" descr="图片包含 图表&#10;&#10;描述已自动生成">
            <a:extLst>
              <a:ext uri="{FF2B5EF4-FFF2-40B4-BE49-F238E27FC236}">
                <a16:creationId xmlns:a16="http://schemas.microsoft.com/office/drawing/2014/main" id="{53AAE48F-6EE7-0A01-2B9F-C99710D67B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01249" y="3366764"/>
            <a:ext cx="5127117" cy="3061647"/>
          </a:xfrm>
          <a:prstGeom prst="rect">
            <a:avLst/>
          </a:prstGeom>
        </p:spPr>
      </p:pic>
      <mc:AlternateContent xmlns:mc="http://schemas.openxmlformats.org/markup-compatibility/2006" xmlns:a14="http://schemas.microsoft.com/office/drawing/2010/main">
        <mc:Choice Requires="a14">
          <p:sp>
            <p:nvSpPr>
              <p:cNvPr id="1042" name="文本框 1041">
                <a:extLst>
                  <a:ext uri="{FF2B5EF4-FFF2-40B4-BE49-F238E27FC236}">
                    <a16:creationId xmlns:a16="http://schemas.microsoft.com/office/drawing/2014/main" id="{89C22F96-EDBC-500C-5960-BCBC025AA692}"/>
                  </a:ext>
                </a:extLst>
              </p:cNvPr>
              <p:cNvSpPr txBox="1"/>
              <p:nvPr/>
            </p:nvSpPr>
            <p:spPr>
              <a:xfrm>
                <a:off x="768928" y="1556051"/>
                <a:ext cx="11076709" cy="923330"/>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Though head tail instability can be avoided when </a:t>
                </a:r>
                <a14:m>
                  <m:oMath xmlns:m="http://schemas.openxmlformats.org/officeDocument/2006/math">
                    <m:r>
                      <a:rPr lang="zh-CN" altLang="en-US" i="1">
                        <a:latin typeface="Cambria Math" panose="02040503050406030204" pitchFamily="18" charset="0"/>
                      </a:rPr>
                      <m:t>𝜉</m:t>
                    </m:r>
                    <m:r>
                      <a:rPr lang="en-US" altLang="zh-CN" b="0" i="1" smtClean="0">
                        <a:latin typeface="Cambria Math" panose="02040503050406030204" pitchFamily="18" charset="0"/>
                      </a:rPr>
                      <m:t>&gt;</m:t>
                    </m:r>
                    <m:r>
                      <a:rPr lang="en-US" altLang="zh-CN" b="0" i="1" smtClean="0">
                        <a:latin typeface="Cambria Math" panose="02040503050406030204" pitchFamily="18" charset="0"/>
                        <a:ea typeface="Cambria Math" panose="02040503050406030204" pitchFamily="18" charset="0"/>
                      </a:rPr>
                      <m:t>~</m:t>
                    </m:r>
                  </m:oMath>
                </a14:m>
                <a:r>
                  <a:rPr lang="en-US" altLang="zh-CN" dirty="0">
                    <a:latin typeface="Times New Roman" panose="02020603050405020304" pitchFamily="18" charset="0"/>
                    <a:cs typeface="Times New Roman" panose="02020603050405020304" pitchFamily="18" charset="0"/>
                  </a:rPr>
                  <a:t>0</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when bunch current further increased, another instability TMCI will occur. Transverse mode 0 and -1 mode frequency will be shifted,</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when their frequency merged, turbulence will happen, which will cause instability, the threshold can be written:</a:t>
                </a:r>
                <a:endParaRPr lang="zh-CN" altLang="en-US" dirty="0">
                  <a:latin typeface="Times New Roman" panose="02020603050405020304" pitchFamily="18" charset="0"/>
                  <a:cs typeface="Times New Roman" panose="02020603050405020304" pitchFamily="18" charset="0"/>
                </a:endParaRPr>
              </a:p>
            </p:txBody>
          </p:sp>
        </mc:Choice>
        <mc:Fallback xmlns="">
          <p:sp>
            <p:nvSpPr>
              <p:cNvPr id="1042" name="文本框 1041">
                <a:extLst>
                  <a:ext uri="{FF2B5EF4-FFF2-40B4-BE49-F238E27FC236}">
                    <a16:creationId xmlns:a16="http://schemas.microsoft.com/office/drawing/2014/main" id="{89C22F96-EDBC-500C-5960-BCBC025AA692}"/>
                  </a:ext>
                </a:extLst>
              </p:cNvPr>
              <p:cNvSpPr txBox="1">
                <a:spLocks noRot="1" noChangeAspect="1" noMove="1" noResize="1" noEditPoints="1" noAdjustHandles="1" noChangeArrowheads="1" noChangeShapeType="1" noTextEdit="1"/>
              </p:cNvSpPr>
              <p:nvPr/>
            </p:nvSpPr>
            <p:spPr>
              <a:xfrm>
                <a:off x="768928" y="1556051"/>
                <a:ext cx="11076709" cy="923330"/>
              </a:xfrm>
              <a:prstGeom prst="rect">
                <a:avLst/>
              </a:prstGeom>
              <a:blipFill>
                <a:blip r:embed="rId3"/>
                <a:stretch>
                  <a:fillRect l="-440" t="-3947" r="-110" b="-921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45" name="文本框 1044">
                <a:extLst>
                  <a:ext uri="{FF2B5EF4-FFF2-40B4-BE49-F238E27FC236}">
                    <a16:creationId xmlns:a16="http://schemas.microsoft.com/office/drawing/2014/main" id="{559C6625-FC83-70CC-9E1E-BA4D6F13EBBD}"/>
                  </a:ext>
                </a:extLst>
              </p:cNvPr>
              <p:cNvSpPr txBox="1"/>
              <p:nvPr/>
            </p:nvSpPr>
            <p:spPr>
              <a:xfrm>
                <a:off x="2114549" y="2589912"/>
                <a:ext cx="2182584" cy="61536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i="1">
                              <a:latin typeface="Cambria Math" panose="02040503050406030204" pitchFamily="18" charset="0"/>
                            </a:rPr>
                            <m:t>𝐼</m:t>
                          </m:r>
                        </m:e>
                        <m:sub>
                          <m:r>
                            <a:rPr lang="en-US" altLang="zh-CN" i="1">
                              <a:latin typeface="Cambria Math" panose="02040503050406030204" pitchFamily="18" charset="0"/>
                            </a:rPr>
                            <m:t>𝑡h</m:t>
                          </m:r>
                        </m:sub>
                      </m:sSub>
                      <m:r>
                        <a:rPr lang="en-US" altLang="zh-CN" b="0" i="1" smtClean="0">
                          <a:latin typeface="Cambria Math" panose="02040503050406030204" pitchFamily="18" charset="0"/>
                          <a:ea typeface="Cambria Math" panose="02040503050406030204" pitchFamily="18" charset="0"/>
                        </a:rPr>
                        <m:t>≈</m:t>
                      </m:r>
                      <m:f>
                        <m:fPr>
                          <m:ctrlPr>
                            <a:rPr lang="en-US" altLang="zh-CN" b="0" i="1" smtClean="0">
                              <a:latin typeface="Cambria Math" panose="02040503050406030204" pitchFamily="18" charset="0"/>
                              <a:ea typeface="Cambria Math" panose="02040503050406030204" pitchFamily="18" charset="0"/>
                            </a:rPr>
                          </m:ctrlPr>
                        </m:fPr>
                        <m:num>
                          <m:r>
                            <a:rPr lang="en-US" altLang="zh-CN" b="0" i="1" smtClean="0">
                              <a:latin typeface="Cambria Math" panose="02040503050406030204" pitchFamily="18" charset="0"/>
                              <a:ea typeface="Cambria Math" panose="02040503050406030204" pitchFamily="18" charset="0"/>
                            </a:rPr>
                            <m:t>4</m:t>
                          </m:r>
                          <m:sSub>
                            <m:sSubPr>
                              <m:ctrlPr>
                                <a:rPr lang="en-US" altLang="zh-CN" b="0" i="1" smtClean="0">
                                  <a:latin typeface="Cambria Math" panose="02040503050406030204" pitchFamily="18" charset="0"/>
                                  <a:ea typeface="Cambria Math" panose="02040503050406030204" pitchFamily="18" charset="0"/>
                                </a:rPr>
                              </m:ctrlPr>
                            </m:sSubPr>
                            <m:e>
                              <m:r>
                                <a:rPr lang="zh-CN" altLang="en-US" b="0" i="1" smtClean="0">
                                  <a:latin typeface="Cambria Math" panose="02040503050406030204" pitchFamily="18" charset="0"/>
                                  <a:ea typeface="Cambria Math" panose="02040503050406030204" pitchFamily="18" charset="0"/>
                                </a:rPr>
                                <m:t>𝜔</m:t>
                              </m:r>
                            </m:e>
                            <m:sub>
                              <m:r>
                                <a:rPr lang="en-US" altLang="zh-CN" i="1">
                                  <a:latin typeface="Cambria Math" panose="02040503050406030204" pitchFamily="18" charset="0"/>
                                  <a:ea typeface="Cambria Math" panose="02040503050406030204" pitchFamily="18" charset="0"/>
                                </a:rPr>
                                <m:t>𝑠</m:t>
                              </m:r>
                            </m:sub>
                          </m:sSub>
                          <m:sSub>
                            <m:sSubPr>
                              <m:ctrlPr>
                                <a:rPr lang="en-US" altLang="zh-CN" i="1">
                                  <a:latin typeface="Cambria Math" panose="02040503050406030204" pitchFamily="18" charset="0"/>
                                  <a:ea typeface="Cambria Math" panose="02040503050406030204" pitchFamily="18" charset="0"/>
                                </a:rPr>
                              </m:ctrlPr>
                            </m:sSubPr>
                            <m:e>
                              <m:r>
                                <a:rPr lang="zh-CN" altLang="en-US" i="1">
                                  <a:latin typeface="Cambria Math" panose="02040503050406030204" pitchFamily="18" charset="0"/>
                                  <a:ea typeface="Cambria Math" panose="02040503050406030204" pitchFamily="18" charset="0"/>
                                </a:rPr>
                                <m:t>𝜔</m:t>
                              </m:r>
                            </m:e>
                            <m:sub>
                              <m:r>
                                <a:rPr lang="zh-CN" altLang="en-US" i="1" smtClean="0">
                                  <a:latin typeface="Cambria Math" panose="02040503050406030204" pitchFamily="18" charset="0"/>
                                  <a:ea typeface="Cambria Math" panose="02040503050406030204" pitchFamily="18" charset="0"/>
                                </a:rPr>
                                <m:t>𝛽</m:t>
                              </m:r>
                            </m:sub>
                          </m:sSub>
                          <m:sSup>
                            <m:sSupPr>
                              <m:ctrlPr>
                                <a:rPr lang="en-US" altLang="zh-CN" i="1" smtClean="0">
                                  <a:latin typeface="Cambria Math" panose="02040503050406030204" pitchFamily="18" charset="0"/>
                                  <a:ea typeface="Cambria Math" panose="02040503050406030204" pitchFamily="18" charset="0"/>
                                </a:rPr>
                              </m:ctrlPr>
                            </m:sSupPr>
                            <m:e>
                              <m:r>
                                <a:rPr lang="en-US" altLang="zh-CN" b="0" i="1" smtClean="0">
                                  <a:latin typeface="Cambria Math" panose="02040503050406030204" pitchFamily="18" charset="0"/>
                                  <a:ea typeface="Cambria Math" panose="02040503050406030204" pitchFamily="18" charset="0"/>
                                </a:rPr>
                                <m:t>𝑏</m:t>
                              </m:r>
                            </m:e>
                            <m:sup>
                              <m:r>
                                <a:rPr lang="en-US" altLang="zh-CN" b="0" i="1" smtClean="0">
                                  <a:latin typeface="Cambria Math" panose="02040503050406030204" pitchFamily="18" charset="0"/>
                                  <a:ea typeface="Cambria Math" panose="02040503050406030204" pitchFamily="18" charset="0"/>
                                </a:rPr>
                                <m:t>3</m:t>
                              </m:r>
                            </m:sup>
                          </m:sSup>
                          <m:sSub>
                            <m:sSubPr>
                              <m:ctrlPr>
                                <a:rPr lang="en-US" altLang="zh-CN" i="1" smtClean="0">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𝐸</m:t>
                              </m:r>
                            </m:e>
                            <m:sub>
                              <m:r>
                                <a:rPr lang="en-US" altLang="zh-CN" b="0" i="1" smtClean="0">
                                  <a:latin typeface="Cambria Math" panose="02040503050406030204" pitchFamily="18" charset="0"/>
                                  <a:ea typeface="Cambria Math" panose="02040503050406030204" pitchFamily="18" charset="0"/>
                                </a:rPr>
                                <m:t>0</m:t>
                              </m:r>
                            </m:sub>
                          </m:sSub>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𝑒𝑉</m:t>
                          </m:r>
                          <m:r>
                            <a:rPr lang="en-US" altLang="zh-CN" b="0" i="1" smtClean="0">
                              <a:latin typeface="Cambria Math" panose="02040503050406030204" pitchFamily="18" charset="0"/>
                              <a:ea typeface="Cambria Math" panose="02040503050406030204" pitchFamily="18" charset="0"/>
                            </a:rPr>
                            <m:t>]</m:t>
                          </m:r>
                        </m:num>
                        <m:den>
                          <m:r>
                            <a:rPr lang="zh-CN" altLang="en-US" b="0" i="1" smtClean="0">
                              <a:latin typeface="Cambria Math" panose="02040503050406030204" pitchFamily="18" charset="0"/>
                              <a:ea typeface="Cambria Math" panose="02040503050406030204" pitchFamily="18" charset="0"/>
                            </a:rPr>
                            <m:t>𝜋</m:t>
                          </m:r>
                          <m:sSup>
                            <m:sSupPr>
                              <m:ctrlPr>
                                <a:rPr lang="en-US" altLang="zh-CN" b="0" i="1" smtClean="0">
                                  <a:latin typeface="Cambria Math" panose="02040503050406030204" pitchFamily="18" charset="0"/>
                                  <a:ea typeface="Cambria Math" panose="02040503050406030204" pitchFamily="18" charset="0"/>
                                </a:rPr>
                              </m:ctrlPr>
                            </m:sSupPr>
                            <m:e>
                              <m:r>
                                <a:rPr lang="en-US" altLang="zh-CN" b="0" i="1" smtClean="0">
                                  <a:latin typeface="Cambria Math" panose="02040503050406030204" pitchFamily="18" charset="0"/>
                                  <a:ea typeface="Cambria Math" panose="02040503050406030204" pitchFamily="18" charset="0"/>
                                </a:rPr>
                                <m:t>𝑐</m:t>
                              </m:r>
                            </m:e>
                            <m:sup>
                              <m:r>
                                <a:rPr lang="en-US" altLang="zh-CN" b="0" i="1" smtClean="0">
                                  <a:latin typeface="Cambria Math" panose="02040503050406030204" pitchFamily="18" charset="0"/>
                                  <a:ea typeface="Cambria Math" panose="02040503050406030204" pitchFamily="18" charset="0"/>
                                </a:rPr>
                                <m:t>2</m:t>
                              </m:r>
                            </m:sup>
                          </m:sSup>
                          <m:r>
                            <a:rPr lang="en-US" altLang="zh-CN" b="0" i="1" smtClean="0">
                              <a:latin typeface="Cambria Math" panose="02040503050406030204" pitchFamily="18" charset="0"/>
                              <a:ea typeface="Cambria Math" panose="02040503050406030204" pitchFamily="18" charset="0"/>
                            </a:rPr>
                            <m:t>𝑅</m:t>
                          </m:r>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𝑍</m:t>
                          </m:r>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𝑛</m:t>
                          </m:r>
                          <m:r>
                            <a:rPr lang="en-US" altLang="zh-CN" b="0" i="1" smtClean="0">
                              <a:latin typeface="Cambria Math" panose="02040503050406030204" pitchFamily="18" charset="0"/>
                              <a:ea typeface="Cambria Math" panose="02040503050406030204" pitchFamily="18" charset="0"/>
                            </a:rPr>
                            <m:t>)</m:t>
                          </m:r>
                        </m:den>
                      </m:f>
                    </m:oMath>
                  </m:oMathPara>
                </a14:m>
                <a:endParaRPr lang="zh-CN" altLang="en-US" i="1" dirty="0"/>
              </a:p>
            </p:txBody>
          </p:sp>
        </mc:Choice>
        <mc:Fallback xmlns="">
          <p:sp>
            <p:nvSpPr>
              <p:cNvPr id="1045" name="文本框 1044">
                <a:extLst>
                  <a:ext uri="{FF2B5EF4-FFF2-40B4-BE49-F238E27FC236}">
                    <a16:creationId xmlns:a16="http://schemas.microsoft.com/office/drawing/2014/main" id="{559C6625-FC83-70CC-9E1E-BA4D6F13EBBD}"/>
                  </a:ext>
                </a:extLst>
              </p:cNvPr>
              <p:cNvSpPr txBox="1">
                <a:spLocks noRot="1" noChangeAspect="1" noMove="1" noResize="1" noEditPoints="1" noAdjustHandles="1" noChangeArrowheads="1" noChangeShapeType="1" noTextEdit="1"/>
              </p:cNvSpPr>
              <p:nvPr/>
            </p:nvSpPr>
            <p:spPr>
              <a:xfrm>
                <a:off x="2114549" y="2589912"/>
                <a:ext cx="2182584" cy="615361"/>
              </a:xfrm>
              <a:prstGeom prst="rect">
                <a:avLst/>
              </a:prstGeom>
              <a:blipFill>
                <a:blip r:embed="rId4"/>
                <a:stretch>
                  <a:fillRect/>
                </a:stretch>
              </a:blipFill>
            </p:spPr>
            <p:txBody>
              <a:bodyPr/>
              <a:lstStyle/>
              <a:p>
                <a:r>
                  <a:rPr lang="zh-CN" altLang="en-US">
                    <a:noFill/>
                  </a:rPr>
                  <a:t> </a:t>
                </a:r>
              </a:p>
            </p:txBody>
          </p:sp>
        </mc:Fallback>
      </mc:AlternateContent>
      <p:sp>
        <p:nvSpPr>
          <p:cNvPr id="1046" name="文本框 1045">
            <a:extLst>
              <a:ext uri="{FF2B5EF4-FFF2-40B4-BE49-F238E27FC236}">
                <a16:creationId xmlns:a16="http://schemas.microsoft.com/office/drawing/2014/main" id="{C4795E84-B685-BFB2-9E28-0F4EB18B1AC9}"/>
              </a:ext>
            </a:extLst>
          </p:cNvPr>
          <p:cNvSpPr txBox="1"/>
          <p:nvPr/>
        </p:nvSpPr>
        <p:spPr>
          <a:xfrm>
            <a:off x="4691494" y="6369625"/>
            <a:ext cx="3406702" cy="369332"/>
          </a:xfrm>
          <a:prstGeom prst="rect">
            <a:avLst/>
          </a:prstGeom>
          <a:noFill/>
        </p:spPr>
        <p:txBody>
          <a:bodyPr wrap="none" rtlCol="0">
            <a:spAutoFit/>
          </a:bodyPr>
          <a:lstStyle/>
          <a:p>
            <a:r>
              <a:rPr lang="en-US" altLang="zh-CN" dirty="0"/>
              <a:t>UTEF ring TMCI</a:t>
            </a:r>
            <a:r>
              <a:rPr lang="zh-CN" altLang="en-US" dirty="0"/>
              <a:t> </a:t>
            </a:r>
            <a:r>
              <a:rPr lang="en-US" altLang="zh-CN" dirty="0"/>
              <a:t>simulation result</a:t>
            </a:r>
            <a:endParaRPr lang="zh-CN" altLang="en-US" dirty="0"/>
          </a:p>
        </p:txBody>
      </p:sp>
      <mc:AlternateContent xmlns:mc="http://schemas.openxmlformats.org/markup-compatibility/2006" xmlns:a14="http://schemas.microsoft.com/office/drawing/2010/main">
        <mc:Choice Requires="a14">
          <p:sp>
            <p:nvSpPr>
              <p:cNvPr id="1047" name="文本框 1046">
                <a:extLst>
                  <a:ext uri="{FF2B5EF4-FFF2-40B4-BE49-F238E27FC236}">
                    <a16:creationId xmlns:a16="http://schemas.microsoft.com/office/drawing/2014/main" id="{18DA5D3D-9C7C-096B-46DF-F015EF61AFD8}"/>
                  </a:ext>
                </a:extLst>
              </p:cNvPr>
              <p:cNvSpPr txBox="1"/>
              <p:nvPr/>
            </p:nvSpPr>
            <p:spPr>
              <a:xfrm>
                <a:off x="5029200" y="2563506"/>
                <a:ext cx="6722918" cy="646331"/>
              </a:xfrm>
              <a:prstGeom prst="rect">
                <a:avLst/>
              </a:prstGeom>
              <a:noFill/>
            </p:spPr>
            <p:txBody>
              <a:bodyPr wrap="square">
                <a:spAutoFit/>
              </a:bodyPr>
              <a:lstStyle/>
              <a:p>
                <a14:m>
                  <m:oMath xmlns:m="http://schemas.openxmlformats.org/officeDocument/2006/math">
                    <m:r>
                      <a:rPr lang="en-US" altLang="zh-CN" i="1" smtClean="0">
                        <a:latin typeface="Cambria Math" panose="02040503050406030204" pitchFamily="18" charset="0"/>
                        <a:ea typeface="Cambria Math" panose="02040503050406030204" pitchFamily="18" charset="0"/>
                      </a:rPr>
                      <m:t>𝑅</m:t>
                    </m:r>
                    <m:r>
                      <a:rPr lang="en-US" altLang="zh-CN" b="0" i="1" smtClean="0">
                        <a:latin typeface="Cambria Math" panose="02040503050406030204" pitchFamily="18" charset="0"/>
                        <a:ea typeface="Cambria Math" panose="02040503050406030204" pitchFamily="18" charset="0"/>
                      </a:rPr>
                      <m:t> </m:t>
                    </m:r>
                  </m:oMath>
                </a14:m>
                <a:r>
                  <a:rPr lang="en-US" altLang="zh-CN" dirty="0">
                    <a:latin typeface="Times New Roman" panose="02020603050405020304" pitchFamily="18" charset="0"/>
                    <a:cs typeface="Times New Roman" panose="02020603050405020304" pitchFamily="18" charset="0"/>
                  </a:rPr>
                  <a:t>is average radius of the ring</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r>
                      <a:rPr lang="en-US" altLang="zh-CN" i="1">
                        <a:latin typeface="Cambria Math" panose="02040503050406030204" pitchFamily="18" charset="0"/>
                        <a:ea typeface="Cambria Math" panose="02040503050406030204" pitchFamily="18" charset="0"/>
                      </a:rPr>
                      <m:t>𝑍</m:t>
                    </m:r>
                    <m:r>
                      <a:rPr lang="en-US" altLang="zh-CN" b="0" i="1" smtClean="0">
                        <a:latin typeface="Cambria Math" panose="02040503050406030204" pitchFamily="18" charset="0"/>
                        <a:ea typeface="Cambria Math" panose="02040503050406030204" pitchFamily="18" charset="0"/>
                      </a:rPr>
                      <m:t>(</m:t>
                    </m:r>
                    <m:r>
                      <a:rPr lang="zh-CN" altLang="en-US" b="0" i="1" smtClean="0">
                        <a:latin typeface="Cambria Math" panose="02040503050406030204" pitchFamily="18" charset="0"/>
                        <a:ea typeface="Cambria Math" panose="02040503050406030204" pitchFamily="18" charset="0"/>
                      </a:rPr>
                      <m:t>𝜔</m:t>
                    </m:r>
                    <m:r>
                      <a:rPr lang="en-US" altLang="zh-CN" b="0" i="1" smtClean="0">
                        <a:latin typeface="Cambria Math" panose="02040503050406030204" pitchFamily="18" charset="0"/>
                        <a:ea typeface="Cambria Math" panose="02040503050406030204" pitchFamily="18" charset="0"/>
                      </a:rPr>
                      <m:t>)</m:t>
                    </m:r>
                    <m:r>
                      <a:rPr lang="en-US" altLang="zh-CN" i="1">
                        <a:latin typeface="Cambria Math" panose="02040503050406030204" pitchFamily="18" charset="0"/>
                        <a:ea typeface="Cambria Math" panose="02040503050406030204" pitchFamily="18" charset="0"/>
                      </a:rPr>
                      <m:t>/</m:t>
                    </m:r>
                    <m:r>
                      <a:rPr lang="en-US" altLang="zh-CN" i="1">
                        <a:latin typeface="Cambria Math" panose="02040503050406030204" pitchFamily="18" charset="0"/>
                        <a:ea typeface="Cambria Math" panose="02040503050406030204" pitchFamily="18" charset="0"/>
                      </a:rPr>
                      <m:t>𝑛</m:t>
                    </m:r>
                  </m:oMath>
                </a14:m>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longitudinal broad band impedance,</a:t>
                </a:r>
                <a:r>
                  <a:rPr lang="en-US" altLang="zh-CN" dirty="0">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r>
                      <a:rPr lang="en-US" altLang="zh-CN" i="1">
                        <a:latin typeface="Cambria Math" panose="02040503050406030204" pitchFamily="18" charset="0"/>
                        <a:ea typeface="Cambria Math" panose="02040503050406030204" pitchFamily="18" charset="0"/>
                      </a:rPr>
                      <m:t>𝑛</m:t>
                    </m:r>
                    <m:r>
                      <a:rPr lang="en-US" altLang="zh-CN" b="0" i="1" smtClean="0">
                        <a:latin typeface="Cambria Math" panose="02040503050406030204" pitchFamily="18" charset="0"/>
                        <a:ea typeface="Cambria Math" panose="02040503050406030204" pitchFamily="18" charset="0"/>
                      </a:rPr>
                      <m:t>=</m:t>
                    </m:r>
                    <m:r>
                      <a:rPr lang="zh-CN" altLang="en-US" i="1">
                        <a:latin typeface="Cambria Math" panose="02040503050406030204" pitchFamily="18" charset="0"/>
                        <a:ea typeface="Cambria Math" panose="02040503050406030204" pitchFamily="18" charset="0"/>
                      </a:rPr>
                      <m:t>𝜔</m:t>
                    </m:r>
                    <m:r>
                      <a:rPr lang="en-US" altLang="zh-CN" b="0" i="1" smtClean="0">
                        <a:latin typeface="Cambria Math" panose="02040503050406030204" pitchFamily="18" charset="0"/>
                        <a:ea typeface="Cambria Math" panose="02040503050406030204" pitchFamily="18" charset="0"/>
                      </a:rPr>
                      <m:t>/</m:t>
                    </m:r>
                    <m:sSub>
                      <m:sSubPr>
                        <m:ctrlPr>
                          <a:rPr lang="en-US" altLang="zh-CN" b="0" i="1" smtClean="0">
                            <a:latin typeface="Cambria Math" panose="02040503050406030204" pitchFamily="18" charset="0"/>
                            <a:ea typeface="Cambria Math" panose="02040503050406030204" pitchFamily="18" charset="0"/>
                          </a:rPr>
                        </m:ctrlPr>
                      </m:sSubPr>
                      <m:e>
                        <m:r>
                          <a:rPr lang="zh-CN" altLang="en-US" b="0" i="1" smtClean="0">
                            <a:latin typeface="Cambria Math" panose="02040503050406030204" pitchFamily="18" charset="0"/>
                            <a:ea typeface="Cambria Math" panose="02040503050406030204" pitchFamily="18" charset="0"/>
                          </a:rPr>
                          <m:t>𝜔</m:t>
                        </m:r>
                      </m:e>
                      <m:sub>
                        <m:r>
                          <a:rPr lang="en-US" altLang="zh-CN" b="0" i="1" smtClean="0">
                            <a:latin typeface="Cambria Math" panose="02040503050406030204" pitchFamily="18" charset="0"/>
                            <a:ea typeface="Cambria Math" panose="02040503050406030204" pitchFamily="18" charset="0"/>
                          </a:rPr>
                          <m:t>0</m:t>
                        </m:r>
                      </m:sub>
                    </m:sSub>
                  </m:oMath>
                </a14:m>
                <a:r>
                  <a:rPr lang="en-US" altLang="zh-CN"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ea typeface="Cambria Math" panose="02040503050406030204" pitchFamily="18" charset="0"/>
                    <a:cs typeface="Times New Roman" panose="02020603050405020304" pitchFamily="18" charset="0"/>
                  </a:rPr>
                  <a:t> </a:t>
                </a:r>
                <a14:m>
                  <m:oMath xmlns:m="http://schemas.openxmlformats.org/officeDocument/2006/math">
                    <m:sSub>
                      <m:sSubPr>
                        <m:ctrlPr>
                          <a:rPr lang="en-US" altLang="zh-CN" i="1">
                            <a:latin typeface="Cambria Math" panose="02040503050406030204" pitchFamily="18" charset="0"/>
                            <a:ea typeface="Cambria Math" panose="02040503050406030204" pitchFamily="18" charset="0"/>
                          </a:rPr>
                        </m:ctrlPr>
                      </m:sSubPr>
                      <m:e>
                        <m:r>
                          <a:rPr lang="zh-CN" altLang="en-US" i="1">
                            <a:latin typeface="Cambria Math" panose="02040503050406030204" pitchFamily="18" charset="0"/>
                            <a:ea typeface="Cambria Math" panose="02040503050406030204" pitchFamily="18" charset="0"/>
                          </a:rPr>
                          <m:t>𝜔</m:t>
                        </m:r>
                      </m:e>
                      <m:sub>
                        <m:r>
                          <a:rPr lang="en-US" altLang="zh-CN" i="1">
                            <a:latin typeface="Cambria Math" panose="02040503050406030204" pitchFamily="18" charset="0"/>
                            <a:ea typeface="Cambria Math" panose="02040503050406030204" pitchFamily="18" charset="0"/>
                          </a:rPr>
                          <m:t>0</m:t>
                        </m:r>
                      </m:sub>
                    </m:sSub>
                  </m:oMath>
                </a14:m>
                <a:r>
                  <a:rPr lang="en-US" altLang="zh-CN" dirty="0">
                    <a:latin typeface="Times New Roman" panose="02020603050405020304" pitchFamily="18" charset="0"/>
                    <a:cs typeface="Times New Roman" panose="02020603050405020304" pitchFamily="18" charset="0"/>
                  </a:rPr>
                  <a:t> is revolution frequency. </a:t>
                </a:r>
                <a:endParaRPr lang="zh-CN" altLang="en-US" dirty="0">
                  <a:latin typeface="Times New Roman" panose="02020603050405020304" pitchFamily="18" charset="0"/>
                  <a:cs typeface="Times New Roman" panose="02020603050405020304" pitchFamily="18" charset="0"/>
                </a:endParaRPr>
              </a:p>
            </p:txBody>
          </p:sp>
        </mc:Choice>
        <mc:Fallback xmlns="">
          <p:sp>
            <p:nvSpPr>
              <p:cNvPr id="1047" name="文本框 1046">
                <a:extLst>
                  <a:ext uri="{FF2B5EF4-FFF2-40B4-BE49-F238E27FC236}">
                    <a16:creationId xmlns:a16="http://schemas.microsoft.com/office/drawing/2014/main" id="{18DA5D3D-9C7C-096B-46DF-F015EF61AFD8}"/>
                  </a:ext>
                </a:extLst>
              </p:cNvPr>
              <p:cNvSpPr txBox="1">
                <a:spLocks noRot="1" noChangeAspect="1" noMove="1" noResize="1" noEditPoints="1" noAdjustHandles="1" noChangeArrowheads="1" noChangeShapeType="1" noTextEdit="1"/>
              </p:cNvSpPr>
              <p:nvPr/>
            </p:nvSpPr>
            <p:spPr>
              <a:xfrm>
                <a:off x="5029200" y="2563506"/>
                <a:ext cx="6722918" cy="646331"/>
              </a:xfrm>
              <a:prstGeom prst="rect">
                <a:avLst/>
              </a:prstGeom>
              <a:blipFill>
                <a:blip r:embed="rId5"/>
                <a:stretch>
                  <a:fillRect l="-725" t="-6604" b="-14151"/>
                </a:stretch>
              </a:blipFill>
            </p:spPr>
            <p:txBody>
              <a:bodyPr/>
              <a:lstStyle/>
              <a:p>
                <a:r>
                  <a:rPr lang="zh-CN" altLang="en-US">
                    <a:noFill/>
                  </a:rPr>
                  <a:t> </a:t>
                </a:r>
              </a:p>
            </p:txBody>
          </p:sp>
        </mc:Fallback>
      </mc:AlternateContent>
      <p:sp>
        <p:nvSpPr>
          <p:cNvPr id="4" name="文本框 3">
            <a:extLst>
              <a:ext uri="{FF2B5EF4-FFF2-40B4-BE49-F238E27FC236}">
                <a16:creationId xmlns:a16="http://schemas.microsoft.com/office/drawing/2014/main" id="{E9BDB64D-7624-D7E8-BE11-5F9C45FB85BD}"/>
              </a:ext>
            </a:extLst>
          </p:cNvPr>
          <p:cNvSpPr txBox="1"/>
          <p:nvPr/>
        </p:nvSpPr>
        <p:spPr>
          <a:xfrm>
            <a:off x="1145598" y="116669"/>
            <a:ext cx="6094268" cy="523220"/>
          </a:xfrm>
          <a:prstGeom prst="rect">
            <a:avLst/>
          </a:prstGeom>
          <a:noFill/>
        </p:spPr>
        <p:txBody>
          <a:bodyPr wrap="square">
            <a:spAutoFit/>
          </a:bodyPr>
          <a:lstStyle/>
          <a:p>
            <a:r>
              <a:rPr lang="en-US" altLang="zh-CN" sz="2800" dirty="0">
                <a:solidFill>
                  <a:schemeClr val="accent6">
                    <a:lumMod val="75000"/>
                  </a:schemeClr>
                </a:solidFill>
                <a:latin typeface="华文中宋" panose="02010600040101010101" pitchFamily="2" charset="-122"/>
                <a:ea typeface="华文中宋" panose="02010600040101010101" pitchFamily="2" charset="-122"/>
              </a:rPr>
              <a:t>Single bunch instability</a:t>
            </a:r>
            <a:endParaRPr lang="zh-CN" altLang="en-US" sz="2800" dirty="0">
              <a:solidFill>
                <a:schemeClr val="accent6">
                  <a:lumMod val="75000"/>
                </a:schemeClr>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19497086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158E6C7-612F-171C-B19E-57180036D24D}"/>
              </a:ext>
            </a:extLst>
          </p:cNvPr>
          <p:cNvSpPr txBox="1"/>
          <p:nvPr/>
        </p:nvSpPr>
        <p:spPr>
          <a:xfrm>
            <a:off x="635203" y="860467"/>
            <a:ext cx="6094268" cy="369332"/>
          </a:xfrm>
          <a:prstGeom prst="rect">
            <a:avLst/>
          </a:prstGeom>
          <a:noFill/>
        </p:spPr>
        <p:txBody>
          <a:bodyPr wrap="square">
            <a:spAutoFit/>
          </a:bodyPr>
          <a:lstStyle/>
          <a:p>
            <a:r>
              <a:rPr lang="en-US" altLang="zh-CN" b="1" dirty="0">
                <a:solidFill>
                  <a:schemeClr val="accent5">
                    <a:lumMod val="75000"/>
                  </a:schemeClr>
                </a:solidFill>
              </a:rPr>
              <a:t>d</a:t>
            </a:r>
            <a:r>
              <a:rPr lang="zh-CN" altLang="en-US" b="1" dirty="0">
                <a:solidFill>
                  <a:schemeClr val="accent5">
                    <a:lumMod val="75000"/>
                  </a:schemeClr>
                </a:solidFill>
              </a:rPr>
              <a:t>、</a:t>
            </a:r>
            <a:r>
              <a:rPr lang="en-US" altLang="zh-CN" b="1" dirty="0">
                <a:solidFill>
                  <a:schemeClr val="accent5">
                    <a:lumMod val="75000"/>
                  </a:schemeClr>
                </a:solidFill>
              </a:rPr>
              <a:t>CSR</a:t>
            </a:r>
            <a:r>
              <a:rPr lang="zh-CN" altLang="en-US" b="1" dirty="0">
                <a:solidFill>
                  <a:schemeClr val="accent5">
                    <a:lumMod val="75000"/>
                  </a:schemeClr>
                </a:solidFill>
              </a:rPr>
              <a:t> </a:t>
            </a:r>
            <a:r>
              <a:rPr lang="en-US" altLang="zh-CN" b="1" dirty="0">
                <a:solidFill>
                  <a:schemeClr val="accent5">
                    <a:lumMod val="75000"/>
                  </a:schemeClr>
                </a:solidFill>
              </a:rPr>
              <a:t>instability</a:t>
            </a:r>
            <a:endParaRPr lang="zh-CN" altLang="en-US" b="1" dirty="0">
              <a:solidFill>
                <a:schemeClr val="accent5">
                  <a:lumMod val="75000"/>
                </a:schemeClr>
              </a:solidFill>
            </a:endParaRPr>
          </a:p>
        </p:txBody>
      </p:sp>
      <p:pic>
        <p:nvPicPr>
          <p:cNvPr id="4" name="图片 3" descr="卡通人物&#10;&#10;中度可信度描述已自动生成">
            <a:extLst>
              <a:ext uri="{FF2B5EF4-FFF2-40B4-BE49-F238E27FC236}">
                <a16:creationId xmlns:a16="http://schemas.microsoft.com/office/drawing/2014/main" id="{4B700E85-B8F3-57B9-0478-588BDD1657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5203" y="5158741"/>
            <a:ext cx="1068904" cy="749424"/>
          </a:xfrm>
          <a:prstGeom prst="rect">
            <a:avLst/>
          </a:prstGeom>
        </p:spPr>
      </p:pic>
      <p:pic>
        <p:nvPicPr>
          <p:cNvPr id="6" name="图片 5" descr="图片包含 图示&#10;&#10;描述已自动生成">
            <a:extLst>
              <a:ext uri="{FF2B5EF4-FFF2-40B4-BE49-F238E27FC236}">
                <a16:creationId xmlns:a16="http://schemas.microsoft.com/office/drawing/2014/main" id="{EED53AE8-4440-C113-DD09-EA2A3B9FA8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1822" y="5144066"/>
            <a:ext cx="2460624" cy="1090479"/>
          </a:xfrm>
          <a:prstGeom prst="rect">
            <a:avLst/>
          </a:prstGeom>
        </p:spPr>
      </p:pic>
      <p:pic>
        <p:nvPicPr>
          <p:cNvPr id="7" name="图片 6">
            <a:extLst>
              <a:ext uri="{FF2B5EF4-FFF2-40B4-BE49-F238E27FC236}">
                <a16:creationId xmlns:a16="http://schemas.microsoft.com/office/drawing/2014/main" id="{4A60F24B-9EE9-734B-17BE-B6CE85AA011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4981" y="3605511"/>
            <a:ext cx="3322497" cy="1250049"/>
          </a:xfrm>
          <a:prstGeom prst="rect">
            <a:avLst/>
          </a:prstGeom>
        </p:spPr>
      </p:pic>
      <p:sp>
        <p:nvSpPr>
          <p:cNvPr id="8" name="文本框 7">
            <a:extLst>
              <a:ext uri="{FF2B5EF4-FFF2-40B4-BE49-F238E27FC236}">
                <a16:creationId xmlns:a16="http://schemas.microsoft.com/office/drawing/2014/main" id="{82A96A20-386B-E9C7-9D97-5C13967E4ABA}"/>
              </a:ext>
            </a:extLst>
          </p:cNvPr>
          <p:cNvSpPr txBox="1"/>
          <p:nvPr/>
        </p:nvSpPr>
        <p:spPr>
          <a:xfrm>
            <a:off x="168895" y="6333979"/>
            <a:ext cx="2190023" cy="369332"/>
          </a:xfrm>
          <a:prstGeom prst="rect">
            <a:avLst/>
          </a:prstGeom>
          <a:noFill/>
        </p:spPr>
        <p:txBody>
          <a:bodyPr wrap="none" rtlCol="0">
            <a:spAutoFit/>
          </a:bodyPr>
          <a:lstStyle/>
          <a:p>
            <a:r>
              <a:rPr lang="en-US" altLang="zh-CN" dirty="0"/>
              <a:t>Incoherent radiation</a:t>
            </a:r>
            <a:endParaRPr lang="zh-CN" altLang="en-US" dirty="0"/>
          </a:p>
        </p:txBody>
      </p:sp>
      <p:sp>
        <p:nvSpPr>
          <p:cNvPr id="9" name="文本框 8">
            <a:extLst>
              <a:ext uri="{FF2B5EF4-FFF2-40B4-BE49-F238E27FC236}">
                <a16:creationId xmlns:a16="http://schemas.microsoft.com/office/drawing/2014/main" id="{F7B3597A-370A-84F1-A30A-F0A5FE3D0F31}"/>
              </a:ext>
            </a:extLst>
          </p:cNvPr>
          <p:cNvSpPr txBox="1"/>
          <p:nvPr/>
        </p:nvSpPr>
        <p:spPr>
          <a:xfrm>
            <a:off x="3113945" y="6310825"/>
            <a:ext cx="2044149" cy="369332"/>
          </a:xfrm>
          <a:prstGeom prst="rect">
            <a:avLst/>
          </a:prstGeom>
          <a:noFill/>
        </p:spPr>
        <p:txBody>
          <a:bodyPr wrap="none" rtlCol="0">
            <a:spAutoFit/>
          </a:bodyPr>
          <a:lstStyle/>
          <a:p>
            <a:r>
              <a:rPr lang="en-US" altLang="zh-CN" dirty="0"/>
              <a:t>Coherent radiation</a:t>
            </a:r>
            <a:endParaRPr lang="zh-CN" altLang="en-US" dirty="0"/>
          </a:p>
        </p:txBody>
      </p:sp>
      <p:sp>
        <p:nvSpPr>
          <p:cNvPr id="10" name="文本框 9">
            <a:extLst>
              <a:ext uri="{FF2B5EF4-FFF2-40B4-BE49-F238E27FC236}">
                <a16:creationId xmlns:a16="http://schemas.microsoft.com/office/drawing/2014/main" id="{F92BFBC2-B3EA-2D41-FAF4-B2063BBDD9F4}"/>
              </a:ext>
            </a:extLst>
          </p:cNvPr>
          <p:cNvSpPr txBox="1"/>
          <p:nvPr/>
        </p:nvSpPr>
        <p:spPr>
          <a:xfrm>
            <a:off x="6096000" y="1244230"/>
            <a:ext cx="5624945" cy="5355312"/>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When the radiation wavelength is close to or longer than the bunch length, coherent synchrotron radiation (CSR) will be emitted. In a dipole, electrons move on a curved path, and the CSR will catch up with the leading electrons. As the electrons get transverse momentum, they will interact with the CSR.</a:t>
            </a:r>
          </a:p>
          <a:p>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In a storage ring where </a:t>
            </a:r>
            <a:r>
              <a:rPr lang="en-US" altLang="zh-CN" i="1" dirty="0">
                <a:latin typeface="Times New Roman" panose="02020603050405020304" pitchFamily="18" charset="0"/>
                <a:cs typeface="Times New Roman" panose="02020603050405020304" pitchFamily="18" charset="0"/>
              </a:rPr>
              <a:t>η≠0</a:t>
            </a:r>
            <a:r>
              <a:rPr lang="en-US" altLang="zh-CN" dirty="0">
                <a:latin typeface="Times New Roman" panose="02020603050405020304" pitchFamily="18" charset="0"/>
                <a:cs typeface="Times New Roman" panose="02020603050405020304" pitchFamily="18" charset="0"/>
              </a:rPr>
              <a:t> (R56 ≠0), energy modulation will cause density modulation, creating micro-bunches. These micro-bunches will enhance CSR, leading to an instability. This process is very similar to FEL, except with a </a:t>
            </a:r>
            <a:r>
              <a:rPr lang="en-US" altLang="zh-CN" b="1" dirty="0">
                <a:latin typeface="Times New Roman" panose="02020603050405020304" pitchFamily="18" charset="0"/>
                <a:cs typeface="Times New Roman" panose="02020603050405020304" pitchFamily="18" charset="0"/>
              </a:rPr>
              <a:t>longer wavelength </a:t>
            </a:r>
            <a:r>
              <a:rPr lang="en-US" altLang="zh-CN" dirty="0">
                <a:latin typeface="Times New Roman" panose="02020603050405020304" pitchFamily="18" charset="0"/>
                <a:cs typeface="Times New Roman" panose="02020603050405020304" pitchFamily="18" charset="0"/>
              </a:rPr>
              <a:t>and in an uncontrolled way.</a:t>
            </a:r>
          </a:p>
          <a:p>
            <a:endParaRPr lang="en-US" altLang="zh-CN" dirty="0">
              <a:latin typeface="Times New Roman" panose="02020603050405020304" pitchFamily="18" charset="0"/>
              <a:cs typeface="Times New Roman" panose="02020603050405020304" pitchFamily="18" charset="0"/>
            </a:endParaRPr>
          </a:p>
          <a:p>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If above process happens at the place where gets dispersion, transverse emittance will be increased.</a:t>
            </a:r>
          </a:p>
          <a:p>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CSR can be shield by vacuum chamber.</a:t>
            </a:r>
          </a:p>
          <a:p>
            <a:endParaRPr lang="zh-CN" altLang="en-US" dirty="0">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D4FCBFD9-E199-1A3D-2DE3-5C0C65310D9A}"/>
              </a:ext>
            </a:extLst>
          </p:cNvPr>
          <p:cNvSpPr txBox="1"/>
          <p:nvPr/>
        </p:nvSpPr>
        <p:spPr>
          <a:xfrm>
            <a:off x="1145598" y="116669"/>
            <a:ext cx="6094268" cy="523220"/>
          </a:xfrm>
          <a:prstGeom prst="rect">
            <a:avLst/>
          </a:prstGeom>
          <a:noFill/>
        </p:spPr>
        <p:txBody>
          <a:bodyPr wrap="square">
            <a:spAutoFit/>
          </a:bodyPr>
          <a:lstStyle/>
          <a:p>
            <a:r>
              <a:rPr lang="en-US" altLang="zh-CN" sz="2800" dirty="0">
                <a:solidFill>
                  <a:schemeClr val="accent6">
                    <a:lumMod val="75000"/>
                  </a:schemeClr>
                </a:solidFill>
                <a:latin typeface="华文中宋" panose="02010600040101010101" pitchFamily="2" charset="-122"/>
                <a:ea typeface="华文中宋" panose="02010600040101010101" pitchFamily="2" charset="-122"/>
              </a:rPr>
              <a:t>Single bunch instability</a:t>
            </a:r>
            <a:endParaRPr lang="zh-CN" altLang="en-US" sz="2800" dirty="0">
              <a:solidFill>
                <a:schemeClr val="accent6">
                  <a:lumMod val="75000"/>
                </a:schemeClr>
              </a:solidFill>
              <a:latin typeface="华文中宋" panose="02010600040101010101" pitchFamily="2" charset="-122"/>
              <a:ea typeface="华文中宋" panose="02010600040101010101" pitchFamily="2" charset="-122"/>
            </a:endParaRPr>
          </a:p>
        </p:txBody>
      </p:sp>
      <p:pic>
        <p:nvPicPr>
          <p:cNvPr id="11" name="Picture 2">
            <a:extLst>
              <a:ext uri="{FF2B5EF4-FFF2-40B4-BE49-F238E27FC236}">
                <a16:creationId xmlns:a16="http://schemas.microsoft.com/office/drawing/2014/main" id="{0203CC0A-A96E-5170-B750-297DD5F73B8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168895" y="1290035"/>
            <a:ext cx="2900045" cy="1612342"/>
          </a:xfrm>
          <a:prstGeom prst="rect">
            <a:avLst/>
          </a:prstGeom>
          <a:noFill/>
          <a:extLst>
            <a:ext uri="{909E8E84-426E-40DD-AFC4-6F175D3DCCD1}">
              <a14:hiddenFill xmlns:a14="http://schemas.microsoft.com/office/drawing/2010/main">
                <a:solidFill>
                  <a:srgbClr val="FFFFFF"/>
                </a:solidFill>
              </a14:hiddenFill>
            </a:ext>
          </a:extLst>
        </p:spPr>
      </p:pic>
      <p:sp>
        <p:nvSpPr>
          <p:cNvPr id="14" name="文本框 13">
            <a:extLst>
              <a:ext uri="{FF2B5EF4-FFF2-40B4-BE49-F238E27FC236}">
                <a16:creationId xmlns:a16="http://schemas.microsoft.com/office/drawing/2014/main" id="{670A1A2F-7589-0D8A-AD8A-3527D500FE16}"/>
              </a:ext>
            </a:extLst>
          </p:cNvPr>
          <p:cNvSpPr txBox="1"/>
          <p:nvPr/>
        </p:nvSpPr>
        <p:spPr>
          <a:xfrm>
            <a:off x="904009" y="2930618"/>
            <a:ext cx="1396536" cy="369332"/>
          </a:xfrm>
          <a:prstGeom prst="rect">
            <a:avLst/>
          </a:prstGeom>
          <a:noFill/>
        </p:spPr>
        <p:txBody>
          <a:bodyPr wrap="none" rtlCol="0">
            <a:spAutoFit/>
          </a:bodyPr>
          <a:lstStyle/>
          <a:p>
            <a:r>
              <a:rPr lang="en-US" altLang="zh-CN" dirty="0" err="1">
                <a:latin typeface="Cascadia Mono SemiBold" panose="020B0609020000020004" pitchFamily="49" charset="0"/>
                <a:ea typeface="Cascadia Mono SemiBold" panose="020B0609020000020004" pitchFamily="49" charset="0"/>
                <a:cs typeface="Cascadia Mono SemiBold" panose="020B0609020000020004" pitchFamily="49" charset="0"/>
              </a:rPr>
              <a:t>wakefield</a:t>
            </a:r>
            <a:endParaRPr lang="zh-CN" altLang="en-US" dirty="0">
              <a:latin typeface="Cascadia Mono SemiBold" panose="020B0609020000020004" pitchFamily="49" charset="0"/>
              <a:cs typeface="Cascadia Mono SemiBold" panose="020B0609020000020004" pitchFamily="49" charset="0"/>
            </a:endParaRPr>
          </a:p>
        </p:txBody>
      </p:sp>
      <p:sp>
        <p:nvSpPr>
          <p:cNvPr id="15" name="文本框 14">
            <a:extLst>
              <a:ext uri="{FF2B5EF4-FFF2-40B4-BE49-F238E27FC236}">
                <a16:creationId xmlns:a16="http://schemas.microsoft.com/office/drawing/2014/main" id="{CCCCD3E2-9ED0-9F9F-ACD1-82F4065BCECC}"/>
              </a:ext>
            </a:extLst>
          </p:cNvPr>
          <p:cNvSpPr txBox="1"/>
          <p:nvPr/>
        </p:nvSpPr>
        <p:spPr>
          <a:xfrm>
            <a:off x="4192732" y="2936650"/>
            <a:ext cx="588623" cy="369332"/>
          </a:xfrm>
          <a:prstGeom prst="rect">
            <a:avLst/>
          </a:prstGeom>
          <a:noFill/>
        </p:spPr>
        <p:txBody>
          <a:bodyPr wrap="none" rtlCol="0">
            <a:spAutoFit/>
          </a:bodyPr>
          <a:lstStyle/>
          <a:p>
            <a:r>
              <a:rPr lang="en-US" altLang="zh-CN" dirty="0">
                <a:latin typeface="Cascadia Mono SemiBold" panose="020B0609020000020004" pitchFamily="49" charset="0"/>
                <a:ea typeface="Cascadia Mono SemiBold" panose="020B0609020000020004" pitchFamily="49" charset="0"/>
                <a:cs typeface="Cascadia Mono SemiBold" panose="020B0609020000020004" pitchFamily="49" charset="0"/>
              </a:rPr>
              <a:t>CSR</a:t>
            </a:r>
            <a:endParaRPr lang="zh-CN" altLang="en-US" dirty="0">
              <a:latin typeface="Cascadia Mono SemiBold" panose="020B0609020000020004" pitchFamily="49" charset="0"/>
              <a:cs typeface="Cascadia Mono SemiBold" panose="020B0609020000020004" pitchFamily="49" charset="0"/>
            </a:endParaRPr>
          </a:p>
        </p:txBody>
      </p:sp>
      <p:pic>
        <p:nvPicPr>
          <p:cNvPr id="1030" name="Picture 6" descr="夜间的汽车灯光高清图片下载-正版图片504221354-摄图网">
            <a:extLst>
              <a:ext uri="{FF2B5EF4-FFF2-40B4-BE49-F238E27FC236}">
                <a16:creationId xmlns:a16="http://schemas.microsoft.com/office/drawing/2014/main" id="{DE7F4053-9242-1ED0-57D9-0DC54784CAD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5339" b="23636"/>
          <a:stretch>
            <a:fillRect/>
          </a:stretch>
        </p:blipFill>
        <p:spPr bwMode="auto">
          <a:xfrm flipH="1">
            <a:off x="3115965" y="1287801"/>
            <a:ext cx="2723725" cy="1619540"/>
          </a:xfrm>
          <a:prstGeom prst="rect">
            <a:avLst/>
          </a:prstGeom>
          <a:noFill/>
          <a:extLst>
            <a:ext uri="{909E8E84-426E-40DD-AFC4-6F175D3DCCD1}">
              <a14:hiddenFill xmlns:a14="http://schemas.microsoft.com/office/drawing/2010/main">
                <a:solidFill>
                  <a:srgbClr val="FFFFFF"/>
                </a:solidFill>
              </a14:hiddenFill>
            </a:ext>
          </a:extLst>
        </p:spPr>
      </p:pic>
      <p:sp>
        <p:nvSpPr>
          <p:cNvPr id="16" name="文本框 15">
            <a:extLst>
              <a:ext uri="{FF2B5EF4-FFF2-40B4-BE49-F238E27FC236}">
                <a16:creationId xmlns:a16="http://schemas.microsoft.com/office/drawing/2014/main" id="{269B96DC-D97B-399C-E93E-0FA38EBA1704}"/>
              </a:ext>
            </a:extLst>
          </p:cNvPr>
          <p:cNvSpPr txBox="1"/>
          <p:nvPr/>
        </p:nvSpPr>
        <p:spPr>
          <a:xfrm>
            <a:off x="6823248" y="4486228"/>
            <a:ext cx="731290" cy="369332"/>
          </a:xfrm>
          <a:prstGeom prst="rect">
            <a:avLst/>
          </a:prstGeom>
          <a:noFill/>
        </p:spPr>
        <p:txBody>
          <a:bodyPr wrap="none" rtlCol="0">
            <a:spAutoFit/>
          </a:bodyPr>
          <a:lstStyle/>
          <a:p>
            <a:r>
              <a:rPr lang="en-US" altLang="zh-CN" dirty="0">
                <a:solidFill>
                  <a:srgbClr val="FF0000"/>
                </a:solidFill>
                <a:latin typeface="Times New Roman" panose="02020603050405020304" pitchFamily="18" charset="0"/>
                <a:cs typeface="Times New Roman" panose="02020603050405020304" pitchFamily="18" charset="0"/>
              </a:rPr>
              <a:t>Why?</a:t>
            </a:r>
            <a:endParaRPr lang="zh-CN" altLang="en-US"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7083232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组合 14">
            <a:extLst>
              <a:ext uri="{FF2B5EF4-FFF2-40B4-BE49-F238E27FC236}">
                <a16:creationId xmlns:a16="http://schemas.microsoft.com/office/drawing/2014/main" id="{BC21FB87-A395-FFEC-E3C7-608673D3E11A}"/>
              </a:ext>
            </a:extLst>
          </p:cNvPr>
          <p:cNvGrpSpPr/>
          <p:nvPr/>
        </p:nvGrpSpPr>
        <p:grpSpPr>
          <a:xfrm>
            <a:off x="825339" y="2738846"/>
            <a:ext cx="1987133" cy="1719543"/>
            <a:chOff x="1556167" y="1557742"/>
            <a:chExt cx="1987133" cy="1719543"/>
          </a:xfrm>
        </p:grpSpPr>
        <p:sp>
          <p:nvSpPr>
            <p:cNvPr id="16" name="空心弧 15">
              <a:extLst>
                <a:ext uri="{FF2B5EF4-FFF2-40B4-BE49-F238E27FC236}">
                  <a16:creationId xmlns:a16="http://schemas.microsoft.com/office/drawing/2014/main" id="{C75F77A5-1B30-95CE-537E-9C537979D271}"/>
                </a:ext>
              </a:extLst>
            </p:cNvPr>
            <p:cNvSpPr/>
            <p:nvPr/>
          </p:nvSpPr>
          <p:spPr>
            <a:xfrm rot="2295491">
              <a:off x="1701009" y="1557742"/>
              <a:ext cx="1688682" cy="1719543"/>
            </a:xfrm>
            <a:prstGeom prst="blockArc">
              <a:avLst>
                <a:gd name="adj1" fmla="val 10800000"/>
                <a:gd name="adj2" fmla="val 17042169"/>
                <a:gd name="adj3" fmla="val 25965"/>
              </a:avLst>
            </a:prstGeom>
            <a:solidFill>
              <a:schemeClr val="accent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17" name="弧形 16">
              <a:extLst>
                <a:ext uri="{FF2B5EF4-FFF2-40B4-BE49-F238E27FC236}">
                  <a16:creationId xmlns:a16="http://schemas.microsoft.com/office/drawing/2014/main" id="{208FFD8B-49B3-9466-CEC0-26C5F1EFFF9C}"/>
                </a:ext>
              </a:extLst>
            </p:cNvPr>
            <p:cNvSpPr/>
            <p:nvPr/>
          </p:nvSpPr>
          <p:spPr>
            <a:xfrm rot="18720430">
              <a:off x="1857501" y="1786273"/>
              <a:ext cx="1464090" cy="1462804"/>
            </a:xfrm>
            <a:prstGeom prst="arc">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a:p>
          </p:txBody>
        </p:sp>
        <p:cxnSp>
          <p:nvCxnSpPr>
            <p:cNvPr id="18" name="直接连接符 17">
              <a:extLst>
                <a:ext uri="{FF2B5EF4-FFF2-40B4-BE49-F238E27FC236}">
                  <a16:creationId xmlns:a16="http://schemas.microsoft.com/office/drawing/2014/main" id="{1A78D481-F140-368E-D969-D753E6C1079F}"/>
                </a:ext>
              </a:extLst>
            </p:cNvPr>
            <p:cNvCxnSpPr>
              <a:cxnSpLocks/>
              <a:endCxn id="16" idx="0"/>
            </p:cNvCxnSpPr>
            <p:nvPr/>
          </p:nvCxnSpPr>
          <p:spPr>
            <a:xfrm flipV="1">
              <a:off x="1556167" y="2030443"/>
              <a:ext cx="498330" cy="487232"/>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19" name="直接连接符 18">
              <a:extLst>
                <a:ext uri="{FF2B5EF4-FFF2-40B4-BE49-F238E27FC236}">
                  <a16:creationId xmlns:a16="http://schemas.microsoft.com/office/drawing/2014/main" id="{6DCDD20A-A826-3B10-EC35-67188045D184}"/>
                </a:ext>
              </a:extLst>
            </p:cNvPr>
            <p:cNvCxnSpPr>
              <a:cxnSpLocks/>
              <a:endCxn id="17" idx="2"/>
            </p:cNvCxnSpPr>
            <p:nvPr/>
          </p:nvCxnSpPr>
          <p:spPr>
            <a:xfrm flipH="1" flipV="1">
              <a:off x="3079448" y="1973721"/>
              <a:ext cx="463852" cy="543954"/>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20" name="组合 19">
            <a:extLst>
              <a:ext uri="{FF2B5EF4-FFF2-40B4-BE49-F238E27FC236}">
                <a16:creationId xmlns:a16="http://schemas.microsoft.com/office/drawing/2014/main" id="{DC02F39A-EAB1-87B4-8B86-3C6176AE0511}"/>
              </a:ext>
            </a:extLst>
          </p:cNvPr>
          <p:cNvGrpSpPr/>
          <p:nvPr/>
        </p:nvGrpSpPr>
        <p:grpSpPr>
          <a:xfrm>
            <a:off x="825339" y="3892235"/>
            <a:ext cx="1987133" cy="1719543"/>
            <a:chOff x="1556167" y="1557742"/>
            <a:chExt cx="1987133" cy="1719543"/>
          </a:xfrm>
        </p:grpSpPr>
        <p:sp>
          <p:nvSpPr>
            <p:cNvPr id="21" name="空心弧 20">
              <a:extLst>
                <a:ext uri="{FF2B5EF4-FFF2-40B4-BE49-F238E27FC236}">
                  <a16:creationId xmlns:a16="http://schemas.microsoft.com/office/drawing/2014/main" id="{56AF25C1-BF9B-6054-3747-9EDAADC64C46}"/>
                </a:ext>
              </a:extLst>
            </p:cNvPr>
            <p:cNvSpPr/>
            <p:nvPr/>
          </p:nvSpPr>
          <p:spPr>
            <a:xfrm rot="2295491">
              <a:off x="1701009" y="1557742"/>
              <a:ext cx="1688682" cy="1719543"/>
            </a:xfrm>
            <a:prstGeom prst="blockArc">
              <a:avLst>
                <a:gd name="adj1" fmla="val 10800000"/>
                <a:gd name="adj2" fmla="val 17042169"/>
                <a:gd name="adj3" fmla="val 25965"/>
              </a:avLst>
            </a:prstGeom>
            <a:solidFill>
              <a:schemeClr val="accent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2" name="弧形 21">
              <a:extLst>
                <a:ext uri="{FF2B5EF4-FFF2-40B4-BE49-F238E27FC236}">
                  <a16:creationId xmlns:a16="http://schemas.microsoft.com/office/drawing/2014/main" id="{5B247B03-1282-DB8F-A7FE-A5BB9B693B1A}"/>
                </a:ext>
              </a:extLst>
            </p:cNvPr>
            <p:cNvSpPr/>
            <p:nvPr/>
          </p:nvSpPr>
          <p:spPr>
            <a:xfrm rot="18720430">
              <a:off x="1857501" y="1786273"/>
              <a:ext cx="1464090" cy="1462804"/>
            </a:xfrm>
            <a:prstGeom prst="arc">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a:p>
          </p:txBody>
        </p:sp>
        <p:cxnSp>
          <p:nvCxnSpPr>
            <p:cNvPr id="23" name="直接连接符 22">
              <a:extLst>
                <a:ext uri="{FF2B5EF4-FFF2-40B4-BE49-F238E27FC236}">
                  <a16:creationId xmlns:a16="http://schemas.microsoft.com/office/drawing/2014/main" id="{E8E39C4D-C037-5116-C35D-3FB678874E0D}"/>
                </a:ext>
              </a:extLst>
            </p:cNvPr>
            <p:cNvCxnSpPr>
              <a:cxnSpLocks/>
              <a:endCxn id="21" idx="0"/>
            </p:cNvCxnSpPr>
            <p:nvPr/>
          </p:nvCxnSpPr>
          <p:spPr>
            <a:xfrm flipV="1">
              <a:off x="1556167" y="2030443"/>
              <a:ext cx="498330" cy="487232"/>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4" name="直接连接符 23">
              <a:extLst>
                <a:ext uri="{FF2B5EF4-FFF2-40B4-BE49-F238E27FC236}">
                  <a16:creationId xmlns:a16="http://schemas.microsoft.com/office/drawing/2014/main" id="{4753CFC1-0685-7E9E-F610-964FF2FD46B4}"/>
                </a:ext>
              </a:extLst>
            </p:cNvPr>
            <p:cNvCxnSpPr>
              <a:cxnSpLocks/>
              <a:endCxn id="22" idx="2"/>
            </p:cNvCxnSpPr>
            <p:nvPr/>
          </p:nvCxnSpPr>
          <p:spPr>
            <a:xfrm flipH="1" flipV="1">
              <a:off x="3079448" y="1973721"/>
              <a:ext cx="463852" cy="543954"/>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grpSp>
      <p:grpSp>
        <p:nvGrpSpPr>
          <p:cNvPr id="25" name="组合 24">
            <a:extLst>
              <a:ext uri="{FF2B5EF4-FFF2-40B4-BE49-F238E27FC236}">
                <a16:creationId xmlns:a16="http://schemas.microsoft.com/office/drawing/2014/main" id="{D1BC5E27-BA6F-E768-8E00-56B5FBCDB17B}"/>
              </a:ext>
            </a:extLst>
          </p:cNvPr>
          <p:cNvGrpSpPr/>
          <p:nvPr/>
        </p:nvGrpSpPr>
        <p:grpSpPr>
          <a:xfrm>
            <a:off x="790701" y="5364281"/>
            <a:ext cx="1987133" cy="1719543"/>
            <a:chOff x="1556167" y="1557742"/>
            <a:chExt cx="1987133" cy="1719543"/>
          </a:xfrm>
        </p:grpSpPr>
        <p:sp>
          <p:nvSpPr>
            <p:cNvPr id="26" name="空心弧 25">
              <a:extLst>
                <a:ext uri="{FF2B5EF4-FFF2-40B4-BE49-F238E27FC236}">
                  <a16:creationId xmlns:a16="http://schemas.microsoft.com/office/drawing/2014/main" id="{AB4033FA-3BC3-A29B-1335-F92BE8350C4D}"/>
                </a:ext>
              </a:extLst>
            </p:cNvPr>
            <p:cNvSpPr/>
            <p:nvPr/>
          </p:nvSpPr>
          <p:spPr>
            <a:xfrm rot="2295491">
              <a:off x="1701009" y="1557742"/>
              <a:ext cx="1688682" cy="1719543"/>
            </a:xfrm>
            <a:prstGeom prst="blockArc">
              <a:avLst>
                <a:gd name="adj1" fmla="val 10800000"/>
                <a:gd name="adj2" fmla="val 17042169"/>
                <a:gd name="adj3" fmla="val 25965"/>
              </a:avLst>
            </a:prstGeom>
            <a:solidFill>
              <a:schemeClr val="accent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27" name="弧形 26">
              <a:extLst>
                <a:ext uri="{FF2B5EF4-FFF2-40B4-BE49-F238E27FC236}">
                  <a16:creationId xmlns:a16="http://schemas.microsoft.com/office/drawing/2014/main" id="{D5056D86-81C8-9640-AE41-AD36EF1A3F6B}"/>
                </a:ext>
              </a:extLst>
            </p:cNvPr>
            <p:cNvSpPr/>
            <p:nvPr/>
          </p:nvSpPr>
          <p:spPr>
            <a:xfrm rot="18720430">
              <a:off x="1857501" y="1786273"/>
              <a:ext cx="1464090" cy="1462804"/>
            </a:xfrm>
            <a:prstGeom prst="arc">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a:p>
          </p:txBody>
        </p:sp>
        <p:cxnSp>
          <p:nvCxnSpPr>
            <p:cNvPr id="28" name="直接连接符 27">
              <a:extLst>
                <a:ext uri="{FF2B5EF4-FFF2-40B4-BE49-F238E27FC236}">
                  <a16:creationId xmlns:a16="http://schemas.microsoft.com/office/drawing/2014/main" id="{3C7761CD-16D8-FB69-6234-2D5564C9937F}"/>
                </a:ext>
              </a:extLst>
            </p:cNvPr>
            <p:cNvCxnSpPr>
              <a:cxnSpLocks/>
              <a:endCxn id="26" idx="0"/>
            </p:cNvCxnSpPr>
            <p:nvPr/>
          </p:nvCxnSpPr>
          <p:spPr>
            <a:xfrm flipV="1">
              <a:off x="1556167" y="2030443"/>
              <a:ext cx="498330" cy="487232"/>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29" name="直接连接符 28">
              <a:extLst>
                <a:ext uri="{FF2B5EF4-FFF2-40B4-BE49-F238E27FC236}">
                  <a16:creationId xmlns:a16="http://schemas.microsoft.com/office/drawing/2014/main" id="{F10F1F47-7392-9C43-C127-F40AECEE50ED}"/>
                </a:ext>
              </a:extLst>
            </p:cNvPr>
            <p:cNvCxnSpPr>
              <a:cxnSpLocks/>
              <a:endCxn id="27" idx="2"/>
            </p:cNvCxnSpPr>
            <p:nvPr/>
          </p:nvCxnSpPr>
          <p:spPr>
            <a:xfrm flipH="1" flipV="1">
              <a:off x="3079448" y="1973721"/>
              <a:ext cx="463852" cy="543954"/>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35" name="文本框 34">
            <a:extLst>
              <a:ext uri="{FF2B5EF4-FFF2-40B4-BE49-F238E27FC236}">
                <a16:creationId xmlns:a16="http://schemas.microsoft.com/office/drawing/2014/main" id="{8AE3DBA1-983C-9F41-DCF4-4A8704EBB8B2}"/>
              </a:ext>
            </a:extLst>
          </p:cNvPr>
          <p:cNvSpPr txBox="1"/>
          <p:nvPr/>
        </p:nvSpPr>
        <p:spPr>
          <a:xfrm>
            <a:off x="1319676" y="2553419"/>
            <a:ext cx="389850" cy="369332"/>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P’</a:t>
            </a:r>
            <a:endParaRPr lang="zh-CN" altLang="en-US" dirty="0">
              <a:latin typeface="Times New Roman" panose="02020603050405020304" pitchFamily="18" charset="0"/>
              <a:cs typeface="Times New Roman" panose="02020603050405020304" pitchFamily="18" charset="0"/>
            </a:endParaRPr>
          </a:p>
        </p:txBody>
      </p:sp>
      <p:sp>
        <p:nvSpPr>
          <p:cNvPr id="36" name="文本框 35">
            <a:extLst>
              <a:ext uri="{FF2B5EF4-FFF2-40B4-BE49-F238E27FC236}">
                <a16:creationId xmlns:a16="http://schemas.microsoft.com/office/drawing/2014/main" id="{94E71AAC-4B0E-DF48-B8B6-E7FB7E00DF73}"/>
              </a:ext>
            </a:extLst>
          </p:cNvPr>
          <p:cNvSpPr txBox="1"/>
          <p:nvPr/>
        </p:nvSpPr>
        <p:spPr>
          <a:xfrm>
            <a:off x="2095937" y="2571588"/>
            <a:ext cx="312906" cy="369332"/>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P</a:t>
            </a:r>
            <a:endParaRPr lang="zh-CN" altLang="en-US" dirty="0">
              <a:latin typeface="Times New Roman" panose="02020603050405020304" pitchFamily="18" charset="0"/>
              <a:cs typeface="Times New Roman" panose="02020603050405020304" pitchFamily="18" charset="0"/>
            </a:endParaRPr>
          </a:p>
        </p:txBody>
      </p:sp>
      <p:sp>
        <p:nvSpPr>
          <p:cNvPr id="37" name="椭圆 36">
            <a:extLst>
              <a:ext uri="{FF2B5EF4-FFF2-40B4-BE49-F238E27FC236}">
                <a16:creationId xmlns:a16="http://schemas.microsoft.com/office/drawing/2014/main" id="{61B1C61D-0304-051F-EE81-95534ED173A2}"/>
              </a:ext>
            </a:extLst>
          </p:cNvPr>
          <p:cNvSpPr/>
          <p:nvPr/>
        </p:nvSpPr>
        <p:spPr>
          <a:xfrm>
            <a:off x="1452259" y="3001228"/>
            <a:ext cx="83128" cy="9351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椭圆 37">
            <a:extLst>
              <a:ext uri="{FF2B5EF4-FFF2-40B4-BE49-F238E27FC236}">
                <a16:creationId xmlns:a16="http://schemas.microsoft.com/office/drawing/2014/main" id="{330469A1-6739-422E-A620-A54C0C6E9FBB}"/>
              </a:ext>
            </a:extLst>
          </p:cNvPr>
          <p:cNvSpPr/>
          <p:nvPr/>
        </p:nvSpPr>
        <p:spPr>
          <a:xfrm>
            <a:off x="2134595" y="2975645"/>
            <a:ext cx="83128" cy="9351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椭圆 38">
            <a:extLst>
              <a:ext uri="{FF2B5EF4-FFF2-40B4-BE49-F238E27FC236}">
                <a16:creationId xmlns:a16="http://schemas.microsoft.com/office/drawing/2014/main" id="{7D48CE57-51D2-2A0F-7125-27B6568816CF}"/>
              </a:ext>
            </a:extLst>
          </p:cNvPr>
          <p:cNvSpPr/>
          <p:nvPr/>
        </p:nvSpPr>
        <p:spPr>
          <a:xfrm>
            <a:off x="1145598" y="4453950"/>
            <a:ext cx="83128" cy="9351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a:extLst>
              <a:ext uri="{FF2B5EF4-FFF2-40B4-BE49-F238E27FC236}">
                <a16:creationId xmlns:a16="http://schemas.microsoft.com/office/drawing/2014/main" id="{1749C29D-5F23-D6E0-24BD-DD915FB89ED1}"/>
              </a:ext>
            </a:extLst>
          </p:cNvPr>
          <p:cNvSpPr/>
          <p:nvPr/>
        </p:nvSpPr>
        <p:spPr>
          <a:xfrm>
            <a:off x="2434993" y="4401995"/>
            <a:ext cx="83128" cy="9351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椭圆 40">
            <a:extLst>
              <a:ext uri="{FF2B5EF4-FFF2-40B4-BE49-F238E27FC236}">
                <a16:creationId xmlns:a16="http://schemas.microsoft.com/office/drawing/2014/main" id="{7E9286D2-44E4-0A04-F21C-826946E83A36}"/>
              </a:ext>
            </a:extLst>
          </p:cNvPr>
          <p:cNvSpPr/>
          <p:nvPr/>
        </p:nvSpPr>
        <p:spPr>
          <a:xfrm>
            <a:off x="1858718" y="5545202"/>
            <a:ext cx="83128" cy="9351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椭圆 41">
            <a:extLst>
              <a:ext uri="{FF2B5EF4-FFF2-40B4-BE49-F238E27FC236}">
                <a16:creationId xmlns:a16="http://schemas.microsoft.com/office/drawing/2014/main" id="{E6ADAE25-F918-2741-F5DA-A15C856E57D1}"/>
              </a:ext>
            </a:extLst>
          </p:cNvPr>
          <p:cNvSpPr/>
          <p:nvPr/>
        </p:nvSpPr>
        <p:spPr>
          <a:xfrm>
            <a:off x="2577519" y="6085985"/>
            <a:ext cx="83128" cy="9351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9" name="组合 8">
            <a:extLst>
              <a:ext uri="{FF2B5EF4-FFF2-40B4-BE49-F238E27FC236}">
                <a16:creationId xmlns:a16="http://schemas.microsoft.com/office/drawing/2014/main" id="{EF2DB732-083B-204A-B9F5-13C707A05BE6}"/>
              </a:ext>
            </a:extLst>
          </p:cNvPr>
          <p:cNvGrpSpPr/>
          <p:nvPr/>
        </p:nvGrpSpPr>
        <p:grpSpPr>
          <a:xfrm>
            <a:off x="602666" y="1278802"/>
            <a:ext cx="2730578" cy="1977702"/>
            <a:chOff x="571493" y="1206065"/>
            <a:chExt cx="2730578" cy="1977702"/>
          </a:xfrm>
        </p:grpSpPr>
        <p:sp>
          <p:nvSpPr>
            <p:cNvPr id="31" name="椭圆 30">
              <a:extLst>
                <a:ext uri="{FF2B5EF4-FFF2-40B4-BE49-F238E27FC236}">
                  <a16:creationId xmlns:a16="http://schemas.microsoft.com/office/drawing/2014/main" id="{EBC3E01D-9CAF-C830-963C-359411607968}"/>
                </a:ext>
              </a:extLst>
            </p:cNvPr>
            <p:cNvSpPr/>
            <p:nvPr/>
          </p:nvSpPr>
          <p:spPr>
            <a:xfrm>
              <a:off x="884220" y="2194206"/>
              <a:ext cx="83128" cy="9351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 name="组合 5">
              <a:extLst>
                <a:ext uri="{FF2B5EF4-FFF2-40B4-BE49-F238E27FC236}">
                  <a16:creationId xmlns:a16="http://schemas.microsoft.com/office/drawing/2014/main" id="{DEBD3213-B105-4D66-DFB1-CB5392D6F1E6}"/>
                </a:ext>
              </a:extLst>
            </p:cNvPr>
            <p:cNvGrpSpPr/>
            <p:nvPr/>
          </p:nvGrpSpPr>
          <p:grpSpPr>
            <a:xfrm>
              <a:off x="571493" y="1206065"/>
              <a:ext cx="2730578" cy="1977702"/>
              <a:chOff x="571493" y="1081373"/>
              <a:chExt cx="2730578" cy="1977702"/>
            </a:xfrm>
          </p:grpSpPr>
          <p:grpSp>
            <p:nvGrpSpPr>
              <p:cNvPr id="14" name="组合 13">
                <a:extLst>
                  <a:ext uri="{FF2B5EF4-FFF2-40B4-BE49-F238E27FC236}">
                    <a16:creationId xmlns:a16="http://schemas.microsoft.com/office/drawing/2014/main" id="{6F7CB64B-0514-24B8-DD72-08373B17991F}"/>
                  </a:ext>
                </a:extLst>
              </p:cNvPr>
              <p:cNvGrpSpPr/>
              <p:nvPr/>
            </p:nvGrpSpPr>
            <p:grpSpPr>
              <a:xfrm>
                <a:off x="745675" y="1339532"/>
                <a:ext cx="2007915" cy="1719543"/>
                <a:chOff x="1535385" y="1557742"/>
                <a:chExt cx="2007915" cy="1719543"/>
              </a:xfrm>
            </p:grpSpPr>
            <p:sp>
              <p:nvSpPr>
                <p:cNvPr id="4" name="空心弧 3">
                  <a:extLst>
                    <a:ext uri="{FF2B5EF4-FFF2-40B4-BE49-F238E27FC236}">
                      <a16:creationId xmlns:a16="http://schemas.microsoft.com/office/drawing/2014/main" id="{065F81A8-9189-EAE3-079F-AEB9E59BC422}"/>
                    </a:ext>
                  </a:extLst>
                </p:cNvPr>
                <p:cNvSpPr/>
                <p:nvPr/>
              </p:nvSpPr>
              <p:spPr>
                <a:xfrm rot="2295491">
                  <a:off x="1701009" y="1557742"/>
                  <a:ext cx="1688682" cy="1719543"/>
                </a:xfrm>
                <a:prstGeom prst="blockArc">
                  <a:avLst>
                    <a:gd name="adj1" fmla="val 10800000"/>
                    <a:gd name="adj2" fmla="val 17042169"/>
                    <a:gd name="adj3" fmla="val 25965"/>
                  </a:avLst>
                </a:prstGeom>
                <a:solidFill>
                  <a:schemeClr val="accent1">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5" name="弧形 4">
                  <a:extLst>
                    <a:ext uri="{FF2B5EF4-FFF2-40B4-BE49-F238E27FC236}">
                      <a16:creationId xmlns:a16="http://schemas.microsoft.com/office/drawing/2014/main" id="{AFA9EC30-D9C4-EE60-0869-6961EDAA5881}"/>
                    </a:ext>
                  </a:extLst>
                </p:cNvPr>
                <p:cNvSpPr/>
                <p:nvPr/>
              </p:nvSpPr>
              <p:spPr>
                <a:xfrm rot="18720430">
                  <a:off x="1857501" y="1786273"/>
                  <a:ext cx="1464090" cy="1462804"/>
                </a:xfrm>
                <a:prstGeom prst="arc">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a:p>
              </p:txBody>
            </p:sp>
            <p:cxnSp>
              <p:nvCxnSpPr>
                <p:cNvPr id="7" name="直接连接符 6">
                  <a:extLst>
                    <a:ext uri="{FF2B5EF4-FFF2-40B4-BE49-F238E27FC236}">
                      <a16:creationId xmlns:a16="http://schemas.microsoft.com/office/drawing/2014/main" id="{506A44E5-8110-385F-D367-6F18A6C98AA3}"/>
                    </a:ext>
                  </a:extLst>
                </p:cNvPr>
                <p:cNvCxnSpPr>
                  <a:cxnSpLocks/>
                </p:cNvCxnSpPr>
                <p:nvPr/>
              </p:nvCxnSpPr>
              <p:spPr>
                <a:xfrm flipV="1">
                  <a:off x="1535385" y="2020052"/>
                  <a:ext cx="498330" cy="487232"/>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直接连接符 7">
                  <a:extLst>
                    <a:ext uri="{FF2B5EF4-FFF2-40B4-BE49-F238E27FC236}">
                      <a16:creationId xmlns:a16="http://schemas.microsoft.com/office/drawing/2014/main" id="{87563F9A-FCEF-E5CB-E013-DB2D39FEA9A3}"/>
                    </a:ext>
                  </a:extLst>
                </p:cNvPr>
                <p:cNvCxnSpPr>
                  <a:cxnSpLocks/>
                  <a:endCxn id="5" idx="2"/>
                </p:cNvCxnSpPr>
                <p:nvPr/>
              </p:nvCxnSpPr>
              <p:spPr>
                <a:xfrm flipH="1" flipV="1">
                  <a:off x="3079448" y="1973721"/>
                  <a:ext cx="463852" cy="543954"/>
                </a:xfrm>
                <a:prstGeom prst="line">
                  <a:avLst/>
                </a:prstGeom>
                <a:ln w="28575">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32" name="椭圆 31">
                <a:extLst>
                  <a:ext uri="{FF2B5EF4-FFF2-40B4-BE49-F238E27FC236}">
                    <a16:creationId xmlns:a16="http://schemas.microsoft.com/office/drawing/2014/main" id="{4B4EA63E-032C-1D8B-3EC9-7B0FB5DAD968}"/>
                  </a:ext>
                </a:extLst>
              </p:cNvPr>
              <p:cNvSpPr/>
              <p:nvPr/>
            </p:nvSpPr>
            <p:spPr>
              <a:xfrm>
                <a:off x="1431473" y="1607504"/>
                <a:ext cx="83128" cy="93518"/>
              </a:xfrm>
              <a:prstGeom prst="ellipse">
                <a:avLst/>
              </a:prstGeom>
              <a:solidFill>
                <a:srgbClr val="FF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文本框 32">
                <a:extLst>
                  <a:ext uri="{FF2B5EF4-FFF2-40B4-BE49-F238E27FC236}">
                    <a16:creationId xmlns:a16="http://schemas.microsoft.com/office/drawing/2014/main" id="{33D4DA6A-7531-BA35-587C-54073575B8A1}"/>
                  </a:ext>
                </a:extLst>
              </p:cNvPr>
              <p:cNvSpPr txBox="1"/>
              <p:nvPr/>
            </p:nvSpPr>
            <p:spPr>
              <a:xfrm>
                <a:off x="571493" y="1719348"/>
                <a:ext cx="389850" cy="369332"/>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P’</a:t>
                </a:r>
                <a:endParaRPr lang="zh-CN" altLang="en-US" dirty="0">
                  <a:latin typeface="Times New Roman" panose="02020603050405020304" pitchFamily="18" charset="0"/>
                  <a:cs typeface="Times New Roman" panose="02020603050405020304" pitchFamily="18" charset="0"/>
                </a:endParaRPr>
              </a:p>
            </p:txBody>
          </p:sp>
          <p:sp>
            <p:nvSpPr>
              <p:cNvPr id="34" name="文本框 33">
                <a:extLst>
                  <a:ext uri="{FF2B5EF4-FFF2-40B4-BE49-F238E27FC236}">
                    <a16:creationId xmlns:a16="http://schemas.microsoft.com/office/drawing/2014/main" id="{574E8558-694D-5428-ABAF-1DF578992902}"/>
                  </a:ext>
                </a:extLst>
              </p:cNvPr>
              <p:cNvSpPr txBox="1"/>
              <p:nvPr/>
            </p:nvSpPr>
            <p:spPr>
              <a:xfrm>
                <a:off x="1289031" y="1081373"/>
                <a:ext cx="312906" cy="369332"/>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P</a:t>
                </a:r>
                <a:endParaRPr lang="zh-CN" altLang="en-US" dirty="0">
                  <a:latin typeface="Times New Roman" panose="02020603050405020304" pitchFamily="18" charset="0"/>
                  <a:cs typeface="Times New Roman" panose="02020603050405020304" pitchFamily="18" charset="0"/>
                </a:endParaRPr>
              </a:p>
            </p:txBody>
          </p:sp>
          <p:sp>
            <p:nvSpPr>
              <p:cNvPr id="43" name="文本框 42">
                <a:extLst>
                  <a:ext uri="{FF2B5EF4-FFF2-40B4-BE49-F238E27FC236}">
                    <a16:creationId xmlns:a16="http://schemas.microsoft.com/office/drawing/2014/main" id="{F0F13190-BFE7-7E12-D956-A62A365ED0C3}"/>
                  </a:ext>
                </a:extLst>
              </p:cNvPr>
              <p:cNvSpPr txBox="1"/>
              <p:nvPr/>
            </p:nvSpPr>
            <p:spPr>
              <a:xfrm>
                <a:off x="2894587" y="1719900"/>
                <a:ext cx="407484" cy="461665"/>
              </a:xfrm>
              <a:prstGeom prst="rect">
                <a:avLst/>
              </a:prstGeom>
              <a:noFill/>
            </p:spPr>
            <p:txBody>
              <a:bodyPr wrap="none" rtlCol="0">
                <a:spAutoFit/>
              </a:bodyPr>
              <a:lstStyle/>
              <a:p>
                <a:r>
                  <a:rPr lang="en-US" altLang="zh-CN" sz="2400" b="1" dirty="0">
                    <a:solidFill>
                      <a:schemeClr val="accent6">
                        <a:lumMod val="75000"/>
                      </a:schemeClr>
                    </a:solidFill>
                    <a:latin typeface="Times New Roman" panose="02020603050405020304" pitchFamily="18" charset="0"/>
                    <a:cs typeface="Times New Roman" panose="02020603050405020304" pitchFamily="18" charset="0"/>
                  </a:rPr>
                  <a:t>A</a:t>
                </a:r>
                <a:endParaRPr lang="zh-CN" altLang="en-US" sz="2400" b="1" dirty="0">
                  <a:solidFill>
                    <a:schemeClr val="accent6">
                      <a:lumMod val="75000"/>
                    </a:schemeClr>
                  </a:solidFill>
                  <a:latin typeface="Times New Roman" panose="02020603050405020304" pitchFamily="18" charset="0"/>
                  <a:cs typeface="Times New Roman" panose="02020603050405020304" pitchFamily="18" charset="0"/>
                </a:endParaRPr>
              </a:p>
            </p:txBody>
          </p:sp>
        </p:grpSp>
      </p:grpSp>
      <p:sp>
        <p:nvSpPr>
          <p:cNvPr id="44" name="文本框 43">
            <a:extLst>
              <a:ext uri="{FF2B5EF4-FFF2-40B4-BE49-F238E27FC236}">
                <a16:creationId xmlns:a16="http://schemas.microsoft.com/office/drawing/2014/main" id="{8AE5D599-D3B5-C118-C314-60A17AB96F95}"/>
              </a:ext>
            </a:extLst>
          </p:cNvPr>
          <p:cNvSpPr txBox="1"/>
          <p:nvPr/>
        </p:nvSpPr>
        <p:spPr>
          <a:xfrm>
            <a:off x="2892097" y="3131539"/>
            <a:ext cx="389850" cy="461665"/>
          </a:xfrm>
          <a:prstGeom prst="rect">
            <a:avLst/>
          </a:prstGeom>
          <a:noFill/>
        </p:spPr>
        <p:txBody>
          <a:bodyPr wrap="none" rtlCol="0">
            <a:spAutoFit/>
          </a:bodyPr>
          <a:lstStyle/>
          <a:p>
            <a:r>
              <a:rPr lang="en-US" altLang="zh-CN" sz="2400" b="1" dirty="0">
                <a:solidFill>
                  <a:schemeClr val="accent6">
                    <a:lumMod val="75000"/>
                  </a:schemeClr>
                </a:solidFill>
                <a:latin typeface="Times New Roman" panose="02020603050405020304" pitchFamily="18" charset="0"/>
                <a:cs typeface="Times New Roman" panose="02020603050405020304" pitchFamily="18" charset="0"/>
              </a:rPr>
              <a:t>B</a:t>
            </a:r>
            <a:endParaRPr lang="zh-CN" altLang="en-US" sz="24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45" name="文本框 44">
            <a:extLst>
              <a:ext uri="{FF2B5EF4-FFF2-40B4-BE49-F238E27FC236}">
                <a16:creationId xmlns:a16="http://schemas.microsoft.com/office/drawing/2014/main" id="{2819C2B4-B8CF-7701-84D0-E21F582E603A}"/>
              </a:ext>
            </a:extLst>
          </p:cNvPr>
          <p:cNvSpPr txBox="1"/>
          <p:nvPr/>
        </p:nvSpPr>
        <p:spPr>
          <a:xfrm>
            <a:off x="2849612" y="4344780"/>
            <a:ext cx="407484" cy="461665"/>
          </a:xfrm>
          <a:prstGeom prst="rect">
            <a:avLst/>
          </a:prstGeom>
          <a:noFill/>
        </p:spPr>
        <p:txBody>
          <a:bodyPr wrap="none" rtlCol="0">
            <a:spAutoFit/>
          </a:bodyPr>
          <a:lstStyle/>
          <a:p>
            <a:r>
              <a:rPr lang="en-US" altLang="zh-CN" sz="2400" b="1" dirty="0">
                <a:solidFill>
                  <a:schemeClr val="accent6">
                    <a:lumMod val="75000"/>
                  </a:schemeClr>
                </a:solidFill>
                <a:latin typeface="Times New Roman" panose="02020603050405020304" pitchFamily="18" charset="0"/>
                <a:cs typeface="Times New Roman" panose="02020603050405020304" pitchFamily="18" charset="0"/>
              </a:rPr>
              <a:t>C</a:t>
            </a:r>
            <a:endParaRPr lang="zh-CN" altLang="en-US" sz="24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47" name="文本框 46">
            <a:extLst>
              <a:ext uri="{FF2B5EF4-FFF2-40B4-BE49-F238E27FC236}">
                <a16:creationId xmlns:a16="http://schemas.microsoft.com/office/drawing/2014/main" id="{38E9DE44-D7A2-EB9A-8F85-EDAA3B35324D}"/>
              </a:ext>
            </a:extLst>
          </p:cNvPr>
          <p:cNvSpPr txBox="1"/>
          <p:nvPr/>
        </p:nvSpPr>
        <p:spPr>
          <a:xfrm>
            <a:off x="921357" y="4181331"/>
            <a:ext cx="389850" cy="369332"/>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P’</a:t>
            </a:r>
            <a:endParaRPr lang="zh-CN" altLang="en-US" dirty="0">
              <a:latin typeface="Times New Roman" panose="02020603050405020304" pitchFamily="18" charset="0"/>
              <a:cs typeface="Times New Roman" panose="02020603050405020304" pitchFamily="18" charset="0"/>
            </a:endParaRPr>
          </a:p>
        </p:txBody>
      </p:sp>
      <p:sp>
        <p:nvSpPr>
          <p:cNvPr id="48" name="文本框 47">
            <a:extLst>
              <a:ext uri="{FF2B5EF4-FFF2-40B4-BE49-F238E27FC236}">
                <a16:creationId xmlns:a16="http://schemas.microsoft.com/office/drawing/2014/main" id="{439377D4-8713-85DD-6A44-B058518E364C}"/>
              </a:ext>
            </a:extLst>
          </p:cNvPr>
          <p:cNvSpPr txBox="1"/>
          <p:nvPr/>
        </p:nvSpPr>
        <p:spPr>
          <a:xfrm>
            <a:off x="2445764" y="4178718"/>
            <a:ext cx="312906" cy="369332"/>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P</a:t>
            </a:r>
            <a:endParaRPr lang="zh-CN" altLang="en-US" dirty="0">
              <a:latin typeface="Times New Roman" panose="02020603050405020304" pitchFamily="18" charset="0"/>
              <a:cs typeface="Times New Roman" panose="02020603050405020304" pitchFamily="18" charset="0"/>
            </a:endParaRPr>
          </a:p>
        </p:txBody>
      </p:sp>
      <p:sp>
        <p:nvSpPr>
          <p:cNvPr id="49" name="文本框 48">
            <a:extLst>
              <a:ext uri="{FF2B5EF4-FFF2-40B4-BE49-F238E27FC236}">
                <a16:creationId xmlns:a16="http://schemas.microsoft.com/office/drawing/2014/main" id="{806204D9-D580-EA7F-74C4-93AD0B15BD37}"/>
              </a:ext>
            </a:extLst>
          </p:cNvPr>
          <p:cNvSpPr txBox="1"/>
          <p:nvPr/>
        </p:nvSpPr>
        <p:spPr>
          <a:xfrm>
            <a:off x="1783806" y="5074946"/>
            <a:ext cx="389850" cy="369332"/>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P’</a:t>
            </a:r>
            <a:endParaRPr lang="zh-CN" altLang="en-US" dirty="0">
              <a:latin typeface="Times New Roman" panose="02020603050405020304" pitchFamily="18" charset="0"/>
              <a:cs typeface="Times New Roman" panose="02020603050405020304" pitchFamily="18" charset="0"/>
            </a:endParaRPr>
          </a:p>
        </p:txBody>
      </p:sp>
      <p:sp>
        <p:nvSpPr>
          <p:cNvPr id="50" name="文本框 49">
            <a:extLst>
              <a:ext uri="{FF2B5EF4-FFF2-40B4-BE49-F238E27FC236}">
                <a16:creationId xmlns:a16="http://schemas.microsoft.com/office/drawing/2014/main" id="{D432BDB1-DD3E-8913-FFB5-F758CB83E60E}"/>
              </a:ext>
            </a:extLst>
          </p:cNvPr>
          <p:cNvSpPr txBox="1"/>
          <p:nvPr/>
        </p:nvSpPr>
        <p:spPr>
          <a:xfrm>
            <a:off x="2560067" y="5820483"/>
            <a:ext cx="312906" cy="369332"/>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P</a:t>
            </a:r>
            <a:endParaRPr lang="zh-CN" altLang="en-US" dirty="0">
              <a:latin typeface="Times New Roman" panose="02020603050405020304" pitchFamily="18" charset="0"/>
              <a:cs typeface="Times New Roman" panose="02020603050405020304" pitchFamily="18" charset="0"/>
            </a:endParaRPr>
          </a:p>
        </p:txBody>
      </p:sp>
      <p:sp>
        <p:nvSpPr>
          <p:cNvPr id="51" name="文本框 50">
            <a:extLst>
              <a:ext uri="{FF2B5EF4-FFF2-40B4-BE49-F238E27FC236}">
                <a16:creationId xmlns:a16="http://schemas.microsoft.com/office/drawing/2014/main" id="{3902BE80-4027-2171-C97A-02308E06A3E9}"/>
              </a:ext>
            </a:extLst>
          </p:cNvPr>
          <p:cNvSpPr txBox="1"/>
          <p:nvPr/>
        </p:nvSpPr>
        <p:spPr>
          <a:xfrm>
            <a:off x="2856479" y="5589650"/>
            <a:ext cx="407484" cy="461665"/>
          </a:xfrm>
          <a:prstGeom prst="rect">
            <a:avLst/>
          </a:prstGeom>
          <a:noFill/>
        </p:spPr>
        <p:txBody>
          <a:bodyPr wrap="none" rtlCol="0">
            <a:spAutoFit/>
          </a:bodyPr>
          <a:lstStyle/>
          <a:p>
            <a:r>
              <a:rPr lang="en-US" altLang="zh-CN" sz="2400" b="1" dirty="0">
                <a:solidFill>
                  <a:schemeClr val="accent6">
                    <a:lumMod val="75000"/>
                  </a:schemeClr>
                </a:solidFill>
                <a:latin typeface="Times New Roman" panose="02020603050405020304" pitchFamily="18" charset="0"/>
                <a:cs typeface="Times New Roman" panose="02020603050405020304" pitchFamily="18" charset="0"/>
              </a:rPr>
              <a:t>D</a:t>
            </a:r>
            <a:endParaRPr lang="zh-CN" altLang="en-US" sz="2400" b="1" dirty="0">
              <a:solidFill>
                <a:schemeClr val="accent6">
                  <a:lumMod val="75000"/>
                </a:schemeClr>
              </a:solidFill>
              <a:latin typeface="Times New Roman" panose="02020603050405020304" pitchFamily="18" charset="0"/>
              <a:cs typeface="Times New Roman" panose="02020603050405020304" pitchFamily="18" charset="0"/>
            </a:endParaRPr>
          </a:p>
        </p:txBody>
      </p:sp>
      <p:sp>
        <p:nvSpPr>
          <p:cNvPr id="52" name="文本框 51">
            <a:extLst>
              <a:ext uri="{FF2B5EF4-FFF2-40B4-BE49-F238E27FC236}">
                <a16:creationId xmlns:a16="http://schemas.microsoft.com/office/drawing/2014/main" id="{6375EB17-B8A9-F9E7-7314-09FB23E17C10}"/>
              </a:ext>
            </a:extLst>
          </p:cNvPr>
          <p:cNvSpPr txBox="1"/>
          <p:nvPr/>
        </p:nvSpPr>
        <p:spPr>
          <a:xfrm>
            <a:off x="3718100" y="1007855"/>
            <a:ext cx="8179492" cy="2862322"/>
          </a:xfrm>
          <a:prstGeom prst="rect">
            <a:avLst/>
          </a:prstGeom>
          <a:noFill/>
        </p:spPr>
        <p:txBody>
          <a:bodyPr wrap="square">
            <a:spAutoFit/>
          </a:bodyPr>
          <a:lstStyle/>
          <a:p>
            <a:r>
              <a:rPr lang="en-US" altLang="zh-CN" dirty="0">
                <a:latin typeface="Times New Roman" panose="02020603050405020304" pitchFamily="18" charset="0"/>
                <a:ea typeface="等线" panose="02010600030101010101" pitchFamily="2" charset="-122"/>
                <a:cs typeface="Times New Roman" panose="02020603050405020304" pitchFamily="18" charset="0"/>
              </a:rPr>
              <a:t>CSR can also be investigated by </a:t>
            </a:r>
            <a:r>
              <a:rPr lang="zh-CN" altLang="en-US" dirty="0">
                <a:latin typeface="Times New Roman" panose="02020603050405020304" pitchFamily="18" charset="0"/>
                <a:ea typeface="等线" panose="02010600030101010101" pitchFamily="2" charset="-122"/>
                <a:cs typeface="Times New Roman" panose="02020603050405020304" pitchFamily="18" charset="0"/>
              </a:rPr>
              <a:t>“</a:t>
            </a:r>
            <a:r>
              <a:rPr lang="en-US" altLang="zh-CN" dirty="0" err="1">
                <a:latin typeface="Times New Roman" panose="02020603050405020304" pitchFamily="18" charset="0"/>
                <a:ea typeface="等线" panose="02010600030101010101" pitchFamily="2" charset="-122"/>
                <a:cs typeface="Times New Roman" panose="02020603050405020304" pitchFamily="18" charset="0"/>
              </a:rPr>
              <a:t>wakefield</a:t>
            </a:r>
            <a:r>
              <a:rPr lang="zh-CN" altLang="en-US" dirty="0">
                <a:latin typeface="Times New Roman" panose="02020603050405020304" pitchFamily="18" charset="0"/>
                <a:ea typeface="等线" panose="02010600030101010101" pitchFamily="2" charset="-122"/>
                <a:cs typeface="Times New Roman" panose="02020603050405020304" pitchFamily="18" charset="0"/>
              </a:rPr>
              <a:t>” </a:t>
            </a:r>
            <a:r>
              <a:rPr lang="en-US" altLang="zh-CN" dirty="0">
                <a:latin typeface="Times New Roman" panose="02020603050405020304" pitchFamily="18" charset="0"/>
                <a:ea typeface="等线" panose="02010600030101010101" pitchFamily="2" charset="-122"/>
                <a:cs typeface="Times New Roman" panose="02020603050405020304" pitchFamily="18" charset="0"/>
              </a:rPr>
              <a:t>&amp;</a:t>
            </a:r>
            <a:r>
              <a:rPr lang="zh-CN" altLang="en-US" dirty="0">
                <a:latin typeface="Times New Roman" panose="02020603050405020304" pitchFamily="18" charset="0"/>
                <a:ea typeface="等线" panose="02010600030101010101" pitchFamily="2" charset="-122"/>
                <a:cs typeface="Times New Roman" panose="02020603050405020304" pitchFamily="18" charset="0"/>
              </a:rPr>
              <a:t>“</a:t>
            </a:r>
            <a:r>
              <a:rPr lang="en-US" altLang="zh-CN" dirty="0">
                <a:latin typeface="Times New Roman" panose="02020603050405020304" pitchFamily="18" charset="0"/>
                <a:ea typeface="等线" panose="02010600030101010101" pitchFamily="2" charset="-122"/>
                <a:cs typeface="Times New Roman" panose="02020603050405020304" pitchFamily="18" charset="0"/>
              </a:rPr>
              <a:t>impedance</a:t>
            </a:r>
            <a:r>
              <a:rPr lang="zh-CN" altLang="en-US" dirty="0">
                <a:latin typeface="Times New Roman" panose="02020603050405020304" pitchFamily="18" charset="0"/>
                <a:ea typeface="等线" panose="02010600030101010101" pitchFamily="2" charset="-122"/>
                <a:cs typeface="Times New Roman" panose="02020603050405020304" pitchFamily="18" charset="0"/>
              </a:rPr>
              <a:t>”，</a:t>
            </a:r>
            <a:r>
              <a:rPr lang="en-US" altLang="zh-CN" dirty="0">
                <a:latin typeface="Times New Roman" panose="02020603050405020304" pitchFamily="18" charset="0"/>
                <a:ea typeface="等线" panose="02010600030101010101" pitchFamily="2" charset="-122"/>
                <a:cs typeface="Times New Roman" panose="02020603050405020304" pitchFamily="18" charset="0"/>
              </a:rPr>
              <a:t>Unlike EM field, it effect leading particles.</a:t>
            </a:r>
            <a:endParaRPr lang="en-US" altLang="zh-CN" dirty="0">
              <a:latin typeface="Times New Roman" panose="02020603050405020304" pitchFamily="18" charset="0"/>
              <a:cs typeface="Times New Roman" panose="02020603050405020304" pitchFamily="18" charset="0"/>
            </a:endParaRPr>
          </a:p>
          <a:p>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3D model can</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describe</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CSR</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more</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accurate, it is complex. We usually using1D model,</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1D model will somewhat overestimate the problem.</a:t>
            </a:r>
          </a:p>
          <a:p>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P’</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is the macro-particle emit CSR</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P is the macro-particle effected by CSR</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There are four cases A, B, C, D as shown in left</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Among which </a:t>
            </a:r>
            <a:r>
              <a:rPr lang="en-US" altLang="zh-CN" b="1" dirty="0">
                <a:solidFill>
                  <a:srgbClr val="FF0000"/>
                </a:solidFill>
                <a:latin typeface="Times New Roman" panose="02020603050405020304" pitchFamily="18" charset="0"/>
                <a:cs typeface="Times New Roman" panose="02020603050405020304" pitchFamily="18" charset="0"/>
              </a:rPr>
              <a:t>B</a:t>
            </a:r>
            <a:r>
              <a:rPr lang="en-US" altLang="zh-CN" dirty="0">
                <a:latin typeface="Times New Roman" panose="02020603050405020304" pitchFamily="18" charset="0"/>
                <a:cs typeface="Times New Roman" panose="02020603050405020304" pitchFamily="18" charset="0"/>
              </a:rPr>
              <a:t> is most important</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We take B for example to calculate CSR</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wake function</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it is shown in Eq.(11)</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where R</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bending radius</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z</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is distance between P’</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and P.</a:t>
            </a:r>
            <a:endParaRPr lang="zh-CN" altLang="en-US" dirty="0">
              <a:latin typeface="Times New Roman" panose="02020603050405020304" pitchFamily="18" charset="0"/>
              <a:cs typeface="Times New Roman" panose="02020603050405020304" pitchFamily="18" charset="0"/>
            </a:endParaRPr>
          </a:p>
        </p:txBody>
      </p:sp>
      <p:cxnSp>
        <p:nvCxnSpPr>
          <p:cNvPr id="54" name="直接箭头连接符 53">
            <a:extLst>
              <a:ext uri="{FF2B5EF4-FFF2-40B4-BE49-F238E27FC236}">
                <a16:creationId xmlns:a16="http://schemas.microsoft.com/office/drawing/2014/main" id="{9345C1E2-4497-8990-0611-CA9D0ED0CE64}"/>
              </a:ext>
            </a:extLst>
          </p:cNvPr>
          <p:cNvCxnSpPr>
            <a:cxnSpLocks/>
            <a:endCxn id="37" idx="5"/>
          </p:cNvCxnSpPr>
          <p:nvPr/>
        </p:nvCxnSpPr>
        <p:spPr>
          <a:xfrm flipH="1" flipV="1">
            <a:off x="1523213" y="3081051"/>
            <a:ext cx="335505" cy="682204"/>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55" name="直接箭头连接符 54">
            <a:extLst>
              <a:ext uri="{FF2B5EF4-FFF2-40B4-BE49-F238E27FC236}">
                <a16:creationId xmlns:a16="http://schemas.microsoft.com/office/drawing/2014/main" id="{A8A13129-6E3E-1FDD-7FC0-70B4422DB735}"/>
              </a:ext>
            </a:extLst>
          </p:cNvPr>
          <p:cNvCxnSpPr>
            <a:cxnSpLocks/>
          </p:cNvCxnSpPr>
          <p:nvPr/>
        </p:nvCxnSpPr>
        <p:spPr>
          <a:xfrm flipV="1">
            <a:off x="1858718" y="3069163"/>
            <a:ext cx="314938" cy="719675"/>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60" name="文本框 59">
            <a:extLst>
              <a:ext uri="{FF2B5EF4-FFF2-40B4-BE49-F238E27FC236}">
                <a16:creationId xmlns:a16="http://schemas.microsoft.com/office/drawing/2014/main" id="{D5312FCD-C54F-EBB6-B516-D564B35CC7C5}"/>
              </a:ext>
            </a:extLst>
          </p:cNvPr>
          <p:cNvSpPr txBox="1"/>
          <p:nvPr/>
        </p:nvSpPr>
        <p:spPr>
          <a:xfrm>
            <a:off x="1721339" y="3259719"/>
            <a:ext cx="308098" cy="369332"/>
          </a:xfrm>
          <a:prstGeom prst="rect">
            <a:avLst/>
          </a:prstGeom>
          <a:noFill/>
        </p:spPr>
        <p:txBody>
          <a:bodyPr wrap="none" rtlCol="0">
            <a:spAutoFit/>
          </a:bodyPr>
          <a:lstStyle/>
          <a:p>
            <a:r>
              <a:rPr lang="el-GR" altLang="zh-CN" dirty="0">
                <a:latin typeface="Times New Roman" panose="02020603050405020304" pitchFamily="18" charset="0"/>
                <a:cs typeface="Times New Roman" panose="02020603050405020304" pitchFamily="18" charset="0"/>
              </a:rPr>
              <a:t>μ</a:t>
            </a:r>
            <a:endParaRPr lang="zh-CN"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1" name="文本框 60">
                <a:extLst>
                  <a:ext uri="{FF2B5EF4-FFF2-40B4-BE49-F238E27FC236}">
                    <a16:creationId xmlns:a16="http://schemas.microsoft.com/office/drawing/2014/main" id="{CDDD6252-34B9-1572-32AF-FAB18941BC99}"/>
                  </a:ext>
                </a:extLst>
              </p:cNvPr>
              <p:cNvSpPr txBox="1"/>
              <p:nvPr/>
            </p:nvSpPr>
            <p:spPr>
              <a:xfrm>
                <a:off x="6251305" y="3885582"/>
                <a:ext cx="2455352" cy="52392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rPr>
                        <m:t>𝓌</m:t>
                      </m:r>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sSub>
                            <m:sSubPr>
                              <m:ctrlPr>
                                <a:rPr lang="en-US" altLang="zh-CN" b="0" i="1" smtClean="0">
                                  <a:latin typeface="Cambria Math" panose="02040503050406030204" pitchFamily="18" charset="0"/>
                                </a:rPr>
                              </m:ctrlPr>
                            </m:sSubPr>
                            <m:e>
                              <m:r>
                                <a:rPr lang="en-US" altLang="zh-CN" i="1">
                                  <a:latin typeface="Cambria Math" panose="02040503050406030204" pitchFamily="18" charset="0"/>
                                </a:rPr>
                                <m:t>𝑍</m:t>
                              </m:r>
                            </m:e>
                            <m:sub>
                              <m:r>
                                <a:rPr lang="en-US" altLang="zh-CN" b="0" i="1" smtClean="0">
                                  <a:latin typeface="Cambria Math" panose="02040503050406030204" pitchFamily="18" charset="0"/>
                                </a:rPr>
                                <m:t>0</m:t>
                              </m:r>
                            </m:sub>
                          </m:sSub>
                          <m:r>
                            <a:rPr lang="en-US" altLang="zh-CN" i="1">
                              <a:latin typeface="Cambria Math" panose="02040503050406030204" pitchFamily="18" charset="0"/>
                            </a:rPr>
                            <m:t>𝑐</m:t>
                          </m:r>
                        </m:num>
                        <m:den>
                          <m:r>
                            <a:rPr lang="en-US" altLang="zh-CN" b="0" i="1" smtClean="0">
                              <a:latin typeface="Cambria Math" panose="02040503050406030204" pitchFamily="18" charset="0"/>
                            </a:rPr>
                            <m:t>4</m:t>
                          </m:r>
                          <m:r>
                            <a:rPr lang="zh-CN" altLang="en-US" b="0" i="1" smtClean="0">
                              <a:latin typeface="Cambria Math" panose="02040503050406030204" pitchFamily="18" charset="0"/>
                            </a:rPr>
                            <m:t>𝜋</m:t>
                          </m:r>
                        </m:den>
                      </m:f>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2</m:t>
                          </m:r>
                        </m:num>
                        <m:den>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3</m:t>
                              </m:r>
                            </m:e>
                            <m:sup>
                              <m:r>
                                <a:rPr lang="en-US" altLang="zh-CN" b="0" i="1" smtClean="0">
                                  <a:latin typeface="Cambria Math" panose="02040503050406030204" pitchFamily="18" charset="0"/>
                                </a:rPr>
                                <m:t>4/3</m:t>
                              </m:r>
                            </m:sup>
                          </m:sSup>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𝑅</m:t>
                              </m:r>
                            </m:e>
                            <m:sup>
                              <m:r>
                                <a:rPr lang="en-US" altLang="zh-CN" b="0" i="1" smtClean="0">
                                  <a:latin typeface="Cambria Math" panose="02040503050406030204" pitchFamily="18" charset="0"/>
                                </a:rPr>
                                <m:t>2/3</m:t>
                              </m:r>
                            </m:sup>
                          </m:sSup>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𝑧</m:t>
                              </m:r>
                            </m:e>
                            <m:sup>
                              <m:r>
                                <a:rPr lang="en-US" altLang="zh-CN" b="0" i="1" smtClean="0">
                                  <a:latin typeface="Cambria Math" panose="02040503050406030204" pitchFamily="18" charset="0"/>
                                </a:rPr>
                                <m:t>4/3</m:t>
                              </m:r>
                            </m:sup>
                          </m:sSup>
                        </m:den>
                      </m:f>
                    </m:oMath>
                  </m:oMathPara>
                </a14:m>
                <a:endParaRPr lang="zh-CN" altLang="en-US" i="1" dirty="0">
                  <a:latin typeface="Times New Roman" panose="02020603050405020304" pitchFamily="18" charset="0"/>
                  <a:cs typeface="Times New Roman" panose="02020603050405020304" pitchFamily="18" charset="0"/>
                </a:endParaRPr>
              </a:p>
            </p:txBody>
          </p:sp>
        </mc:Choice>
        <mc:Fallback xmlns="">
          <p:sp>
            <p:nvSpPr>
              <p:cNvPr id="61" name="文本框 60">
                <a:extLst>
                  <a:ext uri="{FF2B5EF4-FFF2-40B4-BE49-F238E27FC236}">
                    <a16:creationId xmlns:a16="http://schemas.microsoft.com/office/drawing/2014/main" id="{CDDD6252-34B9-1572-32AF-FAB18941BC99}"/>
                  </a:ext>
                </a:extLst>
              </p:cNvPr>
              <p:cNvSpPr txBox="1">
                <a:spLocks noRot="1" noChangeAspect="1" noMove="1" noResize="1" noEditPoints="1" noAdjustHandles="1" noChangeArrowheads="1" noChangeShapeType="1" noTextEdit="1"/>
              </p:cNvSpPr>
              <p:nvPr/>
            </p:nvSpPr>
            <p:spPr>
              <a:xfrm>
                <a:off x="6251305" y="3885582"/>
                <a:ext cx="2455352" cy="523926"/>
              </a:xfrm>
              <a:prstGeom prst="rect">
                <a:avLst/>
              </a:prstGeom>
              <a:blipFill>
                <a:blip r:embed="rId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2" name="文本框 61">
                <a:extLst>
                  <a:ext uri="{FF2B5EF4-FFF2-40B4-BE49-F238E27FC236}">
                    <a16:creationId xmlns:a16="http://schemas.microsoft.com/office/drawing/2014/main" id="{E18FDF82-3B16-0D76-10BB-74B2ED5740D7}"/>
                  </a:ext>
                </a:extLst>
              </p:cNvPr>
              <p:cNvSpPr txBox="1"/>
              <p:nvPr/>
            </p:nvSpPr>
            <p:spPr>
              <a:xfrm>
                <a:off x="6363491" y="4914514"/>
                <a:ext cx="3093347" cy="5975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rPr>
                        <m:t>𝒲</m:t>
                      </m:r>
                      <m:r>
                        <a:rPr lang="en-US" altLang="zh-CN" b="0" i="1" smtClean="0">
                          <a:latin typeface="Cambria Math" panose="02040503050406030204" pitchFamily="18" charset="0"/>
                        </a:rPr>
                        <m:t>(</m:t>
                      </m:r>
                      <m:r>
                        <a:rPr lang="en-US" altLang="zh-CN" b="0" i="1" smtClean="0">
                          <a:latin typeface="Cambria Math" panose="02040503050406030204" pitchFamily="18" charset="0"/>
                        </a:rPr>
                        <m:t>𝑧</m:t>
                      </m:r>
                      <m:r>
                        <a:rPr lang="en-US" altLang="zh-CN" b="0" i="1" smtClean="0">
                          <a:latin typeface="Cambria Math" panose="02040503050406030204" pitchFamily="18" charset="0"/>
                        </a:rPr>
                        <m:t>)=</m:t>
                      </m:r>
                      <m:nary>
                        <m:naryPr>
                          <m:ctrlPr>
                            <a:rPr lang="en-US" altLang="zh-CN" b="0" i="1" smtClean="0">
                              <a:latin typeface="Cambria Math" panose="02040503050406030204" pitchFamily="18" charset="0"/>
                            </a:rPr>
                          </m:ctrlPr>
                        </m:naryPr>
                        <m:sub>
                          <m:r>
                            <m:rPr>
                              <m:brk m:alnAt="23"/>
                            </m:rPr>
                            <a:rPr lang="en-US" altLang="zh-CN" b="0" i="1" smtClean="0">
                              <a:latin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m:t>
                          </m:r>
                        </m:sub>
                        <m:sup>
                          <m:r>
                            <a:rPr lang="en-US" altLang="zh-CN" b="0" i="1" smtClean="0">
                              <a:latin typeface="Cambria Math" panose="02040503050406030204" pitchFamily="18" charset="0"/>
                              <a:ea typeface="Cambria Math" panose="02040503050406030204" pitchFamily="18" charset="0"/>
                            </a:rPr>
                            <m:t>∞</m:t>
                          </m:r>
                        </m:sup>
                        <m:e>
                          <m:r>
                            <a:rPr lang="zh-CN" altLang="en-US" b="0" i="1" smtClean="0">
                              <a:latin typeface="Cambria Math" panose="02040503050406030204" pitchFamily="18" charset="0"/>
                            </a:rPr>
                            <m:t>𝓌</m:t>
                          </m:r>
                          <m:r>
                            <a:rPr lang="en-US" altLang="zh-CN" b="0" i="1" smtClean="0">
                              <a:latin typeface="Cambria Math" panose="02040503050406030204" pitchFamily="18" charset="0"/>
                            </a:rPr>
                            <m:t>(</m:t>
                          </m:r>
                          <m:r>
                            <a:rPr lang="en-US" altLang="zh-CN" b="0" i="1" smtClean="0">
                              <a:latin typeface="Cambria Math" panose="02040503050406030204" pitchFamily="18" charset="0"/>
                            </a:rPr>
                            <m:t>𝑧</m:t>
                          </m:r>
                          <m:r>
                            <a:rPr lang="en-US" altLang="zh-CN" b="0" i="1" smtClean="0">
                              <a:latin typeface="Cambria Math" panose="02040503050406030204" pitchFamily="18" charset="0"/>
                            </a:rPr>
                            <m:t>−</m:t>
                          </m:r>
                          <m:r>
                            <a:rPr lang="en-US" altLang="zh-CN" b="0" i="1" smtClean="0">
                              <a:latin typeface="Cambria Math" panose="02040503050406030204" pitchFamily="18" charset="0"/>
                            </a:rPr>
                            <m:t>𝑧</m:t>
                          </m:r>
                          <m:r>
                            <a:rPr lang="en-US" altLang="zh-CN" b="0" i="1" smtClean="0">
                              <a:latin typeface="Cambria Math" panose="02040503050406030204" pitchFamily="18" charset="0"/>
                            </a:rPr>
                            <m:t>′)</m:t>
                          </m:r>
                          <m:r>
                            <a:rPr lang="zh-CN" altLang="en-US" b="0" i="1" smtClean="0">
                              <a:latin typeface="Cambria Math" panose="02040503050406030204" pitchFamily="18" charset="0"/>
                            </a:rPr>
                            <m:t>𝜆</m:t>
                          </m:r>
                          <m:r>
                            <a:rPr lang="en-US" altLang="zh-CN" b="0" i="1" smtClean="0">
                              <a:latin typeface="Cambria Math" panose="02040503050406030204" pitchFamily="18" charset="0"/>
                            </a:rPr>
                            <m:t>(</m:t>
                          </m:r>
                          <m:r>
                            <a:rPr lang="en-US" altLang="zh-CN" b="0" i="1" smtClean="0">
                              <a:latin typeface="Cambria Math" panose="02040503050406030204" pitchFamily="18" charset="0"/>
                            </a:rPr>
                            <m:t>𝑧</m:t>
                          </m:r>
                          <m:r>
                            <a:rPr lang="en-US" altLang="zh-CN" b="0" i="1" smtClean="0">
                              <a:latin typeface="Cambria Math" panose="02040503050406030204" pitchFamily="18" charset="0"/>
                            </a:rPr>
                            <m:t>′)</m:t>
                          </m:r>
                          <m:r>
                            <a:rPr lang="en-US" altLang="zh-CN" i="1">
                              <a:latin typeface="Cambria Math" panose="02040503050406030204" pitchFamily="18" charset="0"/>
                            </a:rPr>
                            <m:t>𝑑</m:t>
                          </m:r>
                          <m:r>
                            <a:rPr lang="en-US" altLang="zh-CN" b="0" i="1" smtClean="0">
                              <a:latin typeface="Cambria Math" panose="02040503050406030204" pitchFamily="18" charset="0"/>
                            </a:rPr>
                            <m:t>𝑧</m:t>
                          </m:r>
                          <m:r>
                            <a:rPr lang="en-US" altLang="zh-CN" b="0" i="1" smtClean="0">
                              <a:latin typeface="Cambria Math" panose="02040503050406030204" pitchFamily="18" charset="0"/>
                            </a:rPr>
                            <m:t>′</m:t>
                          </m:r>
                        </m:e>
                      </m:nary>
                    </m:oMath>
                  </m:oMathPara>
                </a14:m>
                <a:endParaRPr lang="zh-CN" altLang="en-US" dirty="0"/>
              </a:p>
            </p:txBody>
          </p:sp>
        </mc:Choice>
        <mc:Fallback xmlns="">
          <p:sp>
            <p:nvSpPr>
              <p:cNvPr id="62" name="文本框 61">
                <a:extLst>
                  <a:ext uri="{FF2B5EF4-FFF2-40B4-BE49-F238E27FC236}">
                    <a16:creationId xmlns:a16="http://schemas.microsoft.com/office/drawing/2014/main" id="{E18FDF82-3B16-0D76-10BB-74B2ED5740D7}"/>
                  </a:ext>
                </a:extLst>
              </p:cNvPr>
              <p:cNvSpPr txBox="1">
                <a:spLocks noRot="1" noChangeAspect="1" noMove="1" noResize="1" noEditPoints="1" noAdjustHandles="1" noChangeArrowheads="1" noChangeShapeType="1" noTextEdit="1"/>
              </p:cNvSpPr>
              <p:nvPr/>
            </p:nvSpPr>
            <p:spPr>
              <a:xfrm>
                <a:off x="6363491" y="4914514"/>
                <a:ext cx="3093347" cy="597599"/>
              </a:xfrm>
              <a:prstGeom prst="rect">
                <a:avLst/>
              </a:prstGeom>
              <a:blipFill>
                <a:blip r:embed="rId3"/>
                <a:stretch>
                  <a:fillRect/>
                </a:stretch>
              </a:blipFill>
            </p:spPr>
            <p:txBody>
              <a:bodyPr/>
              <a:lstStyle/>
              <a:p>
                <a:r>
                  <a:rPr lang="zh-CN" altLang="en-US">
                    <a:noFill/>
                  </a:rPr>
                  <a:t> </a:t>
                </a:r>
              </a:p>
            </p:txBody>
          </p:sp>
        </mc:Fallback>
      </mc:AlternateContent>
      <p:sp>
        <p:nvSpPr>
          <p:cNvPr id="64" name="文本框 63">
            <a:extLst>
              <a:ext uri="{FF2B5EF4-FFF2-40B4-BE49-F238E27FC236}">
                <a16:creationId xmlns:a16="http://schemas.microsoft.com/office/drawing/2014/main" id="{611434B8-8B9A-A8B4-D559-F58C1E83CCB2}"/>
              </a:ext>
            </a:extLst>
          </p:cNvPr>
          <p:cNvSpPr txBox="1"/>
          <p:nvPr/>
        </p:nvSpPr>
        <p:spPr>
          <a:xfrm>
            <a:off x="3760955" y="4494817"/>
            <a:ext cx="7509687" cy="369332"/>
          </a:xfrm>
          <a:prstGeom prst="rect">
            <a:avLst/>
          </a:prstGeom>
          <a:noFill/>
        </p:spPr>
        <p:txBody>
          <a:bodyPr wrap="square">
            <a:spAutoFit/>
          </a:bodyPr>
          <a:lstStyle/>
          <a:p>
            <a:r>
              <a:rPr lang="en-US" altLang="zh-CN" dirty="0">
                <a:latin typeface="Times New Roman" panose="02020603050405020304" pitchFamily="18" charset="0"/>
                <a:cs typeface="Times New Roman" panose="02020603050405020304" pitchFamily="18" charset="0"/>
              </a:rPr>
              <a:t>CSR wake is the convolution wake function with bunch charge density.</a:t>
            </a:r>
            <a:endParaRPr lang="zh-CN" altLang="en-US" dirty="0"/>
          </a:p>
        </p:txBody>
      </p:sp>
      <p:sp>
        <p:nvSpPr>
          <p:cNvPr id="65" name="文本框 64">
            <a:extLst>
              <a:ext uri="{FF2B5EF4-FFF2-40B4-BE49-F238E27FC236}">
                <a16:creationId xmlns:a16="http://schemas.microsoft.com/office/drawing/2014/main" id="{D618CBB2-519B-8B81-4CA3-AAB66B5B3D38}"/>
              </a:ext>
            </a:extLst>
          </p:cNvPr>
          <p:cNvSpPr txBox="1"/>
          <p:nvPr/>
        </p:nvSpPr>
        <p:spPr>
          <a:xfrm>
            <a:off x="9765036" y="3892763"/>
            <a:ext cx="562975" cy="369332"/>
          </a:xfrm>
          <a:prstGeom prst="rect">
            <a:avLst/>
          </a:prstGeom>
          <a:noFill/>
        </p:spPr>
        <p:txBody>
          <a:bodyPr wrap="none" rtlCol="0">
            <a:spAutoFit/>
          </a:bodyPr>
          <a:lstStyle/>
          <a:p>
            <a:r>
              <a:rPr lang="en-US" altLang="zh-CN" dirty="0"/>
              <a:t>(11)</a:t>
            </a:r>
            <a:endParaRPr lang="zh-CN" altLang="en-US" dirty="0"/>
          </a:p>
        </p:txBody>
      </p:sp>
      <p:sp>
        <p:nvSpPr>
          <p:cNvPr id="66" name="文本框 65">
            <a:extLst>
              <a:ext uri="{FF2B5EF4-FFF2-40B4-BE49-F238E27FC236}">
                <a16:creationId xmlns:a16="http://schemas.microsoft.com/office/drawing/2014/main" id="{0AF9C99D-C7C1-1E9B-BBE3-0E7BA6B7A6D4}"/>
              </a:ext>
            </a:extLst>
          </p:cNvPr>
          <p:cNvSpPr txBox="1"/>
          <p:nvPr/>
        </p:nvSpPr>
        <p:spPr>
          <a:xfrm>
            <a:off x="9757007" y="5114141"/>
            <a:ext cx="562975" cy="369332"/>
          </a:xfrm>
          <a:prstGeom prst="rect">
            <a:avLst/>
          </a:prstGeom>
          <a:noFill/>
        </p:spPr>
        <p:txBody>
          <a:bodyPr wrap="none" rtlCol="0">
            <a:spAutoFit/>
          </a:bodyPr>
          <a:lstStyle/>
          <a:p>
            <a:r>
              <a:rPr lang="en-US" altLang="zh-CN" dirty="0"/>
              <a:t>(12)</a:t>
            </a:r>
            <a:endParaRPr lang="zh-CN" altLang="en-US" dirty="0"/>
          </a:p>
        </p:txBody>
      </p:sp>
      <mc:AlternateContent xmlns:mc="http://schemas.openxmlformats.org/markup-compatibility/2006" xmlns:a14="http://schemas.microsoft.com/office/drawing/2010/main">
        <mc:Choice Requires="a14">
          <p:sp>
            <p:nvSpPr>
              <p:cNvPr id="67" name="文本框 66">
                <a:extLst>
                  <a:ext uri="{FF2B5EF4-FFF2-40B4-BE49-F238E27FC236}">
                    <a16:creationId xmlns:a16="http://schemas.microsoft.com/office/drawing/2014/main" id="{8419A8D3-6CAA-79F6-294F-F00A4344F1B1}"/>
                  </a:ext>
                </a:extLst>
              </p:cNvPr>
              <p:cNvSpPr txBox="1"/>
              <p:nvPr/>
            </p:nvSpPr>
            <p:spPr>
              <a:xfrm>
                <a:off x="3662738" y="5695081"/>
                <a:ext cx="8338761" cy="646331"/>
              </a:xfrm>
              <a:prstGeom prst="rect">
                <a:avLst/>
              </a:prstGeom>
              <a:noFill/>
            </p:spPr>
            <p:txBody>
              <a:bodyPr wrap="square">
                <a:spAutoFit/>
              </a:bodyPr>
              <a:lstStyle/>
              <a:p>
                <a:r>
                  <a:rPr lang="en-US" altLang="zh-CN" dirty="0">
                    <a:latin typeface="Times New Roman" panose="02020603050405020304" pitchFamily="18" charset="0"/>
                    <a:cs typeface="Times New Roman" panose="02020603050405020304" pitchFamily="18" charset="0"/>
                  </a:rPr>
                  <a:t>It can be found in </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Eq.(11)</a:t>
                </a:r>
                <a:r>
                  <a:rPr lang="zh-CN" altLang="en-US" dirty="0">
                    <a:latin typeface="Times New Roman" panose="02020603050405020304" pitchFamily="18" charset="0"/>
                    <a:cs typeface="Times New Roman" panose="02020603050405020304" pitchFamily="18" charset="0"/>
                  </a:rPr>
                  <a:t> </a:t>
                </a:r>
                <a14:m>
                  <m:oMath xmlns:m="http://schemas.openxmlformats.org/officeDocument/2006/math">
                    <m:r>
                      <m:rPr>
                        <m:sty m:val="p"/>
                      </m:rPr>
                      <a:rPr lang="en-US" altLang="zh-CN" b="0" i="0" smtClean="0">
                        <a:latin typeface="Cambria Math" panose="02040503050406030204" pitchFamily="18" charset="0"/>
                      </a:rPr>
                      <m:t>that</m:t>
                    </m:r>
                    <m:r>
                      <a:rPr lang="en-US" altLang="zh-CN" b="0" i="0" smtClean="0">
                        <a:latin typeface="Cambria Math" panose="02040503050406030204" pitchFamily="18" charset="0"/>
                      </a:rPr>
                      <m:t> </m:t>
                    </m:r>
                    <m:r>
                      <a:rPr lang="zh-CN" altLang="en-US" i="1" smtClean="0">
                        <a:latin typeface="Cambria Math" panose="02040503050406030204" pitchFamily="18" charset="0"/>
                      </a:rPr>
                      <m:t>𝓌</m:t>
                    </m:r>
                    <m:r>
                      <m:rPr>
                        <m:nor/>
                      </m:rPr>
                      <a:rPr lang="en-US" altLang="zh-CN">
                        <a:latin typeface="Times New Roman" panose="02020603050405020304" pitchFamily="18" charset="0"/>
                        <a:cs typeface="Times New Roman" panose="02020603050405020304" pitchFamily="18" charset="0"/>
                      </a:rPr>
                      <m:t> </m:t>
                    </m:r>
                  </m:oMath>
                </a14:m>
                <a:r>
                  <a:rPr lang="en-US" altLang="zh-CN" dirty="0">
                    <a:latin typeface="Times New Roman" panose="02020603050405020304" pitchFamily="18" charset="0"/>
                    <a:cs typeface="Times New Roman" panose="02020603050405020304" pitchFamily="18" charset="0"/>
                  </a:rPr>
                  <a:t>is a monotonically increasing function which is far from EM field. Eq.(12) gets singularity, needs P.V. integration.</a:t>
                </a:r>
                <a:endParaRPr lang="zh-CN" altLang="en-US" dirty="0">
                  <a:latin typeface="Times New Roman" panose="02020603050405020304" pitchFamily="18" charset="0"/>
                  <a:cs typeface="Times New Roman" panose="02020603050405020304" pitchFamily="18" charset="0"/>
                </a:endParaRPr>
              </a:p>
            </p:txBody>
          </p:sp>
        </mc:Choice>
        <mc:Fallback xmlns="">
          <p:sp>
            <p:nvSpPr>
              <p:cNvPr id="67" name="文本框 66">
                <a:extLst>
                  <a:ext uri="{FF2B5EF4-FFF2-40B4-BE49-F238E27FC236}">
                    <a16:creationId xmlns:a16="http://schemas.microsoft.com/office/drawing/2014/main" id="{8419A8D3-6CAA-79F6-294F-F00A4344F1B1}"/>
                  </a:ext>
                </a:extLst>
              </p:cNvPr>
              <p:cNvSpPr txBox="1">
                <a:spLocks noRot="1" noChangeAspect="1" noMove="1" noResize="1" noEditPoints="1" noAdjustHandles="1" noChangeArrowheads="1" noChangeShapeType="1" noTextEdit="1"/>
              </p:cNvSpPr>
              <p:nvPr/>
            </p:nvSpPr>
            <p:spPr>
              <a:xfrm>
                <a:off x="3662738" y="5695081"/>
                <a:ext cx="8338761" cy="646331"/>
              </a:xfrm>
              <a:prstGeom prst="rect">
                <a:avLst/>
              </a:prstGeom>
              <a:blipFill>
                <a:blip r:embed="rId4"/>
                <a:stretch>
                  <a:fillRect l="-658" t="-4717" b="-14151"/>
                </a:stretch>
              </a:blipFill>
            </p:spPr>
            <p:txBody>
              <a:bodyPr/>
              <a:lstStyle/>
              <a:p>
                <a:r>
                  <a:rPr lang="zh-CN" altLang="en-US">
                    <a:noFill/>
                  </a:rPr>
                  <a:t> </a:t>
                </a:r>
              </a:p>
            </p:txBody>
          </p:sp>
        </mc:Fallback>
      </mc:AlternateContent>
      <p:sp>
        <p:nvSpPr>
          <p:cNvPr id="2" name="文本框 1">
            <a:extLst>
              <a:ext uri="{FF2B5EF4-FFF2-40B4-BE49-F238E27FC236}">
                <a16:creationId xmlns:a16="http://schemas.microsoft.com/office/drawing/2014/main" id="{5303A374-E4EE-8677-8665-81ADB1E17BF4}"/>
              </a:ext>
            </a:extLst>
          </p:cNvPr>
          <p:cNvSpPr txBox="1"/>
          <p:nvPr/>
        </p:nvSpPr>
        <p:spPr>
          <a:xfrm>
            <a:off x="1145598" y="116669"/>
            <a:ext cx="6094268" cy="523220"/>
          </a:xfrm>
          <a:prstGeom prst="rect">
            <a:avLst/>
          </a:prstGeom>
          <a:noFill/>
        </p:spPr>
        <p:txBody>
          <a:bodyPr wrap="square">
            <a:spAutoFit/>
          </a:bodyPr>
          <a:lstStyle/>
          <a:p>
            <a:r>
              <a:rPr lang="en-US" altLang="zh-CN" sz="2800" dirty="0">
                <a:solidFill>
                  <a:schemeClr val="accent6">
                    <a:lumMod val="75000"/>
                  </a:schemeClr>
                </a:solidFill>
                <a:latin typeface="华文中宋" panose="02010600040101010101" pitchFamily="2" charset="-122"/>
                <a:ea typeface="华文中宋" panose="02010600040101010101" pitchFamily="2" charset="-122"/>
              </a:rPr>
              <a:t>Single bunch instability</a:t>
            </a:r>
            <a:endParaRPr lang="zh-CN" altLang="en-US" sz="2800" dirty="0">
              <a:solidFill>
                <a:schemeClr val="accent6">
                  <a:lumMod val="75000"/>
                </a:schemeClr>
              </a:solidFill>
              <a:latin typeface="华文中宋" panose="02010600040101010101" pitchFamily="2" charset="-122"/>
              <a:ea typeface="华文中宋" panose="02010600040101010101" pitchFamily="2" charset="-122"/>
            </a:endParaRPr>
          </a:p>
        </p:txBody>
      </p:sp>
      <p:sp>
        <p:nvSpPr>
          <p:cNvPr id="10" name="文本框 9">
            <a:extLst>
              <a:ext uri="{FF2B5EF4-FFF2-40B4-BE49-F238E27FC236}">
                <a16:creationId xmlns:a16="http://schemas.microsoft.com/office/drawing/2014/main" id="{B4D2B85F-B96D-1E8D-50B4-BC077384FA7F}"/>
              </a:ext>
            </a:extLst>
          </p:cNvPr>
          <p:cNvSpPr txBox="1"/>
          <p:nvPr/>
        </p:nvSpPr>
        <p:spPr>
          <a:xfrm>
            <a:off x="635203" y="870858"/>
            <a:ext cx="6094268" cy="369332"/>
          </a:xfrm>
          <a:prstGeom prst="rect">
            <a:avLst/>
          </a:prstGeom>
          <a:noFill/>
        </p:spPr>
        <p:txBody>
          <a:bodyPr wrap="square">
            <a:spAutoFit/>
          </a:bodyPr>
          <a:lstStyle/>
          <a:p>
            <a:r>
              <a:rPr lang="en-US" altLang="zh-CN" b="1" dirty="0">
                <a:solidFill>
                  <a:schemeClr val="accent5">
                    <a:lumMod val="75000"/>
                  </a:schemeClr>
                </a:solidFill>
              </a:rPr>
              <a:t>d</a:t>
            </a:r>
            <a:r>
              <a:rPr lang="zh-CN" altLang="en-US" b="1" dirty="0">
                <a:solidFill>
                  <a:schemeClr val="accent5">
                    <a:lumMod val="75000"/>
                  </a:schemeClr>
                </a:solidFill>
              </a:rPr>
              <a:t>、</a:t>
            </a:r>
            <a:r>
              <a:rPr lang="en-US" altLang="zh-CN" b="1" dirty="0">
                <a:solidFill>
                  <a:schemeClr val="accent5">
                    <a:lumMod val="75000"/>
                  </a:schemeClr>
                </a:solidFill>
              </a:rPr>
              <a:t>CSR</a:t>
            </a:r>
            <a:r>
              <a:rPr lang="zh-CN" altLang="en-US" b="1" dirty="0">
                <a:solidFill>
                  <a:schemeClr val="accent5">
                    <a:lumMod val="75000"/>
                  </a:schemeClr>
                </a:solidFill>
              </a:rPr>
              <a:t> </a:t>
            </a:r>
            <a:r>
              <a:rPr lang="en-US" altLang="zh-CN" b="1" dirty="0">
                <a:solidFill>
                  <a:schemeClr val="accent5">
                    <a:lumMod val="75000"/>
                  </a:schemeClr>
                </a:solidFill>
              </a:rPr>
              <a:t>instability</a:t>
            </a:r>
            <a:endParaRPr lang="zh-CN" altLang="en-US" b="1" dirty="0">
              <a:solidFill>
                <a:schemeClr val="accent5">
                  <a:lumMod val="75000"/>
                </a:schemeClr>
              </a:solidFill>
            </a:endParaRPr>
          </a:p>
        </p:txBody>
      </p:sp>
    </p:spTree>
    <p:extLst>
      <p:ext uri="{BB962C8B-B14F-4D97-AF65-F5344CB8AC3E}">
        <p14:creationId xmlns:p14="http://schemas.microsoft.com/office/powerpoint/2010/main" val="382345265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FF5A0EE4-EAEB-CF0B-0ABE-A1E59E562841}"/>
              </a:ext>
            </a:extLst>
          </p:cNvPr>
          <p:cNvSpPr txBox="1"/>
          <p:nvPr/>
        </p:nvSpPr>
        <p:spPr>
          <a:xfrm>
            <a:off x="813952" y="4055861"/>
            <a:ext cx="5282048" cy="1200329"/>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For EM wake, it is Cos like or combination of Cos waves</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Specified longitudinal distributions can be found to make the </a:t>
            </a:r>
            <a:r>
              <a:rPr lang="en-US" altLang="zh-CN" dirty="0" err="1">
                <a:latin typeface="Times New Roman" panose="02020603050405020304" pitchFamily="18" charset="0"/>
                <a:cs typeface="Times New Roman" panose="02020603050405020304" pitchFamily="18" charset="0"/>
              </a:rPr>
              <a:t>wakefield</a:t>
            </a:r>
            <a:r>
              <a:rPr lang="en-US" altLang="zh-CN" dirty="0">
                <a:latin typeface="Times New Roman" panose="02020603050405020304" pitchFamily="18" charset="0"/>
                <a:cs typeface="Times New Roman" panose="02020603050405020304" pitchFamily="18" charset="0"/>
              </a:rPr>
              <a:t> flattened (covering most part of the bunch) which will benefit the instability.</a:t>
            </a:r>
            <a:endParaRPr lang="zh-CN" altLang="en-US" dirty="0">
              <a:latin typeface="Times New Roman" panose="02020603050405020304" pitchFamily="18" charset="0"/>
              <a:cs typeface="Times New Roman" panose="02020603050405020304" pitchFamily="18" charset="0"/>
            </a:endParaRPr>
          </a:p>
        </p:txBody>
      </p:sp>
      <p:grpSp>
        <p:nvGrpSpPr>
          <p:cNvPr id="14" name="组合 13">
            <a:extLst>
              <a:ext uri="{FF2B5EF4-FFF2-40B4-BE49-F238E27FC236}">
                <a16:creationId xmlns:a16="http://schemas.microsoft.com/office/drawing/2014/main" id="{31688B19-5DE4-5991-21C3-C1A4160AF546}"/>
              </a:ext>
            </a:extLst>
          </p:cNvPr>
          <p:cNvGrpSpPr/>
          <p:nvPr/>
        </p:nvGrpSpPr>
        <p:grpSpPr>
          <a:xfrm>
            <a:off x="1381044" y="1402775"/>
            <a:ext cx="3897538" cy="2683505"/>
            <a:chOff x="1110880" y="1163782"/>
            <a:chExt cx="4271614" cy="2945048"/>
          </a:xfrm>
        </p:grpSpPr>
        <p:pic>
          <p:nvPicPr>
            <p:cNvPr id="4" name="图片 3" descr="图片包含 图表&#10;&#10;描述已自动生成">
              <a:extLst>
                <a:ext uri="{FF2B5EF4-FFF2-40B4-BE49-F238E27FC236}">
                  <a16:creationId xmlns:a16="http://schemas.microsoft.com/office/drawing/2014/main" id="{7F00F3D4-A163-2484-76BE-74BBB5E6798B}"/>
                </a:ext>
              </a:extLst>
            </p:cNvPr>
            <p:cNvPicPr>
              <a:picLocks noChangeAspect="1"/>
            </p:cNvPicPr>
            <p:nvPr/>
          </p:nvPicPr>
          <p:blipFill rotWithShape="1">
            <a:blip r:embed="rId2">
              <a:extLst>
                <a:ext uri="{28A0092B-C50C-407E-A947-70E740481C1C}">
                  <a14:useLocalDpi xmlns:a14="http://schemas.microsoft.com/office/drawing/2010/main" val="0"/>
                </a:ext>
              </a:extLst>
            </a:blip>
            <a:srcRect t="3451"/>
            <a:stretch/>
          </p:blipFill>
          <p:spPr>
            <a:xfrm>
              <a:off x="1110880" y="1163782"/>
              <a:ext cx="4271614" cy="2945048"/>
            </a:xfrm>
            <a:prstGeom prst="rect">
              <a:avLst/>
            </a:prstGeom>
          </p:spPr>
        </p:pic>
        <p:sp>
          <p:nvSpPr>
            <p:cNvPr id="6" name="椭圆 5">
              <a:extLst>
                <a:ext uri="{FF2B5EF4-FFF2-40B4-BE49-F238E27FC236}">
                  <a16:creationId xmlns:a16="http://schemas.microsoft.com/office/drawing/2014/main" id="{9BB04C20-CB93-8350-BE22-F8F7040289BB}"/>
                </a:ext>
              </a:extLst>
            </p:cNvPr>
            <p:cNvSpPr/>
            <p:nvPr/>
          </p:nvSpPr>
          <p:spPr>
            <a:xfrm>
              <a:off x="1633972" y="3846846"/>
              <a:ext cx="2771776" cy="228600"/>
            </a:xfrm>
            <a:prstGeom prst="ellipse">
              <a:avLst/>
            </a:prstGeom>
            <a:no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9" name="文本框 8">
            <a:extLst>
              <a:ext uri="{FF2B5EF4-FFF2-40B4-BE49-F238E27FC236}">
                <a16:creationId xmlns:a16="http://schemas.microsoft.com/office/drawing/2014/main" id="{DC8B7A45-180C-E738-A516-E95FA0CBF128}"/>
              </a:ext>
            </a:extLst>
          </p:cNvPr>
          <p:cNvSpPr txBox="1"/>
          <p:nvPr/>
        </p:nvSpPr>
        <p:spPr>
          <a:xfrm>
            <a:off x="6951522" y="4297355"/>
            <a:ext cx="4426526" cy="923330"/>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However,</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for CSR</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wake, it is pointless to find a situation like left side. It means CSR will inevitably increase the energy spread.</a:t>
            </a:r>
            <a:endParaRPr lang="zh-CN" altLang="en-US" dirty="0">
              <a:latin typeface="Times New Roman" panose="02020603050405020304" pitchFamily="18" charset="0"/>
              <a:cs typeface="Times New Roman" panose="02020603050405020304" pitchFamily="18" charset="0"/>
            </a:endParaRPr>
          </a:p>
        </p:txBody>
      </p:sp>
      <p:grpSp>
        <p:nvGrpSpPr>
          <p:cNvPr id="12" name="组合 11">
            <a:extLst>
              <a:ext uri="{FF2B5EF4-FFF2-40B4-BE49-F238E27FC236}">
                <a16:creationId xmlns:a16="http://schemas.microsoft.com/office/drawing/2014/main" id="{CC1BDF0C-2502-BC05-5D48-DC595E289C14}"/>
              </a:ext>
            </a:extLst>
          </p:cNvPr>
          <p:cNvGrpSpPr/>
          <p:nvPr/>
        </p:nvGrpSpPr>
        <p:grpSpPr>
          <a:xfrm>
            <a:off x="6691697" y="1709039"/>
            <a:ext cx="4119259" cy="2328002"/>
            <a:chOff x="6691697" y="1288032"/>
            <a:chExt cx="4551269" cy="2683505"/>
          </a:xfrm>
        </p:grpSpPr>
        <p:pic>
          <p:nvPicPr>
            <p:cNvPr id="8" name="图片 7" descr="图表, 图示&#10;&#10;描述已自动生成">
              <a:extLst>
                <a:ext uri="{FF2B5EF4-FFF2-40B4-BE49-F238E27FC236}">
                  <a16:creationId xmlns:a16="http://schemas.microsoft.com/office/drawing/2014/main" id="{BC87030A-AE38-C9C3-DA20-0567B372A5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91697" y="1288032"/>
              <a:ext cx="4551269" cy="2683505"/>
            </a:xfrm>
            <a:prstGeom prst="rect">
              <a:avLst/>
            </a:prstGeom>
          </p:spPr>
        </p:pic>
        <p:sp>
          <p:nvSpPr>
            <p:cNvPr id="10" name="文本框 9">
              <a:extLst>
                <a:ext uri="{FF2B5EF4-FFF2-40B4-BE49-F238E27FC236}">
                  <a16:creationId xmlns:a16="http://schemas.microsoft.com/office/drawing/2014/main" id="{07ECD75D-2192-6910-3618-55CD68D89EE2}"/>
                </a:ext>
              </a:extLst>
            </p:cNvPr>
            <p:cNvSpPr txBox="1"/>
            <p:nvPr/>
          </p:nvSpPr>
          <p:spPr>
            <a:xfrm>
              <a:off x="8106198" y="1589810"/>
              <a:ext cx="861133" cy="369332"/>
            </a:xfrm>
            <a:prstGeom prst="rect">
              <a:avLst/>
            </a:prstGeom>
            <a:noFill/>
          </p:spPr>
          <p:txBody>
            <a:bodyPr wrap="none" rtlCol="0">
              <a:spAutoFit/>
            </a:bodyPr>
            <a:lstStyle/>
            <a:p>
              <a:r>
                <a:rPr lang="en-US" altLang="zh-CN" dirty="0">
                  <a:solidFill>
                    <a:srgbClr val="FF0000"/>
                  </a:solidFill>
                </a:rPr>
                <a:t>charge</a:t>
              </a:r>
              <a:endParaRPr lang="zh-CN" altLang="en-US" dirty="0">
                <a:solidFill>
                  <a:srgbClr val="FF0000"/>
                </a:solidFill>
              </a:endParaRPr>
            </a:p>
          </p:txBody>
        </p:sp>
        <p:sp>
          <p:nvSpPr>
            <p:cNvPr id="11" name="文本框 10">
              <a:extLst>
                <a:ext uri="{FF2B5EF4-FFF2-40B4-BE49-F238E27FC236}">
                  <a16:creationId xmlns:a16="http://schemas.microsoft.com/office/drawing/2014/main" id="{D629E576-D3BD-7400-9098-B3F5424FB9F1}"/>
                </a:ext>
              </a:extLst>
            </p:cNvPr>
            <p:cNvSpPr txBox="1"/>
            <p:nvPr/>
          </p:nvSpPr>
          <p:spPr>
            <a:xfrm>
              <a:off x="9297688" y="2718955"/>
              <a:ext cx="1160895" cy="369332"/>
            </a:xfrm>
            <a:prstGeom prst="rect">
              <a:avLst/>
            </a:prstGeom>
            <a:noFill/>
          </p:spPr>
          <p:txBody>
            <a:bodyPr wrap="none" rtlCol="0">
              <a:spAutoFit/>
            </a:bodyPr>
            <a:lstStyle/>
            <a:p>
              <a:r>
                <a:rPr lang="en-US" altLang="zh-CN" dirty="0">
                  <a:solidFill>
                    <a:srgbClr val="0000FF"/>
                  </a:solidFill>
                </a:rPr>
                <a:t>Wakefield</a:t>
              </a:r>
              <a:endParaRPr lang="zh-CN" altLang="en-US" dirty="0">
                <a:solidFill>
                  <a:srgbClr val="0000FF"/>
                </a:solidFill>
              </a:endParaRPr>
            </a:p>
          </p:txBody>
        </p:sp>
      </p:grpSp>
      <p:sp>
        <p:nvSpPr>
          <p:cNvPr id="13" name="文本框 12">
            <a:extLst>
              <a:ext uri="{FF2B5EF4-FFF2-40B4-BE49-F238E27FC236}">
                <a16:creationId xmlns:a16="http://schemas.microsoft.com/office/drawing/2014/main" id="{7074C4EB-D7EE-AF04-CAF6-14E55994E2D4}"/>
              </a:ext>
            </a:extLst>
          </p:cNvPr>
          <p:cNvSpPr txBox="1"/>
          <p:nvPr/>
        </p:nvSpPr>
        <p:spPr>
          <a:xfrm>
            <a:off x="1292375" y="5565065"/>
            <a:ext cx="10085673" cy="923330"/>
          </a:xfrm>
          <a:prstGeom prst="rect">
            <a:avLst/>
          </a:prstGeom>
          <a:noFill/>
        </p:spPr>
        <p:txBody>
          <a:bodyPr wrap="square" rtlCol="0">
            <a:spAutoFit/>
          </a:bodyPr>
          <a:lstStyle/>
          <a:p>
            <a:r>
              <a:rPr lang="en-US" altLang="zh-CN" dirty="0"/>
              <a:t>How to suppress CSR</a:t>
            </a:r>
            <a:r>
              <a:rPr lang="zh-CN" altLang="en-US" dirty="0"/>
              <a:t> </a:t>
            </a:r>
            <a:r>
              <a:rPr lang="en-US" altLang="zh-CN" dirty="0"/>
              <a:t>instability</a:t>
            </a:r>
            <a:r>
              <a:rPr lang="zh-CN" altLang="en-US" dirty="0"/>
              <a:t>？</a:t>
            </a:r>
            <a:endParaRPr lang="en-US" altLang="zh-CN" dirty="0"/>
          </a:p>
          <a:p>
            <a:pPr marL="285750" indent="-285750">
              <a:buFont typeface="Wingdings" panose="05000000000000000000" pitchFamily="2" charset="2"/>
              <a:buChar char="Ø"/>
            </a:pPr>
            <a:r>
              <a:rPr lang="en-US" altLang="zh-CN" dirty="0"/>
              <a:t>In a </a:t>
            </a:r>
            <a:r>
              <a:rPr lang="en-US" altLang="zh-CN" dirty="0" err="1"/>
              <a:t>linac</a:t>
            </a:r>
            <a:r>
              <a:rPr lang="en-US" altLang="zh-CN" dirty="0"/>
              <a:t>, suppress CSR effect usually refers to control the transverse emittance growth.</a:t>
            </a:r>
          </a:p>
          <a:p>
            <a:pPr marL="285750" indent="-285750">
              <a:buFont typeface="Wingdings" panose="05000000000000000000" pitchFamily="2" charset="2"/>
              <a:buChar char="Ø"/>
            </a:pPr>
            <a:r>
              <a:rPr lang="en-US" altLang="zh-CN" dirty="0"/>
              <a:t>In a storage ring suppress CSR instability is to control the development of micro-bunch.</a:t>
            </a:r>
            <a:endParaRPr lang="zh-CN" altLang="en-US" dirty="0"/>
          </a:p>
        </p:txBody>
      </p:sp>
      <p:sp>
        <p:nvSpPr>
          <p:cNvPr id="3" name="文本框 2">
            <a:extLst>
              <a:ext uri="{FF2B5EF4-FFF2-40B4-BE49-F238E27FC236}">
                <a16:creationId xmlns:a16="http://schemas.microsoft.com/office/drawing/2014/main" id="{BC7656BB-7A50-8FFB-DFE9-95A5E4283C22}"/>
              </a:ext>
            </a:extLst>
          </p:cNvPr>
          <p:cNvSpPr txBox="1"/>
          <p:nvPr/>
        </p:nvSpPr>
        <p:spPr>
          <a:xfrm>
            <a:off x="234813" y="903023"/>
            <a:ext cx="6094268" cy="369332"/>
          </a:xfrm>
          <a:prstGeom prst="rect">
            <a:avLst/>
          </a:prstGeom>
          <a:noFill/>
        </p:spPr>
        <p:txBody>
          <a:bodyPr wrap="square">
            <a:spAutoFit/>
          </a:bodyPr>
          <a:lstStyle/>
          <a:p>
            <a:r>
              <a:rPr lang="en-US" altLang="zh-CN" b="1" dirty="0">
                <a:solidFill>
                  <a:schemeClr val="accent5">
                    <a:lumMod val="75000"/>
                  </a:schemeClr>
                </a:solidFill>
              </a:rPr>
              <a:t>d</a:t>
            </a:r>
            <a:r>
              <a:rPr lang="zh-CN" altLang="en-US" b="1" dirty="0">
                <a:solidFill>
                  <a:schemeClr val="accent5">
                    <a:lumMod val="75000"/>
                  </a:schemeClr>
                </a:solidFill>
              </a:rPr>
              <a:t>、</a:t>
            </a:r>
            <a:r>
              <a:rPr lang="en-US" altLang="zh-CN" b="1" dirty="0">
                <a:solidFill>
                  <a:schemeClr val="accent5">
                    <a:lumMod val="75000"/>
                  </a:schemeClr>
                </a:solidFill>
              </a:rPr>
              <a:t>CSR</a:t>
            </a:r>
            <a:r>
              <a:rPr lang="zh-CN" altLang="en-US" b="1" dirty="0">
                <a:solidFill>
                  <a:schemeClr val="accent5">
                    <a:lumMod val="75000"/>
                  </a:schemeClr>
                </a:solidFill>
              </a:rPr>
              <a:t> </a:t>
            </a:r>
            <a:r>
              <a:rPr lang="en-US" altLang="zh-CN" b="1" dirty="0">
                <a:solidFill>
                  <a:schemeClr val="accent5">
                    <a:lumMod val="75000"/>
                  </a:schemeClr>
                </a:solidFill>
              </a:rPr>
              <a:t>instability</a:t>
            </a:r>
            <a:endParaRPr lang="zh-CN" altLang="en-US" b="1" dirty="0">
              <a:solidFill>
                <a:schemeClr val="accent5">
                  <a:lumMod val="75000"/>
                </a:schemeClr>
              </a:solidFill>
            </a:endParaRPr>
          </a:p>
        </p:txBody>
      </p:sp>
      <p:sp>
        <p:nvSpPr>
          <p:cNvPr id="2" name="文本框 1">
            <a:extLst>
              <a:ext uri="{FF2B5EF4-FFF2-40B4-BE49-F238E27FC236}">
                <a16:creationId xmlns:a16="http://schemas.microsoft.com/office/drawing/2014/main" id="{74BCC128-4850-5B41-E034-A15E90C2D98E}"/>
              </a:ext>
            </a:extLst>
          </p:cNvPr>
          <p:cNvSpPr txBox="1"/>
          <p:nvPr/>
        </p:nvSpPr>
        <p:spPr>
          <a:xfrm>
            <a:off x="1145598" y="116669"/>
            <a:ext cx="6094268" cy="523220"/>
          </a:xfrm>
          <a:prstGeom prst="rect">
            <a:avLst/>
          </a:prstGeom>
          <a:noFill/>
        </p:spPr>
        <p:txBody>
          <a:bodyPr wrap="square">
            <a:spAutoFit/>
          </a:bodyPr>
          <a:lstStyle/>
          <a:p>
            <a:r>
              <a:rPr lang="en-US" altLang="zh-CN" sz="2800" dirty="0">
                <a:solidFill>
                  <a:schemeClr val="accent6">
                    <a:lumMod val="75000"/>
                  </a:schemeClr>
                </a:solidFill>
                <a:latin typeface="华文中宋" panose="02010600040101010101" pitchFamily="2" charset="-122"/>
                <a:ea typeface="华文中宋" panose="02010600040101010101" pitchFamily="2" charset="-122"/>
              </a:rPr>
              <a:t>Single bunch instability</a:t>
            </a:r>
            <a:endParaRPr lang="zh-CN" altLang="en-US" sz="2800" dirty="0">
              <a:solidFill>
                <a:schemeClr val="accent6">
                  <a:lumMod val="75000"/>
                </a:schemeClr>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34041060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0">
            <a:extLst>
              <a:ext uri="{FF2B5EF4-FFF2-40B4-BE49-F238E27FC236}">
                <a16:creationId xmlns:a16="http://schemas.microsoft.com/office/drawing/2014/main" id="{36EFC551-DE50-A0B9-61D5-CC50E82449F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6" name="Rectangle 12">
            <a:extLst>
              <a:ext uri="{FF2B5EF4-FFF2-40B4-BE49-F238E27FC236}">
                <a16:creationId xmlns:a16="http://schemas.microsoft.com/office/drawing/2014/main" id="{255A1F96-9F9E-9967-75B5-405749CB15E5}"/>
              </a:ext>
            </a:extLst>
          </p:cNvPr>
          <p:cNvSpPr>
            <a:spLocks noChangeArrowheads="1"/>
          </p:cNvSpPr>
          <p:nvPr/>
        </p:nvSpPr>
        <p:spPr bwMode="auto">
          <a:xfrm>
            <a:off x="0" y="7239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800" b="0" i="0" u="none" strike="noStrike" cap="none" normalizeH="0" baseline="0">
                <a:ln>
                  <a:noFill/>
                </a:ln>
                <a:solidFill>
                  <a:schemeClr val="tx1"/>
                </a:solidFill>
                <a:effectLst/>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p:sp>
        <p:nvSpPr>
          <p:cNvPr id="5" name="文本框 4">
            <a:extLst>
              <a:ext uri="{FF2B5EF4-FFF2-40B4-BE49-F238E27FC236}">
                <a16:creationId xmlns:a16="http://schemas.microsoft.com/office/drawing/2014/main" id="{57588A03-6F09-43E3-694A-8B84404D71A3}"/>
              </a:ext>
            </a:extLst>
          </p:cNvPr>
          <p:cNvSpPr txBox="1"/>
          <p:nvPr/>
        </p:nvSpPr>
        <p:spPr>
          <a:xfrm>
            <a:off x="580060" y="1707126"/>
            <a:ext cx="10974632" cy="923330"/>
          </a:xfrm>
          <a:prstGeom prst="rect">
            <a:avLst/>
          </a:prstGeom>
          <a:noFill/>
        </p:spPr>
        <p:txBody>
          <a:bodyPr wrap="square" rtlCol="0">
            <a:spAutoFit/>
          </a:bodyPr>
          <a:lstStyle/>
          <a:p>
            <a:r>
              <a:rPr lang="en-US" altLang="zh-CN" dirty="0"/>
              <a:t>In a </a:t>
            </a:r>
            <a:r>
              <a:rPr lang="en-US" altLang="zh-CN" dirty="0" err="1"/>
              <a:t>linac</a:t>
            </a:r>
            <a:r>
              <a:rPr lang="en-US" altLang="zh-CN" dirty="0"/>
              <a:t>, such as driving for an FEL, the peak current is very high, CSR is a serious problem. Any bending should be carefully treated.   Chicane is used to suppress the bunch length, where CSR will degrade the beam performance. </a:t>
            </a:r>
          </a:p>
        </p:txBody>
      </p:sp>
      <p:pic>
        <p:nvPicPr>
          <p:cNvPr id="8" name="图片 7" descr="表格&#10;&#10;描述已自动生成">
            <a:extLst>
              <a:ext uri="{FF2B5EF4-FFF2-40B4-BE49-F238E27FC236}">
                <a16:creationId xmlns:a16="http://schemas.microsoft.com/office/drawing/2014/main" id="{C8C155EB-2D8D-7147-95C2-630B567A1A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9028" y="3065267"/>
            <a:ext cx="3166635" cy="914502"/>
          </a:xfrm>
          <a:prstGeom prst="rect">
            <a:avLst/>
          </a:prstGeom>
        </p:spPr>
      </p:pic>
      <p:pic>
        <p:nvPicPr>
          <p:cNvPr id="10" name="图片 9" descr="图示, 工程绘图&#10;&#10;描述已自动生成">
            <a:extLst>
              <a:ext uri="{FF2B5EF4-FFF2-40B4-BE49-F238E27FC236}">
                <a16:creationId xmlns:a16="http://schemas.microsoft.com/office/drawing/2014/main" id="{30CB6B89-FF73-A5C5-E788-D7C0B8A04B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73510" y="2642139"/>
            <a:ext cx="2299905" cy="1760758"/>
          </a:xfrm>
          <a:prstGeom prst="rect">
            <a:avLst/>
          </a:prstGeom>
        </p:spPr>
      </p:pic>
      <p:sp>
        <p:nvSpPr>
          <p:cNvPr id="11" name="文本框 10">
            <a:extLst>
              <a:ext uri="{FF2B5EF4-FFF2-40B4-BE49-F238E27FC236}">
                <a16:creationId xmlns:a16="http://schemas.microsoft.com/office/drawing/2014/main" id="{99F88CBD-E47C-AC3B-24EE-7D1575A149B7}"/>
              </a:ext>
            </a:extLst>
          </p:cNvPr>
          <p:cNvSpPr txBox="1"/>
          <p:nvPr/>
        </p:nvSpPr>
        <p:spPr>
          <a:xfrm>
            <a:off x="743766" y="4665068"/>
            <a:ext cx="10974632" cy="1200329"/>
          </a:xfrm>
          <a:prstGeom prst="rect">
            <a:avLst/>
          </a:prstGeom>
          <a:noFill/>
        </p:spPr>
        <p:txBody>
          <a:bodyPr wrap="square" rtlCol="0">
            <a:spAutoFit/>
          </a:bodyPr>
          <a:lstStyle/>
          <a:p>
            <a:r>
              <a:rPr lang="en-US" altLang="zh-CN" dirty="0"/>
              <a:t>The energy modulated by CSR</a:t>
            </a:r>
            <a:r>
              <a:rPr lang="zh-CN" altLang="en-US" dirty="0"/>
              <a:t> </a:t>
            </a:r>
            <a:r>
              <a:rPr lang="en-US" altLang="zh-CN" dirty="0"/>
              <a:t>is different to the energy spread heated by ISR. ISR is a random process, the energy spread increment mapping to transverse plane causing an emittance growth is inevitable unless dispersion is free. However, energy modulation caused by CSR is predictable,   by a wise Lattice design the emittance growth can be cancelled between dipoles.</a:t>
            </a:r>
          </a:p>
        </p:txBody>
      </p:sp>
      <p:sp>
        <p:nvSpPr>
          <p:cNvPr id="2" name="文本框 1">
            <a:extLst>
              <a:ext uri="{FF2B5EF4-FFF2-40B4-BE49-F238E27FC236}">
                <a16:creationId xmlns:a16="http://schemas.microsoft.com/office/drawing/2014/main" id="{056A4011-B58F-6D70-6AE6-CC6B4AAFDC8A}"/>
              </a:ext>
            </a:extLst>
          </p:cNvPr>
          <p:cNvSpPr txBox="1"/>
          <p:nvPr/>
        </p:nvSpPr>
        <p:spPr>
          <a:xfrm>
            <a:off x="1145598" y="116669"/>
            <a:ext cx="6094268" cy="523220"/>
          </a:xfrm>
          <a:prstGeom prst="rect">
            <a:avLst/>
          </a:prstGeom>
          <a:noFill/>
        </p:spPr>
        <p:txBody>
          <a:bodyPr wrap="square">
            <a:spAutoFit/>
          </a:bodyPr>
          <a:lstStyle/>
          <a:p>
            <a:r>
              <a:rPr lang="en-US" altLang="zh-CN" sz="2800" dirty="0">
                <a:solidFill>
                  <a:schemeClr val="accent6">
                    <a:lumMod val="75000"/>
                  </a:schemeClr>
                </a:solidFill>
                <a:latin typeface="华文中宋" panose="02010600040101010101" pitchFamily="2" charset="-122"/>
                <a:ea typeface="华文中宋" panose="02010600040101010101" pitchFamily="2" charset="-122"/>
              </a:rPr>
              <a:t>Single bunch instability</a:t>
            </a:r>
            <a:endParaRPr lang="zh-CN" altLang="en-US" sz="2800" dirty="0">
              <a:solidFill>
                <a:schemeClr val="accent6">
                  <a:lumMod val="75000"/>
                </a:schemeClr>
              </a:solidFill>
              <a:latin typeface="华文中宋" panose="02010600040101010101" pitchFamily="2" charset="-122"/>
              <a:ea typeface="华文中宋" panose="02010600040101010101" pitchFamily="2" charset="-122"/>
            </a:endParaRPr>
          </a:p>
        </p:txBody>
      </p:sp>
      <p:sp>
        <p:nvSpPr>
          <p:cNvPr id="4" name="文本框 3">
            <a:extLst>
              <a:ext uri="{FF2B5EF4-FFF2-40B4-BE49-F238E27FC236}">
                <a16:creationId xmlns:a16="http://schemas.microsoft.com/office/drawing/2014/main" id="{5AC2E617-9EAD-4F17-D1A6-CA0498094B83}"/>
              </a:ext>
            </a:extLst>
          </p:cNvPr>
          <p:cNvSpPr txBox="1"/>
          <p:nvPr/>
        </p:nvSpPr>
        <p:spPr>
          <a:xfrm>
            <a:off x="234813" y="903023"/>
            <a:ext cx="6094268" cy="369332"/>
          </a:xfrm>
          <a:prstGeom prst="rect">
            <a:avLst/>
          </a:prstGeom>
          <a:noFill/>
        </p:spPr>
        <p:txBody>
          <a:bodyPr wrap="square">
            <a:spAutoFit/>
          </a:bodyPr>
          <a:lstStyle/>
          <a:p>
            <a:r>
              <a:rPr lang="en-US" altLang="zh-CN" b="1" dirty="0">
                <a:solidFill>
                  <a:schemeClr val="accent5">
                    <a:lumMod val="75000"/>
                  </a:schemeClr>
                </a:solidFill>
              </a:rPr>
              <a:t>d</a:t>
            </a:r>
            <a:r>
              <a:rPr lang="zh-CN" altLang="en-US" b="1" dirty="0">
                <a:solidFill>
                  <a:schemeClr val="accent5">
                    <a:lumMod val="75000"/>
                  </a:schemeClr>
                </a:solidFill>
              </a:rPr>
              <a:t>、</a:t>
            </a:r>
            <a:r>
              <a:rPr lang="en-US" altLang="zh-CN" b="1" dirty="0">
                <a:solidFill>
                  <a:schemeClr val="accent5">
                    <a:lumMod val="75000"/>
                  </a:schemeClr>
                </a:solidFill>
              </a:rPr>
              <a:t>CSR</a:t>
            </a:r>
            <a:r>
              <a:rPr lang="zh-CN" altLang="en-US" b="1" dirty="0">
                <a:solidFill>
                  <a:schemeClr val="accent5">
                    <a:lumMod val="75000"/>
                  </a:schemeClr>
                </a:solidFill>
              </a:rPr>
              <a:t> </a:t>
            </a:r>
            <a:r>
              <a:rPr lang="en-US" altLang="zh-CN" b="1" dirty="0">
                <a:solidFill>
                  <a:schemeClr val="accent5">
                    <a:lumMod val="75000"/>
                  </a:schemeClr>
                </a:solidFill>
              </a:rPr>
              <a:t>instability</a:t>
            </a:r>
            <a:endParaRPr lang="zh-CN" altLang="en-US" b="1" dirty="0">
              <a:solidFill>
                <a:schemeClr val="accent5">
                  <a:lumMod val="75000"/>
                </a:schemeClr>
              </a:solidFill>
            </a:endParaRPr>
          </a:p>
        </p:txBody>
      </p:sp>
    </p:spTree>
    <p:extLst>
      <p:ext uri="{BB962C8B-B14F-4D97-AF65-F5344CB8AC3E}">
        <p14:creationId xmlns:p14="http://schemas.microsoft.com/office/powerpoint/2010/main" val="26205064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0">
            <a:extLst>
              <a:ext uri="{FF2B5EF4-FFF2-40B4-BE49-F238E27FC236}">
                <a16:creationId xmlns:a16="http://schemas.microsoft.com/office/drawing/2014/main" id="{36EFC551-DE50-A0B9-61D5-CC50E82449F2}"/>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zh-CN" altLang="en-US"/>
          </a:p>
        </p:txBody>
      </p:sp>
      <p:sp>
        <p:nvSpPr>
          <p:cNvPr id="16" name="Rectangle 12">
            <a:extLst>
              <a:ext uri="{FF2B5EF4-FFF2-40B4-BE49-F238E27FC236}">
                <a16:creationId xmlns:a16="http://schemas.microsoft.com/office/drawing/2014/main" id="{255A1F96-9F9E-9967-75B5-405749CB15E5}"/>
              </a:ext>
            </a:extLst>
          </p:cNvPr>
          <p:cNvSpPr>
            <a:spLocks noChangeArrowheads="1"/>
          </p:cNvSpPr>
          <p:nvPr/>
        </p:nvSpPr>
        <p:spPr bwMode="auto">
          <a:xfrm>
            <a:off x="0" y="7239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zh-CN" altLang="zh-CN" sz="800" b="0" i="0" u="none" strike="noStrike" cap="none" normalizeH="0" baseline="0">
                <a:ln>
                  <a:noFill/>
                </a:ln>
                <a:solidFill>
                  <a:schemeClr val="tx1"/>
                </a:solidFill>
                <a:effectLst/>
              </a:rPr>
              <a:t> </a:t>
            </a:r>
            <a:endParaRPr kumimoji="0" lang="zh-CN" altLang="zh-CN" sz="1800" b="0" i="0" u="none" strike="noStrike" cap="none" normalizeH="0" baseline="0">
              <a:ln>
                <a:noFill/>
              </a:ln>
              <a:solidFill>
                <a:schemeClr val="tx1"/>
              </a:solidFill>
              <a:effectLst/>
              <a:latin typeface="Arial" panose="020B0604020202020204" pitchFamily="34" charset="0"/>
            </a:endParaRPr>
          </a:p>
        </p:txBody>
      </p:sp>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F4146507-C963-A353-DB8A-C95B3A92BFB3}"/>
                  </a:ext>
                </a:extLst>
              </p:cNvPr>
              <p:cNvSpPr txBox="1"/>
              <p:nvPr/>
            </p:nvSpPr>
            <p:spPr>
              <a:xfrm>
                <a:off x="580060" y="1312271"/>
                <a:ext cx="10974632" cy="2258567"/>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CSR instability threshold in a storage ring can be written</a:t>
                </a:r>
                <a:r>
                  <a:rPr lang="zh-CN" altLang="en-US" dirty="0">
                    <a:latin typeface="Times New Roman" panose="02020603050405020304" pitchFamily="18" charset="0"/>
                    <a:cs typeface="Times New Roman" panose="02020603050405020304" pitchFamily="18" charset="0"/>
                  </a:rPr>
                  <a:t>（</a:t>
                </a:r>
                <a:r>
                  <a:rPr lang="en-US" altLang="zh-CN" sz="1800" b="0" i="0" u="none" strike="noStrike" baseline="0" dirty="0" err="1">
                    <a:latin typeface="Times New Roman" panose="02020603050405020304" pitchFamily="18" charset="0"/>
                    <a:ea typeface="宋体" panose="02010600030101010101" pitchFamily="2" charset="-122"/>
                    <a:cs typeface="Times New Roman" panose="02020603050405020304" pitchFamily="18" charset="0"/>
                  </a:rPr>
                  <a:t>Stupakov</a:t>
                </a:r>
                <a:r>
                  <a:rPr lang="en-US" altLang="zh-CN" sz="1800" b="0" i="0" u="none" strike="noStrike" baseline="0" dirty="0">
                    <a:latin typeface="Times New Roman" panose="02020603050405020304" pitchFamily="18" charset="0"/>
                    <a:ea typeface="宋体" panose="02010600030101010101" pitchFamily="2" charset="-122"/>
                    <a:cs typeface="Times New Roman" panose="02020603050405020304" pitchFamily="18" charset="0"/>
                  </a:rPr>
                  <a:t> &amp; Bane) </a:t>
                </a:r>
                <a:r>
                  <a:rPr lang="zh-CN" altLang="en-US" dirty="0">
                    <a:latin typeface="Times New Roman" panose="02020603050405020304" pitchFamily="18" charset="0"/>
                    <a:cs typeface="Times New Roman" panose="02020603050405020304" pitchFamily="18" charset="0"/>
                  </a:rPr>
                  <a:t>：</a:t>
                </a:r>
                <a:endParaRPr lang="en-US" altLang="zh-CN" dirty="0">
                  <a:latin typeface="Times New Roman" panose="02020603050405020304" pitchFamily="18" charset="0"/>
                  <a:cs typeface="Times New Roman" panose="02020603050405020304" pitchFamily="18" charset="0"/>
                </a:endParaRPr>
              </a:p>
              <a:p>
                <a:endParaRPr lang="en-US" altLang="zh-CN" dirty="0">
                  <a:latin typeface="Times New Roman" panose="02020603050405020304" pitchFamily="18" charset="0"/>
                  <a:cs typeface="Times New Roman" panose="02020603050405020304" pitchFamily="18" charset="0"/>
                </a:endParaRPr>
              </a:p>
              <a:p>
                <a:endParaRPr lang="en-US" altLang="zh-CN" dirty="0">
                  <a:latin typeface="Times New Roman" panose="02020603050405020304" pitchFamily="18" charset="0"/>
                  <a:cs typeface="Times New Roman" panose="02020603050405020304" pitchFamily="18" charset="0"/>
                </a:endParaRPr>
              </a:p>
              <a:p>
                <a:endParaRPr lang="en-US" altLang="zh-CN" dirty="0">
                  <a:latin typeface="Times New Roman" panose="02020603050405020304" pitchFamily="18" charset="0"/>
                  <a:cs typeface="Times New Roman" panose="02020603050405020304" pitchFamily="18" charset="0"/>
                </a:endParaRPr>
              </a:p>
              <a:p>
                <a:endParaRPr lang="en-US" altLang="zh-CN" dirty="0">
                  <a:latin typeface="Times New Roman" panose="02020603050405020304" pitchFamily="18" charset="0"/>
                  <a:cs typeface="Times New Roman" panose="02020603050405020304" pitchFamily="18" charset="0"/>
                </a:endParaRPr>
              </a:p>
              <a:p>
                <a:pPr>
                  <a:lnSpc>
                    <a:spcPct val="150000"/>
                  </a:lnSpc>
                </a:pPr>
                <a:r>
                  <a:rPr lang="en-US" altLang="zh-CN" dirty="0">
                    <a:latin typeface="Times New Roman" panose="02020603050405020304" pitchFamily="18" charset="0"/>
                    <a:cs typeface="Times New Roman" panose="02020603050405020304" pitchFamily="18" charset="0"/>
                  </a:rPr>
                  <a:t>Where</a:t>
                </a:r>
                <a14:m>
                  <m:oMath xmlns:m="http://schemas.openxmlformats.org/officeDocument/2006/math">
                    <m:r>
                      <a:rPr lang="en-US" altLang="zh-CN" b="0" i="0" smtClean="0">
                        <a:latin typeface="Cambria Math" panose="02040503050406030204" pitchFamily="18" charset="0"/>
                      </a:rPr>
                      <m:t> </m:t>
                    </m:r>
                    <m:sSub>
                      <m:sSubPr>
                        <m:ctrlPr>
                          <a:rPr lang="en-US" altLang="zh-CN" b="0" i="1" smtClean="0">
                            <a:latin typeface="Cambria Math" panose="02040503050406030204" pitchFamily="18" charset="0"/>
                          </a:rPr>
                        </m:ctrlPr>
                      </m:sSubPr>
                      <m:e>
                        <m:r>
                          <a:rPr lang="zh-CN" altLang="en-US" b="0" i="1" smtClean="0">
                            <a:latin typeface="Cambria Math" panose="02040503050406030204" pitchFamily="18" charset="0"/>
                          </a:rPr>
                          <m:t>𝜎</m:t>
                        </m:r>
                      </m:e>
                      <m:sub>
                        <m:r>
                          <a:rPr lang="en-US" altLang="zh-CN" b="0" i="1" smtClean="0">
                            <a:latin typeface="Cambria Math" panose="02040503050406030204" pitchFamily="18" charset="0"/>
                          </a:rPr>
                          <m:t>𝑧</m:t>
                        </m:r>
                        <m:r>
                          <a:rPr lang="en-US" altLang="zh-CN" b="0" i="1" smtClean="0">
                            <a:latin typeface="Cambria Math" panose="02040503050406030204" pitchFamily="18" charset="0"/>
                          </a:rPr>
                          <m:t>0</m:t>
                        </m:r>
                      </m:sub>
                    </m:sSub>
                  </m:oMath>
                </a14:m>
                <a:r>
                  <a:rPr lang="en-US" altLang="zh-CN" dirty="0">
                    <a:latin typeface="Times New Roman" panose="02020603050405020304" pitchFamily="18" charset="0"/>
                    <a:cs typeface="Times New Roman" panose="02020603050405020304" pitchFamily="18" charset="0"/>
                  </a:rPr>
                  <a:t> is initial bunch length</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altLang="zh-CN" i="1">
                            <a:latin typeface="Cambria Math" panose="02040503050406030204" pitchFamily="18" charset="0"/>
                          </a:rPr>
                        </m:ctrlPr>
                      </m:sSubPr>
                      <m:e>
                        <m:r>
                          <a:rPr lang="zh-CN" altLang="en-US" i="1">
                            <a:latin typeface="Cambria Math" panose="02040503050406030204" pitchFamily="18" charset="0"/>
                          </a:rPr>
                          <m:t>𝜎</m:t>
                        </m:r>
                      </m:e>
                      <m:sub>
                        <m:r>
                          <a:rPr lang="zh-CN" altLang="en-US" i="1" smtClean="0">
                            <a:latin typeface="Cambria Math" panose="02040503050406030204" pitchFamily="18" charset="0"/>
                          </a:rPr>
                          <m:t>𝜀</m:t>
                        </m:r>
                        <m:r>
                          <a:rPr lang="en-US" altLang="zh-CN" b="0" i="1" smtClean="0">
                            <a:latin typeface="Cambria Math" panose="02040503050406030204" pitchFamily="18" charset="0"/>
                          </a:rPr>
                          <m:t>0</m:t>
                        </m:r>
                      </m:sub>
                    </m:sSub>
                    <m:r>
                      <a:rPr lang="en-US" altLang="zh-CN" i="1">
                        <a:latin typeface="Cambria Math" panose="02040503050406030204" pitchFamily="18" charset="0"/>
                      </a:rPr>
                      <m:t> </m:t>
                    </m:r>
                  </m:oMath>
                </a14:m>
                <a:r>
                  <a:rPr lang="en-US" altLang="zh-CN" dirty="0">
                    <a:latin typeface="Times New Roman" panose="02020603050405020304" pitchFamily="18" charset="0"/>
                    <a:cs typeface="Times New Roman" panose="02020603050405020304" pitchFamily="18" charset="0"/>
                  </a:rPr>
                  <a:t>is energy spread</a:t>
                </a:r>
                <a:r>
                  <a:rPr lang="zh-CN" altLang="en-US" dirty="0">
                    <a:latin typeface="Times New Roman" panose="02020603050405020304" pitchFamily="18" charset="0"/>
                    <a:cs typeface="Times New Roman" panose="02020603050405020304" pitchFamily="18" charset="0"/>
                  </a:rPr>
                  <a:t>，</a:t>
                </a:r>
                <a14:m>
                  <m:oMath xmlns:m="http://schemas.openxmlformats.org/officeDocument/2006/math">
                    <m:r>
                      <a:rPr lang="zh-CN" altLang="en-US" i="1">
                        <a:latin typeface="Cambria Math" panose="02040503050406030204" pitchFamily="18" charset="0"/>
                      </a:rPr>
                      <m:t>𝜌</m:t>
                    </m:r>
                  </m:oMath>
                </a14:m>
                <a:r>
                  <a:rPr lang="en-US" altLang="zh-CN" dirty="0">
                    <a:latin typeface="Times New Roman" panose="02020603050405020304" pitchFamily="18" charset="0"/>
                    <a:cs typeface="Times New Roman" panose="02020603050405020304" pitchFamily="18" charset="0"/>
                  </a:rPr>
                  <a:t> is bending radius</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 </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𝐼</m:t>
                        </m:r>
                      </m:e>
                      <m:sub>
                        <m:r>
                          <a:rPr lang="en-US" altLang="zh-CN" i="1">
                            <a:latin typeface="Cambria Math" panose="02040503050406030204" pitchFamily="18" charset="0"/>
                          </a:rPr>
                          <m:t>𝐴</m:t>
                        </m:r>
                      </m:sub>
                    </m:sSub>
                  </m:oMath>
                </a14:m>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is Alfven current=17.045kA</a:t>
                </a:r>
                <a:r>
                  <a:rPr lang="zh-CN" altLang="en-US" dirty="0">
                    <a:latin typeface="Times New Roman" panose="02020603050405020304" pitchFamily="18" charset="0"/>
                    <a:cs typeface="Times New Roman" panose="02020603050405020304" pitchFamily="18" charset="0"/>
                  </a:rPr>
                  <a:t>。</a:t>
                </a:r>
                <a:endParaRPr lang="en-US" altLang="zh-CN" dirty="0">
                  <a:latin typeface="Times New Roman" panose="02020603050405020304" pitchFamily="18" charset="0"/>
                  <a:cs typeface="Times New Roman" panose="02020603050405020304" pitchFamily="18" charset="0"/>
                </a:endParaRPr>
              </a:p>
              <a:p>
                <a:pPr>
                  <a:lnSpc>
                    <a:spcPct val="150000"/>
                  </a:lnSpc>
                </a:pPr>
                <a:r>
                  <a:rPr lang="en-US" altLang="zh-CN" dirty="0">
                    <a:latin typeface="Times New Roman" panose="02020603050405020304" pitchFamily="18" charset="0"/>
                    <a:cs typeface="Times New Roman" panose="02020603050405020304" pitchFamily="18" charset="0"/>
                  </a:rPr>
                  <a:t>Increase energy spread is powerful method to suppress CSR instability.</a:t>
                </a:r>
                <a:endParaRPr lang="zh-CN" altLang="en-US" dirty="0">
                  <a:latin typeface="Times New Roman" panose="02020603050405020304" pitchFamily="18" charset="0"/>
                  <a:cs typeface="Times New Roman" panose="02020603050405020304" pitchFamily="18" charset="0"/>
                </a:endParaRPr>
              </a:p>
            </p:txBody>
          </p:sp>
        </mc:Choice>
        <mc:Fallback xmlns="">
          <p:sp>
            <p:nvSpPr>
              <p:cNvPr id="23" name="文本框 22">
                <a:extLst>
                  <a:ext uri="{FF2B5EF4-FFF2-40B4-BE49-F238E27FC236}">
                    <a16:creationId xmlns:a16="http://schemas.microsoft.com/office/drawing/2014/main" id="{F4146507-C963-A353-DB8A-C95B3A92BFB3}"/>
                  </a:ext>
                </a:extLst>
              </p:cNvPr>
              <p:cNvSpPr txBox="1">
                <a:spLocks noRot="1" noChangeAspect="1" noMove="1" noResize="1" noEditPoints="1" noAdjustHandles="1" noChangeArrowheads="1" noChangeShapeType="1" noTextEdit="1"/>
              </p:cNvSpPr>
              <p:nvPr/>
            </p:nvSpPr>
            <p:spPr>
              <a:xfrm>
                <a:off x="580060" y="1312271"/>
                <a:ext cx="10974632" cy="2258567"/>
              </a:xfrm>
              <a:prstGeom prst="rect">
                <a:avLst/>
              </a:prstGeom>
              <a:blipFill>
                <a:blip r:embed="rId2"/>
                <a:stretch>
                  <a:fillRect l="-444" t="-1617" b="-323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6" name="文本框 25">
                <a:extLst>
                  <a:ext uri="{FF2B5EF4-FFF2-40B4-BE49-F238E27FC236}">
                    <a16:creationId xmlns:a16="http://schemas.microsoft.com/office/drawing/2014/main" id="{BE55DA17-AF4B-69AE-9569-1C13A1C7BFAA}"/>
                  </a:ext>
                </a:extLst>
              </p:cNvPr>
              <p:cNvSpPr txBox="1"/>
              <p:nvPr/>
            </p:nvSpPr>
            <p:spPr>
              <a:xfrm>
                <a:off x="1470313" y="1893369"/>
                <a:ext cx="3947939" cy="65447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m:rPr>
                              <m:sty m:val="p"/>
                            </m:rPr>
                            <a:rPr lang="en-US" altLang="zh-CN" i="1">
                              <a:latin typeface="Cambria Math" panose="02040503050406030204" pitchFamily="18" charset="0"/>
                            </a:rPr>
                            <m:t>I</m:t>
                          </m:r>
                        </m:e>
                        <m:sub>
                          <m:r>
                            <a:rPr lang="en-US" altLang="zh-CN" b="0" i="1" smtClean="0">
                              <a:latin typeface="Cambria Math" panose="02040503050406030204" pitchFamily="18" charset="0"/>
                            </a:rPr>
                            <m:t>𝑡h</m:t>
                          </m:r>
                        </m:sub>
                      </m:sSub>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𝐼</m:t>
                              </m:r>
                            </m:e>
                            <m:sub>
                              <m:r>
                                <a:rPr lang="en-US" altLang="zh-CN" b="0" i="1" smtClean="0">
                                  <a:latin typeface="Cambria Math" panose="02040503050406030204" pitchFamily="18" charset="0"/>
                                </a:rPr>
                                <m:t>𝐴</m:t>
                              </m:r>
                            </m:sub>
                          </m:sSub>
                          <m:r>
                            <a:rPr lang="zh-CN" altLang="en-US" b="0" i="1" smtClean="0">
                              <a:latin typeface="Cambria Math" panose="02040503050406030204" pitchFamily="18" charset="0"/>
                            </a:rPr>
                            <m:t>𝛾</m:t>
                          </m:r>
                          <m:d>
                            <m:dPr>
                              <m:begChr m:val="|"/>
                              <m:endChr m:val="|"/>
                              <m:ctrlPr>
                                <a:rPr lang="en-US" altLang="zh-CN" i="1">
                                  <a:latin typeface="Cambria Math" panose="02040503050406030204" pitchFamily="18" charset="0"/>
                                </a:rPr>
                              </m:ctrlPr>
                            </m:dPr>
                            <m:e>
                              <m:r>
                                <a:rPr lang="zh-CN" altLang="en-US" i="1">
                                  <a:latin typeface="Cambria Math" panose="02040503050406030204" pitchFamily="18" charset="0"/>
                                </a:rPr>
                                <m:t>𝜂</m:t>
                              </m:r>
                            </m:e>
                          </m:d>
                          <m:sSubSup>
                            <m:sSubSupPr>
                              <m:ctrlPr>
                                <a:rPr lang="en-US" altLang="zh-CN" b="0" i="1" smtClean="0">
                                  <a:latin typeface="Cambria Math" panose="02040503050406030204" pitchFamily="18" charset="0"/>
                                </a:rPr>
                              </m:ctrlPr>
                            </m:sSubSupPr>
                            <m:e>
                              <m:r>
                                <a:rPr lang="zh-CN" altLang="en-US" b="0" i="1" smtClean="0">
                                  <a:latin typeface="Cambria Math" panose="02040503050406030204" pitchFamily="18" charset="0"/>
                                </a:rPr>
                                <m:t>𝜎</m:t>
                              </m:r>
                            </m:e>
                            <m:sub>
                              <m:r>
                                <a:rPr lang="en-US" altLang="zh-CN" b="0" i="1" smtClean="0">
                                  <a:latin typeface="Cambria Math" panose="02040503050406030204" pitchFamily="18" charset="0"/>
                                </a:rPr>
                                <m:t>𝑧</m:t>
                              </m:r>
                              <m:r>
                                <a:rPr lang="en-US" altLang="zh-CN" b="0" i="1" smtClean="0">
                                  <a:latin typeface="Cambria Math" panose="02040503050406030204" pitchFamily="18" charset="0"/>
                                </a:rPr>
                                <m:t>0</m:t>
                              </m:r>
                            </m:sub>
                            <m:sup>
                              <m:r>
                                <a:rPr lang="en-US" altLang="zh-CN" b="0" i="1" smtClean="0">
                                  <a:latin typeface="Cambria Math" panose="02040503050406030204" pitchFamily="18" charset="0"/>
                                </a:rPr>
                                <m:t>1/3</m:t>
                              </m:r>
                            </m:sup>
                          </m:sSubSup>
                          <m:sSubSup>
                            <m:sSubSupPr>
                              <m:ctrlPr>
                                <a:rPr lang="en-US" altLang="zh-CN" b="0" i="1" smtClean="0">
                                  <a:latin typeface="Cambria Math" panose="02040503050406030204" pitchFamily="18" charset="0"/>
                                </a:rPr>
                              </m:ctrlPr>
                            </m:sSubSupPr>
                            <m:e>
                              <m:r>
                                <a:rPr lang="zh-CN" altLang="en-US" b="0" i="1" smtClean="0">
                                  <a:latin typeface="Cambria Math" panose="02040503050406030204" pitchFamily="18" charset="0"/>
                                </a:rPr>
                                <m:t>𝜎</m:t>
                              </m:r>
                            </m:e>
                            <m:sub>
                              <m:r>
                                <a:rPr lang="zh-CN" altLang="en-US" b="0" i="1" smtClean="0">
                                  <a:latin typeface="Cambria Math" panose="02040503050406030204" pitchFamily="18" charset="0"/>
                                </a:rPr>
                                <m:t>𝜀</m:t>
                              </m:r>
                              <m:r>
                                <a:rPr lang="en-US" altLang="zh-CN" b="0" i="1" smtClean="0">
                                  <a:latin typeface="Cambria Math" panose="02040503050406030204" pitchFamily="18" charset="0"/>
                                </a:rPr>
                                <m:t>0</m:t>
                              </m:r>
                            </m:sub>
                            <m:sup>
                              <m:r>
                                <a:rPr lang="en-US" altLang="zh-CN" b="0" i="1" smtClean="0">
                                  <a:latin typeface="Cambria Math" panose="02040503050406030204" pitchFamily="18" charset="0"/>
                                </a:rPr>
                                <m:t>2</m:t>
                              </m:r>
                            </m:sup>
                          </m:sSubSup>
                        </m:num>
                        <m:den>
                          <m:sSup>
                            <m:sSupPr>
                              <m:ctrlPr>
                                <a:rPr lang="en-US" altLang="zh-CN" b="0" i="1" smtClean="0">
                                  <a:latin typeface="Cambria Math" panose="02040503050406030204" pitchFamily="18" charset="0"/>
                                </a:rPr>
                              </m:ctrlPr>
                            </m:sSupPr>
                            <m:e>
                              <m:r>
                                <a:rPr lang="zh-CN" altLang="en-US" b="0" i="1" smtClean="0">
                                  <a:latin typeface="Cambria Math" panose="02040503050406030204" pitchFamily="18" charset="0"/>
                                </a:rPr>
                                <m:t>𝜌</m:t>
                              </m:r>
                            </m:e>
                            <m:sup>
                              <m:r>
                                <a:rPr lang="en-US" altLang="zh-CN" b="0" i="1" smtClean="0">
                                  <a:latin typeface="Cambria Math" panose="02040503050406030204" pitchFamily="18" charset="0"/>
                                </a:rPr>
                                <m:t>1/3</m:t>
                              </m:r>
                            </m:sup>
                          </m:sSup>
                        </m:den>
                      </m:f>
                      <m:r>
                        <a:rPr lang="en-US" altLang="zh-CN" b="0" i="1" smtClean="0">
                          <a:latin typeface="Cambria Math" panose="02040503050406030204" pitchFamily="18" charset="0"/>
                        </a:rPr>
                        <m:t>[0.5+0.12</m:t>
                      </m:r>
                      <m:f>
                        <m:fPr>
                          <m:ctrlPr>
                            <a:rPr lang="en-US" altLang="zh-CN" b="0" i="1" smtClean="0">
                              <a:latin typeface="Cambria Math" panose="02040503050406030204" pitchFamily="18" charset="0"/>
                            </a:rPr>
                          </m:ctrlPr>
                        </m:fPr>
                        <m:num>
                          <m:sSub>
                            <m:sSubPr>
                              <m:ctrlPr>
                                <a:rPr lang="en-US" altLang="zh-CN" b="0" i="1" smtClean="0">
                                  <a:latin typeface="Cambria Math" panose="02040503050406030204" pitchFamily="18" charset="0"/>
                                </a:rPr>
                              </m:ctrlPr>
                            </m:sSubPr>
                            <m:e>
                              <m:r>
                                <a:rPr lang="zh-CN" altLang="en-US" b="0" i="1" smtClean="0">
                                  <a:latin typeface="Cambria Math" panose="02040503050406030204" pitchFamily="18" charset="0"/>
                                </a:rPr>
                                <m:t>𝜎</m:t>
                              </m:r>
                            </m:e>
                            <m:sub>
                              <m:r>
                                <a:rPr lang="en-US" altLang="zh-CN" b="0" i="1" smtClean="0">
                                  <a:latin typeface="Cambria Math" panose="02040503050406030204" pitchFamily="18" charset="0"/>
                                </a:rPr>
                                <m:t>𝑧</m:t>
                              </m:r>
                              <m:r>
                                <a:rPr lang="en-US" altLang="zh-CN" b="0" i="1" smtClean="0">
                                  <a:latin typeface="Cambria Math" panose="02040503050406030204" pitchFamily="18" charset="0"/>
                                </a:rPr>
                                <m:t>0</m:t>
                              </m:r>
                            </m:sub>
                          </m:sSub>
                          <m:sSup>
                            <m:sSupPr>
                              <m:ctrlPr>
                                <a:rPr lang="en-US" altLang="zh-CN" b="0" i="1" smtClean="0">
                                  <a:latin typeface="Cambria Math" panose="02040503050406030204" pitchFamily="18" charset="0"/>
                                </a:rPr>
                              </m:ctrlPr>
                            </m:sSupPr>
                            <m:e>
                              <m:r>
                                <a:rPr lang="zh-CN" altLang="en-US" b="0" i="1" smtClean="0">
                                  <a:latin typeface="Cambria Math" panose="02040503050406030204" pitchFamily="18" charset="0"/>
                                </a:rPr>
                                <m:t>𝜌</m:t>
                              </m:r>
                            </m:e>
                            <m:sup>
                              <m:r>
                                <a:rPr lang="en-US" altLang="zh-CN" b="0" i="1" smtClean="0">
                                  <a:latin typeface="Cambria Math" panose="02040503050406030204" pitchFamily="18" charset="0"/>
                                </a:rPr>
                                <m:t>1/2</m:t>
                              </m:r>
                            </m:sup>
                          </m:sSup>
                        </m:num>
                        <m:den>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𝑏</m:t>
                              </m:r>
                            </m:e>
                            <m:sup>
                              <m:r>
                                <a:rPr lang="en-US" altLang="zh-CN" b="0" i="1" smtClean="0">
                                  <a:latin typeface="Cambria Math" panose="02040503050406030204" pitchFamily="18" charset="0"/>
                                </a:rPr>
                                <m:t>3/2</m:t>
                              </m:r>
                            </m:sup>
                          </m:sSup>
                        </m:den>
                      </m:f>
                      <m:r>
                        <a:rPr lang="en-US" altLang="zh-CN" b="0" i="1" smtClean="0">
                          <a:latin typeface="Cambria Math" panose="02040503050406030204" pitchFamily="18" charset="0"/>
                        </a:rPr>
                        <m:t>]</m:t>
                      </m:r>
                    </m:oMath>
                  </m:oMathPara>
                </a14:m>
                <a:endParaRPr lang="zh-CN" altLang="en-US" dirty="0"/>
              </a:p>
            </p:txBody>
          </p:sp>
        </mc:Choice>
        <mc:Fallback xmlns="">
          <p:sp>
            <p:nvSpPr>
              <p:cNvPr id="26" name="文本框 25">
                <a:extLst>
                  <a:ext uri="{FF2B5EF4-FFF2-40B4-BE49-F238E27FC236}">
                    <a16:creationId xmlns:a16="http://schemas.microsoft.com/office/drawing/2014/main" id="{BE55DA17-AF4B-69AE-9569-1C13A1C7BFAA}"/>
                  </a:ext>
                </a:extLst>
              </p:cNvPr>
              <p:cNvSpPr txBox="1">
                <a:spLocks noRot="1" noChangeAspect="1" noMove="1" noResize="1" noEditPoints="1" noAdjustHandles="1" noChangeArrowheads="1" noChangeShapeType="1" noTextEdit="1"/>
              </p:cNvSpPr>
              <p:nvPr/>
            </p:nvSpPr>
            <p:spPr>
              <a:xfrm>
                <a:off x="1470313" y="1893369"/>
                <a:ext cx="3947939" cy="654475"/>
              </a:xfrm>
              <a:prstGeom prst="rect">
                <a:avLst/>
              </a:prstGeom>
              <a:blipFill>
                <a:blip r:embed="rId3"/>
                <a:stretch>
                  <a:fillRect/>
                </a:stretch>
              </a:blipFill>
            </p:spPr>
            <p:txBody>
              <a:bodyPr/>
              <a:lstStyle/>
              <a:p>
                <a:r>
                  <a:rPr lang="zh-CN" altLang="en-US">
                    <a:noFill/>
                  </a:rPr>
                  <a:t> </a:t>
                </a:r>
              </a:p>
            </p:txBody>
          </p:sp>
        </mc:Fallback>
      </mc:AlternateContent>
      <p:pic>
        <p:nvPicPr>
          <p:cNvPr id="3" name="Picture 2" descr="sawtooth">
            <a:extLst>
              <a:ext uri="{FF2B5EF4-FFF2-40B4-BE49-F238E27FC236}">
                <a16:creationId xmlns:a16="http://schemas.microsoft.com/office/drawing/2014/main" id="{4D87BA66-D8E7-96E3-8A8B-A63AE88548AD}"/>
              </a:ext>
            </a:extLst>
          </p:cNvPr>
          <p:cNvPicPr>
            <a:picLocks noChangeArrowheads="1"/>
          </p:cNvPicPr>
          <p:nvPr/>
        </p:nvPicPr>
        <p:blipFill>
          <a:blip r:embed="rId4" cstate="print"/>
          <a:srcRect/>
          <a:stretch>
            <a:fillRect/>
          </a:stretch>
        </p:blipFill>
        <p:spPr bwMode="auto">
          <a:xfrm>
            <a:off x="7648575" y="3532910"/>
            <a:ext cx="3397827" cy="2845182"/>
          </a:xfrm>
          <a:prstGeom prst="rect">
            <a:avLst/>
          </a:prstGeom>
          <a:noFill/>
          <a:ln w="9525">
            <a:noFill/>
            <a:miter lim="800000"/>
            <a:headEnd/>
            <a:tailEnd/>
          </a:ln>
        </p:spPr>
      </p:pic>
      <p:pic>
        <p:nvPicPr>
          <p:cNvPr id="4" name="Picture 2">
            <a:extLst>
              <a:ext uri="{FF2B5EF4-FFF2-40B4-BE49-F238E27FC236}">
                <a16:creationId xmlns:a16="http://schemas.microsoft.com/office/drawing/2014/main" id="{653A936F-F88D-0550-83C9-BDEA316D3BAA}"/>
              </a:ext>
            </a:extLst>
          </p:cNvPr>
          <p:cNvPicPr>
            <a:picLocks noChangeAspect="1" noChangeArrowheads="1"/>
          </p:cNvPicPr>
          <p:nvPr/>
        </p:nvPicPr>
        <p:blipFill>
          <a:blip r:embed="rId5" cstate="print"/>
          <a:srcRect/>
          <a:stretch>
            <a:fillRect/>
          </a:stretch>
        </p:blipFill>
        <p:spPr bwMode="auto">
          <a:xfrm>
            <a:off x="1145598" y="3622487"/>
            <a:ext cx="5238482" cy="2845182"/>
          </a:xfrm>
          <a:prstGeom prst="rect">
            <a:avLst/>
          </a:prstGeom>
          <a:noFill/>
          <a:ln w="9525">
            <a:noFill/>
            <a:miter lim="800000"/>
            <a:headEnd/>
            <a:tailEnd/>
          </a:ln>
        </p:spPr>
      </p:pic>
      <p:sp>
        <p:nvSpPr>
          <p:cNvPr id="6" name="文本框 5">
            <a:extLst>
              <a:ext uri="{FF2B5EF4-FFF2-40B4-BE49-F238E27FC236}">
                <a16:creationId xmlns:a16="http://schemas.microsoft.com/office/drawing/2014/main" id="{630D7D70-7775-DC55-4C03-0FFCDFBA1BC1}"/>
              </a:ext>
            </a:extLst>
          </p:cNvPr>
          <p:cNvSpPr txBox="1"/>
          <p:nvPr/>
        </p:nvSpPr>
        <p:spPr>
          <a:xfrm>
            <a:off x="2888673" y="6386114"/>
            <a:ext cx="7533409" cy="369332"/>
          </a:xfrm>
          <a:prstGeom prst="rect">
            <a:avLst/>
          </a:prstGeom>
          <a:noFill/>
        </p:spPr>
        <p:txBody>
          <a:bodyPr wrap="square">
            <a:spAutoFit/>
          </a:bodyPr>
          <a:lstStyle/>
          <a:p>
            <a:r>
              <a:rPr lang="en-US" altLang="zh-CN" b="1" dirty="0"/>
              <a:t>Most of the ring present CSR bursts as CSR instability happens. </a:t>
            </a:r>
            <a:endParaRPr lang="zh-CN" altLang="en-US" b="1" dirty="0"/>
          </a:p>
        </p:txBody>
      </p:sp>
      <p:sp>
        <p:nvSpPr>
          <p:cNvPr id="2" name="文本框 1">
            <a:extLst>
              <a:ext uri="{FF2B5EF4-FFF2-40B4-BE49-F238E27FC236}">
                <a16:creationId xmlns:a16="http://schemas.microsoft.com/office/drawing/2014/main" id="{B7BF823C-2D92-39DF-AD1B-97750FF9ADDE}"/>
              </a:ext>
            </a:extLst>
          </p:cNvPr>
          <p:cNvSpPr txBox="1"/>
          <p:nvPr/>
        </p:nvSpPr>
        <p:spPr>
          <a:xfrm>
            <a:off x="1145598" y="116669"/>
            <a:ext cx="6094268" cy="523220"/>
          </a:xfrm>
          <a:prstGeom prst="rect">
            <a:avLst/>
          </a:prstGeom>
          <a:noFill/>
        </p:spPr>
        <p:txBody>
          <a:bodyPr wrap="square">
            <a:spAutoFit/>
          </a:bodyPr>
          <a:lstStyle/>
          <a:p>
            <a:r>
              <a:rPr lang="en-US" altLang="zh-CN" sz="2800" dirty="0">
                <a:solidFill>
                  <a:schemeClr val="accent6">
                    <a:lumMod val="75000"/>
                  </a:schemeClr>
                </a:solidFill>
                <a:latin typeface="华文中宋" panose="02010600040101010101" pitchFamily="2" charset="-122"/>
                <a:ea typeface="华文中宋" panose="02010600040101010101" pitchFamily="2" charset="-122"/>
              </a:rPr>
              <a:t>Single bunch instability</a:t>
            </a:r>
            <a:endParaRPr lang="zh-CN" altLang="en-US" sz="2800" dirty="0">
              <a:solidFill>
                <a:schemeClr val="accent6">
                  <a:lumMod val="75000"/>
                </a:schemeClr>
              </a:solidFill>
              <a:latin typeface="华文中宋" panose="02010600040101010101" pitchFamily="2" charset="-122"/>
              <a:ea typeface="华文中宋" panose="02010600040101010101" pitchFamily="2" charset="-122"/>
            </a:endParaRPr>
          </a:p>
        </p:txBody>
      </p:sp>
      <p:sp>
        <p:nvSpPr>
          <p:cNvPr id="7" name="文本框 6">
            <a:extLst>
              <a:ext uri="{FF2B5EF4-FFF2-40B4-BE49-F238E27FC236}">
                <a16:creationId xmlns:a16="http://schemas.microsoft.com/office/drawing/2014/main" id="{42F9CB5A-E17A-95FC-1B53-5ADE8C6E6A3D}"/>
              </a:ext>
            </a:extLst>
          </p:cNvPr>
          <p:cNvSpPr txBox="1"/>
          <p:nvPr/>
        </p:nvSpPr>
        <p:spPr>
          <a:xfrm>
            <a:off x="234813" y="903023"/>
            <a:ext cx="6094268" cy="369332"/>
          </a:xfrm>
          <a:prstGeom prst="rect">
            <a:avLst/>
          </a:prstGeom>
          <a:noFill/>
        </p:spPr>
        <p:txBody>
          <a:bodyPr wrap="square">
            <a:spAutoFit/>
          </a:bodyPr>
          <a:lstStyle/>
          <a:p>
            <a:r>
              <a:rPr lang="en-US" altLang="zh-CN" b="1" dirty="0">
                <a:solidFill>
                  <a:schemeClr val="accent5">
                    <a:lumMod val="75000"/>
                  </a:schemeClr>
                </a:solidFill>
              </a:rPr>
              <a:t>d</a:t>
            </a:r>
            <a:r>
              <a:rPr lang="zh-CN" altLang="en-US" b="1" dirty="0">
                <a:solidFill>
                  <a:schemeClr val="accent5">
                    <a:lumMod val="75000"/>
                  </a:schemeClr>
                </a:solidFill>
              </a:rPr>
              <a:t>、</a:t>
            </a:r>
            <a:r>
              <a:rPr lang="en-US" altLang="zh-CN" b="1" dirty="0">
                <a:solidFill>
                  <a:schemeClr val="accent5">
                    <a:lumMod val="75000"/>
                  </a:schemeClr>
                </a:solidFill>
              </a:rPr>
              <a:t>CSR</a:t>
            </a:r>
            <a:r>
              <a:rPr lang="zh-CN" altLang="en-US" b="1" dirty="0">
                <a:solidFill>
                  <a:schemeClr val="accent5">
                    <a:lumMod val="75000"/>
                  </a:schemeClr>
                </a:solidFill>
              </a:rPr>
              <a:t> </a:t>
            </a:r>
            <a:r>
              <a:rPr lang="en-US" altLang="zh-CN" b="1" dirty="0">
                <a:solidFill>
                  <a:schemeClr val="accent5">
                    <a:lumMod val="75000"/>
                  </a:schemeClr>
                </a:solidFill>
              </a:rPr>
              <a:t>instability</a:t>
            </a:r>
            <a:endParaRPr lang="zh-CN" altLang="en-US" b="1" dirty="0">
              <a:solidFill>
                <a:schemeClr val="accent5">
                  <a:lumMod val="75000"/>
                </a:schemeClr>
              </a:solidFill>
            </a:endParaRPr>
          </a:p>
        </p:txBody>
      </p:sp>
    </p:spTree>
    <p:extLst>
      <p:ext uri="{BB962C8B-B14F-4D97-AF65-F5344CB8AC3E}">
        <p14:creationId xmlns:p14="http://schemas.microsoft.com/office/powerpoint/2010/main" val="27239854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1F36769D-D0E9-E75D-58F0-04520BBF3422}"/>
              </a:ext>
            </a:extLst>
          </p:cNvPr>
          <p:cNvPicPr>
            <a:picLocks noChangeAspect="1" noChangeArrowheads="1"/>
          </p:cNvPicPr>
          <p:nvPr/>
        </p:nvPicPr>
        <p:blipFill>
          <a:blip r:embed="rId2" cstate="print"/>
          <a:srcRect/>
          <a:stretch>
            <a:fillRect/>
          </a:stretch>
        </p:blipFill>
        <p:spPr bwMode="auto">
          <a:xfrm>
            <a:off x="142009" y="1762495"/>
            <a:ext cx="6444983" cy="2026845"/>
          </a:xfrm>
          <a:prstGeom prst="rect">
            <a:avLst/>
          </a:prstGeom>
          <a:noFill/>
          <a:ln w="9525">
            <a:noFill/>
            <a:miter lim="800000"/>
            <a:headEnd/>
            <a:tailEnd/>
          </a:ln>
        </p:spPr>
      </p:pic>
      <p:pic>
        <p:nvPicPr>
          <p:cNvPr id="3" name="Picture 3">
            <a:extLst>
              <a:ext uri="{FF2B5EF4-FFF2-40B4-BE49-F238E27FC236}">
                <a16:creationId xmlns:a16="http://schemas.microsoft.com/office/drawing/2014/main" id="{4C84353E-44C1-3788-1463-7B8CDA0E8EC6}"/>
              </a:ext>
            </a:extLst>
          </p:cNvPr>
          <p:cNvPicPr>
            <a:picLocks noChangeAspect="1" noChangeArrowheads="1"/>
          </p:cNvPicPr>
          <p:nvPr/>
        </p:nvPicPr>
        <p:blipFill>
          <a:blip r:embed="rId3" cstate="print"/>
          <a:srcRect/>
          <a:stretch>
            <a:fillRect/>
          </a:stretch>
        </p:blipFill>
        <p:spPr bwMode="auto">
          <a:xfrm>
            <a:off x="6755914" y="1711551"/>
            <a:ext cx="5294077" cy="2026845"/>
          </a:xfrm>
          <a:prstGeom prst="rect">
            <a:avLst/>
          </a:prstGeom>
          <a:noFill/>
          <a:ln w="9525">
            <a:noFill/>
            <a:miter lim="800000"/>
            <a:headEnd/>
            <a:tailEnd/>
          </a:ln>
        </p:spPr>
      </p:pic>
      <p:pic>
        <p:nvPicPr>
          <p:cNvPr id="4" name="Picture 2">
            <a:extLst>
              <a:ext uri="{FF2B5EF4-FFF2-40B4-BE49-F238E27FC236}">
                <a16:creationId xmlns:a16="http://schemas.microsoft.com/office/drawing/2014/main" id="{EECBD70D-622A-27C1-0A31-4593349A3347}"/>
              </a:ext>
            </a:extLst>
          </p:cNvPr>
          <p:cNvPicPr>
            <a:picLocks noChangeAspect="1" noChangeArrowheads="1"/>
          </p:cNvPicPr>
          <p:nvPr/>
        </p:nvPicPr>
        <p:blipFill>
          <a:blip r:embed="rId4" cstate="print"/>
          <a:srcRect/>
          <a:stretch>
            <a:fillRect/>
          </a:stretch>
        </p:blipFill>
        <p:spPr bwMode="auto">
          <a:xfrm>
            <a:off x="1986124" y="4328588"/>
            <a:ext cx="3573011" cy="2412743"/>
          </a:xfrm>
          <a:prstGeom prst="rect">
            <a:avLst/>
          </a:prstGeom>
          <a:noFill/>
          <a:ln w="9525">
            <a:noFill/>
            <a:miter lim="800000"/>
            <a:headEnd/>
            <a:tailEnd/>
          </a:ln>
        </p:spPr>
      </p:pic>
      <p:sp>
        <p:nvSpPr>
          <p:cNvPr id="6" name="文本框 5">
            <a:extLst>
              <a:ext uri="{FF2B5EF4-FFF2-40B4-BE49-F238E27FC236}">
                <a16:creationId xmlns:a16="http://schemas.microsoft.com/office/drawing/2014/main" id="{490DBC5F-7334-4F35-18C9-462E5C618CD3}"/>
              </a:ext>
            </a:extLst>
          </p:cNvPr>
          <p:cNvSpPr txBox="1"/>
          <p:nvPr/>
        </p:nvSpPr>
        <p:spPr>
          <a:xfrm>
            <a:off x="2343153" y="4669877"/>
            <a:ext cx="2634094" cy="400110"/>
          </a:xfrm>
          <a:prstGeom prst="rect">
            <a:avLst/>
          </a:prstGeom>
          <a:noFill/>
        </p:spPr>
        <p:txBody>
          <a:bodyPr wrap="square">
            <a:spAutoFit/>
          </a:bodyPr>
          <a:lstStyle/>
          <a:p>
            <a:r>
              <a:rPr lang="en-US" altLang="zh-CN" sz="2000" b="1" dirty="0"/>
              <a:t>Stable CSR</a:t>
            </a:r>
            <a:endParaRPr lang="zh-CN" altLang="en-US" sz="2000" b="1" dirty="0"/>
          </a:p>
        </p:txBody>
      </p:sp>
      <p:sp>
        <p:nvSpPr>
          <p:cNvPr id="7" name="TextBox 5">
            <a:extLst>
              <a:ext uri="{FF2B5EF4-FFF2-40B4-BE49-F238E27FC236}">
                <a16:creationId xmlns:a16="http://schemas.microsoft.com/office/drawing/2014/main" id="{E1F0F0D2-60EE-357B-B166-49384EE1BAF4}"/>
              </a:ext>
            </a:extLst>
          </p:cNvPr>
          <p:cNvSpPr txBox="1"/>
          <p:nvPr/>
        </p:nvSpPr>
        <p:spPr>
          <a:xfrm>
            <a:off x="6008339" y="4840678"/>
            <a:ext cx="5294077" cy="923330"/>
          </a:xfrm>
          <a:prstGeom prst="rect">
            <a:avLst/>
          </a:prstGeom>
          <a:noFill/>
        </p:spPr>
        <p:txBody>
          <a:bodyPr wrap="square" rtlCol="0">
            <a:spAutoFit/>
          </a:bodyPr>
          <a:lstStyle/>
          <a:p>
            <a:r>
              <a:rPr lang="en-US" altLang="zh-CN" dirty="0">
                <a:solidFill>
                  <a:srgbClr val="FF0000"/>
                </a:solidFill>
              </a:rPr>
              <a:t>Few machine can provide stable CSR such as BESSY II, there are </a:t>
            </a:r>
            <a:r>
              <a:rPr lang="zh-CN" altLang="en-US" dirty="0">
                <a:solidFill>
                  <a:srgbClr val="FF0000"/>
                </a:solidFill>
              </a:rPr>
              <a:t> </a:t>
            </a:r>
            <a:r>
              <a:rPr lang="en-US" altLang="zh-CN" dirty="0">
                <a:solidFill>
                  <a:srgbClr val="FF0000"/>
                </a:solidFill>
              </a:rPr>
              <a:t>1</a:t>
            </a:r>
            <a:r>
              <a:rPr lang="zh-CN" altLang="en-US" dirty="0">
                <a:solidFill>
                  <a:srgbClr val="FF0000"/>
                </a:solidFill>
              </a:rPr>
              <a:t>～</a:t>
            </a:r>
            <a:r>
              <a:rPr lang="en-US" altLang="zh-CN" dirty="0">
                <a:solidFill>
                  <a:srgbClr val="FF0000"/>
                </a:solidFill>
              </a:rPr>
              <a:t>2 weeks annually operating in low alpha mode, to create high flux THz radiations.</a:t>
            </a:r>
            <a:endParaRPr lang="zh-CN" altLang="en-US" dirty="0">
              <a:solidFill>
                <a:srgbClr val="FF0000"/>
              </a:solidFill>
            </a:endParaRPr>
          </a:p>
        </p:txBody>
      </p:sp>
      <p:sp>
        <p:nvSpPr>
          <p:cNvPr id="5" name="文本框 4">
            <a:extLst>
              <a:ext uri="{FF2B5EF4-FFF2-40B4-BE49-F238E27FC236}">
                <a16:creationId xmlns:a16="http://schemas.microsoft.com/office/drawing/2014/main" id="{A3679F0A-E0B5-5F12-55C7-36DCF44975B6}"/>
              </a:ext>
            </a:extLst>
          </p:cNvPr>
          <p:cNvSpPr txBox="1"/>
          <p:nvPr/>
        </p:nvSpPr>
        <p:spPr>
          <a:xfrm>
            <a:off x="1145598" y="116669"/>
            <a:ext cx="6094268" cy="523220"/>
          </a:xfrm>
          <a:prstGeom prst="rect">
            <a:avLst/>
          </a:prstGeom>
          <a:noFill/>
        </p:spPr>
        <p:txBody>
          <a:bodyPr wrap="square">
            <a:spAutoFit/>
          </a:bodyPr>
          <a:lstStyle/>
          <a:p>
            <a:r>
              <a:rPr lang="en-US" altLang="zh-CN" sz="2800" dirty="0">
                <a:solidFill>
                  <a:schemeClr val="accent6">
                    <a:lumMod val="75000"/>
                  </a:schemeClr>
                </a:solidFill>
                <a:latin typeface="华文中宋" panose="02010600040101010101" pitchFamily="2" charset="-122"/>
                <a:ea typeface="华文中宋" panose="02010600040101010101" pitchFamily="2" charset="-122"/>
              </a:rPr>
              <a:t>Single bunch instability</a:t>
            </a:r>
            <a:endParaRPr lang="zh-CN" altLang="en-US" sz="2800" dirty="0">
              <a:solidFill>
                <a:schemeClr val="accent6">
                  <a:lumMod val="75000"/>
                </a:schemeClr>
              </a:solidFill>
              <a:latin typeface="华文中宋" panose="02010600040101010101" pitchFamily="2" charset="-122"/>
              <a:ea typeface="华文中宋" panose="02010600040101010101" pitchFamily="2" charset="-122"/>
            </a:endParaRPr>
          </a:p>
        </p:txBody>
      </p:sp>
      <p:sp>
        <p:nvSpPr>
          <p:cNvPr id="9" name="文本框 8">
            <a:extLst>
              <a:ext uri="{FF2B5EF4-FFF2-40B4-BE49-F238E27FC236}">
                <a16:creationId xmlns:a16="http://schemas.microsoft.com/office/drawing/2014/main" id="{1936B4E9-F253-4797-8894-F3F29DC6FF7C}"/>
              </a:ext>
            </a:extLst>
          </p:cNvPr>
          <p:cNvSpPr txBox="1"/>
          <p:nvPr/>
        </p:nvSpPr>
        <p:spPr>
          <a:xfrm>
            <a:off x="234813" y="903023"/>
            <a:ext cx="6094268" cy="369332"/>
          </a:xfrm>
          <a:prstGeom prst="rect">
            <a:avLst/>
          </a:prstGeom>
          <a:noFill/>
        </p:spPr>
        <p:txBody>
          <a:bodyPr wrap="square">
            <a:spAutoFit/>
          </a:bodyPr>
          <a:lstStyle/>
          <a:p>
            <a:r>
              <a:rPr lang="en-US" altLang="zh-CN" b="1" dirty="0">
                <a:solidFill>
                  <a:schemeClr val="accent5">
                    <a:lumMod val="75000"/>
                  </a:schemeClr>
                </a:solidFill>
              </a:rPr>
              <a:t>d</a:t>
            </a:r>
            <a:r>
              <a:rPr lang="zh-CN" altLang="en-US" b="1" dirty="0">
                <a:solidFill>
                  <a:schemeClr val="accent5">
                    <a:lumMod val="75000"/>
                  </a:schemeClr>
                </a:solidFill>
              </a:rPr>
              <a:t>、</a:t>
            </a:r>
            <a:r>
              <a:rPr lang="en-US" altLang="zh-CN" b="1" dirty="0">
                <a:solidFill>
                  <a:schemeClr val="accent5">
                    <a:lumMod val="75000"/>
                  </a:schemeClr>
                </a:solidFill>
              </a:rPr>
              <a:t>CSR</a:t>
            </a:r>
            <a:r>
              <a:rPr lang="zh-CN" altLang="en-US" b="1" dirty="0">
                <a:solidFill>
                  <a:schemeClr val="accent5">
                    <a:lumMod val="75000"/>
                  </a:schemeClr>
                </a:solidFill>
              </a:rPr>
              <a:t> </a:t>
            </a:r>
            <a:r>
              <a:rPr lang="en-US" altLang="zh-CN" b="1" dirty="0">
                <a:solidFill>
                  <a:schemeClr val="accent5">
                    <a:lumMod val="75000"/>
                  </a:schemeClr>
                </a:solidFill>
              </a:rPr>
              <a:t>instability</a:t>
            </a:r>
            <a:endParaRPr lang="zh-CN" altLang="en-US" b="1" dirty="0">
              <a:solidFill>
                <a:schemeClr val="accent5">
                  <a:lumMod val="75000"/>
                </a:schemeClr>
              </a:solidFill>
            </a:endParaRPr>
          </a:p>
        </p:txBody>
      </p:sp>
    </p:spTree>
    <p:extLst>
      <p:ext uri="{BB962C8B-B14F-4D97-AF65-F5344CB8AC3E}">
        <p14:creationId xmlns:p14="http://schemas.microsoft.com/office/powerpoint/2010/main" val="208877074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04A33224-917D-3157-F905-3DCA3F6D3595}"/>
              </a:ext>
            </a:extLst>
          </p:cNvPr>
          <p:cNvSpPr txBox="1"/>
          <p:nvPr/>
        </p:nvSpPr>
        <p:spPr>
          <a:xfrm>
            <a:off x="405245" y="967512"/>
            <a:ext cx="2842445" cy="369332"/>
          </a:xfrm>
          <a:prstGeom prst="rect">
            <a:avLst/>
          </a:prstGeom>
          <a:noFill/>
        </p:spPr>
        <p:txBody>
          <a:bodyPr wrap="none" rtlCol="0">
            <a:spAutoFit/>
          </a:bodyPr>
          <a:lstStyle/>
          <a:p>
            <a:r>
              <a:rPr lang="en-US" altLang="zh-CN" b="1" dirty="0">
                <a:solidFill>
                  <a:srgbClr val="00B0F0"/>
                </a:solidFill>
              </a:rPr>
              <a:t>e</a:t>
            </a:r>
            <a:r>
              <a:rPr lang="zh-CN" altLang="en-US" b="1" dirty="0">
                <a:solidFill>
                  <a:srgbClr val="00B0F0"/>
                </a:solidFill>
              </a:rPr>
              <a:t>、</a:t>
            </a:r>
            <a:r>
              <a:rPr lang="en-US" altLang="zh-CN" b="1" dirty="0">
                <a:solidFill>
                  <a:srgbClr val="00B0F0"/>
                </a:solidFill>
              </a:rPr>
              <a:t>Microwave instability</a:t>
            </a:r>
            <a:endParaRPr lang="zh-CN" altLang="en-US" b="1" dirty="0">
              <a:solidFill>
                <a:srgbClr val="00B0F0"/>
              </a:solidFill>
            </a:endParaRPr>
          </a:p>
        </p:txBody>
      </p:sp>
      <p:sp>
        <p:nvSpPr>
          <p:cNvPr id="4" name="文本框 3">
            <a:extLst>
              <a:ext uri="{FF2B5EF4-FFF2-40B4-BE49-F238E27FC236}">
                <a16:creationId xmlns:a16="http://schemas.microsoft.com/office/drawing/2014/main" id="{39FE1114-CC9D-ABDF-C831-1B70AC04A8B3}"/>
              </a:ext>
            </a:extLst>
          </p:cNvPr>
          <p:cNvSpPr txBox="1"/>
          <p:nvPr/>
        </p:nvSpPr>
        <p:spPr>
          <a:xfrm>
            <a:off x="691812" y="1361497"/>
            <a:ext cx="10974632" cy="1523494"/>
          </a:xfrm>
          <a:prstGeom prst="rect">
            <a:avLst/>
          </a:prstGeom>
          <a:noFill/>
        </p:spPr>
        <p:txBody>
          <a:bodyPr wrap="square" rtlCol="0">
            <a:spAutoFit/>
          </a:bodyPr>
          <a:lstStyle/>
          <a:p>
            <a:pPr>
              <a:lnSpc>
                <a:spcPct val="150000"/>
              </a:lnSpc>
            </a:pPr>
            <a:r>
              <a:rPr lang="en-US" altLang="zh-CN" dirty="0">
                <a:latin typeface="Times New Roman" panose="02020603050405020304" pitchFamily="18" charset="0"/>
                <a:cs typeface="Times New Roman" panose="02020603050405020304" pitchFamily="18" charset="0"/>
              </a:rPr>
              <a:t>The instability caused by the short range longitudinal EM </a:t>
            </a:r>
            <a:r>
              <a:rPr lang="en-US" altLang="zh-CN" dirty="0" err="1">
                <a:latin typeface="Times New Roman" panose="02020603050405020304" pitchFamily="18" charset="0"/>
                <a:cs typeface="Times New Roman" panose="02020603050405020304" pitchFamily="18" charset="0"/>
              </a:rPr>
              <a:t>wakefield</a:t>
            </a:r>
            <a:r>
              <a:rPr lang="en-US" altLang="zh-CN" dirty="0">
                <a:latin typeface="Times New Roman" panose="02020603050405020304" pitchFamily="18" charset="0"/>
                <a:cs typeface="Times New Roman" panose="02020603050405020304" pitchFamily="18" charset="0"/>
              </a:rPr>
              <a:t> is called Microwave instability.</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Some literature also call CSR instability to Microwave instability</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a:t>
            </a:r>
          </a:p>
          <a:p>
            <a:pPr>
              <a:lnSpc>
                <a:spcPct val="150000"/>
              </a:lnSpc>
            </a:pPr>
            <a:r>
              <a:rPr lang="en-US" altLang="zh-CN" dirty="0">
                <a:latin typeface="Times New Roman" panose="02020603050405020304" pitchFamily="18" charset="0"/>
                <a:cs typeface="Times New Roman" panose="02020603050405020304" pitchFamily="18" charset="0"/>
              </a:rPr>
              <a:t>Microwave instability and CSR instability is very similar</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but still some differences</a:t>
            </a:r>
            <a:r>
              <a:rPr lang="zh-CN" altLang="en-US" dirty="0">
                <a:latin typeface="Times New Roman" panose="02020603050405020304" pitchFamily="18" charset="0"/>
                <a:cs typeface="Times New Roman" panose="02020603050405020304" pitchFamily="18" charset="0"/>
              </a:rPr>
              <a:t>：</a:t>
            </a:r>
            <a:endParaRPr lang="en-US" altLang="zh-CN" dirty="0">
              <a:latin typeface="Times New Roman" panose="02020603050405020304" pitchFamily="18" charset="0"/>
              <a:cs typeface="Times New Roman" panose="02020603050405020304" pitchFamily="18" charset="0"/>
            </a:endParaRPr>
          </a:p>
          <a:p>
            <a:pPr marL="342900" indent="-342900">
              <a:buFont typeface="+mj-lt"/>
              <a:buAutoNum type="arabicPeriod"/>
            </a:pPr>
            <a:endParaRPr lang="en-US" altLang="zh-CN" baseline="-25000" dirty="0">
              <a:latin typeface="Times New Roman" panose="02020603050405020304" pitchFamily="18" charset="0"/>
              <a:cs typeface="Times New Roman" panose="02020603050405020304" pitchFamily="18" charset="0"/>
            </a:endParaRPr>
          </a:p>
        </p:txBody>
      </p:sp>
      <p:graphicFrame>
        <p:nvGraphicFramePr>
          <p:cNvPr id="5" name="表格 4">
            <a:extLst>
              <a:ext uri="{FF2B5EF4-FFF2-40B4-BE49-F238E27FC236}">
                <a16:creationId xmlns:a16="http://schemas.microsoft.com/office/drawing/2014/main" id="{C911FFD7-8B81-1362-3BE4-6ED72F562412}"/>
              </a:ext>
            </a:extLst>
          </p:cNvPr>
          <p:cNvGraphicFramePr>
            <a:graphicFrameLocks noGrp="1"/>
          </p:cNvGraphicFramePr>
          <p:nvPr>
            <p:extLst>
              <p:ext uri="{D42A27DB-BD31-4B8C-83A1-F6EECF244321}">
                <p14:modId xmlns:p14="http://schemas.microsoft.com/office/powerpoint/2010/main" val="63196254"/>
              </p:ext>
            </p:extLst>
          </p:nvPr>
        </p:nvGraphicFramePr>
        <p:xfrm>
          <a:off x="2742623" y="2894350"/>
          <a:ext cx="6706754" cy="1219200"/>
        </p:xfrm>
        <a:graphic>
          <a:graphicData uri="http://schemas.openxmlformats.org/drawingml/2006/table">
            <a:tbl>
              <a:tblPr firstRow="1" bandRow="1">
                <a:tableStyleId>{5C22544A-7EE6-4342-B048-85BDC9FD1C3A}</a:tableStyleId>
              </a:tblPr>
              <a:tblGrid>
                <a:gridCol w="3353377">
                  <a:extLst>
                    <a:ext uri="{9D8B030D-6E8A-4147-A177-3AD203B41FA5}">
                      <a16:colId xmlns:a16="http://schemas.microsoft.com/office/drawing/2014/main" val="769578621"/>
                    </a:ext>
                  </a:extLst>
                </a:gridCol>
                <a:gridCol w="3353377">
                  <a:extLst>
                    <a:ext uri="{9D8B030D-6E8A-4147-A177-3AD203B41FA5}">
                      <a16:colId xmlns:a16="http://schemas.microsoft.com/office/drawing/2014/main" val="704041550"/>
                    </a:ext>
                  </a:extLst>
                </a:gridCol>
              </a:tblGrid>
              <a:tr h="272052">
                <a:tc>
                  <a:txBody>
                    <a:bodyPr/>
                    <a:lstStyle/>
                    <a:p>
                      <a:pPr algn="ctr"/>
                      <a:r>
                        <a:rPr lang="en-US" altLang="zh-CN" sz="1400" dirty="0">
                          <a:latin typeface="Times New Roman" panose="02020603050405020304" pitchFamily="18" charset="0"/>
                          <a:cs typeface="Times New Roman" panose="02020603050405020304" pitchFamily="18" charset="0"/>
                        </a:rPr>
                        <a:t>Microwave instability</a:t>
                      </a:r>
                      <a:endParaRPr lang="zh-CN" altLang="en-US" sz="1400" dirty="0">
                        <a:latin typeface="微软雅黑" panose="020B0503020204020204" pitchFamily="34" charset="-122"/>
                        <a:ea typeface="微软雅黑" panose="020B0503020204020204" pitchFamily="34" charset="-122"/>
                      </a:endParaRPr>
                    </a:p>
                  </a:txBody>
                  <a:tcPr/>
                </a:tc>
                <a:tc>
                  <a:txBody>
                    <a:bodyPr/>
                    <a:lstStyle/>
                    <a:p>
                      <a:pPr algn="ctr"/>
                      <a:r>
                        <a:rPr lang="en-US" altLang="zh-CN" sz="1400" dirty="0">
                          <a:latin typeface="Times New Roman" panose="02020603050405020304" pitchFamily="18" charset="0"/>
                          <a:cs typeface="Times New Roman" panose="02020603050405020304" pitchFamily="18" charset="0"/>
                        </a:rPr>
                        <a:t>CSR instability </a:t>
                      </a:r>
                      <a:endParaRPr lang="zh-CN" altLang="en-US" sz="1400" dirty="0">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3203774098"/>
                  </a:ext>
                </a:extLst>
              </a:tr>
              <a:tr h="272052">
                <a:tc>
                  <a:txBody>
                    <a:bodyPr/>
                    <a:lstStyle/>
                    <a:p>
                      <a:pPr algn="ctr"/>
                      <a:r>
                        <a:rPr lang="en-US" altLang="zh-CN" sz="1400" dirty="0">
                          <a:latin typeface="微软雅黑" panose="020B0503020204020204" pitchFamily="34" charset="-122"/>
                          <a:ea typeface="微软雅黑" panose="020B0503020204020204" pitchFamily="34" charset="-122"/>
                        </a:rPr>
                        <a:t>Tail particles are affected</a:t>
                      </a:r>
                      <a:endParaRPr lang="zh-CN" altLang="en-US" sz="1400" dirty="0">
                        <a:latin typeface="微软雅黑" panose="020B0503020204020204" pitchFamily="34" charset="-122"/>
                        <a:ea typeface="微软雅黑" panose="020B0503020204020204" pitchFamily="34" charset="-122"/>
                      </a:endParaRPr>
                    </a:p>
                  </a:txBody>
                  <a:tcPr/>
                </a:tc>
                <a:tc>
                  <a:txBody>
                    <a:bodyPr/>
                    <a:lstStyle/>
                    <a:p>
                      <a:pPr algn="ctr"/>
                      <a:r>
                        <a:rPr lang="en-US" altLang="zh-CN" sz="1400" dirty="0">
                          <a:latin typeface="微软雅黑" panose="020B0503020204020204" pitchFamily="34" charset="-122"/>
                          <a:ea typeface="微软雅黑" panose="020B0503020204020204" pitchFamily="34" charset="-122"/>
                        </a:rPr>
                        <a:t>Leading particles are affected</a:t>
                      </a:r>
                      <a:endParaRPr lang="zh-CN" altLang="en-US" sz="1400" dirty="0">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2017966909"/>
                  </a:ext>
                </a:extLst>
              </a:tr>
              <a:tr h="272052">
                <a:tc>
                  <a:txBody>
                    <a:bodyPr/>
                    <a:lstStyle/>
                    <a:p>
                      <a:pPr algn="ctr"/>
                      <a:r>
                        <a:rPr lang="en-US" altLang="zh-CN" sz="1400" dirty="0">
                          <a:latin typeface="微软雅黑" panose="020B0503020204020204" pitchFamily="34" charset="-122"/>
                          <a:ea typeface="微软雅黑" panose="020B0503020204020204" pitchFamily="34" charset="-122"/>
                        </a:rPr>
                        <a:t>Wakefield all around ring</a:t>
                      </a:r>
                      <a:endParaRPr lang="zh-CN" altLang="en-US" sz="1400" dirty="0">
                        <a:latin typeface="微软雅黑" panose="020B0503020204020204" pitchFamily="34" charset="-122"/>
                        <a:ea typeface="微软雅黑" panose="020B0503020204020204" pitchFamily="34" charset="-122"/>
                      </a:endParaRPr>
                    </a:p>
                  </a:txBody>
                  <a:tcPr/>
                </a:tc>
                <a:tc>
                  <a:txBody>
                    <a:bodyPr/>
                    <a:lstStyle/>
                    <a:p>
                      <a:pPr algn="ctr"/>
                      <a:r>
                        <a:rPr lang="en-US" altLang="zh-CN" sz="1400" dirty="0">
                          <a:latin typeface="微软雅黑" panose="020B0503020204020204" pitchFamily="34" charset="-122"/>
                          <a:ea typeface="微软雅黑" panose="020B0503020204020204" pitchFamily="34" charset="-122"/>
                        </a:rPr>
                        <a:t>CSR wake appear in Bend</a:t>
                      </a:r>
                      <a:endParaRPr lang="zh-CN" altLang="en-US" sz="1400" dirty="0">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818569761"/>
                  </a:ext>
                </a:extLst>
              </a:tr>
              <a:tr h="272052">
                <a:tc>
                  <a:txBody>
                    <a:bodyPr/>
                    <a:lstStyle/>
                    <a:p>
                      <a:pPr algn="ctr"/>
                      <a:r>
                        <a:rPr lang="en-US" altLang="zh-CN" sz="1400" dirty="0">
                          <a:latin typeface="微软雅黑" panose="020B0503020204020204" pitchFamily="34" charset="-122"/>
                          <a:ea typeface="微软雅黑" panose="020B0503020204020204" pitchFamily="34" charset="-122"/>
                        </a:rPr>
                        <a:t>Wakefield proportional to Q</a:t>
                      </a:r>
                      <a:endParaRPr lang="zh-CN" altLang="en-US" sz="1400" dirty="0">
                        <a:latin typeface="微软雅黑" panose="020B0503020204020204" pitchFamily="34" charset="-122"/>
                        <a:ea typeface="微软雅黑" panose="020B0503020204020204" pitchFamily="34" charset="-122"/>
                      </a:endParaRPr>
                    </a:p>
                  </a:txBody>
                  <a:tcPr/>
                </a:tc>
                <a:tc>
                  <a:txBody>
                    <a:bodyPr/>
                    <a:lstStyle/>
                    <a:p>
                      <a:pPr algn="ctr"/>
                      <a:r>
                        <a:rPr lang="en-US" altLang="zh-CN" sz="1400" dirty="0">
                          <a:latin typeface="微软雅黑" panose="020B0503020204020204" pitchFamily="34" charset="-122"/>
                          <a:ea typeface="微软雅黑" panose="020B0503020204020204" pitchFamily="34" charset="-122"/>
                        </a:rPr>
                        <a:t>Wakefield proportional to Q</a:t>
                      </a:r>
                      <a:r>
                        <a:rPr lang="en-US" altLang="zh-CN" sz="1400" baseline="30000" dirty="0">
                          <a:latin typeface="微软雅黑" panose="020B0503020204020204" pitchFamily="34" charset="-122"/>
                          <a:ea typeface="微软雅黑" panose="020B0503020204020204" pitchFamily="34" charset="-122"/>
                        </a:rPr>
                        <a:t>2</a:t>
                      </a:r>
                      <a:endParaRPr lang="zh-CN" altLang="en-US" sz="1400" baseline="30000" dirty="0">
                        <a:latin typeface="微软雅黑" panose="020B0503020204020204" pitchFamily="34" charset="-122"/>
                        <a:ea typeface="微软雅黑" panose="020B0503020204020204" pitchFamily="34" charset="-122"/>
                      </a:endParaRPr>
                    </a:p>
                  </a:txBody>
                  <a:tcPr/>
                </a:tc>
                <a:extLst>
                  <a:ext uri="{0D108BD9-81ED-4DB2-BD59-A6C34878D82A}">
                    <a16:rowId xmlns:a16="http://schemas.microsoft.com/office/drawing/2014/main" val="3742649060"/>
                  </a:ext>
                </a:extLst>
              </a:tr>
            </a:tbl>
          </a:graphicData>
        </a:graphic>
      </p:graphicFrame>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F4BC9B42-45B9-9A6E-919F-62D76E67031A}"/>
                  </a:ext>
                </a:extLst>
              </p:cNvPr>
              <p:cNvSpPr txBox="1"/>
              <p:nvPr/>
            </p:nvSpPr>
            <p:spPr>
              <a:xfrm>
                <a:off x="859071" y="4985451"/>
                <a:ext cx="2945823" cy="585288"/>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n-US" altLang="zh-CN" sz="2000" i="1" smtClean="0">
                              <a:latin typeface="Cambria Math" panose="02040503050406030204" pitchFamily="18" charset="0"/>
                            </a:rPr>
                          </m:ctrlPr>
                        </m:fPr>
                        <m:num>
                          <m:r>
                            <a:rPr lang="zh-CN" altLang="en-US" sz="2000" i="1" smtClean="0">
                              <a:latin typeface="Cambria Math" panose="02040503050406030204" pitchFamily="18" charset="0"/>
                            </a:rPr>
                            <m:t>𝜕</m:t>
                          </m:r>
                          <m:r>
                            <m:rPr>
                              <m:sty m:val="p"/>
                            </m:rPr>
                            <a:rPr lang="el-GR" altLang="zh-CN" sz="2000" i="1" smtClean="0">
                              <a:latin typeface="Cambria Math" panose="02040503050406030204" pitchFamily="18" charset="0"/>
                              <a:ea typeface="Cambria Math" panose="02040503050406030204" pitchFamily="18" charset="0"/>
                            </a:rPr>
                            <m:t>Ψ</m:t>
                          </m:r>
                        </m:num>
                        <m:den>
                          <m:r>
                            <a:rPr lang="zh-CN" altLang="en-US" sz="2000" i="1" smtClean="0">
                              <a:latin typeface="Cambria Math" panose="02040503050406030204" pitchFamily="18" charset="0"/>
                            </a:rPr>
                            <m:t>𝜕</m:t>
                          </m:r>
                          <m:r>
                            <a:rPr lang="en-US" altLang="zh-CN" sz="2000" b="0" i="1" smtClean="0">
                              <a:latin typeface="Cambria Math" panose="02040503050406030204" pitchFamily="18" charset="0"/>
                            </a:rPr>
                            <m:t>𝑠</m:t>
                          </m:r>
                        </m:den>
                      </m:f>
                      <m:r>
                        <a:rPr lang="en-US" altLang="zh-CN" sz="2000" b="0" i="1" smtClean="0">
                          <a:latin typeface="Cambria Math" panose="02040503050406030204" pitchFamily="18" charset="0"/>
                        </a:rPr>
                        <m:t>+</m:t>
                      </m:r>
                      <m:r>
                        <a:rPr lang="en-US" altLang="zh-CN" sz="2000" b="0" i="1" smtClean="0">
                          <a:latin typeface="Cambria Math" panose="02040503050406030204" pitchFamily="18" charset="0"/>
                        </a:rPr>
                        <m:t>𝑧</m:t>
                      </m:r>
                      <m:r>
                        <a:rPr lang="en-US" altLang="zh-CN" sz="2000" b="0" i="1" smtClean="0">
                          <a:latin typeface="Cambria Math" panose="02040503050406030204" pitchFamily="18" charset="0"/>
                        </a:rPr>
                        <m:t>′</m:t>
                      </m:r>
                      <m:f>
                        <m:fPr>
                          <m:ctrlPr>
                            <a:rPr lang="en-US" altLang="zh-CN" sz="2000" i="1">
                              <a:latin typeface="Cambria Math" panose="02040503050406030204" pitchFamily="18" charset="0"/>
                            </a:rPr>
                          </m:ctrlPr>
                        </m:fPr>
                        <m:num>
                          <m:r>
                            <a:rPr lang="zh-CN" altLang="en-US" sz="2000" i="1">
                              <a:latin typeface="Cambria Math" panose="02040503050406030204" pitchFamily="18" charset="0"/>
                            </a:rPr>
                            <m:t>𝜕</m:t>
                          </m:r>
                          <m:r>
                            <m:rPr>
                              <m:sty m:val="p"/>
                            </m:rPr>
                            <a:rPr lang="el-GR" altLang="zh-CN" sz="2000" i="1">
                              <a:latin typeface="Cambria Math" panose="02040503050406030204" pitchFamily="18" charset="0"/>
                              <a:ea typeface="Cambria Math" panose="02040503050406030204" pitchFamily="18" charset="0"/>
                            </a:rPr>
                            <m:t>Ψ</m:t>
                          </m:r>
                        </m:num>
                        <m:den>
                          <m:r>
                            <a:rPr lang="zh-CN" altLang="en-US" sz="2000" i="1">
                              <a:latin typeface="Cambria Math" panose="02040503050406030204" pitchFamily="18" charset="0"/>
                            </a:rPr>
                            <m:t>𝜕</m:t>
                          </m:r>
                          <m:r>
                            <a:rPr lang="en-US" altLang="zh-CN" sz="2000" b="0" i="1" smtClean="0">
                              <a:latin typeface="Cambria Math" panose="02040503050406030204" pitchFamily="18" charset="0"/>
                            </a:rPr>
                            <m:t>𝑧</m:t>
                          </m:r>
                        </m:den>
                      </m:f>
                      <m:r>
                        <a:rPr lang="en-US" altLang="zh-CN" sz="2000" i="1">
                          <a:latin typeface="Cambria Math" panose="02040503050406030204" pitchFamily="18" charset="0"/>
                        </a:rPr>
                        <m:t>+</m:t>
                      </m:r>
                      <m:r>
                        <a:rPr lang="zh-CN" altLang="en-US" sz="2000" i="1" smtClean="0">
                          <a:latin typeface="Cambria Math" panose="02040503050406030204" pitchFamily="18" charset="0"/>
                        </a:rPr>
                        <m:t>𝛿</m:t>
                      </m:r>
                      <m:r>
                        <a:rPr lang="en-US" altLang="zh-CN" sz="2000" b="0" i="1" smtClean="0">
                          <a:latin typeface="Cambria Math" panose="02040503050406030204" pitchFamily="18" charset="0"/>
                        </a:rPr>
                        <m:t>′</m:t>
                      </m:r>
                      <m:f>
                        <m:fPr>
                          <m:ctrlPr>
                            <a:rPr lang="en-US" altLang="zh-CN" sz="2000" i="1">
                              <a:latin typeface="Cambria Math" panose="02040503050406030204" pitchFamily="18" charset="0"/>
                            </a:rPr>
                          </m:ctrlPr>
                        </m:fPr>
                        <m:num>
                          <m:r>
                            <a:rPr lang="zh-CN" altLang="en-US" sz="2000" i="1">
                              <a:latin typeface="Cambria Math" panose="02040503050406030204" pitchFamily="18" charset="0"/>
                            </a:rPr>
                            <m:t>𝜕</m:t>
                          </m:r>
                          <m:r>
                            <m:rPr>
                              <m:sty m:val="p"/>
                            </m:rPr>
                            <a:rPr lang="el-GR" altLang="zh-CN" sz="2000" i="1">
                              <a:latin typeface="Cambria Math" panose="02040503050406030204" pitchFamily="18" charset="0"/>
                              <a:ea typeface="Cambria Math" panose="02040503050406030204" pitchFamily="18" charset="0"/>
                            </a:rPr>
                            <m:t>Ψ</m:t>
                          </m:r>
                        </m:num>
                        <m:den>
                          <m:r>
                            <a:rPr lang="zh-CN" altLang="en-US" sz="2000" i="1">
                              <a:latin typeface="Cambria Math" panose="02040503050406030204" pitchFamily="18" charset="0"/>
                            </a:rPr>
                            <m:t>𝜕𝛿</m:t>
                          </m:r>
                        </m:den>
                      </m:f>
                      <m:r>
                        <a:rPr lang="en-US" altLang="zh-CN" sz="2000" b="0" i="1" smtClean="0">
                          <a:latin typeface="Cambria Math" panose="02040503050406030204" pitchFamily="18" charset="0"/>
                        </a:rPr>
                        <m:t>=0</m:t>
                      </m:r>
                    </m:oMath>
                  </m:oMathPara>
                </a14:m>
                <a:endParaRPr lang="zh-CN" altLang="en-US" sz="2000" dirty="0"/>
              </a:p>
            </p:txBody>
          </p:sp>
        </mc:Choice>
        <mc:Fallback xmlns="">
          <p:sp>
            <p:nvSpPr>
              <p:cNvPr id="6" name="文本框 5">
                <a:extLst>
                  <a:ext uri="{FF2B5EF4-FFF2-40B4-BE49-F238E27FC236}">
                    <a16:creationId xmlns:a16="http://schemas.microsoft.com/office/drawing/2014/main" id="{F4BC9B42-45B9-9A6E-919F-62D76E67031A}"/>
                  </a:ext>
                </a:extLst>
              </p:cNvPr>
              <p:cNvSpPr txBox="1">
                <a:spLocks noRot="1" noChangeAspect="1" noMove="1" noResize="1" noEditPoints="1" noAdjustHandles="1" noChangeArrowheads="1" noChangeShapeType="1" noTextEdit="1"/>
              </p:cNvSpPr>
              <p:nvPr/>
            </p:nvSpPr>
            <p:spPr>
              <a:xfrm>
                <a:off x="859071" y="4985451"/>
                <a:ext cx="2945823" cy="585288"/>
              </a:xfrm>
              <a:prstGeom prst="rect">
                <a:avLst/>
              </a:prstGeom>
              <a:blipFill>
                <a:blip r:embed="rId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55C5E1F5-AD7B-D1A9-91F4-58C4F48E3D7A}"/>
                  </a:ext>
                </a:extLst>
              </p:cNvPr>
              <p:cNvSpPr txBox="1"/>
              <p:nvPr/>
            </p:nvSpPr>
            <p:spPr>
              <a:xfrm>
                <a:off x="691811" y="4379040"/>
                <a:ext cx="11226561" cy="464743"/>
              </a:xfrm>
              <a:prstGeom prst="rect">
                <a:avLst/>
              </a:prstGeom>
              <a:noFill/>
            </p:spPr>
            <p:txBody>
              <a:bodyPr wrap="square" rtlCol="0">
                <a:spAutoFit/>
              </a:bodyPr>
              <a:lstStyle/>
              <a:p>
                <a:pPr>
                  <a:lnSpc>
                    <a:spcPct val="150000"/>
                  </a:lnSpc>
                </a:pPr>
                <a:r>
                  <a:rPr lang="en-US" altLang="zh-CN" dirty="0">
                    <a:latin typeface="Times New Roman" panose="02020603050405020304" pitchFamily="18" charset="0"/>
                    <a:cs typeface="Times New Roman" panose="02020603050405020304" pitchFamily="18" charset="0"/>
                  </a:rPr>
                  <a:t>The instability criterion can be gotten by solving Vlasov equation on bunch longitudinal distribution </a:t>
                </a:r>
                <a14:m>
                  <m:oMath xmlns:m="http://schemas.openxmlformats.org/officeDocument/2006/math">
                    <m:r>
                      <m:rPr>
                        <m:sty m:val="p"/>
                      </m:rPr>
                      <a:rPr lang="el-GR" altLang="zh-CN" sz="1800" i="1" smtClean="0">
                        <a:latin typeface="Cambria Math" panose="02040503050406030204" pitchFamily="18" charset="0"/>
                        <a:ea typeface="Cambria Math" panose="02040503050406030204" pitchFamily="18" charset="0"/>
                      </a:rPr>
                      <m:t>Ψ</m:t>
                    </m:r>
                    <m:r>
                      <a:rPr lang="en-US" altLang="zh-CN" sz="1800" b="0" i="1" smtClean="0">
                        <a:latin typeface="Cambria Math" panose="02040503050406030204" pitchFamily="18" charset="0"/>
                        <a:ea typeface="Cambria Math" panose="02040503050406030204" pitchFamily="18" charset="0"/>
                      </a:rPr>
                      <m:t>(</m:t>
                    </m:r>
                    <m:r>
                      <a:rPr lang="en-US" altLang="zh-CN" sz="1800" b="0" i="1" smtClean="0">
                        <a:latin typeface="Cambria Math" panose="02040503050406030204" pitchFamily="18" charset="0"/>
                        <a:ea typeface="Cambria Math" panose="02040503050406030204" pitchFamily="18" charset="0"/>
                      </a:rPr>
                      <m:t>𝑧</m:t>
                    </m:r>
                    <m:r>
                      <a:rPr lang="en-US" altLang="zh-CN" sz="1800" b="0" i="1" smtClean="0">
                        <a:latin typeface="Cambria Math" panose="02040503050406030204" pitchFamily="18" charset="0"/>
                        <a:ea typeface="Cambria Math" panose="02040503050406030204" pitchFamily="18" charset="0"/>
                      </a:rPr>
                      <m:t>,</m:t>
                    </m:r>
                    <m:r>
                      <a:rPr lang="zh-CN" altLang="en-US" sz="1800" b="0" i="1" smtClean="0">
                        <a:latin typeface="Cambria Math" panose="02040503050406030204" pitchFamily="18" charset="0"/>
                        <a:ea typeface="Cambria Math" panose="02040503050406030204" pitchFamily="18" charset="0"/>
                      </a:rPr>
                      <m:t>𝛿</m:t>
                    </m:r>
                    <m:r>
                      <a:rPr lang="en-US" altLang="zh-CN" sz="1800" b="0" i="1" smtClean="0">
                        <a:latin typeface="Cambria Math" panose="02040503050406030204" pitchFamily="18" charset="0"/>
                        <a:ea typeface="Cambria Math" panose="02040503050406030204" pitchFamily="18" charset="0"/>
                      </a:rPr>
                      <m:t>;</m:t>
                    </m:r>
                    <m:r>
                      <a:rPr lang="en-US" altLang="zh-CN" sz="1800" b="0" i="1" smtClean="0">
                        <a:latin typeface="Cambria Math" panose="02040503050406030204" pitchFamily="18" charset="0"/>
                        <a:ea typeface="Cambria Math" panose="02040503050406030204" pitchFamily="18" charset="0"/>
                      </a:rPr>
                      <m:t>𝑠</m:t>
                    </m:r>
                    <m:r>
                      <a:rPr lang="en-US" altLang="zh-CN" sz="1800" b="0" i="1" smtClean="0">
                        <a:latin typeface="Cambria Math" panose="02040503050406030204" pitchFamily="18" charset="0"/>
                        <a:ea typeface="Cambria Math" panose="02040503050406030204" pitchFamily="18" charset="0"/>
                      </a:rPr>
                      <m:t>) </m:t>
                    </m:r>
                  </m:oMath>
                </a14:m>
                <a:r>
                  <a:rPr lang="zh-CN" altLang="en-US" dirty="0">
                    <a:latin typeface="Times New Roman" panose="02020603050405020304" pitchFamily="18" charset="0"/>
                    <a:cs typeface="Times New Roman" panose="02020603050405020304" pitchFamily="18" charset="0"/>
                  </a:rPr>
                  <a:t>：</a:t>
                </a:r>
                <a:endParaRPr lang="en-US" altLang="zh-CN" baseline="-25000" dirty="0">
                  <a:latin typeface="Times New Roman" panose="02020603050405020304" pitchFamily="18" charset="0"/>
                  <a:cs typeface="Times New Roman" panose="02020603050405020304" pitchFamily="18" charset="0"/>
                </a:endParaRPr>
              </a:p>
            </p:txBody>
          </p:sp>
        </mc:Choice>
        <mc:Fallback xmlns="">
          <p:sp>
            <p:nvSpPr>
              <p:cNvPr id="11" name="文本框 10">
                <a:extLst>
                  <a:ext uri="{FF2B5EF4-FFF2-40B4-BE49-F238E27FC236}">
                    <a16:creationId xmlns:a16="http://schemas.microsoft.com/office/drawing/2014/main" id="{55C5E1F5-AD7B-D1A9-91F4-58C4F48E3D7A}"/>
                  </a:ext>
                </a:extLst>
              </p:cNvPr>
              <p:cNvSpPr txBox="1">
                <a:spLocks noRot="1" noChangeAspect="1" noMove="1" noResize="1" noEditPoints="1" noAdjustHandles="1" noChangeArrowheads="1" noChangeShapeType="1" noTextEdit="1"/>
              </p:cNvSpPr>
              <p:nvPr/>
            </p:nvSpPr>
            <p:spPr>
              <a:xfrm>
                <a:off x="691811" y="4379040"/>
                <a:ext cx="11226561" cy="464743"/>
              </a:xfrm>
              <a:prstGeom prst="rect">
                <a:avLst/>
              </a:prstGeom>
              <a:blipFill>
                <a:blip r:embed="rId3"/>
                <a:stretch>
                  <a:fillRect l="-434" b="-19481"/>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36031D30-A948-FC47-0FCB-9FB13A5C9229}"/>
                  </a:ext>
                </a:extLst>
              </p:cNvPr>
              <p:cNvSpPr txBox="1"/>
              <p:nvPr/>
            </p:nvSpPr>
            <p:spPr>
              <a:xfrm>
                <a:off x="3804894" y="5093429"/>
                <a:ext cx="1681506"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i="1">
                              <a:latin typeface="Cambria Math" panose="02040503050406030204" pitchFamily="18" charset="0"/>
                            </a:rPr>
                          </m:ctrlPr>
                        </m:sSupPr>
                        <m:e>
                          <m:r>
                            <a:rPr lang="en-US" altLang="zh-CN" i="1">
                              <a:latin typeface="Cambria Math" panose="02040503050406030204" pitchFamily="18" charset="0"/>
                            </a:rPr>
                            <m:t>𝑧</m:t>
                          </m:r>
                        </m:e>
                        <m:sup>
                          <m:r>
                            <a:rPr lang="en-US" altLang="zh-CN" i="1">
                              <a:latin typeface="Cambria Math" panose="02040503050406030204" pitchFamily="18" charset="0"/>
                            </a:rPr>
                            <m:t>′</m:t>
                          </m:r>
                        </m:sup>
                      </m:sSup>
                      <m:r>
                        <a:rPr lang="en-US" altLang="zh-CN" i="1">
                          <a:latin typeface="Cambria Math" panose="02040503050406030204" pitchFamily="18" charset="0"/>
                        </a:rPr>
                        <m:t>=−</m:t>
                      </m:r>
                      <m:r>
                        <a:rPr lang="zh-CN" altLang="en-US" i="1">
                          <a:latin typeface="Cambria Math" panose="02040503050406030204" pitchFamily="18" charset="0"/>
                        </a:rPr>
                        <m:t>𝜂𝛿</m:t>
                      </m:r>
                    </m:oMath>
                  </m:oMathPara>
                </a14:m>
                <a:endParaRPr lang="zh-CN" altLang="en-US" i="1" dirty="0">
                  <a:latin typeface="Cambria Math" panose="02040503050406030204" pitchFamily="18" charset="0"/>
                </a:endParaRPr>
              </a:p>
            </p:txBody>
          </p:sp>
        </mc:Choice>
        <mc:Fallback xmlns="">
          <p:sp>
            <p:nvSpPr>
              <p:cNvPr id="13" name="文本框 12">
                <a:extLst>
                  <a:ext uri="{FF2B5EF4-FFF2-40B4-BE49-F238E27FC236}">
                    <a16:creationId xmlns:a16="http://schemas.microsoft.com/office/drawing/2014/main" id="{36031D30-A948-FC47-0FCB-9FB13A5C9229}"/>
                  </a:ext>
                </a:extLst>
              </p:cNvPr>
              <p:cNvSpPr txBox="1">
                <a:spLocks noRot="1" noChangeAspect="1" noMove="1" noResize="1" noEditPoints="1" noAdjustHandles="1" noChangeArrowheads="1" noChangeShapeType="1" noTextEdit="1"/>
              </p:cNvSpPr>
              <p:nvPr/>
            </p:nvSpPr>
            <p:spPr>
              <a:xfrm>
                <a:off x="3804894" y="5093429"/>
                <a:ext cx="1681506" cy="369332"/>
              </a:xfrm>
              <a:prstGeom prst="rect">
                <a:avLst/>
              </a:prstGeom>
              <a:blipFill>
                <a:blip r:embed="rId4"/>
                <a:stretch>
                  <a:fillRect b="-1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64081A04-6B40-46AA-97BA-727AAE8FD023}"/>
                  </a:ext>
                </a:extLst>
              </p:cNvPr>
              <p:cNvSpPr txBox="1"/>
              <p:nvPr/>
            </p:nvSpPr>
            <p:spPr>
              <a:xfrm>
                <a:off x="5682725" y="4936270"/>
                <a:ext cx="4728965" cy="68364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en-US" altLang="zh-CN" sz="1800" b="0" i="1" smtClean="0">
                              <a:latin typeface="Cambria Math" panose="02040503050406030204" pitchFamily="18" charset="0"/>
                            </a:rPr>
                          </m:ctrlPr>
                        </m:sSupPr>
                        <m:e>
                          <m:r>
                            <a:rPr lang="zh-CN" altLang="en-US" sz="1800" b="0" i="1" smtClean="0">
                              <a:latin typeface="Cambria Math" panose="02040503050406030204" pitchFamily="18" charset="0"/>
                            </a:rPr>
                            <m:t>𝛿</m:t>
                          </m:r>
                        </m:e>
                        <m:sup>
                          <m:r>
                            <a:rPr lang="en-US" altLang="zh-CN" sz="1800" b="0" i="1" smtClean="0">
                              <a:latin typeface="Cambria Math" panose="02040503050406030204" pitchFamily="18" charset="0"/>
                            </a:rPr>
                            <m:t>′</m:t>
                          </m:r>
                        </m:sup>
                      </m:sSup>
                      <m:r>
                        <a:rPr lang="en-US" altLang="zh-CN" sz="1800" b="0" i="1" smtClean="0">
                          <a:latin typeface="Cambria Math" panose="02040503050406030204" pitchFamily="18" charset="0"/>
                        </a:rPr>
                        <m:t>=</m:t>
                      </m:r>
                      <m:f>
                        <m:fPr>
                          <m:ctrlPr>
                            <a:rPr lang="en-US" altLang="zh-CN" sz="1800" b="0" i="1" smtClean="0">
                              <a:latin typeface="Cambria Math" panose="02040503050406030204" pitchFamily="18" charset="0"/>
                            </a:rPr>
                          </m:ctrlPr>
                        </m:fPr>
                        <m:num>
                          <m:r>
                            <a:rPr lang="en-US" altLang="zh-CN" sz="1800" b="0" i="1" smtClean="0">
                              <a:latin typeface="Cambria Math" panose="02040503050406030204" pitchFamily="18" charset="0"/>
                            </a:rPr>
                            <m:t>𝑞</m:t>
                          </m:r>
                          <m:sSub>
                            <m:sSubPr>
                              <m:ctrlPr>
                                <a:rPr lang="en-US" altLang="zh-CN" sz="1800" b="0" i="1" smtClean="0">
                                  <a:latin typeface="Cambria Math" panose="02040503050406030204" pitchFamily="18" charset="0"/>
                                </a:rPr>
                              </m:ctrlPr>
                            </m:sSubPr>
                            <m:e>
                              <m:r>
                                <a:rPr lang="en-US" altLang="zh-CN" sz="1800" b="0" i="1" smtClean="0">
                                  <a:latin typeface="Cambria Math" panose="02040503050406030204" pitchFamily="18" charset="0"/>
                                </a:rPr>
                                <m:t>𝑉</m:t>
                              </m:r>
                            </m:e>
                            <m:sub>
                              <m:r>
                                <a:rPr lang="en-US" altLang="zh-CN" sz="1800" b="0" i="1" smtClean="0">
                                  <a:latin typeface="Cambria Math" panose="02040503050406030204" pitchFamily="18" charset="0"/>
                                </a:rPr>
                                <m:t>𝑅𝐹</m:t>
                              </m:r>
                            </m:sub>
                          </m:sSub>
                        </m:num>
                        <m:den>
                          <m:sSub>
                            <m:sSubPr>
                              <m:ctrlPr>
                                <a:rPr lang="en-US" altLang="zh-CN" sz="1800" b="0" i="1" smtClean="0">
                                  <a:latin typeface="Cambria Math" panose="02040503050406030204" pitchFamily="18" charset="0"/>
                                </a:rPr>
                              </m:ctrlPr>
                            </m:sSubPr>
                            <m:e>
                              <m:r>
                                <a:rPr lang="en-US" altLang="zh-CN" sz="1800" b="0" i="1" smtClean="0">
                                  <a:latin typeface="Cambria Math" panose="02040503050406030204" pitchFamily="18" charset="0"/>
                                </a:rPr>
                                <m:t>𝐸</m:t>
                              </m:r>
                            </m:e>
                            <m:sub>
                              <m:r>
                                <a:rPr lang="en-US" altLang="zh-CN" sz="1800" b="0" i="1" smtClean="0">
                                  <a:latin typeface="Cambria Math" panose="02040503050406030204" pitchFamily="18" charset="0"/>
                                </a:rPr>
                                <m:t>0</m:t>
                              </m:r>
                            </m:sub>
                          </m:sSub>
                          <m:r>
                            <a:rPr lang="en-US" altLang="zh-CN" sz="1800" b="0" i="1" smtClean="0">
                              <a:latin typeface="Cambria Math" panose="02040503050406030204" pitchFamily="18" charset="0"/>
                            </a:rPr>
                            <m:t>𝐶</m:t>
                          </m:r>
                        </m:den>
                      </m:f>
                      <m:func>
                        <m:funcPr>
                          <m:ctrlPr>
                            <a:rPr lang="en-US" altLang="zh-CN" sz="1800" b="0" i="1" smtClean="0">
                              <a:latin typeface="Cambria Math" panose="02040503050406030204" pitchFamily="18" charset="0"/>
                            </a:rPr>
                          </m:ctrlPr>
                        </m:funcPr>
                        <m:fName>
                          <m:r>
                            <m:rPr>
                              <m:sty m:val="p"/>
                            </m:rPr>
                            <a:rPr lang="en-US" altLang="zh-CN" sz="1800" b="0" i="0" smtClean="0">
                              <a:latin typeface="Cambria Math" panose="02040503050406030204" pitchFamily="18" charset="0"/>
                            </a:rPr>
                            <m:t>sin</m:t>
                          </m:r>
                        </m:fName>
                        <m:e>
                          <m:d>
                            <m:dPr>
                              <m:ctrlPr>
                                <a:rPr lang="en-US" altLang="zh-CN" sz="1800" b="0" i="1" smtClean="0">
                                  <a:latin typeface="Cambria Math" panose="02040503050406030204" pitchFamily="18" charset="0"/>
                                </a:rPr>
                              </m:ctrlPr>
                            </m:dPr>
                            <m:e>
                              <m:sSub>
                                <m:sSubPr>
                                  <m:ctrlPr>
                                    <a:rPr lang="en-US" altLang="zh-CN" i="1">
                                      <a:latin typeface="Cambria Math" panose="02040503050406030204" pitchFamily="18" charset="0"/>
                                    </a:rPr>
                                  </m:ctrlPr>
                                </m:sSubPr>
                                <m:e>
                                  <m:r>
                                    <a:rPr lang="zh-CN" altLang="en-US" i="1" smtClean="0">
                                      <a:latin typeface="Cambria Math" panose="02040503050406030204" pitchFamily="18" charset="0"/>
                                    </a:rPr>
                                    <m:t>𝜙</m:t>
                                  </m:r>
                                </m:e>
                                <m:sub>
                                  <m:r>
                                    <a:rPr lang="en-US" altLang="zh-CN" b="0" i="1" smtClean="0">
                                      <a:latin typeface="Cambria Math" panose="02040503050406030204" pitchFamily="18" charset="0"/>
                                    </a:rPr>
                                    <m:t>𝑅𝐹</m:t>
                                  </m:r>
                                </m:sub>
                              </m:sSub>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sSub>
                                    <m:sSubPr>
                                      <m:ctrlPr>
                                        <a:rPr lang="en-US" altLang="zh-CN" b="0" i="1" smtClean="0">
                                          <a:latin typeface="Cambria Math" panose="02040503050406030204" pitchFamily="18" charset="0"/>
                                        </a:rPr>
                                      </m:ctrlPr>
                                    </m:sSubPr>
                                    <m:e>
                                      <m:r>
                                        <a:rPr lang="zh-CN" altLang="en-US" b="0" i="1" smtClean="0">
                                          <a:latin typeface="Cambria Math" panose="02040503050406030204" pitchFamily="18" charset="0"/>
                                        </a:rPr>
                                        <m:t>𝜔</m:t>
                                      </m:r>
                                    </m:e>
                                    <m:sub>
                                      <m:r>
                                        <a:rPr lang="en-US" altLang="zh-CN" b="0" i="1" smtClean="0">
                                          <a:latin typeface="Cambria Math" panose="02040503050406030204" pitchFamily="18" charset="0"/>
                                        </a:rPr>
                                        <m:t>𝑅𝐹</m:t>
                                      </m:r>
                                    </m:sub>
                                  </m:sSub>
                                </m:num>
                                <m:den>
                                  <m:r>
                                    <a:rPr lang="en-US" altLang="zh-CN" b="0" i="1" smtClean="0">
                                      <a:latin typeface="Cambria Math" panose="02040503050406030204" pitchFamily="18" charset="0"/>
                                    </a:rPr>
                                    <m:t>𝑐</m:t>
                                  </m:r>
                                </m:den>
                              </m:f>
                              <m:r>
                                <a:rPr lang="en-US" altLang="zh-CN" b="0" i="1" smtClean="0">
                                  <a:latin typeface="Cambria Math" panose="02040503050406030204" pitchFamily="18" charset="0"/>
                                </a:rPr>
                                <m:t>𝑧</m:t>
                              </m:r>
                            </m:e>
                          </m:d>
                        </m:e>
                      </m:func>
                      <m:r>
                        <a:rPr lang="en-US" altLang="zh-CN" sz="1800" b="0" i="1" smtClean="0">
                          <a:latin typeface="Cambria Math" panose="02040503050406030204" pitchFamily="18" charset="0"/>
                        </a:rPr>
                        <m:t>−</m:t>
                      </m:r>
                      <m:f>
                        <m:fPr>
                          <m:ctrlPr>
                            <a:rPr lang="en-US" altLang="zh-CN" i="1">
                              <a:latin typeface="Cambria Math" panose="02040503050406030204" pitchFamily="18" charset="0"/>
                            </a:rPr>
                          </m:ctrlPr>
                        </m:fPr>
                        <m:num>
                          <m:sSub>
                            <m:sSubPr>
                              <m:ctrlPr>
                                <a:rPr lang="en-US" altLang="zh-CN" i="1">
                                  <a:latin typeface="Cambria Math" panose="02040503050406030204" pitchFamily="18" charset="0"/>
                                </a:rPr>
                              </m:ctrlPr>
                            </m:sSubPr>
                            <m:e>
                              <m:r>
                                <a:rPr lang="en-US" altLang="zh-CN" b="0" i="1" smtClean="0">
                                  <a:latin typeface="Cambria Math" panose="02040503050406030204" pitchFamily="18" charset="0"/>
                                </a:rPr>
                                <m:t>𝑈</m:t>
                              </m:r>
                            </m:e>
                            <m:sub>
                              <m:r>
                                <a:rPr lang="en-US" altLang="zh-CN" b="0" i="1" smtClean="0">
                                  <a:latin typeface="Cambria Math" panose="02040503050406030204" pitchFamily="18" charset="0"/>
                                </a:rPr>
                                <m:t>0</m:t>
                              </m:r>
                            </m:sub>
                          </m:sSub>
                        </m:num>
                        <m:den>
                          <m:sSub>
                            <m:sSubPr>
                              <m:ctrlPr>
                                <a:rPr lang="en-US" altLang="zh-CN" i="1">
                                  <a:latin typeface="Cambria Math" panose="02040503050406030204" pitchFamily="18" charset="0"/>
                                </a:rPr>
                              </m:ctrlPr>
                            </m:sSubPr>
                            <m:e>
                              <m:r>
                                <a:rPr lang="en-US" altLang="zh-CN" i="1">
                                  <a:latin typeface="Cambria Math" panose="02040503050406030204" pitchFamily="18" charset="0"/>
                                </a:rPr>
                                <m:t>𝐸</m:t>
                              </m:r>
                            </m:e>
                            <m:sub>
                              <m:r>
                                <a:rPr lang="en-US" altLang="zh-CN" i="1">
                                  <a:latin typeface="Cambria Math" panose="02040503050406030204" pitchFamily="18" charset="0"/>
                                </a:rPr>
                                <m:t>0</m:t>
                              </m:r>
                            </m:sub>
                          </m:sSub>
                          <m:r>
                            <a:rPr lang="en-US" altLang="zh-CN" i="1">
                              <a:latin typeface="Cambria Math" panose="02040503050406030204" pitchFamily="18" charset="0"/>
                            </a:rPr>
                            <m:t>𝐶</m:t>
                          </m:r>
                        </m:den>
                      </m:f>
                      <m:r>
                        <a:rPr lang="en-US" altLang="zh-CN" b="0" i="1" smtClean="0">
                          <a:latin typeface="Cambria Math" panose="02040503050406030204" pitchFamily="18" charset="0"/>
                        </a:rPr>
                        <m:t>+</m:t>
                      </m:r>
                      <m:f>
                        <m:fPr>
                          <m:ctrlPr>
                            <a:rPr lang="en-US" altLang="zh-CN" i="1">
                              <a:latin typeface="Cambria Math" panose="02040503050406030204" pitchFamily="18" charset="0"/>
                            </a:rPr>
                          </m:ctrlPr>
                        </m:fPr>
                        <m:num>
                          <m:r>
                            <a:rPr lang="en-US" altLang="zh-CN" i="1">
                              <a:latin typeface="Cambria Math" panose="02040503050406030204" pitchFamily="18" charset="0"/>
                            </a:rPr>
                            <m:t>𝑞</m:t>
                          </m:r>
                          <m:sSub>
                            <m:sSubPr>
                              <m:ctrlPr>
                                <a:rPr lang="en-US" altLang="zh-CN" i="1">
                                  <a:latin typeface="Cambria Math" panose="02040503050406030204" pitchFamily="18" charset="0"/>
                                </a:rPr>
                              </m:ctrlPr>
                            </m:sSubPr>
                            <m:e>
                              <m:r>
                                <a:rPr lang="en-US" altLang="zh-CN" i="1">
                                  <a:latin typeface="Cambria Math" panose="02040503050406030204" pitchFamily="18" charset="0"/>
                                </a:rPr>
                                <m:t>𝑉</m:t>
                              </m:r>
                            </m:e>
                            <m:sub>
                              <m:r>
                                <a:rPr lang="en-US" altLang="zh-CN" i="1" smtClean="0">
                                  <a:latin typeface="Cambria Math" panose="02040503050406030204" pitchFamily="18" charset="0"/>
                                  <a:ea typeface="Cambria Math" panose="02040503050406030204" pitchFamily="18" charset="0"/>
                                </a:rPr>
                                <m:t>∥</m:t>
                              </m:r>
                            </m:sub>
                          </m:sSub>
                          <m:r>
                            <a:rPr lang="en-US" altLang="zh-CN" b="0" i="1" smtClean="0">
                              <a:latin typeface="Cambria Math" panose="02040503050406030204" pitchFamily="18" charset="0"/>
                            </a:rPr>
                            <m:t>(</m:t>
                          </m:r>
                          <m:r>
                            <a:rPr lang="en-US" altLang="zh-CN" b="0" i="1" smtClean="0">
                              <a:latin typeface="Cambria Math" panose="02040503050406030204" pitchFamily="18" charset="0"/>
                            </a:rPr>
                            <m:t>𝑧</m:t>
                          </m:r>
                          <m:r>
                            <a:rPr lang="en-US" altLang="zh-CN" b="0" i="1" smtClean="0">
                              <a:latin typeface="Cambria Math" panose="02040503050406030204" pitchFamily="18" charset="0"/>
                            </a:rPr>
                            <m:t>)</m:t>
                          </m:r>
                        </m:num>
                        <m:den>
                          <m:sSub>
                            <m:sSubPr>
                              <m:ctrlPr>
                                <a:rPr lang="en-US" altLang="zh-CN" i="1">
                                  <a:latin typeface="Cambria Math" panose="02040503050406030204" pitchFamily="18" charset="0"/>
                                </a:rPr>
                              </m:ctrlPr>
                            </m:sSubPr>
                            <m:e>
                              <m:r>
                                <a:rPr lang="en-US" altLang="zh-CN" i="1">
                                  <a:latin typeface="Cambria Math" panose="02040503050406030204" pitchFamily="18" charset="0"/>
                                </a:rPr>
                                <m:t>𝐸</m:t>
                              </m:r>
                            </m:e>
                            <m:sub>
                              <m:r>
                                <a:rPr lang="en-US" altLang="zh-CN" i="1">
                                  <a:latin typeface="Cambria Math" panose="02040503050406030204" pitchFamily="18" charset="0"/>
                                </a:rPr>
                                <m:t>0</m:t>
                              </m:r>
                            </m:sub>
                          </m:sSub>
                          <m:r>
                            <a:rPr lang="en-US" altLang="zh-CN" i="1">
                              <a:latin typeface="Cambria Math" panose="02040503050406030204" pitchFamily="18" charset="0"/>
                            </a:rPr>
                            <m:t>𝐶</m:t>
                          </m:r>
                        </m:den>
                      </m:f>
                    </m:oMath>
                  </m:oMathPara>
                </a14:m>
                <a:endParaRPr lang="zh-CN" altLang="en-US" dirty="0"/>
              </a:p>
            </p:txBody>
          </p:sp>
        </mc:Choice>
        <mc:Fallback xmlns="">
          <p:sp>
            <p:nvSpPr>
              <p:cNvPr id="15" name="文本框 14">
                <a:extLst>
                  <a:ext uri="{FF2B5EF4-FFF2-40B4-BE49-F238E27FC236}">
                    <a16:creationId xmlns:a16="http://schemas.microsoft.com/office/drawing/2014/main" id="{64081A04-6B40-46AA-97BA-727AAE8FD023}"/>
                  </a:ext>
                </a:extLst>
              </p:cNvPr>
              <p:cNvSpPr txBox="1">
                <a:spLocks noRot="1" noChangeAspect="1" noMove="1" noResize="1" noEditPoints="1" noAdjustHandles="1" noChangeArrowheads="1" noChangeShapeType="1" noTextEdit="1"/>
              </p:cNvSpPr>
              <p:nvPr/>
            </p:nvSpPr>
            <p:spPr>
              <a:xfrm>
                <a:off x="5682725" y="4936270"/>
                <a:ext cx="4728965" cy="683649"/>
              </a:xfrm>
              <a:prstGeom prst="rect">
                <a:avLst/>
              </a:prstGeom>
              <a:blipFill>
                <a:blip r:embed="rId5"/>
                <a:stretch>
                  <a:fillRect/>
                </a:stretch>
              </a:blipFill>
            </p:spPr>
            <p:txBody>
              <a:bodyPr/>
              <a:lstStyle/>
              <a:p>
                <a:r>
                  <a:rPr lang="zh-CN" altLang="en-US">
                    <a:noFill/>
                  </a:rPr>
                  <a:t> </a:t>
                </a:r>
              </a:p>
            </p:txBody>
          </p:sp>
        </mc:Fallback>
      </mc:AlternateContent>
      <p:sp>
        <p:nvSpPr>
          <p:cNvPr id="16" name="文本框 15">
            <a:extLst>
              <a:ext uri="{FF2B5EF4-FFF2-40B4-BE49-F238E27FC236}">
                <a16:creationId xmlns:a16="http://schemas.microsoft.com/office/drawing/2014/main" id="{B216E060-B38F-B67A-D0F2-4FDDB0F71552}"/>
              </a:ext>
            </a:extLst>
          </p:cNvPr>
          <p:cNvSpPr txBox="1"/>
          <p:nvPr/>
        </p:nvSpPr>
        <p:spPr>
          <a:xfrm>
            <a:off x="774940" y="5886871"/>
            <a:ext cx="3719929" cy="369332"/>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However the mathematics is difficult. </a:t>
            </a:r>
            <a:endParaRPr lang="zh-CN" altLang="en-US" dirty="0">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26DEE4CC-4D6B-3526-5C9A-74B09B1CB1A4}"/>
              </a:ext>
            </a:extLst>
          </p:cNvPr>
          <p:cNvSpPr txBox="1"/>
          <p:nvPr/>
        </p:nvSpPr>
        <p:spPr>
          <a:xfrm>
            <a:off x="1145598" y="116669"/>
            <a:ext cx="6094268" cy="523220"/>
          </a:xfrm>
          <a:prstGeom prst="rect">
            <a:avLst/>
          </a:prstGeom>
          <a:noFill/>
        </p:spPr>
        <p:txBody>
          <a:bodyPr wrap="square">
            <a:spAutoFit/>
          </a:bodyPr>
          <a:lstStyle/>
          <a:p>
            <a:r>
              <a:rPr lang="en-US" altLang="zh-CN" sz="2800" dirty="0">
                <a:solidFill>
                  <a:schemeClr val="accent6">
                    <a:lumMod val="75000"/>
                  </a:schemeClr>
                </a:solidFill>
                <a:latin typeface="华文中宋" panose="02010600040101010101" pitchFamily="2" charset="-122"/>
                <a:ea typeface="华文中宋" panose="02010600040101010101" pitchFamily="2" charset="-122"/>
              </a:rPr>
              <a:t>Single bunch instability</a:t>
            </a:r>
            <a:endParaRPr lang="zh-CN" altLang="en-US" sz="2800" dirty="0">
              <a:solidFill>
                <a:schemeClr val="accent6">
                  <a:lumMod val="75000"/>
                </a:schemeClr>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18650630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37E781C8-F2FE-A4CC-79C4-5E89A6F5FDE4}"/>
              </a:ext>
            </a:extLst>
          </p:cNvPr>
          <p:cNvSpPr txBox="1"/>
          <p:nvPr/>
        </p:nvSpPr>
        <p:spPr>
          <a:xfrm>
            <a:off x="1145598" y="116669"/>
            <a:ext cx="6094268" cy="523220"/>
          </a:xfrm>
          <a:prstGeom prst="rect">
            <a:avLst/>
          </a:prstGeom>
          <a:noFill/>
        </p:spPr>
        <p:txBody>
          <a:bodyPr wrap="square">
            <a:spAutoFit/>
          </a:bodyPr>
          <a:lstStyle/>
          <a:p>
            <a:r>
              <a:rPr lang="en-US" altLang="zh-CN" sz="2800" dirty="0">
                <a:solidFill>
                  <a:schemeClr val="accent1"/>
                </a:solidFill>
                <a:latin typeface="华文中宋" panose="02010600040101010101" pitchFamily="2" charset="-122"/>
                <a:ea typeface="华文中宋" panose="02010600040101010101" pitchFamily="2" charset="-122"/>
              </a:rPr>
              <a:t>Introduction to</a:t>
            </a:r>
            <a:r>
              <a:rPr lang="zh-CN" altLang="en-US" sz="2800" dirty="0">
                <a:solidFill>
                  <a:schemeClr val="accent1"/>
                </a:solidFill>
                <a:latin typeface="华文中宋" panose="02010600040101010101" pitchFamily="2" charset="-122"/>
                <a:ea typeface="华文中宋" panose="02010600040101010101" pitchFamily="2" charset="-122"/>
              </a:rPr>
              <a:t> </a:t>
            </a:r>
            <a:r>
              <a:rPr lang="en-US" altLang="zh-CN" sz="2800" dirty="0">
                <a:solidFill>
                  <a:schemeClr val="accent1"/>
                </a:solidFill>
                <a:latin typeface="华文中宋" panose="02010600040101010101" pitchFamily="2" charset="-122"/>
                <a:ea typeface="华文中宋" panose="02010600040101010101" pitchFamily="2" charset="-122"/>
              </a:rPr>
              <a:t>Collective</a:t>
            </a:r>
            <a:r>
              <a:rPr lang="zh-CN" altLang="en-US" sz="2800" dirty="0">
                <a:solidFill>
                  <a:schemeClr val="accent1"/>
                </a:solidFill>
                <a:latin typeface="华文中宋" panose="02010600040101010101" pitchFamily="2" charset="-122"/>
                <a:ea typeface="华文中宋" panose="02010600040101010101" pitchFamily="2" charset="-122"/>
              </a:rPr>
              <a:t> </a:t>
            </a:r>
            <a:r>
              <a:rPr lang="en-US" altLang="zh-CN" sz="2800" dirty="0">
                <a:solidFill>
                  <a:schemeClr val="accent1"/>
                </a:solidFill>
                <a:latin typeface="华文中宋" panose="02010600040101010101" pitchFamily="2" charset="-122"/>
                <a:ea typeface="华文中宋" panose="02010600040101010101" pitchFamily="2" charset="-122"/>
              </a:rPr>
              <a:t>effects</a:t>
            </a:r>
            <a:endParaRPr lang="zh-CN" altLang="en-US" sz="2800" dirty="0">
              <a:solidFill>
                <a:schemeClr val="accent1"/>
              </a:solidFill>
              <a:latin typeface="华文中宋" panose="02010600040101010101" pitchFamily="2" charset="-122"/>
              <a:ea typeface="华文中宋" panose="02010600040101010101" pitchFamily="2" charset="-122"/>
            </a:endParaRPr>
          </a:p>
        </p:txBody>
      </p:sp>
      <p:sp>
        <p:nvSpPr>
          <p:cNvPr id="3" name="文本框 2">
            <a:extLst>
              <a:ext uri="{FF2B5EF4-FFF2-40B4-BE49-F238E27FC236}">
                <a16:creationId xmlns:a16="http://schemas.microsoft.com/office/drawing/2014/main" id="{53F5A75E-7CAC-136B-1D00-0F63555F316E}"/>
              </a:ext>
            </a:extLst>
          </p:cNvPr>
          <p:cNvSpPr txBox="1"/>
          <p:nvPr/>
        </p:nvSpPr>
        <p:spPr>
          <a:xfrm>
            <a:off x="740349" y="878508"/>
            <a:ext cx="10928642" cy="954107"/>
          </a:xfrm>
          <a:prstGeom prst="rect">
            <a:avLst/>
          </a:prstGeom>
          <a:noFill/>
        </p:spPr>
        <p:txBody>
          <a:bodyPr wrap="square">
            <a:spAutoFit/>
          </a:bodyPr>
          <a:lstStyle/>
          <a:p>
            <a:r>
              <a:rPr lang="en-US" altLang="zh-CN" sz="2800" dirty="0">
                <a:latin typeface="Times New Roman" panose="02020603050405020304" pitchFamily="18" charset="0"/>
                <a:ea typeface="等线" panose="02010600030101010101" pitchFamily="2" charset="-122"/>
                <a:cs typeface="Times New Roman" panose="02020603050405020304" pitchFamily="18" charset="0"/>
              </a:rPr>
              <a:t>Once upon a time accelerator physics want to develop a fusion device based on accelerator. </a:t>
            </a:r>
          </a:p>
        </p:txBody>
      </p:sp>
      <p:pic>
        <p:nvPicPr>
          <p:cNvPr id="5" name="图片 4" descr="图示&#10;&#10;AI 生成的内容可能不正确。">
            <a:extLst>
              <a:ext uri="{FF2B5EF4-FFF2-40B4-BE49-F238E27FC236}">
                <a16:creationId xmlns:a16="http://schemas.microsoft.com/office/drawing/2014/main" id="{51371708-AB77-FAEC-8367-A6316DE1BD4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4104" y="2320618"/>
            <a:ext cx="5686237" cy="2002000"/>
          </a:xfrm>
          <a:prstGeom prst="rect">
            <a:avLst/>
          </a:prstGeom>
        </p:spPr>
      </p:pic>
      <p:pic>
        <p:nvPicPr>
          <p:cNvPr id="7" name="图片 6" descr="图示&#10;&#10;AI 生成的内容可能不正确。">
            <a:extLst>
              <a:ext uri="{FF2B5EF4-FFF2-40B4-BE49-F238E27FC236}">
                <a16:creationId xmlns:a16="http://schemas.microsoft.com/office/drawing/2014/main" id="{38E6882A-4C49-8697-98D9-C1169FC00B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63446" y="1650190"/>
            <a:ext cx="3015698" cy="3804502"/>
          </a:xfrm>
          <a:prstGeom prst="rect">
            <a:avLst/>
          </a:prstGeom>
        </p:spPr>
      </p:pic>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0902C672-4933-14BA-0E3D-7F9296737B53}"/>
                  </a:ext>
                </a:extLst>
              </p:cNvPr>
              <p:cNvSpPr txBox="1"/>
              <p:nvPr/>
            </p:nvSpPr>
            <p:spPr>
              <a:xfrm>
                <a:off x="144822" y="5257619"/>
                <a:ext cx="3796580"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i="1" smtClean="0">
                              <a:solidFill>
                                <a:srgbClr val="836967"/>
                              </a:solidFill>
                              <a:latin typeface="Cambria Math" panose="02040503050406030204" pitchFamily="18" charset="0"/>
                            </a:rPr>
                          </m:ctrlPr>
                        </m:sSubPr>
                        <m:e>
                          <m:r>
                            <a:rPr lang="zh-CN" altLang="en-US" i="1">
                              <a:latin typeface="Cambria Math" panose="02040503050406030204" pitchFamily="18" charset="0"/>
                            </a:rPr>
                            <m:t>𝜎</m:t>
                          </m:r>
                        </m:e>
                        <m:sub>
                          <m:r>
                            <a:rPr lang="zh-CN" altLang="en-US" i="1">
                              <a:latin typeface="Cambria Math" panose="02040503050406030204" pitchFamily="18" charset="0"/>
                            </a:rPr>
                            <m:t>𝐷</m:t>
                          </m:r>
                          <m:r>
                            <a:rPr lang="zh-CN" altLang="en-US" i="0">
                              <a:latin typeface="Cambria Math" panose="02040503050406030204" pitchFamily="18" charset="0"/>
                            </a:rPr>
                            <m:t>−</m:t>
                          </m:r>
                          <m:r>
                            <a:rPr lang="zh-CN" altLang="en-US" i="1">
                              <a:latin typeface="Cambria Math" panose="02040503050406030204" pitchFamily="18" charset="0"/>
                            </a:rPr>
                            <m:t>𝑇</m:t>
                          </m:r>
                        </m:sub>
                      </m:sSub>
                      <m:r>
                        <a:rPr lang="zh-CN" altLang="en-US" i="0">
                          <a:latin typeface="Cambria Math" panose="02040503050406030204" pitchFamily="18" charset="0"/>
                        </a:rPr>
                        <m:t>=5</m:t>
                      </m:r>
                      <m:r>
                        <a:rPr lang="en-US" altLang="zh-CN" b="0" i="1" smtClean="0">
                          <a:latin typeface="Cambria Math" panose="02040503050406030204" pitchFamily="18" charset="0"/>
                        </a:rPr>
                        <m:t> </m:t>
                      </m:r>
                      <m:r>
                        <a:rPr lang="zh-CN" altLang="en-US" i="1">
                          <a:latin typeface="Cambria Math" panose="02040503050406030204" pitchFamily="18" charset="0"/>
                        </a:rPr>
                        <m:t>𝑏</m:t>
                      </m:r>
                      <m:r>
                        <a:rPr lang="en-US" altLang="zh-CN" b="0" i="1" smtClean="0">
                          <a:latin typeface="Cambria Math" panose="02040503050406030204" pitchFamily="18" charset="0"/>
                        </a:rPr>
                        <m:t>𝑎𝑟𝑛</m:t>
                      </m:r>
                      <m:r>
                        <a:rPr lang="en-US" altLang="zh-CN" b="0" i="1" smtClean="0">
                          <a:latin typeface="Cambria Math" panose="02040503050406030204" pitchFamily="18" charset="0"/>
                        </a:rPr>
                        <m:t>=5×</m:t>
                      </m:r>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10</m:t>
                          </m:r>
                        </m:e>
                        <m:sup>
                          <m:r>
                            <a:rPr lang="en-US" altLang="zh-CN" b="0" i="1" smtClean="0">
                              <a:latin typeface="Cambria Math" panose="02040503050406030204" pitchFamily="18" charset="0"/>
                            </a:rPr>
                            <m:t>−28</m:t>
                          </m:r>
                        </m:sup>
                      </m:sSup>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𝑚</m:t>
                          </m:r>
                        </m:e>
                        <m:sup>
                          <m:r>
                            <a:rPr lang="en-US" altLang="zh-CN" b="0" i="1" smtClean="0">
                              <a:latin typeface="Cambria Math" panose="02040503050406030204" pitchFamily="18" charset="0"/>
                            </a:rPr>
                            <m:t>2</m:t>
                          </m:r>
                        </m:sup>
                      </m:sSup>
                    </m:oMath>
                  </m:oMathPara>
                </a14:m>
                <a:endParaRPr lang="zh-CN" altLang="en-US" dirty="0"/>
              </a:p>
            </p:txBody>
          </p:sp>
        </mc:Choice>
        <mc:Fallback xmlns="">
          <p:sp>
            <p:nvSpPr>
              <p:cNvPr id="9" name="文本框 8">
                <a:extLst>
                  <a:ext uri="{FF2B5EF4-FFF2-40B4-BE49-F238E27FC236}">
                    <a16:creationId xmlns:a16="http://schemas.microsoft.com/office/drawing/2014/main" id="{0902C672-4933-14BA-0E3D-7F9296737B53}"/>
                  </a:ext>
                </a:extLst>
              </p:cNvPr>
              <p:cNvSpPr txBox="1">
                <a:spLocks noRot="1" noChangeAspect="1" noMove="1" noResize="1" noEditPoints="1" noAdjustHandles="1" noChangeArrowheads="1" noChangeShapeType="1" noTextEdit="1"/>
              </p:cNvSpPr>
              <p:nvPr/>
            </p:nvSpPr>
            <p:spPr>
              <a:xfrm>
                <a:off x="144822" y="5257619"/>
                <a:ext cx="3796580" cy="369332"/>
              </a:xfrm>
              <a:prstGeom prst="rect">
                <a:avLst/>
              </a:prstGeom>
              <a:blipFill>
                <a:blip r:embed="rId4"/>
                <a:stretch>
                  <a:fillRect/>
                </a:stretch>
              </a:blipFill>
            </p:spPr>
            <p:txBody>
              <a:bodyPr/>
              <a:lstStyle/>
              <a:p>
                <a:r>
                  <a:rPr lang="zh-CN" altLang="en-US">
                    <a:noFill/>
                  </a:rPr>
                  <a:t> </a:t>
                </a:r>
              </a:p>
            </p:txBody>
          </p:sp>
        </mc:Fallback>
      </mc:AlternateContent>
      <p:sp>
        <p:nvSpPr>
          <p:cNvPr id="11" name="文本框 10">
            <a:extLst>
              <a:ext uri="{FF2B5EF4-FFF2-40B4-BE49-F238E27FC236}">
                <a16:creationId xmlns:a16="http://schemas.microsoft.com/office/drawing/2014/main" id="{9FEC8B2A-724A-F8AC-FAC4-0041D80D7D85}"/>
              </a:ext>
            </a:extLst>
          </p:cNvPr>
          <p:cNvSpPr txBox="1"/>
          <p:nvPr/>
        </p:nvSpPr>
        <p:spPr>
          <a:xfrm>
            <a:off x="654494" y="5671624"/>
            <a:ext cx="11014497" cy="1477328"/>
          </a:xfrm>
          <a:prstGeom prst="rect">
            <a:avLst/>
          </a:prstGeom>
          <a:noFill/>
        </p:spPr>
        <p:txBody>
          <a:bodyPr wrap="square">
            <a:spAutoFit/>
          </a:bodyPr>
          <a:lstStyle/>
          <a:p>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To achieve </a:t>
            </a:r>
            <a:r>
              <a:rPr lang="en-US" altLang="zh-CN" kern="100" dirty="0">
                <a:latin typeface="Times New Roman" panose="02020603050405020304" pitchFamily="18" charset="0"/>
                <a:ea typeface="等线" panose="02010600030101010101" pitchFamily="2" charset="-122"/>
                <a:cs typeface="Times New Roman" panose="02020603050405020304" pitchFamily="18" charset="0"/>
              </a:rPr>
              <a:t>enough nuclear reaction the large amounts of particles</a:t>
            </a:r>
            <a:r>
              <a:rPr lang="en-US" altLang="zh-CN" kern="1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(10</a:t>
            </a:r>
            <a:r>
              <a:rPr lang="en-US" altLang="zh-CN" kern="100" baseline="300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14</a:t>
            </a:r>
            <a:r>
              <a:rPr lang="zh-CN" altLang="en-US" kern="1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a:t>
            </a:r>
            <a:r>
              <a:rPr lang="en-US" altLang="zh-CN" kern="100" dirty="0">
                <a:latin typeface="Times New Roman" panose="02020603050405020304" pitchFamily="18" charset="0"/>
                <a:ea typeface="等线" panose="02010600030101010101" pitchFamily="2" charset="-122"/>
                <a:cs typeface="Times New Roman" panose="02020603050405020304" pitchFamily="18" charset="0"/>
              </a:rPr>
              <a:t>should be transversely focused to bellow </a:t>
            </a:r>
            <a:r>
              <a:rPr lang="en-US" altLang="zh-CN" kern="1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1</a:t>
            </a:r>
            <a:r>
              <a:rPr lang="el-GR" altLang="zh-CN" kern="1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μ</a:t>
            </a:r>
            <a:r>
              <a:rPr lang="en-US" altLang="zh-CN" kern="1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m</a:t>
            </a:r>
            <a:r>
              <a:rPr lang="en-US" altLang="zh-CN" kern="100" dirty="0">
                <a:latin typeface="Times New Roman" panose="02020603050405020304" pitchFamily="18" charset="0"/>
                <a:ea typeface="等线" panose="02010600030101010101" pitchFamily="2" charset="-122"/>
                <a:cs typeface="Times New Roman" panose="02020603050405020304" pitchFamily="18" charset="0"/>
              </a:rPr>
              <a:t>. For such a low energy beam, </a:t>
            </a:r>
            <a:r>
              <a:rPr lang="en-US" altLang="zh-CN" kern="100" dirty="0">
                <a:solidFill>
                  <a:srgbClr val="FF0000"/>
                </a:solidFill>
                <a:latin typeface="Times New Roman" panose="02020603050405020304" pitchFamily="18" charset="0"/>
                <a:ea typeface="等线" panose="02010600030101010101" pitchFamily="2" charset="-122"/>
                <a:cs typeface="Times New Roman" panose="02020603050405020304" pitchFamily="18" charset="0"/>
              </a:rPr>
              <a:t>space charge effects </a:t>
            </a:r>
            <a:r>
              <a:rPr lang="en-US" altLang="zh-CN" kern="100" dirty="0">
                <a:latin typeface="Times New Roman" panose="02020603050405020304" pitchFamily="18" charset="0"/>
                <a:ea typeface="等线" panose="02010600030101010101" pitchFamily="2" charset="-122"/>
                <a:cs typeface="Times New Roman" panose="02020603050405020304" pitchFamily="18" charset="0"/>
              </a:rPr>
              <a:t>will be a big challenge for focusing. </a:t>
            </a:r>
          </a:p>
          <a:p>
            <a:r>
              <a:rPr lang="en-US" altLang="zh-CN" kern="100" dirty="0">
                <a:latin typeface="Times New Roman" panose="02020603050405020304" pitchFamily="18" charset="0"/>
                <a:ea typeface="等线" panose="02010600030101010101" pitchFamily="2" charset="-122"/>
                <a:cs typeface="Times New Roman" panose="02020603050405020304" pitchFamily="18" charset="0"/>
              </a:rPr>
              <a:t>We will introduce </a:t>
            </a:r>
            <a:r>
              <a:rPr lang="en-US" altLang="zh-CN" kern="100" dirty="0">
                <a:solidFill>
                  <a:srgbClr val="FF0000"/>
                </a:solidFill>
                <a:latin typeface="Times New Roman" panose="02020603050405020304" pitchFamily="18" charset="0"/>
                <a:cs typeface="Times New Roman" panose="02020603050405020304" pitchFamily="18" charset="0"/>
              </a:rPr>
              <a:t>space charge effects </a:t>
            </a:r>
            <a:r>
              <a:rPr lang="en-US" altLang="zh-CN" kern="100" dirty="0">
                <a:latin typeface="Times New Roman" panose="02020603050405020304" pitchFamily="18" charset="0"/>
                <a:cs typeface="Times New Roman" panose="02020603050405020304" pitchFamily="18" charset="0"/>
              </a:rPr>
              <a:t>as one of major </a:t>
            </a:r>
            <a:r>
              <a:rPr lang="en-US" altLang="zh-CN" kern="100" dirty="0">
                <a:solidFill>
                  <a:srgbClr val="FF0000"/>
                </a:solidFill>
                <a:latin typeface="Times New Roman" panose="02020603050405020304" pitchFamily="18" charset="0"/>
                <a:cs typeface="Times New Roman" panose="02020603050405020304" pitchFamily="18" charset="0"/>
              </a:rPr>
              <a:t>collective effects </a:t>
            </a:r>
            <a:r>
              <a:rPr lang="en-US" altLang="zh-CN" kern="100" dirty="0">
                <a:latin typeface="Times New Roman" panose="02020603050405020304" pitchFamily="18" charset="0"/>
                <a:cs typeface="Times New Roman" panose="02020603050405020304" pitchFamily="18" charset="0"/>
              </a:rPr>
              <a:t>for low energy beam later</a:t>
            </a:r>
            <a:endParaRPr lang="en-US" altLang="zh-CN" kern="100" dirty="0">
              <a:latin typeface="Times New Roman" panose="02020603050405020304" pitchFamily="18" charset="0"/>
              <a:ea typeface="等线" panose="02010600030101010101" pitchFamily="2" charset="-122"/>
              <a:cs typeface="Times New Roman" panose="02020603050405020304" pitchFamily="18" charset="0"/>
            </a:endParaRPr>
          </a:p>
          <a:p>
            <a:br>
              <a:rPr lang="en-US" altLang="zh-CN" dirty="0"/>
            </a:b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12" name="文本框 11">
            <a:extLst>
              <a:ext uri="{FF2B5EF4-FFF2-40B4-BE49-F238E27FC236}">
                <a16:creationId xmlns:a16="http://schemas.microsoft.com/office/drawing/2014/main" id="{7EECD749-BCEF-8204-6314-5B567B6816CC}"/>
              </a:ext>
            </a:extLst>
          </p:cNvPr>
          <p:cNvSpPr txBox="1"/>
          <p:nvPr/>
        </p:nvSpPr>
        <p:spPr>
          <a:xfrm>
            <a:off x="374076" y="4932032"/>
            <a:ext cx="4974648" cy="369332"/>
          </a:xfrm>
          <a:prstGeom prst="rect">
            <a:avLst/>
          </a:prstGeom>
          <a:noFill/>
        </p:spPr>
        <p:txBody>
          <a:bodyPr wrap="square">
            <a:spAutoFit/>
          </a:bodyPr>
          <a:lstStyle/>
          <a:p>
            <a:pPr lvl="0" algn="ct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The </a:t>
            </a:r>
            <a:r>
              <a:rPr lang="en-US" altLang="zh-CN" sz="1800" kern="100" dirty="0" err="1">
                <a:effectLst/>
                <a:latin typeface="Times New Roman" panose="02020603050405020304" pitchFamily="18" charset="0"/>
                <a:ea typeface="等线" panose="02010600030101010101" pitchFamily="2" charset="-122"/>
                <a:cs typeface="Times New Roman" panose="02020603050405020304" pitchFamily="18" charset="0"/>
              </a:rPr>
              <a:t>maximu</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 cross section D-T fusion @110 keV is</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p:pic>
        <p:nvPicPr>
          <p:cNvPr id="4" name="图片 3">
            <a:extLst>
              <a:ext uri="{FF2B5EF4-FFF2-40B4-BE49-F238E27FC236}">
                <a16:creationId xmlns:a16="http://schemas.microsoft.com/office/drawing/2014/main" id="{38576159-D4A1-F951-9945-AB7E48940B46}"/>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737622" y="1793783"/>
            <a:ext cx="2389610" cy="3123624"/>
          </a:xfrm>
          <a:prstGeom prst="rect">
            <a:avLst/>
          </a:prstGeom>
          <a:noFill/>
          <a:ln>
            <a:noFill/>
          </a:ln>
        </p:spPr>
      </p:pic>
    </p:spTree>
    <p:extLst>
      <p:ext uri="{BB962C8B-B14F-4D97-AF65-F5344CB8AC3E}">
        <p14:creationId xmlns:p14="http://schemas.microsoft.com/office/powerpoint/2010/main" val="385768107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descr="图表&#10;&#10;描述已自动生成">
            <a:extLst>
              <a:ext uri="{FF2B5EF4-FFF2-40B4-BE49-F238E27FC236}">
                <a16:creationId xmlns:a16="http://schemas.microsoft.com/office/drawing/2014/main" id="{53357BF9-31E8-8CD3-EB84-9B3CB729DA7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10170" y="4537203"/>
            <a:ext cx="2342055" cy="1750035"/>
          </a:xfrm>
          <a:prstGeom prst="rect">
            <a:avLst/>
          </a:prstGeom>
        </p:spPr>
      </p:pic>
      <p:sp>
        <p:nvSpPr>
          <p:cNvPr id="3" name="文本框 2">
            <a:extLst>
              <a:ext uri="{FF2B5EF4-FFF2-40B4-BE49-F238E27FC236}">
                <a16:creationId xmlns:a16="http://schemas.microsoft.com/office/drawing/2014/main" id="{04A33224-917D-3157-F905-3DCA3F6D3595}"/>
              </a:ext>
            </a:extLst>
          </p:cNvPr>
          <p:cNvSpPr txBox="1"/>
          <p:nvPr/>
        </p:nvSpPr>
        <p:spPr>
          <a:xfrm>
            <a:off x="405245" y="1102595"/>
            <a:ext cx="2842445" cy="369332"/>
          </a:xfrm>
          <a:prstGeom prst="rect">
            <a:avLst/>
          </a:prstGeom>
          <a:noFill/>
        </p:spPr>
        <p:txBody>
          <a:bodyPr wrap="none" rtlCol="0">
            <a:spAutoFit/>
          </a:bodyPr>
          <a:lstStyle/>
          <a:p>
            <a:r>
              <a:rPr lang="en-US" altLang="zh-CN" b="1" dirty="0">
                <a:solidFill>
                  <a:srgbClr val="00B0F0"/>
                </a:solidFill>
              </a:rPr>
              <a:t>e</a:t>
            </a:r>
            <a:r>
              <a:rPr lang="zh-CN" altLang="en-US" b="1" dirty="0">
                <a:solidFill>
                  <a:srgbClr val="00B0F0"/>
                </a:solidFill>
              </a:rPr>
              <a:t>、</a:t>
            </a:r>
            <a:r>
              <a:rPr lang="en-US" altLang="zh-CN" b="1" dirty="0">
                <a:solidFill>
                  <a:srgbClr val="00B0F0"/>
                </a:solidFill>
              </a:rPr>
              <a:t>Microwave instability</a:t>
            </a:r>
            <a:endParaRPr lang="zh-CN" altLang="en-US" b="1" dirty="0">
              <a:solidFill>
                <a:srgbClr val="00B0F0"/>
              </a:solidFill>
            </a:endParaRPr>
          </a:p>
        </p:txBody>
      </p:sp>
      <p:sp>
        <p:nvSpPr>
          <p:cNvPr id="4" name="文本框 3">
            <a:extLst>
              <a:ext uri="{FF2B5EF4-FFF2-40B4-BE49-F238E27FC236}">
                <a16:creationId xmlns:a16="http://schemas.microsoft.com/office/drawing/2014/main" id="{AAECA05E-4B94-2500-1D47-2B286002B567}"/>
              </a:ext>
            </a:extLst>
          </p:cNvPr>
          <p:cNvSpPr txBox="1"/>
          <p:nvPr/>
        </p:nvSpPr>
        <p:spPr>
          <a:xfrm>
            <a:off x="1145598" y="116669"/>
            <a:ext cx="6094268" cy="523220"/>
          </a:xfrm>
          <a:prstGeom prst="rect">
            <a:avLst/>
          </a:prstGeom>
          <a:noFill/>
        </p:spPr>
        <p:txBody>
          <a:bodyPr wrap="square">
            <a:spAutoFit/>
          </a:bodyPr>
          <a:lstStyle/>
          <a:p>
            <a:r>
              <a:rPr lang="en-US" altLang="zh-CN" sz="2800" dirty="0">
                <a:solidFill>
                  <a:schemeClr val="accent6">
                    <a:lumMod val="75000"/>
                  </a:schemeClr>
                </a:solidFill>
                <a:latin typeface="华文中宋" panose="02010600040101010101" pitchFamily="2" charset="-122"/>
                <a:ea typeface="华文中宋" panose="02010600040101010101" pitchFamily="2" charset="-122"/>
              </a:rPr>
              <a:t>Single bunch instability</a:t>
            </a:r>
            <a:endParaRPr lang="zh-CN" altLang="en-US" sz="2800" dirty="0">
              <a:solidFill>
                <a:schemeClr val="accent6">
                  <a:lumMod val="75000"/>
                </a:schemeClr>
              </a:solidFill>
              <a:latin typeface="华文中宋" panose="02010600040101010101" pitchFamily="2" charset="-122"/>
              <a:ea typeface="华文中宋" panose="02010600040101010101" pitchFamily="2" charset="-122"/>
            </a:endParaRPr>
          </a:p>
        </p:txBody>
      </p:sp>
      <p:sp>
        <p:nvSpPr>
          <p:cNvPr id="6" name="文本框 5">
            <a:extLst>
              <a:ext uri="{FF2B5EF4-FFF2-40B4-BE49-F238E27FC236}">
                <a16:creationId xmlns:a16="http://schemas.microsoft.com/office/drawing/2014/main" id="{DA6B6D2B-709B-1005-D13E-454128DA8B76}"/>
              </a:ext>
            </a:extLst>
          </p:cNvPr>
          <p:cNvSpPr txBox="1"/>
          <p:nvPr/>
        </p:nvSpPr>
        <p:spPr>
          <a:xfrm>
            <a:off x="792307" y="1565301"/>
            <a:ext cx="6094268" cy="369332"/>
          </a:xfrm>
          <a:prstGeom prst="rect">
            <a:avLst/>
          </a:prstGeom>
          <a:noFill/>
        </p:spPr>
        <p:txBody>
          <a:bodyPr wrap="square">
            <a:spAutoFit/>
          </a:bodyPr>
          <a:lstStyle/>
          <a:p>
            <a:r>
              <a:rPr lang="en-US" altLang="zh-CN" sz="1800" b="0" i="0" u="none" strike="noStrike" baseline="0" dirty="0">
                <a:latin typeface="TimesNewRomanPSMT"/>
              </a:rPr>
              <a:t>Keil-Schnell-</a:t>
            </a:r>
            <a:r>
              <a:rPr lang="en-US" altLang="zh-CN" sz="1800" b="0" i="0" u="none" strike="noStrike" baseline="0" dirty="0" err="1">
                <a:latin typeface="TimesNewRomanPSMT"/>
              </a:rPr>
              <a:t>Boussard</a:t>
            </a:r>
            <a:r>
              <a:rPr lang="en-US" altLang="zh-CN" sz="1800" b="0" i="0" u="none" strike="noStrike" baseline="0" dirty="0">
                <a:latin typeface="TimesNewRomanPSMT"/>
              </a:rPr>
              <a:t> </a:t>
            </a:r>
            <a:r>
              <a:rPr lang="en-US" altLang="zh-CN" dirty="0">
                <a:latin typeface="Times New Roman" panose="02020603050405020304" pitchFamily="18" charset="0"/>
                <a:cs typeface="Times New Roman" panose="02020603050405020304" pitchFamily="18" charset="0"/>
              </a:rPr>
              <a:t>criterion is given here:</a:t>
            </a:r>
            <a:endParaRPr lang="zh-CN" altLang="en-US" dirty="0"/>
          </a:p>
        </p:txBody>
      </p:sp>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EFB87179-99D0-4D20-949B-BB88D1E2A390}"/>
                  </a:ext>
                </a:extLst>
              </p:cNvPr>
              <p:cNvSpPr txBox="1"/>
              <p:nvPr/>
            </p:nvSpPr>
            <p:spPr>
              <a:xfrm>
                <a:off x="1125682" y="2247895"/>
                <a:ext cx="2803203" cy="90967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m:rPr>
                              <m:sty m:val="p"/>
                            </m:rPr>
                            <a:rPr lang="en-US" altLang="zh-CN" i="1">
                              <a:latin typeface="Cambria Math" panose="02040503050406030204" pitchFamily="18" charset="0"/>
                            </a:rPr>
                            <m:t>I</m:t>
                          </m:r>
                        </m:e>
                        <m:sub>
                          <m:r>
                            <a:rPr lang="en-US" altLang="zh-CN" b="0" i="1" smtClean="0">
                              <a:latin typeface="Cambria Math" panose="02040503050406030204" pitchFamily="18" charset="0"/>
                            </a:rPr>
                            <m:t>𝑡h</m:t>
                          </m:r>
                        </m:sub>
                      </m:sSub>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(2</m:t>
                              </m:r>
                              <m:r>
                                <a:rPr lang="zh-CN" altLang="en-US" b="0" i="1" smtClean="0">
                                  <a:latin typeface="Cambria Math" panose="02040503050406030204" pitchFamily="18" charset="0"/>
                                </a:rPr>
                                <m:t>𝜋</m:t>
                              </m:r>
                              <m:r>
                                <a:rPr lang="en-US" altLang="zh-CN" b="0" i="1" smtClean="0">
                                  <a:latin typeface="Cambria Math" panose="02040503050406030204" pitchFamily="18" charset="0"/>
                                </a:rPr>
                                <m:t>)</m:t>
                              </m:r>
                            </m:e>
                            <m:sup>
                              <m:r>
                                <a:rPr lang="en-US" altLang="zh-CN" b="0" i="1" smtClean="0">
                                  <a:latin typeface="Cambria Math" panose="02040503050406030204" pitchFamily="18" charset="0"/>
                                </a:rPr>
                                <m:t>3/2</m:t>
                              </m:r>
                            </m:sup>
                          </m:sSup>
                          <m:r>
                            <a:rPr lang="zh-CN" altLang="en-US" b="0" i="1" smtClean="0">
                              <a:latin typeface="Cambria Math" panose="02040503050406030204" pitchFamily="18" charset="0"/>
                            </a:rPr>
                            <m:t>𝜂</m:t>
                          </m:r>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𝐸</m:t>
                              </m:r>
                            </m:e>
                            <m:sub>
                              <m:r>
                                <a:rPr lang="en-US" altLang="zh-CN" b="0" i="1" smtClean="0">
                                  <a:latin typeface="Cambria Math" panose="02040503050406030204" pitchFamily="18" charset="0"/>
                                </a:rPr>
                                <m:t>0</m:t>
                              </m:r>
                            </m:sub>
                          </m:sSub>
                          <m:d>
                            <m:dPr>
                              <m:begChr m:val="["/>
                              <m:endChr m:val="]"/>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𝑒𝑉</m:t>
                              </m:r>
                            </m:e>
                          </m:d>
                          <m:sSubSup>
                            <m:sSubSupPr>
                              <m:ctrlPr>
                                <a:rPr lang="en-US" altLang="zh-CN" b="0" i="1" smtClean="0">
                                  <a:latin typeface="Cambria Math" panose="02040503050406030204" pitchFamily="18" charset="0"/>
                                </a:rPr>
                              </m:ctrlPr>
                            </m:sSubSupPr>
                            <m:e>
                              <m:sSub>
                                <m:sSubPr>
                                  <m:ctrlPr>
                                    <a:rPr lang="en-US" altLang="zh-CN" b="0" i="1" smtClean="0">
                                      <a:latin typeface="Cambria Math" panose="02040503050406030204" pitchFamily="18" charset="0"/>
                                    </a:rPr>
                                  </m:ctrlPr>
                                </m:sSubPr>
                                <m:e>
                                  <m:r>
                                    <a:rPr lang="zh-CN" altLang="en-US" i="1">
                                      <a:latin typeface="Cambria Math" panose="02040503050406030204" pitchFamily="18" charset="0"/>
                                    </a:rPr>
                                    <m:t>𝜎</m:t>
                                  </m:r>
                                </m:e>
                                <m:sub>
                                  <m:r>
                                    <a:rPr lang="en-US" altLang="zh-CN" i="1">
                                      <a:latin typeface="Cambria Math" panose="02040503050406030204" pitchFamily="18" charset="0"/>
                                    </a:rPr>
                                    <m:t>𝑧</m:t>
                                  </m:r>
                                  <m:r>
                                    <a:rPr lang="en-US" altLang="zh-CN" i="1">
                                      <a:latin typeface="Cambria Math" panose="02040503050406030204" pitchFamily="18" charset="0"/>
                                    </a:rPr>
                                    <m:t>0</m:t>
                                  </m:r>
                                </m:sub>
                              </m:sSub>
                              <m:r>
                                <a:rPr lang="zh-CN" altLang="en-US" b="0" i="1" smtClean="0">
                                  <a:latin typeface="Cambria Math" panose="02040503050406030204" pitchFamily="18" charset="0"/>
                                </a:rPr>
                                <m:t>𝜎</m:t>
                              </m:r>
                            </m:e>
                            <m:sub>
                              <m:r>
                                <a:rPr lang="zh-CN" altLang="en-US" b="0" i="1" smtClean="0">
                                  <a:latin typeface="Cambria Math" panose="02040503050406030204" pitchFamily="18" charset="0"/>
                                </a:rPr>
                                <m:t>𝜀</m:t>
                              </m:r>
                              <m:r>
                                <a:rPr lang="en-US" altLang="zh-CN" b="0" i="1" smtClean="0">
                                  <a:latin typeface="Cambria Math" panose="02040503050406030204" pitchFamily="18" charset="0"/>
                                </a:rPr>
                                <m:t>0</m:t>
                              </m:r>
                            </m:sub>
                            <m:sup>
                              <m:r>
                                <a:rPr lang="en-US" altLang="zh-CN" b="0" i="1" smtClean="0">
                                  <a:latin typeface="Cambria Math" panose="02040503050406030204" pitchFamily="18" charset="0"/>
                                </a:rPr>
                                <m:t>2</m:t>
                              </m:r>
                            </m:sup>
                          </m:sSubSup>
                        </m:num>
                        <m:den>
                          <m:r>
                            <a:rPr lang="en-US" altLang="zh-CN" b="0" i="1" smtClean="0">
                              <a:latin typeface="Cambria Math" panose="02040503050406030204" pitchFamily="18" charset="0"/>
                            </a:rPr>
                            <m:t>𝐶</m:t>
                          </m:r>
                          <m:sSub>
                            <m:sSubPr>
                              <m:ctrlPr>
                                <a:rPr lang="en-US" altLang="zh-CN" b="0" i="1" smtClean="0">
                                  <a:latin typeface="Cambria Math" panose="02040503050406030204" pitchFamily="18" charset="0"/>
                                </a:rPr>
                              </m:ctrlPr>
                            </m:sSubPr>
                            <m:e>
                              <m:d>
                                <m:dPr>
                                  <m:begChr m:val="|"/>
                                  <m:endChr m:val="|"/>
                                  <m:ctrlPr>
                                    <a:rPr lang="en-US" altLang="zh-CN" b="0" i="1" smtClean="0">
                                      <a:latin typeface="Cambria Math" panose="02040503050406030204" pitchFamily="18" charset="0"/>
                                    </a:rPr>
                                  </m:ctrlPr>
                                </m:dPr>
                                <m:e>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𝑍</m:t>
                                      </m:r>
                                    </m:num>
                                    <m:den>
                                      <m:r>
                                        <a:rPr lang="en-US" altLang="zh-CN" b="0" i="1" smtClean="0">
                                          <a:latin typeface="Cambria Math" panose="02040503050406030204" pitchFamily="18" charset="0"/>
                                        </a:rPr>
                                        <m:t>𝑛</m:t>
                                      </m:r>
                                    </m:den>
                                  </m:f>
                                </m:e>
                              </m:d>
                            </m:e>
                            <m:sub>
                              <m:r>
                                <a:rPr lang="en-US" altLang="zh-CN" b="0" i="1" smtClean="0">
                                  <a:latin typeface="Cambria Math" panose="02040503050406030204" pitchFamily="18" charset="0"/>
                                </a:rPr>
                                <m:t>𝑒𝑓𝑓</m:t>
                              </m:r>
                            </m:sub>
                          </m:sSub>
                        </m:den>
                      </m:f>
                    </m:oMath>
                  </m:oMathPara>
                </a14:m>
                <a:endParaRPr lang="zh-CN" altLang="en-US" dirty="0"/>
              </a:p>
            </p:txBody>
          </p:sp>
        </mc:Choice>
        <mc:Fallback xmlns="">
          <p:sp>
            <p:nvSpPr>
              <p:cNvPr id="11" name="文本框 10">
                <a:extLst>
                  <a:ext uri="{FF2B5EF4-FFF2-40B4-BE49-F238E27FC236}">
                    <a16:creationId xmlns:a16="http://schemas.microsoft.com/office/drawing/2014/main" id="{EFB87179-99D0-4D20-949B-BB88D1E2A390}"/>
                  </a:ext>
                </a:extLst>
              </p:cNvPr>
              <p:cNvSpPr txBox="1">
                <a:spLocks noRot="1" noChangeAspect="1" noMove="1" noResize="1" noEditPoints="1" noAdjustHandles="1" noChangeArrowheads="1" noChangeShapeType="1" noTextEdit="1"/>
              </p:cNvSpPr>
              <p:nvPr/>
            </p:nvSpPr>
            <p:spPr>
              <a:xfrm>
                <a:off x="1125682" y="2247895"/>
                <a:ext cx="2803203" cy="909673"/>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ECD71CF8-EF65-ABC3-0C48-03442A4773F6}"/>
                  </a:ext>
                </a:extLst>
              </p:cNvPr>
              <p:cNvSpPr txBox="1"/>
              <p:nvPr/>
            </p:nvSpPr>
            <p:spPr>
              <a:xfrm>
                <a:off x="515134" y="3044230"/>
                <a:ext cx="932583" cy="77745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d>
                            <m:dPr>
                              <m:begChr m:val="|"/>
                              <m:endChr m:val="|"/>
                              <m:ctrlPr>
                                <a:rPr lang="en-US" altLang="zh-CN" b="0" i="1" smtClean="0">
                                  <a:latin typeface="Cambria Math" panose="02040503050406030204" pitchFamily="18" charset="0"/>
                                </a:rPr>
                              </m:ctrlPr>
                            </m:dPr>
                            <m:e>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𝑍</m:t>
                                  </m:r>
                                </m:num>
                                <m:den>
                                  <m:r>
                                    <a:rPr lang="en-US" altLang="zh-CN" b="0" i="1" smtClean="0">
                                      <a:latin typeface="Cambria Math" panose="02040503050406030204" pitchFamily="18" charset="0"/>
                                    </a:rPr>
                                    <m:t>𝑛</m:t>
                                  </m:r>
                                </m:den>
                              </m:f>
                            </m:e>
                          </m:d>
                        </m:e>
                        <m:sub>
                          <m:r>
                            <a:rPr lang="en-US" altLang="zh-CN" b="0" i="1" smtClean="0">
                              <a:latin typeface="Cambria Math" panose="02040503050406030204" pitchFamily="18" charset="0"/>
                            </a:rPr>
                            <m:t>𝑒𝑓𝑓</m:t>
                          </m:r>
                        </m:sub>
                      </m:sSub>
                    </m:oMath>
                  </m:oMathPara>
                </a14:m>
                <a:endParaRPr lang="zh-CN" altLang="en-US" dirty="0"/>
              </a:p>
            </p:txBody>
          </p:sp>
        </mc:Choice>
        <mc:Fallback xmlns="">
          <p:sp>
            <p:nvSpPr>
              <p:cNvPr id="13" name="文本框 12">
                <a:extLst>
                  <a:ext uri="{FF2B5EF4-FFF2-40B4-BE49-F238E27FC236}">
                    <a16:creationId xmlns:a16="http://schemas.microsoft.com/office/drawing/2014/main" id="{ECD71CF8-EF65-ABC3-0C48-03442A4773F6}"/>
                  </a:ext>
                </a:extLst>
              </p:cNvPr>
              <p:cNvSpPr txBox="1">
                <a:spLocks noRot="1" noChangeAspect="1" noMove="1" noResize="1" noEditPoints="1" noAdjustHandles="1" noChangeArrowheads="1" noChangeShapeType="1" noTextEdit="1"/>
              </p:cNvSpPr>
              <p:nvPr/>
            </p:nvSpPr>
            <p:spPr>
              <a:xfrm>
                <a:off x="515134" y="3044230"/>
                <a:ext cx="932583" cy="777457"/>
              </a:xfrm>
              <a:prstGeom prst="rect">
                <a:avLst/>
              </a:prstGeom>
              <a:blipFill>
                <a:blip r:embed="rId4"/>
                <a:stretch>
                  <a:fillRect/>
                </a:stretch>
              </a:blipFill>
            </p:spPr>
            <p:txBody>
              <a:bodyPr/>
              <a:lstStyle/>
              <a:p>
                <a:r>
                  <a:rPr lang="zh-CN" altLang="en-US">
                    <a:noFill/>
                  </a:rPr>
                  <a:t> </a:t>
                </a:r>
              </a:p>
            </p:txBody>
          </p:sp>
        </mc:Fallback>
      </mc:AlternateContent>
      <p:sp>
        <p:nvSpPr>
          <p:cNvPr id="14" name="文本框 13">
            <a:extLst>
              <a:ext uri="{FF2B5EF4-FFF2-40B4-BE49-F238E27FC236}">
                <a16:creationId xmlns:a16="http://schemas.microsoft.com/office/drawing/2014/main" id="{1DD4B023-B6E3-EAB8-E422-8827E608763C}"/>
              </a:ext>
            </a:extLst>
          </p:cNvPr>
          <p:cNvSpPr txBox="1"/>
          <p:nvPr/>
        </p:nvSpPr>
        <p:spPr>
          <a:xfrm>
            <a:off x="1398876" y="3197340"/>
            <a:ext cx="4881129" cy="369332"/>
          </a:xfrm>
          <a:prstGeom prst="rect">
            <a:avLst/>
          </a:prstGeom>
          <a:noFill/>
        </p:spPr>
        <p:txBody>
          <a:bodyPr wrap="square">
            <a:spAutoFit/>
          </a:bodyPr>
          <a:lstStyle/>
          <a:p>
            <a:r>
              <a:rPr lang="en-US" altLang="zh-CN" sz="1800" b="0" i="0" u="none" strike="noStrike" baseline="0" dirty="0">
                <a:latin typeface="TimesNewRomanPSMT"/>
              </a:rPr>
              <a:t>is effective longitudinal broad band impedance.</a:t>
            </a:r>
            <a:endParaRPr lang="zh-CN" altLang="en-US" dirty="0"/>
          </a:p>
        </p:txBody>
      </p:sp>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3FF222CA-D77F-95B6-9C75-C15C2B04DBBC}"/>
                  </a:ext>
                </a:extLst>
              </p:cNvPr>
              <p:cNvSpPr txBox="1"/>
              <p:nvPr/>
            </p:nvSpPr>
            <p:spPr>
              <a:xfrm>
                <a:off x="225292" y="3909713"/>
                <a:ext cx="2842445" cy="98219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b="0" i="1" smtClean="0">
                              <a:latin typeface="Cambria Math" panose="02040503050406030204" pitchFamily="18" charset="0"/>
                            </a:rPr>
                          </m:ctrlPr>
                        </m:sSubPr>
                        <m:e>
                          <m:d>
                            <m:dPr>
                              <m:begChr m:val="|"/>
                              <m:endChr m:val="|"/>
                              <m:ctrlPr>
                                <a:rPr lang="en-US" altLang="zh-CN" b="0" i="1" smtClean="0">
                                  <a:latin typeface="Cambria Math" panose="02040503050406030204" pitchFamily="18" charset="0"/>
                                </a:rPr>
                              </m:ctrlPr>
                            </m:dPr>
                            <m:e>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𝑍</m:t>
                                  </m:r>
                                </m:num>
                                <m:den>
                                  <m:r>
                                    <a:rPr lang="en-US" altLang="zh-CN" b="0" i="1" smtClean="0">
                                      <a:latin typeface="Cambria Math" panose="02040503050406030204" pitchFamily="18" charset="0"/>
                                    </a:rPr>
                                    <m:t>𝑛</m:t>
                                  </m:r>
                                </m:den>
                              </m:f>
                            </m:e>
                          </m:d>
                        </m:e>
                        <m:sub>
                          <m:r>
                            <a:rPr lang="en-US" altLang="zh-CN" b="0" i="1" smtClean="0">
                              <a:latin typeface="Cambria Math" panose="02040503050406030204" pitchFamily="18" charset="0"/>
                            </a:rPr>
                            <m:t>𝑒𝑓𝑓</m:t>
                          </m:r>
                        </m:sub>
                      </m:sSub>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nary>
                            <m:naryPr>
                              <m:limLoc m:val="undOvr"/>
                              <m:subHide m:val="on"/>
                              <m:supHide m:val="on"/>
                              <m:ctrlPr>
                                <a:rPr lang="en-US" altLang="zh-CN" b="0" i="1" smtClean="0">
                                  <a:latin typeface="Cambria Math" panose="02040503050406030204" pitchFamily="18" charset="0"/>
                                </a:rPr>
                              </m:ctrlPr>
                            </m:naryPr>
                            <m:sub/>
                            <m:sup/>
                            <m:e>
                              <m:d>
                                <m:dPr>
                                  <m:begChr m:val="|"/>
                                  <m:endChr m:val="|"/>
                                  <m:ctrlPr>
                                    <a:rPr lang="en-US" altLang="zh-CN" b="0" i="1" smtClean="0">
                                      <a:latin typeface="Cambria Math" panose="02040503050406030204" pitchFamily="18" charset="0"/>
                                    </a:rPr>
                                  </m:ctrlPr>
                                </m:dPr>
                                <m:e>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𝑍</m:t>
                                      </m:r>
                                    </m:num>
                                    <m:den>
                                      <m:r>
                                        <a:rPr lang="en-US" altLang="zh-CN" b="0" i="1" smtClean="0">
                                          <a:latin typeface="Cambria Math" panose="02040503050406030204" pitchFamily="18" charset="0"/>
                                        </a:rPr>
                                        <m:t>𝑛</m:t>
                                      </m:r>
                                    </m:den>
                                  </m:f>
                                </m:e>
                              </m:d>
                            </m:e>
                          </m:nary>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h</m:t>
                              </m:r>
                            </m:e>
                            <m:sub>
                              <m:r>
                                <a:rPr lang="en-US" altLang="zh-CN" b="0" i="1" smtClean="0">
                                  <a:latin typeface="Cambria Math" panose="02040503050406030204" pitchFamily="18" charset="0"/>
                                </a:rPr>
                                <m:t>𝑚</m:t>
                              </m:r>
                            </m:sub>
                          </m:sSub>
                          <m:r>
                            <a:rPr lang="en-US" altLang="zh-CN" b="0" i="1" smtClean="0">
                              <a:latin typeface="Cambria Math" panose="02040503050406030204" pitchFamily="18" charset="0"/>
                            </a:rPr>
                            <m:t>𝑑𝑛</m:t>
                          </m:r>
                        </m:num>
                        <m:den>
                          <m:nary>
                            <m:naryPr>
                              <m:limLoc m:val="undOvr"/>
                              <m:subHide m:val="on"/>
                              <m:supHide m:val="on"/>
                              <m:ctrlPr>
                                <a:rPr lang="en-US" altLang="zh-CN" i="1">
                                  <a:latin typeface="Cambria Math" panose="02040503050406030204" pitchFamily="18" charset="0"/>
                                </a:rPr>
                              </m:ctrlPr>
                            </m:naryPr>
                            <m:sub/>
                            <m:sup/>
                            <m:e>
                              <m:sSub>
                                <m:sSubPr>
                                  <m:ctrlPr>
                                    <a:rPr lang="en-US" altLang="zh-CN" i="1">
                                      <a:latin typeface="Cambria Math" panose="02040503050406030204" pitchFamily="18" charset="0"/>
                                    </a:rPr>
                                  </m:ctrlPr>
                                </m:sSubPr>
                                <m:e>
                                  <m:r>
                                    <a:rPr lang="en-US" altLang="zh-CN" i="1">
                                      <a:latin typeface="Cambria Math" panose="02040503050406030204" pitchFamily="18" charset="0"/>
                                    </a:rPr>
                                    <m:t>h</m:t>
                                  </m:r>
                                </m:e>
                                <m:sub>
                                  <m:r>
                                    <a:rPr lang="en-US" altLang="zh-CN" i="1">
                                      <a:latin typeface="Cambria Math" panose="02040503050406030204" pitchFamily="18" charset="0"/>
                                    </a:rPr>
                                    <m:t>𝑚</m:t>
                                  </m:r>
                                </m:sub>
                              </m:sSub>
                            </m:e>
                          </m:nary>
                          <m:r>
                            <a:rPr lang="en-US" altLang="zh-CN" i="1">
                              <a:latin typeface="Cambria Math" panose="02040503050406030204" pitchFamily="18" charset="0"/>
                            </a:rPr>
                            <m:t>𝑑𝑛</m:t>
                          </m:r>
                        </m:den>
                      </m:f>
                    </m:oMath>
                  </m:oMathPara>
                </a14:m>
                <a:endParaRPr lang="zh-CN" altLang="en-US" dirty="0"/>
              </a:p>
            </p:txBody>
          </p:sp>
        </mc:Choice>
        <mc:Fallback xmlns="">
          <p:sp>
            <p:nvSpPr>
              <p:cNvPr id="15" name="文本框 14">
                <a:extLst>
                  <a:ext uri="{FF2B5EF4-FFF2-40B4-BE49-F238E27FC236}">
                    <a16:creationId xmlns:a16="http://schemas.microsoft.com/office/drawing/2014/main" id="{3FF222CA-D77F-95B6-9C75-C15C2B04DBBC}"/>
                  </a:ext>
                </a:extLst>
              </p:cNvPr>
              <p:cNvSpPr txBox="1">
                <a:spLocks noRot="1" noChangeAspect="1" noMove="1" noResize="1" noEditPoints="1" noAdjustHandles="1" noChangeArrowheads="1" noChangeShapeType="1" noTextEdit="1"/>
              </p:cNvSpPr>
              <p:nvPr/>
            </p:nvSpPr>
            <p:spPr>
              <a:xfrm>
                <a:off x="225292" y="3909713"/>
                <a:ext cx="2842445" cy="982192"/>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971E9566-FB6C-1B60-BBF8-794B27310470}"/>
                  </a:ext>
                </a:extLst>
              </p:cNvPr>
              <p:cNvSpPr txBox="1"/>
              <p:nvPr/>
            </p:nvSpPr>
            <p:spPr>
              <a:xfrm>
                <a:off x="191509" y="5018575"/>
                <a:ext cx="4881129" cy="88344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i="1">
                              <a:latin typeface="Cambria Math" panose="02040503050406030204" pitchFamily="18" charset="0"/>
                            </a:rPr>
                            <m:t>h</m:t>
                          </m:r>
                        </m:e>
                        <m:sub>
                          <m:r>
                            <a:rPr lang="en-US" altLang="zh-CN" i="1">
                              <a:latin typeface="Cambria Math" panose="02040503050406030204" pitchFamily="18" charset="0"/>
                            </a:rPr>
                            <m:t>𝑚</m:t>
                          </m:r>
                        </m:sub>
                      </m:sSub>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1</m:t>
                          </m:r>
                        </m:num>
                        <m:den>
                          <m:r>
                            <m:rPr>
                              <m:sty m:val="p"/>
                            </m:rPr>
                            <a:rPr lang="el-GR" altLang="zh-CN" b="0" i="0" smtClean="0">
                              <a:latin typeface="Cambria Math" panose="02040503050406030204" pitchFamily="18" charset="0"/>
                              <a:ea typeface="Cambria Math" panose="02040503050406030204" pitchFamily="18" charset="0"/>
                            </a:rPr>
                            <m:t>Γ</m:t>
                          </m:r>
                          <m:d>
                            <m:dPr>
                              <m:ctrlPr>
                                <a:rPr lang="en-US" altLang="zh-CN" b="0" i="1" smtClean="0">
                                  <a:latin typeface="Cambria Math" panose="02040503050406030204" pitchFamily="18" charset="0"/>
                                  <a:ea typeface="Cambria Math" panose="02040503050406030204" pitchFamily="18" charset="0"/>
                                </a:rPr>
                              </m:ctrlPr>
                            </m:dPr>
                            <m:e>
                              <m:r>
                                <a:rPr lang="en-US" altLang="zh-CN" b="0" i="1" smtClean="0">
                                  <a:latin typeface="Cambria Math" panose="02040503050406030204" pitchFamily="18" charset="0"/>
                                  <a:ea typeface="Cambria Math" panose="02040503050406030204" pitchFamily="18" charset="0"/>
                                </a:rPr>
                                <m:t>𝑚</m:t>
                              </m:r>
                              <m:r>
                                <a:rPr lang="en-US" altLang="zh-CN" b="0" i="1" smtClean="0">
                                  <a:latin typeface="Cambria Math" panose="02040503050406030204" pitchFamily="18" charset="0"/>
                                  <a:ea typeface="Cambria Math" panose="02040503050406030204" pitchFamily="18" charset="0"/>
                                </a:rPr>
                                <m:t>+</m:t>
                              </m:r>
                              <m:f>
                                <m:fPr>
                                  <m:ctrlPr>
                                    <a:rPr lang="en-US" altLang="zh-CN" b="0" i="1" smtClean="0">
                                      <a:latin typeface="Cambria Math" panose="02040503050406030204" pitchFamily="18" charset="0"/>
                                      <a:ea typeface="Cambria Math" panose="02040503050406030204" pitchFamily="18" charset="0"/>
                                    </a:rPr>
                                  </m:ctrlPr>
                                </m:fPr>
                                <m:num>
                                  <m:r>
                                    <a:rPr lang="en-US" altLang="zh-CN" b="0" i="1" smtClean="0">
                                      <a:latin typeface="Cambria Math" panose="02040503050406030204" pitchFamily="18" charset="0"/>
                                      <a:ea typeface="Cambria Math" panose="02040503050406030204" pitchFamily="18" charset="0"/>
                                    </a:rPr>
                                    <m:t>1</m:t>
                                  </m:r>
                                </m:num>
                                <m:den>
                                  <m:r>
                                    <a:rPr lang="en-US" altLang="zh-CN" b="0" i="1" smtClean="0">
                                      <a:latin typeface="Cambria Math" panose="02040503050406030204" pitchFamily="18" charset="0"/>
                                      <a:ea typeface="Cambria Math" panose="02040503050406030204" pitchFamily="18" charset="0"/>
                                    </a:rPr>
                                    <m:t>2</m:t>
                                  </m:r>
                                </m:den>
                              </m:f>
                            </m:e>
                          </m:d>
                        </m:den>
                      </m:f>
                      <m:sSup>
                        <m:sSupPr>
                          <m:ctrlPr>
                            <a:rPr lang="en-US" altLang="zh-CN" b="0" i="1" smtClean="0">
                              <a:latin typeface="Cambria Math" panose="02040503050406030204" pitchFamily="18" charset="0"/>
                            </a:rPr>
                          </m:ctrlPr>
                        </m:sSupPr>
                        <m:e>
                          <m:r>
                            <a:rPr lang="en-US" altLang="zh-CN" i="1">
                              <a:latin typeface="Cambria Math" panose="02040503050406030204" pitchFamily="18" charset="0"/>
                            </a:rPr>
                            <m:t>(</m:t>
                          </m:r>
                          <m:r>
                            <a:rPr lang="en-US" altLang="zh-CN" i="1">
                              <a:latin typeface="Cambria Math" panose="02040503050406030204" pitchFamily="18" charset="0"/>
                            </a:rPr>
                            <m:t>𝑛</m:t>
                          </m:r>
                          <m:sSub>
                            <m:sSubPr>
                              <m:ctrlPr>
                                <a:rPr lang="en-US" altLang="zh-CN" i="1">
                                  <a:latin typeface="Cambria Math" panose="02040503050406030204" pitchFamily="18" charset="0"/>
                                </a:rPr>
                              </m:ctrlPr>
                            </m:sSubPr>
                            <m:e>
                              <m:r>
                                <a:rPr lang="zh-CN" altLang="en-US" i="1">
                                  <a:latin typeface="Cambria Math" panose="02040503050406030204" pitchFamily="18" charset="0"/>
                                </a:rPr>
                                <m:t>𝜔</m:t>
                              </m:r>
                            </m:e>
                            <m:sub>
                              <m:r>
                                <a:rPr lang="en-US" altLang="zh-CN" i="1">
                                  <a:latin typeface="Cambria Math" panose="02040503050406030204" pitchFamily="18" charset="0"/>
                                </a:rPr>
                                <m:t>0</m:t>
                              </m:r>
                            </m:sub>
                          </m:sSub>
                          <m:sSub>
                            <m:sSubPr>
                              <m:ctrlPr>
                                <a:rPr lang="en-US" altLang="zh-CN" i="1">
                                  <a:latin typeface="Cambria Math" panose="02040503050406030204" pitchFamily="18" charset="0"/>
                                </a:rPr>
                              </m:ctrlPr>
                            </m:sSubPr>
                            <m:e>
                              <m:r>
                                <a:rPr lang="zh-CN" altLang="en-US" i="1">
                                  <a:latin typeface="Cambria Math" panose="02040503050406030204" pitchFamily="18" charset="0"/>
                                </a:rPr>
                                <m:t>𝜎</m:t>
                              </m:r>
                            </m:e>
                            <m:sub>
                              <m:r>
                                <a:rPr lang="en-US" altLang="zh-CN" i="1">
                                  <a:latin typeface="Cambria Math" panose="02040503050406030204" pitchFamily="18" charset="0"/>
                                </a:rPr>
                                <m:t>𝑧</m:t>
                              </m:r>
                              <m:r>
                                <a:rPr lang="en-US" altLang="zh-CN" i="1">
                                  <a:latin typeface="Cambria Math" panose="02040503050406030204" pitchFamily="18" charset="0"/>
                                </a:rPr>
                                <m:t>0</m:t>
                              </m:r>
                            </m:sub>
                          </m:sSub>
                          <m:r>
                            <a:rPr lang="en-US" altLang="zh-CN" i="1">
                              <a:latin typeface="Cambria Math" panose="02040503050406030204" pitchFamily="18" charset="0"/>
                            </a:rPr>
                            <m:t>/</m:t>
                          </m:r>
                          <m:r>
                            <a:rPr lang="en-US" altLang="zh-CN" i="1">
                              <a:latin typeface="Cambria Math" panose="02040503050406030204" pitchFamily="18" charset="0"/>
                            </a:rPr>
                            <m:t>𝑐</m:t>
                          </m:r>
                          <m:r>
                            <a:rPr lang="en-US" altLang="zh-CN" i="1">
                              <a:latin typeface="Cambria Math" panose="02040503050406030204" pitchFamily="18" charset="0"/>
                            </a:rPr>
                            <m:t>)</m:t>
                          </m:r>
                        </m:e>
                        <m:sup>
                          <m:r>
                            <a:rPr lang="en-US" altLang="zh-CN" b="0" i="1" smtClean="0">
                              <a:latin typeface="Cambria Math" panose="02040503050406030204" pitchFamily="18" charset="0"/>
                            </a:rPr>
                            <m:t>2</m:t>
                          </m:r>
                        </m:sup>
                      </m:sSup>
                      <m:sSup>
                        <m:sSupPr>
                          <m:ctrlPr>
                            <a:rPr lang="en-US" altLang="zh-CN" b="0" i="1" smtClean="0">
                              <a:latin typeface="Cambria Math" panose="02040503050406030204" pitchFamily="18" charset="0"/>
                            </a:rPr>
                          </m:ctrlPr>
                        </m:sSupPr>
                        <m:e>
                          <m:r>
                            <a:rPr lang="en-US" altLang="zh-CN" b="0" i="1" smtClean="0">
                              <a:latin typeface="Cambria Math" panose="02040503050406030204" pitchFamily="18" charset="0"/>
                            </a:rPr>
                            <m:t>𝑒</m:t>
                          </m:r>
                        </m:e>
                        <m:sup>
                          <m:r>
                            <a:rPr lang="en-US" altLang="zh-CN" b="0" i="1" smtClean="0">
                              <a:latin typeface="Cambria Math" panose="02040503050406030204" pitchFamily="18" charset="0"/>
                            </a:rPr>
                            <m:t>−</m:t>
                          </m:r>
                          <m:sSup>
                            <m:sSupPr>
                              <m:ctrlPr>
                                <a:rPr lang="en-US" altLang="zh-CN" i="1">
                                  <a:latin typeface="Cambria Math" panose="02040503050406030204" pitchFamily="18" charset="0"/>
                                </a:rPr>
                              </m:ctrlPr>
                            </m:sSupPr>
                            <m:e>
                              <m:r>
                                <a:rPr lang="en-US" altLang="zh-CN" i="1">
                                  <a:latin typeface="Cambria Math" panose="02040503050406030204" pitchFamily="18" charset="0"/>
                                </a:rPr>
                                <m:t>(</m:t>
                              </m:r>
                              <m:r>
                                <a:rPr lang="en-US" altLang="zh-CN" i="1">
                                  <a:latin typeface="Cambria Math" panose="02040503050406030204" pitchFamily="18" charset="0"/>
                                </a:rPr>
                                <m:t>𝑛</m:t>
                              </m:r>
                              <m:sSub>
                                <m:sSubPr>
                                  <m:ctrlPr>
                                    <a:rPr lang="en-US" altLang="zh-CN" i="1">
                                      <a:latin typeface="Cambria Math" panose="02040503050406030204" pitchFamily="18" charset="0"/>
                                    </a:rPr>
                                  </m:ctrlPr>
                                </m:sSubPr>
                                <m:e>
                                  <m:r>
                                    <a:rPr lang="zh-CN" altLang="en-US" i="1">
                                      <a:latin typeface="Cambria Math" panose="02040503050406030204" pitchFamily="18" charset="0"/>
                                    </a:rPr>
                                    <m:t>𝜔</m:t>
                                  </m:r>
                                </m:e>
                                <m:sub>
                                  <m:r>
                                    <a:rPr lang="en-US" altLang="zh-CN" i="1">
                                      <a:latin typeface="Cambria Math" panose="02040503050406030204" pitchFamily="18" charset="0"/>
                                    </a:rPr>
                                    <m:t>0</m:t>
                                  </m:r>
                                </m:sub>
                              </m:sSub>
                              <m:sSub>
                                <m:sSubPr>
                                  <m:ctrlPr>
                                    <a:rPr lang="en-US" altLang="zh-CN" i="1">
                                      <a:latin typeface="Cambria Math" panose="02040503050406030204" pitchFamily="18" charset="0"/>
                                    </a:rPr>
                                  </m:ctrlPr>
                                </m:sSubPr>
                                <m:e>
                                  <m:r>
                                    <a:rPr lang="zh-CN" altLang="en-US" i="1">
                                      <a:latin typeface="Cambria Math" panose="02040503050406030204" pitchFamily="18" charset="0"/>
                                    </a:rPr>
                                    <m:t>𝜎</m:t>
                                  </m:r>
                                </m:e>
                                <m:sub>
                                  <m:r>
                                    <a:rPr lang="en-US" altLang="zh-CN" i="1">
                                      <a:latin typeface="Cambria Math" panose="02040503050406030204" pitchFamily="18" charset="0"/>
                                    </a:rPr>
                                    <m:t>𝑧</m:t>
                                  </m:r>
                                  <m:r>
                                    <a:rPr lang="en-US" altLang="zh-CN" i="1">
                                      <a:latin typeface="Cambria Math" panose="02040503050406030204" pitchFamily="18" charset="0"/>
                                    </a:rPr>
                                    <m:t>0</m:t>
                                  </m:r>
                                </m:sub>
                              </m:sSub>
                              <m:r>
                                <a:rPr lang="en-US" altLang="zh-CN" i="1">
                                  <a:latin typeface="Cambria Math" panose="02040503050406030204" pitchFamily="18" charset="0"/>
                                </a:rPr>
                                <m:t>/</m:t>
                              </m:r>
                              <m:r>
                                <a:rPr lang="en-US" altLang="zh-CN" i="1">
                                  <a:latin typeface="Cambria Math" panose="02040503050406030204" pitchFamily="18" charset="0"/>
                                </a:rPr>
                                <m:t>𝑐</m:t>
                              </m:r>
                              <m:r>
                                <a:rPr lang="en-US" altLang="zh-CN" i="1">
                                  <a:latin typeface="Cambria Math" panose="02040503050406030204" pitchFamily="18" charset="0"/>
                                </a:rPr>
                                <m:t>)</m:t>
                              </m:r>
                            </m:e>
                            <m:sup>
                              <m:r>
                                <a:rPr lang="en-US" altLang="zh-CN" i="1">
                                  <a:latin typeface="Cambria Math" panose="02040503050406030204" pitchFamily="18" charset="0"/>
                                </a:rPr>
                                <m:t>2</m:t>
                              </m:r>
                            </m:sup>
                          </m:sSup>
                        </m:sup>
                      </m:sSup>
                    </m:oMath>
                  </m:oMathPara>
                </a14:m>
                <a:endParaRPr lang="zh-CN" altLang="en-US" dirty="0"/>
              </a:p>
            </p:txBody>
          </p:sp>
        </mc:Choice>
        <mc:Fallback xmlns="">
          <p:sp>
            <p:nvSpPr>
              <p:cNvPr id="17" name="文本框 16">
                <a:extLst>
                  <a:ext uri="{FF2B5EF4-FFF2-40B4-BE49-F238E27FC236}">
                    <a16:creationId xmlns:a16="http://schemas.microsoft.com/office/drawing/2014/main" id="{971E9566-FB6C-1B60-BBF8-794B27310470}"/>
                  </a:ext>
                </a:extLst>
              </p:cNvPr>
              <p:cNvSpPr txBox="1">
                <a:spLocks noRot="1" noChangeAspect="1" noMove="1" noResize="1" noEditPoints="1" noAdjustHandles="1" noChangeArrowheads="1" noChangeShapeType="1" noTextEdit="1"/>
              </p:cNvSpPr>
              <p:nvPr/>
            </p:nvSpPr>
            <p:spPr>
              <a:xfrm>
                <a:off x="191509" y="5018575"/>
                <a:ext cx="4881129" cy="883447"/>
              </a:xfrm>
              <a:prstGeom prst="rect">
                <a:avLst/>
              </a:prstGeom>
              <a:blipFill>
                <a:blip r:embed="rId6"/>
                <a:stretch>
                  <a:fillRect/>
                </a:stretch>
              </a:blipFill>
            </p:spPr>
            <p:txBody>
              <a:bodyPr/>
              <a:lstStyle/>
              <a:p>
                <a:r>
                  <a:rPr lang="zh-CN" altLang="en-US">
                    <a:noFill/>
                  </a:rPr>
                  <a:t> </a:t>
                </a:r>
              </a:p>
            </p:txBody>
          </p:sp>
        </mc:Fallback>
      </mc:AlternateContent>
      <p:sp>
        <p:nvSpPr>
          <p:cNvPr id="18" name="文本框 17">
            <a:extLst>
              <a:ext uri="{FF2B5EF4-FFF2-40B4-BE49-F238E27FC236}">
                <a16:creationId xmlns:a16="http://schemas.microsoft.com/office/drawing/2014/main" id="{85E42264-8827-8282-5B4C-D5842D5B27BC}"/>
              </a:ext>
            </a:extLst>
          </p:cNvPr>
          <p:cNvSpPr txBox="1"/>
          <p:nvPr/>
        </p:nvSpPr>
        <p:spPr>
          <a:xfrm>
            <a:off x="586300" y="6343808"/>
            <a:ext cx="6094268" cy="369332"/>
          </a:xfrm>
          <a:prstGeom prst="rect">
            <a:avLst/>
          </a:prstGeom>
          <a:noFill/>
        </p:spPr>
        <p:txBody>
          <a:bodyPr wrap="square">
            <a:spAutoFit/>
          </a:bodyPr>
          <a:lstStyle/>
          <a:p>
            <a:r>
              <a:rPr lang="en-US" altLang="zh-CN" sz="1800" b="0" i="1" u="none" strike="noStrike" baseline="0" dirty="0">
                <a:latin typeface="TimesNewRomanPSMT"/>
              </a:rPr>
              <a:t>m</a:t>
            </a:r>
            <a:r>
              <a:rPr lang="en-US" altLang="zh-CN" sz="1800" b="0" i="0" u="none" strike="noStrike" baseline="0" dirty="0">
                <a:latin typeface="TimesNewRomanPSMT"/>
              </a:rPr>
              <a:t> usually to be 1.</a:t>
            </a:r>
            <a:endParaRPr lang="zh-CN" altLang="en-US" dirty="0"/>
          </a:p>
        </p:txBody>
      </p:sp>
      <p:pic>
        <p:nvPicPr>
          <p:cNvPr id="20" name="图片 19" descr="图表, 折线图&#10;&#10;描述已自动生成">
            <a:extLst>
              <a:ext uri="{FF2B5EF4-FFF2-40B4-BE49-F238E27FC236}">
                <a16:creationId xmlns:a16="http://schemas.microsoft.com/office/drawing/2014/main" id="{CC867502-8362-EDC7-498E-C1BBE8C43BF7}"/>
              </a:ext>
            </a:extLst>
          </p:cNvPr>
          <p:cNvPicPr>
            <a:picLocks noChangeAspect="1"/>
          </p:cNvPicPr>
          <p:nvPr/>
        </p:nvPicPr>
        <p:blipFill rotWithShape="1">
          <a:blip r:embed="rId7">
            <a:extLst>
              <a:ext uri="{28A0092B-C50C-407E-A947-70E740481C1C}">
                <a14:useLocalDpi xmlns:a14="http://schemas.microsoft.com/office/drawing/2010/main" val="0"/>
              </a:ext>
            </a:extLst>
          </a:blip>
          <a:srcRect b="2061"/>
          <a:stretch/>
        </p:blipFill>
        <p:spPr>
          <a:xfrm>
            <a:off x="5240713" y="4590383"/>
            <a:ext cx="3675473" cy="2195031"/>
          </a:xfrm>
          <a:prstGeom prst="rect">
            <a:avLst/>
          </a:prstGeom>
        </p:spPr>
      </p:pic>
      <p:sp>
        <p:nvSpPr>
          <p:cNvPr id="21" name="文本框 20">
            <a:extLst>
              <a:ext uri="{FF2B5EF4-FFF2-40B4-BE49-F238E27FC236}">
                <a16:creationId xmlns:a16="http://schemas.microsoft.com/office/drawing/2014/main" id="{2F76C305-F4E6-90BB-97BE-A3AD233A06B9}"/>
              </a:ext>
            </a:extLst>
          </p:cNvPr>
          <p:cNvSpPr txBox="1"/>
          <p:nvPr/>
        </p:nvSpPr>
        <p:spPr>
          <a:xfrm>
            <a:off x="6180957" y="3606444"/>
            <a:ext cx="5329236" cy="338554"/>
          </a:xfrm>
          <a:prstGeom prst="rect">
            <a:avLst/>
          </a:prstGeom>
          <a:noFill/>
        </p:spPr>
        <p:txBody>
          <a:bodyPr wrap="square" rtlCol="0">
            <a:spAutoFit/>
          </a:bodyPr>
          <a:lstStyle/>
          <a:p>
            <a:r>
              <a:rPr lang="en-US" altLang="zh-CN" sz="1600" dirty="0">
                <a:latin typeface="Times New Roman" panose="02020603050405020304" pitchFamily="18" charset="0"/>
                <a:cs typeface="Times New Roman" panose="02020603050405020304" pitchFamily="18" charset="0"/>
              </a:rPr>
              <a:t>Steady energy spread growth is more likely to be observed </a:t>
            </a:r>
            <a:endParaRPr lang="zh-CN" altLang="en-US" sz="16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B7E3AE0A-7B76-C31A-F479-EBB7824B8B96}"/>
                  </a:ext>
                </a:extLst>
              </p:cNvPr>
              <p:cNvSpPr txBox="1"/>
              <p:nvPr/>
            </p:nvSpPr>
            <p:spPr>
              <a:xfrm>
                <a:off x="7882224" y="3859627"/>
                <a:ext cx="3055892" cy="379656"/>
              </a:xfrm>
              <a:prstGeom prst="rect">
                <a:avLst/>
              </a:prstGeom>
              <a:noFill/>
            </p:spPr>
            <p:txBody>
              <a:bodyPr wrap="square">
                <a:spAutoFit/>
              </a:bodyPr>
              <a:lstStyle/>
              <a:p>
                <a14:m>
                  <m:oMath xmlns:m="http://schemas.openxmlformats.org/officeDocument/2006/math">
                    <m:sSub>
                      <m:sSubPr>
                        <m:ctrlPr>
                          <a:rPr lang="en-US" altLang="zh-CN" b="0" i="1" smtClean="0">
                            <a:latin typeface="Cambria Math" panose="02040503050406030204" pitchFamily="18" charset="0"/>
                          </a:rPr>
                        </m:ctrlPr>
                      </m:sSubPr>
                      <m:e>
                        <m:r>
                          <a:rPr lang="zh-CN" altLang="en-US" i="1">
                            <a:latin typeface="Cambria Math" panose="02040503050406030204" pitchFamily="18" charset="0"/>
                          </a:rPr>
                          <m:t>𝜎</m:t>
                        </m:r>
                      </m:e>
                      <m:sub>
                        <m:r>
                          <a:rPr lang="zh-CN" altLang="en-US" i="1" smtClean="0">
                            <a:latin typeface="Cambria Math" panose="02040503050406030204" pitchFamily="18" charset="0"/>
                          </a:rPr>
                          <m:t>𝜀</m:t>
                        </m:r>
                      </m:sub>
                    </m:sSub>
                    <m:r>
                      <a:rPr lang="en-US" altLang="zh-CN" b="0" i="1" smtClean="0">
                        <a:latin typeface="Cambria Math" panose="02040503050406030204" pitchFamily="18" charset="0"/>
                      </a:rPr>
                      <m:t>=</m:t>
                    </m:r>
                  </m:oMath>
                </a14:m>
                <a:r>
                  <a:rPr lang="en-US" altLang="zh-CN" dirty="0"/>
                  <a:t> </a:t>
                </a:r>
                <a14:m>
                  <m:oMath xmlns:m="http://schemas.openxmlformats.org/officeDocument/2006/math">
                    <m:sSub>
                      <m:sSubPr>
                        <m:ctrlPr>
                          <a:rPr lang="en-US" altLang="zh-CN" i="1">
                            <a:latin typeface="Cambria Math" panose="02040503050406030204" pitchFamily="18" charset="0"/>
                          </a:rPr>
                        </m:ctrlPr>
                      </m:sSubPr>
                      <m:e>
                        <m:r>
                          <a:rPr lang="zh-CN" altLang="en-US" i="1">
                            <a:latin typeface="Cambria Math" panose="02040503050406030204" pitchFamily="18" charset="0"/>
                          </a:rPr>
                          <m:t>𝜎</m:t>
                        </m:r>
                      </m:e>
                      <m:sub>
                        <m:r>
                          <a:rPr lang="zh-CN" altLang="en-US" i="1">
                            <a:latin typeface="Cambria Math" panose="02040503050406030204" pitchFamily="18" charset="0"/>
                          </a:rPr>
                          <m:t>𝜀</m:t>
                        </m:r>
                        <m:r>
                          <a:rPr lang="en-US" altLang="zh-CN" b="0" i="1" smtClean="0">
                            <a:latin typeface="Cambria Math" panose="02040503050406030204" pitchFamily="18" charset="0"/>
                          </a:rPr>
                          <m:t>0</m:t>
                        </m:r>
                      </m:sub>
                    </m:sSub>
                    <m:r>
                      <a:rPr lang="en-US" altLang="zh-CN" b="0" i="1" smtClean="0">
                        <a:latin typeface="Cambria Math" panose="02040503050406030204" pitchFamily="18" charset="0"/>
                      </a:rPr>
                      <m:t>+</m:t>
                    </m:r>
                    <m:r>
                      <a:rPr lang="en-US" altLang="zh-CN" b="0" i="1" smtClean="0">
                        <a:latin typeface="Cambria Math" panose="02040503050406030204" pitchFamily="18" charset="0"/>
                      </a:rPr>
                      <m:t>𝑘</m:t>
                    </m:r>
                    <m:sSup>
                      <m:sSupPr>
                        <m:ctrlPr>
                          <a:rPr lang="en-US" altLang="zh-CN" b="0" i="1" smtClean="0">
                            <a:latin typeface="Cambria Math" panose="02040503050406030204" pitchFamily="18" charset="0"/>
                          </a:rPr>
                        </m:ctrlPr>
                      </m:sSupPr>
                      <m:e>
                        <m:r>
                          <a:rPr lang="en-US" altLang="zh-CN" i="1">
                            <a:latin typeface="Cambria Math" panose="02040503050406030204" pitchFamily="18" charset="0"/>
                          </a:rPr>
                          <m:t>(</m:t>
                        </m:r>
                        <m:r>
                          <a:rPr lang="en-US" altLang="zh-CN" i="1">
                            <a:latin typeface="Cambria Math" panose="02040503050406030204" pitchFamily="18" charset="0"/>
                          </a:rPr>
                          <m:t>𝐼</m:t>
                        </m:r>
                        <m:r>
                          <a:rPr lang="en-US" altLang="zh-CN" i="1">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𝐼</m:t>
                            </m:r>
                          </m:e>
                          <m:sub>
                            <m:r>
                              <a:rPr lang="en-US" altLang="zh-CN" i="1">
                                <a:latin typeface="Cambria Math" panose="02040503050406030204" pitchFamily="18" charset="0"/>
                              </a:rPr>
                              <m:t>𝑡h</m:t>
                            </m:r>
                          </m:sub>
                        </m:sSub>
                        <m:r>
                          <a:rPr lang="en-US" altLang="zh-CN" i="1">
                            <a:latin typeface="Cambria Math" panose="02040503050406030204" pitchFamily="18" charset="0"/>
                          </a:rPr>
                          <m:t>)</m:t>
                        </m:r>
                      </m:e>
                      <m:sup>
                        <m:r>
                          <a:rPr lang="en-US" altLang="zh-CN" b="0" i="1" smtClean="0">
                            <a:latin typeface="Cambria Math" panose="02040503050406030204" pitchFamily="18" charset="0"/>
                          </a:rPr>
                          <m:t>1/3</m:t>
                        </m:r>
                      </m:sup>
                    </m:sSup>
                  </m:oMath>
                </a14:m>
                <a:endParaRPr lang="zh-CN" altLang="en-US" dirty="0"/>
              </a:p>
            </p:txBody>
          </p:sp>
        </mc:Choice>
        <mc:Fallback xmlns="">
          <p:sp>
            <p:nvSpPr>
              <p:cNvPr id="23" name="文本框 22">
                <a:extLst>
                  <a:ext uri="{FF2B5EF4-FFF2-40B4-BE49-F238E27FC236}">
                    <a16:creationId xmlns:a16="http://schemas.microsoft.com/office/drawing/2014/main" id="{B7E3AE0A-7B76-C31A-F479-EBB7824B8B96}"/>
                  </a:ext>
                </a:extLst>
              </p:cNvPr>
              <p:cNvSpPr txBox="1">
                <a:spLocks noRot="1" noChangeAspect="1" noMove="1" noResize="1" noEditPoints="1" noAdjustHandles="1" noChangeArrowheads="1" noChangeShapeType="1" noTextEdit="1"/>
              </p:cNvSpPr>
              <p:nvPr/>
            </p:nvSpPr>
            <p:spPr>
              <a:xfrm>
                <a:off x="7882224" y="3859627"/>
                <a:ext cx="3055892" cy="379656"/>
              </a:xfrm>
              <a:prstGeom prst="rect">
                <a:avLst/>
              </a:prstGeom>
              <a:blipFill>
                <a:blip r:embed="rId8"/>
                <a:stretch>
                  <a:fillRect b="-14516"/>
                </a:stretch>
              </a:blipFill>
            </p:spPr>
            <p:txBody>
              <a:bodyPr/>
              <a:lstStyle/>
              <a:p>
                <a:r>
                  <a:rPr lang="zh-CN" altLang="en-US">
                    <a:noFill/>
                  </a:rPr>
                  <a:t> </a:t>
                </a:r>
              </a:p>
            </p:txBody>
          </p:sp>
        </mc:Fallback>
      </mc:AlternateContent>
      <p:sp>
        <p:nvSpPr>
          <p:cNvPr id="24" name="文本框 23">
            <a:extLst>
              <a:ext uri="{FF2B5EF4-FFF2-40B4-BE49-F238E27FC236}">
                <a16:creationId xmlns:a16="http://schemas.microsoft.com/office/drawing/2014/main" id="{A0176F10-851E-82D5-4054-1C747018139F}"/>
              </a:ext>
            </a:extLst>
          </p:cNvPr>
          <p:cNvSpPr txBox="1"/>
          <p:nvPr/>
        </p:nvSpPr>
        <p:spPr>
          <a:xfrm>
            <a:off x="7480062" y="4212479"/>
            <a:ext cx="4030131" cy="338554"/>
          </a:xfrm>
          <a:prstGeom prst="rect">
            <a:avLst/>
          </a:prstGeom>
          <a:noFill/>
        </p:spPr>
        <p:txBody>
          <a:bodyPr wrap="square" rtlCol="0">
            <a:spAutoFit/>
          </a:bodyPr>
          <a:lstStyle/>
          <a:p>
            <a:r>
              <a:rPr lang="en-US" altLang="zh-CN" sz="1600" dirty="0">
                <a:latin typeface="Times New Roman" panose="02020603050405020304" pitchFamily="18" charset="0"/>
                <a:cs typeface="Times New Roman" panose="02020603050405020304" pitchFamily="18" charset="0"/>
              </a:rPr>
              <a:t>Sometimes  it is called SPEAR 1/3 low.</a:t>
            </a:r>
            <a:endParaRPr lang="zh-CN" altLang="en-US" sz="1600" dirty="0">
              <a:latin typeface="Times New Roman" panose="02020603050405020304" pitchFamily="18" charset="0"/>
              <a:cs typeface="Times New Roman" panose="02020603050405020304" pitchFamily="18" charset="0"/>
            </a:endParaRPr>
          </a:p>
        </p:txBody>
      </p:sp>
      <p:sp>
        <p:nvSpPr>
          <p:cNvPr id="28" name="文本框 27">
            <a:extLst>
              <a:ext uri="{FF2B5EF4-FFF2-40B4-BE49-F238E27FC236}">
                <a16:creationId xmlns:a16="http://schemas.microsoft.com/office/drawing/2014/main" id="{087DC124-E6AC-2A14-183C-A7C0F0A81D1C}"/>
              </a:ext>
            </a:extLst>
          </p:cNvPr>
          <p:cNvSpPr txBox="1"/>
          <p:nvPr/>
        </p:nvSpPr>
        <p:spPr>
          <a:xfrm>
            <a:off x="9523063" y="6294668"/>
            <a:ext cx="2534082" cy="584775"/>
          </a:xfrm>
          <a:prstGeom prst="rect">
            <a:avLst/>
          </a:prstGeom>
          <a:noFill/>
        </p:spPr>
        <p:txBody>
          <a:bodyPr wrap="square">
            <a:spAutoFit/>
          </a:bodyPr>
          <a:lstStyle/>
          <a:p>
            <a:r>
              <a:rPr lang="en-US" altLang="zh-CN" sz="1600" dirty="0">
                <a:latin typeface="Times New Roman" panose="02020603050405020304" pitchFamily="18" charset="0"/>
                <a:cs typeface="Times New Roman" panose="02020603050405020304" pitchFamily="18" charset="0"/>
              </a:rPr>
              <a:t>Microwave burst in SLC damping rings (9.9GHz)</a:t>
            </a:r>
            <a:endParaRPr lang="zh-CN" altLang="en-US" sz="16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2" name="文本框 1">
                <a:extLst>
                  <a:ext uri="{FF2B5EF4-FFF2-40B4-BE49-F238E27FC236}">
                    <a16:creationId xmlns:a16="http://schemas.microsoft.com/office/drawing/2014/main" id="{D1103490-119B-A02F-0EDA-FAA742886FBF}"/>
                  </a:ext>
                </a:extLst>
              </p:cNvPr>
              <p:cNvSpPr txBox="1"/>
              <p:nvPr/>
            </p:nvSpPr>
            <p:spPr>
              <a:xfrm>
                <a:off x="2938017" y="4061047"/>
                <a:ext cx="932583" cy="61375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𝑛</m:t>
                      </m:r>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r>
                            <a:rPr lang="zh-CN" altLang="en-US" b="0" i="1" smtClean="0">
                              <a:latin typeface="Cambria Math" panose="02040503050406030204" pitchFamily="18" charset="0"/>
                            </a:rPr>
                            <m:t>𝜔</m:t>
                          </m:r>
                        </m:num>
                        <m:den>
                          <m:sSub>
                            <m:sSubPr>
                              <m:ctrlPr>
                                <a:rPr lang="en-US" altLang="zh-CN" b="0" i="1" smtClean="0">
                                  <a:latin typeface="Cambria Math" panose="02040503050406030204" pitchFamily="18" charset="0"/>
                                </a:rPr>
                              </m:ctrlPr>
                            </m:sSubPr>
                            <m:e>
                              <m:r>
                                <a:rPr lang="zh-CN" altLang="en-US" b="0" i="1" smtClean="0">
                                  <a:latin typeface="Cambria Math" panose="02040503050406030204" pitchFamily="18" charset="0"/>
                                </a:rPr>
                                <m:t>𝜔</m:t>
                              </m:r>
                            </m:e>
                            <m:sub>
                              <m:r>
                                <a:rPr lang="en-US" altLang="zh-CN" b="0" i="1" smtClean="0">
                                  <a:latin typeface="Cambria Math" panose="02040503050406030204" pitchFamily="18" charset="0"/>
                                </a:rPr>
                                <m:t>0</m:t>
                              </m:r>
                            </m:sub>
                          </m:sSub>
                        </m:den>
                      </m:f>
                    </m:oMath>
                  </m:oMathPara>
                </a14:m>
                <a:endParaRPr lang="zh-CN" altLang="en-US" dirty="0"/>
              </a:p>
            </p:txBody>
          </p:sp>
        </mc:Choice>
        <mc:Fallback xmlns="">
          <p:sp>
            <p:nvSpPr>
              <p:cNvPr id="2" name="文本框 1">
                <a:extLst>
                  <a:ext uri="{FF2B5EF4-FFF2-40B4-BE49-F238E27FC236}">
                    <a16:creationId xmlns:a16="http://schemas.microsoft.com/office/drawing/2014/main" id="{D1103490-119B-A02F-0EDA-FAA742886FBF}"/>
                  </a:ext>
                </a:extLst>
              </p:cNvPr>
              <p:cNvSpPr txBox="1">
                <a:spLocks noRot="1" noChangeAspect="1" noMove="1" noResize="1" noEditPoints="1" noAdjustHandles="1" noChangeArrowheads="1" noChangeShapeType="1" noTextEdit="1"/>
              </p:cNvSpPr>
              <p:nvPr/>
            </p:nvSpPr>
            <p:spPr>
              <a:xfrm>
                <a:off x="2938017" y="4061047"/>
                <a:ext cx="932583" cy="613758"/>
              </a:xfrm>
              <a:prstGeom prst="rect">
                <a:avLst/>
              </a:prstGeom>
              <a:blipFill>
                <a:blip r:embed="rId9"/>
                <a:stretch>
                  <a:fillRect/>
                </a:stretch>
              </a:blipFill>
            </p:spPr>
            <p:txBody>
              <a:bodyPr/>
              <a:lstStyle/>
              <a:p>
                <a:r>
                  <a:rPr lang="zh-CN" altLang="en-US">
                    <a:noFill/>
                  </a:rPr>
                  <a:t> </a:t>
                </a:r>
              </a:p>
            </p:txBody>
          </p:sp>
        </mc:Fallback>
      </mc:AlternateContent>
      <p:pic>
        <p:nvPicPr>
          <p:cNvPr id="7" name="图片 6" descr="图表, 折线图, 直方图&#10;&#10;描述已自动生成">
            <a:extLst>
              <a:ext uri="{FF2B5EF4-FFF2-40B4-BE49-F238E27FC236}">
                <a16:creationId xmlns:a16="http://schemas.microsoft.com/office/drawing/2014/main" id="{6175ADF8-EC96-48A9-4A23-8DD1BA44136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33846" y="898045"/>
            <a:ext cx="1700558" cy="2271641"/>
          </a:xfrm>
          <a:prstGeom prst="rect">
            <a:avLst/>
          </a:prstGeom>
        </p:spPr>
      </p:pic>
      <p:pic>
        <p:nvPicPr>
          <p:cNvPr id="9" name="图片 8" descr="图表, 直方图&#10;&#10;描述已自动生成">
            <a:extLst>
              <a:ext uri="{FF2B5EF4-FFF2-40B4-BE49-F238E27FC236}">
                <a16:creationId xmlns:a16="http://schemas.microsoft.com/office/drawing/2014/main" id="{E8DF8773-E2A6-3E21-C2D9-F51FDA57342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412489" y="920363"/>
            <a:ext cx="2525627" cy="2311920"/>
          </a:xfrm>
          <a:prstGeom prst="rect">
            <a:avLst/>
          </a:prstGeom>
        </p:spPr>
      </p:pic>
    </p:spTree>
    <p:extLst>
      <p:ext uri="{BB962C8B-B14F-4D97-AF65-F5344CB8AC3E}">
        <p14:creationId xmlns:p14="http://schemas.microsoft.com/office/powerpoint/2010/main" val="157152370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B5A9E28A-B453-7E55-CB80-308BC001BF14}"/>
              </a:ext>
            </a:extLst>
          </p:cNvPr>
          <p:cNvSpPr txBox="1"/>
          <p:nvPr/>
        </p:nvSpPr>
        <p:spPr>
          <a:xfrm>
            <a:off x="3023755" y="3254724"/>
            <a:ext cx="6845011" cy="769441"/>
          </a:xfrm>
          <a:prstGeom prst="rect">
            <a:avLst/>
          </a:prstGeom>
          <a:noFill/>
        </p:spPr>
        <p:txBody>
          <a:bodyPr wrap="square">
            <a:spAutoFit/>
          </a:bodyPr>
          <a:lstStyle/>
          <a:p>
            <a:r>
              <a:rPr lang="en-US" altLang="zh-CN" sz="4400" dirty="0">
                <a:solidFill>
                  <a:srgbClr val="FF0000"/>
                </a:solidFill>
                <a:latin typeface="华文中宋" panose="02010600040101010101" pitchFamily="2" charset="-122"/>
                <a:ea typeface="华文中宋" panose="02010600040101010101" pitchFamily="2" charset="-122"/>
              </a:rPr>
              <a:t>Beam-Beam effects</a:t>
            </a:r>
            <a:endParaRPr lang="zh-CN" altLang="en-US" sz="4400" dirty="0">
              <a:solidFill>
                <a:srgbClr val="FF0000"/>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19060193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A1E129C4-367B-C6D1-08A0-260881CFC1D9}"/>
              </a:ext>
            </a:extLst>
          </p:cNvPr>
          <p:cNvSpPr txBox="1"/>
          <p:nvPr/>
        </p:nvSpPr>
        <p:spPr>
          <a:xfrm>
            <a:off x="1145598" y="116669"/>
            <a:ext cx="6094268" cy="523220"/>
          </a:xfrm>
          <a:prstGeom prst="rect">
            <a:avLst/>
          </a:prstGeom>
          <a:noFill/>
        </p:spPr>
        <p:txBody>
          <a:bodyPr wrap="square">
            <a:spAutoFit/>
          </a:bodyPr>
          <a:lstStyle/>
          <a:p>
            <a:r>
              <a:rPr lang="en-US" altLang="zh-CN" sz="2800" dirty="0">
                <a:solidFill>
                  <a:srgbClr val="FF0000"/>
                </a:solidFill>
                <a:latin typeface="华文中宋" panose="02010600040101010101" pitchFamily="2" charset="-122"/>
                <a:ea typeface="华文中宋" panose="02010600040101010101" pitchFamily="2" charset="-122"/>
              </a:rPr>
              <a:t>Beam-Beam effects</a:t>
            </a:r>
            <a:endParaRPr lang="zh-CN" altLang="en-US" sz="2800" dirty="0">
              <a:solidFill>
                <a:srgbClr val="FF0000"/>
              </a:solidFill>
              <a:latin typeface="华文中宋" panose="02010600040101010101" pitchFamily="2" charset="-122"/>
              <a:ea typeface="华文中宋" panose="02010600040101010101" pitchFamily="2" charset="-122"/>
            </a:endParaRPr>
          </a:p>
        </p:txBody>
      </p:sp>
      <p:pic>
        <p:nvPicPr>
          <p:cNvPr id="4" name="图片 3" descr="图表, 箱线图&#10;&#10;AI 生成的内容可能不正确。">
            <a:extLst>
              <a:ext uri="{FF2B5EF4-FFF2-40B4-BE49-F238E27FC236}">
                <a16:creationId xmlns:a16="http://schemas.microsoft.com/office/drawing/2014/main" id="{1D3ECBE3-FAB1-25AC-3F21-6032B41A1D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03206" y="1136226"/>
            <a:ext cx="5585587" cy="3196783"/>
          </a:xfrm>
          <a:prstGeom prst="rect">
            <a:avLst/>
          </a:prstGeom>
        </p:spPr>
      </p:pic>
      <p:sp>
        <p:nvSpPr>
          <p:cNvPr id="5" name="文本框 4">
            <a:extLst>
              <a:ext uri="{FF2B5EF4-FFF2-40B4-BE49-F238E27FC236}">
                <a16:creationId xmlns:a16="http://schemas.microsoft.com/office/drawing/2014/main" id="{6610964F-2E33-1E02-FB4D-869D425C8730}"/>
              </a:ext>
            </a:extLst>
          </p:cNvPr>
          <p:cNvSpPr txBox="1"/>
          <p:nvPr/>
        </p:nvSpPr>
        <p:spPr>
          <a:xfrm>
            <a:off x="2100834" y="4460014"/>
            <a:ext cx="9443466" cy="1754326"/>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Beam-beam effect is a particular phenomenon in colliders when beams get collision.</a:t>
            </a:r>
          </a:p>
          <a:p>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When beams moves collinearly in the same direction, the space charge force vanishes.</a:t>
            </a:r>
          </a:p>
          <a:p>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When beam moves in opposite direction, electric and magnetic force added up, providing additional focusing force</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for different charged beams</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 </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542186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BC2CD41F-95A2-CF0E-A86D-8F0D714E6993}"/>
              </a:ext>
            </a:extLst>
          </p:cNvPr>
          <p:cNvSpPr txBox="1"/>
          <p:nvPr/>
        </p:nvSpPr>
        <p:spPr>
          <a:xfrm>
            <a:off x="1145598" y="116669"/>
            <a:ext cx="6094268" cy="523220"/>
          </a:xfrm>
          <a:prstGeom prst="rect">
            <a:avLst/>
          </a:prstGeom>
          <a:noFill/>
        </p:spPr>
        <p:txBody>
          <a:bodyPr wrap="square">
            <a:spAutoFit/>
          </a:bodyPr>
          <a:lstStyle/>
          <a:p>
            <a:r>
              <a:rPr lang="en-US" altLang="zh-CN" sz="2800" dirty="0">
                <a:solidFill>
                  <a:srgbClr val="FF0000"/>
                </a:solidFill>
                <a:latin typeface="华文中宋" panose="02010600040101010101" pitchFamily="2" charset="-122"/>
                <a:ea typeface="华文中宋" panose="02010600040101010101" pitchFamily="2" charset="-122"/>
              </a:rPr>
              <a:t>Beam-Beam effects</a:t>
            </a:r>
            <a:endParaRPr lang="zh-CN" altLang="en-US" sz="2800" dirty="0">
              <a:solidFill>
                <a:srgbClr val="FF0000"/>
              </a:solidFill>
              <a:latin typeface="华文中宋" panose="02010600040101010101" pitchFamily="2" charset="-122"/>
              <a:ea typeface="华文中宋" panose="02010600040101010101" pitchFamily="2" charset="-122"/>
            </a:endParaRPr>
          </a:p>
        </p:txBody>
      </p:sp>
      <p:pic>
        <p:nvPicPr>
          <p:cNvPr id="6" name="图片 5" descr="图表, 折线图&#10;&#10;AI 生成的内容可能不正确。">
            <a:extLst>
              <a:ext uri="{FF2B5EF4-FFF2-40B4-BE49-F238E27FC236}">
                <a16:creationId xmlns:a16="http://schemas.microsoft.com/office/drawing/2014/main" id="{3B497913-05B1-0DC8-53B4-71B5803565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82076" y="2975045"/>
            <a:ext cx="4610967" cy="3766286"/>
          </a:xfrm>
          <a:prstGeom prst="rect">
            <a:avLst/>
          </a:prstGeom>
        </p:spPr>
      </p:pic>
      <p:sp>
        <p:nvSpPr>
          <p:cNvPr id="3" name="文本框 2">
            <a:extLst>
              <a:ext uri="{FF2B5EF4-FFF2-40B4-BE49-F238E27FC236}">
                <a16:creationId xmlns:a16="http://schemas.microsoft.com/office/drawing/2014/main" id="{FEB2DF30-E8F7-FCAB-75AB-928889F346FA}"/>
              </a:ext>
            </a:extLst>
          </p:cNvPr>
          <p:cNvSpPr txBox="1"/>
          <p:nvPr/>
        </p:nvSpPr>
        <p:spPr>
          <a:xfrm>
            <a:off x="542994" y="1145139"/>
            <a:ext cx="9443466" cy="369332"/>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The transverse kick of round beam head on collision can be expressed:</a:t>
            </a:r>
            <a:endParaRPr lang="zh-CN"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17F36D14-53DC-D101-4B8B-FB18DBDE66C2}"/>
                  </a:ext>
                </a:extLst>
              </p:cNvPr>
              <p:cNvSpPr txBox="1"/>
              <p:nvPr/>
            </p:nvSpPr>
            <p:spPr>
              <a:xfrm>
                <a:off x="3182216" y="1514471"/>
                <a:ext cx="3457575" cy="89806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rPr>
                        <m:t>𝛥</m:t>
                      </m:r>
                      <m:sSup>
                        <m:sSupPr>
                          <m:ctrlPr>
                            <a:rPr lang="zh-CN" altLang="en-US" i="1">
                              <a:solidFill>
                                <a:srgbClr val="836967"/>
                              </a:solidFill>
                              <a:latin typeface="Cambria Math" panose="02040503050406030204" pitchFamily="18" charset="0"/>
                            </a:rPr>
                          </m:ctrlPr>
                        </m:sSupPr>
                        <m:e>
                          <m:r>
                            <a:rPr lang="zh-CN" altLang="en-US" i="1">
                              <a:latin typeface="Cambria Math" panose="02040503050406030204" pitchFamily="18" charset="0"/>
                            </a:rPr>
                            <m:t>𝑟</m:t>
                          </m:r>
                        </m:e>
                        <m:sup>
                          <m:r>
                            <a:rPr lang="zh-CN" altLang="en-US" i="0">
                              <a:latin typeface="Cambria Math" panose="02040503050406030204" pitchFamily="18" charset="0"/>
                            </a:rPr>
                            <m:t>′</m:t>
                          </m:r>
                        </m:sup>
                      </m:sSup>
                      <m:r>
                        <a:rPr lang="zh-CN" altLang="en-US" i="0">
                          <a:latin typeface="Cambria Math" panose="02040503050406030204" pitchFamily="18" charset="0"/>
                        </a:rPr>
                        <m:t>=</m:t>
                      </m:r>
                      <m:f>
                        <m:fPr>
                          <m:ctrlPr>
                            <a:rPr lang="zh-CN" altLang="en-US" i="1">
                              <a:solidFill>
                                <a:srgbClr val="836967"/>
                              </a:solidFill>
                              <a:latin typeface="Cambria Math" panose="02040503050406030204" pitchFamily="18" charset="0"/>
                            </a:rPr>
                          </m:ctrlPr>
                        </m:fPr>
                        <m:num>
                          <m:r>
                            <a:rPr lang="zh-CN" altLang="en-US" i="0">
                              <a:latin typeface="Cambria Math" panose="02040503050406030204" pitchFamily="18" charset="0"/>
                            </a:rPr>
                            <m:t>1</m:t>
                          </m:r>
                        </m:num>
                        <m:den>
                          <m:r>
                            <a:rPr lang="zh-CN" altLang="en-US" i="1">
                              <a:latin typeface="Cambria Math" panose="02040503050406030204" pitchFamily="18" charset="0"/>
                            </a:rPr>
                            <m:t>𝑚𝑐</m:t>
                          </m:r>
                          <m:r>
                            <a:rPr lang="zh-CN" altLang="en-US" i="1">
                              <a:latin typeface="Cambria Math" panose="02040503050406030204" pitchFamily="18" charset="0"/>
                            </a:rPr>
                            <m:t>𝛽𝛾</m:t>
                          </m:r>
                        </m:den>
                      </m:f>
                      <m:nary>
                        <m:naryPr>
                          <m:limLoc m:val="subSup"/>
                          <m:ctrlPr>
                            <a:rPr lang="zh-CN" altLang="en-US" i="1">
                              <a:latin typeface="Cambria Math" panose="02040503050406030204" pitchFamily="18" charset="0"/>
                            </a:rPr>
                          </m:ctrlPr>
                        </m:naryPr>
                        <m:sub>
                          <m:r>
                            <a:rPr lang="zh-CN" altLang="en-US" i="0">
                              <a:latin typeface="Cambria Math" panose="02040503050406030204" pitchFamily="18" charset="0"/>
                            </a:rPr>
                            <m:t>−</m:t>
                          </m:r>
                          <m:f>
                            <m:fPr>
                              <m:ctrlPr>
                                <a:rPr lang="zh-CN" altLang="en-US" i="1">
                                  <a:solidFill>
                                    <a:srgbClr val="836967"/>
                                  </a:solidFill>
                                  <a:latin typeface="Cambria Math" panose="02040503050406030204" pitchFamily="18" charset="0"/>
                                </a:rPr>
                              </m:ctrlPr>
                            </m:fPr>
                            <m:num>
                              <m:r>
                                <a:rPr lang="zh-CN" altLang="en-US" i="1">
                                  <a:latin typeface="Cambria Math" panose="02040503050406030204" pitchFamily="18" charset="0"/>
                                </a:rPr>
                                <m:t>𝛥</m:t>
                              </m:r>
                              <m:r>
                                <a:rPr lang="zh-CN" altLang="en-US" i="1">
                                  <a:latin typeface="Cambria Math" panose="02040503050406030204" pitchFamily="18" charset="0"/>
                                </a:rPr>
                                <m:t>𝑡</m:t>
                              </m:r>
                            </m:num>
                            <m:den>
                              <m:r>
                                <a:rPr lang="zh-CN" altLang="en-US" i="0">
                                  <a:latin typeface="Cambria Math" panose="02040503050406030204" pitchFamily="18" charset="0"/>
                                </a:rPr>
                                <m:t>2</m:t>
                              </m:r>
                            </m:den>
                          </m:f>
                        </m:sub>
                        <m:sup>
                          <m:r>
                            <a:rPr lang="zh-CN" altLang="en-US" i="0">
                              <a:latin typeface="Cambria Math" panose="02040503050406030204" pitchFamily="18" charset="0"/>
                            </a:rPr>
                            <m:t>+</m:t>
                          </m:r>
                          <m:f>
                            <m:fPr>
                              <m:ctrlPr>
                                <a:rPr lang="zh-CN" altLang="en-US" i="1">
                                  <a:solidFill>
                                    <a:srgbClr val="836967"/>
                                  </a:solidFill>
                                  <a:latin typeface="Cambria Math" panose="02040503050406030204" pitchFamily="18" charset="0"/>
                                </a:rPr>
                              </m:ctrlPr>
                            </m:fPr>
                            <m:num>
                              <m:r>
                                <a:rPr lang="zh-CN" altLang="en-US" i="1">
                                  <a:latin typeface="Cambria Math" panose="02040503050406030204" pitchFamily="18" charset="0"/>
                                </a:rPr>
                                <m:t>𝛥</m:t>
                              </m:r>
                              <m:r>
                                <a:rPr lang="zh-CN" altLang="en-US" i="1">
                                  <a:latin typeface="Cambria Math" panose="02040503050406030204" pitchFamily="18" charset="0"/>
                                </a:rPr>
                                <m:t>𝑡</m:t>
                              </m:r>
                            </m:num>
                            <m:den>
                              <m:r>
                                <a:rPr lang="zh-CN" altLang="en-US" i="0">
                                  <a:latin typeface="Cambria Math" panose="02040503050406030204" pitchFamily="18" charset="0"/>
                                </a:rPr>
                                <m:t>2</m:t>
                              </m:r>
                            </m:den>
                          </m:f>
                        </m:sup>
                        <m:e>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𝐹</m:t>
                              </m:r>
                            </m:e>
                            <m:sub>
                              <m:r>
                                <a:rPr lang="zh-CN" altLang="en-US" i="1">
                                  <a:latin typeface="Cambria Math" panose="02040503050406030204" pitchFamily="18" charset="0"/>
                                </a:rPr>
                                <m:t>𝑟</m:t>
                              </m:r>
                            </m:sub>
                          </m:sSub>
                          <m:d>
                            <m:dPr>
                              <m:ctrlPr>
                                <a:rPr lang="zh-CN" altLang="en-US" i="1">
                                  <a:solidFill>
                                    <a:srgbClr val="836967"/>
                                  </a:solidFill>
                                  <a:latin typeface="Cambria Math" panose="02040503050406030204" pitchFamily="18" charset="0"/>
                                </a:rPr>
                              </m:ctrlPr>
                            </m:dPr>
                            <m:e>
                              <m:r>
                                <a:rPr lang="zh-CN" altLang="en-US" i="1">
                                  <a:latin typeface="Cambria Math" panose="02040503050406030204" pitchFamily="18" charset="0"/>
                                </a:rPr>
                                <m:t>𝑟</m:t>
                              </m:r>
                              <m:r>
                                <a:rPr lang="zh-CN" altLang="en-US" i="0">
                                  <a:latin typeface="Cambria Math" panose="02040503050406030204" pitchFamily="18" charset="0"/>
                                </a:rPr>
                                <m:t>,</m:t>
                              </m:r>
                              <m:r>
                                <a:rPr lang="zh-CN" altLang="en-US" i="1">
                                  <a:latin typeface="Cambria Math" panose="02040503050406030204" pitchFamily="18" charset="0"/>
                                </a:rPr>
                                <m:t>𝑠</m:t>
                              </m:r>
                              <m:r>
                                <a:rPr lang="zh-CN" altLang="en-US" i="0">
                                  <a:latin typeface="Cambria Math" panose="02040503050406030204" pitchFamily="18" charset="0"/>
                                </a:rPr>
                                <m:t>,</m:t>
                              </m:r>
                              <m:r>
                                <a:rPr lang="zh-CN" altLang="en-US" i="1">
                                  <a:latin typeface="Cambria Math" panose="02040503050406030204" pitchFamily="18" charset="0"/>
                                </a:rPr>
                                <m:t>𝑡</m:t>
                              </m:r>
                            </m:e>
                          </m:d>
                          <m:r>
                            <a:rPr lang="zh-CN" altLang="en-US" i="1">
                              <a:latin typeface="Cambria Math" panose="02040503050406030204" pitchFamily="18" charset="0"/>
                            </a:rPr>
                            <m:t>𝑑𝑡</m:t>
                          </m:r>
                        </m:e>
                      </m:nary>
                      <m:r>
                        <a:rPr lang="zh-CN" altLang="en-US" i="0">
                          <a:latin typeface="Cambria Math" panose="02040503050406030204" pitchFamily="18" charset="0"/>
                        </a:rPr>
                        <m:t> </m:t>
                      </m:r>
                    </m:oMath>
                  </m:oMathPara>
                </a14:m>
                <a:endParaRPr lang="zh-CN" altLang="en-US" dirty="0"/>
              </a:p>
            </p:txBody>
          </p:sp>
        </mc:Choice>
        <mc:Fallback xmlns="">
          <p:sp>
            <p:nvSpPr>
              <p:cNvPr id="7" name="文本框 6">
                <a:extLst>
                  <a:ext uri="{FF2B5EF4-FFF2-40B4-BE49-F238E27FC236}">
                    <a16:creationId xmlns:a16="http://schemas.microsoft.com/office/drawing/2014/main" id="{17F36D14-53DC-D101-4B8B-FB18DBDE66C2}"/>
                  </a:ext>
                </a:extLst>
              </p:cNvPr>
              <p:cNvSpPr txBox="1">
                <a:spLocks noRot="1" noChangeAspect="1" noMove="1" noResize="1" noEditPoints="1" noAdjustHandles="1" noChangeArrowheads="1" noChangeShapeType="1" noTextEdit="1"/>
              </p:cNvSpPr>
              <p:nvPr/>
            </p:nvSpPr>
            <p:spPr>
              <a:xfrm>
                <a:off x="3182216" y="1514471"/>
                <a:ext cx="3457575" cy="898066"/>
              </a:xfrm>
              <a:prstGeom prst="rect">
                <a:avLst/>
              </a:prstGeom>
              <a:blipFill>
                <a:blip r:embed="rId3"/>
                <a:stretch>
                  <a:fillRect/>
                </a:stretch>
              </a:blipFill>
            </p:spPr>
            <p:txBody>
              <a:bodyPr/>
              <a:lstStyle/>
              <a:p>
                <a:r>
                  <a:rPr lang="zh-CN" altLang="en-US">
                    <a:noFill/>
                  </a:rPr>
                  <a:t> </a:t>
                </a:r>
              </a:p>
            </p:txBody>
          </p:sp>
        </mc:Fallback>
      </mc:AlternateContent>
      <p:sp>
        <p:nvSpPr>
          <p:cNvPr id="9" name="文本框 8">
            <a:extLst>
              <a:ext uri="{FF2B5EF4-FFF2-40B4-BE49-F238E27FC236}">
                <a16:creationId xmlns:a16="http://schemas.microsoft.com/office/drawing/2014/main" id="{F96A49BD-C04B-44B7-812F-6C602F71FA99}"/>
              </a:ext>
            </a:extLst>
          </p:cNvPr>
          <p:cNvSpPr txBox="1"/>
          <p:nvPr/>
        </p:nvSpPr>
        <p:spPr>
          <a:xfrm>
            <a:off x="420469" y="2515599"/>
            <a:ext cx="9443466" cy="369332"/>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Where  </a:t>
            </a:r>
            <a:r>
              <a:rPr lang="el-GR" altLang="zh-CN" i="1" dirty="0">
                <a:latin typeface="Times New Roman" panose="02020603050405020304" pitchFamily="18" charset="0"/>
                <a:cs typeface="Times New Roman" panose="02020603050405020304" pitchFamily="18" charset="0"/>
              </a:rPr>
              <a:t>Δ</a:t>
            </a:r>
            <a:r>
              <a:rPr lang="en-US" altLang="zh-CN" i="1" dirty="0">
                <a:latin typeface="Times New Roman" panose="02020603050405020304" pitchFamily="18" charset="0"/>
                <a:cs typeface="Times New Roman" panose="02020603050405020304" pitchFamily="18" charset="0"/>
              </a:rPr>
              <a:t>t </a:t>
            </a:r>
            <a:r>
              <a:rPr lang="en-US" altLang="zh-CN" dirty="0">
                <a:latin typeface="Times New Roman" panose="02020603050405020304" pitchFamily="18" charset="0"/>
                <a:cs typeface="Times New Roman" panose="02020603050405020304" pitchFamily="18" charset="0"/>
              </a:rPr>
              <a:t>is the interaction time of two bunches</a:t>
            </a:r>
            <a:endParaRPr lang="zh-CN"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45A8DC00-8BD0-0DFC-4038-8F93646DBE95}"/>
                  </a:ext>
                </a:extLst>
              </p:cNvPr>
              <p:cNvSpPr txBox="1"/>
              <p:nvPr/>
            </p:nvSpPr>
            <p:spPr>
              <a:xfrm>
                <a:off x="4387560" y="2349218"/>
                <a:ext cx="8235995" cy="76444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𝐹</m:t>
                          </m:r>
                        </m:e>
                        <m:sub>
                          <m:r>
                            <a:rPr lang="en-US" altLang="zh-CN" b="0" i="1" smtClean="0">
                              <a:latin typeface="Cambria Math" panose="02040503050406030204" pitchFamily="18" charset="0"/>
                            </a:rPr>
                            <m:t>𝑟</m:t>
                          </m:r>
                        </m:sub>
                      </m:sSub>
                      <m:r>
                        <a:rPr lang="en-US" altLang="zh-CN" b="0" i="1" smtClean="0">
                          <a:latin typeface="Cambria Math" panose="02040503050406030204" pitchFamily="18" charset="0"/>
                        </a:rPr>
                        <m:t>(</m:t>
                      </m:r>
                      <m:r>
                        <a:rPr lang="en-US" altLang="zh-CN" b="0" i="1" smtClean="0">
                          <a:latin typeface="Cambria Math" panose="02040503050406030204" pitchFamily="18" charset="0"/>
                        </a:rPr>
                        <m:t>𝑟</m:t>
                      </m:r>
                      <m:r>
                        <a:rPr lang="en-US" altLang="zh-CN" b="0" i="1" smtClean="0">
                          <a:latin typeface="Cambria Math" panose="02040503050406030204" pitchFamily="18" charset="0"/>
                        </a:rPr>
                        <m:t>,</m:t>
                      </m:r>
                      <m:r>
                        <a:rPr lang="en-US" altLang="zh-CN" b="0" i="1" smtClean="0">
                          <a:latin typeface="Cambria Math" panose="02040503050406030204" pitchFamily="18" charset="0"/>
                        </a:rPr>
                        <m:t>𝑠</m:t>
                      </m:r>
                      <m:r>
                        <a:rPr lang="en-US" altLang="zh-CN" b="0" i="1" smtClean="0">
                          <a:latin typeface="Cambria Math" panose="02040503050406030204" pitchFamily="18" charset="0"/>
                        </a:rPr>
                        <m:t>,</m:t>
                      </m:r>
                      <m:r>
                        <a:rPr lang="en-US" altLang="zh-CN" b="0" i="1" smtClean="0">
                          <a:latin typeface="Cambria Math" panose="02040503050406030204" pitchFamily="18" charset="0"/>
                        </a:rPr>
                        <m:t>𝑡</m:t>
                      </m:r>
                      <m:r>
                        <a:rPr lang="en-US" altLang="zh-CN" b="0" i="1" smtClean="0">
                          <a:latin typeface="Cambria Math" panose="02040503050406030204" pitchFamily="18" charset="0"/>
                        </a:rPr>
                        <m:t>)</m:t>
                      </m:r>
                      <m:r>
                        <a:rPr lang="zh-CN" altLang="en-US" i="0">
                          <a:latin typeface="Cambria Math" panose="02040503050406030204" pitchFamily="18" charset="0"/>
                        </a:rPr>
                        <m:t>=−</m:t>
                      </m:r>
                      <m:f>
                        <m:fPr>
                          <m:ctrlPr>
                            <a:rPr lang="zh-CN" altLang="en-US" i="1">
                              <a:solidFill>
                                <a:srgbClr val="836967"/>
                              </a:solidFill>
                              <a:latin typeface="Cambria Math" panose="02040503050406030204" pitchFamily="18" charset="0"/>
                            </a:rPr>
                          </m:ctrlPr>
                        </m:fPr>
                        <m:num>
                          <m:r>
                            <a:rPr lang="zh-CN" altLang="en-US" i="1">
                              <a:latin typeface="Cambria Math" panose="02040503050406030204" pitchFamily="18" charset="0"/>
                            </a:rPr>
                            <m:t>𝑁</m:t>
                          </m:r>
                          <m:sSup>
                            <m:sSupPr>
                              <m:ctrlPr>
                                <a:rPr lang="zh-CN" altLang="en-US" i="1">
                                  <a:solidFill>
                                    <a:srgbClr val="836967"/>
                                  </a:solidFill>
                                  <a:latin typeface="Cambria Math" panose="02040503050406030204" pitchFamily="18" charset="0"/>
                                </a:rPr>
                              </m:ctrlPr>
                            </m:sSupPr>
                            <m:e>
                              <m:r>
                                <a:rPr lang="zh-CN" altLang="en-US" i="1">
                                  <a:latin typeface="Cambria Math" panose="02040503050406030204" pitchFamily="18" charset="0"/>
                                </a:rPr>
                                <m:t>𝑒</m:t>
                              </m:r>
                            </m:e>
                            <m:sup>
                              <m:r>
                                <a:rPr lang="zh-CN" altLang="en-US" i="0">
                                  <a:latin typeface="Cambria Math" panose="02040503050406030204" pitchFamily="18" charset="0"/>
                                </a:rPr>
                                <m:t>2</m:t>
                              </m:r>
                            </m:sup>
                          </m:sSup>
                          <m:d>
                            <m:dPr>
                              <m:ctrlPr>
                                <a:rPr lang="zh-CN" altLang="en-US" i="1">
                                  <a:latin typeface="Cambria Math" panose="02040503050406030204" pitchFamily="18" charset="0"/>
                                </a:rPr>
                              </m:ctrlPr>
                            </m:dPr>
                            <m:e>
                              <m:r>
                                <a:rPr lang="zh-CN" altLang="en-US" i="0">
                                  <a:latin typeface="Cambria Math" panose="02040503050406030204" pitchFamily="18" charset="0"/>
                                </a:rPr>
                                <m:t>1+</m:t>
                              </m:r>
                              <m:sSup>
                                <m:sSupPr>
                                  <m:ctrlPr>
                                    <a:rPr lang="zh-CN" altLang="en-US" i="1">
                                      <a:solidFill>
                                        <a:srgbClr val="836967"/>
                                      </a:solidFill>
                                      <a:latin typeface="Cambria Math" panose="02040503050406030204" pitchFamily="18" charset="0"/>
                                    </a:rPr>
                                  </m:ctrlPr>
                                </m:sSupPr>
                                <m:e>
                                  <m:r>
                                    <a:rPr lang="zh-CN" altLang="en-US" i="1">
                                      <a:latin typeface="Cambria Math" panose="02040503050406030204" pitchFamily="18" charset="0"/>
                                    </a:rPr>
                                    <m:t>𝛽</m:t>
                                  </m:r>
                                </m:e>
                                <m:sup>
                                  <m:r>
                                    <a:rPr lang="zh-CN" altLang="en-US" i="0">
                                      <a:latin typeface="Cambria Math" panose="02040503050406030204" pitchFamily="18" charset="0"/>
                                    </a:rPr>
                                    <m:t>2</m:t>
                                  </m:r>
                                </m:sup>
                              </m:sSup>
                            </m:e>
                          </m:d>
                        </m:num>
                        <m:den>
                          <m:rad>
                            <m:radPr>
                              <m:degHide m:val="on"/>
                              <m:ctrlPr>
                                <a:rPr lang="zh-CN" altLang="en-US" i="1">
                                  <a:solidFill>
                                    <a:srgbClr val="836967"/>
                                  </a:solidFill>
                                  <a:latin typeface="Cambria Math" panose="02040503050406030204" pitchFamily="18" charset="0"/>
                                </a:rPr>
                              </m:ctrlPr>
                            </m:radPr>
                            <m:deg/>
                            <m:e>
                              <m:sSup>
                                <m:sSupPr>
                                  <m:ctrlPr>
                                    <a:rPr lang="en-US" altLang="zh-CN" i="1" smtClean="0">
                                      <a:solidFill>
                                        <a:srgbClr val="836967"/>
                                      </a:solidFill>
                                      <a:latin typeface="Cambria Math" panose="02040503050406030204" pitchFamily="18" charset="0"/>
                                    </a:rPr>
                                  </m:ctrlPr>
                                </m:sSupPr>
                                <m:e>
                                  <m:r>
                                    <a:rPr lang="en-US" altLang="zh-CN" b="0" i="1" smtClean="0">
                                      <a:solidFill>
                                        <a:srgbClr val="836967"/>
                                      </a:solidFill>
                                      <a:latin typeface="Cambria Math" panose="02040503050406030204" pitchFamily="18" charset="0"/>
                                    </a:rPr>
                                    <m:t>(2</m:t>
                                  </m:r>
                                  <m:r>
                                    <a:rPr lang="zh-CN" altLang="en-US" b="0" i="1" smtClean="0">
                                      <a:solidFill>
                                        <a:srgbClr val="836967"/>
                                      </a:solidFill>
                                      <a:latin typeface="Cambria Math" panose="02040503050406030204" pitchFamily="18" charset="0"/>
                                    </a:rPr>
                                    <m:t>𝜋</m:t>
                                  </m:r>
                                  <m:r>
                                    <a:rPr lang="en-US" altLang="zh-CN" b="0" i="1" smtClean="0">
                                      <a:solidFill>
                                        <a:srgbClr val="836967"/>
                                      </a:solidFill>
                                      <a:latin typeface="Cambria Math" panose="02040503050406030204" pitchFamily="18" charset="0"/>
                                    </a:rPr>
                                    <m:t>)</m:t>
                                  </m:r>
                                </m:e>
                                <m:sup>
                                  <m:r>
                                    <a:rPr lang="en-US" altLang="zh-CN" b="0" i="1" smtClean="0">
                                      <a:solidFill>
                                        <a:srgbClr val="836967"/>
                                      </a:solidFill>
                                      <a:latin typeface="Cambria Math" panose="02040503050406030204" pitchFamily="18" charset="0"/>
                                    </a:rPr>
                                    <m:t>3</m:t>
                                  </m:r>
                                </m:sup>
                              </m:sSup>
                            </m:e>
                          </m:rad>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𝜖</m:t>
                              </m:r>
                            </m:e>
                            <m:sub>
                              <m:r>
                                <a:rPr lang="zh-CN" altLang="en-US" i="0">
                                  <a:latin typeface="Cambria Math" panose="02040503050406030204" pitchFamily="18" charset="0"/>
                                </a:rPr>
                                <m:t>0</m:t>
                              </m:r>
                            </m:sub>
                          </m:sSub>
                          <m:r>
                            <a:rPr lang="zh-CN" altLang="en-US" i="1">
                              <a:latin typeface="Cambria Math" panose="02040503050406030204" pitchFamily="18" charset="0"/>
                            </a:rPr>
                            <m:t>𝑟</m:t>
                          </m:r>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𝜎</m:t>
                              </m:r>
                            </m:e>
                            <m:sub>
                              <m:r>
                                <a:rPr lang="zh-CN" altLang="en-US" i="1">
                                  <a:latin typeface="Cambria Math" panose="02040503050406030204" pitchFamily="18" charset="0"/>
                                </a:rPr>
                                <m:t>𝑠</m:t>
                              </m:r>
                            </m:sub>
                          </m:sSub>
                        </m:den>
                      </m:f>
                      <m:d>
                        <m:dPr>
                          <m:begChr m:val="["/>
                          <m:endChr m:val="]"/>
                          <m:ctrlPr>
                            <a:rPr lang="zh-CN" altLang="en-US" i="1">
                              <a:latin typeface="Cambria Math" panose="02040503050406030204" pitchFamily="18" charset="0"/>
                            </a:rPr>
                          </m:ctrlPr>
                        </m:dPr>
                        <m:e>
                          <m:r>
                            <a:rPr lang="zh-CN" altLang="en-US" i="0">
                              <a:latin typeface="Cambria Math" panose="02040503050406030204" pitchFamily="18" charset="0"/>
                            </a:rPr>
                            <m:t>1−</m:t>
                          </m:r>
                          <m:func>
                            <m:funcPr>
                              <m:ctrlPr>
                                <a:rPr lang="zh-CN" altLang="en-US" i="1">
                                  <a:latin typeface="Cambria Math" panose="02040503050406030204" pitchFamily="18" charset="0"/>
                                </a:rPr>
                              </m:ctrlPr>
                            </m:funcPr>
                            <m:fName>
                              <m:r>
                                <a:rPr lang="zh-CN" altLang="en-US" i="1">
                                  <a:latin typeface="Cambria Math" panose="02040503050406030204" pitchFamily="18" charset="0"/>
                                </a:rPr>
                                <m:t>𝑒𝑥𝑝</m:t>
                              </m:r>
                            </m:fName>
                            <m:e>
                              <m:d>
                                <m:dPr>
                                  <m:ctrlPr>
                                    <a:rPr lang="zh-CN" altLang="en-US" i="1">
                                      <a:latin typeface="Cambria Math" panose="02040503050406030204" pitchFamily="18" charset="0"/>
                                    </a:rPr>
                                  </m:ctrlPr>
                                </m:dPr>
                                <m:e>
                                  <m:r>
                                    <a:rPr lang="zh-CN" altLang="en-US" i="0">
                                      <a:latin typeface="Cambria Math" panose="02040503050406030204" pitchFamily="18" charset="0"/>
                                    </a:rPr>
                                    <m:t>−</m:t>
                                  </m:r>
                                  <m:f>
                                    <m:fPr>
                                      <m:ctrlPr>
                                        <a:rPr lang="zh-CN" altLang="en-US" i="1">
                                          <a:solidFill>
                                            <a:srgbClr val="836967"/>
                                          </a:solidFill>
                                          <a:latin typeface="Cambria Math" panose="02040503050406030204" pitchFamily="18" charset="0"/>
                                        </a:rPr>
                                      </m:ctrlPr>
                                    </m:fPr>
                                    <m:num>
                                      <m:sSup>
                                        <m:sSupPr>
                                          <m:ctrlPr>
                                            <a:rPr lang="zh-CN" altLang="en-US" i="1">
                                              <a:solidFill>
                                                <a:srgbClr val="836967"/>
                                              </a:solidFill>
                                              <a:latin typeface="Cambria Math" panose="02040503050406030204" pitchFamily="18" charset="0"/>
                                            </a:rPr>
                                          </m:ctrlPr>
                                        </m:sSupPr>
                                        <m:e>
                                          <m:r>
                                            <a:rPr lang="zh-CN" altLang="en-US" i="1">
                                              <a:latin typeface="Cambria Math" panose="02040503050406030204" pitchFamily="18" charset="0"/>
                                            </a:rPr>
                                            <m:t>𝑟</m:t>
                                          </m:r>
                                        </m:e>
                                        <m:sup>
                                          <m:r>
                                            <a:rPr lang="zh-CN" altLang="en-US" i="0">
                                              <a:latin typeface="Cambria Math" panose="02040503050406030204" pitchFamily="18" charset="0"/>
                                            </a:rPr>
                                            <m:t>2</m:t>
                                          </m:r>
                                        </m:sup>
                                      </m:sSup>
                                    </m:num>
                                    <m:den>
                                      <m:r>
                                        <a:rPr lang="zh-CN" altLang="en-US" i="0">
                                          <a:latin typeface="Cambria Math" panose="02040503050406030204" pitchFamily="18" charset="0"/>
                                        </a:rPr>
                                        <m:t>2</m:t>
                                      </m:r>
                                      <m:sSup>
                                        <m:sSupPr>
                                          <m:ctrlPr>
                                            <a:rPr lang="zh-CN" altLang="en-US" i="1">
                                              <a:solidFill>
                                                <a:srgbClr val="836967"/>
                                              </a:solidFill>
                                              <a:latin typeface="Cambria Math" panose="02040503050406030204" pitchFamily="18" charset="0"/>
                                            </a:rPr>
                                          </m:ctrlPr>
                                        </m:sSupPr>
                                        <m:e>
                                          <m:r>
                                            <a:rPr lang="zh-CN" altLang="en-US" i="1">
                                              <a:latin typeface="Cambria Math" panose="02040503050406030204" pitchFamily="18" charset="0"/>
                                            </a:rPr>
                                            <m:t>𝜎</m:t>
                                          </m:r>
                                        </m:e>
                                        <m:sup>
                                          <m:r>
                                            <a:rPr lang="zh-CN" altLang="en-US" i="0">
                                              <a:latin typeface="Cambria Math" panose="02040503050406030204" pitchFamily="18" charset="0"/>
                                            </a:rPr>
                                            <m:t>2</m:t>
                                          </m:r>
                                        </m:sup>
                                      </m:sSup>
                                    </m:den>
                                  </m:f>
                                </m:e>
                              </m:d>
                            </m:e>
                          </m:func>
                        </m:e>
                      </m:d>
                      <m:r>
                        <a:rPr lang="zh-CN" altLang="en-US" i="0">
                          <a:latin typeface="Cambria Math" panose="02040503050406030204" pitchFamily="18" charset="0"/>
                        </a:rPr>
                        <m:t>⋅</m:t>
                      </m:r>
                      <m:d>
                        <m:dPr>
                          <m:begChr m:val="["/>
                          <m:endChr m:val="]"/>
                          <m:ctrlPr>
                            <a:rPr lang="zh-CN" altLang="en-US" i="1">
                              <a:latin typeface="Cambria Math" panose="02040503050406030204" pitchFamily="18" charset="0"/>
                            </a:rPr>
                          </m:ctrlPr>
                        </m:dPr>
                        <m:e>
                          <m:func>
                            <m:funcPr>
                              <m:ctrlPr>
                                <a:rPr lang="zh-CN" altLang="en-US" i="1">
                                  <a:latin typeface="Cambria Math" panose="02040503050406030204" pitchFamily="18" charset="0"/>
                                </a:rPr>
                              </m:ctrlPr>
                            </m:funcPr>
                            <m:fName>
                              <m:r>
                                <a:rPr lang="zh-CN" altLang="en-US" i="1">
                                  <a:latin typeface="Cambria Math" panose="02040503050406030204" pitchFamily="18" charset="0"/>
                                </a:rPr>
                                <m:t>𝑒𝑥𝑝</m:t>
                              </m:r>
                            </m:fName>
                            <m:e>
                              <m:d>
                                <m:dPr>
                                  <m:ctrlPr>
                                    <a:rPr lang="zh-CN" altLang="en-US" i="1">
                                      <a:latin typeface="Cambria Math" panose="02040503050406030204" pitchFamily="18" charset="0"/>
                                    </a:rPr>
                                  </m:ctrlPr>
                                </m:dPr>
                                <m:e>
                                  <m:r>
                                    <a:rPr lang="zh-CN" altLang="en-US" i="0">
                                      <a:latin typeface="Cambria Math" panose="02040503050406030204" pitchFamily="18" charset="0"/>
                                    </a:rPr>
                                    <m:t>−</m:t>
                                  </m:r>
                                  <m:f>
                                    <m:fPr>
                                      <m:ctrlPr>
                                        <a:rPr lang="zh-CN" altLang="en-US" i="1">
                                          <a:solidFill>
                                            <a:srgbClr val="836967"/>
                                          </a:solidFill>
                                          <a:latin typeface="Cambria Math" panose="02040503050406030204" pitchFamily="18" charset="0"/>
                                        </a:rPr>
                                      </m:ctrlPr>
                                    </m:fPr>
                                    <m:num>
                                      <m:sSup>
                                        <m:sSupPr>
                                          <m:ctrlPr>
                                            <a:rPr lang="zh-CN" altLang="en-US" i="1">
                                              <a:solidFill>
                                                <a:srgbClr val="836967"/>
                                              </a:solidFill>
                                              <a:latin typeface="Cambria Math" panose="02040503050406030204" pitchFamily="18" charset="0"/>
                                            </a:rPr>
                                          </m:ctrlPr>
                                        </m:sSupPr>
                                        <m:e>
                                          <m:d>
                                            <m:dPr>
                                              <m:ctrlPr>
                                                <a:rPr lang="zh-CN" altLang="en-US" i="1">
                                                  <a:solidFill>
                                                    <a:srgbClr val="836967"/>
                                                  </a:solidFill>
                                                  <a:latin typeface="Cambria Math" panose="02040503050406030204" pitchFamily="18" charset="0"/>
                                                </a:rPr>
                                              </m:ctrlPr>
                                            </m:dPr>
                                            <m:e>
                                              <m:r>
                                                <a:rPr lang="zh-CN" altLang="en-US" i="1">
                                                  <a:latin typeface="Cambria Math" panose="02040503050406030204" pitchFamily="18" charset="0"/>
                                                </a:rPr>
                                                <m:t>𝑠</m:t>
                                              </m:r>
                                              <m:r>
                                                <a:rPr lang="zh-CN" altLang="en-US" i="0">
                                                  <a:latin typeface="Cambria Math" panose="02040503050406030204" pitchFamily="18" charset="0"/>
                                                </a:rPr>
                                                <m:t>+</m:t>
                                              </m:r>
                                              <m:r>
                                                <a:rPr lang="zh-CN" altLang="en-US" i="1">
                                                  <a:latin typeface="Cambria Math" panose="02040503050406030204" pitchFamily="18" charset="0"/>
                                                </a:rPr>
                                                <m:t>𝑣𝑡</m:t>
                                              </m:r>
                                            </m:e>
                                          </m:d>
                                        </m:e>
                                        <m:sup>
                                          <m:r>
                                            <a:rPr lang="zh-CN" altLang="en-US" i="0">
                                              <a:latin typeface="Cambria Math" panose="02040503050406030204" pitchFamily="18" charset="0"/>
                                            </a:rPr>
                                            <m:t>2</m:t>
                                          </m:r>
                                        </m:sup>
                                      </m:sSup>
                                    </m:num>
                                    <m:den>
                                      <m:r>
                                        <a:rPr lang="zh-CN" altLang="en-US" i="0">
                                          <a:latin typeface="Cambria Math" panose="02040503050406030204" pitchFamily="18" charset="0"/>
                                        </a:rPr>
                                        <m:t>2</m:t>
                                      </m:r>
                                      <m:sSubSup>
                                        <m:sSubSupPr>
                                          <m:ctrlPr>
                                            <a:rPr lang="zh-CN" altLang="en-US" i="1">
                                              <a:solidFill>
                                                <a:srgbClr val="836967"/>
                                              </a:solidFill>
                                              <a:latin typeface="Cambria Math" panose="02040503050406030204" pitchFamily="18" charset="0"/>
                                            </a:rPr>
                                          </m:ctrlPr>
                                        </m:sSubSupPr>
                                        <m:e>
                                          <m:r>
                                            <a:rPr lang="zh-CN" altLang="en-US" i="1">
                                              <a:latin typeface="Cambria Math" panose="02040503050406030204" pitchFamily="18" charset="0"/>
                                            </a:rPr>
                                            <m:t>𝜎</m:t>
                                          </m:r>
                                        </m:e>
                                        <m:sub>
                                          <m:r>
                                            <a:rPr lang="zh-CN" altLang="en-US" i="1">
                                              <a:latin typeface="Cambria Math" panose="02040503050406030204" pitchFamily="18" charset="0"/>
                                            </a:rPr>
                                            <m:t>𝑠</m:t>
                                          </m:r>
                                        </m:sub>
                                        <m:sup>
                                          <m:r>
                                            <a:rPr lang="zh-CN" altLang="en-US" i="0">
                                              <a:latin typeface="Cambria Math" panose="02040503050406030204" pitchFamily="18" charset="0"/>
                                            </a:rPr>
                                            <m:t>2</m:t>
                                          </m:r>
                                        </m:sup>
                                      </m:sSubSup>
                                    </m:den>
                                  </m:f>
                                </m:e>
                              </m:d>
                            </m:e>
                          </m:func>
                        </m:e>
                      </m:d>
                    </m:oMath>
                  </m:oMathPara>
                </a14:m>
                <a:endParaRPr lang="zh-CN" altLang="en-US" dirty="0"/>
              </a:p>
            </p:txBody>
          </p:sp>
        </mc:Choice>
        <mc:Fallback xmlns="">
          <p:sp>
            <p:nvSpPr>
              <p:cNvPr id="11" name="文本框 10">
                <a:extLst>
                  <a:ext uri="{FF2B5EF4-FFF2-40B4-BE49-F238E27FC236}">
                    <a16:creationId xmlns:a16="http://schemas.microsoft.com/office/drawing/2014/main" id="{45A8DC00-8BD0-0DFC-4038-8F93646DBE95}"/>
                  </a:ext>
                </a:extLst>
              </p:cNvPr>
              <p:cNvSpPr txBox="1">
                <a:spLocks noRot="1" noChangeAspect="1" noMove="1" noResize="1" noEditPoints="1" noAdjustHandles="1" noChangeArrowheads="1" noChangeShapeType="1" noTextEdit="1"/>
              </p:cNvSpPr>
              <p:nvPr/>
            </p:nvSpPr>
            <p:spPr>
              <a:xfrm>
                <a:off x="4387560" y="2349218"/>
                <a:ext cx="8235995" cy="764440"/>
              </a:xfrm>
              <a:prstGeom prst="rect">
                <a:avLst/>
              </a:prstGeom>
              <a:blipFill>
                <a:blip r:embed="rId4"/>
                <a:stretch>
                  <a:fillRect/>
                </a:stretch>
              </a:blipFill>
            </p:spPr>
            <p:txBody>
              <a:bodyPr/>
              <a:lstStyle/>
              <a:p>
                <a:r>
                  <a:rPr lang="zh-CN" altLang="en-US">
                    <a:noFill/>
                  </a:rPr>
                  <a:t> </a:t>
                </a:r>
              </a:p>
            </p:txBody>
          </p:sp>
        </mc:Fallback>
      </mc:AlternateContent>
      <p:sp>
        <p:nvSpPr>
          <p:cNvPr id="12" name="文本框 11">
            <a:extLst>
              <a:ext uri="{FF2B5EF4-FFF2-40B4-BE49-F238E27FC236}">
                <a16:creationId xmlns:a16="http://schemas.microsoft.com/office/drawing/2014/main" id="{03CDBBAF-9210-3298-768D-F66208BFDB6F}"/>
              </a:ext>
            </a:extLst>
          </p:cNvPr>
          <p:cNvSpPr txBox="1"/>
          <p:nvPr/>
        </p:nvSpPr>
        <p:spPr>
          <a:xfrm>
            <a:off x="6714224" y="5110045"/>
            <a:ext cx="6544472" cy="369332"/>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For flat beam, beam-beam parameters can be defined </a:t>
            </a:r>
            <a:endParaRPr lang="zh-CN"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D6FDD5EA-8C7F-12B8-1A20-741BE08E27F4}"/>
                  </a:ext>
                </a:extLst>
              </p:cNvPr>
              <p:cNvSpPr txBox="1"/>
              <p:nvPr/>
            </p:nvSpPr>
            <p:spPr>
              <a:xfrm>
                <a:off x="7606146" y="5708104"/>
                <a:ext cx="3605645" cy="70615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i="1" smtClean="0">
                              <a:solidFill>
                                <a:srgbClr val="836967"/>
                              </a:solidFill>
                              <a:latin typeface="Cambria Math" panose="02040503050406030204" pitchFamily="18" charset="0"/>
                            </a:rPr>
                          </m:ctrlPr>
                        </m:sSubPr>
                        <m:e>
                          <m:r>
                            <a:rPr lang="zh-CN" altLang="en-US" i="1">
                              <a:latin typeface="Cambria Math" panose="02040503050406030204" pitchFamily="18" charset="0"/>
                            </a:rPr>
                            <m:t>𝜉</m:t>
                          </m:r>
                        </m:e>
                        <m:sub>
                          <m:r>
                            <a:rPr lang="en-US" altLang="zh-CN" b="0" i="1" smtClean="0">
                              <a:latin typeface="Cambria Math" panose="02040503050406030204" pitchFamily="18" charset="0"/>
                            </a:rPr>
                            <m:t>𝑥</m:t>
                          </m:r>
                          <m:r>
                            <a:rPr lang="en-US" altLang="zh-CN" b="0" i="1" smtClean="0">
                              <a:latin typeface="Cambria Math" panose="02040503050406030204" pitchFamily="18" charset="0"/>
                            </a:rPr>
                            <m:t>,</m:t>
                          </m:r>
                          <m:r>
                            <a:rPr lang="zh-CN" altLang="en-US" i="1">
                              <a:latin typeface="Cambria Math" panose="02040503050406030204" pitchFamily="18" charset="0"/>
                            </a:rPr>
                            <m:t>𝑦</m:t>
                          </m:r>
                        </m:sub>
                      </m:sSub>
                      <m:r>
                        <a:rPr lang="en-US" altLang="zh-CN" b="0" i="0" smtClean="0">
                          <a:latin typeface="Cambria Math" panose="02040503050406030204" pitchFamily="18" charset="0"/>
                        </a:rPr>
                        <m:t>=</m:t>
                      </m:r>
                      <m:f>
                        <m:fPr>
                          <m:ctrlPr>
                            <a:rPr lang="zh-CN" altLang="en-US" i="1">
                              <a:solidFill>
                                <a:srgbClr val="836967"/>
                              </a:solidFill>
                              <a:latin typeface="Cambria Math" panose="02040503050406030204" pitchFamily="18" charset="0"/>
                            </a:rPr>
                          </m:ctrlPr>
                        </m:fPr>
                        <m:num>
                          <m:r>
                            <a:rPr lang="zh-CN" altLang="en-US" i="1">
                              <a:latin typeface="Cambria Math" panose="02040503050406030204" pitchFamily="18" charset="0"/>
                            </a:rPr>
                            <m:t>𝑁</m:t>
                          </m:r>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𝑟</m:t>
                              </m:r>
                            </m:e>
                            <m:sub>
                              <m:r>
                                <a:rPr lang="en-US" altLang="zh-CN" b="0" i="1" smtClean="0">
                                  <a:latin typeface="Cambria Math" panose="02040503050406030204" pitchFamily="18" charset="0"/>
                                </a:rPr>
                                <m:t>0</m:t>
                              </m:r>
                            </m:sub>
                          </m:sSub>
                          <m:sSubSup>
                            <m:sSubSupPr>
                              <m:ctrlPr>
                                <a:rPr lang="zh-CN" altLang="en-US" i="1">
                                  <a:solidFill>
                                    <a:srgbClr val="836967"/>
                                  </a:solidFill>
                                  <a:latin typeface="Cambria Math" panose="02040503050406030204" pitchFamily="18" charset="0"/>
                                </a:rPr>
                              </m:ctrlPr>
                            </m:sSubSupPr>
                            <m:e>
                              <m:r>
                                <a:rPr lang="zh-CN" altLang="en-US" i="1">
                                  <a:latin typeface="Cambria Math" panose="02040503050406030204" pitchFamily="18" charset="0"/>
                                </a:rPr>
                                <m:t>𝛽</m:t>
                              </m:r>
                            </m:e>
                            <m:sub>
                              <m:r>
                                <a:rPr lang="en-US" altLang="zh-CN" b="0" i="1" smtClean="0">
                                  <a:latin typeface="Cambria Math" panose="02040503050406030204" pitchFamily="18" charset="0"/>
                                </a:rPr>
                                <m:t>𝑥</m:t>
                              </m:r>
                              <m:r>
                                <a:rPr lang="en-US" altLang="zh-CN" b="0" i="1" smtClean="0">
                                  <a:latin typeface="Cambria Math" panose="02040503050406030204" pitchFamily="18" charset="0"/>
                                </a:rPr>
                                <m:t>,</m:t>
                              </m:r>
                              <m:r>
                                <a:rPr lang="zh-CN" altLang="en-US" i="1">
                                  <a:latin typeface="Cambria Math" panose="02040503050406030204" pitchFamily="18" charset="0"/>
                                </a:rPr>
                                <m:t>𝑦</m:t>
                              </m:r>
                            </m:sub>
                            <m:sup>
                              <m:r>
                                <a:rPr lang="zh-CN" altLang="en-US" i="0">
                                  <a:latin typeface="Cambria Math" panose="02040503050406030204" pitchFamily="18" charset="0"/>
                                </a:rPr>
                                <m:t>∗</m:t>
                              </m:r>
                            </m:sup>
                          </m:sSubSup>
                        </m:num>
                        <m:den>
                          <m:r>
                            <a:rPr lang="en-US" altLang="zh-CN" b="0" i="1" smtClean="0">
                              <a:solidFill>
                                <a:srgbClr val="836967"/>
                              </a:solidFill>
                              <a:latin typeface="Cambria Math" panose="02040503050406030204" pitchFamily="18" charset="0"/>
                            </a:rPr>
                            <m:t>2</m:t>
                          </m:r>
                          <m:r>
                            <a:rPr lang="zh-CN" altLang="en-US" b="0" i="1" smtClean="0">
                              <a:solidFill>
                                <a:srgbClr val="836967"/>
                              </a:solidFill>
                              <a:latin typeface="Cambria Math" panose="02040503050406030204" pitchFamily="18" charset="0"/>
                            </a:rPr>
                            <m:t>𝜋𝛾</m:t>
                          </m:r>
                          <m:sSub>
                            <m:sSubPr>
                              <m:ctrlPr>
                                <a:rPr lang="en-US" altLang="zh-CN" b="0" i="1" smtClean="0">
                                  <a:solidFill>
                                    <a:srgbClr val="836967"/>
                                  </a:solidFill>
                                  <a:latin typeface="Cambria Math" panose="02040503050406030204" pitchFamily="18" charset="0"/>
                                </a:rPr>
                              </m:ctrlPr>
                            </m:sSubPr>
                            <m:e>
                              <m:r>
                                <a:rPr lang="zh-CN" altLang="en-US" b="0" i="1" smtClean="0">
                                  <a:solidFill>
                                    <a:srgbClr val="836967"/>
                                  </a:solidFill>
                                  <a:latin typeface="Cambria Math" panose="02040503050406030204" pitchFamily="18" charset="0"/>
                                </a:rPr>
                                <m:t>𝜎</m:t>
                              </m:r>
                            </m:e>
                            <m:sub>
                              <m:r>
                                <a:rPr lang="en-US" altLang="zh-CN" b="0" i="1" smtClean="0">
                                  <a:solidFill>
                                    <a:srgbClr val="836967"/>
                                  </a:solidFill>
                                  <a:latin typeface="Cambria Math" panose="02040503050406030204" pitchFamily="18" charset="0"/>
                                </a:rPr>
                                <m:t>𝑥</m:t>
                              </m:r>
                              <m:r>
                                <a:rPr lang="en-US" altLang="zh-CN" b="0" i="1" smtClean="0">
                                  <a:solidFill>
                                    <a:srgbClr val="836967"/>
                                  </a:solidFill>
                                  <a:latin typeface="Cambria Math" panose="02040503050406030204" pitchFamily="18" charset="0"/>
                                </a:rPr>
                                <m:t>,</m:t>
                              </m:r>
                              <m:r>
                                <a:rPr lang="en-US" altLang="zh-CN" b="0" i="1" smtClean="0">
                                  <a:solidFill>
                                    <a:srgbClr val="836967"/>
                                  </a:solidFill>
                                  <a:latin typeface="Cambria Math" panose="02040503050406030204" pitchFamily="18" charset="0"/>
                                </a:rPr>
                                <m:t>𝑦</m:t>
                              </m:r>
                            </m:sub>
                          </m:sSub>
                          <m:r>
                            <a:rPr lang="en-US" altLang="zh-CN" b="0" i="1" smtClean="0">
                              <a:solidFill>
                                <a:srgbClr val="836967"/>
                              </a:solidFill>
                              <a:latin typeface="Cambria Math" panose="02040503050406030204" pitchFamily="18" charset="0"/>
                            </a:rPr>
                            <m:t>(</m:t>
                          </m:r>
                          <m:sSub>
                            <m:sSubPr>
                              <m:ctrlPr>
                                <a:rPr lang="en-US" altLang="zh-CN" i="1">
                                  <a:solidFill>
                                    <a:srgbClr val="836967"/>
                                  </a:solidFill>
                                  <a:latin typeface="Cambria Math" panose="02040503050406030204" pitchFamily="18" charset="0"/>
                                </a:rPr>
                              </m:ctrlPr>
                            </m:sSubPr>
                            <m:e>
                              <m:r>
                                <a:rPr lang="zh-CN" altLang="en-US" i="1">
                                  <a:solidFill>
                                    <a:srgbClr val="836967"/>
                                  </a:solidFill>
                                  <a:latin typeface="Cambria Math" panose="02040503050406030204" pitchFamily="18" charset="0"/>
                                </a:rPr>
                                <m:t>𝜎</m:t>
                              </m:r>
                            </m:e>
                            <m:sub>
                              <m:r>
                                <a:rPr lang="en-US" altLang="zh-CN" i="1">
                                  <a:solidFill>
                                    <a:srgbClr val="836967"/>
                                  </a:solidFill>
                                  <a:latin typeface="Cambria Math" panose="02040503050406030204" pitchFamily="18" charset="0"/>
                                </a:rPr>
                                <m:t>𝑥</m:t>
                              </m:r>
                            </m:sub>
                          </m:sSub>
                          <m:r>
                            <a:rPr lang="en-US" altLang="zh-CN" b="0" i="1" smtClean="0">
                              <a:solidFill>
                                <a:srgbClr val="836967"/>
                              </a:solidFill>
                              <a:latin typeface="Cambria Math" panose="02040503050406030204" pitchFamily="18" charset="0"/>
                            </a:rPr>
                            <m:t>+</m:t>
                          </m:r>
                          <m:sSub>
                            <m:sSubPr>
                              <m:ctrlPr>
                                <a:rPr lang="en-US" altLang="zh-CN" i="1">
                                  <a:solidFill>
                                    <a:srgbClr val="836967"/>
                                  </a:solidFill>
                                  <a:latin typeface="Cambria Math" panose="02040503050406030204" pitchFamily="18" charset="0"/>
                                </a:rPr>
                              </m:ctrlPr>
                            </m:sSubPr>
                            <m:e>
                              <m:r>
                                <a:rPr lang="zh-CN" altLang="en-US" i="1">
                                  <a:solidFill>
                                    <a:srgbClr val="836967"/>
                                  </a:solidFill>
                                  <a:latin typeface="Cambria Math" panose="02040503050406030204" pitchFamily="18" charset="0"/>
                                </a:rPr>
                                <m:t>𝜎</m:t>
                              </m:r>
                            </m:e>
                            <m:sub>
                              <m:r>
                                <a:rPr lang="en-US" altLang="zh-CN" i="1">
                                  <a:solidFill>
                                    <a:srgbClr val="836967"/>
                                  </a:solidFill>
                                  <a:latin typeface="Cambria Math" panose="02040503050406030204" pitchFamily="18" charset="0"/>
                                </a:rPr>
                                <m:t>𝑦</m:t>
                              </m:r>
                            </m:sub>
                          </m:sSub>
                          <m:r>
                            <a:rPr lang="en-US" altLang="zh-CN" b="0" i="1" smtClean="0">
                              <a:solidFill>
                                <a:srgbClr val="836967"/>
                              </a:solidFill>
                              <a:latin typeface="Cambria Math" panose="02040503050406030204" pitchFamily="18" charset="0"/>
                            </a:rPr>
                            <m:t>)</m:t>
                          </m:r>
                        </m:den>
                      </m:f>
                    </m:oMath>
                  </m:oMathPara>
                </a14:m>
                <a:endParaRPr lang="zh-CN" altLang="en-US" dirty="0"/>
              </a:p>
            </p:txBody>
          </p:sp>
        </mc:Choice>
        <mc:Fallback xmlns="">
          <p:sp>
            <p:nvSpPr>
              <p:cNvPr id="16" name="文本框 15">
                <a:extLst>
                  <a:ext uri="{FF2B5EF4-FFF2-40B4-BE49-F238E27FC236}">
                    <a16:creationId xmlns:a16="http://schemas.microsoft.com/office/drawing/2014/main" id="{D6FDD5EA-8C7F-12B8-1A20-741BE08E27F4}"/>
                  </a:ext>
                </a:extLst>
              </p:cNvPr>
              <p:cNvSpPr txBox="1">
                <a:spLocks noRot="1" noChangeAspect="1" noMove="1" noResize="1" noEditPoints="1" noAdjustHandles="1" noChangeArrowheads="1" noChangeShapeType="1" noTextEdit="1"/>
              </p:cNvSpPr>
              <p:nvPr/>
            </p:nvSpPr>
            <p:spPr>
              <a:xfrm>
                <a:off x="7606146" y="5708104"/>
                <a:ext cx="3605645" cy="706155"/>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92BF887D-E27C-E98D-FBAA-640E8460D7E2}"/>
                  </a:ext>
                </a:extLst>
              </p:cNvPr>
              <p:cNvSpPr txBox="1"/>
              <p:nvPr/>
            </p:nvSpPr>
            <p:spPr>
              <a:xfrm>
                <a:off x="7467600" y="4299452"/>
                <a:ext cx="3605645" cy="6810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rPr>
                        <m:t>𝜉</m:t>
                      </m:r>
                      <m:r>
                        <a:rPr lang="en-US" altLang="zh-CN" b="0" i="0" smtClean="0">
                          <a:latin typeface="Cambria Math" panose="02040503050406030204" pitchFamily="18" charset="0"/>
                        </a:rPr>
                        <m:t>=</m:t>
                      </m:r>
                      <m:f>
                        <m:fPr>
                          <m:ctrlPr>
                            <a:rPr lang="zh-CN" altLang="en-US" i="1">
                              <a:solidFill>
                                <a:srgbClr val="836967"/>
                              </a:solidFill>
                              <a:latin typeface="Cambria Math" panose="02040503050406030204" pitchFamily="18" charset="0"/>
                            </a:rPr>
                          </m:ctrlPr>
                        </m:fPr>
                        <m:num>
                          <m:r>
                            <a:rPr lang="zh-CN" altLang="en-US" i="1">
                              <a:latin typeface="Cambria Math" panose="02040503050406030204" pitchFamily="18" charset="0"/>
                            </a:rPr>
                            <m:t>𝑁</m:t>
                          </m:r>
                          <m:sSub>
                            <m:sSubPr>
                              <m:ctrlPr>
                                <a:rPr lang="en-US" altLang="zh-CN" i="1" smtClean="0">
                                  <a:latin typeface="Cambria Math" panose="02040503050406030204" pitchFamily="18" charset="0"/>
                                </a:rPr>
                              </m:ctrlPr>
                            </m:sSubPr>
                            <m:e>
                              <m:r>
                                <a:rPr lang="en-US" altLang="zh-CN" b="0" i="1" smtClean="0">
                                  <a:latin typeface="Cambria Math" panose="02040503050406030204" pitchFamily="18" charset="0"/>
                                </a:rPr>
                                <m:t>𝑟</m:t>
                              </m:r>
                            </m:e>
                            <m:sub>
                              <m:r>
                                <a:rPr lang="en-US" altLang="zh-CN" b="0" i="1" smtClean="0">
                                  <a:latin typeface="Cambria Math" panose="02040503050406030204" pitchFamily="18" charset="0"/>
                                </a:rPr>
                                <m:t>0</m:t>
                              </m:r>
                            </m:sub>
                          </m:sSub>
                          <m:sSup>
                            <m:sSupPr>
                              <m:ctrlPr>
                                <a:rPr lang="en-US" altLang="zh-CN" i="1" smtClean="0">
                                  <a:latin typeface="Cambria Math" panose="02040503050406030204" pitchFamily="18" charset="0"/>
                                </a:rPr>
                              </m:ctrlPr>
                            </m:sSupPr>
                            <m:e>
                              <m:r>
                                <a:rPr lang="zh-CN" altLang="en-US" i="1" smtClean="0">
                                  <a:latin typeface="Cambria Math" panose="02040503050406030204" pitchFamily="18" charset="0"/>
                                </a:rPr>
                                <m:t>𝛽</m:t>
                              </m:r>
                            </m:e>
                            <m:sup>
                              <m:r>
                                <a:rPr lang="en-US" altLang="zh-CN" b="0" i="1" smtClean="0">
                                  <a:latin typeface="Cambria Math" panose="02040503050406030204" pitchFamily="18" charset="0"/>
                                </a:rPr>
                                <m:t>∗</m:t>
                              </m:r>
                            </m:sup>
                          </m:sSup>
                        </m:num>
                        <m:den>
                          <m:r>
                            <a:rPr lang="en-US" altLang="zh-CN" b="0" i="1" smtClean="0">
                              <a:solidFill>
                                <a:srgbClr val="836967"/>
                              </a:solidFill>
                              <a:latin typeface="Cambria Math" panose="02040503050406030204" pitchFamily="18" charset="0"/>
                            </a:rPr>
                            <m:t>4</m:t>
                          </m:r>
                          <m:r>
                            <a:rPr lang="zh-CN" altLang="en-US" b="0" i="1" smtClean="0">
                              <a:solidFill>
                                <a:srgbClr val="836967"/>
                              </a:solidFill>
                              <a:latin typeface="Cambria Math" panose="02040503050406030204" pitchFamily="18" charset="0"/>
                            </a:rPr>
                            <m:t>𝜋𝛾</m:t>
                          </m:r>
                          <m:sSup>
                            <m:sSupPr>
                              <m:ctrlPr>
                                <a:rPr lang="en-US" altLang="zh-CN" b="0" i="1" smtClean="0">
                                  <a:solidFill>
                                    <a:srgbClr val="836967"/>
                                  </a:solidFill>
                                  <a:latin typeface="Cambria Math" panose="02040503050406030204" pitchFamily="18" charset="0"/>
                                </a:rPr>
                              </m:ctrlPr>
                            </m:sSupPr>
                            <m:e>
                              <m:r>
                                <a:rPr lang="zh-CN" altLang="en-US" b="0" i="1" smtClean="0">
                                  <a:solidFill>
                                    <a:srgbClr val="836967"/>
                                  </a:solidFill>
                                  <a:latin typeface="Cambria Math" panose="02040503050406030204" pitchFamily="18" charset="0"/>
                                </a:rPr>
                                <m:t>𝜎</m:t>
                              </m:r>
                            </m:e>
                            <m:sup>
                              <m:r>
                                <a:rPr lang="en-US" altLang="zh-CN" b="0" i="1" smtClean="0">
                                  <a:solidFill>
                                    <a:srgbClr val="836967"/>
                                  </a:solidFill>
                                  <a:latin typeface="Cambria Math" panose="02040503050406030204" pitchFamily="18" charset="0"/>
                                </a:rPr>
                                <m:t>2</m:t>
                              </m:r>
                            </m:sup>
                          </m:sSup>
                        </m:den>
                      </m:f>
                    </m:oMath>
                  </m:oMathPara>
                </a14:m>
                <a:endParaRPr lang="zh-CN" altLang="en-US" dirty="0"/>
              </a:p>
            </p:txBody>
          </p:sp>
        </mc:Choice>
        <mc:Fallback xmlns="">
          <p:sp>
            <p:nvSpPr>
              <p:cNvPr id="17" name="文本框 16">
                <a:extLst>
                  <a:ext uri="{FF2B5EF4-FFF2-40B4-BE49-F238E27FC236}">
                    <a16:creationId xmlns:a16="http://schemas.microsoft.com/office/drawing/2014/main" id="{92BF887D-E27C-E98D-FBAA-640E8460D7E2}"/>
                  </a:ext>
                </a:extLst>
              </p:cNvPr>
              <p:cNvSpPr txBox="1">
                <a:spLocks noRot="1" noChangeAspect="1" noMove="1" noResize="1" noEditPoints="1" noAdjustHandles="1" noChangeArrowheads="1" noChangeShapeType="1" noTextEdit="1"/>
              </p:cNvSpPr>
              <p:nvPr/>
            </p:nvSpPr>
            <p:spPr>
              <a:xfrm>
                <a:off x="7467600" y="4299452"/>
                <a:ext cx="3605645" cy="681020"/>
              </a:xfrm>
              <a:prstGeom prst="rect">
                <a:avLst/>
              </a:prstGeom>
              <a:blipFill>
                <a:blip r:embed="rId6"/>
                <a:stretch>
                  <a:fillRect/>
                </a:stretch>
              </a:blipFill>
            </p:spPr>
            <p:txBody>
              <a:bodyPr/>
              <a:lstStyle/>
              <a:p>
                <a:r>
                  <a:rPr lang="zh-CN" altLang="en-US">
                    <a:noFill/>
                  </a:rPr>
                  <a:t> </a:t>
                </a:r>
              </a:p>
            </p:txBody>
          </p:sp>
        </mc:Fallback>
      </mc:AlternateContent>
      <p:sp>
        <p:nvSpPr>
          <p:cNvPr id="18" name="文本框 17">
            <a:extLst>
              <a:ext uri="{FF2B5EF4-FFF2-40B4-BE49-F238E27FC236}">
                <a16:creationId xmlns:a16="http://schemas.microsoft.com/office/drawing/2014/main" id="{45A04F97-EF16-9047-D773-7987B8D067DC}"/>
              </a:ext>
            </a:extLst>
          </p:cNvPr>
          <p:cNvSpPr txBox="1"/>
          <p:nvPr/>
        </p:nvSpPr>
        <p:spPr>
          <a:xfrm>
            <a:off x="6714224" y="3719678"/>
            <a:ext cx="5328840" cy="369332"/>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For round beam, beam-beam parameters can be defined </a:t>
            </a:r>
            <a:endParaRPr lang="zh-CN" altLang="en-US" dirty="0">
              <a:latin typeface="Times New Roman" panose="02020603050405020304" pitchFamily="18" charset="0"/>
              <a:cs typeface="Times New Roman" panose="02020603050405020304" pitchFamily="18" charset="0"/>
            </a:endParaRPr>
          </a:p>
        </p:txBody>
      </p:sp>
      <p:sp>
        <p:nvSpPr>
          <p:cNvPr id="20" name="文本框 19">
            <a:extLst>
              <a:ext uri="{FF2B5EF4-FFF2-40B4-BE49-F238E27FC236}">
                <a16:creationId xmlns:a16="http://schemas.microsoft.com/office/drawing/2014/main" id="{08ABCD77-2621-DC9A-709B-6EE327C8DA8D}"/>
              </a:ext>
            </a:extLst>
          </p:cNvPr>
          <p:cNvSpPr txBox="1"/>
          <p:nvPr/>
        </p:nvSpPr>
        <p:spPr>
          <a:xfrm>
            <a:off x="4387559" y="4980472"/>
            <a:ext cx="1245854" cy="369332"/>
          </a:xfrm>
          <a:prstGeom prst="rect">
            <a:avLst/>
          </a:prstGeom>
          <a:noFill/>
        </p:spPr>
        <p:txBody>
          <a:bodyPr wrap="none" rtlCol="0">
            <a:spAutoFit/>
          </a:bodyPr>
          <a:lstStyle/>
          <a:p>
            <a:r>
              <a:rPr lang="en-US" altLang="zh-CN" dirty="0">
                <a:solidFill>
                  <a:srgbClr val="00B050"/>
                </a:solidFill>
              </a:rPr>
              <a:t>Linear part</a:t>
            </a:r>
            <a:endParaRPr lang="zh-CN" altLang="en-US" dirty="0">
              <a:solidFill>
                <a:srgbClr val="00B050"/>
              </a:solidFill>
            </a:endParaRPr>
          </a:p>
        </p:txBody>
      </p:sp>
      <p:sp>
        <p:nvSpPr>
          <p:cNvPr id="21" name="文本框 20">
            <a:extLst>
              <a:ext uri="{FF2B5EF4-FFF2-40B4-BE49-F238E27FC236}">
                <a16:creationId xmlns:a16="http://schemas.microsoft.com/office/drawing/2014/main" id="{065071B8-9CFC-92E1-6910-7C75437F3AFF}"/>
              </a:ext>
            </a:extLst>
          </p:cNvPr>
          <p:cNvSpPr txBox="1"/>
          <p:nvPr/>
        </p:nvSpPr>
        <p:spPr>
          <a:xfrm>
            <a:off x="2665580" y="4627147"/>
            <a:ext cx="1617751" cy="369332"/>
          </a:xfrm>
          <a:prstGeom prst="rect">
            <a:avLst/>
          </a:prstGeom>
          <a:noFill/>
        </p:spPr>
        <p:txBody>
          <a:bodyPr wrap="none" rtlCol="0">
            <a:spAutoFit/>
          </a:bodyPr>
          <a:lstStyle/>
          <a:p>
            <a:r>
              <a:rPr lang="en-US" altLang="zh-CN" dirty="0">
                <a:solidFill>
                  <a:srgbClr val="FF0000"/>
                </a:solidFill>
              </a:rPr>
              <a:t>Nonlinear part</a:t>
            </a:r>
            <a:endParaRPr lang="zh-CN" altLang="en-US" dirty="0">
              <a:solidFill>
                <a:srgbClr val="FF0000"/>
              </a:solidFill>
            </a:endParaRPr>
          </a:p>
        </p:txBody>
      </p:sp>
      <p:sp>
        <p:nvSpPr>
          <p:cNvPr id="22" name="文本框 21">
            <a:extLst>
              <a:ext uri="{FF2B5EF4-FFF2-40B4-BE49-F238E27FC236}">
                <a16:creationId xmlns:a16="http://schemas.microsoft.com/office/drawing/2014/main" id="{D1D6B820-F111-657D-1B1C-2E46D391BED2}"/>
              </a:ext>
            </a:extLst>
          </p:cNvPr>
          <p:cNvSpPr txBox="1"/>
          <p:nvPr/>
        </p:nvSpPr>
        <p:spPr>
          <a:xfrm>
            <a:off x="360098" y="3973070"/>
            <a:ext cx="1437530" cy="1200329"/>
          </a:xfrm>
          <a:prstGeom prst="rect">
            <a:avLst/>
          </a:prstGeom>
          <a:noFill/>
        </p:spPr>
        <p:txBody>
          <a:bodyPr wrap="square" rtlCol="0">
            <a:spAutoFit/>
          </a:bodyPr>
          <a:lstStyle/>
          <a:p>
            <a:r>
              <a:rPr lang="en-US" altLang="zh-CN" dirty="0">
                <a:solidFill>
                  <a:srgbClr val="FF0000"/>
                </a:solidFill>
              </a:rPr>
              <a:t>The effect of Nonlinear part needs tracking.</a:t>
            </a:r>
            <a:endParaRPr lang="zh-CN" altLang="en-US" dirty="0">
              <a:solidFill>
                <a:srgbClr val="FF0000"/>
              </a:solidFill>
            </a:endParaRPr>
          </a:p>
        </p:txBody>
      </p:sp>
    </p:spTree>
    <p:extLst>
      <p:ext uri="{BB962C8B-B14F-4D97-AF65-F5344CB8AC3E}">
        <p14:creationId xmlns:p14="http://schemas.microsoft.com/office/powerpoint/2010/main" val="305213725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图示&#10;&#10;AI 生成的内容可能不正确。">
            <a:extLst>
              <a:ext uri="{FF2B5EF4-FFF2-40B4-BE49-F238E27FC236}">
                <a16:creationId xmlns:a16="http://schemas.microsoft.com/office/drawing/2014/main" id="{4752B3DB-2AC3-87C9-F1CB-677054CB72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09480" y="2672228"/>
            <a:ext cx="5944265" cy="2156588"/>
          </a:xfrm>
          <a:prstGeom prst="rect">
            <a:avLst/>
          </a:prstGeom>
        </p:spPr>
      </p:pic>
      <mc:AlternateContent xmlns:mc="http://schemas.openxmlformats.org/markup-compatibility/2006" xmlns:a14="http://schemas.microsoft.com/office/drawing/2010/main">
        <mc:Choice Requires="a14">
          <p:sp>
            <p:nvSpPr>
              <p:cNvPr id="4" name="文本框 3">
                <a:extLst>
                  <a:ext uri="{FF2B5EF4-FFF2-40B4-BE49-F238E27FC236}">
                    <a16:creationId xmlns:a16="http://schemas.microsoft.com/office/drawing/2014/main" id="{1C26C2D3-526E-2395-95E7-ABA92AC73E73}"/>
                  </a:ext>
                </a:extLst>
              </p:cNvPr>
              <p:cNvSpPr txBox="1"/>
              <p:nvPr/>
            </p:nvSpPr>
            <p:spPr>
              <a:xfrm>
                <a:off x="719570" y="1053385"/>
                <a:ext cx="9868765" cy="923330"/>
              </a:xfrm>
              <a:prstGeom prst="rect">
                <a:avLst/>
              </a:prstGeom>
              <a:noFill/>
            </p:spPr>
            <p:txBody>
              <a:bodyPr wrap="square">
                <a:spAutoFit/>
              </a:bodyPr>
              <a:lstStyle/>
              <a:p>
                <a:pPr indent="304800">
                  <a:buNone/>
                </a:pPr>
                <a:r>
                  <a:rPr lang="uk-UA" altLang="zh-CN" sz="1800" dirty="0">
                    <a:effectLst/>
                    <a:latin typeface="Times New Roman" panose="02020603050405020304" pitchFamily="18" charset="0"/>
                    <a:ea typeface="等线" panose="02010600030101010101" pitchFamily="2" charset="-122"/>
                  </a:rPr>
                  <a:t>For small </a:t>
                </a:r>
                <a14:m>
                  <m:oMath xmlns:m="http://schemas.openxmlformats.org/officeDocument/2006/math">
                    <m:r>
                      <a:rPr lang="uk-UA" altLang="zh-CN" sz="1800" i="1">
                        <a:effectLst/>
                        <a:latin typeface="Cambria Math" panose="02040503050406030204" pitchFamily="18" charset="0"/>
                        <a:ea typeface="等线" panose="02010600030101010101" pitchFamily="2" charset="-122"/>
                      </a:rPr>
                      <m:t>𝜉</m:t>
                    </m:r>
                  </m:oMath>
                </a14:m>
                <a:r>
                  <a:rPr lang="uk-UA" altLang="zh-CN" sz="1800" dirty="0">
                    <a:effectLst/>
                    <a:latin typeface="Times New Roman" panose="02020603050405020304" pitchFamily="18" charset="0"/>
                    <a:ea typeface="Yu Mincho" panose="02020400000000000000" pitchFamily="18" charset="-128"/>
                  </a:rPr>
                  <a:t>and </a:t>
                </a:r>
                <a:r>
                  <a:rPr lang="uk-UA" altLang="zh-CN" sz="1800" i="1" dirty="0">
                    <a:effectLst/>
                    <a:latin typeface="Times New Roman" panose="02020603050405020304" pitchFamily="18" charset="0"/>
                    <a:ea typeface="Yu Mincho" panose="02020400000000000000" pitchFamily="18" charset="-128"/>
                  </a:rPr>
                  <a:t>Q</a:t>
                </a:r>
                <a:r>
                  <a:rPr lang="en-US" altLang="zh-CN" sz="1800" i="1" dirty="0">
                    <a:effectLst/>
                    <a:latin typeface="Times New Roman" panose="02020603050405020304" pitchFamily="18" charset="0"/>
                    <a:ea typeface="Yu Mincho" panose="02020400000000000000" pitchFamily="18" charset="-128"/>
                  </a:rPr>
                  <a:t> </a:t>
                </a:r>
                <a:r>
                  <a:rPr lang="en-US" altLang="zh-CN" sz="1800" dirty="0">
                    <a:effectLst/>
                    <a:latin typeface="Times New Roman" panose="02020603050405020304" pitchFamily="18" charset="0"/>
                    <a:ea typeface="Yu Mincho" panose="02020400000000000000" pitchFamily="18" charset="-128"/>
                  </a:rPr>
                  <a:t>(transverse tune)</a:t>
                </a:r>
                <a:r>
                  <a:rPr lang="uk-UA" altLang="zh-CN" sz="1800" dirty="0">
                    <a:effectLst/>
                    <a:latin typeface="Times New Roman" panose="02020603050405020304" pitchFamily="18" charset="0"/>
                    <a:ea typeface="Yu Mincho" panose="02020400000000000000" pitchFamily="18" charset="-128"/>
                  </a:rPr>
                  <a:t> not too close to </a:t>
                </a:r>
                <a:r>
                  <a:rPr lang="uk-UA" altLang="zh-CN" sz="1800" dirty="0">
                    <a:effectLst/>
                    <a:latin typeface="Times New Roman" panose="02020603050405020304" pitchFamily="18" charset="0"/>
                    <a:ea typeface="等线" panose="02010600030101010101" pitchFamily="2" charset="-122"/>
                  </a:rPr>
                  <a:t>0.0 and 0.5</a:t>
                </a:r>
                <a:r>
                  <a:rPr lang="en-US" altLang="zh-CN" sz="1800" dirty="0">
                    <a:effectLst/>
                    <a:latin typeface="Times New Roman" panose="02020603050405020304" pitchFamily="18" charset="0"/>
                    <a:ea typeface="等线" panose="02010600030101010101" pitchFamily="2" charset="-122"/>
                  </a:rPr>
                  <a:t>, Tune shift caused by beam-beam effect:</a:t>
                </a:r>
                <a:endParaRPr lang="zh-CN" altLang="zh-CN" sz="1800" dirty="0">
                  <a:effectLst/>
                  <a:latin typeface="Times New Roman" panose="02020603050405020304" pitchFamily="18" charset="0"/>
                  <a:ea typeface="Times New Roman" panose="02020603050405020304" pitchFamily="18" charset="0"/>
                </a:endParaRPr>
              </a:p>
              <a:p>
                <a:pPr indent="304800"/>
                <a14:m>
                  <m:oMathPara xmlns:m="http://schemas.openxmlformats.org/officeDocument/2006/math">
                    <m:oMathParaPr>
                      <m:jc m:val="centerGroup"/>
                    </m:oMathParaPr>
                    <m:oMath xmlns:m="http://schemas.openxmlformats.org/officeDocument/2006/math">
                      <m:r>
                        <m:rPr>
                          <m:sty m:val="p"/>
                        </m:rPr>
                        <a:rPr lang="uk-UA" altLang="zh-CN" sz="1800">
                          <a:effectLst/>
                          <a:latin typeface="Cambria Math" panose="02040503050406030204" pitchFamily="18" charset="0"/>
                          <a:ea typeface="Yu Mincho" panose="02020400000000000000" pitchFamily="18" charset="-128"/>
                        </a:rPr>
                        <m:t>ΔQ</m:t>
                      </m:r>
                      <m:r>
                        <a:rPr lang="uk-UA" altLang="zh-CN" sz="1800">
                          <a:effectLst/>
                          <a:latin typeface="Cambria Math" panose="02040503050406030204" pitchFamily="18" charset="0"/>
                          <a:ea typeface="Yu Mincho" panose="02020400000000000000" pitchFamily="18" charset="-128"/>
                        </a:rPr>
                        <m:t>≈</m:t>
                      </m:r>
                      <m:r>
                        <m:rPr>
                          <m:sty m:val="p"/>
                        </m:rPr>
                        <a:rPr lang="uk-UA" altLang="zh-CN" sz="1800">
                          <a:effectLst/>
                          <a:latin typeface="Cambria Math" panose="02040503050406030204" pitchFamily="18" charset="0"/>
                          <a:ea typeface="Yu Mincho" panose="02020400000000000000" pitchFamily="18" charset="-128"/>
                        </a:rPr>
                        <m:t>ξ</m:t>
                      </m:r>
                    </m:oMath>
                  </m:oMathPara>
                </a14:m>
                <a:endParaRPr lang="zh-CN" altLang="zh-CN" sz="1800" dirty="0">
                  <a:effectLst/>
                  <a:latin typeface="Times New Roman" panose="02020603050405020304" pitchFamily="18" charset="0"/>
                  <a:ea typeface="Times New Roman" panose="02020603050405020304" pitchFamily="18" charset="0"/>
                </a:endParaRPr>
              </a:p>
            </p:txBody>
          </p:sp>
        </mc:Choice>
        <mc:Fallback xmlns="">
          <p:sp>
            <p:nvSpPr>
              <p:cNvPr id="4" name="文本框 3">
                <a:extLst>
                  <a:ext uri="{FF2B5EF4-FFF2-40B4-BE49-F238E27FC236}">
                    <a16:creationId xmlns:a16="http://schemas.microsoft.com/office/drawing/2014/main" id="{1C26C2D3-526E-2395-95E7-ABA92AC73E73}"/>
                  </a:ext>
                </a:extLst>
              </p:cNvPr>
              <p:cNvSpPr txBox="1">
                <a:spLocks noRot="1" noChangeAspect="1" noMove="1" noResize="1" noEditPoints="1" noAdjustHandles="1" noChangeArrowheads="1" noChangeShapeType="1" noTextEdit="1"/>
              </p:cNvSpPr>
              <p:nvPr/>
            </p:nvSpPr>
            <p:spPr>
              <a:xfrm>
                <a:off x="719570" y="1053385"/>
                <a:ext cx="9868765" cy="923330"/>
              </a:xfrm>
              <a:prstGeom prst="rect">
                <a:avLst/>
              </a:prstGeom>
              <a:blipFill>
                <a:blip r:embed="rId4"/>
                <a:stretch>
                  <a:fillRect l="-494" t="-3974" b="-5298"/>
                </a:stretch>
              </a:blipFill>
            </p:spPr>
            <p:txBody>
              <a:bodyPr/>
              <a:lstStyle/>
              <a:p>
                <a:r>
                  <a:rPr lang="zh-CN" altLang="en-US">
                    <a:noFill/>
                  </a:rPr>
                  <a:t> </a:t>
                </a:r>
              </a:p>
            </p:txBody>
          </p:sp>
        </mc:Fallback>
      </mc:AlternateContent>
      <p:sp>
        <p:nvSpPr>
          <p:cNvPr id="6" name="文本框 5">
            <a:extLst>
              <a:ext uri="{FF2B5EF4-FFF2-40B4-BE49-F238E27FC236}">
                <a16:creationId xmlns:a16="http://schemas.microsoft.com/office/drawing/2014/main" id="{E5F67CD3-6772-F14A-724E-79E80CF41D1B}"/>
              </a:ext>
            </a:extLst>
          </p:cNvPr>
          <p:cNvSpPr txBox="1"/>
          <p:nvPr/>
        </p:nvSpPr>
        <p:spPr>
          <a:xfrm>
            <a:off x="719569" y="2072637"/>
            <a:ext cx="10419485" cy="646331"/>
          </a:xfrm>
          <a:prstGeom prst="rect">
            <a:avLst/>
          </a:prstGeom>
          <a:noFill/>
        </p:spPr>
        <p:txBody>
          <a:bodyPr wrap="square">
            <a:spAutoFit/>
          </a:bodyPr>
          <a:lstStyle/>
          <a:p>
            <a:pPr indent="304800">
              <a:buNone/>
            </a:pPr>
            <a:r>
              <a:rPr lang="en-US" altLang="zh-CN" dirty="0">
                <a:latin typeface="Times New Roman" panose="02020603050405020304" pitchFamily="18" charset="0"/>
                <a:ea typeface="Yu Mincho" panose="02020400000000000000" pitchFamily="18" charset="-128"/>
              </a:rPr>
              <a:t>Beam-beam effect distorts the linear optics, drive even order resonance; as the tune shift increases, the luminosity gain becomes less efficient with increasing beam current.</a:t>
            </a:r>
            <a:endParaRPr lang="zh-CN" altLang="zh-CN" dirty="0">
              <a:latin typeface="Times New Roman" panose="02020603050405020304" pitchFamily="18" charset="0"/>
              <a:ea typeface="Yu Mincho" panose="02020400000000000000" pitchFamily="18" charset="-128"/>
            </a:endParaRPr>
          </a:p>
        </p:txBody>
      </p:sp>
      <p:sp>
        <p:nvSpPr>
          <p:cNvPr id="10" name="文本框 9">
            <a:extLst>
              <a:ext uri="{FF2B5EF4-FFF2-40B4-BE49-F238E27FC236}">
                <a16:creationId xmlns:a16="http://schemas.microsoft.com/office/drawing/2014/main" id="{65B4E0CE-207B-788D-EB26-918A610795EF}"/>
              </a:ext>
            </a:extLst>
          </p:cNvPr>
          <p:cNvSpPr txBox="1"/>
          <p:nvPr/>
        </p:nvSpPr>
        <p:spPr>
          <a:xfrm>
            <a:off x="397451" y="4929495"/>
            <a:ext cx="6678758" cy="646331"/>
          </a:xfrm>
          <a:prstGeom prst="rect">
            <a:avLst/>
          </a:prstGeom>
          <a:noFill/>
        </p:spPr>
        <p:txBody>
          <a:bodyPr wrap="square">
            <a:spAutoFit/>
          </a:bodyPr>
          <a:lstStyle/>
          <a:p>
            <a:r>
              <a:rPr lang="en-US" altLang="zh-CN" dirty="0">
                <a:latin typeface="Times New Roman" panose="02020603050405020304" pitchFamily="18" charset="0"/>
                <a:ea typeface="Yu Mincho" panose="02020400000000000000" pitchFamily="18" charset="-128"/>
              </a:rPr>
              <a:t>One way to reduce the beam-beam effect is to collide beams with large Piwinski angle.</a:t>
            </a:r>
            <a:endParaRPr lang="zh-CN" altLang="en-US" dirty="0"/>
          </a:p>
        </p:txBody>
      </p:sp>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D15A37D8-231F-B548-2D8A-ED47F3254701}"/>
                  </a:ext>
                </a:extLst>
              </p:cNvPr>
              <p:cNvSpPr txBox="1"/>
              <p:nvPr/>
            </p:nvSpPr>
            <p:spPr>
              <a:xfrm>
                <a:off x="76198" y="5646015"/>
                <a:ext cx="2776971" cy="76027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i="1" smtClean="0">
                              <a:solidFill>
                                <a:srgbClr val="836967"/>
                              </a:solidFill>
                              <a:latin typeface="Cambria Math" panose="02040503050406030204" pitchFamily="18" charset="0"/>
                            </a:rPr>
                          </m:ctrlPr>
                        </m:sSubPr>
                        <m:e>
                          <m:r>
                            <a:rPr lang="zh-CN" altLang="en-US" i="1">
                              <a:latin typeface="Cambria Math" panose="02040503050406030204" pitchFamily="18" charset="0"/>
                            </a:rPr>
                            <m:t>𝜉</m:t>
                          </m:r>
                        </m:e>
                        <m:sub>
                          <m:r>
                            <a:rPr lang="zh-CN" altLang="en-US" i="1">
                              <a:latin typeface="Cambria Math" panose="02040503050406030204" pitchFamily="18" charset="0"/>
                            </a:rPr>
                            <m:t>𝑦</m:t>
                          </m:r>
                        </m:sub>
                      </m:sSub>
                      <m:r>
                        <a:rPr lang="zh-CN" altLang="en-US" i="0">
                          <a:latin typeface="Cambria Math" panose="02040503050406030204" pitchFamily="18" charset="0"/>
                        </a:rPr>
                        <m:t>∝</m:t>
                      </m:r>
                      <m:f>
                        <m:fPr>
                          <m:ctrlPr>
                            <a:rPr lang="zh-CN" altLang="en-US" i="1">
                              <a:solidFill>
                                <a:srgbClr val="836967"/>
                              </a:solidFill>
                              <a:latin typeface="Cambria Math" panose="02040503050406030204" pitchFamily="18" charset="0"/>
                            </a:rPr>
                          </m:ctrlPr>
                        </m:fPr>
                        <m:num>
                          <m:r>
                            <a:rPr lang="zh-CN" altLang="en-US" i="1">
                              <a:latin typeface="Cambria Math" panose="02040503050406030204" pitchFamily="18" charset="0"/>
                            </a:rPr>
                            <m:t>𝑁</m:t>
                          </m:r>
                          <m:sSubSup>
                            <m:sSubSupPr>
                              <m:ctrlPr>
                                <a:rPr lang="zh-CN" altLang="en-US" i="1">
                                  <a:solidFill>
                                    <a:srgbClr val="836967"/>
                                  </a:solidFill>
                                  <a:latin typeface="Cambria Math" panose="02040503050406030204" pitchFamily="18" charset="0"/>
                                </a:rPr>
                              </m:ctrlPr>
                            </m:sSubSupPr>
                            <m:e>
                              <m:r>
                                <a:rPr lang="zh-CN" altLang="en-US" i="1">
                                  <a:latin typeface="Cambria Math" panose="02040503050406030204" pitchFamily="18" charset="0"/>
                                </a:rPr>
                                <m:t>𝛽</m:t>
                              </m:r>
                            </m:e>
                            <m:sub>
                              <m:r>
                                <a:rPr lang="zh-CN" altLang="en-US" i="1">
                                  <a:latin typeface="Cambria Math" panose="02040503050406030204" pitchFamily="18" charset="0"/>
                                </a:rPr>
                                <m:t>𝑦</m:t>
                              </m:r>
                            </m:sub>
                            <m:sup>
                              <m:r>
                                <a:rPr lang="zh-CN" altLang="en-US" i="0">
                                  <a:latin typeface="Cambria Math" panose="02040503050406030204" pitchFamily="18" charset="0"/>
                                </a:rPr>
                                <m:t>∗</m:t>
                              </m:r>
                            </m:sup>
                          </m:sSubSup>
                        </m:num>
                        <m:den>
                          <m:sSubSup>
                            <m:sSubSupPr>
                              <m:ctrlPr>
                                <a:rPr lang="zh-CN" altLang="en-US" i="1">
                                  <a:solidFill>
                                    <a:srgbClr val="836967"/>
                                  </a:solidFill>
                                  <a:latin typeface="Cambria Math" panose="02040503050406030204" pitchFamily="18" charset="0"/>
                                </a:rPr>
                              </m:ctrlPr>
                            </m:sSubSupPr>
                            <m:e>
                              <m:r>
                                <a:rPr lang="zh-CN" altLang="en-US" i="1">
                                  <a:latin typeface="Cambria Math" panose="02040503050406030204" pitchFamily="18" charset="0"/>
                                </a:rPr>
                                <m:t>𝜎</m:t>
                              </m:r>
                            </m:e>
                            <m:sub>
                              <m:r>
                                <a:rPr lang="zh-CN" altLang="en-US" i="1">
                                  <a:latin typeface="Cambria Math" panose="02040503050406030204" pitchFamily="18" charset="0"/>
                                </a:rPr>
                                <m:t>𝑥</m:t>
                              </m:r>
                            </m:sub>
                            <m:sup>
                              <m:r>
                                <a:rPr lang="zh-CN" altLang="en-US" i="0">
                                  <a:latin typeface="Cambria Math" panose="02040503050406030204" pitchFamily="18" charset="0"/>
                                </a:rPr>
                                <m:t>∗</m:t>
                              </m:r>
                            </m:sup>
                          </m:sSubSup>
                          <m:sSubSup>
                            <m:sSubSupPr>
                              <m:ctrlPr>
                                <a:rPr lang="zh-CN" altLang="en-US" i="1">
                                  <a:solidFill>
                                    <a:srgbClr val="836967"/>
                                  </a:solidFill>
                                  <a:latin typeface="Cambria Math" panose="02040503050406030204" pitchFamily="18" charset="0"/>
                                </a:rPr>
                              </m:ctrlPr>
                            </m:sSubSupPr>
                            <m:e>
                              <m:r>
                                <a:rPr lang="zh-CN" altLang="en-US" i="1">
                                  <a:latin typeface="Cambria Math" panose="02040503050406030204" pitchFamily="18" charset="0"/>
                                </a:rPr>
                                <m:t>𝜎</m:t>
                              </m:r>
                            </m:e>
                            <m:sub>
                              <m:r>
                                <a:rPr lang="zh-CN" altLang="en-US" i="1">
                                  <a:latin typeface="Cambria Math" panose="02040503050406030204" pitchFamily="18" charset="0"/>
                                </a:rPr>
                                <m:t>𝑦</m:t>
                              </m:r>
                            </m:sub>
                            <m:sup>
                              <m:r>
                                <a:rPr lang="zh-CN" altLang="en-US" i="0">
                                  <a:latin typeface="Cambria Math" panose="02040503050406030204" pitchFamily="18" charset="0"/>
                                </a:rPr>
                                <m:t>∗</m:t>
                              </m:r>
                            </m:sup>
                          </m:sSubSup>
                          <m:rad>
                            <m:radPr>
                              <m:degHide m:val="on"/>
                              <m:ctrlPr>
                                <a:rPr lang="zh-CN" altLang="en-US" i="1">
                                  <a:solidFill>
                                    <a:srgbClr val="836967"/>
                                  </a:solidFill>
                                  <a:latin typeface="Cambria Math" panose="02040503050406030204" pitchFamily="18" charset="0"/>
                                </a:rPr>
                              </m:ctrlPr>
                            </m:radPr>
                            <m:deg/>
                            <m:e>
                              <m:r>
                                <a:rPr lang="zh-CN" altLang="en-US" i="0">
                                  <a:latin typeface="Cambria Math" panose="02040503050406030204" pitchFamily="18" charset="0"/>
                                </a:rPr>
                                <m:t>1+</m:t>
                              </m:r>
                              <m:sSup>
                                <m:sSupPr>
                                  <m:ctrlPr>
                                    <a:rPr lang="zh-CN" altLang="en-US" i="1">
                                      <a:solidFill>
                                        <a:srgbClr val="836967"/>
                                      </a:solidFill>
                                      <a:latin typeface="Cambria Math" panose="02040503050406030204" pitchFamily="18" charset="0"/>
                                    </a:rPr>
                                  </m:ctrlPr>
                                </m:sSupPr>
                                <m:e>
                                  <m:r>
                                    <a:rPr lang="zh-CN" altLang="en-US" i="1">
                                      <a:latin typeface="Cambria Math" panose="02040503050406030204" pitchFamily="18" charset="0"/>
                                    </a:rPr>
                                    <m:t>𝜑</m:t>
                                  </m:r>
                                </m:e>
                                <m:sup>
                                  <m:r>
                                    <a:rPr lang="zh-CN" altLang="en-US" i="0">
                                      <a:latin typeface="Cambria Math" panose="02040503050406030204" pitchFamily="18" charset="0"/>
                                    </a:rPr>
                                    <m:t>2</m:t>
                                  </m:r>
                                </m:sup>
                              </m:sSup>
                            </m:e>
                          </m:rad>
                        </m:den>
                      </m:f>
                    </m:oMath>
                  </m:oMathPara>
                </a14:m>
                <a:endParaRPr lang="zh-CN" altLang="en-US" dirty="0"/>
              </a:p>
            </p:txBody>
          </p:sp>
        </mc:Choice>
        <mc:Fallback xmlns="">
          <p:sp>
            <p:nvSpPr>
              <p:cNvPr id="12" name="文本框 11">
                <a:extLst>
                  <a:ext uri="{FF2B5EF4-FFF2-40B4-BE49-F238E27FC236}">
                    <a16:creationId xmlns:a16="http://schemas.microsoft.com/office/drawing/2014/main" id="{D15A37D8-231F-B548-2D8A-ED47F3254701}"/>
                  </a:ext>
                </a:extLst>
              </p:cNvPr>
              <p:cNvSpPr txBox="1">
                <a:spLocks noRot="1" noChangeAspect="1" noMove="1" noResize="1" noEditPoints="1" noAdjustHandles="1" noChangeArrowheads="1" noChangeShapeType="1" noTextEdit="1"/>
              </p:cNvSpPr>
              <p:nvPr/>
            </p:nvSpPr>
            <p:spPr>
              <a:xfrm>
                <a:off x="76198" y="5646015"/>
                <a:ext cx="2776971" cy="760273"/>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890484F3-B42E-EC12-E4C0-5E46DC0E3986}"/>
                  </a:ext>
                </a:extLst>
              </p:cNvPr>
              <p:cNvSpPr txBox="1"/>
              <p:nvPr/>
            </p:nvSpPr>
            <p:spPr>
              <a:xfrm>
                <a:off x="2211960" y="5676505"/>
                <a:ext cx="2776970" cy="69929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i="1" smtClean="0">
                              <a:solidFill>
                                <a:srgbClr val="836967"/>
                              </a:solidFill>
                              <a:latin typeface="Cambria Math" panose="02040503050406030204" pitchFamily="18" charset="0"/>
                            </a:rPr>
                          </m:ctrlPr>
                        </m:sSubPr>
                        <m:e>
                          <m:r>
                            <a:rPr lang="zh-CN" altLang="en-US" i="1">
                              <a:latin typeface="Cambria Math" panose="02040503050406030204" pitchFamily="18" charset="0"/>
                            </a:rPr>
                            <m:t>𝜉</m:t>
                          </m:r>
                        </m:e>
                        <m:sub>
                          <m:r>
                            <a:rPr lang="zh-CN" altLang="en-US" i="1">
                              <a:latin typeface="Cambria Math" panose="02040503050406030204" pitchFamily="18" charset="0"/>
                            </a:rPr>
                            <m:t>𝑥</m:t>
                          </m:r>
                        </m:sub>
                      </m:sSub>
                      <m:r>
                        <a:rPr lang="zh-CN" altLang="en-US" i="0">
                          <a:latin typeface="Cambria Math" panose="02040503050406030204" pitchFamily="18" charset="0"/>
                        </a:rPr>
                        <m:t>∝</m:t>
                      </m:r>
                      <m:f>
                        <m:fPr>
                          <m:ctrlPr>
                            <a:rPr lang="zh-CN" altLang="en-US" i="1">
                              <a:solidFill>
                                <a:srgbClr val="836967"/>
                              </a:solidFill>
                              <a:latin typeface="Cambria Math" panose="02040503050406030204" pitchFamily="18" charset="0"/>
                            </a:rPr>
                          </m:ctrlPr>
                        </m:fPr>
                        <m:num>
                          <m:r>
                            <a:rPr lang="zh-CN" altLang="en-US" i="1">
                              <a:latin typeface="Cambria Math" panose="02040503050406030204" pitchFamily="18" charset="0"/>
                            </a:rPr>
                            <m:t>𝑁</m:t>
                          </m:r>
                          <m:sSubSup>
                            <m:sSubSupPr>
                              <m:ctrlPr>
                                <a:rPr lang="zh-CN" altLang="en-US" i="1">
                                  <a:solidFill>
                                    <a:srgbClr val="836967"/>
                                  </a:solidFill>
                                  <a:latin typeface="Cambria Math" panose="02040503050406030204" pitchFamily="18" charset="0"/>
                                </a:rPr>
                              </m:ctrlPr>
                            </m:sSubSupPr>
                            <m:e>
                              <m:r>
                                <a:rPr lang="zh-CN" altLang="en-US" i="1">
                                  <a:latin typeface="Cambria Math" panose="02040503050406030204" pitchFamily="18" charset="0"/>
                                </a:rPr>
                                <m:t>𝛽</m:t>
                              </m:r>
                            </m:e>
                            <m:sub>
                              <m:r>
                                <a:rPr lang="zh-CN" altLang="en-US" i="1">
                                  <a:latin typeface="Cambria Math" panose="02040503050406030204" pitchFamily="18" charset="0"/>
                                </a:rPr>
                                <m:t>𝑥</m:t>
                              </m:r>
                            </m:sub>
                            <m:sup>
                              <m:r>
                                <a:rPr lang="zh-CN" altLang="en-US" i="0">
                                  <a:latin typeface="Cambria Math" panose="02040503050406030204" pitchFamily="18" charset="0"/>
                                </a:rPr>
                                <m:t>∗</m:t>
                              </m:r>
                            </m:sup>
                          </m:sSubSup>
                        </m:num>
                        <m:den>
                          <m:sSubSup>
                            <m:sSubSupPr>
                              <m:ctrlPr>
                                <a:rPr lang="zh-CN" altLang="en-US" i="1">
                                  <a:solidFill>
                                    <a:srgbClr val="836967"/>
                                  </a:solidFill>
                                  <a:latin typeface="Cambria Math" panose="02040503050406030204" pitchFamily="18" charset="0"/>
                                </a:rPr>
                              </m:ctrlPr>
                            </m:sSubSupPr>
                            <m:e>
                              <m:r>
                                <a:rPr lang="zh-CN" altLang="en-US" i="1">
                                  <a:latin typeface="Cambria Math" panose="02040503050406030204" pitchFamily="18" charset="0"/>
                                </a:rPr>
                                <m:t>𝜎</m:t>
                              </m:r>
                            </m:e>
                            <m:sub>
                              <m:r>
                                <a:rPr lang="zh-CN" altLang="en-US" i="1">
                                  <a:latin typeface="Cambria Math" panose="02040503050406030204" pitchFamily="18" charset="0"/>
                                </a:rPr>
                                <m:t>𝑥</m:t>
                              </m:r>
                            </m:sub>
                            <m:sup>
                              <m:r>
                                <a:rPr lang="zh-CN" altLang="en-US" i="0">
                                  <a:latin typeface="Cambria Math" panose="02040503050406030204" pitchFamily="18" charset="0"/>
                                </a:rPr>
                                <m:t>∗</m:t>
                              </m:r>
                            </m:sup>
                          </m:sSubSup>
                          <m:sSubSup>
                            <m:sSubSupPr>
                              <m:ctrlPr>
                                <a:rPr lang="zh-CN" altLang="en-US" i="1">
                                  <a:solidFill>
                                    <a:srgbClr val="836967"/>
                                  </a:solidFill>
                                  <a:latin typeface="Cambria Math" panose="02040503050406030204" pitchFamily="18" charset="0"/>
                                </a:rPr>
                              </m:ctrlPr>
                            </m:sSubSupPr>
                            <m:e>
                              <m:r>
                                <a:rPr lang="zh-CN" altLang="en-US" i="1">
                                  <a:latin typeface="Cambria Math" panose="02040503050406030204" pitchFamily="18" charset="0"/>
                                </a:rPr>
                                <m:t>𝜎</m:t>
                              </m:r>
                            </m:e>
                            <m:sub>
                              <m:r>
                                <a:rPr lang="zh-CN" altLang="en-US" i="1">
                                  <a:latin typeface="Cambria Math" panose="02040503050406030204" pitchFamily="18" charset="0"/>
                                </a:rPr>
                                <m:t>𝑦</m:t>
                              </m:r>
                            </m:sub>
                            <m:sup>
                              <m:r>
                                <a:rPr lang="zh-CN" altLang="en-US" i="0">
                                  <a:latin typeface="Cambria Math" panose="02040503050406030204" pitchFamily="18" charset="0"/>
                                </a:rPr>
                                <m:t>∗</m:t>
                              </m:r>
                            </m:sup>
                          </m:sSubSup>
                          <m:d>
                            <m:dPr>
                              <m:ctrlPr>
                                <a:rPr lang="zh-CN" altLang="en-US" i="1">
                                  <a:latin typeface="Cambria Math" panose="02040503050406030204" pitchFamily="18" charset="0"/>
                                </a:rPr>
                              </m:ctrlPr>
                            </m:dPr>
                            <m:e>
                              <m:r>
                                <a:rPr lang="zh-CN" altLang="en-US" i="0">
                                  <a:latin typeface="Cambria Math" panose="02040503050406030204" pitchFamily="18" charset="0"/>
                                </a:rPr>
                                <m:t>1+</m:t>
                              </m:r>
                              <m:sSup>
                                <m:sSupPr>
                                  <m:ctrlPr>
                                    <a:rPr lang="zh-CN" altLang="en-US" i="1">
                                      <a:solidFill>
                                        <a:srgbClr val="836967"/>
                                      </a:solidFill>
                                      <a:latin typeface="Cambria Math" panose="02040503050406030204" pitchFamily="18" charset="0"/>
                                    </a:rPr>
                                  </m:ctrlPr>
                                </m:sSupPr>
                                <m:e>
                                  <m:r>
                                    <a:rPr lang="zh-CN" altLang="en-US" i="1">
                                      <a:latin typeface="Cambria Math" panose="02040503050406030204" pitchFamily="18" charset="0"/>
                                    </a:rPr>
                                    <m:t>𝜑</m:t>
                                  </m:r>
                                </m:e>
                                <m:sup>
                                  <m:r>
                                    <a:rPr lang="zh-CN" altLang="en-US" i="0">
                                      <a:latin typeface="Cambria Math" panose="02040503050406030204" pitchFamily="18" charset="0"/>
                                    </a:rPr>
                                    <m:t>2</m:t>
                                  </m:r>
                                </m:sup>
                              </m:sSup>
                            </m:e>
                          </m:d>
                        </m:den>
                      </m:f>
                    </m:oMath>
                  </m:oMathPara>
                </a14:m>
                <a:endParaRPr lang="zh-CN" altLang="en-US" dirty="0"/>
              </a:p>
            </p:txBody>
          </p:sp>
        </mc:Choice>
        <mc:Fallback xmlns="">
          <p:sp>
            <p:nvSpPr>
              <p:cNvPr id="15" name="文本框 14">
                <a:extLst>
                  <a:ext uri="{FF2B5EF4-FFF2-40B4-BE49-F238E27FC236}">
                    <a16:creationId xmlns:a16="http://schemas.microsoft.com/office/drawing/2014/main" id="{890484F3-B42E-EC12-E4C0-5E46DC0E3986}"/>
                  </a:ext>
                </a:extLst>
              </p:cNvPr>
              <p:cNvSpPr txBox="1">
                <a:spLocks noRot="1" noChangeAspect="1" noMove="1" noResize="1" noEditPoints="1" noAdjustHandles="1" noChangeArrowheads="1" noChangeShapeType="1" noTextEdit="1"/>
              </p:cNvSpPr>
              <p:nvPr/>
            </p:nvSpPr>
            <p:spPr>
              <a:xfrm>
                <a:off x="2211960" y="5676505"/>
                <a:ext cx="2776970" cy="699294"/>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5" name="文本框 24">
                <a:extLst>
                  <a:ext uri="{FF2B5EF4-FFF2-40B4-BE49-F238E27FC236}">
                    <a16:creationId xmlns:a16="http://schemas.microsoft.com/office/drawing/2014/main" id="{DF4F3AE6-81E7-9BDC-6C30-ACBF62B34035}"/>
                  </a:ext>
                </a:extLst>
              </p:cNvPr>
              <p:cNvSpPr txBox="1"/>
              <p:nvPr/>
            </p:nvSpPr>
            <p:spPr>
              <a:xfrm>
                <a:off x="4643473" y="5694874"/>
                <a:ext cx="2093687" cy="6625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uk-UA" altLang="zh-CN" smtClean="0">
                          <a:latin typeface="Cambria Math" panose="02040503050406030204" pitchFamily="18" charset="0"/>
                        </a:rPr>
                        <m:t>φ</m:t>
                      </m:r>
                      <m:r>
                        <a:rPr lang="uk-UA" altLang="zh-CN" smtClean="0">
                          <a:latin typeface="Cambria Math" panose="02040503050406030204" pitchFamily="18" charset="0"/>
                        </a:rPr>
                        <m:t>=</m:t>
                      </m:r>
                      <m:f>
                        <m:fPr>
                          <m:ctrlPr>
                            <a:rPr lang="zh-CN" altLang="zh-CN" i="1">
                              <a:latin typeface="Cambria Math" panose="02040503050406030204" pitchFamily="18" charset="0"/>
                            </a:rPr>
                          </m:ctrlPr>
                        </m:fPr>
                        <m:num>
                          <m:sSub>
                            <m:sSubPr>
                              <m:ctrlPr>
                                <a:rPr lang="zh-CN" altLang="zh-CN" i="1">
                                  <a:latin typeface="Cambria Math" panose="02040503050406030204" pitchFamily="18" charset="0"/>
                                </a:rPr>
                              </m:ctrlPr>
                            </m:sSubPr>
                            <m:e>
                              <m:r>
                                <m:rPr>
                                  <m:sty m:val="p"/>
                                </m:rPr>
                                <a:rPr lang="uk-UA" altLang="zh-CN">
                                  <a:latin typeface="Cambria Math" panose="02040503050406030204" pitchFamily="18" charset="0"/>
                                </a:rPr>
                                <m:t>σ</m:t>
                              </m:r>
                            </m:e>
                            <m:sub>
                              <m:r>
                                <m:rPr>
                                  <m:sty m:val="p"/>
                                </m:rPr>
                                <a:rPr lang="uk-UA" altLang="zh-CN">
                                  <a:latin typeface="Cambria Math" panose="02040503050406030204" pitchFamily="18" charset="0"/>
                                </a:rPr>
                                <m:t>z</m:t>
                              </m:r>
                            </m:sub>
                          </m:sSub>
                        </m:num>
                        <m:den>
                          <m:sSubSup>
                            <m:sSubSupPr>
                              <m:ctrlPr>
                                <a:rPr lang="zh-CN" altLang="zh-CN" i="1">
                                  <a:latin typeface="Cambria Math" panose="02040503050406030204" pitchFamily="18" charset="0"/>
                                </a:rPr>
                              </m:ctrlPr>
                            </m:sSubSupPr>
                            <m:e>
                              <m:r>
                                <a:rPr lang="uk-UA" altLang="zh-CN" i="1">
                                  <a:latin typeface="Cambria Math" panose="02040503050406030204" pitchFamily="18" charset="0"/>
                                </a:rPr>
                                <m:t>𝜎</m:t>
                              </m:r>
                            </m:e>
                            <m:sub>
                              <m:r>
                                <a:rPr lang="uk-UA" altLang="zh-CN" i="1">
                                  <a:latin typeface="Cambria Math" panose="02040503050406030204" pitchFamily="18" charset="0"/>
                                </a:rPr>
                                <m:t>𝑥</m:t>
                              </m:r>
                            </m:sub>
                            <m:sup>
                              <m:r>
                                <a:rPr lang="uk-UA" altLang="zh-CN" i="1">
                                  <a:latin typeface="Cambria Math" panose="02040503050406030204" pitchFamily="18" charset="0"/>
                                </a:rPr>
                                <m:t>∗</m:t>
                              </m:r>
                            </m:sup>
                          </m:sSubSup>
                        </m:den>
                      </m:f>
                      <m:r>
                        <m:rPr>
                          <m:sty m:val="p"/>
                        </m:rPr>
                        <a:rPr lang="uk-UA" altLang="zh-CN">
                          <a:latin typeface="Cambria Math" panose="02040503050406030204" pitchFamily="18" charset="0"/>
                        </a:rPr>
                        <m:t>tan</m:t>
                      </m:r>
                      <m:r>
                        <a:rPr lang="uk-UA" altLang="zh-CN" i="1">
                          <a:latin typeface="Cambria Math" panose="02040503050406030204" pitchFamily="18" charset="0"/>
                        </a:rPr>
                        <m:t>(</m:t>
                      </m:r>
                      <m:f>
                        <m:fPr>
                          <m:ctrlPr>
                            <a:rPr lang="zh-CN" altLang="zh-CN" i="1">
                              <a:latin typeface="Cambria Math" panose="02040503050406030204" pitchFamily="18" charset="0"/>
                            </a:rPr>
                          </m:ctrlPr>
                        </m:fPr>
                        <m:num>
                          <m:r>
                            <a:rPr lang="uk-UA" altLang="zh-CN" i="1">
                              <a:latin typeface="Cambria Math" panose="02040503050406030204" pitchFamily="18" charset="0"/>
                            </a:rPr>
                            <m:t>𝜃</m:t>
                          </m:r>
                        </m:num>
                        <m:den>
                          <m:r>
                            <a:rPr lang="uk-UA" altLang="zh-CN" i="1">
                              <a:latin typeface="Cambria Math" panose="02040503050406030204" pitchFamily="18" charset="0"/>
                            </a:rPr>
                            <m:t>2</m:t>
                          </m:r>
                        </m:den>
                      </m:f>
                      <m:r>
                        <a:rPr lang="uk-UA" altLang="zh-CN" i="1">
                          <a:latin typeface="Cambria Math" panose="02040503050406030204" pitchFamily="18" charset="0"/>
                        </a:rPr>
                        <m:t>)</m:t>
                      </m:r>
                    </m:oMath>
                  </m:oMathPara>
                </a14:m>
                <a:endParaRPr lang="zh-CN" altLang="en-US" dirty="0"/>
              </a:p>
            </p:txBody>
          </p:sp>
        </mc:Choice>
        <mc:Fallback xmlns="">
          <p:sp>
            <p:nvSpPr>
              <p:cNvPr id="25" name="文本框 24">
                <a:extLst>
                  <a:ext uri="{FF2B5EF4-FFF2-40B4-BE49-F238E27FC236}">
                    <a16:creationId xmlns:a16="http://schemas.microsoft.com/office/drawing/2014/main" id="{DF4F3AE6-81E7-9BDC-6C30-ACBF62B34035}"/>
                  </a:ext>
                </a:extLst>
              </p:cNvPr>
              <p:cNvSpPr txBox="1">
                <a:spLocks noRot="1" noChangeAspect="1" noMove="1" noResize="1" noEditPoints="1" noAdjustHandles="1" noChangeArrowheads="1" noChangeShapeType="1" noTextEdit="1"/>
              </p:cNvSpPr>
              <p:nvPr/>
            </p:nvSpPr>
            <p:spPr>
              <a:xfrm>
                <a:off x="4643473" y="5694874"/>
                <a:ext cx="2093687" cy="662554"/>
              </a:xfrm>
              <a:prstGeom prst="rect">
                <a:avLst/>
              </a:prstGeom>
              <a:blipFill>
                <a:blip r:embed="rId7"/>
                <a:stretch>
                  <a:fillRect/>
                </a:stretch>
              </a:blipFill>
            </p:spPr>
            <p:txBody>
              <a:bodyPr/>
              <a:lstStyle/>
              <a:p>
                <a:r>
                  <a:rPr lang="zh-CN" altLang="en-US">
                    <a:noFill/>
                  </a:rPr>
                  <a:t> </a:t>
                </a:r>
              </a:p>
            </p:txBody>
          </p:sp>
        </mc:Fallback>
      </mc:AlternateContent>
      <p:sp>
        <p:nvSpPr>
          <p:cNvPr id="27" name="文本框 26">
            <a:extLst>
              <a:ext uri="{FF2B5EF4-FFF2-40B4-BE49-F238E27FC236}">
                <a16:creationId xmlns:a16="http://schemas.microsoft.com/office/drawing/2014/main" id="{FFA09DD7-3CFA-0989-3282-BCFF7F7B15FB}"/>
              </a:ext>
            </a:extLst>
          </p:cNvPr>
          <p:cNvSpPr txBox="1"/>
          <p:nvPr/>
        </p:nvSpPr>
        <p:spPr>
          <a:xfrm>
            <a:off x="6745869" y="5539714"/>
            <a:ext cx="5311048" cy="923330"/>
          </a:xfrm>
          <a:prstGeom prst="rect">
            <a:avLst/>
          </a:prstGeom>
          <a:noFill/>
        </p:spPr>
        <p:txBody>
          <a:bodyPr wrap="square">
            <a:spAutoFit/>
          </a:bodyPr>
          <a:lstStyle/>
          <a:p>
            <a:r>
              <a:rPr lang="en-US" altLang="zh-CN" dirty="0">
                <a:latin typeface="Times New Roman" panose="02020603050405020304" pitchFamily="18" charset="0"/>
                <a:cs typeface="Times New Roman" panose="02020603050405020304" pitchFamily="18" charset="0"/>
              </a:rPr>
              <a:t>A large Piwinski angle may reduce luminosity; however, the weakened beam-beam effect allows for an even smaller </a:t>
            </a:r>
            <a:r>
              <a:rPr lang="zh-CN" altLang="en-US" dirty="0">
                <a:latin typeface="Times New Roman" panose="02020603050405020304" pitchFamily="18" charset="0"/>
                <a:cs typeface="Times New Roman" panose="02020603050405020304" pitchFamily="18" charset="0"/>
              </a:rPr>
              <a:t>𝛽</a:t>
            </a:r>
            <a:r>
              <a:rPr lang="en-US" altLang="zh-CN" baseline="-25000" dirty="0">
                <a:latin typeface="Times New Roman" panose="02020603050405020304" pitchFamily="18" charset="0"/>
                <a:cs typeface="Times New Roman" panose="02020603050405020304" pitchFamily="18" charset="0"/>
              </a:rPr>
              <a:t>y</a:t>
            </a:r>
            <a:r>
              <a:rPr lang="en-US" altLang="zh-CN" baseline="30000"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 which can significantly enhance luminosity.</a:t>
            </a:r>
            <a:endParaRPr lang="zh-CN" altLang="en-US" dirty="0">
              <a:latin typeface="Times New Roman" panose="02020603050405020304" pitchFamily="18" charset="0"/>
              <a:ea typeface="Yu Mincho" panose="02020400000000000000" pitchFamily="18" charset="-128"/>
              <a:cs typeface="Times New Roman" panose="02020603050405020304" pitchFamily="18" charset="0"/>
            </a:endParaRPr>
          </a:p>
        </p:txBody>
      </p:sp>
      <p:sp>
        <p:nvSpPr>
          <p:cNvPr id="2" name="文本框 1">
            <a:extLst>
              <a:ext uri="{FF2B5EF4-FFF2-40B4-BE49-F238E27FC236}">
                <a16:creationId xmlns:a16="http://schemas.microsoft.com/office/drawing/2014/main" id="{E020F03E-BE0E-9476-DE54-ED5F752B265E}"/>
              </a:ext>
            </a:extLst>
          </p:cNvPr>
          <p:cNvSpPr txBox="1"/>
          <p:nvPr/>
        </p:nvSpPr>
        <p:spPr>
          <a:xfrm>
            <a:off x="1145598" y="116669"/>
            <a:ext cx="6094268" cy="523220"/>
          </a:xfrm>
          <a:prstGeom prst="rect">
            <a:avLst/>
          </a:prstGeom>
          <a:noFill/>
        </p:spPr>
        <p:txBody>
          <a:bodyPr wrap="square">
            <a:spAutoFit/>
          </a:bodyPr>
          <a:lstStyle/>
          <a:p>
            <a:r>
              <a:rPr lang="en-US" altLang="zh-CN" sz="2800" dirty="0">
                <a:solidFill>
                  <a:srgbClr val="FF0000"/>
                </a:solidFill>
                <a:latin typeface="华文中宋" panose="02010600040101010101" pitchFamily="2" charset="-122"/>
                <a:ea typeface="华文中宋" panose="02010600040101010101" pitchFamily="2" charset="-122"/>
              </a:rPr>
              <a:t>Beam-Beam effects</a:t>
            </a:r>
            <a:endParaRPr lang="zh-CN" altLang="en-US" sz="2800" dirty="0">
              <a:solidFill>
                <a:srgbClr val="FF0000"/>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16178055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D56BB944-3411-CC7E-1AD0-19F8FFDF986D}"/>
              </a:ext>
            </a:extLst>
          </p:cNvPr>
          <p:cNvSpPr txBox="1"/>
          <p:nvPr/>
        </p:nvSpPr>
        <p:spPr>
          <a:xfrm>
            <a:off x="1787236" y="3244334"/>
            <a:ext cx="8188037" cy="707886"/>
          </a:xfrm>
          <a:prstGeom prst="rect">
            <a:avLst/>
          </a:prstGeom>
          <a:noFill/>
        </p:spPr>
        <p:txBody>
          <a:bodyPr wrap="square">
            <a:spAutoFit/>
          </a:bodyPr>
          <a:lstStyle/>
          <a:p>
            <a:r>
              <a:rPr lang="en-US" altLang="zh-CN" sz="4000" dirty="0">
                <a:solidFill>
                  <a:srgbClr val="FF0000"/>
                </a:solidFill>
                <a:latin typeface="华文中宋" panose="02010600040101010101" pitchFamily="2" charset="-122"/>
                <a:ea typeface="华文中宋" panose="02010600040101010101" pitchFamily="2" charset="-122"/>
              </a:rPr>
              <a:t>IBS effects &amp; </a:t>
            </a:r>
            <a:r>
              <a:rPr lang="en-US" altLang="zh-CN" sz="4000" dirty="0" err="1">
                <a:solidFill>
                  <a:srgbClr val="FF0000"/>
                </a:solidFill>
                <a:latin typeface="华文中宋" panose="02010600040101010101" pitchFamily="2" charset="-122"/>
                <a:ea typeface="华文中宋" panose="02010600040101010101" pitchFamily="2" charset="-122"/>
              </a:rPr>
              <a:t>Touschek</a:t>
            </a:r>
            <a:r>
              <a:rPr lang="en-US" altLang="zh-CN" sz="4000" dirty="0">
                <a:solidFill>
                  <a:srgbClr val="FF0000"/>
                </a:solidFill>
                <a:latin typeface="华文中宋" panose="02010600040101010101" pitchFamily="2" charset="-122"/>
                <a:ea typeface="华文中宋" panose="02010600040101010101" pitchFamily="2" charset="-122"/>
              </a:rPr>
              <a:t> lifetime</a:t>
            </a:r>
            <a:endParaRPr lang="zh-CN" altLang="en-US" sz="4000" dirty="0">
              <a:solidFill>
                <a:srgbClr val="FF0000"/>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304435925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88C73BA0-2B30-2E3D-A93B-0F523EC508EC}"/>
              </a:ext>
            </a:extLst>
          </p:cNvPr>
          <p:cNvSpPr txBox="1"/>
          <p:nvPr/>
        </p:nvSpPr>
        <p:spPr>
          <a:xfrm>
            <a:off x="1145598" y="116669"/>
            <a:ext cx="6094268" cy="523220"/>
          </a:xfrm>
          <a:prstGeom prst="rect">
            <a:avLst/>
          </a:prstGeom>
          <a:noFill/>
        </p:spPr>
        <p:txBody>
          <a:bodyPr wrap="square">
            <a:spAutoFit/>
          </a:bodyPr>
          <a:lstStyle/>
          <a:p>
            <a:r>
              <a:rPr lang="en-US" altLang="zh-CN" sz="2800" dirty="0">
                <a:solidFill>
                  <a:srgbClr val="FF0000"/>
                </a:solidFill>
                <a:latin typeface="华文中宋" panose="02010600040101010101" pitchFamily="2" charset="-122"/>
                <a:ea typeface="华文中宋" panose="02010600040101010101" pitchFamily="2" charset="-122"/>
              </a:rPr>
              <a:t>IBS effects &amp; </a:t>
            </a:r>
            <a:r>
              <a:rPr lang="en-US" altLang="zh-CN" sz="2800" dirty="0" err="1">
                <a:solidFill>
                  <a:srgbClr val="FF0000"/>
                </a:solidFill>
                <a:latin typeface="华文中宋" panose="02010600040101010101" pitchFamily="2" charset="-122"/>
                <a:ea typeface="华文中宋" panose="02010600040101010101" pitchFamily="2" charset="-122"/>
              </a:rPr>
              <a:t>Touschek</a:t>
            </a:r>
            <a:r>
              <a:rPr lang="en-US" altLang="zh-CN" sz="2800" dirty="0">
                <a:solidFill>
                  <a:srgbClr val="FF0000"/>
                </a:solidFill>
                <a:latin typeface="华文中宋" panose="02010600040101010101" pitchFamily="2" charset="-122"/>
                <a:ea typeface="华文中宋" panose="02010600040101010101" pitchFamily="2" charset="-122"/>
              </a:rPr>
              <a:t> lifetime</a:t>
            </a:r>
            <a:endParaRPr lang="zh-CN" altLang="en-US" sz="2800" dirty="0">
              <a:solidFill>
                <a:srgbClr val="FF0000"/>
              </a:solidFill>
              <a:latin typeface="华文中宋" panose="02010600040101010101" pitchFamily="2" charset="-122"/>
              <a:ea typeface="华文中宋" panose="02010600040101010101" pitchFamily="2" charset="-122"/>
            </a:endParaRPr>
          </a:p>
        </p:txBody>
      </p:sp>
      <p:sp>
        <p:nvSpPr>
          <p:cNvPr id="5" name="文本框 4">
            <a:extLst>
              <a:ext uri="{FF2B5EF4-FFF2-40B4-BE49-F238E27FC236}">
                <a16:creationId xmlns:a16="http://schemas.microsoft.com/office/drawing/2014/main" id="{6C7A160E-C699-253C-F1A2-9386E947BA43}"/>
              </a:ext>
            </a:extLst>
          </p:cNvPr>
          <p:cNvSpPr txBox="1"/>
          <p:nvPr/>
        </p:nvSpPr>
        <p:spPr>
          <a:xfrm>
            <a:off x="558214" y="1029001"/>
            <a:ext cx="11173122" cy="2308324"/>
          </a:xfrm>
          <a:prstGeom prst="rect">
            <a:avLst/>
          </a:prstGeom>
          <a:noFill/>
        </p:spPr>
        <p:txBody>
          <a:bodyPr wrap="square">
            <a:spAutoFit/>
          </a:bodyPr>
          <a:lstStyle/>
          <a:p>
            <a:pPr algn="l"/>
            <a:r>
              <a:rPr lang="en-US" altLang="zh-CN" dirty="0">
                <a:latin typeface="Times New Roman" panose="02020603050405020304" pitchFamily="18" charset="0"/>
                <a:cs typeface="Times New Roman" panose="02020603050405020304" pitchFamily="18" charset="0"/>
              </a:rPr>
              <a:t>When distance between particles is shorter than </a:t>
            </a:r>
            <a:r>
              <a:rPr lang="en-US" altLang="zh-CN" sz="1800" b="0" i="0" u="none" strike="noStrike" baseline="0" dirty="0">
                <a:latin typeface="Times New Roman" panose="02020603050405020304" pitchFamily="18" charset="0"/>
                <a:cs typeface="Times New Roman" panose="02020603050405020304" pitchFamily="18" charset="0"/>
              </a:rPr>
              <a:t>Debye length</a:t>
            </a:r>
            <a:r>
              <a:rPr lang="zh-CN" altLang="en-US" sz="1800" b="0" i="0" u="none" strike="noStrike" baseline="0" dirty="0">
                <a:latin typeface="Times New Roman" panose="02020603050405020304" pitchFamily="18" charset="0"/>
                <a:cs typeface="Times New Roman" panose="02020603050405020304" pitchFamily="18" charset="0"/>
              </a:rPr>
              <a:t>，</a:t>
            </a:r>
            <a:r>
              <a:rPr lang="en-US" altLang="zh-CN" sz="1800" b="0" i="0" u="none" strike="noStrike" baseline="0" dirty="0">
                <a:latin typeface="Times New Roman" panose="02020603050405020304" pitchFamily="18" charset="0"/>
                <a:cs typeface="Times New Roman" panose="02020603050405020304" pitchFamily="18" charset="0"/>
              </a:rPr>
              <a:t>the interaction should be treated as scattering, Intra beam scattering (IBS) and </a:t>
            </a:r>
            <a:r>
              <a:rPr lang="en-US" altLang="zh-CN" sz="1800" b="0" i="0" u="none" strike="noStrike" baseline="0" dirty="0" err="1">
                <a:latin typeface="Times New Roman" panose="02020603050405020304" pitchFamily="18" charset="0"/>
                <a:cs typeface="Times New Roman" panose="02020603050405020304" pitchFamily="18" charset="0"/>
              </a:rPr>
              <a:t>Touschek</a:t>
            </a:r>
            <a:r>
              <a:rPr lang="zh-CN" altLang="en-US" sz="1800" b="0" i="0" u="none" strike="noStrike" baseline="0" dirty="0">
                <a:latin typeface="Times New Roman" panose="02020603050405020304" pitchFamily="18" charset="0"/>
                <a:cs typeface="Times New Roman" panose="02020603050405020304" pitchFamily="18" charset="0"/>
              </a:rPr>
              <a:t> </a:t>
            </a:r>
            <a:r>
              <a:rPr lang="en-US" altLang="zh-CN" sz="1800" b="0" i="0" u="none" strike="noStrike" baseline="0" dirty="0">
                <a:latin typeface="Times New Roman" panose="02020603050405020304" pitchFamily="18" charset="0"/>
                <a:cs typeface="Times New Roman" panose="02020603050405020304" pitchFamily="18" charset="0"/>
              </a:rPr>
              <a:t>effect play roles.</a:t>
            </a:r>
          </a:p>
          <a:p>
            <a:pPr algn="l"/>
            <a:endParaRPr lang="en-US" altLang="zh-CN" dirty="0">
              <a:latin typeface="Times New Roman" panose="02020603050405020304" pitchFamily="18" charset="0"/>
              <a:cs typeface="Times New Roman" panose="02020603050405020304" pitchFamily="18" charset="0"/>
            </a:endParaRPr>
          </a:p>
          <a:p>
            <a:pPr algn="l"/>
            <a:r>
              <a:rPr lang="en-US" altLang="zh-CN" dirty="0">
                <a:latin typeface="Times New Roman" panose="02020603050405020304" pitchFamily="18" charset="0"/>
                <a:cs typeface="Times New Roman" panose="02020603050405020304" pitchFamily="18" charset="0"/>
              </a:rPr>
              <a:t>A small angle scattering will cause a small fraction of momentum exchange, it will increase the energy spread</a:t>
            </a:r>
            <a:r>
              <a:rPr lang="zh-CN" altLang="en-US" sz="1800" b="0" i="0" u="none" strike="noStrike" baseline="0" dirty="0">
                <a:latin typeface="Times New Roman" panose="02020603050405020304" pitchFamily="18" charset="0"/>
                <a:cs typeface="Times New Roman" panose="02020603050405020304" pitchFamily="18" charset="0"/>
              </a:rPr>
              <a:t>，</a:t>
            </a:r>
            <a:r>
              <a:rPr lang="en-US" altLang="zh-CN" sz="1800" b="0" i="0" u="none" strike="noStrike" baseline="0" dirty="0">
                <a:latin typeface="Times New Roman" panose="02020603050405020304" pitchFamily="18" charset="0"/>
                <a:cs typeface="Times New Roman" panose="02020603050405020304" pitchFamily="18" charset="0"/>
              </a:rPr>
              <a:t>as the scattering take place where the </a:t>
            </a:r>
            <a:r>
              <a:rPr lang="en-US" altLang="zh-CN" dirty="0">
                <a:latin typeface="Times New Roman" panose="02020603050405020304" pitchFamily="18" charset="0"/>
                <a:cs typeface="Times New Roman" panose="02020603050405020304" pitchFamily="18" charset="0"/>
              </a:rPr>
              <a:t>dispersion nonzero, the scattering will increase transverse emittance. </a:t>
            </a:r>
            <a:r>
              <a:rPr lang="en-US" altLang="zh-CN" sz="1800" b="0" i="0" u="none" strike="noStrike" baseline="0" dirty="0">
                <a:latin typeface="Times New Roman" panose="02020603050405020304" pitchFamily="18" charset="0"/>
                <a:cs typeface="Times New Roman" panose="02020603050405020304" pitchFamily="18" charset="0"/>
              </a:rPr>
              <a:t>It is call intra </a:t>
            </a:r>
            <a:r>
              <a:rPr lang="en-US" altLang="zh-CN" dirty="0">
                <a:latin typeface="Times New Roman" panose="02020603050405020304" pitchFamily="18" charset="0"/>
                <a:cs typeface="Times New Roman" panose="02020603050405020304" pitchFamily="18" charset="0"/>
              </a:rPr>
              <a:t>beam</a:t>
            </a:r>
            <a:r>
              <a:rPr lang="zh-CN" altLang="en-US" dirty="0">
                <a:latin typeface="Times New Roman" panose="02020603050405020304" pitchFamily="18" charset="0"/>
                <a:cs typeface="Times New Roman" panose="02020603050405020304" pitchFamily="18" charset="0"/>
              </a:rPr>
              <a:t> </a:t>
            </a:r>
            <a:r>
              <a:rPr lang="en-US" altLang="zh-CN" dirty="0">
                <a:latin typeface="Times New Roman" panose="02020603050405020304" pitchFamily="18" charset="0"/>
                <a:cs typeface="Times New Roman" panose="02020603050405020304" pitchFamily="18" charset="0"/>
              </a:rPr>
              <a:t>scattering</a:t>
            </a:r>
            <a:r>
              <a:rPr lang="en-US" altLang="zh-CN" sz="1800" b="0" i="0" u="none" strike="noStrike" baseline="0" dirty="0">
                <a:latin typeface="Times New Roman" panose="02020603050405020304" pitchFamily="18" charset="0"/>
                <a:cs typeface="Times New Roman" panose="02020603050405020304" pitchFamily="18" charset="0"/>
              </a:rPr>
              <a:t>.</a:t>
            </a:r>
          </a:p>
          <a:p>
            <a:pPr algn="l"/>
            <a:r>
              <a:rPr lang="en-US" altLang="zh-CN" sz="1800" b="0" i="0" u="none" strike="noStrike" baseline="0" dirty="0">
                <a:latin typeface="Times New Roman" panose="02020603050405020304" pitchFamily="18" charset="0"/>
                <a:cs typeface="Times New Roman" panose="02020603050405020304" pitchFamily="18" charset="0"/>
              </a:rPr>
              <a:t>It is very similar to incoherent synchrotron radiation (ISR): IBS is a scattering </a:t>
            </a:r>
            <a:r>
              <a:rPr lang="en-US" altLang="zh-CN" sz="1800" b="0" i="0" u="none" strike="noStrike" baseline="0" dirty="0">
                <a:solidFill>
                  <a:srgbClr val="FF0000"/>
                </a:solidFill>
                <a:latin typeface="Times New Roman" panose="02020603050405020304" pitchFamily="18" charset="0"/>
                <a:cs typeface="Times New Roman" panose="02020603050405020304" pitchFamily="18" charset="0"/>
              </a:rPr>
              <a:t>between electrons</a:t>
            </a:r>
            <a:r>
              <a:rPr lang="en-US" altLang="zh-CN" sz="1800" b="0" i="0" u="none" strike="noStrike" baseline="0" dirty="0">
                <a:latin typeface="Times New Roman" panose="02020603050405020304" pitchFamily="18" charset="0"/>
                <a:cs typeface="Times New Roman" panose="02020603050405020304" pitchFamily="18" charset="0"/>
              </a:rPr>
              <a:t>, ISR can be considered as </a:t>
            </a:r>
            <a:r>
              <a:rPr lang="en-US" altLang="zh-CN" sz="1800" b="0" i="0" u="none" strike="noStrike" baseline="0" dirty="0">
                <a:solidFill>
                  <a:srgbClr val="FF0000"/>
                </a:solidFill>
                <a:latin typeface="Times New Roman" panose="02020603050405020304" pitchFamily="18" charset="0"/>
                <a:cs typeface="Times New Roman" panose="02020603050405020304" pitchFamily="18" charset="0"/>
              </a:rPr>
              <a:t>electrons scatted by photons </a:t>
            </a:r>
            <a:r>
              <a:rPr lang="en-US" altLang="zh-CN" sz="1800" b="0" i="0" u="none" strike="noStrike" baseline="0">
                <a:solidFill>
                  <a:srgbClr val="FF0000"/>
                </a:solidFill>
                <a:latin typeface="Times New Roman" panose="02020603050405020304" pitchFamily="18" charset="0"/>
                <a:cs typeface="Times New Roman" panose="02020603050405020304" pitchFamily="18" charset="0"/>
              </a:rPr>
              <a:t>(magnetic field)</a:t>
            </a:r>
            <a:r>
              <a:rPr lang="en-US" altLang="zh-CN" sz="1800" b="0" i="0" u="none" strike="noStrike" baseline="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918F97B2-9A25-6D8D-4ED1-7884FBAE14C3}"/>
              </a:ext>
            </a:extLst>
          </p:cNvPr>
          <p:cNvSpPr txBox="1"/>
          <p:nvPr/>
        </p:nvSpPr>
        <p:spPr>
          <a:xfrm>
            <a:off x="558214" y="3429000"/>
            <a:ext cx="3238387" cy="400110"/>
          </a:xfrm>
          <a:prstGeom prst="rect">
            <a:avLst/>
          </a:prstGeom>
          <a:noFill/>
        </p:spPr>
        <p:txBody>
          <a:bodyPr wrap="none" rtlCol="0">
            <a:spAutoFit/>
          </a:bodyPr>
          <a:lstStyle/>
          <a:p>
            <a:r>
              <a:rPr lang="en-US" altLang="zh-CN" sz="2000" dirty="0"/>
              <a:t>IBS –</a:t>
            </a:r>
            <a:r>
              <a:rPr lang="zh-CN" altLang="en-US" sz="2000" dirty="0"/>
              <a:t> </a:t>
            </a:r>
            <a:r>
              <a:rPr lang="en-US" altLang="zh-CN" sz="2000" dirty="0"/>
              <a:t>ISR also get difference</a:t>
            </a:r>
            <a:endParaRPr lang="zh-CN" altLang="en-US" sz="2000" dirty="0"/>
          </a:p>
        </p:txBody>
      </p:sp>
      <p:sp>
        <p:nvSpPr>
          <p:cNvPr id="7" name="文本框 6">
            <a:extLst>
              <a:ext uri="{FF2B5EF4-FFF2-40B4-BE49-F238E27FC236}">
                <a16:creationId xmlns:a16="http://schemas.microsoft.com/office/drawing/2014/main" id="{A80FFF76-C9CF-4643-F0A0-37874F26727C}"/>
              </a:ext>
            </a:extLst>
          </p:cNvPr>
          <p:cNvSpPr txBox="1"/>
          <p:nvPr/>
        </p:nvSpPr>
        <p:spPr>
          <a:xfrm>
            <a:off x="658660" y="3829110"/>
            <a:ext cx="11173122" cy="2638671"/>
          </a:xfrm>
          <a:prstGeom prst="rect">
            <a:avLst/>
          </a:prstGeom>
          <a:noFill/>
        </p:spPr>
        <p:txBody>
          <a:bodyPr wrap="square">
            <a:spAutoFit/>
          </a:bodyPr>
          <a:lstStyle/>
          <a:p>
            <a:pPr marL="285750" indent="-285750" algn="l">
              <a:lnSpc>
                <a:spcPct val="150000"/>
              </a:lnSpc>
              <a:buFont typeface="Wingdings" panose="05000000000000000000" pitchFamily="2" charset="2"/>
              <a:buChar char="Ø"/>
            </a:pPr>
            <a:r>
              <a:rPr lang="en-US" altLang="zh-CN" sz="1600" dirty="0">
                <a:latin typeface="Times New Roman" panose="02020603050405020304" pitchFamily="18" charset="0"/>
                <a:cs typeface="Times New Roman" panose="02020603050405020304" pitchFamily="18" charset="0"/>
              </a:rPr>
              <a:t>IBS takes place all around the ring, ISR takes place only where exists </a:t>
            </a:r>
            <a:r>
              <a:rPr lang="zh-CN" altLang="en-US" sz="1600" dirty="0">
                <a:latin typeface="Times New Roman" panose="02020603050405020304" pitchFamily="18" charset="0"/>
                <a:cs typeface="Times New Roman" panose="02020603050405020304" pitchFamily="18" charset="0"/>
              </a:rPr>
              <a:t>‘</a:t>
            </a:r>
            <a:r>
              <a:rPr lang="en-US" altLang="zh-CN" sz="1600" dirty="0">
                <a:latin typeface="Times New Roman" panose="02020603050405020304" pitchFamily="18" charset="0"/>
                <a:cs typeface="Times New Roman" panose="02020603050405020304" pitchFamily="18" charset="0"/>
              </a:rPr>
              <a:t>photons</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(bending magnets, undulator, wiggler, or a real laser Compton scattering). It is more complex to optimize emittance growth caused by IBS because </a:t>
            </a:r>
            <a:r>
              <a:rPr lang="en-US" altLang="zh-CN" sz="1600" dirty="0">
                <a:latin typeface="Lucida Calligraphy" panose="03010101010101010101" pitchFamily="66" charset="0"/>
                <a:cs typeface="Times New Roman" panose="02020603050405020304" pitchFamily="18" charset="0"/>
              </a:rPr>
              <a:t>H </a:t>
            </a:r>
            <a:r>
              <a:rPr lang="en-US" altLang="zh-CN" sz="1600" dirty="0">
                <a:latin typeface="Times New Roman" panose="02020603050405020304" pitchFamily="18" charset="0"/>
                <a:cs typeface="Times New Roman" panose="02020603050405020304" pitchFamily="18" charset="0"/>
              </a:rPr>
              <a:t>function should be optimized all around the ring. While for ISR, only </a:t>
            </a:r>
            <a:r>
              <a:rPr lang="en-US" altLang="zh-CN" sz="1600" dirty="0">
                <a:latin typeface="Lucida Calligraphy" panose="03010101010101010101" pitchFamily="66" charset="0"/>
                <a:cs typeface="Times New Roman" panose="02020603050405020304" pitchFamily="18" charset="0"/>
              </a:rPr>
              <a:t>H</a:t>
            </a:r>
            <a:r>
              <a:rPr lang="zh-CN" altLang="en-US" sz="1600" dirty="0">
                <a:latin typeface="Times New Roman" panose="02020603050405020304" pitchFamily="18" charset="0"/>
                <a:cs typeface="Times New Roman" panose="02020603050405020304" pitchFamily="18" charset="0"/>
              </a:rPr>
              <a:t> </a:t>
            </a:r>
            <a:r>
              <a:rPr lang="en-US" altLang="zh-CN" sz="1600" dirty="0">
                <a:latin typeface="Times New Roman" panose="02020603050405020304" pitchFamily="18" charset="0"/>
                <a:cs typeface="Times New Roman" panose="02020603050405020304" pitchFamily="18" charset="0"/>
              </a:rPr>
              <a:t>function at bending magnet should be considered.</a:t>
            </a:r>
          </a:p>
          <a:p>
            <a:pPr marL="285750" indent="-285750">
              <a:lnSpc>
                <a:spcPct val="150000"/>
              </a:lnSpc>
              <a:buFont typeface="Wingdings" panose="05000000000000000000" pitchFamily="2" charset="2"/>
              <a:buChar char="Ø"/>
            </a:pPr>
            <a:r>
              <a:rPr lang="en-US" altLang="zh-CN" sz="1600" dirty="0">
                <a:latin typeface="Times New Roman" panose="02020603050405020304" pitchFamily="18" charset="0"/>
                <a:cs typeface="Times New Roman" panose="02020603050405020304" pitchFamily="18" charset="0"/>
              </a:rPr>
              <a:t>IBS probability of occurrence changes all around the ring according to Twiss parameters (beam size), ISR is fixed as long as bending magnet is fixed.</a:t>
            </a:r>
          </a:p>
          <a:p>
            <a:pPr marL="285750" indent="-285750">
              <a:lnSpc>
                <a:spcPct val="150000"/>
              </a:lnSpc>
              <a:buFont typeface="Wingdings" panose="05000000000000000000" pitchFamily="2" charset="2"/>
              <a:buChar char="Ø"/>
            </a:pPr>
            <a:r>
              <a:rPr lang="en-US" altLang="zh-CN" sz="1600" dirty="0">
                <a:latin typeface="Times New Roman" panose="02020603050405020304" pitchFamily="18" charset="0"/>
                <a:cs typeface="Times New Roman" panose="02020603050405020304" pitchFamily="18" charset="0"/>
              </a:rPr>
              <a:t>The natural emittance caused by ISR is the balance between quantum excitation and radiation damping. IBS will not create damping, as energy spread, emittance growth, beam size increased which alleviate IBS, the balance is more complexed.</a:t>
            </a:r>
          </a:p>
        </p:txBody>
      </p:sp>
      <p:pic>
        <p:nvPicPr>
          <p:cNvPr id="2" name="图片 1">
            <a:extLst>
              <a:ext uri="{FF2B5EF4-FFF2-40B4-BE49-F238E27FC236}">
                <a16:creationId xmlns:a16="http://schemas.microsoft.com/office/drawing/2014/main" id="{DEAABF14-1F42-87F1-FEDF-431B410A9C4C}"/>
              </a:ext>
            </a:extLst>
          </p:cNvPr>
          <p:cNvPicPr>
            <a:picLocks noChangeAspect="1"/>
          </p:cNvPicPr>
          <p:nvPr/>
        </p:nvPicPr>
        <p:blipFill rotWithShape="1">
          <a:blip r:embed="rId2">
            <a:extLst>
              <a:ext uri="{28A0092B-C50C-407E-A947-70E740481C1C}">
                <a14:useLocalDpi xmlns:a14="http://schemas.microsoft.com/office/drawing/2010/main" val="0"/>
              </a:ext>
            </a:extLst>
          </a:blip>
          <a:srcRect l="6295" t="6793" r="2003"/>
          <a:stretch/>
        </p:blipFill>
        <p:spPr bwMode="auto">
          <a:xfrm>
            <a:off x="6704215" y="997828"/>
            <a:ext cx="5120640" cy="2959100"/>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17656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文本, 信件&#10;&#10;描述已自动生成">
            <a:extLst>
              <a:ext uri="{FF2B5EF4-FFF2-40B4-BE49-F238E27FC236}">
                <a16:creationId xmlns:a16="http://schemas.microsoft.com/office/drawing/2014/main" id="{C8035EE4-7CAB-0ED8-85D5-188DED7EA5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8261" y="1959449"/>
            <a:ext cx="4282112" cy="1384812"/>
          </a:xfrm>
          <a:prstGeom prst="rect">
            <a:avLst/>
          </a:prstGeom>
        </p:spPr>
      </p:pic>
      <p:pic>
        <p:nvPicPr>
          <p:cNvPr id="8" name="图片 7" descr="图示, 示意图&#10;&#10;描述已自动生成">
            <a:extLst>
              <a:ext uri="{FF2B5EF4-FFF2-40B4-BE49-F238E27FC236}">
                <a16:creationId xmlns:a16="http://schemas.microsoft.com/office/drawing/2014/main" id="{E9399FFC-9F14-98D7-1309-BB0217680B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53219" y="4393604"/>
            <a:ext cx="4045258" cy="872836"/>
          </a:xfrm>
          <a:prstGeom prst="rect">
            <a:avLst/>
          </a:prstGeom>
        </p:spPr>
      </p:pic>
      <p:pic>
        <p:nvPicPr>
          <p:cNvPr id="10" name="图片 9" descr="文本, 信件&#10;&#10;描述已自动生成">
            <a:extLst>
              <a:ext uri="{FF2B5EF4-FFF2-40B4-BE49-F238E27FC236}">
                <a16:creationId xmlns:a16="http://schemas.microsoft.com/office/drawing/2014/main" id="{AD8021D4-23E0-F083-42C4-7F4013AB80E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8033" y="5382590"/>
            <a:ext cx="2028249" cy="767875"/>
          </a:xfrm>
          <a:prstGeom prst="rect">
            <a:avLst/>
          </a:prstGeom>
        </p:spPr>
      </p:pic>
      <p:pic>
        <p:nvPicPr>
          <p:cNvPr id="12" name="图片 11">
            <a:extLst>
              <a:ext uri="{FF2B5EF4-FFF2-40B4-BE49-F238E27FC236}">
                <a16:creationId xmlns:a16="http://schemas.microsoft.com/office/drawing/2014/main" id="{43731C68-486D-9376-CC28-ABE471BBFC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915" y="3360348"/>
            <a:ext cx="3247908" cy="736003"/>
          </a:xfrm>
          <a:prstGeom prst="rect">
            <a:avLst/>
          </a:prstGeom>
        </p:spPr>
      </p:pic>
      <p:pic>
        <p:nvPicPr>
          <p:cNvPr id="14" name="图片 13">
            <a:extLst>
              <a:ext uri="{FF2B5EF4-FFF2-40B4-BE49-F238E27FC236}">
                <a16:creationId xmlns:a16="http://schemas.microsoft.com/office/drawing/2014/main" id="{797426CE-1EEA-E294-40E6-80D43C2E4C0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29966" y="4580646"/>
            <a:ext cx="2855048" cy="406996"/>
          </a:xfrm>
          <a:prstGeom prst="rect">
            <a:avLst/>
          </a:prstGeom>
        </p:spPr>
      </p:pic>
      <p:pic>
        <p:nvPicPr>
          <p:cNvPr id="16" name="图片 15">
            <a:extLst>
              <a:ext uri="{FF2B5EF4-FFF2-40B4-BE49-F238E27FC236}">
                <a16:creationId xmlns:a16="http://schemas.microsoft.com/office/drawing/2014/main" id="{2529B507-5DD1-E9C7-9C92-D035D8EF86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45434" y="4593147"/>
            <a:ext cx="2855049" cy="444639"/>
          </a:xfrm>
          <a:prstGeom prst="rect">
            <a:avLst/>
          </a:prstGeom>
        </p:spPr>
      </p:pic>
      <p:pic>
        <p:nvPicPr>
          <p:cNvPr id="18" name="图片 17">
            <a:extLst>
              <a:ext uri="{FF2B5EF4-FFF2-40B4-BE49-F238E27FC236}">
                <a16:creationId xmlns:a16="http://schemas.microsoft.com/office/drawing/2014/main" id="{40E318C8-4464-C0D4-3B82-EF909F16BAA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19574" y="5116357"/>
            <a:ext cx="1931203" cy="640207"/>
          </a:xfrm>
          <a:prstGeom prst="rect">
            <a:avLst/>
          </a:prstGeom>
        </p:spPr>
      </p:pic>
      <p:pic>
        <p:nvPicPr>
          <p:cNvPr id="20" name="图片 19">
            <a:extLst>
              <a:ext uri="{FF2B5EF4-FFF2-40B4-BE49-F238E27FC236}">
                <a16:creationId xmlns:a16="http://schemas.microsoft.com/office/drawing/2014/main" id="{41FA80ED-4EFC-D1F9-D782-D4DE94C08DC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54554" y="5800146"/>
            <a:ext cx="1373415" cy="715561"/>
          </a:xfrm>
          <a:prstGeom prst="rect">
            <a:avLst/>
          </a:prstGeom>
        </p:spPr>
      </p:pic>
      <p:pic>
        <p:nvPicPr>
          <p:cNvPr id="22" name="图片 21">
            <a:extLst>
              <a:ext uri="{FF2B5EF4-FFF2-40B4-BE49-F238E27FC236}">
                <a16:creationId xmlns:a16="http://schemas.microsoft.com/office/drawing/2014/main" id="{6F8FABA4-4C88-7E88-D96E-5424A278BF6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707101" y="5779005"/>
            <a:ext cx="1436103" cy="767875"/>
          </a:xfrm>
          <a:prstGeom prst="rect">
            <a:avLst/>
          </a:prstGeom>
        </p:spPr>
      </p:pic>
      <p:sp>
        <p:nvSpPr>
          <p:cNvPr id="24" name="文本框 23">
            <a:extLst>
              <a:ext uri="{FF2B5EF4-FFF2-40B4-BE49-F238E27FC236}">
                <a16:creationId xmlns:a16="http://schemas.microsoft.com/office/drawing/2014/main" id="{E28EC631-3A6D-6EF6-6BA7-FC3FA5F52477}"/>
              </a:ext>
            </a:extLst>
          </p:cNvPr>
          <p:cNvSpPr txBox="1"/>
          <p:nvPr/>
        </p:nvSpPr>
        <p:spPr>
          <a:xfrm>
            <a:off x="938261" y="1253853"/>
            <a:ext cx="8787630" cy="369332"/>
          </a:xfrm>
          <a:prstGeom prst="rect">
            <a:avLst/>
          </a:prstGeom>
          <a:noFill/>
        </p:spPr>
        <p:txBody>
          <a:bodyPr wrap="square">
            <a:spAutoFit/>
          </a:bodyPr>
          <a:lstStyle/>
          <a:p>
            <a:r>
              <a:rPr lang="en-US" altLang="zh-CN" sz="1800" b="0" i="0" u="none" strike="noStrike" baseline="0" dirty="0">
                <a:latin typeface="Times New Roman" panose="02020603050405020304" pitchFamily="18" charset="0"/>
                <a:cs typeface="Times New Roman" panose="02020603050405020304" pitchFamily="18" charset="0"/>
              </a:rPr>
              <a:t>IBS causing emittanc</a:t>
            </a:r>
            <a:r>
              <a:rPr lang="en-US" altLang="zh-CN" dirty="0">
                <a:latin typeface="Times New Roman" panose="02020603050405020304" pitchFamily="18" charset="0"/>
                <a:cs typeface="Times New Roman" panose="02020603050405020304" pitchFamily="18" charset="0"/>
              </a:rPr>
              <a:t>e and energy spread growth can be calculated by </a:t>
            </a:r>
            <a:r>
              <a:rPr lang="en-US" altLang="zh-CN" sz="1800" b="0" i="0" u="none" strike="noStrike" baseline="0" dirty="0" err="1">
                <a:latin typeface="Times New Roman" panose="02020603050405020304" pitchFamily="18" charset="0"/>
                <a:cs typeface="Times New Roman" panose="02020603050405020304" pitchFamily="18" charset="0"/>
              </a:rPr>
              <a:t>Piwinski</a:t>
            </a:r>
            <a:r>
              <a:rPr lang="en-US" altLang="zh-CN" sz="1800" b="0" i="0" u="none" strike="noStrike" baseline="0" dirty="0">
                <a:latin typeface="Times New Roman" panose="02020603050405020304" pitchFamily="18" charset="0"/>
                <a:cs typeface="Times New Roman" panose="02020603050405020304" pitchFamily="18" charset="0"/>
              </a:rPr>
              <a:t> formula</a:t>
            </a:r>
            <a:endParaRPr lang="zh-CN" altLang="en-US" dirty="0">
              <a:latin typeface="Times New Roman" panose="02020603050405020304" pitchFamily="18" charset="0"/>
              <a:cs typeface="Times New Roman" panose="02020603050405020304" pitchFamily="18" charset="0"/>
            </a:endParaRPr>
          </a:p>
        </p:txBody>
      </p:sp>
      <p:sp>
        <p:nvSpPr>
          <p:cNvPr id="3" name="文本框 2">
            <a:extLst>
              <a:ext uri="{FF2B5EF4-FFF2-40B4-BE49-F238E27FC236}">
                <a16:creationId xmlns:a16="http://schemas.microsoft.com/office/drawing/2014/main" id="{9FBE1D81-963A-AA1F-0DB5-9360B300FC3B}"/>
              </a:ext>
            </a:extLst>
          </p:cNvPr>
          <p:cNvSpPr txBox="1"/>
          <p:nvPr/>
        </p:nvSpPr>
        <p:spPr>
          <a:xfrm>
            <a:off x="1145598" y="116669"/>
            <a:ext cx="6094268" cy="523220"/>
          </a:xfrm>
          <a:prstGeom prst="rect">
            <a:avLst/>
          </a:prstGeom>
          <a:noFill/>
        </p:spPr>
        <p:txBody>
          <a:bodyPr wrap="square">
            <a:spAutoFit/>
          </a:bodyPr>
          <a:lstStyle/>
          <a:p>
            <a:r>
              <a:rPr lang="en-US" altLang="zh-CN" sz="2800" dirty="0">
                <a:solidFill>
                  <a:srgbClr val="FF0000"/>
                </a:solidFill>
                <a:latin typeface="华文中宋" panose="02010600040101010101" pitchFamily="2" charset="-122"/>
                <a:ea typeface="华文中宋" panose="02010600040101010101" pitchFamily="2" charset="-122"/>
              </a:rPr>
              <a:t>IBS effects &amp; </a:t>
            </a:r>
            <a:r>
              <a:rPr lang="en-US" altLang="zh-CN" sz="2800" dirty="0" err="1">
                <a:solidFill>
                  <a:srgbClr val="FF0000"/>
                </a:solidFill>
                <a:latin typeface="华文中宋" panose="02010600040101010101" pitchFamily="2" charset="-122"/>
                <a:ea typeface="华文中宋" panose="02010600040101010101" pitchFamily="2" charset="-122"/>
              </a:rPr>
              <a:t>Touschek</a:t>
            </a:r>
            <a:r>
              <a:rPr lang="en-US" altLang="zh-CN" sz="2800" dirty="0">
                <a:solidFill>
                  <a:srgbClr val="FF0000"/>
                </a:solidFill>
                <a:latin typeface="华文中宋" panose="02010600040101010101" pitchFamily="2" charset="-122"/>
                <a:ea typeface="华文中宋" panose="02010600040101010101" pitchFamily="2" charset="-122"/>
              </a:rPr>
              <a:t> lifetime</a:t>
            </a:r>
            <a:endParaRPr lang="zh-CN" altLang="en-US" sz="2800" dirty="0">
              <a:solidFill>
                <a:srgbClr val="FF0000"/>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24577064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68180B7E-89B3-333D-0C40-00204ECE89A3}"/>
              </a:ext>
            </a:extLst>
          </p:cNvPr>
          <p:cNvSpPr txBox="1"/>
          <p:nvPr/>
        </p:nvSpPr>
        <p:spPr>
          <a:xfrm>
            <a:off x="1020906" y="996618"/>
            <a:ext cx="10845512" cy="1200329"/>
          </a:xfrm>
          <a:prstGeom prst="rect">
            <a:avLst/>
          </a:prstGeom>
          <a:noFill/>
        </p:spPr>
        <p:txBody>
          <a:bodyPr wrap="square">
            <a:spAutoFit/>
          </a:bodyPr>
          <a:lstStyle/>
          <a:p>
            <a:r>
              <a:rPr lang="en-US" altLang="zh-CN" dirty="0">
                <a:latin typeface="Times New Roman" panose="02020603050405020304" pitchFamily="18" charset="0"/>
                <a:cs typeface="Times New Roman" panose="02020603050405020304" pitchFamily="18" charset="0"/>
              </a:rPr>
              <a:t>When two electrons scatter with a large amount of momentum exchange, both will exceed the momentum acceptance of the ring and get lost. The beam current will decay due to particle loss. This process is called the </a:t>
            </a:r>
            <a:r>
              <a:rPr lang="en-US" altLang="zh-CN" dirty="0" err="1">
                <a:latin typeface="Times New Roman" panose="02020603050405020304" pitchFamily="18" charset="0"/>
                <a:cs typeface="Times New Roman" panose="02020603050405020304" pitchFamily="18" charset="0"/>
              </a:rPr>
              <a:t>Touschek</a:t>
            </a:r>
            <a:r>
              <a:rPr lang="en-US" altLang="zh-CN" dirty="0">
                <a:latin typeface="Times New Roman" panose="02020603050405020304" pitchFamily="18" charset="0"/>
                <a:cs typeface="Times New Roman" panose="02020603050405020304" pitchFamily="18" charset="0"/>
              </a:rPr>
              <a:t> lifetime.</a:t>
            </a:r>
          </a:p>
          <a:p>
            <a:r>
              <a:rPr lang="en-US" altLang="zh-CN" dirty="0">
                <a:effectLst/>
                <a:latin typeface="Times New Roman" panose="02020603050405020304" pitchFamily="18" charset="0"/>
                <a:ea typeface="等线" panose="02010600030101010101" pitchFamily="2" charset="-122"/>
                <a:cs typeface="Times New Roman" panose="02020603050405020304" pitchFamily="18" charset="0"/>
              </a:rPr>
              <a:t>For a </a:t>
            </a:r>
            <a:r>
              <a:rPr lang="en-US" altLang="zh-CN" dirty="0">
                <a:latin typeface="Times New Roman" panose="02020603050405020304" pitchFamily="18" charset="0"/>
                <a:ea typeface="等线" panose="02010600030101010101" pitchFamily="2" charset="-122"/>
                <a:cs typeface="Times New Roman" panose="02020603050405020304" pitchFamily="18" charset="0"/>
              </a:rPr>
              <a:t>Gaussian beam, </a:t>
            </a:r>
            <a:r>
              <a:rPr lang="en-US" altLang="zh-CN" sz="1800" dirty="0">
                <a:effectLst/>
                <a:latin typeface="Times New Roman" panose="02020603050405020304" pitchFamily="18" charset="0"/>
                <a:ea typeface="等线" panose="02010600030101010101" pitchFamily="2" charset="-122"/>
                <a:cs typeface="Times New Roman" panose="02020603050405020304" pitchFamily="18" charset="0"/>
              </a:rPr>
              <a:t> at ultra relative energy , the </a:t>
            </a:r>
            <a:r>
              <a:rPr lang="en-US" altLang="zh-CN" sz="1800" dirty="0" err="1">
                <a:effectLst/>
                <a:latin typeface="Times New Roman" panose="02020603050405020304" pitchFamily="18" charset="0"/>
                <a:ea typeface="等线" panose="02010600030101010101" pitchFamily="2" charset="-122"/>
                <a:cs typeface="Times New Roman" panose="02020603050405020304" pitchFamily="18" charset="0"/>
              </a:rPr>
              <a:t>Touschek</a:t>
            </a:r>
            <a:r>
              <a:rPr lang="en-US" altLang="zh-CN" sz="1800" dirty="0">
                <a:effectLst/>
                <a:latin typeface="Times New Roman" panose="02020603050405020304" pitchFamily="18" charset="0"/>
                <a:ea typeface="等线" panose="02010600030101010101" pitchFamily="2" charset="-122"/>
                <a:cs typeface="Times New Roman" panose="02020603050405020304" pitchFamily="18" charset="0"/>
              </a:rPr>
              <a:t> lifetime can be calculated as follows:</a:t>
            </a:r>
            <a:endParaRPr lang="zh-CN"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0296BEC4-D306-0AF3-59D0-ABA7377A497B}"/>
                  </a:ext>
                </a:extLst>
              </p:cNvPr>
              <p:cNvSpPr txBox="1"/>
              <p:nvPr/>
            </p:nvSpPr>
            <p:spPr>
              <a:xfrm>
                <a:off x="683202" y="2338470"/>
                <a:ext cx="3509530" cy="72590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zh-CN" altLang="en-US" i="1" smtClean="0">
                              <a:solidFill>
                                <a:srgbClr val="836967"/>
                              </a:solidFill>
                              <a:latin typeface="Cambria Math" panose="02040503050406030204" pitchFamily="18" charset="0"/>
                            </a:rPr>
                          </m:ctrlPr>
                        </m:fPr>
                        <m:num>
                          <m:r>
                            <a:rPr lang="zh-CN" altLang="en-US">
                              <a:latin typeface="Cambria Math" panose="02040503050406030204" pitchFamily="18" charset="0"/>
                            </a:rPr>
                            <m:t>1</m:t>
                          </m:r>
                        </m:num>
                        <m:den>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𝜏</m:t>
                              </m:r>
                            </m:e>
                            <m:sub>
                              <m:r>
                                <a:rPr lang="zh-CN" altLang="en-US" i="1">
                                  <a:latin typeface="Cambria Math" panose="02040503050406030204" pitchFamily="18" charset="0"/>
                                </a:rPr>
                                <m:t>𝑇</m:t>
                              </m:r>
                            </m:sub>
                          </m:sSub>
                        </m:den>
                      </m:f>
                      <m:r>
                        <a:rPr lang="zh-CN" altLang="en-US" i="0">
                          <a:latin typeface="Cambria Math" panose="02040503050406030204" pitchFamily="18" charset="0"/>
                        </a:rPr>
                        <m:t>=</m:t>
                      </m:r>
                      <m:f>
                        <m:fPr>
                          <m:ctrlPr>
                            <a:rPr lang="zh-CN" altLang="en-US" i="1">
                              <a:solidFill>
                                <a:srgbClr val="836967"/>
                              </a:solidFill>
                              <a:latin typeface="Cambria Math" panose="02040503050406030204" pitchFamily="18" charset="0"/>
                            </a:rPr>
                          </m:ctrlPr>
                        </m:fPr>
                        <m:num>
                          <m:sSubSup>
                            <m:sSubSupPr>
                              <m:ctrlPr>
                                <a:rPr lang="zh-CN" altLang="en-US" i="1">
                                  <a:solidFill>
                                    <a:srgbClr val="836967"/>
                                  </a:solidFill>
                                  <a:latin typeface="Cambria Math" panose="02040503050406030204" pitchFamily="18" charset="0"/>
                                </a:rPr>
                              </m:ctrlPr>
                            </m:sSubSupPr>
                            <m:e>
                              <m:r>
                                <a:rPr lang="zh-CN" altLang="en-US" i="1">
                                  <a:latin typeface="Cambria Math" panose="02040503050406030204" pitchFamily="18" charset="0"/>
                                </a:rPr>
                                <m:t>𝑟</m:t>
                              </m:r>
                            </m:e>
                            <m:sub>
                              <m:r>
                                <a:rPr lang="zh-CN" altLang="en-US" i="1">
                                  <a:latin typeface="Cambria Math" panose="02040503050406030204" pitchFamily="18" charset="0"/>
                                </a:rPr>
                                <m:t>𝑒</m:t>
                              </m:r>
                            </m:sub>
                            <m:sup>
                              <m:r>
                                <a:rPr lang="zh-CN" altLang="en-US" i="0">
                                  <a:latin typeface="Cambria Math" panose="02040503050406030204" pitchFamily="18" charset="0"/>
                                </a:rPr>
                                <m:t>2</m:t>
                              </m:r>
                            </m:sup>
                          </m:sSubSup>
                          <m:r>
                            <a:rPr lang="zh-CN" altLang="en-US" i="1">
                              <a:latin typeface="Cambria Math" panose="02040503050406030204" pitchFamily="18" charset="0"/>
                            </a:rPr>
                            <m:t>𝑐𝑁</m:t>
                          </m:r>
                        </m:num>
                        <m:den>
                          <m:r>
                            <a:rPr lang="zh-CN" altLang="en-US" i="0">
                              <a:latin typeface="Cambria Math" panose="02040503050406030204" pitchFamily="18" charset="0"/>
                            </a:rPr>
                            <m:t>8</m:t>
                          </m:r>
                          <m:r>
                            <a:rPr lang="zh-CN" altLang="en-US" i="1">
                              <a:latin typeface="Cambria Math" panose="02040503050406030204" pitchFamily="18" charset="0"/>
                            </a:rPr>
                            <m:t>𝜋</m:t>
                          </m:r>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𝜎</m:t>
                              </m:r>
                            </m:e>
                            <m:sub>
                              <m:r>
                                <a:rPr lang="zh-CN" altLang="en-US" i="1">
                                  <a:latin typeface="Cambria Math" panose="02040503050406030204" pitchFamily="18" charset="0"/>
                                </a:rPr>
                                <m:t>𝑥</m:t>
                              </m:r>
                            </m:sub>
                          </m:sSub>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𝜎</m:t>
                              </m:r>
                            </m:e>
                            <m:sub>
                              <m:r>
                                <a:rPr lang="zh-CN" altLang="en-US" i="1">
                                  <a:latin typeface="Cambria Math" panose="02040503050406030204" pitchFamily="18" charset="0"/>
                                </a:rPr>
                                <m:t>𝑦</m:t>
                              </m:r>
                            </m:sub>
                          </m:sSub>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𝜎</m:t>
                              </m:r>
                            </m:e>
                            <m:sub>
                              <m:r>
                                <a:rPr lang="zh-CN" altLang="en-US" i="1">
                                  <a:latin typeface="Cambria Math" panose="02040503050406030204" pitchFamily="18" charset="0"/>
                                </a:rPr>
                                <m:t>𝑧</m:t>
                              </m:r>
                            </m:sub>
                          </m:sSub>
                        </m:den>
                      </m:f>
                      <m:f>
                        <m:fPr>
                          <m:ctrlPr>
                            <a:rPr lang="zh-CN" altLang="en-US" i="1">
                              <a:solidFill>
                                <a:srgbClr val="836967"/>
                              </a:solidFill>
                              <a:latin typeface="Cambria Math" panose="02040503050406030204" pitchFamily="18" charset="0"/>
                            </a:rPr>
                          </m:ctrlPr>
                        </m:fPr>
                        <m:num>
                          <m:r>
                            <a:rPr lang="zh-CN" altLang="en-US" i="0">
                              <a:latin typeface="Cambria Math" panose="02040503050406030204" pitchFamily="18" charset="0"/>
                            </a:rPr>
                            <m:t>1</m:t>
                          </m:r>
                        </m:num>
                        <m:den>
                          <m:sSup>
                            <m:sSupPr>
                              <m:ctrlPr>
                                <a:rPr lang="zh-CN" altLang="en-US" i="1">
                                  <a:solidFill>
                                    <a:srgbClr val="836967"/>
                                  </a:solidFill>
                                  <a:latin typeface="Cambria Math" panose="02040503050406030204" pitchFamily="18" charset="0"/>
                                </a:rPr>
                              </m:ctrlPr>
                            </m:sSupPr>
                            <m:e>
                              <m:r>
                                <a:rPr lang="zh-CN" altLang="en-US" i="1">
                                  <a:latin typeface="Cambria Math" panose="02040503050406030204" pitchFamily="18" charset="0"/>
                                </a:rPr>
                                <m:t>𝛾</m:t>
                              </m:r>
                            </m:e>
                            <m:sup>
                              <m:r>
                                <a:rPr lang="zh-CN" altLang="en-US" i="0">
                                  <a:latin typeface="Cambria Math" panose="02040503050406030204" pitchFamily="18" charset="0"/>
                                </a:rPr>
                                <m:t>2</m:t>
                              </m:r>
                            </m:sup>
                          </m:sSup>
                          <m:sSubSup>
                            <m:sSubSupPr>
                              <m:ctrlPr>
                                <a:rPr lang="zh-CN" altLang="en-US" i="1">
                                  <a:solidFill>
                                    <a:srgbClr val="836967"/>
                                  </a:solidFill>
                                  <a:latin typeface="Cambria Math" panose="02040503050406030204" pitchFamily="18" charset="0"/>
                                </a:rPr>
                              </m:ctrlPr>
                            </m:sSubSupPr>
                            <m:e>
                              <m:r>
                                <a:rPr lang="zh-CN" altLang="en-US" i="1">
                                  <a:latin typeface="Cambria Math" panose="02040503050406030204" pitchFamily="18" charset="0"/>
                                </a:rPr>
                                <m:t>𝛿</m:t>
                              </m:r>
                            </m:e>
                            <m:sub>
                              <m:r>
                                <a:rPr lang="zh-CN" altLang="en-US" i="1">
                                  <a:latin typeface="Cambria Math" panose="02040503050406030204" pitchFamily="18" charset="0"/>
                                </a:rPr>
                                <m:t>𝑎𝑐𝑐</m:t>
                              </m:r>
                            </m:sub>
                            <m:sup>
                              <m:r>
                                <a:rPr lang="zh-CN" altLang="en-US" i="0">
                                  <a:latin typeface="Cambria Math" panose="02040503050406030204" pitchFamily="18" charset="0"/>
                                </a:rPr>
                                <m:t>3</m:t>
                              </m:r>
                            </m:sup>
                          </m:sSubSup>
                        </m:den>
                      </m:f>
                      <m:r>
                        <a:rPr lang="zh-CN" altLang="en-US" i="1">
                          <a:latin typeface="Cambria Math" panose="02040503050406030204" pitchFamily="18" charset="0"/>
                        </a:rPr>
                        <m:t>𝐶</m:t>
                      </m:r>
                      <m:d>
                        <m:dPr>
                          <m:ctrlPr>
                            <a:rPr lang="zh-CN" altLang="en-US" i="1">
                              <a:latin typeface="Cambria Math" panose="02040503050406030204" pitchFamily="18" charset="0"/>
                            </a:rPr>
                          </m:ctrlPr>
                        </m:dPr>
                        <m:e>
                          <m:r>
                            <a:rPr lang="zh-CN" altLang="en-US" i="1">
                              <a:latin typeface="Cambria Math" panose="02040503050406030204" pitchFamily="18" charset="0"/>
                            </a:rPr>
                            <m:t>𝜀</m:t>
                          </m:r>
                        </m:e>
                      </m:d>
                    </m:oMath>
                  </m:oMathPara>
                </a14:m>
                <a:endParaRPr lang="zh-CN" altLang="en-US" dirty="0"/>
              </a:p>
            </p:txBody>
          </p:sp>
        </mc:Choice>
        <mc:Fallback xmlns="">
          <p:sp>
            <p:nvSpPr>
              <p:cNvPr id="6" name="文本框 5">
                <a:extLst>
                  <a:ext uri="{FF2B5EF4-FFF2-40B4-BE49-F238E27FC236}">
                    <a16:creationId xmlns:a16="http://schemas.microsoft.com/office/drawing/2014/main" id="{0296BEC4-D306-0AF3-59D0-ABA7377A497B}"/>
                  </a:ext>
                </a:extLst>
              </p:cNvPr>
              <p:cNvSpPr txBox="1">
                <a:spLocks noRot="1" noChangeAspect="1" noMove="1" noResize="1" noEditPoints="1" noAdjustHandles="1" noChangeArrowheads="1" noChangeShapeType="1" noTextEdit="1"/>
              </p:cNvSpPr>
              <p:nvPr/>
            </p:nvSpPr>
            <p:spPr>
              <a:xfrm>
                <a:off x="683202" y="2338470"/>
                <a:ext cx="3509530" cy="725904"/>
              </a:xfrm>
              <a:prstGeom prst="rect">
                <a:avLst/>
              </a:prstGeom>
              <a:blipFill>
                <a:blip r:embed="rId2"/>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16DA62C1-FA27-1485-534B-B1836BE0CA6E}"/>
                  </a:ext>
                </a:extLst>
              </p:cNvPr>
              <p:cNvSpPr txBox="1"/>
              <p:nvPr/>
            </p:nvSpPr>
            <p:spPr>
              <a:xfrm>
                <a:off x="440315" y="3253379"/>
                <a:ext cx="2512002" cy="769378"/>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rPr>
                        <m:t>𝜀</m:t>
                      </m:r>
                      <m:r>
                        <a:rPr lang="zh-CN" altLang="en-US" i="0">
                          <a:latin typeface="Cambria Math" panose="02040503050406030204" pitchFamily="18" charset="0"/>
                        </a:rPr>
                        <m:t>=</m:t>
                      </m:r>
                      <m:sSup>
                        <m:sSupPr>
                          <m:ctrlPr>
                            <a:rPr lang="zh-CN" altLang="en-US" i="1">
                              <a:solidFill>
                                <a:srgbClr val="836967"/>
                              </a:solidFill>
                              <a:latin typeface="Cambria Math" panose="02040503050406030204" pitchFamily="18" charset="0"/>
                            </a:rPr>
                          </m:ctrlPr>
                        </m:sSupPr>
                        <m:e>
                          <m:d>
                            <m:dPr>
                              <m:ctrlPr>
                                <a:rPr lang="zh-CN" altLang="en-US" i="1">
                                  <a:latin typeface="Cambria Math" panose="02040503050406030204" pitchFamily="18" charset="0"/>
                                </a:rPr>
                              </m:ctrlPr>
                            </m:dPr>
                            <m:e>
                              <m:f>
                                <m:fPr>
                                  <m:ctrlPr>
                                    <a:rPr lang="zh-CN" altLang="en-US" i="1">
                                      <a:solidFill>
                                        <a:srgbClr val="836967"/>
                                      </a:solidFill>
                                      <a:latin typeface="Cambria Math" panose="02040503050406030204" pitchFamily="18" charset="0"/>
                                    </a:rPr>
                                  </m:ctrlPr>
                                </m:fPr>
                                <m:num>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𝛿</m:t>
                                      </m:r>
                                    </m:e>
                                    <m:sub>
                                      <m:r>
                                        <a:rPr lang="zh-CN" altLang="en-US" i="1">
                                          <a:latin typeface="Cambria Math" panose="02040503050406030204" pitchFamily="18" charset="0"/>
                                        </a:rPr>
                                        <m:t>𝑎𝑐𝑐</m:t>
                                      </m:r>
                                    </m:sub>
                                  </m:sSub>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𝛽</m:t>
                                      </m:r>
                                    </m:e>
                                    <m:sub>
                                      <m:r>
                                        <a:rPr lang="zh-CN" altLang="en-US" i="1">
                                          <a:latin typeface="Cambria Math" panose="02040503050406030204" pitchFamily="18" charset="0"/>
                                        </a:rPr>
                                        <m:t>𝑥</m:t>
                                      </m:r>
                                    </m:sub>
                                  </m:sSub>
                                </m:num>
                                <m:den>
                                  <m:r>
                                    <a:rPr lang="zh-CN" altLang="en-US" i="1">
                                      <a:latin typeface="Cambria Math" panose="02040503050406030204" pitchFamily="18" charset="0"/>
                                    </a:rPr>
                                    <m:t>𝛾</m:t>
                                  </m:r>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𝜎</m:t>
                                      </m:r>
                                    </m:e>
                                    <m:sub>
                                      <m:r>
                                        <a:rPr lang="zh-CN" altLang="en-US" i="1">
                                          <a:latin typeface="Cambria Math" panose="02040503050406030204" pitchFamily="18" charset="0"/>
                                        </a:rPr>
                                        <m:t>𝑥</m:t>
                                      </m:r>
                                    </m:sub>
                                  </m:sSub>
                                </m:den>
                              </m:f>
                            </m:e>
                          </m:d>
                        </m:e>
                        <m:sup>
                          <m:r>
                            <a:rPr lang="zh-CN" altLang="en-US" i="0">
                              <a:latin typeface="Cambria Math" panose="02040503050406030204" pitchFamily="18" charset="0"/>
                            </a:rPr>
                            <m:t>2</m:t>
                          </m:r>
                        </m:sup>
                      </m:sSup>
                    </m:oMath>
                  </m:oMathPara>
                </a14:m>
                <a:endParaRPr lang="zh-CN" altLang="en-US" dirty="0"/>
              </a:p>
            </p:txBody>
          </p:sp>
        </mc:Choice>
        <mc:Fallback xmlns="">
          <p:sp>
            <p:nvSpPr>
              <p:cNvPr id="8" name="文本框 7">
                <a:extLst>
                  <a:ext uri="{FF2B5EF4-FFF2-40B4-BE49-F238E27FC236}">
                    <a16:creationId xmlns:a16="http://schemas.microsoft.com/office/drawing/2014/main" id="{16DA62C1-FA27-1485-534B-B1836BE0CA6E}"/>
                  </a:ext>
                </a:extLst>
              </p:cNvPr>
              <p:cNvSpPr txBox="1">
                <a:spLocks noRot="1" noChangeAspect="1" noMove="1" noResize="1" noEditPoints="1" noAdjustHandles="1" noChangeArrowheads="1" noChangeShapeType="1" noTextEdit="1"/>
              </p:cNvSpPr>
              <p:nvPr/>
            </p:nvSpPr>
            <p:spPr>
              <a:xfrm>
                <a:off x="440315" y="3253379"/>
                <a:ext cx="2512002" cy="769378"/>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1940E044-FE0C-D87D-48F1-B4118C1D6E40}"/>
                  </a:ext>
                </a:extLst>
              </p:cNvPr>
              <p:cNvSpPr txBox="1"/>
              <p:nvPr/>
            </p:nvSpPr>
            <p:spPr>
              <a:xfrm>
                <a:off x="355889" y="4240454"/>
                <a:ext cx="8039967" cy="7087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rPr>
                        <m:t>𝐶</m:t>
                      </m:r>
                      <m:d>
                        <m:dPr>
                          <m:ctrlPr>
                            <a:rPr lang="zh-CN" altLang="en-US" i="1">
                              <a:latin typeface="Cambria Math" panose="02040503050406030204" pitchFamily="18" charset="0"/>
                            </a:rPr>
                          </m:ctrlPr>
                        </m:dPr>
                        <m:e>
                          <m:r>
                            <a:rPr lang="zh-CN" altLang="en-US" i="1">
                              <a:latin typeface="Cambria Math" panose="02040503050406030204" pitchFamily="18" charset="0"/>
                            </a:rPr>
                            <m:t>𝜀</m:t>
                          </m:r>
                        </m:e>
                      </m:d>
                      <m:r>
                        <a:rPr lang="zh-CN" altLang="en-US" i="0">
                          <a:latin typeface="Cambria Math" panose="02040503050406030204" pitchFamily="18" charset="0"/>
                        </a:rPr>
                        <m:t>=</m:t>
                      </m:r>
                      <m:rad>
                        <m:radPr>
                          <m:degHide m:val="on"/>
                          <m:ctrlPr>
                            <a:rPr lang="zh-CN" altLang="en-US" i="1">
                              <a:solidFill>
                                <a:srgbClr val="836967"/>
                              </a:solidFill>
                              <a:latin typeface="Cambria Math" panose="02040503050406030204" pitchFamily="18" charset="0"/>
                            </a:rPr>
                          </m:ctrlPr>
                        </m:radPr>
                        <m:deg/>
                        <m:e>
                          <m:r>
                            <a:rPr lang="zh-CN" altLang="en-US" i="1">
                              <a:latin typeface="Cambria Math" panose="02040503050406030204" pitchFamily="18" charset="0"/>
                            </a:rPr>
                            <m:t>𝜀</m:t>
                          </m:r>
                        </m:e>
                      </m:rad>
                      <m:d>
                        <m:dPr>
                          <m:begChr m:val="["/>
                          <m:endChr m:val="]"/>
                          <m:ctrlPr>
                            <a:rPr lang="zh-CN" altLang="en-US" i="1">
                              <a:latin typeface="Cambria Math" panose="02040503050406030204" pitchFamily="18" charset="0"/>
                            </a:rPr>
                          </m:ctrlPr>
                        </m:dPr>
                        <m:e>
                          <m:r>
                            <a:rPr lang="zh-CN" altLang="en-US" i="0">
                              <a:latin typeface="Cambria Math" panose="02040503050406030204" pitchFamily="18" charset="0"/>
                            </a:rPr>
                            <m:t>−</m:t>
                          </m:r>
                          <m:f>
                            <m:fPr>
                              <m:ctrlPr>
                                <a:rPr lang="zh-CN" altLang="en-US" i="1">
                                  <a:solidFill>
                                    <a:srgbClr val="836967"/>
                                  </a:solidFill>
                                  <a:latin typeface="Cambria Math" panose="02040503050406030204" pitchFamily="18" charset="0"/>
                                </a:rPr>
                              </m:ctrlPr>
                            </m:fPr>
                            <m:num>
                              <m:r>
                                <a:rPr lang="zh-CN" altLang="en-US" i="0">
                                  <a:latin typeface="Cambria Math" panose="02040503050406030204" pitchFamily="18" charset="0"/>
                                </a:rPr>
                                <m:t>3</m:t>
                              </m:r>
                            </m:num>
                            <m:den>
                              <m:r>
                                <a:rPr lang="zh-CN" altLang="en-US" i="0">
                                  <a:latin typeface="Cambria Math" panose="02040503050406030204" pitchFamily="18" charset="0"/>
                                </a:rPr>
                                <m:t>2</m:t>
                              </m:r>
                            </m:den>
                          </m:f>
                          <m:sSup>
                            <m:sSupPr>
                              <m:ctrlPr>
                                <a:rPr lang="zh-CN" altLang="en-US" i="1">
                                  <a:solidFill>
                                    <a:srgbClr val="836967"/>
                                  </a:solidFill>
                                  <a:latin typeface="Cambria Math" panose="02040503050406030204" pitchFamily="18" charset="0"/>
                                </a:rPr>
                              </m:ctrlPr>
                            </m:sSupPr>
                            <m:e>
                              <m:r>
                                <a:rPr lang="zh-CN" altLang="en-US" i="1">
                                  <a:latin typeface="Cambria Math" panose="02040503050406030204" pitchFamily="18" charset="0"/>
                                </a:rPr>
                                <m:t>𝑒</m:t>
                              </m:r>
                            </m:e>
                            <m:sup>
                              <m:r>
                                <a:rPr lang="zh-CN" altLang="en-US" i="0">
                                  <a:latin typeface="Cambria Math" panose="02040503050406030204" pitchFamily="18" charset="0"/>
                                </a:rPr>
                                <m:t>−</m:t>
                              </m:r>
                              <m:r>
                                <a:rPr lang="zh-CN" altLang="en-US" i="1">
                                  <a:latin typeface="Cambria Math" panose="02040503050406030204" pitchFamily="18" charset="0"/>
                                </a:rPr>
                                <m:t>𝜀</m:t>
                              </m:r>
                            </m:sup>
                          </m:sSup>
                          <m:r>
                            <a:rPr lang="zh-CN" altLang="en-US" i="0">
                              <a:latin typeface="Cambria Math" panose="02040503050406030204" pitchFamily="18" charset="0"/>
                            </a:rPr>
                            <m:t>+</m:t>
                          </m:r>
                          <m:f>
                            <m:fPr>
                              <m:ctrlPr>
                                <a:rPr lang="zh-CN" altLang="en-US" i="1">
                                  <a:solidFill>
                                    <a:srgbClr val="836967"/>
                                  </a:solidFill>
                                  <a:latin typeface="Cambria Math" panose="02040503050406030204" pitchFamily="18" charset="0"/>
                                </a:rPr>
                              </m:ctrlPr>
                            </m:fPr>
                            <m:num>
                              <m:r>
                                <a:rPr lang="zh-CN" altLang="en-US" i="1">
                                  <a:latin typeface="Cambria Math" panose="02040503050406030204" pitchFamily="18" charset="0"/>
                                </a:rPr>
                                <m:t>𝜀</m:t>
                              </m:r>
                            </m:num>
                            <m:den>
                              <m:r>
                                <a:rPr lang="zh-CN" altLang="en-US" i="0">
                                  <a:latin typeface="Cambria Math" panose="02040503050406030204" pitchFamily="18" charset="0"/>
                                </a:rPr>
                                <m:t>2</m:t>
                              </m:r>
                            </m:den>
                          </m:f>
                          <m:nary>
                            <m:naryPr>
                              <m:limLoc m:val="subSup"/>
                              <m:ctrlPr>
                                <a:rPr lang="zh-CN" altLang="en-US" i="1">
                                  <a:latin typeface="Cambria Math" panose="02040503050406030204" pitchFamily="18" charset="0"/>
                                </a:rPr>
                              </m:ctrlPr>
                            </m:naryPr>
                            <m:sub>
                              <m:r>
                                <a:rPr lang="zh-CN" altLang="en-US" i="1">
                                  <a:latin typeface="Cambria Math" panose="02040503050406030204" pitchFamily="18" charset="0"/>
                                </a:rPr>
                                <m:t>𝜀</m:t>
                              </m:r>
                            </m:sub>
                            <m:sup>
                              <m:r>
                                <a:rPr lang="zh-CN" altLang="en-US" i="0">
                                  <a:latin typeface="Cambria Math" panose="02040503050406030204" pitchFamily="18" charset="0"/>
                                </a:rPr>
                                <m:t>∞</m:t>
                              </m:r>
                            </m:sup>
                            <m:e>
                              <m:f>
                                <m:fPr>
                                  <m:ctrlPr>
                                    <a:rPr lang="zh-CN" altLang="en-US" i="1">
                                      <a:solidFill>
                                        <a:srgbClr val="836967"/>
                                      </a:solidFill>
                                      <a:latin typeface="Cambria Math" panose="02040503050406030204" pitchFamily="18" charset="0"/>
                                    </a:rPr>
                                  </m:ctrlPr>
                                </m:fPr>
                                <m:num>
                                  <m:r>
                                    <a:rPr lang="zh-CN" altLang="en-US" i="1">
                                      <a:latin typeface="Cambria Math" panose="02040503050406030204" pitchFamily="18" charset="0"/>
                                    </a:rPr>
                                    <m:t>𝑙𝑛</m:t>
                                  </m:r>
                                  <m:r>
                                    <a:rPr lang="zh-CN" altLang="en-US" i="1">
                                      <a:latin typeface="Cambria Math" panose="02040503050406030204" pitchFamily="18" charset="0"/>
                                    </a:rPr>
                                    <m:t>𝜇</m:t>
                                  </m:r>
                                </m:num>
                                <m:den>
                                  <m:r>
                                    <a:rPr lang="zh-CN" altLang="en-US" i="1">
                                      <a:latin typeface="Cambria Math" panose="02040503050406030204" pitchFamily="18" charset="0"/>
                                    </a:rPr>
                                    <m:t>𝜇</m:t>
                                  </m:r>
                                </m:den>
                              </m:f>
                              <m:sSup>
                                <m:sSupPr>
                                  <m:ctrlPr>
                                    <a:rPr lang="zh-CN" altLang="en-US" i="1">
                                      <a:solidFill>
                                        <a:srgbClr val="836967"/>
                                      </a:solidFill>
                                      <a:latin typeface="Cambria Math" panose="02040503050406030204" pitchFamily="18" charset="0"/>
                                    </a:rPr>
                                  </m:ctrlPr>
                                </m:sSupPr>
                                <m:e>
                                  <m:r>
                                    <a:rPr lang="zh-CN" altLang="en-US" i="1">
                                      <a:latin typeface="Cambria Math" panose="02040503050406030204" pitchFamily="18" charset="0"/>
                                    </a:rPr>
                                    <m:t>𝑒</m:t>
                                  </m:r>
                                </m:e>
                                <m:sup>
                                  <m:r>
                                    <a:rPr lang="zh-CN" altLang="en-US" i="0">
                                      <a:latin typeface="Cambria Math" panose="02040503050406030204" pitchFamily="18" charset="0"/>
                                    </a:rPr>
                                    <m:t>−</m:t>
                                  </m:r>
                                  <m:r>
                                    <a:rPr lang="zh-CN" altLang="en-US" i="1">
                                      <a:latin typeface="Cambria Math" panose="02040503050406030204" pitchFamily="18" charset="0"/>
                                    </a:rPr>
                                    <m:t>𝜇</m:t>
                                  </m:r>
                                </m:sup>
                              </m:sSup>
                              <m:r>
                                <a:rPr lang="zh-CN" altLang="en-US" i="1">
                                  <a:latin typeface="Cambria Math" panose="02040503050406030204" pitchFamily="18" charset="0"/>
                                </a:rPr>
                                <m:t>𝑑</m:t>
                              </m:r>
                              <m:r>
                                <a:rPr lang="zh-CN" altLang="en-US" i="1">
                                  <a:latin typeface="Cambria Math" panose="02040503050406030204" pitchFamily="18" charset="0"/>
                                </a:rPr>
                                <m:t>𝜇</m:t>
                              </m:r>
                              <m:r>
                                <a:rPr lang="zh-CN" altLang="en-US" i="0">
                                  <a:latin typeface="Cambria Math" panose="02040503050406030204" pitchFamily="18" charset="0"/>
                                </a:rPr>
                                <m:t>+</m:t>
                              </m:r>
                              <m:f>
                                <m:fPr>
                                  <m:ctrlPr>
                                    <a:rPr lang="zh-CN" altLang="en-US" i="1">
                                      <a:solidFill>
                                        <a:srgbClr val="836967"/>
                                      </a:solidFill>
                                      <a:latin typeface="Cambria Math" panose="02040503050406030204" pitchFamily="18" charset="0"/>
                                    </a:rPr>
                                  </m:ctrlPr>
                                </m:fPr>
                                <m:num>
                                  <m:r>
                                    <a:rPr lang="zh-CN" altLang="en-US" i="0">
                                      <a:latin typeface="Cambria Math" panose="02040503050406030204" pitchFamily="18" charset="0"/>
                                    </a:rPr>
                                    <m:t>1</m:t>
                                  </m:r>
                                </m:num>
                                <m:den>
                                  <m:r>
                                    <a:rPr lang="zh-CN" altLang="en-US" i="0">
                                      <a:latin typeface="Cambria Math" panose="02040503050406030204" pitchFamily="18" charset="0"/>
                                    </a:rPr>
                                    <m:t>2</m:t>
                                  </m:r>
                                </m:den>
                              </m:f>
                              <m:d>
                                <m:dPr>
                                  <m:ctrlPr>
                                    <a:rPr lang="zh-CN" altLang="en-US" i="1">
                                      <a:latin typeface="Cambria Math" panose="02040503050406030204" pitchFamily="18" charset="0"/>
                                    </a:rPr>
                                  </m:ctrlPr>
                                </m:dPr>
                                <m:e>
                                  <m:r>
                                    <a:rPr lang="zh-CN" altLang="en-US" i="0">
                                      <a:latin typeface="Cambria Math" panose="02040503050406030204" pitchFamily="18" charset="0"/>
                                    </a:rPr>
                                    <m:t>3</m:t>
                                  </m:r>
                                  <m:r>
                                    <a:rPr lang="zh-CN" altLang="en-US" i="1">
                                      <a:latin typeface="Cambria Math" panose="02040503050406030204" pitchFamily="18" charset="0"/>
                                    </a:rPr>
                                    <m:t>𝜀</m:t>
                                  </m:r>
                                  <m:r>
                                    <a:rPr lang="zh-CN" altLang="en-US" i="0">
                                      <a:latin typeface="Cambria Math" panose="02040503050406030204" pitchFamily="18" charset="0"/>
                                    </a:rPr>
                                    <m:t>−</m:t>
                                  </m:r>
                                  <m:r>
                                    <a:rPr lang="zh-CN" altLang="en-US" i="1">
                                      <a:latin typeface="Cambria Math" panose="02040503050406030204" pitchFamily="18" charset="0"/>
                                    </a:rPr>
                                    <m:t>𝜀</m:t>
                                  </m:r>
                                  <m:r>
                                    <a:rPr lang="zh-CN" altLang="en-US" i="1" smtClean="0">
                                      <a:latin typeface="Cambria Math" panose="02040503050406030204" pitchFamily="18" charset="0"/>
                                    </a:rPr>
                                    <m:t>∙</m:t>
                                  </m:r>
                                  <m:r>
                                    <a:rPr lang="zh-CN" altLang="en-US" i="1">
                                      <a:latin typeface="Cambria Math" panose="02040503050406030204" pitchFamily="18" charset="0"/>
                                    </a:rPr>
                                    <m:t>𝑙𝑛</m:t>
                                  </m:r>
                                  <m:r>
                                    <a:rPr lang="zh-CN" altLang="en-US" i="1">
                                      <a:latin typeface="Cambria Math" panose="02040503050406030204" pitchFamily="18" charset="0"/>
                                    </a:rPr>
                                    <m:t>𝜀</m:t>
                                  </m:r>
                                  <m:r>
                                    <a:rPr lang="zh-CN" altLang="en-US" i="0">
                                      <a:latin typeface="Cambria Math" panose="02040503050406030204" pitchFamily="18" charset="0"/>
                                    </a:rPr>
                                    <m:t>+2</m:t>
                                  </m:r>
                                </m:e>
                              </m:d>
                              <m:nary>
                                <m:naryPr>
                                  <m:limLoc m:val="subSup"/>
                                  <m:ctrlPr>
                                    <a:rPr lang="zh-CN" altLang="en-US" i="1">
                                      <a:latin typeface="Cambria Math" panose="02040503050406030204" pitchFamily="18" charset="0"/>
                                    </a:rPr>
                                  </m:ctrlPr>
                                </m:naryPr>
                                <m:sub>
                                  <m:r>
                                    <a:rPr lang="zh-CN" altLang="en-US" i="1">
                                      <a:latin typeface="Cambria Math" panose="02040503050406030204" pitchFamily="18" charset="0"/>
                                    </a:rPr>
                                    <m:t>𝜀</m:t>
                                  </m:r>
                                </m:sub>
                                <m:sup>
                                  <m:r>
                                    <a:rPr lang="zh-CN" altLang="en-US" i="0">
                                      <a:latin typeface="Cambria Math" panose="02040503050406030204" pitchFamily="18" charset="0"/>
                                    </a:rPr>
                                    <m:t>∞</m:t>
                                  </m:r>
                                </m:sup>
                                <m:e>
                                  <m:f>
                                    <m:fPr>
                                      <m:ctrlPr>
                                        <a:rPr lang="zh-CN" altLang="en-US" i="1">
                                          <a:solidFill>
                                            <a:srgbClr val="836967"/>
                                          </a:solidFill>
                                          <a:latin typeface="Cambria Math" panose="02040503050406030204" pitchFamily="18" charset="0"/>
                                        </a:rPr>
                                      </m:ctrlPr>
                                    </m:fPr>
                                    <m:num>
                                      <m:sSup>
                                        <m:sSupPr>
                                          <m:ctrlPr>
                                            <a:rPr lang="zh-CN" altLang="en-US" i="1">
                                              <a:solidFill>
                                                <a:srgbClr val="836967"/>
                                              </a:solidFill>
                                              <a:latin typeface="Cambria Math" panose="02040503050406030204" pitchFamily="18" charset="0"/>
                                            </a:rPr>
                                          </m:ctrlPr>
                                        </m:sSupPr>
                                        <m:e>
                                          <m:r>
                                            <a:rPr lang="zh-CN" altLang="en-US" i="1">
                                              <a:latin typeface="Cambria Math" panose="02040503050406030204" pitchFamily="18" charset="0"/>
                                            </a:rPr>
                                            <m:t>𝑒</m:t>
                                          </m:r>
                                        </m:e>
                                        <m:sup>
                                          <m:r>
                                            <a:rPr lang="zh-CN" altLang="en-US" i="0">
                                              <a:latin typeface="Cambria Math" panose="02040503050406030204" pitchFamily="18" charset="0"/>
                                            </a:rPr>
                                            <m:t>−</m:t>
                                          </m:r>
                                          <m:r>
                                            <a:rPr lang="zh-CN" altLang="en-US" i="1">
                                              <a:latin typeface="Cambria Math" panose="02040503050406030204" pitchFamily="18" charset="0"/>
                                            </a:rPr>
                                            <m:t>𝜇</m:t>
                                          </m:r>
                                        </m:sup>
                                      </m:sSup>
                                    </m:num>
                                    <m:den>
                                      <m:r>
                                        <a:rPr lang="zh-CN" altLang="en-US" i="1">
                                          <a:latin typeface="Cambria Math" panose="02040503050406030204" pitchFamily="18" charset="0"/>
                                        </a:rPr>
                                        <m:t>𝜇</m:t>
                                      </m:r>
                                    </m:den>
                                  </m:f>
                                </m:e>
                              </m:nary>
                              <m:r>
                                <a:rPr lang="zh-CN" altLang="en-US" i="1">
                                  <a:latin typeface="Cambria Math" panose="02040503050406030204" pitchFamily="18" charset="0"/>
                                </a:rPr>
                                <m:t>𝑑</m:t>
                              </m:r>
                              <m:r>
                                <a:rPr lang="zh-CN" altLang="en-US" i="1">
                                  <a:latin typeface="Cambria Math" panose="02040503050406030204" pitchFamily="18" charset="0"/>
                                </a:rPr>
                                <m:t>𝜇</m:t>
                              </m:r>
                            </m:e>
                          </m:nary>
                        </m:e>
                      </m:d>
                    </m:oMath>
                  </m:oMathPara>
                </a14:m>
                <a:endParaRPr lang="zh-CN" altLang="en-US" dirty="0"/>
              </a:p>
            </p:txBody>
          </p:sp>
        </mc:Choice>
        <mc:Fallback xmlns="">
          <p:sp>
            <p:nvSpPr>
              <p:cNvPr id="10" name="文本框 9">
                <a:extLst>
                  <a:ext uri="{FF2B5EF4-FFF2-40B4-BE49-F238E27FC236}">
                    <a16:creationId xmlns:a16="http://schemas.microsoft.com/office/drawing/2014/main" id="{1940E044-FE0C-D87D-48F1-B4118C1D6E40}"/>
                  </a:ext>
                </a:extLst>
              </p:cNvPr>
              <p:cNvSpPr txBox="1">
                <a:spLocks noRot="1" noChangeAspect="1" noMove="1" noResize="1" noEditPoints="1" noAdjustHandles="1" noChangeArrowheads="1" noChangeShapeType="1" noTextEdit="1"/>
              </p:cNvSpPr>
              <p:nvPr/>
            </p:nvSpPr>
            <p:spPr>
              <a:xfrm>
                <a:off x="355889" y="4240454"/>
                <a:ext cx="8039967" cy="708720"/>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8372EDE2-5B1F-07B9-29DF-13BF5B6483D9}"/>
                  </a:ext>
                </a:extLst>
              </p:cNvPr>
              <p:cNvSpPr txBox="1"/>
              <p:nvPr/>
            </p:nvSpPr>
            <p:spPr>
              <a:xfrm>
                <a:off x="1696316" y="5082277"/>
                <a:ext cx="8039966" cy="369332"/>
              </a:xfrm>
              <a:prstGeom prst="rect">
                <a:avLst/>
              </a:prstGeom>
              <a:noFill/>
            </p:spPr>
            <p:txBody>
              <a:bodyPr wrap="square">
                <a:spAutoFit/>
              </a:bodyPr>
              <a:lstStyle/>
              <a:p>
                <a:r>
                  <a:rPr lang="en-US" altLang="zh-CN" sz="1800" dirty="0">
                    <a:effectLst/>
                    <a:latin typeface="Times New Roman" panose="02020603050405020304" pitchFamily="18" charset="0"/>
                    <a:ea typeface="等线" panose="02010600030101010101" pitchFamily="2" charset="-122"/>
                    <a:cs typeface="Times New Roman" panose="02020603050405020304" pitchFamily="18" charset="0"/>
                  </a:rPr>
                  <a:t>Where </a:t>
                </a:r>
                <a14:m>
                  <m:oMath xmlns:m="http://schemas.openxmlformats.org/officeDocument/2006/math">
                    <m:r>
                      <a:rPr lang="en-US" altLang="zh-CN" sz="1800" i="1">
                        <a:effectLst/>
                        <a:latin typeface="Cambria Math" panose="02040503050406030204" pitchFamily="18" charset="0"/>
                        <a:ea typeface="等线" panose="02010600030101010101" pitchFamily="2" charset="-122"/>
                        <a:cs typeface="Times New Roman" panose="02020603050405020304" pitchFamily="18" charset="0"/>
                      </a:rPr>
                      <m:t>𝑁</m:t>
                    </m:r>
                  </m:oMath>
                </a14:m>
                <a:r>
                  <a:rPr lang="en-US" altLang="zh-CN" sz="1800" dirty="0">
                    <a:effectLst/>
                    <a:latin typeface="Times New Roman" panose="02020603050405020304" pitchFamily="18" charset="0"/>
                    <a:ea typeface="等线" panose="02010600030101010101" pitchFamily="2" charset="-122"/>
                    <a:cs typeface="Times New Roman" panose="02020603050405020304" pitchFamily="18" charset="0"/>
                  </a:rPr>
                  <a:t> is electrons in a bunch, </a:t>
                </a:r>
                <a14:m>
                  <m:oMath xmlns:m="http://schemas.openxmlformats.org/officeDocument/2006/math">
                    <m:sSub>
                      <m:sSubPr>
                        <m:ctrlPr>
                          <a:rPr lang="zh-CN" altLang="zh-CN"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a:effectLst/>
                            <a:latin typeface="Cambria Math" panose="02040503050406030204" pitchFamily="18" charset="0"/>
                            <a:ea typeface="等线" panose="02010600030101010101" pitchFamily="2" charset="-122"/>
                            <a:cs typeface="Times New Roman" panose="02020603050405020304" pitchFamily="18" charset="0"/>
                          </a:rPr>
                          <m:t>𝛿</m:t>
                        </m:r>
                      </m:e>
                      <m:sub>
                        <m:r>
                          <a:rPr lang="en-US" altLang="zh-CN" sz="1800" i="1">
                            <a:effectLst/>
                            <a:latin typeface="Cambria Math" panose="02040503050406030204" pitchFamily="18" charset="0"/>
                            <a:ea typeface="等线" panose="02010600030101010101" pitchFamily="2" charset="-122"/>
                            <a:cs typeface="Times New Roman" panose="02020603050405020304" pitchFamily="18" charset="0"/>
                          </a:rPr>
                          <m:t>𝑎𝑐𝑐</m:t>
                        </m:r>
                      </m:sub>
                    </m:sSub>
                  </m:oMath>
                </a14:m>
                <a:r>
                  <a:rPr lang="en-US" altLang="zh-CN" sz="1800" dirty="0">
                    <a:effectLst/>
                    <a:latin typeface="Times New Roman" panose="02020603050405020304" pitchFamily="18" charset="0"/>
                    <a:ea typeface="等线" panose="02010600030101010101" pitchFamily="2" charset="-122"/>
                    <a:cs typeface="Times New Roman" panose="02020603050405020304" pitchFamily="18" charset="0"/>
                  </a:rPr>
                  <a:t> is momentum acceptance of the ring.</a:t>
                </a:r>
                <a:endParaRPr lang="zh-CN" altLang="en-US" dirty="0"/>
              </a:p>
            </p:txBody>
          </p:sp>
        </mc:Choice>
        <mc:Fallback xmlns="">
          <p:sp>
            <p:nvSpPr>
              <p:cNvPr id="12" name="文本框 11">
                <a:extLst>
                  <a:ext uri="{FF2B5EF4-FFF2-40B4-BE49-F238E27FC236}">
                    <a16:creationId xmlns:a16="http://schemas.microsoft.com/office/drawing/2014/main" id="{8372EDE2-5B1F-07B9-29DF-13BF5B6483D9}"/>
                  </a:ext>
                </a:extLst>
              </p:cNvPr>
              <p:cNvSpPr txBox="1">
                <a:spLocks noRot="1" noChangeAspect="1" noMove="1" noResize="1" noEditPoints="1" noAdjustHandles="1" noChangeArrowheads="1" noChangeShapeType="1" noTextEdit="1"/>
              </p:cNvSpPr>
              <p:nvPr/>
            </p:nvSpPr>
            <p:spPr>
              <a:xfrm>
                <a:off x="1696316" y="5082277"/>
                <a:ext cx="8039966" cy="369332"/>
              </a:xfrm>
              <a:prstGeom prst="rect">
                <a:avLst/>
              </a:prstGeom>
              <a:blipFill>
                <a:blip r:embed="rId5"/>
                <a:stretch>
                  <a:fillRect l="-607" t="-11667" b="-25000"/>
                </a:stretch>
              </a:blipFill>
            </p:spPr>
            <p:txBody>
              <a:bodyPr/>
              <a:lstStyle/>
              <a:p>
                <a:r>
                  <a:rPr lang="zh-CN" altLang="en-US">
                    <a:noFill/>
                  </a:rPr>
                  <a:t> </a:t>
                </a:r>
              </a:p>
            </p:txBody>
          </p:sp>
        </mc:Fallback>
      </mc:AlternateContent>
      <p:sp>
        <p:nvSpPr>
          <p:cNvPr id="14" name="文本框 13">
            <a:extLst>
              <a:ext uri="{FF2B5EF4-FFF2-40B4-BE49-F238E27FC236}">
                <a16:creationId xmlns:a16="http://schemas.microsoft.com/office/drawing/2014/main" id="{B5590A1F-4793-23CB-1102-EDE1CAD04D44}"/>
              </a:ext>
            </a:extLst>
          </p:cNvPr>
          <p:cNvSpPr txBox="1"/>
          <p:nvPr/>
        </p:nvSpPr>
        <p:spPr>
          <a:xfrm>
            <a:off x="948170" y="5634688"/>
            <a:ext cx="11042939" cy="923330"/>
          </a:xfrm>
          <a:prstGeom prst="rect">
            <a:avLst/>
          </a:prstGeom>
          <a:noFill/>
        </p:spPr>
        <p:txBody>
          <a:bodyPr wrap="square">
            <a:spAutoFit/>
          </a:bodyPr>
          <a:lstStyle/>
          <a:p>
            <a:r>
              <a:rPr lang="en-US" altLang="zh-CN" sz="1800" dirty="0" err="1">
                <a:effectLst/>
                <a:latin typeface="Times New Roman" panose="02020603050405020304" pitchFamily="18" charset="0"/>
                <a:ea typeface="等线" panose="02010600030101010101" pitchFamily="2" charset="-122"/>
                <a:cs typeface="Times New Roman" panose="02020603050405020304" pitchFamily="18" charset="0"/>
              </a:rPr>
              <a:t>Touschek</a:t>
            </a:r>
            <a:r>
              <a:rPr lang="en-US" altLang="zh-CN" sz="1800" dirty="0">
                <a:effectLst/>
                <a:latin typeface="Times New Roman" panose="02020603050405020304" pitchFamily="18" charset="0"/>
                <a:ea typeface="等线" panose="02010600030101010101" pitchFamily="2" charset="-122"/>
                <a:cs typeface="Times New Roman" panose="02020603050405020304" pitchFamily="18" charset="0"/>
              </a:rPr>
              <a:t> lifetime is proportional to </a:t>
            </a:r>
            <a:r>
              <a:rPr lang="en-US" altLang="zh-CN" sz="1800" b="1" dirty="0">
                <a:effectLst/>
                <a:latin typeface="Times New Roman" panose="02020603050405020304" pitchFamily="18" charset="0"/>
                <a:ea typeface="等线" panose="02010600030101010101" pitchFamily="2" charset="-122"/>
                <a:cs typeface="Times New Roman" panose="02020603050405020304" pitchFamily="18" charset="0"/>
              </a:rPr>
              <a:t>~cubic(^2.**) </a:t>
            </a:r>
            <a:r>
              <a:rPr lang="en-US" altLang="zh-CN" sz="1800" dirty="0">
                <a:effectLst/>
                <a:latin typeface="Times New Roman" panose="02020603050405020304" pitchFamily="18" charset="0"/>
                <a:ea typeface="等线" panose="02010600030101010101" pitchFamily="2" charset="-122"/>
                <a:cs typeface="Times New Roman" panose="02020603050405020304" pitchFamily="18" charset="0"/>
              </a:rPr>
              <a:t>of momentum acceptance and </a:t>
            </a:r>
            <a:r>
              <a:rPr lang="en-US" altLang="zh-CN" sz="1800" b="1" dirty="0">
                <a:effectLst/>
                <a:latin typeface="Times New Roman" panose="02020603050405020304" pitchFamily="18" charset="0"/>
                <a:ea typeface="等线" panose="02010600030101010101" pitchFamily="2" charset="-122"/>
                <a:cs typeface="Times New Roman" panose="02020603050405020304" pitchFamily="18" charset="0"/>
              </a:rPr>
              <a:t>cubic of beam energy</a:t>
            </a:r>
            <a:r>
              <a:rPr lang="en-US" altLang="zh-CN" sz="1800" dirty="0">
                <a:effectLst/>
                <a:latin typeface="Times New Roman" panose="02020603050405020304" pitchFamily="18" charset="0"/>
                <a:ea typeface="等线" panose="02010600030101010101" pitchFamily="2" charset="-122"/>
                <a:cs typeface="Times New Roman" panose="02020603050405020304" pitchFamily="18" charset="0"/>
              </a:rPr>
              <a:t>. For low energy ring </a:t>
            </a:r>
            <a:r>
              <a:rPr lang="en-US" altLang="zh-CN" sz="1800" dirty="0" err="1">
                <a:effectLst/>
                <a:latin typeface="Times New Roman" panose="02020603050405020304" pitchFamily="18" charset="0"/>
                <a:ea typeface="等线" panose="02010600030101010101" pitchFamily="2" charset="-122"/>
                <a:cs typeface="Times New Roman" panose="02020603050405020304" pitchFamily="18" charset="0"/>
              </a:rPr>
              <a:t>Touschek</a:t>
            </a:r>
            <a:r>
              <a:rPr lang="en-US" altLang="zh-CN" sz="1800" dirty="0">
                <a:effectLst/>
                <a:latin typeface="Times New Roman" panose="02020603050405020304" pitchFamily="18" charset="0"/>
                <a:ea typeface="等线" panose="02010600030101010101" pitchFamily="2" charset="-122"/>
                <a:cs typeface="Times New Roman" panose="02020603050405020304" pitchFamily="18" charset="0"/>
              </a:rPr>
              <a:t> lifetime is a dominant lifetime.</a:t>
            </a:r>
          </a:p>
          <a:p>
            <a:r>
              <a:rPr lang="en-US" altLang="zh-CN" sz="1800" dirty="0">
                <a:effectLst/>
                <a:latin typeface="Times New Roman" panose="02020603050405020304" pitchFamily="18" charset="0"/>
                <a:ea typeface="等线" panose="02010600030101010101" pitchFamily="2" charset="-122"/>
                <a:cs typeface="Times New Roman" panose="02020603050405020304" pitchFamily="18" charset="0"/>
              </a:rPr>
              <a:t>Increasing the momentum acceptance and stretching bunch length is the way to increase </a:t>
            </a:r>
            <a:r>
              <a:rPr lang="en-US" altLang="zh-CN" sz="1800" dirty="0" err="1">
                <a:effectLst/>
                <a:latin typeface="Times New Roman" panose="02020603050405020304" pitchFamily="18" charset="0"/>
                <a:ea typeface="等线" panose="02010600030101010101" pitchFamily="2" charset="-122"/>
                <a:cs typeface="Times New Roman" panose="02020603050405020304" pitchFamily="18" charset="0"/>
              </a:rPr>
              <a:t>Touschek</a:t>
            </a:r>
            <a:r>
              <a:rPr lang="en-US" altLang="zh-CN" sz="1800" dirty="0">
                <a:effectLst/>
                <a:latin typeface="Times New Roman" panose="02020603050405020304" pitchFamily="18" charset="0"/>
                <a:ea typeface="等线" panose="02010600030101010101" pitchFamily="2" charset="-122"/>
                <a:cs typeface="Times New Roman" panose="02020603050405020304" pitchFamily="18" charset="0"/>
              </a:rPr>
              <a:t> lifetime.</a:t>
            </a:r>
            <a:endParaRPr lang="zh-CN" altLang="en-US" dirty="0"/>
          </a:p>
        </p:txBody>
      </p:sp>
      <p:sp>
        <p:nvSpPr>
          <p:cNvPr id="3" name="文本框 2">
            <a:extLst>
              <a:ext uri="{FF2B5EF4-FFF2-40B4-BE49-F238E27FC236}">
                <a16:creationId xmlns:a16="http://schemas.microsoft.com/office/drawing/2014/main" id="{06D9C437-D151-295B-B5BB-6F6C75A35026}"/>
              </a:ext>
            </a:extLst>
          </p:cNvPr>
          <p:cNvSpPr txBox="1"/>
          <p:nvPr/>
        </p:nvSpPr>
        <p:spPr>
          <a:xfrm>
            <a:off x="1145598" y="116669"/>
            <a:ext cx="6094268" cy="523220"/>
          </a:xfrm>
          <a:prstGeom prst="rect">
            <a:avLst/>
          </a:prstGeom>
          <a:noFill/>
        </p:spPr>
        <p:txBody>
          <a:bodyPr wrap="square">
            <a:spAutoFit/>
          </a:bodyPr>
          <a:lstStyle/>
          <a:p>
            <a:r>
              <a:rPr lang="en-US" altLang="zh-CN" sz="2800" dirty="0">
                <a:solidFill>
                  <a:srgbClr val="FF0000"/>
                </a:solidFill>
                <a:latin typeface="华文中宋" panose="02010600040101010101" pitchFamily="2" charset="-122"/>
                <a:ea typeface="华文中宋" panose="02010600040101010101" pitchFamily="2" charset="-122"/>
              </a:rPr>
              <a:t>IBS effects &amp; </a:t>
            </a:r>
            <a:r>
              <a:rPr lang="en-US" altLang="zh-CN" sz="2800" dirty="0" err="1">
                <a:solidFill>
                  <a:srgbClr val="FF0000"/>
                </a:solidFill>
                <a:latin typeface="华文中宋" panose="02010600040101010101" pitchFamily="2" charset="-122"/>
                <a:ea typeface="华文中宋" panose="02010600040101010101" pitchFamily="2" charset="-122"/>
              </a:rPr>
              <a:t>Touschek</a:t>
            </a:r>
            <a:r>
              <a:rPr lang="en-US" altLang="zh-CN" sz="2800" dirty="0">
                <a:solidFill>
                  <a:srgbClr val="FF0000"/>
                </a:solidFill>
                <a:latin typeface="华文中宋" panose="02010600040101010101" pitchFamily="2" charset="-122"/>
                <a:ea typeface="华文中宋" panose="02010600040101010101" pitchFamily="2" charset="-122"/>
              </a:rPr>
              <a:t> lifetime</a:t>
            </a:r>
            <a:endParaRPr lang="zh-CN" altLang="en-US" sz="2800" dirty="0">
              <a:solidFill>
                <a:srgbClr val="FF0000"/>
              </a:solidFill>
              <a:latin typeface="华文中宋" panose="02010600040101010101" pitchFamily="2" charset="-122"/>
              <a:ea typeface="华文中宋" panose="02010600040101010101" pitchFamily="2" charset="-122"/>
            </a:endParaRPr>
          </a:p>
        </p:txBody>
      </p:sp>
      <p:grpSp>
        <p:nvGrpSpPr>
          <p:cNvPr id="13" name="组合 12">
            <a:extLst>
              <a:ext uri="{FF2B5EF4-FFF2-40B4-BE49-F238E27FC236}">
                <a16:creationId xmlns:a16="http://schemas.microsoft.com/office/drawing/2014/main" id="{5B991444-C6C7-F6C1-3CA4-BBE4B8A8C652}"/>
              </a:ext>
            </a:extLst>
          </p:cNvPr>
          <p:cNvGrpSpPr/>
          <p:nvPr/>
        </p:nvGrpSpPr>
        <p:grpSpPr>
          <a:xfrm>
            <a:off x="7502237" y="2226468"/>
            <a:ext cx="4603173" cy="2917763"/>
            <a:chOff x="7502237" y="2226468"/>
            <a:chExt cx="4603173" cy="2917763"/>
          </a:xfrm>
        </p:grpSpPr>
        <p:grpSp>
          <p:nvGrpSpPr>
            <p:cNvPr id="9" name="组合 8">
              <a:extLst>
                <a:ext uri="{FF2B5EF4-FFF2-40B4-BE49-F238E27FC236}">
                  <a16:creationId xmlns:a16="http://schemas.microsoft.com/office/drawing/2014/main" id="{C655C017-134D-A7B7-40FC-A279484CECDB}"/>
                </a:ext>
              </a:extLst>
            </p:cNvPr>
            <p:cNvGrpSpPr/>
            <p:nvPr/>
          </p:nvGrpSpPr>
          <p:grpSpPr>
            <a:xfrm>
              <a:off x="7502237" y="2226468"/>
              <a:ext cx="4603173" cy="2764270"/>
              <a:chOff x="7502237" y="2226468"/>
              <a:chExt cx="4603173" cy="2764270"/>
            </a:xfrm>
          </p:grpSpPr>
          <p:pic>
            <p:nvPicPr>
              <p:cNvPr id="5" name="图片 4">
                <a:extLst>
                  <a:ext uri="{FF2B5EF4-FFF2-40B4-BE49-F238E27FC236}">
                    <a16:creationId xmlns:a16="http://schemas.microsoft.com/office/drawing/2014/main" id="{C284EA14-DAEE-ABD8-6901-8EF19DAEF1FF}"/>
                  </a:ext>
                </a:extLst>
              </p:cNvPr>
              <p:cNvPicPr>
                <a:picLocks noChangeAspect="1"/>
              </p:cNvPicPr>
              <p:nvPr/>
            </p:nvPicPr>
            <p:blipFill rotWithShape="1">
              <a:blip r:embed="rId6"/>
              <a:srcRect r="2947"/>
              <a:stretch/>
            </p:blipFill>
            <p:spPr>
              <a:xfrm>
                <a:off x="7884424" y="2226468"/>
                <a:ext cx="4220986" cy="2764270"/>
              </a:xfrm>
              <a:prstGeom prst="rect">
                <a:avLst/>
              </a:prstGeom>
            </p:spPr>
          </p:pic>
          <p:sp>
            <p:nvSpPr>
              <p:cNvPr id="7" name="文本框 6">
                <a:extLst>
                  <a:ext uri="{FF2B5EF4-FFF2-40B4-BE49-F238E27FC236}">
                    <a16:creationId xmlns:a16="http://schemas.microsoft.com/office/drawing/2014/main" id="{E44D3B00-9E11-466D-3E87-168168367E16}"/>
                  </a:ext>
                </a:extLst>
              </p:cNvPr>
              <p:cNvSpPr txBox="1"/>
              <p:nvPr/>
            </p:nvSpPr>
            <p:spPr>
              <a:xfrm>
                <a:off x="7502237" y="3269500"/>
                <a:ext cx="588623" cy="369332"/>
              </a:xfrm>
              <a:prstGeom prst="rect">
                <a:avLst/>
              </a:prstGeom>
              <a:solidFill>
                <a:schemeClr val="bg1"/>
              </a:solidFill>
            </p:spPr>
            <p:txBody>
              <a:bodyPr wrap="none" rtlCol="0">
                <a:spAutoFit/>
              </a:bodyPr>
              <a:lstStyle/>
              <a:p>
                <a:r>
                  <a:rPr lang="en-US" altLang="zh-CN" i="1" dirty="0">
                    <a:latin typeface="Times New Roman" panose="02020603050405020304" pitchFamily="18" charset="0"/>
                    <a:cs typeface="Times New Roman" panose="02020603050405020304" pitchFamily="18" charset="0"/>
                  </a:rPr>
                  <a:t>C(</a:t>
                </a:r>
                <a:r>
                  <a:rPr lang="el-GR" altLang="zh-CN" i="1" dirty="0">
                    <a:latin typeface="Times New Roman" panose="02020603050405020304" pitchFamily="18" charset="0"/>
                    <a:cs typeface="Times New Roman" panose="02020603050405020304" pitchFamily="18" charset="0"/>
                  </a:rPr>
                  <a:t>ε</a:t>
                </a:r>
                <a:r>
                  <a:rPr lang="en-US" altLang="zh-CN" i="1" dirty="0">
                    <a:latin typeface="Times New Roman" panose="02020603050405020304" pitchFamily="18" charset="0"/>
                    <a:cs typeface="Times New Roman" panose="02020603050405020304" pitchFamily="18" charset="0"/>
                  </a:rPr>
                  <a:t>)</a:t>
                </a:r>
                <a:endParaRPr lang="zh-CN" altLang="en-US" i="1" dirty="0">
                  <a:latin typeface="Times New Roman" panose="02020603050405020304" pitchFamily="18" charset="0"/>
                  <a:cs typeface="Times New Roman" panose="02020603050405020304" pitchFamily="18" charset="0"/>
                </a:endParaRPr>
              </a:p>
            </p:txBody>
          </p:sp>
        </p:grpSp>
        <p:sp>
          <p:nvSpPr>
            <p:cNvPr id="11" name="文本框 10">
              <a:extLst>
                <a:ext uri="{FF2B5EF4-FFF2-40B4-BE49-F238E27FC236}">
                  <a16:creationId xmlns:a16="http://schemas.microsoft.com/office/drawing/2014/main" id="{CF5CB674-57A5-4563-D048-4D2AFDFC83A9}"/>
                </a:ext>
              </a:extLst>
            </p:cNvPr>
            <p:cNvSpPr txBox="1"/>
            <p:nvPr/>
          </p:nvSpPr>
          <p:spPr>
            <a:xfrm>
              <a:off x="9986531" y="4774899"/>
              <a:ext cx="276038" cy="369332"/>
            </a:xfrm>
            <a:prstGeom prst="rect">
              <a:avLst/>
            </a:prstGeom>
            <a:solidFill>
              <a:schemeClr val="bg1"/>
            </a:solidFill>
          </p:spPr>
          <p:txBody>
            <a:bodyPr wrap="none" rtlCol="0">
              <a:spAutoFit/>
            </a:bodyPr>
            <a:lstStyle/>
            <a:p>
              <a:r>
                <a:rPr lang="el-GR" altLang="zh-CN" i="1" dirty="0">
                  <a:latin typeface="Times New Roman" panose="02020603050405020304" pitchFamily="18" charset="0"/>
                  <a:cs typeface="Times New Roman" panose="02020603050405020304" pitchFamily="18" charset="0"/>
                </a:rPr>
                <a:t>ε</a:t>
              </a:r>
              <a:endParaRPr lang="zh-CN" altLang="en-US" i="1" dirty="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617390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DBC622D8-B174-0C31-3428-DAE5E26CB2A8}"/>
              </a:ext>
            </a:extLst>
          </p:cNvPr>
          <p:cNvSpPr txBox="1"/>
          <p:nvPr/>
        </p:nvSpPr>
        <p:spPr>
          <a:xfrm>
            <a:off x="1145598" y="116669"/>
            <a:ext cx="6094268" cy="523220"/>
          </a:xfrm>
          <a:prstGeom prst="rect">
            <a:avLst/>
          </a:prstGeom>
          <a:noFill/>
        </p:spPr>
        <p:txBody>
          <a:bodyPr wrap="square">
            <a:spAutoFit/>
          </a:bodyPr>
          <a:lstStyle/>
          <a:p>
            <a:r>
              <a:rPr lang="en-US" altLang="zh-CN" sz="2800" dirty="0">
                <a:solidFill>
                  <a:schemeClr val="accent2">
                    <a:lumMod val="75000"/>
                  </a:schemeClr>
                </a:solidFill>
                <a:latin typeface="华文中宋" panose="02010600040101010101" pitchFamily="2" charset="-122"/>
                <a:ea typeface="华文中宋" panose="02010600040101010101" pitchFamily="2" charset="-122"/>
              </a:rPr>
              <a:t>Beam lifetime</a:t>
            </a:r>
            <a:endParaRPr lang="zh-CN" altLang="en-US" sz="2800" dirty="0">
              <a:solidFill>
                <a:schemeClr val="accent2">
                  <a:lumMod val="75000"/>
                </a:schemeClr>
              </a:solidFill>
              <a:latin typeface="华文中宋" panose="02010600040101010101" pitchFamily="2" charset="-122"/>
              <a:ea typeface="华文中宋" panose="02010600040101010101" pitchFamily="2" charset="-122"/>
            </a:endParaRPr>
          </a:p>
        </p:txBody>
      </p:sp>
      <p:sp>
        <p:nvSpPr>
          <p:cNvPr id="4" name="文本框 3">
            <a:extLst>
              <a:ext uri="{FF2B5EF4-FFF2-40B4-BE49-F238E27FC236}">
                <a16:creationId xmlns:a16="http://schemas.microsoft.com/office/drawing/2014/main" id="{E05C57BE-EE17-1D04-6531-A8E540E2A5F8}"/>
              </a:ext>
            </a:extLst>
          </p:cNvPr>
          <p:cNvSpPr txBox="1"/>
          <p:nvPr/>
        </p:nvSpPr>
        <p:spPr>
          <a:xfrm>
            <a:off x="854652" y="979255"/>
            <a:ext cx="10897466" cy="646331"/>
          </a:xfrm>
          <a:prstGeom prst="rect">
            <a:avLst/>
          </a:prstGeom>
          <a:noFill/>
        </p:spPr>
        <p:txBody>
          <a:bodyPr wrap="square">
            <a:spAutoFit/>
          </a:bodyPr>
          <a:lstStyle/>
          <a:p>
            <a:r>
              <a:rPr lang="en-US" altLang="zh-CN" dirty="0">
                <a:latin typeface="Times New Roman" panose="02020603050405020304" pitchFamily="18" charset="0"/>
                <a:cs typeface="Times New Roman" panose="02020603050405020304" pitchFamily="18" charset="0"/>
              </a:rPr>
              <a:t>There are various mechanisms that cause gradual electron loss, leading to an exponential decay of the beam current. This phenomenon is described by the term 'beam lifetime'</a:t>
            </a:r>
            <a:endParaRPr lang="zh-CN"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55F64278-CCBA-ECBB-4270-DE4E08838EB7}"/>
                  </a:ext>
                </a:extLst>
              </p:cNvPr>
              <p:cNvSpPr txBox="1"/>
              <p:nvPr/>
            </p:nvSpPr>
            <p:spPr>
              <a:xfrm>
                <a:off x="2830656" y="1579092"/>
                <a:ext cx="6094268" cy="41998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rPr>
                        <m:t>𝐼</m:t>
                      </m:r>
                      <m:d>
                        <m:dPr>
                          <m:ctrlPr>
                            <a:rPr lang="zh-CN" altLang="en-US" i="1">
                              <a:solidFill>
                                <a:srgbClr val="836967"/>
                              </a:solidFill>
                              <a:latin typeface="Cambria Math" panose="02040503050406030204" pitchFamily="18" charset="0"/>
                            </a:rPr>
                          </m:ctrlPr>
                        </m:dPr>
                        <m:e>
                          <m:r>
                            <a:rPr lang="zh-CN" altLang="en-US" i="1">
                              <a:latin typeface="Cambria Math" panose="02040503050406030204" pitchFamily="18" charset="0"/>
                            </a:rPr>
                            <m:t>𝑡</m:t>
                          </m:r>
                        </m:e>
                      </m:d>
                      <m:r>
                        <a:rPr lang="zh-CN" altLang="en-US" i="0">
                          <a:latin typeface="Cambria Math" panose="02040503050406030204" pitchFamily="18" charset="0"/>
                        </a:rPr>
                        <m:t>=</m:t>
                      </m:r>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𝐼</m:t>
                          </m:r>
                        </m:e>
                        <m:sub>
                          <m:r>
                            <a:rPr lang="zh-CN" altLang="en-US" i="0">
                              <a:latin typeface="Cambria Math" panose="02040503050406030204" pitchFamily="18" charset="0"/>
                            </a:rPr>
                            <m:t>0</m:t>
                          </m:r>
                        </m:sub>
                      </m:sSub>
                      <m:sSup>
                        <m:sSupPr>
                          <m:ctrlPr>
                            <a:rPr lang="zh-CN" altLang="en-US" i="1">
                              <a:solidFill>
                                <a:srgbClr val="836967"/>
                              </a:solidFill>
                              <a:latin typeface="Cambria Math" panose="02040503050406030204" pitchFamily="18" charset="0"/>
                            </a:rPr>
                          </m:ctrlPr>
                        </m:sSupPr>
                        <m:e>
                          <m:r>
                            <a:rPr lang="zh-CN" altLang="en-US" i="1">
                              <a:latin typeface="Cambria Math" panose="02040503050406030204" pitchFamily="18" charset="0"/>
                            </a:rPr>
                            <m:t>𝑒</m:t>
                          </m:r>
                        </m:e>
                        <m:sup>
                          <m:r>
                            <a:rPr lang="zh-CN" altLang="en-US" i="0">
                              <a:latin typeface="Cambria Math" panose="02040503050406030204" pitchFamily="18" charset="0"/>
                            </a:rPr>
                            <m:t>−</m:t>
                          </m:r>
                          <m:f>
                            <m:fPr>
                              <m:type m:val="skw"/>
                              <m:ctrlPr>
                                <a:rPr lang="zh-CN" altLang="en-US" i="1">
                                  <a:solidFill>
                                    <a:srgbClr val="836967"/>
                                  </a:solidFill>
                                  <a:latin typeface="Cambria Math" panose="02040503050406030204" pitchFamily="18" charset="0"/>
                                </a:rPr>
                              </m:ctrlPr>
                            </m:fPr>
                            <m:num>
                              <m:r>
                                <a:rPr lang="zh-CN" altLang="en-US" i="1">
                                  <a:latin typeface="Cambria Math" panose="02040503050406030204" pitchFamily="18" charset="0"/>
                                </a:rPr>
                                <m:t>𝑡</m:t>
                              </m:r>
                            </m:num>
                            <m:den>
                              <m:r>
                                <a:rPr lang="zh-CN" altLang="en-US" i="1">
                                  <a:latin typeface="Cambria Math" panose="02040503050406030204" pitchFamily="18" charset="0"/>
                                </a:rPr>
                                <m:t>𝜏</m:t>
                              </m:r>
                            </m:den>
                          </m:f>
                        </m:sup>
                      </m:sSup>
                    </m:oMath>
                  </m:oMathPara>
                </a14:m>
                <a:endParaRPr lang="zh-CN" altLang="en-US" dirty="0"/>
              </a:p>
            </p:txBody>
          </p:sp>
        </mc:Choice>
        <mc:Fallback xmlns="">
          <p:sp>
            <p:nvSpPr>
              <p:cNvPr id="6" name="文本框 5">
                <a:extLst>
                  <a:ext uri="{FF2B5EF4-FFF2-40B4-BE49-F238E27FC236}">
                    <a16:creationId xmlns:a16="http://schemas.microsoft.com/office/drawing/2014/main" id="{55F64278-CCBA-ECBB-4270-DE4E08838EB7}"/>
                  </a:ext>
                </a:extLst>
              </p:cNvPr>
              <p:cNvSpPr txBox="1">
                <a:spLocks noRot="1" noChangeAspect="1" noMove="1" noResize="1" noEditPoints="1" noAdjustHandles="1" noChangeArrowheads="1" noChangeShapeType="1" noTextEdit="1"/>
              </p:cNvSpPr>
              <p:nvPr/>
            </p:nvSpPr>
            <p:spPr>
              <a:xfrm>
                <a:off x="2830656" y="1579092"/>
                <a:ext cx="6094268" cy="419987"/>
              </a:xfrm>
              <a:prstGeom prst="rect">
                <a:avLst/>
              </a:prstGeom>
              <a:blipFill>
                <a:blip r:embed="rId2"/>
                <a:stretch>
                  <a:fillRect t="-100000" b="-126087"/>
                </a:stretch>
              </a:blipFill>
            </p:spPr>
            <p:txBody>
              <a:bodyPr/>
              <a:lstStyle/>
              <a:p>
                <a:r>
                  <a:rPr lang="zh-CN" altLang="en-US">
                    <a:noFill/>
                  </a:rPr>
                  <a:t> </a:t>
                </a:r>
              </a:p>
            </p:txBody>
          </p:sp>
        </mc:Fallback>
      </mc:AlternateContent>
      <p:sp>
        <p:nvSpPr>
          <p:cNvPr id="8" name="文本框 7">
            <a:extLst>
              <a:ext uri="{FF2B5EF4-FFF2-40B4-BE49-F238E27FC236}">
                <a16:creationId xmlns:a16="http://schemas.microsoft.com/office/drawing/2014/main" id="{DBF22769-9756-A790-0920-A1A5DB5F2C23}"/>
              </a:ext>
            </a:extLst>
          </p:cNvPr>
          <p:cNvSpPr txBox="1"/>
          <p:nvPr/>
        </p:nvSpPr>
        <p:spPr>
          <a:xfrm>
            <a:off x="818337" y="2089352"/>
            <a:ext cx="10897465" cy="646331"/>
          </a:xfrm>
          <a:prstGeom prst="rect">
            <a:avLst/>
          </a:prstGeom>
          <a:noFill/>
        </p:spPr>
        <p:txBody>
          <a:bodyPr wrap="square">
            <a:spAutoFit/>
          </a:bodyPr>
          <a:lstStyle/>
          <a:p>
            <a:r>
              <a:rPr lang="en-US" altLang="zh-CN" dirty="0">
                <a:latin typeface="Times New Roman" panose="02020603050405020304" pitchFamily="18" charset="0"/>
                <a:cs typeface="Times New Roman" panose="02020603050405020304" pitchFamily="18" charset="0"/>
              </a:rPr>
              <a:t>Where τ is the beam lifetime. This 'lifetime' differs from the lifetime of a single particle; it is a concept of collective effect. It describes how long a bunch composed of a large number of electrons will exist in the ring.</a:t>
            </a:r>
            <a:endParaRPr lang="zh-CN" altLang="en-US" dirty="0">
              <a:latin typeface="Times New Roman" panose="02020603050405020304" pitchFamily="18" charset="0"/>
              <a:cs typeface="Times New Roman" panose="02020603050405020304" pitchFamily="18" charset="0"/>
            </a:endParaRPr>
          </a:p>
        </p:txBody>
      </p:sp>
      <p:pic>
        <p:nvPicPr>
          <p:cNvPr id="9" name="图片 8">
            <a:extLst>
              <a:ext uri="{FF2B5EF4-FFF2-40B4-BE49-F238E27FC236}">
                <a16:creationId xmlns:a16="http://schemas.microsoft.com/office/drawing/2014/main" id="{D7FB7273-8980-F481-3761-C4FECC3CE5D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3907" y="3216805"/>
            <a:ext cx="5412419" cy="3381422"/>
          </a:xfrm>
          <a:prstGeom prst="rect">
            <a:avLst/>
          </a:prstGeom>
          <a:noFill/>
          <a:ln>
            <a:noFill/>
          </a:ln>
        </p:spPr>
      </p:pic>
      <p:sp>
        <p:nvSpPr>
          <p:cNvPr id="11" name="文本框 10">
            <a:extLst>
              <a:ext uri="{FF2B5EF4-FFF2-40B4-BE49-F238E27FC236}">
                <a16:creationId xmlns:a16="http://schemas.microsoft.com/office/drawing/2014/main" id="{0620818D-4046-1636-BDCA-94ECC5944201}"/>
              </a:ext>
            </a:extLst>
          </p:cNvPr>
          <p:cNvSpPr txBox="1"/>
          <p:nvPr/>
        </p:nvSpPr>
        <p:spPr>
          <a:xfrm>
            <a:off x="502230" y="2917279"/>
            <a:ext cx="6094268" cy="369332"/>
          </a:xfrm>
          <a:prstGeom prst="rect">
            <a:avLst/>
          </a:prstGeom>
          <a:noFill/>
        </p:spPr>
        <p:txBody>
          <a:bodyPr wrap="square">
            <a:spAutoFit/>
          </a:bodyPr>
          <a:lstStyle/>
          <a:p>
            <a:r>
              <a:rPr lang="en-US" altLang="zh-CN" sz="1800" b="1" dirty="0">
                <a:effectLst/>
                <a:latin typeface="Times New Roman" panose="02020603050405020304" pitchFamily="18" charset="0"/>
                <a:ea typeface="等线" panose="02010600030101010101" pitchFamily="2" charset="-122"/>
              </a:rPr>
              <a:t>Quantum lifetime</a:t>
            </a:r>
            <a:endParaRPr lang="zh-CN" altLang="en-US" b="1" dirty="0"/>
          </a:p>
        </p:txBody>
      </p:sp>
      <p:sp>
        <p:nvSpPr>
          <p:cNvPr id="13" name="文本框 12">
            <a:extLst>
              <a:ext uri="{FF2B5EF4-FFF2-40B4-BE49-F238E27FC236}">
                <a16:creationId xmlns:a16="http://schemas.microsoft.com/office/drawing/2014/main" id="{DA976011-28D4-2407-BAE1-B7A1D05CAF51}"/>
              </a:ext>
            </a:extLst>
          </p:cNvPr>
          <p:cNvSpPr txBox="1"/>
          <p:nvPr/>
        </p:nvSpPr>
        <p:spPr>
          <a:xfrm>
            <a:off x="5516326" y="2806551"/>
            <a:ext cx="6707713" cy="2800767"/>
          </a:xfrm>
          <a:prstGeom prst="rect">
            <a:avLst/>
          </a:prstGeom>
          <a:noFill/>
        </p:spPr>
        <p:txBody>
          <a:bodyPr wrap="square">
            <a:spAutoFit/>
          </a:bodyPr>
          <a:lstStyle/>
          <a:p>
            <a:r>
              <a:rPr lang="en-US" altLang="zh-CN" sz="1600" dirty="0">
                <a:latin typeface="Times New Roman" panose="02020603050405020304" pitchFamily="18" charset="0"/>
                <a:cs typeface="Times New Roman" panose="02020603050405020304" pitchFamily="18" charset="0"/>
              </a:rPr>
              <a:t>For an electron storage ring, due to quantum excitation, electrons have a Gaussian distribution in 6-D phase space. In engineering, it is generally considered that the density beyond 3σ is close to zero, but it is not strictly zero. In physical analysis, this cannot be ignored. If there is a blocker at 3σ as shown in the left figure (indicated by the blue vertical line), particles greater than 3σ will be lost, meaning the Gaussian distribution (purple curve) is truncated. However, due to quantum excitation, electrons will re-balance to a new Gaussian distribution curve (indicated by the red dashed line), meaning some electrons will migrate beyond 3σ space. These outward-migrating electrons will continue to be lost when they encounter the blocker. The continuous loss of electrons leads to beam quantum lifetime</a:t>
            </a:r>
            <a:endParaRPr lang="zh-CN" altLang="en-US" sz="16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2C43FFFC-A11F-06E7-FB49-E629675A5752}"/>
                  </a:ext>
                </a:extLst>
              </p:cNvPr>
              <p:cNvSpPr txBox="1"/>
              <p:nvPr/>
            </p:nvSpPr>
            <p:spPr>
              <a:xfrm>
                <a:off x="5075959" y="5620536"/>
                <a:ext cx="3453731" cy="102682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zh-CN" altLang="en-US" i="1" smtClean="0">
                              <a:solidFill>
                                <a:srgbClr val="836967"/>
                              </a:solidFill>
                              <a:latin typeface="Cambria Math" panose="02040503050406030204" pitchFamily="18" charset="0"/>
                            </a:rPr>
                          </m:ctrlPr>
                        </m:fPr>
                        <m:num>
                          <m:r>
                            <a:rPr lang="zh-CN" altLang="en-US">
                              <a:latin typeface="Cambria Math" panose="02040503050406030204" pitchFamily="18" charset="0"/>
                            </a:rPr>
                            <m:t>1</m:t>
                          </m:r>
                        </m:num>
                        <m:den>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𝜏</m:t>
                              </m:r>
                            </m:e>
                            <m:sub>
                              <m:r>
                                <a:rPr lang="zh-CN" altLang="en-US" i="1">
                                  <a:latin typeface="Cambria Math" panose="02040503050406030204" pitchFamily="18" charset="0"/>
                                </a:rPr>
                                <m:t>𝑞</m:t>
                              </m:r>
                            </m:sub>
                          </m:sSub>
                        </m:den>
                      </m:f>
                      <m:r>
                        <a:rPr lang="zh-CN" altLang="en-US" i="0">
                          <a:latin typeface="Cambria Math" panose="02040503050406030204" pitchFamily="18" charset="0"/>
                        </a:rPr>
                        <m:t>=</m:t>
                      </m:r>
                      <m:sSup>
                        <m:sSupPr>
                          <m:ctrlPr>
                            <a:rPr lang="zh-CN" altLang="en-US" i="1">
                              <a:solidFill>
                                <a:srgbClr val="836967"/>
                              </a:solidFill>
                              <a:latin typeface="Cambria Math" panose="02040503050406030204" pitchFamily="18" charset="0"/>
                            </a:rPr>
                          </m:ctrlPr>
                        </m:sSupPr>
                        <m:e>
                          <m:d>
                            <m:dPr>
                              <m:begChr m:val="["/>
                              <m:endChr m:val="]"/>
                              <m:ctrlPr>
                                <a:rPr lang="zh-CN" altLang="en-US" i="1">
                                  <a:solidFill>
                                    <a:srgbClr val="836967"/>
                                  </a:solidFill>
                                  <a:latin typeface="Cambria Math" panose="02040503050406030204" pitchFamily="18" charset="0"/>
                                </a:rPr>
                              </m:ctrlPr>
                            </m:dPr>
                            <m:e>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𝜏</m:t>
                                  </m:r>
                                </m:e>
                                <m:sub>
                                  <m:r>
                                    <a:rPr lang="zh-CN" altLang="en-US" i="1">
                                      <a:latin typeface="Cambria Math" panose="02040503050406030204" pitchFamily="18" charset="0"/>
                                    </a:rPr>
                                    <m:t>𝑖</m:t>
                                  </m:r>
                                </m:sub>
                              </m:sSub>
                              <m:sSup>
                                <m:sSupPr>
                                  <m:ctrlPr>
                                    <a:rPr lang="zh-CN" altLang="en-US" i="1">
                                      <a:solidFill>
                                        <a:srgbClr val="836967"/>
                                      </a:solidFill>
                                      <a:latin typeface="Cambria Math" panose="02040503050406030204" pitchFamily="18" charset="0"/>
                                    </a:rPr>
                                  </m:ctrlPr>
                                </m:sSupPr>
                                <m:e>
                                  <m:d>
                                    <m:dPr>
                                      <m:ctrlPr>
                                        <a:rPr lang="zh-CN" altLang="en-US" i="1">
                                          <a:latin typeface="Cambria Math" panose="02040503050406030204" pitchFamily="18" charset="0"/>
                                        </a:rPr>
                                      </m:ctrlPr>
                                    </m:dPr>
                                    <m:e>
                                      <m:f>
                                        <m:fPr>
                                          <m:ctrlPr>
                                            <a:rPr lang="zh-CN" altLang="en-US" i="1">
                                              <a:solidFill>
                                                <a:srgbClr val="836967"/>
                                              </a:solidFill>
                                              <a:latin typeface="Cambria Math" panose="02040503050406030204" pitchFamily="18" charset="0"/>
                                            </a:rPr>
                                          </m:ctrlPr>
                                        </m:fPr>
                                        <m:num>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𝜎</m:t>
                                              </m:r>
                                            </m:e>
                                            <m:sub>
                                              <m:r>
                                                <a:rPr lang="zh-CN" altLang="en-US" i="1">
                                                  <a:latin typeface="Cambria Math" panose="02040503050406030204" pitchFamily="18" charset="0"/>
                                                </a:rPr>
                                                <m:t>𝑖</m:t>
                                              </m:r>
                                            </m:sub>
                                          </m:sSub>
                                        </m:num>
                                        <m:den>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𝐴</m:t>
                                              </m:r>
                                            </m:e>
                                            <m:sub>
                                              <m:r>
                                                <a:rPr lang="zh-CN" altLang="en-US" i="1">
                                                  <a:latin typeface="Cambria Math" panose="02040503050406030204" pitchFamily="18" charset="0"/>
                                                </a:rPr>
                                                <m:t>𝑖</m:t>
                                              </m:r>
                                            </m:sub>
                                          </m:sSub>
                                        </m:den>
                                      </m:f>
                                    </m:e>
                                  </m:d>
                                </m:e>
                                <m:sup>
                                  <m:r>
                                    <a:rPr lang="zh-CN" altLang="en-US" i="0">
                                      <a:latin typeface="Cambria Math" panose="02040503050406030204" pitchFamily="18" charset="0"/>
                                    </a:rPr>
                                    <m:t>2</m:t>
                                  </m:r>
                                </m:sup>
                              </m:sSup>
                              <m:sSup>
                                <m:sSupPr>
                                  <m:ctrlPr>
                                    <a:rPr lang="zh-CN" altLang="en-US" i="1">
                                      <a:solidFill>
                                        <a:srgbClr val="836967"/>
                                      </a:solidFill>
                                      <a:latin typeface="Cambria Math" panose="02040503050406030204" pitchFamily="18" charset="0"/>
                                    </a:rPr>
                                  </m:ctrlPr>
                                </m:sSupPr>
                                <m:e>
                                  <m:r>
                                    <a:rPr lang="zh-CN" altLang="en-US" i="1">
                                      <a:latin typeface="Cambria Math" panose="02040503050406030204" pitchFamily="18" charset="0"/>
                                    </a:rPr>
                                    <m:t>𝑒</m:t>
                                  </m:r>
                                </m:e>
                                <m:sup>
                                  <m:f>
                                    <m:fPr>
                                      <m:ctrlPr>
                                        <a:rPr lang="zh-CN" altLang="en-US" i="1">
                                          <a:solidFill>
                                            <a:srgbClr val="836967"/>
                                          </a:solidFill>
                                          <a:latin typeface="Cambria Math" panose="02040503050406030204" pitchFamily="18" charset="0"/>
                                        </a:rPr>
                                      </m:ctrlPr>
                                    </m:fPr>
                                    <m:num>
                                      <m:r>
                                        <a:rPr lang="zh-CN" altLang="en-US" i="0">
                                          <a:latin typeface="Cambria Math" panose="02040503050406030204" pitchFamily="18" charset="0"/>
                                        </a:rPr>
                                        <m:t>1</m:t>
                                      </m:r>
                                    </m:num>
                                    <m:den>
                                      <m:r>
                                        <a:rPr lang="zh-CN" altLang="en-US" i="0">
                                          <a:latin typeface="Cambria Math" panose="02040503050406030204" pitchFamily="18" charset="0"/>
                                        </a:rPr>
                                        <m:t>2</m:t>
                                      </m:r>
                                    </m:den>
                                  </m:f>
                                  <m:d>
                                    <m:dPr>
                                      <m:endChr m:val=""/>
                                      <m:ctrlPr>
                                        <a:rPr lang="zh-CN" altLang="en-US" i="1">
                                          <a:latin typeface="Cambria Math" panose="02040503050406030204" pitchFamily="18" charset="0"/>
                                        </a:rPr>
                                      </m:ctrlPr>
                                    </m:dPr>
                                    <m:e>
                                      <m:sSup>
                                        <m:sSupPr>
                                          <m:ctrlPr>
                                            <a:rPr lang="zh-CN" altLang="en-US" i="1">
                                              <a:solidFill>
                                                <a:srgbClr val="836967"/>
                                              </a:solidFill>
                                              <a:latin typeface="Cambria Math" panose="02040503050406030204" pitchFamily="18" charset="0"/>
                                            </a:rPr>
                                          </m:ctrlPr>
                                        </m:sSupPr>
                                        <m:e>
                                          <m:d>
                                            <m:dPr>
                                              <m:begChr m:val=""/>
                                              <m:ctrlPr>
                                                <a:rPr lang="zh-CN" altLang="en-US" i="1">
                                                  <a:latin typeface="Cambria Math" panose="02040503050406030204" pitchFamily="18" charset="0"/>
                                                </a:rPr>
                                              </m:ctrlPr>
                                            </m:dPr>
                                            <m:e>
                                              <m:f>
                                                <m:fPr>
                                                  <m:ctrlPr>
                                                    <a:rPr lang="zh-CN" altLang="en-US" i="1">
                                                      <a:solidFill>
                                                        <a:srgbClr val="836967"/>
                                                      </a:solidFill>
                                                      <a:latin typeface="Cambria Math" panose="02040503050406030204" pitchFamily="18" charset="0"/>
                                                    </a:rPr>
                                                  </m:ctrlPr>
                                                </m:fPr>
                                                <m:num>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𝐴</m:t>
                                                      </m:r>
                                                    </m:e>
                                                    <m:sub>
                                                      <m:r>
                                                        <a:rPr lang="zh-CN" altLang="en-US" i="1">
                                                          <a:latin typeface="Cambria Math" panose="02040503050406030204" pitchFamily="18" charset="0"/>
                                                        </a:rPr>
                                                        <m:t>𝑖</m:t>
                                                      </m:r>
                                                    </m:sub>
                                                  </m:sSub>
                                                </m:num>
                                                <m:den>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𝜎</m:t>
                                                      </m:r>
                                                    </m:e>
                                                    <m:sub>
                                                      <m:r>
                                                        <a:rPr lang="zh-CN" altLang="en-US" i="1">
                                                          <a:latin typeface="Cambria Math" panose="02040503050406030204" pitchFamily="18" charset="0"/>
                                                        </a:rPr>
                                                        <m:t>𝑖</m:t>
                                                      </m:r>
                                                    </m:sub>
                                                  </m:sSub>
                                                </m:den>
                                              </m:f>
                                            </m:e>
                                          </m:d>
                                        </m:e>
                                        <m:sup>
                                          <m:r>
                                            <a:rPr lang="zh-CN" altLang="en-US" i="0">
                                              <a:latin typeface="Cambria Math" panose="02040503050406030204" pitchFamily="18" charset="0"/>
                                            </a:rPr>
                                            <m:t>2</m:t>
                                          </m:r>
                                        </m:sup>
                                      </m:sSup>
                                    </m:e>
                                  </m:d>
                                </m:sup>
                              </m:sSup>
                            </m:e>
                          </m:d>
                        </m:e>
                        <m:sup>
                          <m:r>
                            <a:rPr lang="zh-CN" altLang="en-US" i="0">
                              <a:latin typeface="Cambria Math" panose="02040503050406030204" pitchFamily="18" charset="0"/>
                            </a:rPr>
                            <m:t>−1</m:t>
                          </m:r>
                        </m:sup>
                      </m:sSup>
                    </m:oMath>
                  </m:oMathPara>
                </a14:m>
                <a:endParaRPr lang="zh-CN" altLang="en-US" dirty="0"/>
              </a:p>
            </p:txBody>
          </p:sp>
        </mc:Choice>
        <mc:Fallback xmlns="">
          <p:sp>
            <p:nvSpPr>
              <p:cNvPr id="15" name="文本框 14">
                <a:extLst>
                  <a:ext uri="{FF2B5EF4-FFF2-40B4-BE49-F238E27FC236}">
                    <a16:creationId xmlns:a16="http://schemas.microsoft.com/office/drawing/2014/main" id="{2C43FFFC-A11F-06E7-FB49-E629675A5752}"/>
                  </a:ext>
                </a:extLst>
              </p:cNvPr>
              <p:cNvSpPr txBox="1">
                <a:spLocks noRot="1" noChangeAspect="1" noMove="1" noResize="1" noEditPoints="1" noAdjustHandles="1" noChangeArrowheads="1" noChangeShapeType="1" noTextEdit="1"/>
              </p:cNvSpPr>
              <p:nvPr/>
            </p:nvSpPr>
            <p:spPr>
              <a:xfrm>
                <a:off x="5075959" y="5620536"/>
                <a:ext cx="3453731" cy="1026820"/>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10F454B0-B367-41A0-6CD2-8F22DA49407D}"/>
                  </a:ext>
                </a:extLst>
              </p:cNvPr>
              <p:cNvSpPr txBox="1"/>
              <p:nvPr/>
            </p:nvSpPr>
            <p:spPr>
              <a:xfrm>
                <a:off x="8115300" y="5653543"/>
                <a:ext cx="4039953" cy="1073755"/>
              </a:xfrm>
              <a:prstGeom prst="rect">
                <a:avLst/>
              </a:prstGeom>
              <a:noFill/>
            </p:spPr>
            <p:txBody>
              <a:bodyPr wrap="square">
                <a:spAutoFit/>
              </a:bodyPr>
              <a:lstStyle/>
              <a:p>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Where </a:t>
                </a:r>
                <a:r>
                  <a:rPr lang="en-US" altLang="zh-CN" sz="1400" i="1" dirty="0" err="1">
                    <a:effectLst/>
                    <a:latin typeface="Times New Roman" panose="02020603050405020304" pitchFamily="18" charset="0"/>
                    <a:ea typeface="楷体" panose="02010609060101010101" pitchFamily="49" charset="-122"/>
                    <a:cs typeface="Times New Roman" panose="02020603050405020304" pitchFamily="18" charset="0"/>
                  </a:rPr>
                  <a:t>i</a:t>
                </a:r>
                <a:r>
                  <a:rPr lang="en-US" altLang="zh-CN" sz="1400" i="1" dirty="0">
                    <a:effectLst/>
                    <a:latin typeface="Times New Roman" panose="02020603050405020304" pitchFamily="18" charset="0"/>
                    <a:ea typeface="楷体" panose="02010609060101010101" pitchFamily="49" charset="-122"/>
                    <a:cs typeface="Times New Roman" panose="02020603050405020304" pitchFamily="18" charset="0"/>
                  </a:rPr>
                  <a:t> </a:t>
                </a:r>
                <a:r>
                  <a:rPr lang="en-US" altLang="zh-CN" sz="1400" dirty="0">
                    <a:effectLst/>
                    <a:latin typeface="Times New Roman" panose="02020603050405020304" pitchFamily="18" charset="0"/>
                    <a:ea typeface="楷体" panose="02010609060101010101" pitchFamily="49" charset="-122"/>
                    <a:cs typeface="Times New Roman" panose="02020603050405020304" pitchFamily="18" charset="0"/>
                  </a:rPr>
                  <a:t>can be </a:t>
                </a:r>
                <a:r>
                  <a:rPr lang="en-US" altLang="zh-CN" sz="1400" i="1" dirty="0" err="1">
                    <a:effectLst/>
                    <a:latin typeface="Times New Roman" panose="02020603050405020304" pitchFamily="18" charset="0"/>
                    <a:ea typeface="楷体" panose="02010609060101010101" pitchFamily="49" charset="-122"/>
                    <a:cs typeface="Times New Roman" panose="02020603050405020304" pitchFamily="18" charset="0"/>
                  </a:rPr>
                  <a:t>x,y,s</a:t>
                </a:r>
                <a:r>
                  <a:rPr lang="zh-CN" altLang="zh-CN" sz="1400" dirty="0">
                    <a:effectLst/>
                    <a:latin typeface="Times New Roman" panose="02020603050405020304" pitchFamily="18" charset="0"/>
                    <a:ea typeface="楷体" panose="02010609060101010101" pitchFamily="49" charset="-122"/>
                    <a:cs typeface="Times New Roman" panose="02020603050405020304" pitchFamily="18" charset="0"/>
                  </a:rPr>
                  <a:t>，</a:t>
                </a:r>
                <a14:m>
                  <m:oMath xmlns:m="http://schemas.openxmlformats.org/officeDocument/2006/math">
                    <m:sSub>
                      <m:sSubPr>
                        <m:ctrlPr>
                          <a:rPr lang="zh-CN" altLang="zh-CN" sz="14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400" i="1">
                            <a:effectLst/>
                            <a:latin typeface="Cambria Math" panose="02040503050406030204" pitchFamily="18" charset="0"/>
                            <a:ea typeface="等线" panose="02010600030101010101" pitchFamily="2" charset="-122"/>
                            <a:cs typeface="Times New Roman" panose="02020603050405020304" pitchFamily="18" charset="0"/>
                          </a:rPr>
                          <m:t>𝜏</m:t>
                        </m:r>
                      </m:e>
                      <m:sub>
                        <m:r>
                          <a:rPr lang="en-US" altLang="zh-CN" sz="1400" i="1">
                            <a:effectLst/>
                            <a:latin typeface="Cambria Math" panose="02040503050406030204" pitchFamily="18" charset="0"/>
                            <a:ea typeface="等线" panose="02010600030101010101" pitchFamily="2" charset="-122"/>
                            <a:cs typeface="Times New Roman" panose="02020603050405020304" pitchFamily="18" charset="0"/>
                          </a:rPr>
                          <m:t>𝑖</m:t>
                        </m:r>
                      </m:sub>
                    </m:sSub>
                  </m:oMath>
                </a14:m>
                <a:r>
                  <a:rPr lang="en-US" altLang="zh-CN" sz="1400" dirty="0">
                    <a:effectLst/>
                    <a:latin typeface="Times New Roman" panose="02020603050405020304" pitchFamily="18" charset="0"/>
                    <a:ea typeface="楷体" panose="02010609060101010101" pitchFamily="49" charset="-122"/>
                    <a:cs typeface="Times New Roman" panose="02020603050405020304" pitchFamily="18" charset="0"/>
                  </a:rPr>
                  <a:t>is damping time</a:t>
                </a:r>
                <a:r>
                  <a:rPr lang="zh-CN" altLang="zh-CN" sz="1400" dirty="0">
                    <a:effectLst/>
                    <a:latin typeface="Times New Roman" panose="02020603050405020304" pitchFamily="18" charset="0"/>
                    <a:ea typeface="楷体" panose="02010609060101010101" pitchFamily="49" charset="-122"/>
                    <a:cs typeface="Times New Roman" panose="02020603050405020304" pitchFamily="18" charset="0"/>
                  </a:rPr>
                  <a:t>，</a:t>
                </a:r>
                <a14:m>
                  <m:oMath xmlns:m="http://schemas.openxmlformats.org/officeDocument/2006/math">
                    <m:sSub>
                      <m:sSubPr>
                        <m:ctrlPr>
                          <a:rPr lang="zh-CN" altLang="zh-CN" sz="14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400" i="1">
                            <a:effectLst/>
                            <a:latin typeface="Cambria Math" panose="02040503050406030204" pitchFamily="18" charset="0"/>
                            <a:ea typeface="等线" panose="02010600030101010101" pitchFamily="2" charset="-122"/>
                            <a:cs typeface="Times New Roman" panose="02020603050405020304" pitchFamily="18" charset="0"/>
                          </a:rPr>
                          <m:t>𝜎</m:t>
                        </m:r>
                      </m:e>
                      <m:sub>
                        <m:r>
                          <a:rPr lang="en-US" altLang="zh-CN" sz="1400" i="1">
                            <a:effectLst/>
                            <a:latin typeface="Cambria Math" panose="02040503050406030204" pitchFamily="18" charset="0"/>
                            <a:ea typeface="等线" panose="02010600030101010101" pitchFamily="2" charset="-122"/>
                            <a:cs typeface="Times New Roman" panose="02020603050405020304" pitchFamily="18" charset="0"/>
                          </a:rPr>
                          <m:t>𝑖</m:t>
                        </m:r>
                      </m:sub>
                    </m:sSub>
                  </m:oMath>
                </a14:m>
                <a:r>
                  <a:rPr lang="en-US" altLang="zh-CN" sz="1400" dirty="0">
                    <a:effectLst/>
                    <a:latin typeface="Times New Roman" panose="02020603050405020304" pitchFamily="18" charset="0"/>
                    <a:ea typeface="楷体" panose="02010609060101010101" pitchFamily="49" charset="-122"/>
                    <a:cs typeface="Times New Roman" panose="02020603050405020304" pitchFamily="18" charset="0"/>
                  </a:rPr>
                  <a:t> is beam size</a:t>
                </a:r>
                <a:r>
                  <a:rPr lang="zh-CN" altLang="zh-CN" sz="1400" dirty="0">
                    <a:effectLst/>
                    <a:latin typeface="Times New Roman" panose="02020603050405020304" pitchFamily="18" charset="0"/>
                    <a:ea typeface="楷体" panose="02010609060101010101" pitchFamily="49" charset="-122"/>
                    <a:cs typeface="Times New Roman" panose="02020603050405020304" pitchFamily="18" charset="0"/>
                  </a:rPr>
                  <a:t>，</a:t>
                </a:r>
                <a14:m>
                  <m:oMath xmlns:m="http://schemas.openxmlformats.org/officeDocument/2006/math">
                    <m:sSub>
                      <m:sSubPr>
                        <m:ctrlPr>
                          <a:rPr lang="zh-CN" altLang="zh-CN" sz="14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400" i="1">
                            <a:effectLst/>
                            <a:latin typeface="Cambria Math" panose="02040503050406030204" pitchFamily="18" charset="0"/>
                            <a:ea typeface="等线" panose="02010600030101010101" pitchFamily="2" charset="-122"/>
                            <a:cs typeface="Times New Roman" panose="02020603050405020304" pitchFamily="18" charset="0"/>
                          </a:rPr>
                          <m:t>𝐴</m:t>
                        </m:r>
                      </m:e>
                      <m:sub>
                        <m:r>
                          <a:rPr lang="en-US" altLang="zh-CN" sz="1400" i="1">
                            <a:effectLst/>
                            <a:latin typeface="Cambria Math" panose="02040503050406030204" pitchFamily="18" charset="0"/>
                            <a:ea typeface="等线" panose="02010600030101010101" pitchFamily="2" charset="-122"/>
                            <a:cs typeface="Times New Roman" panose="02020603050405020304" pitchFamily="18" charset="0"/>
                          </a:rPr>
                          <m:t>𝑖</m:t>
                        </m:r>
                      </m:sub>
                    </m:sSub>
                  </m:oMath>
                </a14:m>
                <a:r>
                  <a:rPr lang="en-US" altLang="zh-CN" sz="1400" dirty="0">
                    <a:effectLst/>
                    <a:latin typeface="Times New Roman" panose="02020603050405020304" pitchFamily="18" charset="0"/>
                    <a:ea typeface="楷体" panose="02010609060101010101" pitchFamily="49" charset="-122"/>
                    <a:cs typeface="Times New Roman" panose="02020603050405020304" pitchFamily="18" charset="0"/>
                  </a:rPr>
                  <a:t> is the acceptance (aperture).</a:t>
                </a:r>
                <a:endParaRPr lang="en-US" altLang="zh-CN" sz="1400" i="1" dirty="0">
                  <a:effectLst/>
                  <a:latin typeface="Times New Roman" panose="02020603050405020304" pitchFamily="18" charset="0"/>
                  <a:ea typeface="Cambria Math" panose="02040503050406030204" pitchFamily="18" charset="0"/>
                  <a:cs typeface="Times New Roman" panose="02020603050405020304" pitchFamily="18" charset="0"/>
                </a:endParaRPr>
              </a:p>
              <a:p>
                <a14:m>
                  <m:oMath xmlns:m="http://schemas.openxmlformats.org/officeDocument/2006/math">
                    <m:sSub>
                      <m:sSubPr>
                        <m:ctrlPr>
                          <a:rPr lang="zh-CN" altLang="zh-CN" sz="14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400" i="1">
                            <a:effectLst/>
                            <a:latin typeface="Cambria Math" panose="02040503050406030204" pitchFamily="18" charset="0"/>
                            <a:ea typeface="等线" panose="02010600030101010101" pitchFamily="2" charset="-122"/>
                            <a:cs typeface="Times New Roman" panose="02020603050405020304" pitchFamily="18" charset="0"/>
                          </a:rPr>
                          <m:t>𝜏</m:t>
                        </m:r>
                      </m:e>
                      <m:sub>
                        <m:r>
                          <a:rPr lang="en-US" altLang="zh-CN" sz="1400" i="1">
                            <a:effectLst/>
                            <a:latin typeface="Cambria Math" panose="02040503050406030204" pitchFamily="18" charset="0"/>
                            <a:ea typeface="等线" panose="02010600030101010101" pitchFamily="2" charset="-122"/>
                            <a:cs typeface="Times New Roman" panose="02020603050405020304" pitchFamily="18" charset="0"/>
                          </a:rPr>
                          <m:t>𝑞</m:t>
                        </m:r>
                      </m:sub>
                    </m:sSub>
                  </m:oMath>
                </a14:m>
                <a:r>
                  <a:rPr lang="en-US" altLang="zh-CN" sz="1400" dirty="0">
                    <a:effectLst/>
                    <a:latin typeface="Times New Roman" panose="02020603050405020304" pitchFamily="18" charset="0"/>
                    <a:ea typeface="楷体" panose="02010609060101010101" pitchFamily="49" charset="-122"/>
                    <a:cs typeface="Times New Roman" panose="02020603050405020304" pitchFamily="18" charset="0"/>
                  </a:rPr>
                  <a:t> </a:t>
                </a:r>
                <a:r>
                  <a:rPr lang="en-US" altLang="zh-CN" sz="1400" dirty="0">
                    <a:latin typeface="Times New Roman" panose="02020603050405020304" pitchFamily="18" charset="0"/>
                    <a:cs typeface="Times New Roman" panose="02020603050405020304" pitchFamily="18" charset="0"/>
                  </a:rPr>
                  <a:t>changes drastically with the aperture </a:t>
                </a:r>
                <a:r>
                  <a:rPr lang="en-US" altLang="zh-CN" sz="1400" dirty="0">
                    <a:effectLst/>
                    <a:latin typeface="Times New Roman" panose="02020603050405020304" pitchFamily="18" charset="0"/>
                    <a:ea typeface="楷体" panose="02010609060101010101" pitchFamily="49" charset="-122"/>
                    <a:cs typeface="Times New Roman" panose="02020603050405020304" pitchFamily="18" charset="0"/>
                  </a:rPr>
                  <a:t>,</a:t>
                </a:r>
                <a14:m>
                  <m:oMath xmlns:m="http://schemas.openxmlformats.org/officeDocument/2006/math">
                    <m:r>
                      <a:rPr lang="en-US" altLang="zh-CN" sz="1400" b="0" i="0" smtClean="0">
                        <a:effectLst/>
                        <a:latin typeface="Cambria Math" panose="02040503050406030204" pitchFamily="18" charset="0"/>
                        <a:ea typeface="Cambria Math" panose="02040503050406030204" pitchFamily="18" charset="0"/>
                        <a:cs typeface="Times New Roman" panose="02020603050405020304" pitchFamily="18" charset="0"/>
                      </a:rPr>
                      <m:t> </m:t>
                    </m:r>
                    <m:r>
                      <m:rPr>
                        <m:sty m:val="p"/>
                      </m:rPr>
                      <a:rPr lang="en-US" altLang="zh-CN" sz="1400" b="0" i="0" smtClean="0">
                        <a:effectLst/>
                        <a:latin typeface="Cambria Math" panose="02040503050406030204" pitchFamily="18" charset="0"/>
                        <a:ea typeface="Cambria Math" panose="02040503050406030204" pitchFamily="18" charset="0"/>
                        <a:cs typeface="Times New Roman" panose="02020603050405020304" pitchFamily="18" charset="0"/>
                      </a:rPr>
                      <m:t>when</m:t>
                    </m:r>
                    <m:r>
                      <a:rPr lang="en-US" altLang="zh-CN" sz="1400" b="0" i="0" smtClean="0">
                        <a:effectLst/>
                        <a:latin typeface="Cambria Math" panose="02040503050406030204" pitchFamily="18" charset="0"/>
                        <a:ea typeface="Cambria Math" panose="02040503050406030204" pitchFamily="18" charset="0"/>
                        <a:cs typeface="Times New Roman" panose="02020603050405020304" pitchFamily="18" charset="0"/>
                      </a:rPr>
                      <m:t> </m:t>
                    </m:r>
                    <m:f>
                      <m:fPr>
                        <m:ctrlPr>
                          <a:rPr lang="zh-CN" altLang="zh-CN" sz="1400" i="1">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14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400" i="1">
                                <a:effectLst/>
                                <a:latin typeface="Cambria Math" panose="02040503050406030204" pitchFamily="18" charset="0"/>
                                <a:ea typeface="等线" panose="02010600030101010101" pitchFamily="2" charset="-122"/>
                                <a:cs typeface="Times New Roman" panose="02020603050405020304" pitchFamily="18" charset="0"/>
                              </a:rPr>
                              <m:t>𝐴</m:t>
                            </m:r>
                          </m:e>
                          <m:sub>
                            <m:r>
                              <a:rPr lang="en-US" altLang="zh-CN" sz="1400" i="1">
                                <a:effectLst/>
                                <a:latin typeface="Cambria Math" panose="02040503050406030204" pitchFamily="18" charset="0"/>
                                <a:ea typeface="等线" panose="02010600030101010101" pitchFamily="2" charset="-122"/>
                                <a:cs typeface="Times New Roman" panose="02020603050405020304" pitchFamily="18" charset="0"/>
                              </a:rPr>
                              <m:t>𝑖</m:t>
                            </m:r>
                          </m:sub>
                        </m:sSub>
                      </m:num>
                      <m:den>
                        <m:sSub>
                          <m:sSubPr>
                            <m:ctrlPr>
                              <a:rPr lang="zh-CN" altLang="zh-CN" sz="1400"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400" i="1">
                                <a:effectLst/>
                                <a:latin typeface="Cambria Math" panose="02040503050406030204" pitchFamily="18" charset="0"/>
                                <a:ea typeface="等线" panose="02010600030101010101" pitchFamily="2" charset="-122"/>
                                <a:cs typeface="Times New Roman" panose="02020603050405020304" pitchFamily="18" charset="0"/>
                              </a:rPr>
                              <m:t>𝜎</m:t>
                            </m:r>
                          </m:e>
                          <m:sub>
                            <m:r>
                              <a:rPr lang="en-US" altLang="zh-CN" sz="1400" i="1">
                                <a:effectLst/>
                                <a:latin typeface="Cambria Math" panose="02040503050406030204" pitchFamily="18" charset="0"/>
                                <a:ea typeface="等线" panose="02010600030101010101" pitchFamily="2" charset="-122"/>
                                <a:cs typeface="Times New Roman" panose="02020603050405020304" pitchFamily="18" charset="0"/>
                              </a:rPr>
                              <m:t>𝑖</m:t>
                            </m:r>
                          </m:sub>
                        </m:sSub>
                      </m:den>
                    </m:f>
                    <m:r>
                      <a:rPr lang="en-US" altLang="zh-CN" sz="1400" i="1">
                        <a:effectLst/>
                        <a:latin typeface="Cambria Math" panose="02040503050406030204" pitchFamily="18" charset="0"/>
                        <a:ea typeface="等线" panose="02010600030101010101" pitchFamily="2" charset="-122"/>
                        <a:cs typeface="Times New Roman" panose="02020603050405020304" pitchFamily="18" charset="0"/>
                      </a:rPr>
                      <m:t>&gt;6</m:t>
                    </m:r>
                  </m:oMath>
                </a14:m>
                <a:r>
                  <a:rPr lang="zh-CN" altLang="en-US" sz="1400" dirty="0">
                    <a:latin typeface="Times New Roman" panose="02020603050405020304" pitchFamily="18" charset="0"/>
                    <a:ea typeface="楷体" panose="02010609060101010101" pitchFamily="49" charset="-122"/>
                    <a:cs typeface="Times New Roman" panose="02020603050405020304" pitchFamily="18" charset="0"/>
                  </a:rPr>
                  <a:t> </a:t>
                </a:r>
                <a:r>
                  <a:rPr lang="en-US" altLang="zh-CN" sz="1400" dirty="0">
                    <a:latin typeface="Times New Roman" panose="02020603050405020304" pitchFamily="18" charset="0"/>
                    <a:ea typeface="楷体" panose="02010609060101010101" pitchFamily="49" charset="-122"/>
                    <a:cs typeface="Times New Roman" panose="02020603050405020304" pitchFamily="18" charset="0"/>
                  </a:rPr>
                  <a:t>quantum lifetime will be hours</a:t>
                </a:r>
                <a:endParaRPr lang="zh-CN" altLang="en-US" sz="1400" dirty="0">
                  <a:latin typeface="Times New Roman" panose="02020603050405020304" pitchFamily="18" charset="0"/>
                  <a:ea typeface="楷体" panose="02010609060101010101" pitchFamily="49" charset="-122"/>
                  <a:cs typeface="Times New Roman" panose="02020603050405020304" pitchFamily="18" charset="0"/>
                </a:endParaRPr>
              </a:p>
            </p:txBody>
          </p:sp>
        </mc:Choice>
        <mc:Fallback xmlns="">
          <p:sp>
            <p:nvSpPr>
              <p:cNvPr id="17" name="文本框 16">
                <a:extLst>
                  <a:ext uri="{FF2B5EF4-FFF2-40B4-BE49-F238E27FC236}">
                    <a16:creationId xmlns:a16="http://schemas.microsoft.com/office/drawing/2014/main" id="{10F454B0-B367-41A0-6CD2-8F22DA49407D}"/>
                  </a:ext>
                </a:extLst>
              </p:cNvPr>
              <p:cNvSpPr txBox="1">
                <a:spLocks noRot="1" noChangeAspect="1" noMove="1" noResize="1" noEditPoints="1" noAdjustHandles="1" noChangeArrowheads="1" noChangeShapeType="1" noTextEdit="1"/>
              </p:cNvSpPr>
              <p:nvPr/>
            </p:nvSpPr>
            <p:spPr>
              <a:xfrm>
                <a:off x="8115300" y="5653543"/>
                <a:ext cx="4039953" cy="1073755"/>
              </a:xfrm>
              <a:prstGeom prst="rect">
                <a:avLst/>
              </a:prstGeom>
              <a:blipFill>
                <a:blip r:embed="rId5"/>
                <a:stretch>
                  <a:fillRect l="-452" t="-1130" r="-452" b="-5085"/>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4641669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图片 13" descr="图示&#10;&#10;AI 生成的内容可能不正确。">
            <a:extLst>
              <a:ext uri="{FF2B5EF4-FFF2-40B4-BE49-F238E27FC236}">
                <a16:creationId xmlns:a16="http://schemas.microsoft.com/office/drawing/2014/main" id="{F45EBF05-3D29-3B51-9707-E401C41B230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22938" y="3143875"/>
            <a:ext cx="3682757" cy="1870607"/>
          </a:xfrm>
          <a:prstGeom prst="rect">
            <a:avLst/>
          </a:prstGeom>
        </p:spPr>
      </p:pic>
      <p:pic>
        <p:nvPicPr>
          <p:cNvPr id="10" name="图片 9" descr="建筑的摆设布局&#10;&#10;AI 生成的内容可能不正确。">
            <a:extLst>
              <a:ext uri="{FF2B5EF4-FFF2-40B4-BE49-F238E27FC236}">
                <a16:creationId xmlns:a16="http://schemas.microsoft.com/office/drawing/2014/main" id="{60D05F0C-199A-51D7-802C-74DBB2A677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0352" y="2768227"/>
            <a:ext cx="3737719" cy="2246255"/>
          </a:xfrm>
          <a:prstGeom prst="rect">
            <a:avLst/>
          </a:prstGeom>
        </p:spPr>
      </p:pic>
      <p:sp>
        <p:nvSpPr>
          <p:cNvPr id="2" name="文本框 1">
            <a:extLst>
              <a:ext uri="{FF2B5EF4-FFF2-40B4-BE49-F238E27FC236}">
                <a16:creationId xmlns:a16="http://schemas.microsoft.com/office/drawing/2014/main" id="{5BE71C83-81E3-A682-2A74-6684150AFD64}"/>
              </a:ext>
            </a:extLst>
          </p:cNvPr>
          <p:cNvSpPr txBox="1"/>
          <p:nvPr/>
        </p:nvSpPr>
        <p:spPr>
          <a:xfrm>
            <a:off x="1145598" y="116669"/>
            <a:ext cx="6094268" cy="523220"/>
          </a:xfrm>
          <a:prstGeom prst="rect">
            <a:avLst/>
          </a:prstGeom>
          <a:noFill/>
        </p:spPr>
        <p:txBody>
          <a:bodyPr wrap="square">
            <a:spAutoFit/>
          </a:bodyPr>
          <a:lstStyle/>
          <a:p>
            <a:r>
              <a:rPr lang="en-US" altLang="zh-CN" sz="2800" dirty="0">
                <a:solidFill>
                  <a:schemeClr val="accent1"/>
                </a:solidFill>
                <a:latin typeface="华文中宋" panose="02010600040101010101" pitchFamily="2" charset="-122"/>
                <a:ea typeface="华文中宋" panose="02010600040101010101" pitchFamily="2" charset="-122"/>
              </a:rPr>
              <a:t>Introduction to</a:t>
            </a:r>
            <a:r>
              <a:rPr lang="zh-CN" altLang="en-US" sz="2800" dirty="0">
                <a:solidFill>
                  <a:schemeClr val="accent1"/>
                </a:solidFill>
                <a:latin typeface="华文中宋" panose="02010600040101010101" pitchFamily="2" charset="-122"/>
                <a:ea typeface="华文中宋" panose="02010600040101010101" pitchFamily="2" charset="-122"/>
              </a:rPr>
              <a:t> </a:t>
            </a:r>
            <a:r>
              <a:rPr lang="en-US" altLang="zh-CN" sz="2800" dirty="0">
                <a:solidFill>
                  <a:schemeClr val="accent1"/>
                </a:solidFill>
                <a:latin typeface="华文中宋" panose="02010600040101010101" pitchFamily="2" charset="-122"/>
                <a:ea typeface="华文中宋" panose="02010600040101010101" pitchFamily="2" charset="-122"/>
              </a:rPr>
              <a:t>Collective</a:t>
            </a:r>
            <a:r>
              <a:rPr lang="zh-CN" altLang="en-US" sz="2800" dirty="0">
                <a:solidFill>
                  <a:schemeClr val="accent1"/>
                </a:solidFill>
                <a:latin typeface="华文中宋" panose="02010600040101010101" pitchFamily="2" charset="-122"/>
                <a:ea typeface="华文中宋" panose="02010600040101010101" pitchFamily="2" charset="-122"/>
              </a:rPr>
              <a:t> </a:t>
            </a:r>
            <a:r>
              <a:rPr lang="en-US" altLang="zh-CN" sz="2800" dirty="0">
                <a:solidFill>
                  <a:schemeClr val="accent1"/>
                </a:solidFill>
                <a:latin typeface="华文中宋" panose="02010600040101010101" pitchFamily="2" charset="-122"/>
                <a:ea typeface="华文中宋" panose="02010600040101010101" pitchFamily="2" charset="-122"/>
              </a:rPr>
              <a:t>effects</a:t>
            </a:r>
            <a:endParaRPr lang="zh-CN" altLang="en-US" sz="2800" dirty="0">
              <a:solidFill>
                <a:schemeClr val="accent1"/>
              </a:solidFill>
              <a:latin typeface="华文中宋" panose="02010600040101010101" pitchFamily="2" charset="-122"/>
              <a:ea typeface="华文中宋" panose="02010600040101010101" pitchFamily="2" charset="-122"/>
            </a:endParaRPr>
          </a:p>
        </p:txBody>
      </p:sp>
      <p:sp>
        <p:nvSpPr>
          <p:cNvPr id="3" name="文本框 2">
            <a:extLst>
              <a:ext uri="{FF2B5EF4-FFF2-40B4-BE49-F238E27FC236}">
                <a16:creationId xmlns:a16="http://schemas.microsoft.com/office/drawing/2014/main" id="{08D1BB6D-562D-2DA5-6B59-0C9289647681}"/>
              </a:ext>
            </a:extLst>
          </p:cNvPr>
          <p:cNvSpPr txBox="1"/>
          <p:nvPr/>
        </p:nvSpPr>
        <p:spPr>
          <a:xfrm>
            <a:off x="633845" y="966354"/>
            <a:ext cx="2970685" cy="461665"/>
          </a:xfrm>
          <a:prstGeom prst="rect">
            <a:avLst/>
          </a:prstGeom>
          <a:noFill/>
        </p:spPr>
        <p:txBody>
          <a:bodyPr wrap="none" rtlCol="0">
            <a:spAutoFit/>
          </a:bodyPr>
          <a:lstStyle/>
          <a:p>
            <a:r>
              <a:rPr lang="en-US" altLang="zh-CN" sz="2400" dirty="0">
                <a:latin typeface="Times New Roman" panose="02020603050405020304" pitchFamily="18" charset="0"/>
                <a:cs typeface="Times New Roman" panose="02020603050405020304" pitchFamily="18" charset="0"/>
              </a:rPr>
              <a:t>How far have we gone</a:t>
            </a:r>
            <a:endParaRPr lang="zh-CN" altLang="en-US" sz="2400" dirty="0">
              <a:latin typeface="Times New Roman" panose="02020603050405020304" pitchFamily="18" charset="0"/>
              <a:cs typeface="Times New Roman" panose="02020603050405020304" pitchFamily="18" charset="0"/>
            </a:endParaRPr>
          </a:p>
        </p:txBody>
      </p:sp>
      <p:sp>
        <p:nvSpPr>
          <p:cNvPr id="6" name="文本框 5">
            <a:extLst>
              <a:ext uri="{FF2B5EF4-FFF2-40B4-BE49-F238E27FC236}">
                <a16:creationId xmlns:a16="http://schemas.microsoft.com/office/drawing/2014/main" id="{17D69469-560D-393D-53F7-B1E190CD590F}"/>
              </a:ext>
            </a:extLst>
          </p:cNvPr>
          <p:cNvSpPr txBox="1"/>
          <p:nvPr/>
        </p:nvSpPr>
        <p:spPr>
          <a:xfrm>
            <a:off x="205152" y="5291481"/>
            <a:ext cx="4425105" cy="1200329"/>
          </a:xfrm>
          <a:prstGeom prst="rect">
            <a:avLst/>
          </a:prstGeom>
          <a:noFill/>
        </p:spPr>
        <p:txBody>
          <a:bodyPr wrap="square">
            <a:spAutoFit/>
          </a:bodyPr>
          <a:lstStyle/>
          <a:p>
            <a:pPr algn="ctr"/>
            <a:r>
              <a:rPr lang="en-US" altLang="zh-CN" b="1" dirty="0"/>
              <a:t>Synchrotron</a:t>
            </a:r>
          </a:p>
          <a:p>
            <a:pPr algn="ctr"/>
            <a:endParaRPr lang="en-US" altLang="zh-CN" b="1" dirty="0"/>
          </a:p>
          <a:p>
            <a:pPr algn="ctr"/>
            <a:r>
              <a:rPr lang="en-US" altLang="zh-CN" b="1" dirty="0"/>
              <a:t>KEK B factory </a:t>
            </a:r>
          </a:p>
          <a:p>
            <a:r>
              <a:rPr lang="en-US" altLang="zh-CN" b="1" dirty="0"/>
              <a:t>2.6 A @3.5GeV  (average beam current)</a:t>
            </a:r>
            <a:endParaRPr lang="zh-CN" altLang="en-US" b="1" dirty="0"/>
          </a:p>
        </p:txBody>
      </p:sp>
      <p:sp>
        <p:nvSpPr>
          <p:cNvPr id="8" name="文本框 7">
            <a:extLst>
              <a:ext uri="{FF2B5EF4-FFF2-40B4-BE49-F238E27FC236}">
                <a16:creationId xmlns:a16="http://schemas.microsoft.com/office/drawing/2014/main" id="{09A7CBA2-4E85-CE90-0CD4-D5A7BC226B58}"/>
              </a:ext>
            </a:extLst>
          </p:cNvPr>
          <p:cNvSpPr txBox="1"/>
          <p:nvPr/>
        </p:nvSpPr>
        <p:spPr>
          <a:xfrm>
            <a:off x="4567724" y="5264003"/>
            <a:ext cx="3800252" cy="1477328"/>
          </a:xfrm>
          <a:prstGeom prst="rect">
            <a:avLst/>
          </a:prstGeom>
          <a:noFill/>
        </p:spPr>
        <p:txBody>
          <a:bodyPr wrap="square">
            <a:spAutoFit/>
          </a:bodyPr>
          <a:lstStyle/>
          <a:p>
            <a:pPr algn="ctr"/>
            <a:r>
              <a:rPr lang="en-US" altLang="zh-CN" b="1" dirty="0"/>
              <a:t>Induction linac</a:t>
            </a:r>
          </a:p>
          <a:p>
            <a:pPr algn="ctr"/>
            <a:endParaRPr lang="en-US" altLang="zh-CN" b="1" dirty="0"/>
          </a:p>
          <a:p>
            <a:pPr algn="ctr"/>
            <a:r>
              <a:rPr lang="en-US" altLang="zh-CN" b="1" dirty="0"/>
              <a:t>ATA LLNL</a:t>
            </a:r>
          </a:p>
          <a:p>
            <a:pPr algn="ctr"/>
            <a:r>
              <a:rPr lang="en-US" altLang="zh-CN" b="1" dirty="0"/>
              <a:t>10kA @50MeV </a:t>
            </a:r>
            <a:r>
              <a:rPr lang="zh-CN" altLang="en-US" b="1" dirty="0"/>
              <a:t>（</a:t>
            </a:r>
            <a:r>
              <a:rPr lang="en-US" altLang="zh-CN" b="1" dirty="0"/>
              <a:t>peak current</a:t>
            </a:r>
            <a:r>
              <a:rPr lang="zh-CN" altLang="en-US" b="1" dirty="0"/>
              <a:t>）</a:t>
            </a:r>
            <a:endParaRPr lang="en-US" altLang="zh-CN" b="1" dirty="0"/>
          </a:p>
          <a:p>
            <a:pPr algn="ctr"/>
            <a:r>
              <a:rPr lang="en-US" altLang="zh-CN" b="1" dirty="0"/>
              <a:t>60ns pulse </a:t>
            </a:r>
          </a:p>
        </p:txBody>
      </p:sp>
      <p:sp>
        <p:nvSpPr>
          <p:cNvPr id="15" name="文本框 14">
            <a:extLst>
              <a:ext uri="{FF2B5EF4-FFF2-40B4-BE49-F238E27FC236}">
                <a16:creationId xmlns:a16="http://schemas.microsoft.com/office/drawing/2014/main" id="{FB9AB152-0AC4-843D-0CE4-B4C6AF05E27C}"/>
              </a:ext>
            </a:extLst>
          </p:cNvPr>
          <p:cNvSpPr txBox="1"/>
          <p:nvPr/>
        </p:nvSpPr>
        <p:spPr>
          <a:xfrm>
            <a:off x="8305443" y="5218370"/>
            <a:ext cx="3800252" cy="1200329"/>
          </a:xfrm>
          <a:prstGeom prst="rect">
            <a:avLst/>
          </a:prstGeom>
          <a:noFill/>
        </p:spPr>
        <p:txBody>
          <a:bodyPr wrap="square">
            <a:spAutoFit/>
          </a:bodyPr>
          <a:lstStyle/>
          <a:p>
            <a:pPr algn="ctr"/>
            <a:r>
              <a:rPr lang="en-US" altLang="zh-CN" b="1" dirty="0"/>
              <a:t>Plasma wake-field accelerator</a:t>
            </a:r>
          </a:p>
          <a:p>
            <a:pPr algn="ctr"/>
            <a:endParaRPr lang="en-US" altLang="zh-CN" b="1" dirty="0"/>
          </a:p>
          <a:p>
            <a:pPr algn="ctr"/>
            <a:r>
              <a:rPr lang="en-US" altLang="zh-CN" b="1" dirty="0"/>
              <a:t>20–40 kA (</a:t>
            </a:r>
            <a:r>
              <a:rPr lang="en-US" altLang="zh-CN" b="1"/>
              <a:t>peak current)</a:t>
            </a:r>
            <a:endParaRPr lang="en-US" altLang="zh-CN" b="1" dirty="0"/>
          </a:p>
          <a:p>
            <a:pPr algn="ctr"/>
            <a:r>
              <a:rPr lang="en-US" altLang="zh-CN" b="1" dirty="0"/>
              <a:t>~30fs</a:t>
            </a:r>
          </a:p>
        </p:txBody>
      </p:sp>
      <p:grpSp>
        <p:nvGrpSpPr>
          <p:cNvPr id="7" name="组合 6">
            <a:extLst>
              <a:ext uri="{FF2B5EF4-FFF2-40B4-BE49-F238E27FC236}">
                <a16:creationId xmlns:a16="http://schemas.microsoft.com/office/drawing/2014/main" id="{C8D036E2-81EE-B08C-EF82-3F06370DD08A}"/>
              </a:ext>
            </a:extLst>
          </p:cNvPr>
          <p:cNvGrpSpPr/>
          <p:nvPr/>
        </p:nvGrpSpPr>
        <p:grpSpPr>
          <a:xfrm>
            <a:off x="5915720" y="994968"/>
            <a:ext cx="4099984" cy="3184737"/>
            <a:chOff x="7806866" y="1001615"/>
            <a:chExt cx="4099984" cy="3184737"/>
          </a:xfrm>
        </p:grpSpPr>
        <p:sp>
          <p:nvSpPr>
            <p:cNvPr id="4" name="文本框 3">
              <a:extLst>
                <a:ext uri="{FF2B5EF4-FFF2-40B4-BE49-F238E27FC236}">
                  <a16:creationId xmlns:a16="http://schemas.microsoft.com/office/drawing/2014/main" id="{8DF252BF-9474-B1F0-BC10-87A014C4471D}"/>
                </a:ext>
              </a:extLst>
            </p:cNvPr>
            <p:cNvSpPr txBox="1"/>
            <p:nvPr/>
          </p:nvSpPr>
          <p:spPr>
            <a:xfrm>
              <a:off x="7806866" y="1001615"/>
              <a:ext cx="3997633" cy="523220"/>
            </a:xfrm>
            <a:prstGeom prst="rect">
              <a:avLst/>
            </a:prstGeom>
            <a:noFill/>
          </p:spPr>
          <p:txBody>
            <a:bodyPr wrap="none" rtlCol="0">
              <a:spAutoFit/>
            </a:bodyPr>
            <a:lstStyle/>
            <a:p>
              <a:r>
                <a:rPr lang="en-US" altLang="zh-CN" sz="2800" b="1" dirty="0">
                  <a:solidFill>
                    <a:schemeClr val="accent2"/>
                  </a:solidFill>
                  <a:latin typeface="隶书" panose="02010509060101010101" pitchFamily="49" charset="-122"/>
                  <a:ea typeface="隶书" panose="02010509060101010101" pitchFamily="49" charset="-122"/>
                </a:rPr>
                <a:t>Tokamak  </a:t>
              </a:r>
              <a:r>
                <a:rPr lang="en-US" altLang="zh-CN" sz="2800" b="1" dirty="0">
                  <a:solidFill>
                    <a:schemeClr val="accent2"/>
                  </a:solidFill>
                  <a:latin typeface="Times New Roman" panose="02020603050405020304" pitchFamily="18" charset="0"/>
                  <a:ea typeface="隶书" panose="02010509060101010101" pitchFamily="49" charset="-122"/>
                  <a:cs typeface="Times New Roman" panose="02020603050405020304" pitchFamily="18" charset="0"/>
                </a:rPr>
                <a:t>~ million Amp</a:t>
              </a:r>
              <a:endParaRPr lang="zh-CN" altLang="en-US" sz="2800" b="1" dirty="0">
                <a:solidFill>
                  <a:schemeClr val="accent2"/>
                </a:solidFill>
                <a:latin typeface="隶书" panose="02010509060101010101" pitchFamily="49" charset="-122"/>
                <a:ea typeface="隶书" panose="02010509060101010101" pitchFamily="49" charset="-122"/>
              </a:endParaRPr>
            </a:p>
          </p:txBody>
        </p:sp>
        <p:pic>
          <p:nvPicPr>
            <p:cNvPr id="5" name="Picture 2" descr="Basic tokamak components include the toroidal field coils (in blue), the central solenoid (in green), and poloidal field coils (in grey). The total magnetic field (in black) around the torus confines the path of travel of the charged plasma particles.">
              <a:extLst>
                <a:ext uri="{FF2B5EF4-FFF2-40B4-BE49-F238E27FC236}">
                  <a16:creationId xmlns:a16="http://schemas.microsoft.com/office/drawing/2014/main" id="{5D8EF727-4165-9CF1-DC3C-ED26DBC3F2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04288" y="1693717"/>
              <a:ext cx="3402562" cy="2492635"/>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a:extLst>
              <a:ext uri="{FF2B5EF4-FFF2-40B4-BE49-F238E27FC236}">
                <a16:creationId xmlns:a16="http://schemas.microsoft.com/office/drawing/2014/main" id="{2BE3177D-CAC2-00EB-1C34-462B3CA3C4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169" y="2099185"/>
            <a:ext cx="4403555" cy="31191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7914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4FCAE18F-B911-F9AB-679E-83308F6C8E7A}"/>
              </a:ext>
            </a:extLst>
          </p:cNvPr>
          <p:cNvSpPr txBox="1"/>
          <p:nvPr/>
        </p:nvSpPr>
        <p:spPr>
          <a:xfrm>
            <a:off x="1145598" y="116669"/>
            <a:ext cx="6094268" cy="523220"/>
          </a:xfrm>
          <a:prstGeom prst="rect">
            <a:avLst/>
          </a:prstGeom>
          <a:noFill/>
        </p:spPr>
        <p:txBody>
          <a:bodyPr wrap="square">
            <a:spAutoFit/>
          </a:bodyPr>
          <a:lstStyle/>
          <a:p>
            <a:r>
              <a:rPr lang="en-US" altLang="zh-CN" sz="2800" dirty="0">
                <a:solidFill>
                  <a:schemeClr val="accent2">
                    <a:lumMod val="75000"/>
                  </a:schemeClr>
                </a:solidFill>
                <a:latin typeface="华文中宋" panose="02010600040101010101" pitchFamily="2" charset="-122"/>
                <a:ea typeface="华文中宋" panose="02010600040101010101" pitchFamily="2" charset="-122"/>
              </a:rPr>
              <a:t>Beam lifetime</a:t>
            </a:r>
            <a:endParaRPr lang="zh-CN" altLang="en-US" sz="2800" dirty="0">
              <a:solidFill>
                <a:schemeClr val="accent2">
                  <a:lumMod val="75000"/>
                </a:schemeClr>
              </a:solidFill>
              <a:latin typeface="华文中宋" panose="02010600040101010101" pitchFamily="2" charset="-122"/>
              <a:ea typeface="华文中宋" panose="02010600040101010101" pitchFamily="2" charset="-122"/>
            </a:endParaRPr>
          </a:p>
        </p:txBody>
      </p:sp>
      <p:sp>
        <p:nvSpPr>
          <p:cNvPr id="4" name="文本框 3">
            <a:extLst>
              <a:ext uri="{FF2B5EF4-FFF2-40B4-BE49-F238E27FC236}">
                <a16:creationId xmlns:a16="http://schemas.microsoft.com/office/drawing/2014/main" id="{ABFC22A9-FB50-BA2F-DBCF-33DEDD22156A}"/>
              </a:ext>
            </a:extLst>
          </p:cNvPr>
          <p:cNvSpPr txBox="1"/>
          <p:nvPr/>
        </p:nvSpPr>
        <p:spPr>
          <a:xfrm>
            <a:off x="533403" y="1109261"/>
            <a:ext cx="6094268" cy="369332"/>
          </a:xfrm>
          <a:prstGeom prst="rect">
            <a:avLst/>
          </a:prstGeom>
          <a:noFill/>
        </p:spPr>
        <p:txBody>
          <a:bodyPr wrap="square">
            <a:spAutoFit/>
          </a:bodyPr>
          <a:lstStyle/>
          <a:p>
            <a:r>
              <a:rPr lang="en-US" altLang="zh-CN" sz="1800" b="1" dirty="0">
                <a:effectLst/>
                <a:latin typeface="Times New Roman" panose="02020603050405020304" pitchFamily="18" charset="0"/>
                <a:ea typeface="等线" panose="02010600030101010101" pitchFamily="2" charset="-122"/>
              </a:rPr>
              <a:t>Quantum lifetime</a:t>
            </a:r>
            <a:endParaRPr lang="zh-CN" altLang="en-US" b="1" dirty="0"/>
          </a:p>
        </p:txBody>
      </p:sp>
      <p:graphicFrame>
        <p:nvGraphicFramePr>
          <p:cNvPr id="7" name="表格 6">
            <a:extLst>
              <a:ext uri="{FF2B5EF4-FFF2-40B4-BE49-F238E27FC236}">
                <a16:creationId xmlns:a16="http://schemas.microsoft.com/office/drawing/2014/main" id="{78A805CB-6707-2B4E-ED46-58E3928DCF56}"/>
              </a:ext>
            </a:extLst>
          </p:cNvPr>
          <p:cNvGraphicFramePr>
            <a:graphicFrameLocks noGrp="1"/>
          </p:cNvGraphicFramePr>
          <p:nvPr>
            <p:extLst>
              <p:ext uri="{D42A27DB-BD31-4B8C-83A1-F6EECF244321}">
                <p14:modId xmlns:p14="http://schemas.microsoft.com/office/powerpoint/2010/main" val="1771819360"/>
              </p:ext>
            </p:extLst>
          </p:nvPr>
        </p:nvGraphicFramePr>
        <p:xfrm>
          <a:off x="2115128" y="2221948"/>
          <a:ext cx="6773335" cy="741680"/>
        </p:xfrm>
        <a:graphic>
          <a:graphicData uri="http://schemas.openxmlformats.org/drawingml/2006/table">
            <a:tbl>
              <a:tblPr firstRow="1" bandRow="1">
                <a:tableStyleId>{5C22544A-7EE6-4342-B048-85BDC9FD1C3A}</a:tableStyleId>
              </a:tblPr>
              <a:tblGrid>
                <a:gridCol w="1677555">
                  <a:extLst>
                    <a:ext uri="{9D8B030D-6E8A-4147-A177-3AD203B41FA5}">
                      <a16:colId xmlns:a16="http://schemas.microsoft.com/office/drawing/2014/main" val="3992917235"/>
                    </a:ext>
                  </a:extLst>
                </a:gridCol>
                <a:gridCol w="1031779">
                  <a:extLst>
                    <a:ext uri="{9D8B030D-6E8A-4147-A177-3AD203B41FA5}">
                      <a16:colId xmlns:a16="http://schemas.microsoft.com/office/drawing/2014/main" val="2559141293"/>
                    </a:ext>
                  </a:extLst>
                </a:gridCol>
                <a:gridCol w="1354667">
                  <a:extLst>
                    <a:ext uri="{9D8B030D-6E8A-4147-A177-3AD203B41FA5}">
                      <a16:colId xmlns:a16="http://schemas.microsoft.com/office/drawing/2014/main" val="2420146145"/>
                    </a:ext>
                  </a:extLst>
                </a:gridCol>
                <a:gridCol w="1354667">
                  <a:extLst>
                    <a:ext uri="{9D8B030D-6E8A-4147-A177-3AD203B41FA5}">
                      <a16:colId xmlns:a16="http://schemas.microsoft.com/office/drawing/2014/main" val="2329009927"/>
                    </a:ext>
                  </a:extLst>
                </a:gridCol>
                <a:gridCol w="1354667">
                  <a:extLst>
                    <a:ext uri="{9D8B030D-6E8A-4147-A177-3AD203B41FA5}">
                      <a16:colId xmlns:a16="http://schemas.microsoft.com/office/drawing/2014/main" val="3618042233"/>
                    </a:ext>
                  </a:extLst>
                </a:gridCol>
              </a:tblGrid>
              <a:tr h="370840">
                <a:tc>
                  <a:txBody>
                    <a:bodyPr/>
                    <a:lstStyle/>
                    <a:p>
                      <a:pPr algn="ctr"/>
                      <a:r>
                        <a:rPr lang="en-US" altLang="zh-CN" dirty="0">
                          <a:latin typeface="Times New Roman" panose="02020603050405020304" pitchFamily="18" charset="0"/>
                          <a:cs typeface="Times New Roman" panose="02020603050405020304" pitchFamily="18" charset="0"/>
                        </a:rPr>
                        <a:t>Aperture X/</a:t>
                      </a:r>
                      <a:r>
                        <a:rPr lang="el-GR" altLang="zh-CN" dirty="0">
                          <a:latin typeface="Times New Roman" panose="02020603050405020304" pitchFamily="18" charset="0"/>
                          <a:cs typeface="Times New Roman" panose="02020603050405020304" pitchFamily="18" charset="0"/>
                        </a:rPr>
                        <a:t>σ</a:t>
                      </a:r>
                      <a:r>
                        <a:rPr lang="en-US" altLang="zh-CN" baseline="-25000" dirty="0">
                          <a:latin typeface="Times New Roman" panose="02020603050405020304" pitchFamily="18" charset="0"/>
                          <a:cs typeface="Times New Roman" panose="02020603050405020304" pitchFamily="18" charset="0"/>
                        </a:rPr>
                        <a:t>x</a:t>
                      </a:r>
                      <a:endParaRPr lang="zh-CN" altLang="en-US" baseline="-25000"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4</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5</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6</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7</a:t>
                      </a:r>
                      <a:endParaRPr lang="zh-CN"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653638782"/>
                  </a:ext>
                </a:extLst>
              </a:tr>
              <a:tr h="370840">
                <a:tc>
                  <a:txBody>
                    <a:bodyPr/>
                    <a:lstStyle/>
                    <a:p>
                      <a:pPr algn="ctr"/>
                      <a:r>
                        <a:rPr lang="el-GR" altLang="zh-CN" dirty="0">
                          <a:latin typeface="Times New Roman" panose="02020603050405020304" pitchFamily="18" charset="0"/>
                          <a:cs typeface="Times New Roman" panose="02020603050405020304" pitchFamily="18" charset="0"/>
                        </a:rPr>
                        <a:t>τ</a:t>
                      </a:r>
                      <a:r>
                        <a:rPr lang="en-US" altLang="zh-CN" baseline="-25000" dirty="0">
                          <a:latin typeface="Times New Roman" panose="02020603050405020304" pitchFamily="18" charset="0"/>
                          <a:cs typeface="Times New Roman" panose="02020603050405020304" pitchFamily="18" charset="0"/>
                        </a:rPr>
                        <a:t>q</a:t>
                      </a:r>
                      <a:endParaRPr lang="zh-CN" altLang="en-US" baseline="-25000"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3.7s</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215s</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10.1 h</a:t>
                      </a:r>
                      <a:endParaRPr lang="zh-CN" altLang="en-US" dirty="0">
                        <a:latin typeface="Times New Roman" panose="02020603050405020304" pitchFamily="18" charset="0"/>
                        <a:cs typeface="Times New Roman" panose="02020603050405020304" pitchFamily="18" charset="0"/>
                      </a:endParaRPr>
                    </a:p>
                  </a:txBody>
                  <a:tcPr/>
                </a:tc>
                <a:tc>
                  <a:txBody>
                    <a:bodyPr/>
                    <a:lstStyle/>
                    <a:p>
                      <a:pPr algn="ctr"/>
                      <a:r>
                        <a:rPr lang="en-US" altLang="zh-CN" dirty="0">
                          <a:latin typeface="Times New Roman" panose="02020603050405020304" pitchFamily="18" charset="0"/>
                          <a:cs typeface="Times New Roman" panose="02020603050405020304" pitchFamily="18" charset="0"/>
                        </a:rPr>
                        <a:t>4952h</a:t>
                      </a:r>
                      <a:endParaRPr lang="zh-CN" altLang="en-US"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589325983"/>
                  </a:ext>
                </a:extLst>
              </a:tr>
            </a:tbl>
          </a:graphicData>
        </a:graphic>
      </p:graphicFrame>
      <p:sp>
        <p:nvSpPr>
          <p:cNvPr id="8" name="文本框 7">
            <a:extLst>
              <a:ext uri="{FF2B5EF4-FFF2-40B4-BE49-F238E27FC236}">
                <a16:creationId xmlns:a16="http://schemas.microsoft.com/office/drawing/2014/main" id="{EE9000FE-6247-BB06-B046-C4712B91AF3F}"/>
              </a:ext>
            </a:extLst>
          </p:cNvPr>
          <p:cNvSpPr txBox="1"/>
          <p:nvPr/>
        </p:nvSpPr>
        <p:spPr>
          <a:xfrm>
            <a:off x="1481284" y="1478593"/>
            <a:ext cx="8743372" cy="646331"/>
          </a:xfrm>
          <a:prstGeom prst="rect">
            <a:avLst/>
          </a:prstGeom>
          <a:noFill/>
        </p:spPr>
        <p:txBody>
          <a:bodyPr wrap="square" rtlCol="0">
            <a:spAutoFit/>
          </a:bodyPr>
          <a:lstStyle/>
          <a:p>
            <a:r>
              <a:rPr lang="en-US" altLang="zh-CN" dirty="0"/>
              <a:t>For a storage ring with damping time </a:t>
            </a:r>
            <a:r>
              <a:rPr lang="el-GR" altLang="zh-CN" dirty="0">
                <a:latin typeface="Times New Roman" panose="02020603050405020304" pitchFamily="18" charset="0"/>
                <a:cs typeface="Times New Roman" panose="02020603050405020304" pitchFamily="18" charset="0"/>
              </a:rPr>
              <a:t>τ</a:t>
            </a:r>
            <a:r>
              <a:rPr lang="en-US" altLang="zh-CN" dirty="0">
                <a:latin typeface="Times New Roman" panose="02020603050405020304" pitchFamily="18" charset="0"/>
                <a:cs typeface="Times New Roman" panose="02020603050405020304" pitchFamily="18" charset="0"/>
              </a:rPr>
              <a:t>=20ms, the quantum lifetime caused by horizontal aperture is as shown bellow</a:t>
            </a:r>
            <a:endParaRPr lang="zh-CN" altLang="en-US" dirty="0"/>
          </a:p>
        </p:txBody>
      </p:sp>
      <p:pic>
        <p:nvPicPr>
          <p:cNvPr id="1026" name="Picture 2">
            <a:extLst>
              <a:ext uri="{FF2B5EF4-FFF2-40B4-BE49-F238E27FC236}">
                <a16:creationId xmlns:a16="http://schemas.microsoft.com/office/drawing/2014/main" id="{2C552D9E-9215-6A62-3A5C-FABED9140F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5715" y="3657600"/>
            <a:ext cx="5349643" cy="2763982"/>
          </a:xfrm>
          <a:prstGeom prst="rect">
            <a:avLst/>
          </a:prstGeom>
          <a:noFill/>
          <a:extLst>
            <a:ext uri="{909E8E84-426E-40DD-AFC4-6F175D3DCCD1}">
              <a14:hiddenFill xmlns:a14="http://schemas.microsoft.com/office/drawing/2010/main">
                <a:solidFill>
                  <a:srgbClr val="FFFFFF"/>
                </a:solidFill>
              </a14:hiddenFill>
            </a:ext>
          </a:extLst>
        </p:spPr>
      </p:pic>
      <p:sp>
        <p:nvSpPr>
          <p:cNvPr id="9" name="文本框 8">
            <a:extLst>
              <a:ext uri="{FF2B5EF4-FFF2-40B4-BE49-F238E27FC236}">
                <a16:creationId xmlns:a16="http://schemas.microsoft.com/office/drawing/2014/main" id="{272A0B43-237F-DEE1-4A1E-8F0A917E425B}"/>
              </a:ext>
            </a:extLst>
          </p:cNvPr>
          <p:cNvSpPr txBox="1"/>
          <p:nvPr/>
        </p:nvSpPr>
        <p:spPr>
          <a:xfrm>
            <a:off x="6471808" y="3894373"/>
            <a:ext cx="5465617" cy="2031325"/>
          </a:xfrm>
          <a:prstGeom prst="rect">
            <a:avLst/>
          </a:prstGeom>
          <a:noFill/>
        </p:spPr>
        <p:txBody>
          <a:bodyPr wrap="square" rtlCol="0">
            <a:spAutoFit/>
          </a:bodyPr>
          <a:lstStyle/>
          <a:p>
            <a:r>
              <a:rPr lang="en-US" altLang="zh-CN" b="1" dirty="0">
                <a:solidFill>
                  <a:srgbClr val="00B050"/>
                </a:solidFill>
                <a:latin typeface="Times New Roman" panose="02020603050405020304" pitchFamily="18" charset="0"/>
                <a:cs typeface="Times New Roman" panose="02020603050405020304" pitchFamily="18" charset="0"/>
              </a:rPr>
              <a:t>A rough estimation: Aperture X = 2</a:t>
            </a:r>
            <a:r>
              <a:rPr lang="el-GR" altLang="zh-CN" b="1" dirty="0">
                <a:solidFill>
                  <a:srgbClr val="00B050"/>
                </a:solidFill>
                <a:latin typeface="Times New Roman" panose="02020603050405020304" pitchFamily="18" charset="0"/>
                <a:cs typeface="Times New Roman" panose="02020603050405020304" pitchFamily="18" charset="0"/>
              </a:rPr>
              <a:t>σ</a:t>
            </a:r>
            <a:r>
              <a:rPr lang="en-US" altLang="zh-CN" b="1" baseline="-25000" dirty="0">
                <a:solidFill>
                  <a:srgbClr val="00B050"/>
                </a:solidFill>
                <a:latin typeface="Times New Roman" panose="02020603050405020304" pitchFamily="18" charset="0"/>
                <a:cs typeface="Times New Roman" panose="02020603050405020304" pitchFamily="18" charset="0"/>
              </a:rPr>
              <a:t>x</a:t>
            </a:r>
            <a:endParaRPr lang="en-US" altLang="zh-CN" b="1" dirty="0">
              <a:solidFill>
                <a:srgbClr val="00B050"/>
              </a:solidFill>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The fraction of particles whose amplitudes exceed 2 sigma, is 4.5%</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To decay to 1/e charge, should lost 63.21% of initial charge. 63.21/4.5≈14</a:t>
            </a:r>
          </a:p>
          <a:p>
            <a:endParaRPr lang="en-US" altLang="zh-CN" dirty="0">
              <a:latin typeface="Times New Roman" panose="02020603050405020304" pitchFamily="18" charset="0"/>
              <a:cs typeface="Times New Roman" panose="02020603050405020304" pitchFamily="18" charset="0"/>
            </a:endParaRPr>
          </a:p>
          <a:p>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14*20ms=280ms</a:t>
            </a:r>
            <a:endParaRPr lang="zh-CN" alt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37847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A4A8DBB5-836C-B8FE-5B1B-9686FD2525CF}"/>
              </a:ext>
            </a:extLst>
          </p:cNvPr>
          <p:cNvSpPr txBox="1"/>
          <p:nvPr/>
        </p:nvSpPr>
        <p:spPr>
          <a:xfrm>
            <a:off x="800103" y="1000036"/>
            <a:ext cx="10754588" cy="646331"/>
          </a:xfrm>
          <a:prstGeom prst="rect">
            <a:avLst/>
          </a:prstGeom>
          <a:noFill/>
        </p:spPr>
        <p:txBody>
          <a:bodyPr wrap="square">
            <a:spAutoFit/>
          </a:bodyPr>
          <a:lstStyle/>
          <a:p>
            <a:r>
              <a:rPr lang="en-US" altLang="zh-CN" dirty="0">
                <a:latin typeface="Times New Roman" panose="02020603050405020304" pitchFamily="18" charset="0"/>
                <a:cs typeface="Times New Roman" panose="02020603050405020304" pitchFamily="18" charset="0"/>
              </a:rPr>
              <a:t>The presence of residual molecules in the vacuum pipe can cause electrons to be scattered by these molecules and subsequently lost. This phenomenon is known as gas scattering lifetime.</a:t>
            </a:r>
            <a:endParaRPr lang="zh-CN" altLang="en-US" dirty="0">
              <a:latin typeface="Times New Roman" panose="02020603050405020304" pitchFamily="18" charset="0"/>
              <a:cs typeface="Times New Roman" panose="02020603050405020304" pitchFamily="18" charset="0"/>
            </a:endParaRPr>
          </a:p>
        </p:txBody>
      </p:sp>
      <p:sp>
        <p:nvSpPr>
          <p:cNvPr id="5" name="文本框 4">
            <a:extLst>
              <a:ext uri="{FF2B5EF4-FFF2-40B4-BE49-F238E27FC236}">
                <a16:creationId xmlns:a16="http://schemas.microsoft.com/office/drawing/2014/main" id="{DED156D1-8EAA-8C42-94B4-72F45C3C6D4E}"/>
              </a:ext>
            </a:extLst>
          </p:cNvPr>
          <p:cNvSpPr txBox="1"/>
          <p:nvPr/>
        </p:nvSpPr>
        <p:spPr>
          <a:xfrm>
            <a:off x="727366" y="1793542"/>
            <a:ext cx="10827325" cy="923330"/>
          </a:xfrm>
          <a:prstGeom prst="rect">
            <a:avLst/>
          </a:prstGeom>
          <a:noFill/>
        </p:spPr>
        <p:txBody>
          <a:bodyPr wrap="square">
            <a:spAutoFit/>
          </a:bodyPr>
          <a:lstStyle/>
          <a:p>
            <a:pPr marL="285750" indent="-285750">
              <a:buFont typeface="Wingdings" panose="05000000000000000000" pitchFamily="2" charset="2"/>
              <a:buChar char="l"/>
            </a:pPr>
            <a:r>
              <a:rPr lang="en-US" altLang="zh-CN" dirty="0">
                <a:latin typeface="Times New Roman" panose="02020603050405020304" pitchFamily="18" charset="0"/>
                <a:cs typeface="Times New Roman" panose="02020603050405020304" pitchFamily="18" charset="0"/>
              </a:rPr>
              <a:t>The Coulomb scattering of electrons on the residual gas nuclei can cause the transverse oscillation amplitude of the electrons to increase beyond the transverse acceptance, resulting in particle loss. This beam lifetime, known as gas elastic scattering lifetime, can be calculated using the following formula: </a:t>
            </a:r>
            <a:r>
              <a:rPr lang="zh-CN" altLang="en-US" sz="1800" dirty="0">
                <a:effectLst/>
                <a:latin typeface="Times New Roman" panose="02020603050405020304" pitchFamily="18" charset="0"/>
                <a:ea typeface="等线" panose="02010600030101010101" pitchFamily="2" charset="-122"/>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956A9E67-06F7-00A5-C745-9D3C53417867}"/>
                  </a:ext>
                </a:extLst>
              </p:cNvPr>
              <p:cNvSpPr txBox="1"/>
              <p:nvPr/>
            </p:nvSpPr>
            <p:spPr>
              <a:xfrm>
                <a:off x="2836718" y="2560768"/>
                <a:ext cx="6094268" cy="800797"/>
              </a:xfrm>
              <a:prstGeom prst="rect">
                <a:avLst/>
              </a:prstGeom>
              <a:noFill/>
            </p:spPr>
            <p:txBody>
              <a:bodyPr wrap="square">
                <a:spAutoFit/>
              </a:bodyPr>
              <a:lstStyle/>
              <a:p>
                <a:pPr indent="400050" algn="ctr">
                  <a:lnSpc>
                    <a:spcPct val="150000"/>
                  </a:lnSpc>
                </a:pPr>
                <a14:m>
                  <m:oMath xmlns:m="http://schemas.openxmlformats.org/officeDocument/2006/math">
                    <m:f>
                      <m:fPr>
                        <m:ctrlPr>
                          <a:rPr lang="zh-CN" altLang="zh-CN" sz="1800" i="1" kern="100" smtClean="0">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1</m:t>
                        </m:r>
                      </m:num>
                      <m:den>
                        <m:sSub>
                          <m:sSub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𝜏</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𝐸</m:t>
                            </m:r>
                          </m:sub>
                        </m:sSub>
                      </m:den>
                    </m:f>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=2</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𝜋</m:t>
                    </m:r>
                    <m:sSub>
                      <m:sSub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𝑁</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𝑔</m:t>
                        </m:r>
                      </m:sub>
                    </m:s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𝑐</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 </m:t>
                    </m:r>
                    <m:sSubSup>
                      <m:sSubSup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𝑟</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𝑒</m:t>
                        </m:r>
                      </m:sub>
                      <m: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2</m:t>
                        </m:r>
                      </m:sup>
                    </m:sSub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𝑍</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𝑍</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+1)</m:t>
                    </m:r>
                    <m:r>
                      <m:rPr>
                        <m:nor/>
                      </m:rP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  </m:t>
                    </m:r>
                    <m:sSup>
                      <m:sSup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𝛾</m:t>
                        </m:r>
                      </m:e>
                      <m: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−2</m:t>
                        </m:r>
                      </m:sup>
                    </m:s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f>
                      <m:f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&lt;</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𝛽</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&gt;</m:t>
                        </m:r>
                      </m:num>
                      <m:den>
                        <m:sSub>
                          <m:sSub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𝜀</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𝛽</m:t>
                            </m:r>
                          </m:sub>
                        </m:sSub>
                      </m:den>
                    </m:f>
                  </m:oMath>
                </a14:m>
                <a:r>
                  <a:rPr lang="en-US" altLang="zh-CN" sz="1800" i="1" kern="100" dirty="0">
                    <a:effectLst/>
                    <a:latin typeface="Cambria Math" panose="02040503050406030204" pitchFamily="18" charset="0"/>
                    <a:ea typeface="等线" panose="02010600030101010101" pitchFamily="2" charset="-122"/>
                    <a:cs typeface="Times New Roman" panose="02020603050405020304" pitchFamily="18" charset="0"/>
                  </a:rPr>
                  <a:t> </a:t>
                </a:r>
                <a:r>
                  <a:rPr lang="en-US" altLang="zh-CN" sz="1800" kern="100" dirty="0">
                    <a:effectLst/>
                    <a:latin typeface="Cambria Math" panose="02040503050406030204" pitchFamily="18" charset="0"/>
                    <a:ea typeface="等线" panose="02010600030101010101" pitchFamily="2" charset="-122"/>
                    <a:cs typeface="Times New Roman" panose="02020603050405020304" pitchFamily="18" charset="0"/>
                  </a:rPr>
                  <a:t> </a:t>
                </a:r>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     </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mc:Choice>
        <mc:Fallback xmlns="">
          <p:sp>
            <p:nvSpPr>
              <p:cNvPr id="9" name="文本框 8">
                <a:extLst>
                  <a:ext uri="{FF2B5EF4-FFF2-40B4-BE49-F238E27FC236}">
                    <a16:creationId xmlns:a16="http://schemas.microsoft.com/office/drawing/2014/main" id="{956A9E67-06F7-00A5-C745-9D3C53417867}"/>
                  </a:ext>
                </a:extLst>
              </p:cNvPr>
              <p:cNvSpPr txBox="1">
                <a:spLocks noRot="1" noChangeAspect="1" noMove="1" noResize="1" noEditPoints="1" noAdjustHandles="1" noChangeArrowheads="1" noChangeShapeType="1" noTextEdit="1"/>
              </p:cNvSpPr>
              <p:nvPr/>
            </p:nvSpPr>
            <p:spPr>
              <a:xfrm>
                <a:off x="2836718" y="2560768"/>
                <a:ext cx="6094268" cy="800797"/>
              </a:xfrm>
              <a:prstGeom prst="rect">
                <a:avLst/>
              </a:prstGeom>
              <a:blipFill>
                <a:blip r:embed="rId2"/>
                <a:stretch>
                  <a:fillRect b="-229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D0CF016D-B06F-6C53-8C0F-4B9C561D6594}"/>
                  </a:ext>
                </a:extLst>
              </p:cNvPr>
              <p:cNvSpPr txBox="1"/>
              <p:nvPr/>
            </p:nvSpPr>
            <p:spPr>
              <a:xfrm>
                <a:off x="800102" y="3497807"/>
                <a:ext cx="10827326" cy="671081"/>
              </a:xfrm>
              <a:prstGeom prst="rect">
                <a:avLst/>
              </a:prstGeom>
              <a:noFill/>
            </p:spPr>
            <p:txBody>
              <a:bodyPr wrap="square">
                <a:spAutoFit/>
              </a:bodyPr>
              <a:lstStyle/>
              <a:p>
                <a:r>
                  <a:rPr lang="en-US" altLang="zh-CN" sz="1800" dirty="0">
                    <a:effectLst/>
                    <a:latin typeface="Times New Roman" panose="02020603050405020304" pitchFamily="18" charset="0"/>
                    <a:ea typeface="等线" panose="02010600030101010101" pitchFamily="2" charset="-122"/>
                    <a:cs typeface="Times New Roman" panose="02020603050405020304" pitchFamily="18" charset="0"/>
                  </a:rPr>
                  <a:t>W</a:t>
                </a:r>
                <a14:m>
                  <m:oMath xmlns:m="http://schemas.openxmlformats.org/officeDocument/2006/math">
                    <m:r>
                      <m:rPr>
                        <m:sty m:val="p"/>
                      </m:rPr>
                      <a:rPr lang="en-US" altLang="zh-CN" b="0" i="0" smtClean="0">
                        <a:effectLst/>
                        <a:latin typeface="Cambria Math" panose="02040503050406030204" pitchFamily="18" charset="0"/>
                        <a:ea typeface="Cambria Math" panose="02040503050406030204" pitchFamily="18" charset="0"/>
                        <a:cs typeface="Times New Roman" panose="02020603050405020304" pitchFamily="18" charset="0"/>
                      </a:rPr>
                      <m:t>here</m:t>
                    </m:r>
                    <m:r>
                      <a:rPr lang="en-US" altLang="zh-CN" b="0" i="0" smtClean="0">
                        <a:effectLst/>
                        <a:latin typeface="Cambria Math" panose="02040503050406030204" pitchFamily="18" charset="0"/>
                        <a:ea typeface="Cambria Math" panose="02040503050406030204" pitchFamily="18" charset="0"/>
                        <a:cs typeface="Times New Roman" panose="02020603050405020304" pitchFamily="18" charset="0"/>
                      </a:rPr>
                      <m:t> </m:t>
                    </m:r>
                    <m:sSub>
                      <m:sSubPr>
                        <m:ctrlPr>
                          <a:rPr lang="zh-CN" altLang="zh-CN"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a:effectLst/>
                            <a:latin typeface="Cambria Math" panose="02040503050406030204" pitchFamily="18" charset="0"/>
                            <a:ea typeface="等线" panose="02010600030101010101" pitchFamily="2" charset="-122"/>
                            <a:cs typeface="Times New Roman" panose="02020603050405020304" pitchFamily="18" charset="0"/>
                          </a:rPr>
                          <m:t>𝑁</m:t>
                        </m:r>
                      </m:e>
                      <m:sub>
                        <m:r>
                          <a:rPr lang="en-US" altLang="zh-CN" sz="1800" i="1">
                            <a:effectLst/>
                            <a:latin typeface="Cambria Math" panose="02040503050406030204" pitchFamily="18" charset="0"/>
                            <a:ea typeface="等线" panose="02010600030101010101" pitchFamily="2" charset="-122"/>
                            <a:cs typeface="Times New Roman" panose="02020603050405020304" pitchFamily="18" charset="0"/>
                          </a:rPr>
                          <m:t>𝑔</m:t>
                        </m:r>
                      </m:sub>
                    </m:sSub>
                  </m:oMath>
                </a14:m>
                <a:r>
                  <a:rPr lang="en-US" altLang="zh-CN" sz="1800" dirty="0">
                    <a:effectLst/>
                    <a:latin typeface="Times New Roman" panose="02020603050405020304" pitchFamily="18" charset="0"/>
                    <a:ea typeface="等线" panose="02010600030101010101" pitchFamily="2" charset="-122"/>
                    <a:cs typeface="Times New Roman" panose="02020603050405020304" pitchFamily="18" charset="0"/>
                  </a:rPr>
                  <a:t> is gas density</a:t>
                </a:r>
                <a:r>
                  <a:rPr lang="zh-CN" altLang="zh-CN" sz="1800" dirty="0">
                    <a:effectLst/>
                    <a:latin typeface="Times New Roman" panose="02020603050405020304" pitchFamily="18" charset="0"/>
                    <a:ea typeface="等线" panose="02010600030101010101" pitchFamily="2" charset="-122"/>
                    <a:cs typeface="Times New Roman" panose="02020603050405020304" pitchFamily="18" charset="0"/>
                  </a:rPr>
                  <a:t>，</a:t>
                </a:r>
                <a:r>
                  <a:rPr lang="en-US" altLang="zh-CN" sz="1800" i="1" dirty="0">
                    <a:effectLst/>
                    <a:latin typeface="Times New Roman" panose="02020603050405020304" pitchFamily="18" charset="0"/>
                    <a:ea typeface="等线" panose="02010600030101010101" pitchFamily="2" charset="-122"/>
                    <a:cs typeface="Times New Roman" panose="02020603050405020304" pitchFamily="18" charset="0"/>
                  </a:rPr>
                  <a:t>Z </a:t>
                </a:r>
                <a:r>
                  <a:rPr lang="en-US" altLang="zh-CN" sz="1800" dirty="0">
                    <a:effectLst/>
                    <a:latin typeface="Times New Roman" panose="02020603050405020304" pitchFamily="18" charset="0"/>
                    <a:ea typeface="等线" panose="02010600030101010101" pitchFamily="2" charset="-122"/>
                    <a:cs typeface="Times New Roman" panose="02020603050405020304" pitchFamily="18" charset="0"/>
                  </a:rPr>
                  <a:t>is </a:t>
                </a:r>
                <a:r>
                  <a:rPr lang="en-US" altLang="zh-CN" dirty="0">
                    <a:latin typeface="Times New Roman" panose="02020603050405020304" pitchFamily="18" charset="0"/>
                    <a:cs typeface="Times New Roman" panose="02020603050405020304" pitchFamily="18" charset="0"/>
                  </a:rPr>
                  <a:t>atomic number of the </a:t>
                </a:r>
                <a:r>
                  <a:rPr lang="en-US" altLang="zh-CN" dirty="0" err="1">
                    <a:latin typeface="Times New Roman" panose="02020603050405020304" pitchFamily="18" charset="0"/>
                    <a:cs typeface="Times New Roman" panose="02020603050405020304" pitchFamily="18" charset="0"/>
                  </a:rPr>
                  <a:t>gass</a:t>
                </a:r>
                <a:r>
                  <a:rPr lang="zh-CN" altLang="zh-CN" sz="1800" dirty="0">
                    <a:effectLst/>
                    <a:latin typeface="Times New Roman" panose="02020603050405020304" pitchFamily="18" charset="0"/>
                    <a:ea typeface="等线" panose="02010600030101010101" pitchFamily="2" charset="-122"/>
                    <a:cs typeface="Times New Roman" panose="02020603050405020304" pitchFamily="18" charset="0"/>
                  </a:rPr>
                  <a:t>，</a:t>
                </a:r>
                <a14:m>
                  <m:oMath xmlns:m="http://schemas.openxmlformats.org/officeDocument/2006/math">
                    <m:r>
                      <a:rPr lang="en-US" altLang="zh-CN" sz="1800" i="1">
                        <a:effectLst/>
                        <a:latin typeface="Cambria Math" panose="02040503050406030204" pitchFamily="18" charset="0"/>
                        <a:ea typeface="等线" panose="02010600030101010101" pitchFamily="2" charset="-122"/>
                        <a:cs typeface="Times New Roman" panose="02020603050405020304" pitchFamily="18" charset="0"/>
                      </a:rPr>
                      <m:t>&lt;</m:t>
                    </m:r>
                    <m:r>
                      <a:rPr lang="en-US" altLang="zh-CN" sz="1800" i="1">
                        <a:effectLst/>
                        <a:latin typeface="Cambria Math" panose="02040503050406030204" pitchFamily="18" charset="0"/>
                        <a:ea typeface="等线" panose="02010600030101010101" pitchFamily="2" charset="-122"/>
                        <a:cs typeface="Times New Roman" panose="02020603050405020304" pitchFamily="18" charset="0"/>
                      </a:rPr>
                      <m:t>𝛽</m:t>
                    </m:r>
                    <m:r>
                      <a:rPr lang="en-US" altLang="zh-CN" sz="1800" i="1">
                        <a:effectLst/>
                        <a:latin typeface="Cambria Math" panose="02040503050406030204" pitchFamily="18" charset="0"/>
                        <a:ea typeface="等线" panose="02010600030101010101" pitchFamily="2" charset="-122"/>
                        <a:cs typeface="Times New Roman" panose="02020603050405020304" pitchFamily="18" charset="0"/>
                      </a:rPr>
                      <m:t>&gt;</m:t>
                    </m:r>
                  </m:oMath>
                </a14:m>
                <a:r>
                  <a:rPr lang="en-US" altLang="zh-CN" sz="1800" dirty="0">
                    <a:effectLst/>
                    <a:latin typeface="Times New Roman" panose="02020603050405020304" pitchFamily="18" charset="0"/>
                    <a:ea typeface="等线" panose="02010600030101010101" pitchFamily="2" charset="-122"/>
                    <a:cs typeface="Times New Roman" panose="02020603050405020304" pitchFamily="18" charset="0"/>
                  </a:rPr>
                  <a:t> is averaged beta function</a:t>
                </a:r>
                <a:r>
                  <a:rPr lang="zh-CN" altLang="zh-CN" sz="1800" dirty="0">
                    <a:effectLst/>
                    <a:latin typeface="Times New Roman" panose="02020603050405020304" pitchFamily="18" charset="0"/>
                    <a:ea typeface="等线" panose="02010600030101010101" pitchFamily="2" charset="-122"/>
                    <a:cs typeface="Times New Roman" panose="02020603050405020304" pitchFamily="18" charset="0"/>
                  </a:rPr>
                  <a:t>，</a:t>
                </a:r>
                <a14:m>
                  <m:oMath xmlns:m="http://schemas.openxmlformats.org/officeDocument/2006/math">
                    <m:sSub>
                      <m:sSubPr>
                        <m:ctrlPr>
                          <a:rPr lang="zh-CN" altLang="zh-CN"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a:effectLst/>
                            <a:latin typeface="Cambria Math" panose="02040503050406030204" pitchFamily="18" charset="0"/>
                            <a:ea typeface="等线" panose="02010600030101010101" pitchFamily="2" charset="-122"/>
                            <a:cs typeface="Times New Roman" panose="02020603050405020304" pitchFamily="18" charset="0"/>
                          </a:rPr>
                          <m:t>𝜀</m:t>
                        </m:r>
                      </m:e>
                      <m:sub>
                        <m:r>
                          <a:rPr lang="en-US" altLang="zh-CN" sz="1800" i="1">
                            <a:effectLst/>
                            <a:latin typeface="Cambria Math" panose="02040503050406030204" pitchFamily="18" charset="0"/>
                            <a:ea typeface="等线" panose="02010600030101010101" pitchFamily="2" charset="-122"/>
                            <a:cs typeface="Times New Roman" panose="02020603050405020304" pitchFamily="18" charset="0"/>
                          </a:rPr>
                          <m:t>𝛽</m:t>
                        </m:r>
                      </m:sub>
                    </m:sSub>
                  </m:oMath>
                </a14:m>
                <a:r>
                  <a:rPr lang="en-US" altLang="zh-CN" sz="1800" dirty="0">
                    <a:effectLst/>
                    <a:latin typeface="Times New Roman" panose="02020603050405020304" pitchFamily="18" charset="0"/>
                    <a:ea typeface="等线" panose="02010600030101010101" pitchFamily="2" charset="-122"/>
                    <a:cs typeface="Times New Roman" panose="02020603050405020304" pitchFamily="18" charset="0"/>
                  </a:rPr>
                  <a:t> is transverse acceptance.</a:t>
                </a:r>
                <a:endParaRPr lang="zh-CN" altLang="en-US" dirty="0">
                  <a:latin typeface="Times New Roman" panose="02020603050405020304" pitchFamily="18" charset="0"/>
                  <a:cs typeface="Times New Roman" panose="02020603050405020304" pitchFamily="18" charset="0"/>
                </a:endParaRPr>
              </a:p>
            </p:txBody>
          </p:sp>
        </mc:Choice>
        <mc:Fallback xmlns="">
          <p:sp>
            <p:nvSpPr>
              <p:cNvPr id="6" name="文本框 5">
                <a:extLst>
                  <a:ext uri="{FF2B5EF4-FFF2-40B4-BE49-F238E27FC236}">
                    <a16:creationId xmlns:a16="http://schemas.microsoft.com/office/drawing/2014/main" id="{D0CF016D-B06F-6C53-8C0F-4B9C561D6594}"/>
                  </a:ext>
                </a:extLst>
              </p:cNvPr>
              <p:cNvSpPr txBox="1">
                <a:spLocks noRot="1" noChangeAspect="1" noMove="1" noResize="1" noEditPoints="1" noAdjustHandles="1" noChangeArrowheads="1" noChangeShapeType="1" noTextEdit="1"/>
              </p:cNvSpPr>
              <p:nvPr/>
            </p:nvSpPr>
            <p:spPr>
              <a:xfrm>
                <a:off x="800102" y="3497807"/>
                <a:ext cx="10827326" cy="671081"/>
              </a:xfrm>
              <a:prstGeom prst="rect">
                <a:avLst/>
              </a:prstGeom>
              <a:blipFill>
                <a:blip r:embed="rId3"/>
                <a:stretch>
                  <a:fillRect l="-450" t="-5455" b="-13636"/>
                </a:stretch>
              </a:blipFill>
            </p:spPr>
            <p:txBody>
              <a:bodyPr/>
              <a:lstStyle/>
              <a:p>
                <a:r>
                  <a:rPr lang="zh-CN" altLang="en-US">
                    <a:noFill/>
                  </a:rPr>
                  <a:t> </a:t>
                </a:r>
              </a:p>
            </p:txBody>
          </p:sp>
        </mc:Fallback>
      </mc:AlternateContent>
      <p:sp>
        <p:nvSpPr>
          <p:cNvPr id="8" name="文本框 7">
            <a:extLst>
              <a:ext uri="{FF2B5EF4-FFF2-40B4-BE49-F238E27FC236}">
                <a16:creationId xmlns:a16="http://schemas.microsoft.com/office/drawing/2014/main" id="{27C9E254-36B9-8CAA-65D9-7A0E38F87330}"/>
              </a:ext>
            </a:extLst>
          </p:cNvPr>
          <p:cNvSpPr txBox="1"/>
          <p:nvPr/>
        </p:nvSpPr>
        <p:spPr>
          <a:xfrm>
            <a:off x="800102" y="4207984"/>
            <a:ext cx="10754589" cy="923330"/>
          </a:xfrm>
          <a:prstGeom prst="rect">
            <a:avLst/>
          </a:prstGeom>
          <a:noFill/>
        </p:spPr>
        <p:txBody>
          <a:bodyPr wrap="square">
            <a:spAutoFit/>
          </a:bodyPr>
          <a:lstStyle/>
          <a:p>
            <a:pPr marL="285750" indent="-285750">
              <a:buFont typeface="Wingdings" panose="05000000000000000000" pitchFamily="2" charset="2"/>
              <a:buChar char="l"/>
            </a:pPr>
            <a:r>
              <a:rPr lang="en-US" altLang="zh-CN" dirty="0">
                <a:latin typeface="Times New Roman" panose="02020603050405020304" pitchFamily="18" charset="0"/>
                <a:cs typeface="Times New Roman" panose="02020603050405020304" pitchFamily="18" charset="0"/>
              </a:rPr>
              <a:t>Electrons also interact with the residual gas nuclei, undergoing bremsstrahlung. When the energy of the scattered electrons exceeds the energy acceptance, the particles are lost. This process is referred to as the gas inelastic scattering lifetime:</a:t>
            </a:r>
            <a:endParaRPr lang="zh-CN" altLang="en-US" b="1"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17FA22EF-434D-FE4F-E782-F207BF66DE97}"/>
                  </a:ext>
                </a:extLst>
              </p:cNvPr>
              <p:cNvSpPr txBox="1"/>
              <p:nvPr/>
            </p:nvSpPr>
            <p:spPr>
              <a:xfrm>
                <a:off x="1372252" y="4900762"/>
                <a:ext cx="5307157" cy="904799"/>
              </a:xfrm>
              <a:prstGeom prst="rect">
                <a:avLst/>
              </a:prstGeom>
              <a:noFill/>
            </p:spPr>
            <p:txBody>
              <a:bodyPr wrap="square">
                <a:spAutoFit/>
              </a:bodyPr>
              <a:lstStyle/>
              <a:p>
                <a:pPr indent="400050" algn="ctr">
                  <a:lnSpc>
                    <a:spcPct val="150000"/>
                  </a:lnSpc>
                </a:pPr>
                <a14:m>
                  <m:oMathPara xmlns:m="http://schemas.openxmlformats.org/officeDocument/2006/math">
                    <m:oMathParaPr>
                      <m:jc m:val="centerGroup"/>
                    </m:oMathParaPr>
                    <m:oMath xmlns:m="http://schemas.openxmlformats.org/officeDocument/2006/math">
                      <m:f>
                        <m:fPr>
                          <m:ctrlPr>
                            <a:rPr lang="zh-CN" altLang="zh-CN" sz="1600" i="1" kern="100" smtClean="0">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1</m:t>
                          </m:r>
                        </m:num>
                        <m:den>
                          <m:sSub>
                            <m:sSubPr>
                              <m:ctrlPr>
                                <a:rPr lang="zh-CN" altLang="zh-CN" sz="16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𝜏</m:t>
                              </m:r>
                            </m:e>
                            <m:sub>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𝐵</m:t>
                              </m:r>
                            </m:sub>
                          </m:sSub>
                        </m:den>
                      </m:f>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m:t>
                      </m:r>
                      <m:f>
                        <m:fPr>
                          <m:ctrlPr>
                            <a:rPr lang="zh-CN" altLang="zh-CN" sz="1600" i="1" kern="100">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4</m:t>
                          </m:r>
                          <m:sSubSup>
                            <m:sSubSupPr>
                              <m:ctrlPr>
                                <a:rPr lang="zh-CN" altLang="zh-CN" sz="1600" i="1" kern="100">
                                  <a:effectLst/>
                                  <a:latin typeface="Cambria Math" panose="02040503050406030204" pitchFamily="18" charset="0"/>
                                  <a:ea typeface="Cambria Math" panose="02040503050406030204" pitchFamily="18" charset="0"/>
                                  <a:cs typeface="Times New Roman" panose="02020603050405020304" pitchFamily="18" charset="0"/>
                                </a:rPr>
                              </m:ctrlPr>
                            </m:sSubSupPr>
                            <m:e>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𝑟</m:t>
                              </m:r>
                            </m:e>
                            <m:sub>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𝑒</m:t>
                              </m:r>
                            </m:sub>
                            <m:sup>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2</m:t>
                              </m:r>
                            </m:sup>
                          </m:sSubSup>
                          <m:sSub>
                            <m:sSubPr>
                              <m:ctrlPr>
                                <a:rPr lang="zh-CN" altLang="zh-CN" sz="16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𝑁</m:t>
                              </m:r>
                            </m:e>
                            <m:sub>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𝑔</m:t>
                              </m:r>
                            </m:sub>
                          </m:sSub>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𝑐</m:t>
                          </m:r>
                        </m:num>
                        <m:den>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137</m:t>
                          </m:r>
                        </m:den>
                      </m:f>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𝑍</m:t>
                      </m:r>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m:t>
                      </m:r>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𝑍</m:t>
                      </m:r>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m:t>
                      </m:r>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𝜉</m:t>
                      </m:r>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m:t>
                      </m:r>
                      <m:f>
                        <m:fPr>
                          <m:ctrlPr>
                            <a:rPr lang="zh-CN" altLang="zh-CN" sz="1600" i="1" kern="100">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4</m:t>
                          </m:r>
                        </m:num>
                        <m:den>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3</m:t>
                          </m:r>
                        </m:den>
                      </m:f>
                      <m:func>
                        <m:funcPr>
                          <m:ctrlPr>
                            <a:rPr lang="zh-CN" altLang="zh-CN" sz="1600" i="1" kern="100">
                              <a:effectLst/>
                              <a:latin typeface="Cambria Math" panose="02040503050406030204" pitchFamily="18" charset="0"/>
                              <a:ea typeface="Cambria Math" panose="02040503050406030204" pitchFamily="18" charset="0"/>
                              <a:cs typeface="Times New Roman" panose="02020603050405020304" pitchFamily="18" charset="0"/>
                            </a:rPr>
                          </m:ctrlPr>
                        </m:funcPr>
                        <m:fName>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𝑙𝑛</m:t>
                          </m:r>
                        </m:fName>
                        <m:e>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m:t>
                          </m:r>
                        </m:e>
                      </m:func>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1/</m:t>
                      </m:r>
                      <m:sSub>
                        <m:sSubPr>
                          <m:ctrlPr>
                            <a:rPr lang="zh-CN" altLang="zh-CN" sz="16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𝛿</m:t>
                          </m:r>
                        </m:e>
                        <m:sub>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𝑎𝑐𝑐</m:t>
                          </m:r>
                        </m:sub>
                      </m:sSub>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m:t>
                      </m:r>
                      <m:f>
                        <m:fPr>
                          <m:ctrlPr>
                            <a:rPr lang="zh-CN" altLang="zh-CN" sz="1600" i="1" kern="100">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5</m:t>
                          </m:r>
                        </m:num>
                        <m:den>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8</m:t>
                          </m:r>
                        </m:den>
                      </m:f>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m:t>
                      </m:r>
                      <m:func>
                        <m:funcPr>
                          <m:ctrlPr>
                            <a:rPr lang="zh-CN" altLang="zh-CN" sz="1600" i="1" kern="100">
                              <a:effectLst/>
                              <a:latin typeface="Cambria Math" panose="02040503050406030204" pitchFamily="18" charset="0"/>
                              <a:ea typeface="Cambria Math" panose="02040503050406030204" pitchFamily="18" charset="0"/>
                              <a:cs typeface="Times New Roman" panose="02020603050405020304" pitchFamily="18" charset="0"/>
                            </a:rPr>
                          </m:ctrlPr>
                        </m:funcPr>
                        <m:fName>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𝑙𝑛</m:t>
                          </m:r>
                        </m:fName>
                        <m:e>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m:t>
                          </m:r>
                        </m:e>
                      </m:func>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183</m:t>
                      </m:r>
                      <m:sSup>
                        <m:sSupPr>
                          <m:ctrlPr>
                            <a:rPr lang="zh-CN" altLang="zh-CN" sz="1600" i="1" kern="100">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𝑍</m:t>
                          </m:r>
                        </m:e>
                        <m:sup>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m:t>
                          </m:r>
                          <m:f>
                            <m:fPr>
                              <m:ctrlPr>
                                <a:rPr lang="zh-CN" altLang="zh-CN" sz="1600" i="1" kern="100">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1</m:t>
                              </m:r>
                            </m:num>
                            <m:den>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3</m:t>
                              </m:r>
                            </m:den>
                          </m:f>
                        </m:sup>
                      </m:sSup>
                      <m:r>
                        <a:rPr lang="en-US" altLang="zh-CN" sz="1600" i="1" kern="100">
                          <a:effectLst/>
                          <a:latin typeface="Cambria Math" panose="02040503050406030204" pitchFamily="18" charset="0"/>
                          <a:ea typeface="等线" panose="02010600030101010101" pitchFamily="2" charset="-122"/>
                          <a:cs typeface="Times New Roman" panose="02020603050405020304" pitchFamily="18" charset="0"/>
                        </a:rPr>
                        <m:t>)</m:t>
                      </m:r>
                    </m:oMath>
                  </m:oMathPara>
                </a14:m>
                <a:endParaRPr lang="zh-CN" altLang="zh-CN" sz="1600" kern="100" dirty="0">
                  <a:effectLst/>
                  <a:latin typeface="等线" panose="02010600030101010101" pitchFamily="2" charset="-122"/>
                  <a:ea typeface="等线" panose="02010600030101010101" pitchFamily="2" charset="-122"/>
                  <a:cs typeface="Times New Roman" panose="02020603050405020304" pitchFamily="18" charset="0"/>
                </a:endParaRPr>
              </a:p>
            </p:txBody>
          </p:sp>
        </mc:Choice>
        <mc:Fallback xmlns="">
          <p:sp>
            <p:nvSpPr>
              <p:cNvPr id="11" name="文本框 10">
                <a:extLst>
                  <a:ext uri="{FF2B5EF4-FFF2-40B4-BE49-F238E27FC236}">
                    <a16:creationId xmlns:a16="http://schemas.microsoft.com/office/drawing/2014/main" id="{17FA22EF-434D-FE4F-E782-F207BF66DE97}"/>
                  </a:ext>
                </a:extLst>
              </p:cNvPr>
              <p:cNvSpPr txBox="1">
                <a:spLocks noRot="1" noChangeAspect="1" noMove="1" noResize="1" noEditPoints="1" noAdjustHandles="1" noChangeArrowheads="1" noChangeShapeType="1" noTextEdit="1"/>
              </p:cNvSpPr>
              <p:nvPr/>
            </p:nvSpPr>
            <p:spPr>
              <a:xfrm>
                <a:off x="1372252" y="4900762"/>
                <a:ext cx="5307157" cy="904799"/>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F513D6C2-8693-E179-293E-84CEF630FC1A}"/>
                  </a:ext>
                </a:extLst>
              </p:cNvPr>
              <p:cNvSpPr txBox="1"/>
              <p:nvPr/>
            </p:nvSpPr>
            <p:spPr>
              <a:xfrm>
                <a:off x="6591086" y="5034457"/>
                <a:ext cx="3788783" cy="579839"/>
              </a:xfrm>
              <a:prstGeom prst="rect">
                <a:avLst/>
              </a:prstGeom>
              <a:noFill/>
            </p:spPr>
            <p:txBody>
              <a:bodyPr wrap="square">
                <a:spAutoFit/>
              </a:bodyPr>
              <a:lstStyle/>
              <a:p>
                <a:pPr indent="266700" algn="ctr">
                  <a:lnSpc>
                    <a:spcPct val="150000"/>
                  </a:lnSpc>
                </a:pPr>
                <a14:m>
                  <m:oMath xmlns:m="http://schemas.openxmlformats.org/officeDocument/2006/math">
                    <m:r>
                      <a:rPr lang="en-US" altLang="zh-CN" sz="1800" i="1" kern="100" smtClean="0">
                        <a:effectLst/>
                        <a:latin typeface="Cambria Math" panose="02040503050406030204" pitchFamily="18" charset="0"/>
                        <a:ea typeface="等线" panose="02010600030101010101" pitchFamily="2" charset="-122"/>
                        <a:cs typeface="Times New Roman" panose="02020603050405020304" pitchFamily="18" charset="0"/>
                      </a:rPr>
                      <m:t>𝜉</m:t>
                    </m:r>
                    <m:r>
                      <a:rPr lang="en-US" altLang="zh-CN" sz="1800" i="1" kern="100" smtClean="0">
                        <a:effectLst/>
                        <a:latin typeface="Cambria Math" panose="02040503050406030204" pitchFamily="18" charset="0"/>
                        <a:ea typeface="等线" panose="02010600030101010101" pitchFamily="2" charset="-122"/>
                        <a:cs typeface="Times New Roman" panose="02020603050405020304" pitchFamily="18" charset="0"/>
                      </a:rPr>
                      <m:t>=</m:t>
                    </m:r>
                    <m:func>
                      <m:func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funcPr>
                      <m:fName>
                        <m:r>
                          <m:rPr>
                            <m:sty m:val="p"/>
                          </m:rPr>
                          <a:rPr lang="en-US" altLang="zh-CN" sz="1800" kern="100">
                            <a:effectLst/>
                            <a:latin typeface="Cambria Math" panose="02040503050406030204" pitchFamily="18" charset="0"/>
                            <a:ea typeface="等线" panose="02010600030101010101" pitchFamily="2" charset="-122"/>
                            <a:cs typeface="Times New Roman" panose="02020603050405020304" pitchFamily="18" charset="0"/>
                          </a:rPr>
                          <m:t>ln</m:t>
                        </m:r>
                      </m:fName>
                      <m:e>
                        <m:d>
                          <m:d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1440</m:t>
                            </m:r>
                            <m:sSup>
                              <m:sSup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𝑍</m:t>
                                </m:r>
                              </m:e>
                              <m: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f>
                                  <m:f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2</m:t>
                                    </m:r>
                                  </m:num>
                                  <m:den>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3</m:t>
                                    </m:r>
                                  </m:den>
                                </m:f>
                              </m:sup>
                            </m:sSup>
                          </m:e>
                        </m:d>
                      </m:e>
                    </m:func>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r>
                      <m:rPr>
                        <m:sty m:val="p"/>
                      </m:rPr>
                      <a:rPr lang="en-US" altLang="zh-CN" sz="1800" kern="100">
                        <a:effectLst/>
                        <a:latin typeface="Cambria Math" panose="02040503050406030204" pitchFamily="18" charset="0"/>
                        <a:ea typeface="等线" panose="02010600030101010101" pitchFamily="2" charset="-122"/>
                        <a:cs typeface="Times New Roman" panose="02020603050405020304" pitchFamily="18" charset="0"/>
                      </a:rPr>
                      <m:t>ln</m:t>
                    </m:r>
                    <m:r>
                      <a:rPr lang="en-US" altLang="zh-CN" sz="1800" kern="100">
                        <a:effectLst/>
                        <a:latin typeface="Cambria Math" panose="02040503050406030204" pitchFamily="18" charset="0"/>
                        <a:ea typeface="等线" panose="02010600030101010101" pitchFamily="2" charset="-122"/>
                        <a:cs typeface="Times New Roman" panose="02020603050405020304" pitchFamily="18" charset="0"/>
                      </a:rPr>
                      <m:t>⁡</m:t>
                    </m:r>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(183</m:t>
                    </m:r>
                    <m:sSup>
                      <m:sSup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𝑍</m:t>
                        </m:r>
                      </m:e>
                      <m: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f>
                          <m:f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1</m:t>
                            </m:r>
                          </m:num>
                          <m:den>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3</m:t>
                            </m:r>
                          </m:den>
                        </m:f>
                      </m:sup>
                    </m:sSup>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oMath>
                </a14:m>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 </a:t>
                </a:r>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mc:Choice>
        <mc:Fallback xmlns="">
          <p:sp>
            <p:nvSpPr>
              <p:cNvPr id="13" name="文本框 12">
                <a:extLst>
                  <a:ext uri="{FF2B5EF4-FFF2-40B4-BE49-F238E27FC236}">
                    <a16:creationId xmlns:a16="http://schemas.microsoft.com/office/drawing/2014/main" id="{F513D6C2-8693-E179-293E-84CEF630FC1A}"/>
                  </a:ext>
                </a:extLst>
              </p:cNvPr>
              <p:cNvSpPr txBox="1">
                <a:spLocks noRot="1" noChangeAspect="1" noMove="1" noResize="1" noEditPoints="1" noAdjustHandles="1" noChangeArrowheads="1" noChangeShapeType="1" noTextEdit="1"/>
              </p:cNvSpPr>
              <p:nvPr/>
            </p:nvSpPr>
            <p:spPr>
              <a:xfrm>
                <a:off x="6591086" y="5034457"/>
                <a:ext cx="3788783" cy="579839"/>
              </a:xfrm>
              <a:prstGeom prst="rect">
                <a:avLst/>
              </a:prstGeom>
              <a:blipFill>
                <a:blip r:embed="rId5"/>
                <a:stretch>
                  <a:fillRect/>
                </a:stretch>
              </a:blipFill>
            </p:spPr>
            <p:txBody>
              <a:bodyPr/>
              <a:lstStyle/>
              <a:p>
                <a:r>
                  <a:rPr lang="zh-CN" altLang="en-US">
                    <a:noFill/>
                  </a:rPr>
                  <a:t> </a:t>
                </a:r>
              </a:p>
            </p:txBody>
          </p:sp>
        </mc:Fallback>
      </mc:AlternateContent>
      <p:sp>
        <p:nvSpPr>
          <p:cNvPr id="17" name="文本框 16">
            <a:extLst>
              <a:ext uri="{FF2B5EF4-FFF2-40B4-BE49-F238E27FC236}">
                <a16:creationId xmlns:a16="http://schemas.microsoft.com/office/drawing/2014/main" id="{C7DD612C-0092-C3DC-5512-6714C6E6AC73}"/>
              </a:ext>
            </a:extLst>
          </p:cNvPr>
          <p:cNvSpPr txBox="1"/>
          <p:nvPr/>
        </p:nvSpPr>
        <p:spPr>
          <a:xfrm>
            <a:off x="947523" y="6153788"/>
            <a:ext cx="6094268" cy="369332"/>
          </a:xfrm>
          <a:prstGeom prst="rect">
            <a:avLst/>
          </a:prstGeom>
          <a:noFill/>
        </p:spPr>
        <p:txBody>
          <a:bodyPr wrap="square">
            <a:spAutoFit/>
          </a:bodyPr>
          <a:lstStyle/>
          <a:p>
            <a:r>
              <a:rPr lang="en-US" altLang="zh-CN" sz="1800" dirty="0">
                <a:effectLst/>
                <a:latin typeface="Times New Roman" panose="02020603050405020304" pitchFamily="18" charset="0"/>
                <a:ea typeface="等线" panose="02010600030101010101" pitchFamily="2" charset="-122"/>
                <a:cs typeface="Times New Roman" panose="02020603050405020304" pitchFamily="18" charset="0"/>
              </a:rPr>
              <a:t>The overall beam lifetime can be calculated:</a:t>
            </a:r>
            <a:endParaRPr lang="zh-CN" altLang="en-US" dirty="0"/>
          </a:p>
        </p:txBody>
      </p:sp>
      <mc:AlternateContent xmlns:mc="http://schemas.openxmlformats.org/markup-compatibility/2006" xmlns:a14="http://schemas.microsoft.com/office/drawing/2010/main">
        <mc:Choice Requires="a14">
          <p:sp>
            <p:nvSpPr>
              <p:cNvPr id="21" name="文本框 20">
                <a:extLst>
                  <a:ext uri="{FF2B5EF4-FFF2-40B4-BE49-F238E27FC236}">
                    <a16:creationId xmlns:a16="http://schemas.microsoft.com/office/drawing/2014/main" id="{1EC42A35-146A-AD4A-3091-E77B41161D3D}"/>
                  </a:ext>
                </a:extLst>
              </p:cNvPr>
              <p:cNvSpPr txBox="1"/>
              <p:nvPr/>
            </p:nvSpPr>
            <p:spPr>
              <a:xfrm>
                <a:off x="5883852" y="5734601"/>
                <a:ext cx="3987512" cy="990079"/>
              </a:xfrm>
              <a:prstGeom prst="rect">
                <a:avLst/>
              </a:prstGeom>
              <a:noFill/>
            </p:spPr>
            <p:txBody>
              <a:bodyPr wrap="square">
                <a:spAutoFit/>
              </a:bodyPr>
              <a:lstStyle/>
              <a:p>
                <a:pPr indent="266700" algn="ctr">
                  <a:lnSpc>
                    <a:spcPct val="150000"/>
                  </a:lnSpc>
                </a:pPr>
                <a14:m>
                  <m:oMathPara xmlns:m="http://schemas.openxmlformats.org/officeDocument/2006/math">
                    <m:oMathParaPr>
                      <m:jc m:val="centerGroup"/>
                    </m:oMathParaPr>
                    <m:oMath xmlns:m="http://schemas.openxmlformats.org/officeDocument/2006/math">
                      <m:f>
                        <m:fPr>
                          <m:ctrlPr>
                            <a:rPr lang="zh-CN" altLang="zh-CN" sz="1800" i="1" kern="100" smtClean="0">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1</m:t>
                          </m:r>
                        </m:num>
                        <m:den>
                          <m:sSub>
                            <m:sSub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𝜏</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𝑙𝑖𝑓𝑒𝑡𝑖𝑚𝑒</m:t>
                              </m:r>
                            </m:sub>
                          </m:sSub>
                        </m:den>
                      </m:f>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f>
                        <m:f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1</m:t>
                          </m:r>
                        </m:num>
                        <m:den>
                          <m:sSub>
                            <m:sSub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𝜏</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𝑞</m:t>
                              </m:r>
                            </m:sub>
                          </m:sSub>
                        </m:den>
                      </m:f>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f>
                        <m:f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1</m:t>
                          </m:r>
                        </m:num>
                        <m:den>
                          <m:sSub>
                            <m:sSub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𝜏</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𝑇</m:t>
                              </m:r>
                            </m:sub>
                          </m:sSub>
                        </m:den>
                      </m:f>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f>
                        <m:f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1</m:t>
                          </m:r>
                        </m:num>
                        <m:den>
                          <m:sSub>
                            <m:sSub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𝜏</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𝐸</m:t>
                              </m:r>
                            </m:sub>
                          </m:sSub>
                        </m:den>
                      </m:f>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m:t>
                      </m:r>
                      <m:f>
                        <m:f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1</m:t>
                          </m:r>
                        </m:num>
                        <m:den>
                          <m:sSub>
                            <m:sSub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𝜏</m:t>
                              </m:r>
                            </m:e>
                            <m:sub>
                              <m:r>
                                <a:rPr lang="en-US" altLang="zh-CN" sz="1800" i="1" kern="100">
                                  <a:effectLst/>
                                  <a:latin typeface="Cambria Math" panose="02040503050406030204" pitchFamily="18" charset="0"/>
                                  <a:ea typeface="等线" panose="02010600030101010101" pitchFamily="2" charset="-122"/>
                                  <a:cs typeface="Times New Roman" panose="02020603050405020304" pitchFamily="18" charset="0"/>
                                </a:rPr>
                                <m:t>𝐵</m:t>
                              </m:r>
                            </m:sub>
                          </m:sSub>
                        </m:den>
                      </m:f>
                    </m:oMath>
                  </m:oMathPara>
                </a14:m>
                <a:endParaRPr lang="zh-CN" altLang="zh-CN" sz="1800" kern="100" dirty="0">
                  <a:effectLst/>
                  <a:latin typeface="等线" panose="02010600030101010101" pitchFamily="2" charset="-122"/>
                  <a:ea typeface="等线" panose="02010600030101010101" pitchFamily="2" charset="-122"/>
                  <a:cs typeface="Times New Roman" panose="02020603050405020304" pitchFamily="18" charset="0"/>
                </a:endParaRPr>
              </a:p>
            </p:txBody>
          </p:sp>
        </mc:Choice>
        <mc:Fallback xmlns="">
          <p:sp>
            <p:nvSpPr>
              <p:cNvPr id="21" name="文本框 20">
                <a:extLst>
                  <a:ext uri="{FF2B5EF4-FFF2-40B4-BE49-F238E27FC236}">
                    <a16:creationId xmlns:a16="http://schemas.microsoft.com/office/drawing/2014/main" id="{1EC42A35-146A-AD4A-3091-E77B41161D3D}"/>
                  </a:ext>
                </a:extLst>
              </p:cNvPr>
              <p:cNvSpPr txBox="1">
                <a:spLocks noRot="1" noChangeAspect="1" noMove="1" noResize="1" noEditPoints="1" noAdjustHandles="1" noChangeArrowheads="1" noChangeShapeType="1" noTextEdit="1"/>
              </p:cNvSpPr>
              <p:nvPr/>
            </p:nvSpPr>
            <p:spPr>
              <a:xfrm>
                <a:off x="5883852" y="5734601"/>
                <a:ext cx="3987512" cy="990079"/>
              </a:xfrm>
              <a:prstGeom prst="rect">
                <a:avLst/>
              </a:prstGeom>
              <a:blipFill>
                <a:blip r:embed="rId6"/>
                <a:stretch>
                  <a:fillRect/>
                </a:stretch>
              </a:blipFill>
            </p:spPr>
            <p:txBody>
              <a:bodyPr/>
              <a:lstStyle/>
              <a:p>
                <a:r>
                  <a:rPr lang="zh-CN" altLang="en-US">
                    <a:noFill/>
                  </a:rPr>
                  <a:t> </a:t>
                </a:r>
              </a:p>
            </p:txBody>
          </p:sp>
        </mc:Fallback>
      </mc:AlternateContent>
      <p:sp>
        <p:nvSpPr>
          <p:cNvPr id="3" name="文本框 2">
            <a:extLst>
              <a:ext uri="{FF2B5EF4-FFF2-40B4-BE49-F238E27FC236}">
                <a16:creationId xmlns:a16="http://schemas.microsoft.com/office/drawing/2014/main" id="{062AA6D9-182C-BF2C-9C78-B387A1C38107}"/>
              </a:ext>
            </a:extLst>
          </p:cNvPr>
          <p:cNvSpPr txBox="1"/>
          <p:nvPr/>
        </p:nvSpPr>
        <p:spPr>
          <a:xfrm>
            <a:off x="1145598" y="116669"/>
            <a:ext cx="6094268" cy="523220"/>
          </a:xfrm>
          <a:prstGeom prst="rect">
            <a:avLst/>
          </a:prstGeom>
          <a:noFill/>
        </p:spPr>
        <p:txBody>
          <a:bodyPr wrap="square">
            <a:spAutoFit/>
          </a:bodyPr>
          <a:lstStyle/>
          <a:p>
            <a:r>
              <a:rPr lang="en-US" altLang="zh-CN" sz="2800" dirty="0">
                <a:solidFill>
                  <a:schemeClr val="accent2">
                    <a:lumMod val="75000"/>
                  </a:schemeClr>
                </a:solidFill>
                <a:latin typeface="华文中宋" panose="02010600040101010101" pitchFamily="2" charset="-122"/>
                <a:ea typeface="华文中宋" panose="02010600040101010101" pitchFamily="2" charset="-122"/>
              </a:rPr>
              <a:t>Beam lifetime</a:t>
            </a:r>
            <a:endParaRPr lang="zh-CN" altLang="en-US" sz="2800" dirty="0">
              <a:solidFill>
                <a:schemeClr val="accent2">
                  <a:lumMod val="75000"/>
                </a:schemeClr>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338150107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A1F4B7D-5B6A-E0CF-AF91-1BB303D3952F}"/>
              </a:ext>
            </a:extLst>
          </p:cNvPr>
          <p:cNvSpPr txBox="1"/>
          <p:nvPr/>
        </p:nvSpPr>
        <p:spPr>
          <a:xfrm>
            <a:off x="4460298" y="2815936"/>
            <a:ext cx="6094268" cy="707886"/>
          </a:xfrm>
          <a:prstGeom prst="rect">
            <a:avLst/>
          </a:prstGeom>
          <a:noFill/>
        </p:spPr>
        <p:txBody>
          <a:bodyPr wrap="square">
            <a:spAutoFit/>
          </a:bodyPr>
          <a:lstStyle/>
          <a:p>
            <a:r>
              <a:rPr lang="en-US" altLang="zh-CN" sz="4000" dirty="0">
                <a:solidFill>
                  <a:schemeClr val="accent5">
                    <a:lumMod val="60000"/>
                    <a:lumOff val="40000"/>
                  </a:schemeClr>
                </a:solidFill>
                <a:latin typeface="华文中宋" panose="02010600040101010101" pitchFamily="2" charset="-122"/>
                <a:ea typeface="华文中宋" panose="02010600040101010101" pitchFamily="2" charset="-122"/>
              </a:rPr>
              <a:t>Damping</a:t>
            </a:r>
            <a:endParaRPr lang="zh-CN" altLang="en-US" sz="4000" dirty="0">
              <a:solidFill>
                <a:schemeClr val="accent5">
                  <a:lumMod val="60000"/>
                  <a:lumOff val="40000"/>
                </a:schemeClr>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99601711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FDF136C4-171F-FD6E-0A80-E7622754F411}"/>
              </a:ext>
            </a:extLst>
          </p:cNvPr>
          <p:cNvSpPr txBox="1"/>
          <p:nvPr/>
        </p:nvSpPr>
        <p:spPr>
          <a:xfrm>
            <a:off x="1145598" y="116669"/>
            <a:ext cx="6094268" cy="523220"/>
          </a:xfrm>
          <a:prstGeom prst="rect">
            <a:avLst/>
          </a:prstGeom>
          <a:noFill/>
        </p:spPr>
        <p:txBody>
          <a:bodyPr wrap="square">
            <a:spAutoFit/>
          </a:bodyPr>
          <a:lstStyle/>
          <a:p>
            <a:r>
              <a:rPr lang="en-US" altLang="zh-CN" sz="2800" dirty="0">
                <a:solidFill>
                  <a:schemeClr val="accent5">
                    <a:lumMod val="60000"/>
                    <a:lumOff val="40000"/>
                  </a:schemeClr>
                </a:solidFill>
                <a:latin typeface="华文中宋" panose="02010600040101010101" pitchFamily="2" charset="-122"/>
                <a:ea typeface="华文中宋" panose="02010600040101010101" pitchFamily="2" charset="-122"/>
              </a:rPr>
              <a:t>Damping</a:t>
            </a:r>
            <a:endParaRPr lang="zh-CN" altLang="en-US" sz="2800" dirty="0">
              <a:solidFill>
                <a:schemeClr val="accent5">
                  <a:lumMod val="60000"/>
                  <a:lumOff val="40000"/>
                </a:schemeClr>
              </a:solidFill>
              <a:latin typeface="华文中宋" panose="02010600040101010101" pitchFamily="2" charset="-122"/>
              <a:ea typeface="华文中宋" panose="02010600040101010101" pitchFamily="2" charset="-122"/>
            </a:endParaRPr>
          </a:p>
        </p:txBody>
      </p:sp>
      <p:sp>
        <p:nvSpPr>
          <p:cNvPr id="5" name="文本框 4">
            <a:extLst>
              <a:ext uri="{FF2B5EF4-FFF2-40B4-BE49-F238E27FC236}">
                <a16:creationId xmlns:a16="http://schemas.microsoft.com/office/drawing/2014/main" id="{AAE75B52-0A4C-85AE-4370-A71B1F994898}"/>
              </a:ext>
            </a:extLst>
          </p:cNvPr>
          <p:cNvSpPr txBox="1"/>
          <p:nvPr/>
        </p:nvSpPr>
        <p:spPr>
          <a:xfrm>
            <a:off x="405245" y="1249410"/>
            <a:ext cx="2831224" cy="369332"/>
          </a:xfrm>
          <a:prstGeom prst="rect">
            <a:avLst/>
          </a:prstGeom>
          <a:noFill/>
        </p:spPr>
        <p:txBody>
          <a:bodyPr wrap="none" rtlCol="0">
            <a:spAutoFit/>
          </a:bodyPr>
          <a:lstStyle/>
          <a:p>
            <a:r>
              <a:rPr lang="en-US" altLang="zh-CN" b="1" dirty="0">
                <a:solidFill>
                  <a:schemeClr val="accent4">
                    <a:lumMod val="60000"/>
                    <a:lumOff val="40000"/>
                  </a:schemeClr>
                </a:solidFill>
              </a:rPr>
              <a:t>1</a:t>
            </a:r>
            <a:r>
              <a:rPr lang="zh-CN" altLang="en-US" b="1" dirty="0">
                <a:solidFill>
                  <a:schemeClr val="accent4">
                    <a:lumMod val="60000"/>
                    <a:lumOff val="40000"/>
                  </a:schemeClr>
                </a:solidFill>
              </a:rPr>
              <a:t>、</a:t>
            </a:r>
            <a:r>
              <a:rPr lang="en-US" altLang="zh-CN" b="1" dirty="0">
                <a:solidFill>
                  <a:schemeClr val="accent4">
                    <a:lumMod val="60000"/>
                    <a:lumOff val="40000"/>
                  </a:schemeClr>
                </a:solidFill>
              </a:rPr>
              <a:t> Adiabatic damping</a:t>
            </a:r>
            <a:r>
              <a:rPr lang="zh-CN" altLang="en-US" b="1" dirty="0">
                <a:solidFill>
                  <a:schemeClr val="accent4">
                    <a:lumMod val="60000"/>
                    <a:lumOff val="40000"/>
                  </a:schemeClr>
                </a:solidFill>
              </a:rPr>
              <a:t>：</a:t>
            </a:r>
          </a:p>
        </p:txBody>
      </p:sp>
      <p:grpSp>
        <p:nvGrpSpPr>
          <p:cNvPr id="6" name="组合 5">
            <a:extLst>
              <a:ext uri="{FF2B5EF4-FFF2-40B4-BE49-F238E27FC236}">
                <a16:creationId xmlns:a16="http://schemas.microsoft.com/office/drawing/2014/main" id="{59E1224A-CB88-E212-AA91-FC834090E7EC}"/>
              </a:ext>
            </a:extLst>
          </p:cNvPr>
          <p:cNvGrpSpPr/>
          <p:nvPr/>
        </p:nvGrpSpPr>
        <p:grpSpPr>
          <a:xfrm>
            <a:off x="823321" y="4095856"/>
            <a:ext cx="4144424" cy="1483804"/>
            <a:chOff x="8823430" y="3522518"/>
            <a:chExt cx="3074639" cy="1024855"/>
          </a:xfrm>
        </p:grpSpPr>
        <p:pic>
          <p:nvPicPr>
            <p:cNvPr id="7" name="图片 6" descr="图示&#10;&#10;描述已自动生成">
              <a:extLst>
                <a:ext uri="{FF2B5EF4-FFF2-40B4-BE49-F238E27FC236}">
                  <a16:creationId xmlns:a16="http://schemas.microsoft.com/office/drawing/2014/main" id="{DB510F13-F615-822E-4182-0CD2496747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823430" y="3592170"/>
              <a:ext cx="3074639" cy="955203"/>
            </a:xfrm>
            <a:prstGeom prst="rect">
              <a:avLst/>
            </a:prstGeom>
          </p:spPr>
        </p:pic>
        <p:sp>
          <p:nvSpPr>
            <p:cNvPr id="8" name="矩形 7">
              <a:extLst>
                <a:ext uri="{FF2B5EF4-FFF2-40B4-BE49-F238E27FC236}">
                  <a16:creationId xmlns:a16="http://schemas.microsoft.com/office/drawing/2014/main" id="{0E89BC91-E038-49F7-62F3-AAF16231E30F}"/>
                </a:ext>
              </a:extLst>
            </p:cNvPr>
            <p:cNvSpPr/>
            <p:nvPr/>
          </p:nvSpPr>
          <p:spPr>
            <a:xfrm>
              <a:off x="8823430" y="3522518"/>
              <a:ext cx="328089" cy="49868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9" name="Picture 4">
            <a:extLst>
              <a:ext uri="{FF2B5EF4-FFF2-40B4-BE49-F238E27FC236}">
                <a16:creationId xmlns:a16="http://schemas.microsoft.com/office/drawing/2014/main" id="{AAFA670C-10DB-FF48-A04B-0AF3A3126C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8225" y="1921876"/>
            <a:ext cx="3069191" cy="2039891"/>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51E76A98-64E6-C867-5838-53A717A80757}"/>
                  </a:ext>
                </a:extLst>
              </p:cNvPr>
              <p:cNvSpPr txBox="1"/>
              <p:nvPr/>
            </p:nvSpPr>
            <p:spPr>
              <a:xfrm>
                <a:off x="5267762" y="1328752"/>
                <a:ext cx="6094268" cy="1336071"/>
              </a:xfrm>
              <a:prstGeom prst="rect">
                <a:avLst/>
              </a:prstGeom>
              <a:noFill/>
            </p:spPr>
            <p:txBody>
              <a:bodyPr wrap="square">
                <a:spAutoFit/>
              </a:bodyPr>
              <a:lstStyle/>
              <a:p>
                <a:pPr indent="266700" algn="just">
                  <a:buNone/>
                </a:pPr>
                <a14:m>
                  <m:oMathPara xmlns:m="http://schemas.openxmlformats.org/officeDocument/2006/math">
                    <m:oMathParaPr>
                      <m:jc m:val="centerGroup"/>
                    </m:oMathParaPr>
                    <m:oMath xmlns:m="http://schemas.openxmlformats.org/officeDocument/2006/math">
                      <m:f>
                        <m:fPr>
                          <m:ctrlPr>
                            <a:rPr lang="zh-CN" altLang="zh-CN" sz="1800" i="1" kern="100" smtClean="0">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𝑑</m:t>
                          </m:r>
                        </m:num>
                        <m:den>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𝑑𝑡</m:t>
                          </m:r>
                        </m:den>
                      </m:f>
                      <m:d>
                        <m:dPr>
                          <m:ctrlP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ctrlPr>
                        </m:dPr>
                        <m:e>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𝑚</m:t>
                          </m:r>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𝛾</m:t>
                          </m:r>
                          <m:acc>
                            <m:accPr>
                              <m:chr m:val="̇"/>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𝑦</m:t>
                              </m:r>
                            </m:e>
                          </m:acc>
                        </m:e>
                      </m:d>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𝑒</m:t>
                      </m:r>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𝛽</m:t>
                      </m:r>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𝑐</m:t>
                      </m:r>
                      <m:sSub>
                        <m:sSub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𝐵</m:t>
                          </m:r>
                        </m:e>
                        <m:sub>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𝑥</m:t>
                          </m:r>
                        </m:sub>
                      </m:sSub>
                      <m:r>
                        <a:rPr lang="en-US" altLang="zh-CN" sz="1800" b="0" i="1" kern="100" smtClean="0">
                          <a:effectLst/>
                          <a:latin typeface="Cambria Math" panose="02040503050406030204" pitchFamily="18" charset="0"/>
                          <a:ea typeface="宋体" panose="02010600030101010101" pitchFamily="2" charset="-122"/>
                          <a:cs typeface="Times New Roman" panose="02020603050405020304" pitchFamily="18" charset="0"/>
                        </a:rPr>
                        <m:t>   </m:t>
                      </m:r>
                      <m:r>
                        <a:rPr lang="en-US" altLang="zh-CN" sz="1800" b="0" i="1" kern="100" smtClean="0">
                          <a:effectLst/>
                          <a:latin typeface="Cambria Math" panose="02040503050406030204" pitchFamily="18" charset="0"/>
                          <a:ea typeface="宋体" panose="02010600030101010101" pitchFamily="2" charset="-122"/>
                          <a:cs typeface="Times New Roman" panose="02020603050405020304" pitchFamily="18" charset="0"/>
                        </a:rPr>
                        <m:t>𝑤𝑖𝑡h</m:t>
                      </m:r>
                      <m:f>
                        <m:f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𝑑</m:t>
                          </m:r>
                        </m:num>
                        <m:den>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𝑑𝑡</m:t>
                          </m:r>
                        </m:den>
                      </m:f>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𝛽</m:t>
                      </m:r>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𝑐</m:t>
                      </m:r>
                      <m:f>
                        <m:f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𝑑</m:t>
                          </m:r>
                        </m:num>
                        <m:den>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𝑑𝑠</m:t>
                          </m:r>
                        </m:den>
                      </m:f>
                    </m:oMath>
                  </m:oMathPara>
                </a14:m>
                <a:endParaRPr lang="zh-CN" altLang="zh-CN" sz="1200" kern="100" dirty="0">
                  <a:effectLst/>
                  <a:latin typeface="等线" panose="02010600030101010101" pitchFamily="2" charset="-122"/>
                  <a:ea typeface="等线" panose="02010600030101010101" pitchFamily="2" charset="-122"/>
                  <a:cs typeface="Times New Roman" panose="02020603050405020304" pitchFamily="18" charset="0"/>
                </a:endParaRPr>
              </a:p>
              <a:p>
                <a:pPr indent="266700" algn="just">
                  <a:buNone/>
                </a:pPr>
                <a14:m>
                  <m:oMathPara xmlns:m="http://schemas.openxmlformats.org/officeDocument/2006/math">
                    <m:oMathParaPr>
                      <m:jc m:val="centerGroup"/>
                    </m:oMathParaPr>
                    <m:oMath xmlns:m="http://schemas.openxmlformats.org/officeDocument/2006/math">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𝛽</m:t>
                      </m:r>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𝑐</m:t>
                      </m:r>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𝑚</m:t>
                      </m:r>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𝛽</m:t>
                      </m:r>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𝑐</m:t>
                      </m:r>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𝛾</m:t>
                      </m:r>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𝑦</m:t>
                      </m:r>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𝑒</m:t>
                      </m:r>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𝛽</m:t>
                      </m:r>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𝑐</m:t>
                      </m:r>
                      <m:sSub>
                        <m:sSub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𝐵</m:t>
                          </m:r>
                        </m:e>
                        <m:sub>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𝑥</m:t>
                          </m:r>
                        </m:sub>
                      </m:sSub>
                    </m:oMath>
                  </m:oMathPara>
                </a14:m>
                <a:endParaRPr lang="zh-CN" altLang="zh-CN" sz="1200" kern="100" dirty="0">
                  <a:effectLst/>
                  <a:latin typeface="等线" panose="02010600030101010101" pitchFamily="2" charset="-122"/>
                  <a:ea typeface="等线" panose="02010600030101010101" pitchFamily="2" charset="-122"/>
                  <a:cs typeface="Times New Roman" panose="02020603050405020304" pitchFamily="18" charset="0"/>
                </a:endParaRPr>
              </a:p>
              <a:p>
                <a:pPr indent="266700" algn="ctr">
                  <a:buNone/>
                </a:pPr>
                <a14:m>
                  <m:oMath xmlns:m="http://schemas.openxmlformats.org/officeDocument/2006/math">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m:t>
                    </m:r>
                    <m:sSup>
                      <m:sSup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𝑦</m:t>
                        </m:r>
                      </m:e>
                      <m:sup>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m:t>
                        </m:r>
                      </m:sup>
                    </m:sSup>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m:t>
                    </m:r>
                    <m:f>
                      <m:f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m:t>
                        </m:r>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𝛽𝛾</m:t>
                        </m:r>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m:t>
                        </m:r>
                      </m:num>
                      <m:den>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𝛽𝛾</m:t>
                        </m:r>
                      </m:den>
                    </m:f>
                    <m:sSup>
                      <m:sSup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𝑦</m:t>
                        </m:r>
                      </m:e>
                      <m:sup>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m:t>
                        </m:r>
                      </m:sup>
                    </m:sSup>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𝐾</m:t>
                        </m:r>
                      </m:e>
                      <m:sub>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𝑦</m:t>
                        </m:r>
                      </m:sub>
                    </m:sSub>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𝑦</m:t>
                    </m:r>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=0</m:t>
                    </m:r>
                  </m:oMath>
                </a14:m>
                <a:r>
                  <a:rPr lang="en-US" altLang="zh-CN" sz="1800" kern="100" dirty="0">
                    <a:effectLst/>
                    <a:latin typeface="Times New Roman" panose="02020603050405020304" pitchFamily="18" charset="0"/>
                    <a:ea typeface="宋体" panose="02010600030101010101" pitchFamily="2" charset="-122"/>
                    <a:cs typeface="Times New Roman" panose="02020603050405020304" pitchFamily="18" charset="0"/>
                  </a:rPr>
                  <a:t>    </a:t>
                </a:r>
                <a:r>
                  <a:rPr lang="en-US" altLang="zh-CN" sz="1800" kern="100" dirty="0">
                    <a:solidFill>
                      <a:srgbClr val="FF0000"/>
                    </a:solidFill>
                    <a:effectLst/>
                    <a:latin typeface="Times New Roman" panose="02020603050405020304" pitchFamily="18" charset="0"/>
                    <a:ea typeface="宋体" panose="02010600030101010101" pitchFamily="2" charset="-122"/>
                    <a:cs typeface="Times New Roman" panose="02020603050405020304" pitchFamily="18" charset="0"/>
                  </a:rPr>
                  <a:t>(1)</a:t>
                </a:r>
                <a:endParaRPr lang="zh-CN" altLang="zh-CN" sz="1200" kern="100" dirty="0">
                  <a:effectLst/>
                  <a:latin typeface="等线" panose="02010600030101010101" pitchFamily="2" charset="-122"/>
                  <a:ea typeface="等线" panose="02010600030101010101" pitchFamily="2" charset="-122"/>
                  <a:cs typeface="Times New Roman" panose="02020603050405020304" pitchFamily="18" charset="0"/>
                </a:endParaRPr>
              </a:p>
            </p:txBody>
          </p:sp>
        </mc:Choice>
        <mc:Fallback xmlns="">
          <p:sp>
            <p:nvSpPr>
              <p:cNvPr id="11" name="文本框 10">
                <a:extLst>
                  <a:ext uri="{FF2B5EF4-FFF2-40B4-BE49-F238E27FC236}">
                    <a16:creationId xmlns:a16="http://schemas.microsoft.com/office/drawing/2014/main" id="{51E76A98-64E6-C867-5838-53A717A80757}"/>
                  </a:ext>
                </a:extLst>
              </p:cNvPr>
              <p:cNvSpPr txBox="1">
                <a:spLocks noRot="1" noChangeAspect="1" noMove="1" noResize="1" noEditPoints="1" noAdjustHandles="1" noChangeArrowheads="1" noChangeShapeType="1" noTextEdit="1"/>
              </p:cNvSpPr>
              <p:nvPr/>
            </p:nvSpPr>
            <p:spPr>
              <a:xfrm>
                <a:off x="5267762" y="1328752"/>
                <a:ext cx="6094268" cy="1336071"/>
              </a:xfrm>
              <a:prstGeom prst="rect">
                <a:avLst/>
              </a:prstGeom>
              <a:blipFill>
                <a:blip r:embed="rId4"/>
                <a:stretch>
                  <a:fillRect b="-1370"/>
                </a:stretch>
              </a:blipFill>
            </p:spPr>
            <p:txBody>
              <a:bodyPr/>
              <a:lstStyle/>
              <a:p>
                <a:r>
                  <a:rPr lang="zh-CN" altLang="en-US">
                    <a:noFill/>
                  </a:rPr>
                  <a:t> </a:t>
                </a:r>
              </a:p>
            </p:txBody>
          </p:sp>
        </mc:Fallback>
      </mc:AlternateContent>
      <p:sp>
        <p:nvSpPr>
          <p:cNvPr id="12" name="文本框 11">
            <a:extLst>
              <a:ext uri="{FF2B5EF4-FFF2-40B4-BE49-F238E27FC236}">
                <a16:creationId xmlns:a16="http://schemas.microsoft.com/office/drawing/2014/main" id="{DF248654-C842-AC5D-28CF-4CD23BD9A126}"/>
              </a:ext>
            </a:extLst>
          </p:cNvPr>
          <p:cNvSpPr txBox="1"/>
          <p:nvPr/>
        </p:nvSpPr>
        <p:spPr>
          <a:xfrm>
            <a:off x="5661667" y="934975"/>
            <a:ext cx="5865708" cy="400110"/>
          </a:xfrm>
          <a:prstGeom prst="rect">
            <a:avLst/>
          </a:prstGeom>
          <a:noFill/>
        </p:spPr>
        <p:txBody>
          <a:bodyPr wrap="none" rtlCol="0">
            <a:spAutoFit/>
          </a:bodyPr>
          <a:lstStyle/>
          <a:p>
            <a:r>
              <a:rPr lang="en-US" altLang="zh-CN" sz="2000" dirty="0">
                <a:latin typeface="Times New Roman" panose="02020603050405020304" pitchFamily="18" charset="0"/>
                <a:cs typeface="Times New Roman" panose="02020603050405020304" pitchFamily="18" charset="0"/>
              </a:rPr>
              <a:t>Consider a transverse motion when beam is accelerated</a:t>
            </a:r>
            <a:endParaRPr lang="zh-CN" altLang="en-US" sz="2000"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4" name="文本框 13">
                <a:extLst>
                  <a:ext uri="{FF2B5EF4-FFF2-40B4-BE49-F238E27FC236}">
                    <a16:creationId xmlns:a16="http://schemas.microsoft.com/office/drawing/2014/main" id="{A8921B93-1F31-0F6E-9F3A-6A6C90B1D8D7}"/>
                  </a:ext>
                </a:extLst>
              </p:cNvPr>
              <p:cNvSpPr txBox="1"/>
              <p:nvPr/>
            </p:nvSpPr>
            <p:spPr>
              <a:xfrm>
                <a:off x="9729589" y="2705221"/>
                <a:ext cx="1919721" cy="61093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p>
                        <m:sSupPr>
                          <m:ctrlPr>
                            <a:rPr lang="zh-CN" altLang="en-US" i="1" smtClean="0">
                              <a:solidFill>
                                <a:srgbClr val="836967"/>
                              </a:solidFill>
                              <a:latin typeface="Cambria Math" panose="02040503050406030204" pitchFamily="18" charset="0"/>
                            </a:rPr>
                          </m:ctrlPr>
                        </m:sSupPr>
                        <m:e>
                          <m:r>
                            <a:rPr lang="zh-CN" altLang="en-US" i="1">
                              <a:latin typeface="Cambria Math" panose="02040503050406030204" pitchFamily="18" charset="0"/>
                            </a:rPr>
                            <m:t>𝛾</m:t>
                          </m:r>
                        </m:e>
                        <m:sup>
                          <m:r>
                            <a:rPr lang="zh-CN" altLang="en-US" i="0">
                              <a:latin typeface="Cambria Math" panose="02040503050406030204" pitchFamily="18" charset="0"/>
                            </a:rPr>
                            <m:t>′</m:t>
                          </m:r>
                        </m:sup>
                      </m:sSup>
                      <m:r>
                        <a:rPr lang="zh-CN" altLang="en-US" i="0">
                          <a:latin typeface="Cambria Math" panose="02040503050406030204" pitchFamily="18" charset="0"/>
                        </a:rPr>
                        <m:t>=</m:t>
                      </m:r>
                      <m:f>
                        <m:fPr>
                          <m:ctrlPr>
                            <a:rPr lang="zh-CN" altLang="en-US" i="1">
                              <a:solidFill>
                                <a:srgbClr val="836967"/>
                              </a:solidFill>
                              <a:latin typeface="Cambria Math" panose="02040503050406030204" pitchFamily="18" charset="0"/>
                            </a:rPr>
                          </m:ctrlPr>
                        </m:fPr>
                        <m:num>
                          <m:r>
                            <a:rPr lang="zh-CN" altLang="en-US" i="1">
                              <a:latin typeface="Cambria Math" panose="02040503050406030204" pitchFamily="18" charset="0"/>
                            </a:rPr>
                            <m:t>𝑒</m:t>
                          </m:r>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𝐸</m:t>
                              </m:r>
                            </m:e>
                            <m:sub>
                              <m:r>
                                <a:rPr lang="zh-CN" altLang="en-US" i="1">
                                  <a:latin typeface="Cambria Math" panose="02040503050406030204" pitchFamily="18" charset="0"/>
                                </a:rPr>
                                <m:t>𝑧</m:t>
                              </m:r>
                            </m:sub>
                          </m:sSub>
                        </m:num>
                        <m:den>
                          <m:r>
                            <a:rPr lang="zh-CN" altLang="en-US" i="1">
                              <a:latin typeface="Cambria Math" panose="02040503050406030204" pitchFamily="18" charset="0"/>
                            </a:rPr>
                            <m:t>𝑚</m:t>
                          </m:r>
                          <m:sSup>
                            <m:sSupPr>
                              <m:ctrlPr>
                                <a:rPr lang="zh-CN" altLang="en-US" i="1">
                                  <a:solidFill>
                                    <a:srgbClr val="836967"/>
                                  </a:solidFill>
                                  <a:latin typeface="Cambria Math" panose="02040503050406030204" pitchFamily="18" charset="0"/>
                                </a:rPr>
                              </m:ctrlPr>
                            </m:sSupPr>
                            <m:e>
                              <m:r>
                                <a:rPr lang="zh-CN" altLang="en-US" i="1">
                                  <a:latin typeface="Cambria Math" panose="02040503050406030204" pitchFamily="18" charset="0"/>
                                </a:rPr>
                                <m:t>𝑐</m:t>
                              </m:r>
                            </m:e>
                            <m:sup>
                              <m:r>
                                <a:rPr lang="zh-CN" altLang="en-US" i="0">
                                  <a:latin typeface="Cambria Math" panose="02040503050406030204" pitchFamily="18" charset="0"/>
                                </a:rPr>
                                <m:t>2</m:t>
                              </m:r>
                            </m:sup>
                          </m:sSup>
                        </m:den>
                      </m:f>
                      <m:r>
                        <a:rPr lang="zh-CN" altLang="en-US" i="0">
                          <a:latin typeface="Cambria Math" panose="02040503050406030204" pitchFamily="18" charset="0"/>
                        </a:rPr>
                        <m:t>=</m:t>
                      </m:r>
                      <m:r>
                        <a:rPr lang="zh-CN" altLang="en-US" i="1">
                          <a:latin typeface="Cambria Math" panose="02040503050406030204" pitchFamily="18" charset="0"/>
                        </a:rPr>
                        <m:t>𝑔</m:t>
                      </m:r>
                    </m:oMath>
                  </m:oMathPara>
                </a14:m>
                <a:endParaRPr lang="zh-CN" altLang="en-US" dirty="0"/>
              </a:p>
            </p:txBody>
          </p:sp>
        </mc:Choice>
        <mc:Fallback xmlns="">
          <p:sp>
            <p:nvSpPr>
              <p:cNvPr id="14" name="文本框 13">
                <a:extLst>
                  <a:ext uri="{FF2B5EF4-FFF2-40B4-BE49-F238E27FC236}">
                    <a16:creationId xmlns:a16="http://schemas.microsoft.com/office/drawing/2014/main" id="{A8921B93-1F31-0F6E-9F3A-6A6C90B1D8D7}"/>
                  </a:ext>
                </a:extLst>
              </p:cNvPr>
              <p:cNvSpPr txBox="1">
                <a:spLocks noRot="1" noChangeAspect="1" noMove="1" noResize="1" noEditPoints="1" noAdjustHandles="1" noChangeArrowheads="1" noChangeShapeType="1" noTextEdit="1"/>
              </p:cNvSpPr>
              <p:nvPr/>
            </p:nvSpPr>
            <p:spPr>
              <a:xfrm>
                <a:off x="9729589" y="2705221"/>
                <a:ext cx="1919721" cy="610936"/>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8" name="文本框 17">
                <a:extLst>
                  <a:ext uri="{FF2B5EF4-FFF2-40B4-BE49-F238E27FC236}">
                    <a16:creationId xmlns:a16="http://schemas.microsoft.com/office/drawing/2014/main" id="{924B3D8B-35C6-DD7B-EF98-90D2283C79D3}"/>
                  </a:ext>
                </a:extLst>
              </p:cNvPr>
              <p:cNvSpPr txBox="1"/>
              <p:nvPr/>
            </p:nvSpPr>
            <p:spPr>
              <a:xfrm>
                <a:off x="6937053" y="3349207"/>
                <a:ext cx="3156239" cy="494174"/>
              </a:xfrm>
              <a:prstGeom prst="rect">
                <a:avLst/>
              </a:prstGeom>
              <a:noFill/>
            </p:spPr>
            <p:txBody>
              <a:bodyPr wrap="square">
                <a:spAutoFit/>
              </a:bodyPr>
              <a:lstStyle/>
              <a:p>
                <a:pPr algn="ctr"/>
                <a14:m>
                  <m:oMath xmlns:m="http://schemas.openxmlformats.org/officeDocument/2006/math">
                    <m:sSup>
                      <m:sSupPr>
                        <m:ctrlPr>
                          <a:rPr lang="zh-CN" altLang="zh-CN" sz="1800" i="1" kern="100" smtClean="0">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𝑦</m:t>
                        </m:r>
                      </m:e>
                      <m:sup>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m:t>
                        </m:r>
                      </m:sup>
                    </m:sSup>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m:t>
                    </m:r>
                    <m:f>
                      <m:f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𝛾</m:t>
                        </m:r>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𝑔</m:t>
                        </m:r>
                      </m:num>
                      <m:den>
                        <m:sSup>
                          <m:sSup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𝛾</m:t>
                            </m:r>
                          </m:e>
                          <m:sup>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2</m:t>
                            </m:r>
                          </m:sup>
                        </m:sSup>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−1</m:t>
                        </m:r>
                      </m:den>
                    </m:f>
                    <m:sSup>
                      <m:sSup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𝑦</m:t>
                        </m:r>
                      </m:e>
                      <m:sup>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m:t>
                        </m:r>
                      </m:sup>
                    </m:sSup>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𝐾</m:t>
                        </m:r>
                      </m:e>
                      <m:sub>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𝑦</m:t>
                        </m:r>
                      </m:sub>
                    </m:sSub>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𝑦</m:t>
                    </m:r>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=0</m:t>
                    </m:r>
                  </m:oMath>
                </a14:m>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    </a:t>
                </a:r>
                <a:r>
                  <a:rPr lang="zh-CN" altLang="zh-CN" sz="1800" kern="100" dirty="0">
                    <a:solidFill>
                      <a:srgbClr val="FF0000"/>
                    </a:solidFill>
                    <a:effectLst/>
                    <a:latin typeface="Times New Roman" panose="02020603050405020304" pitchFamily="18" charset="0"/>
                    <a:ea typeface="等线" panose="02010600030101010101" pitchFamily="2" charset="-122"/>
                    <a:cs typeface="Times New Roman" panose="02020603050405020304" pitchFamily="18" charset="0"/>
                  </a:rPr>
                  <a:t>（</a:t>
                </a:r>
                <a:r>
                  <a:rPr lang="en-US" altLang="zh-CN" sz="1800" kern="100" dirty="0">
                    <a:solidFill>
                      <a:srgbClr val="FF0000"/>
                    </a:solidFill>
                    <a:effectLst/>
                    <a:latin typeface="Times New Roman" panose="02020603050405020304" pitchFamily="18" charset="0"/>
                    <a:ea typeface="等线" panose="02010600030101010101" pitchFamily="2" charset="-122"/>
                    <a:cs typeface="Times New Roman" panose="02020603050405020304" pitchFamily="18" charset="0"/>
                  </a:rPr>
                  <a:t>2</a:t>
                </a:r>
                <a:r>
                  <a:rPr lang="zh-CN" altLang="zh-CN" sz="1800" kern="100" dirty="0">
                    <a:solidFill>
                      <a:srgbClr val="FF0000"/>
                    </a:solidFill>
                    <a:effectLst/>
                    <a:latin typeface="Times New Roman" panose="02020603050405020304" pitchFamily="18" charset="0"/>
                    <a:ea typeface="等线" panose="02010600030101010101" pitchFamily="2" charset="-122"/>
                    <a:cs typeface="Times New Roman" panose="02020603050405020304" pitchFamily="18" charset="0"/>
                  </a:rPr>
                  <a:t>）</a:t>
                </a:r>
                <a:endParaRPr lang="zh-CN" altLang="zh-CN" sz="12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endParaRPr>
              </a:p>
            </p:txBody>
          </p:sp>
        </mc:Choice>
        <mc:Fallback xmlns="">
          <p:sp>
            <p:nvSpPr>
              <p:cNvPr id="18" name="文本框 17">
                <a:extLst>
                  <a:ext uri="{FF2B5EF4-FFF2-40B4-BE49-F238E27FC236}">
                    <a16:creationId xmlns:a16="http://schemas.microsoft.com/office/drawing/2014/main" id="{924B3D8B-35C6-DD7B-EF98-90D2283C79D3}"/>
                  </a:ext>
                </a:extLst>
              </p:cNvPr>
              <p:cNvSpPr txBox="1">
                <a:spLocks noRot="1" noChangeAspect="1" noMove="1" noResize="1" noEditPoints="1" noAdjustHandles="1" noChangeArrowheads="1" noChangeShapeType="1" noTextEdit="1"/>
              </p:cNvSpPr>
              <p:nvPr/>
            </p:nvSpPr>
            <p:spPr>
              <a:xfrm>
                <a:off x="6937053" y="3349207"/>
                <a:ext cx="3156239" cy="494174"/>
              </a:xfrm>
              <a:prstGeom prst="rect">
                <a:avLst/>
              </a:prstGeom>
              <a:blipFill>
                <a:blip r:embed="rId6"/>
                <a:stretch>
                  <a:fillRect l="-3475" r="-5212" b="-1235"/>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0" name="文本框 19">
                <a:extLst>
                  <a:ext uri="{FF2B5EF4-FFF2-40B4-BE49-F238E27FC236}">
                    <a16:creationId xmlns:a16="http://schemas.microsoft.com/office/drawing/2014/main" id="{9724F8E4-87EC-6060-8C71-92F20F4A9660}"/>
                  </a:ext>
                </a:extLst>
              </p:cNvPr>
              <p:cNvSpPr txBox="1"/>
              <p:nvPr/>
            </p:nvSpPr>
            <p:spPr>
              <a:xfrm>
                <a:off x="6507111" y="3892843"/>
                <a:ext cx="1670339" cy="727315"/>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rPr>
                        <m:t>𝑦</m:t>
                      </m:r>
                      <m:r>
                        <a:rPr lang="zh-CN" altLang="en-US" i="0">
                          <a:latin typeface="Cambria Math" panose="02040503050406030204" pitchFamily="18" charset="0"/>
                        </a:rPr>
                        <m:t>=</m:t>
                      </m:r>
                      <m:f>
                        <m:fPr>
                          <m:ctrlPr>
                            <a:rPr lang="zh-CN" altLang="en-US" i="1">
                              <a:solidFill>
                                <a:srgbClr val="836967"/>
                              </a:solidFill>
                              <a:latin typeface="Cambria Math" panose="02040503050406030204" pitchFamily="18" charset="0"/>
                            </a:rPr>
                          </m:ctrlPr>
                        </m:fPr>
                        <m:num>
                          <m:acc>
                            <m:accPr>
                              <m:chr m:val="̃"/>
                              <m:ctrlPr>
                                <a:rPr lang="zh-CN" altLang="en-US" i="1">
                                  <a:solidFill>
                                    <a:srgbClr val="836967"/>
                                  </a:solidFill>
                                  <a:latin typeface="Cambria Math" panose="02040503050406030204" pitchFamily="18" charset="0"/>
                                </a:rPr>
                              </m:ctrlPr>
                            </m:accPr>
                            <m:e>
                              <m:r>
                                <a:rPr lang="zh-CN" altLang="en-US" i="1">
                                  <a:latin typeface="Cambria Math" panose="02040503050406030204" pitchFamily="18" charset="0"/>
                                </a:rPr>
                                <m:t>𝑦</m:t>
                              </m:r>
                            </m:e>
                          </m:acc>
                        </m:num>
                        <m:den>
                          <m:rad>
                            <m:radPr>
                              <m:degHide m:val="on"/>
                              <m:ctrlPr>
                                <a:rPr lang="zh-CN" altLang="en-US" i="1">
                                  <a:solidFill>
                                    <a:srgbClr val="836967"/>
                                  </a:solidFill>
                                  <a:latin typeface="Cambria Math" panose="02040503050406030204" pitchFamily="18" charset="0"/>
                                </a:rPr>
                              </m:ctrlPr>
                            </m:radPr>
                            <m:deg/>
                            <m:e>
                              <m:r>
                                <a:rPr lang="zh-CN" altLang="en-US" i="1">
                                  <a:latin typeface="Cambria Math" panose="02040503050406030204" pitchFamily="18" charset="0"/>
                                </a:rPr>
                                <m:t>𝛽𝛾</m:t>
                              </m:r>
                            </m:e>
                          </m:rad>
                        </m:den>
                      </m:f>
                    </m:oMath>
                  </m:oMathPara>
                </a14:m>
                <a:endParaRPr lang="zh-CN" altLang="en-US" dirty="0"/>
              </a:p>
            </p:txBody>
          </p:sp>
        </mc:Choice>
        <mc:Fallback xmlns="">
          <p:sp>
            <p:nvSpPr>
              <p:cNvPr id="20" name="文本框 19">
                <a:extLst>
                  <a:ext uri="{FF2B5EF4-FFF2-40B4-BE49-F238E27FC236}">
                    <a16:creationId xmlns:a16="http://schemas.microsoft.com/office/drawing/2014/main" id="{9724F8E4-87EC-6060-8C71-92F20F4A9660}"/>
                  </a:ext>
                </a:extLst>
              </p:cNvPr>
              <p:cNvSpPr txBox="1">
                <a:spLocks noRot="1" noChangeAspect="1" noMove="1" noResize="1" noEditPoints="1" noAdjustHandles="1" noChangeArrowheads="1" noChangeShapeType="1" noTextEdit="1"/>
              </p:cNvSpPr>
              <p:nvPr/>
            </p:nvSpPr>
            <p:spPr>
              <a:xfrm>
                <a:off x="6507111" y="3892843"/>
                <a:ext cx="1670339" cy="727315"/>
              </a:xfrm>
              <a:prstGeom prst="rect">
                <a:avLst/>
              </a:prstGeom>
              <a:blipFill>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2" name="文本框 21">
                <a:extLst>
                  <a:ext uri="{FF2B5EF4-FFF2-40B4-BE49-F238E27FC236}">
                    <a16:creationId xmlns:a16="http://schemas.microsoft.com/office/drawing/2014/main" id="{97131E74-BF79-7617-5BC6-6ED54AB74CC5}"/>
                  </a:ext>
                </a:extLst>
              </p:cNvPr>
              <p:cNvSpPr txBox="1"/>
              <p:nvPr/>
            </p:nvSpPr>
            <p:spPr>
              <a:xfrm>
                <a:off x="5130316" y="2645089"/>
                <a:ext cx="6094268" cy="664926"/>
              </a:xfrm>
              <a:prstGeom prst="rect">
                <a:avLst/>
              </a:prstGeom>
              <a:noFill/>
            </p:spPr>
            <p:txBody>
              <a:bodyPr wrap="square">
                <a:spAutoFit/>
              </a:bodyPr>
              <a:lstStyle/>
              <a:p>
                <a:pPr algn="ctr">
                  <a:buNone/>
                </a:pPr>
                <a14:m>
                  <m:oMathPara xmlns:m="http://schemas.openxmlformats.org/officeDocument/2006/math">
                    <m:oMathParaPr>
                      <m:jc m:val="centerGroup"/>
                    </m:oMathParaPr>
                    <m:oMath xmlns:m="http://schemas.openxmlformats.org/officeDocument/2006/math">
                      <m:sSup>
                        <m:sSupPr>
                          <m:ctrlPr>
                            <a:rPr lang="zh-CN" altLang="zh-CN" sz="1800" i="1" kern="100" smtClean="0">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𝑦</m:t>
                          </m:r>
                        </m:e>
                        <m:sup>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m:t>
                          </m:r>
                        </m:sup>
                      </m:sSup>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m:t>
                      </m:r>
                      <m:f>
                        <m:f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𝑑𝑦</m:t>
                          </m:r>
                        </m:num>
                        <m:den>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𝑑𝑠</m:t>
                          </m:r>
                        </m:den>
                      </m:f>
                      <m:r>
                        <a:rPr lang="zh-CN" altLang="en-US" i="1" kern="100">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b="0" i="1" kern="100" smtClean="0">
                              <a:effectLst/>
                              <a:latin typeface="Cambria Math" panose="02040503050406030204" pitchFamily="18" charset="0"/>
                              <a:ea typeface="Cambria Math" panose="02040503050406030204" pitchFamily="18" charset="0"/>
                              <a:cs typeface="Times New Roman" panose="02020603050405020304" pitchFamily="18" charset="0"/>
                            </a:rPr>
                            <m:t>    </m:t>
                          </m:r>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𝐾</m:t>
                          </m:r>
                        </m:e>
                        <m:sub>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𝑦</m:t>
                          </m:r>
                        </m:sub>
                      </m:sSub>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m:t>
                      </m:r>
                      <m:f>
                        <m:f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fPr>
                        <m:num>
                          <m:sSub>
                            <m:sSub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𝑒𝐵</m:t>
                              </m:r>
                            </m:e>
                            <m:sub>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𝑥</m:t>
                              </m:r>
                            </m:sub>
                          </m:sSub>
                        </m:num>
                        <m:den>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𝑚</m:t>
                          </m:r>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𝛽</m:t>
                          </m:r>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𝑐</m:t>
                          </m:r>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𝛾</m:t>
                          </m:r>
                        </m:den>
                      </m:f>
                    </m:oMath>
                  </m:oMathPara>
                </a14:m>
                <a:endParaRPr lang="zh-CN" altLang="en-US" dirty="0"/>
              </a:p>
            </p:txBody>
          </p:sp>
        </mc:Choice>
        <mc:Fallback xmlns="">
          <p:sp>
            <p:nvSpPr>
              <p:cNvPr id="22" name="文本框 21">
                <a:extLst>
                  <a:ext uri="{FF2B5EF4-FFF2-40B4-BE49-F238E27FC236}">
                    <a16:creationId xmlns:a16="http://schemas.microsoft.com/office/drawing/2014/main" id="{97131E74-BF79-7617-5BC6-6ED54AB74CC5}"/>
                  </a:ext>
                </a:extLst>
              </p:cNvPr>
              <p:cNvSpPr txBox="1">
                <a:spLocks noRot="1" noChangeAspect="1" noMove="1" noResize="1" noEditPoints="1" noAdjustHandles="1" noChangeArrowheads="1" noChangeShapeType="1" noTextEdit="1"/>
              </p:cNvSpPr>
              <p:nvPr/>
            </p:nvSpPr>
            <p:spPr>
              <a:xfrm>
                <a:off x="5130316" y="2645089"/>
                <a:ext cx="6094268" cy="664926"/>
              </a:xfrm>
              <a:prstGeom prst="rect">
                <a:avLst/>
              </a:prstGeom>
              <a:blipFill>
                <a:blip r:embed="rId8"/>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CEF9D37C-A2AE-0A6D-C952-0FFFAA73A483}"/>
                  </a:ext>
                </a:extLst>
              </p:cNvPr>
              <p:cNvSpPr txBox="1"/>
              <p:nvPr/>
            </p:nvSpPr>
            <p:spPr>
              <a:xfrm>
                <a:off x="6736517" y="5407843"/>
                <a:ext cx="4375402" cy="551689"/>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The amplitude of  </a:t>
                </a:r>
                <a14:m>
                  <m:oMath xmlns:m="http://schemas.openxmlformats.org/officeDocument/2006/math">
                    <m:acc>
                      <m:accPr>
                        <m:chr m:val="̃"/>
                        <m:ctrlPr>
                          <a:rPr lang="zh-CN" altLang="en-US" i="1">
                            <a:solidFill>
                              <a:srgbClr val="836967"/>
                            </a:solidFill>
                            <a:latin typeface="Cambria Math" panose="02040503050406030204" pitchFamily="18" charset="0"/>
                          </a:rPr>
                        </m:ctrlPr>
                      </m:accPr>
                      <m:e>
                        <m:r>
                          <a:rPr lang="zh-CN" altLang="en-US" i="1">
                            <a:latin typeface="Cambria Math" panose="02040503050406030204" pitchFamily="18" charset="0"/>
                          </a:rPr>
                          <m:t>𝑦</m:t>
                        </m:r>
                      </m:e>
                    </m:acc>
                    <m:r>
                      <a:rPr lang="en-US" altLang="zh-CN" b="0" i="1" smtClean="0">
                        <a:latin typeface="Cambria Math" panose="02040503050406030204" pitchFamily="18" charset="0"/>
                      </a:rPr>
                      <m:t> </m:t>
                    </m:r>
                  </m:oMath>
                </a14:m>
                <a:r>
                  <a:rPr lang="zh-CN" altLang="en-US" dirty="0"/>
                  <a:t> </a:t>
                </a:r>
                <a:r>
                  <a:rPr lang="en-US" altLang="zh-CN" dirty="0">
                    <a:latin typeface="Times New Roman" panose="02020603050405020304" pitchFamily="18" charset="0"/>
                    <a:cs typeface="Times New Roman" panose="02020603050405020304" pitchFamily="18" charset="0"/>
                  </a:rPr>
                  <a:t>is constant,  </a:t>
                </a:r>
                <a:r>
                  <a:rPr lang="en-US" altLang="zh-CN" dirty="0"/>
                  <a:t> </a:t>
                </a:r>
                <a14:m>
                  <m:oMath xmlns:m="http://schemas.openxmlformats.org/officeDocument/2006/math">
                    <m:r>
                      <a:rPr lang="en-US" altLang="zh-CN" i="1">
                        <a:latin typeface="Cambria Math" panose="02040503050406030204" pitchFamily="18" charset="0"/>
                      </a:rPr>
                      <m:t>𝑦</m:t>
                    </m:r>
                    <m:r>
                      <a:rPr lang="en-US" altLang="zh-CN" i="1">
                        <a:latin typeface="Cambria Math" panose="02040503050406030204" pitchFamily="18" charset="0"/>
                      </a:rPr>
                      <m:t>∝</m:t>
                    </m:r>
                    <m:f>
                      <m:fPr>
                        <m:ctrlPr>
                          <a:rPr lang="zh-CN" altLang="zh-CN" i="1">
                            <a:latin typeface="Cambria Math" panose="02040503050406030204" pitchFamily="18" charset="0"/>
                          </a:rPr>
                        </m:ctrlPr>
                      </m:fPr>
                      <m:num>
                        <m:r>
                          <a:rPr lang="en-US" altLang="zh-CN" i="1">
                            <a:latin typeface="Cambria Math" panose="02040503050406030204" pitchFamily="18" charset="0"/>
                          </a:rPr>
                          <m:t>1</m:t>
                        </m:r>
                      </m:num>
                      <m:den>
                        <m:rad>
                          <m:radPr>
                            <m:degHide m:val="on"/>
                            <m:ctrlPr>
                              <a:rPr lang="zh-CN" altLang="zh-CN" i="1">
                                <a:latin typeface="Cambria Math" panose="02040503050406030204" pitchFamily="18" charset="0"/>
                              </a:rPr>
                            </m:ctrlPr>
                          </m:radPr>
                          <m:deg/>
                          <m:e>
                            <m:r>
                              <a:rPr lang="en-US" altLang="zh-CN" i="1">
                                <a:latin typeface="Cambria Math" panose="02040503050406030204" pitchFamily="18" charset="0"/>
                              </a:rPr>
                              <m:t>𝛽𝛾</m:t>
                            </m:r>
                          </m:e>
                        </m:rad>
                      </m:den>
                    </m:f>
                  </m:oMath>
                </a14:m>
                <a:endParaRPr lang="zh-CN" altLang="en-US" dirty="0">
                  <a:latin typeface="Times New Roman" panose="02020603050405020304" pitchFamily="18" charset="0"/>
                  <a:cs typeface="Times New Roman" panose="02020603050405020304" pitchFamily="18" charset="0"/>
                </a:endParaRPr>
              </a:p>
            </p:txBody>
          </p:sp>
        </mc:Choice>
        <mc:Fallback xmlns="">
          <p:sp>
            <p:nvSpPr>
              <p:cNvPr id="23" name="文本框 22">
                <a:extLst>
                  <a:ext uri="{FF2B5EF4-FFF2-40B4-BE49-F238E27FC236}">
                    <a16:creationId xmlns:a16="http://schemas.microsoft.com/office/drawing/2014/main" id="{CEF9D37C-A2AE-0A6D-C952-0FFFAA73A483}"/>
                  </a:ext>
                </a:extLst>
              </p:cNvPr>
              <p:cNvSpPr txBox="1">
                <a:spLocks noRot="1" noChangeAspect="1" noMove="1" noResize="1" noEditPoints="1" noAdjustHandles="1" noChangeArrowheads="1" noChangeShapeType="1" noTextEdit="1"/>
              </p:cNvSpPr>
              <p:nvPr/>
            </p:nvSpPr>
            <p:spPr>
              <a:xfrm>
                <a:off x="6736517" y="5407843"/>
                <a:ext cx="4375402" cy="551689"/>
              </a:xfrm>
              <a:prstGeom prst="rect">
                <a:avLst/>
              </a:prstGeom>
              <a:blipFill>
                <a:blip r:embed="rId9"/>
                <a:stretch>
                  <a:fillRect l="-1114" b="-109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5" name="文本框 24">
                <a:extLst>
                  <a:ext uri="{FF2B5EF4-FFF2-40B4-BE49-F238E27FC236}">
                    <a16:creationId xmlns:a16="http://schemas.microsoft.com/office/drawing/2014/main" id="{DE3674D3-CB55-B8BC-A209-5EDD53722561}"/>
                  </a:ext>
                </a:extLst>
              </p:cNvPr>
              <p:cNvSpPr txBox="1"/>
              <p:nvPr/>
            </p:nvSpPr>
            <p:spPr>
              <a:xfrm>
                <a:off x="6736517" y="4592662"/>
                <a:ext cx="4632162" cy="708720"/>
              </a:xfrm>
              <a:prstGeom prst="rect">
                <a:avLst/>
              </a:prstGeom>
              <a:noFill/>
            </p:spPr>
            <p:txBody>
              <a:bodyPr wrap="square">
                <a:spAutoFit/>
              </a:bodyPr>
              <a:lstStyle/>
              <a:p>
                <a:pPr algn="l">
                  <a:buNone/>
                </a:pPr>
                <a14:m>
                  <m:oMath xmlns:m="http://schemas.openxmlformats.org/officeDocument/2006/math">
                    <m:sSup>
                      <m:sSup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pPr>
                      <m:e>
                        <m:acc>
                          <m:accPr>
                            <m:chr m:val="̃"/>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𝑦</m:t>
                            </m:r>
                          </m:e>
                        </m:acc>
                      </m:e>
                      <m:sup>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m:t>
                        </m:r>
                      </m:sup>
                    </m:sSup>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m:t>
                    </m:r>
                    <m:f>
                      <m:f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fPr>
                      <m:num>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1</m:t>
                        </m:r>
                      </m:num>
                      <m:den>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2</m:t>
                        </m:r>
                      </m:den>
                    </m:f>
                    <m:d>
                      <m:dPr>
                        <m:begChr m:val="["/>
                        <m:endChr m:val="]"/>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dPr>
                      <m:e>
                        <m:f>
                          <m:f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𝛽𝛾</m:t>
                                    </m:r>
                                  </m:e>
                                </m:d>
                              </m:e>
                              <m:sup>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m:t>
                                </m:r>
                              </m:sup>
                            </m:sSup>
                          </m:num>
                          <m:den>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𝛽𝛾</m:t>
                            </m:r>
                          </m:den>
                        </m:f>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m:t>
                        </m:r>
                        <m:f>
                          <m:f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fPr>
                          <m:num>
                            <m:sSup>
                              <m:sSup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dPr>
                                  <m:e>
                                    <m:sSup>
                                      <m:sSup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𝛽𝛾</m:t>
                                            </m:r>
                                          </m:e>
                                        </m:d>
                                      </m:e>
                                      <m:sup>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m:t>
                                        </m:r>
                                      </m:sup>
                                    </m:sSup>
                                  </m:e>
                                </m:d>
                              </m:e>
                              <m:sup>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2</m:t>
                                </m:r>
                              </m:sup>
                            </m:sSup>
                          </m:num>
                          <m:den>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2</m:t>
                            </m:r>
                            <m:sSup>
                              <m:sSup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pPr>
                              <m:e>
                                <m:d>
                                  <m:d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dPr>
                                  <m:e>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𝛽𝛾</m:t>
                                    </m:r>
                                  </m:e>
                                </m:d>
                              </m:e>
                              <m:sup>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2</m:t>
                                </m:r>
                              </m:sup>
                            </m:sSup>
                          </m:den>
                        </m:f>
                      </m:e>
                    </m:d>
                    <m:acc>
                      <m:accPr>
                        <m:chr m:val="̃"/>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𝑦</m:t>
                        </m:r>
                      </m:e>
                    </m:acc>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m:t>
                    </m:r>
                    <m:sSub>
                      <m:sSubPr>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𝐾</m:t>
                        </m:r>
                      </m:e>
                      <m:sub>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𝑦</m:t>
                        </m:r>
                      </m:sub>
                    </m:sSub>
                    <m:acc>
                      <m:accPr>
                        <m:chr m:val="̃"/>
                        <m:ctrlPr>
                          <a:rPr lang="zh-CN" altLang="zh-CN" sz="1800" i="1" kern="100">
                            <a:effectLst/>
                            <a:latin typeface="Cambria Math" panose="02040503050406030204" pitchFamily="18" charset="0"/>
                            <a:ea typeface="Cambria Math" panose="02040503050406030204" pitchFamily="18" charset="0"/>
                            <a:cs typeface="Times New Roman" panose="02020603050405020304" pitchFamily="18" charset="0"/>
                          </a:rPr>
                        </m:ctrlPr>
                      </m:accPr>
                      <m:e>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𝑦</m:t>
                        </m:r>
                      </m:e>
                    </m:acc>
                    <m:r>
                      <a:rPr lang="en-US" altLang="zh-CN" sz="1800" i="1" kern="100">
                        <a:effectLst/>
                        <a:latin typeface="Cambria Math" panose="02040503050406030204" pitchFamily="18" charset="0"/>
                        <a:ea typeface="宋体" panose="02010600030101010101" pitchFamily="2" charset="-122"/>
                        <a:cs typeface="Times New Roman" panose="02020603050405020304" pitchFamily="18" charset="0"/>
                      </a:rPr>
                      <m:t>=0</m:t>
                    </m:r>
                  </m:oMath>
                </a14:m>
                <a:r>
                  <a:rPr lang="en-US" altLang="zh-CN" sz="1800" kern="100" dirty="0">
                    <a:effectLst/>
                    <a:latin typeface="Times New Roman" panose="02020603050405020304" pitchFamily="18" charset="0"/>
                    <a:ea typeface="等线" panose="02010600030101010101" pitchFamily="2" charset="-122"/>
                    <a:cs typeface="Times New Roman" panose="02020603050405020304" pitchFamily="18" charset="0"/>
                  </a:rPr>
                  <a:t>   </a:t>
                </a:r>
                <a:r>
                  <a:rPr lang="en-US" altLang="zh-CN" sz="1800" kern="100" dirty="0">
                    <a:solidFill>
                      <a:srgbClr val="FF0000"/>
                    </a:solidFill>
                    <a:effectLst/>
                    <a:latin typeface="Times New Roman" panose="02020603050405020304" pitchFamily="18" charset="0"/>
                    <a:ea typeface="等线" panose="02010600030101010101" pitchFamily="2" charset="-122"/>
                    <a:cs typeface="Times New Roman" panose="02020603050405020304" pitchFamily="18" charset="0"/>
                  </a:rPr>
                  <a:t>(3)</a:t>
                </a:r>
                <a:endParaRPr lang="zh-CN" altLang="zh-CN" sz="1200" kern="100" dirty="0">
                  <a:solidFill>
                    <a:srgbClr val="FF0000"/>
                  </a:solidFill>
                  <a:effectLst/>
                  <a:latin typeface="等线" panose="02010600030101010101" pitchFamily="2" charset="-122"/>
                  <a:ea typeface="等线" panose="02010600030101010101" pitchFamily="2" charset="-122"/>
                  <a:cs typeface="Times New Roman" panose="02020603050405020304" pitchFamily="18" charset="0"/>
                </a:endParaRPr>
              </a:p>
            </p:txBody>
          </p:sp>
        </mc:Choice>
        <mc:Fallback xmlns="">
          <p:sp>
            <p:nvSpPr>
              <p:cNvPr id="25" name="文本框 24">
                <a:extLst>
                  <a:ext uri="{FF2B5EF4-FFF2-40B4-BE49-F238E27FC236}">
                    <a16:creationId xmlns:a16="http://schemas.microsoft.com/office/drawing/2014/main" id="{DE3674D3-CB55-B8BC-A209-5EDD53722561}"/>
                  </a:ext>
                </a:extLst>
              </p:cNvPr>
              <p:cNvSpPr txBox="1">
                <a:spLocks noRot="1" noChangeAspect="1" noMove="1" noResize="1" noEditPoints="1" noAdjustHandles="1" noChangeArrowheads="1" noChangeShapeType="1" noTextEdit="1"/>
              </p:cNvSpPr>
              <p:nvPr/>
            </p:nvSpPr>
            <p:spPr>
              <a:xfrm>
                <a:off x="6736517" y="4592662"/>
                <a:ext cx="4632162" cy="708720"/>
              </a:xfrm>
              <a:prstGeom prst="rect">
                <a:avLst/>
              </a:prstGeom>
              <a:blipFill>
                <a:blip r:embed="rId10"/>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8" name="文本框 27">
                <a:extLst>
                  <a:ext uri="{FF2B5EF4-FFF2-40B4-BE49-F238E27FC236}">
                    <a16:creationId xmlns:a16="http://schemas.microsoft.com/office/drawing/2014/main" id="{A5522CF5-30ED-D524-2F4B-B8FB0E4FF603}"/>
                  </a:ext>
                </a:extLst>
              </p:cNvPr>
              <p:cNvSpPr txBox="1"/>
              <p:nvPr/>
            </p:nvSpPr>
            <p:spPr>
              <a:xfrm>
                <a:off x="8515172" y="4095856"/>
                <a:ext cx="1818896" cy="369332"/>
              </a:xfrm>
              <a:prstGeom prst="rect">
                <a:avLst/>
              </a:prstGeom>
              <a:noFill/>
            </p:spPr>
            <p:txBody>
              <a:bodyPr wrap="none" rtlCol="0">
                <a:spAutoFit/>
              </a:bodyPr>
              <a:lstStyle/>
              <a:p>
                <a:r>
                  <a:rPr lang="en-US" altLang="zh-CN" dirty="0">
                    <a:latin typeface="Times New Roman" panose="02020603050405020304" pitchFamily="18" charset="0"/>
                    <a:cs typeface="Times New Roman" panose="02020603050405020304" pitchFamily="18" charset="0"/>
                  </a:rPr>
                  <a:t>Replace </a:t>
                </a:r>
                <a:r>
                  <a:rPr lang="en-US" altLang="zh-CN" i="1" dirty="0">
                    <a:latin typeface="Times New Roman" panose="02020603050405020304" pitchFamily="18" charset="0"/>
                    <a:cs typeface="Times New Roman" panose="02020603050405020304" pitchFamily="18" charset="0"/>
                  </a:rPr>
                  <a:t>y</a:t>
                </a:r>
                <a:r>
                  <a:rPr lang="en-US" altLang="zh-CN" dirty="0">
                    <a:latin typeface="Times New Roman" panose="02020603050405020304" pitchFamily="18" charset="0"/>
                    <a:cs typeface="Times New Roman" panose="02020603050405020304" pitchFamily="18" charset="0"/>
                  </a:rPr>
                  <a:t> with  </a:t>
                </a:r>
                <a14:m>
                  <m:oMath xmlns:m="http://schemas.openxmlformats.org/officeDocument/2006/math">
                    <m:acc>
                      <m:accPr>
                        <m:chr m:val="̃"/>
                        <m:ctrlPr>
                          <a:rPr lang="zh-CN" altLang="en-US" i="1">
                            <a:solidFill>
                              <a:srgbClr val="836967"/>
                            </a:solidFill>
                            <a:latin typeface="Cambria Math" panose="02040503050406030204" pitchFamily="18" charset="0"/>
                          </a:rPr>
                        </m:ctrlPr>
                      </m:accPr>
                      <m:e>
                        <m:r>
                          <a:rPr lang="zh-CN" altLang="en-US" i="1">
                            <a:latin typeface="Cambria Math" panose="02040503050406030204" pitchFamily="18" charset="0"/>
                          </a:rPr>
                          <m:t>𝑦</m:t>
                        </m:r>
                      </m:e>
                    </m:acc>
                  </m:oMath>
                </a14:m>
                <a:endParaRPr lang="zh-CN" altLang="en-US" dirty="0"/>
              </a:p>
            </p:txBody>
          </p:sp>
        </mc:Choice>
        <mc:Fallback xmlns="">
          <p:sp>
            <p:nvSpPr>
              <p:cNvPr id="28" name="文本框 27">
                <a:extLst>
                  <a:ext uri="{FF2B5EF4-FFF2-40B4-BE49-F238E27FC236}">
                    <a16:creationId xmlns:a16="http://schemas.microsoft.com/office/drawing/2014/main" id="{A5522CF5-30ED-D524-2F4B-B8FB0E4FF603}"/>
                  </a:ext>
                </a:extLst>
              </p:cNvPr>
              <p:cNvSpPr txBox="1">
                <a:spLocks noRot="1" noChangeAspect="1" noMove="1" noResize="1" noEditPoints="1" noAdjustHandles="1" noChangeArrowheads="1" noChangeShapeType="1" noTextEdit="1"/>
              </p:cNvSpPr>
              <p:nvPr/>
            </p:nvSpPr>
            <p:spPr>
              <a:xfrm>
                <a:off x="8515172" y="4095856"/>
                <a:ext cx="1818896" cy="369332"/>
              </a:xfrm>
              <a:prstGeom prst="rect">
                <a:avLst/>
              </a:prstGeom>
              <a:blipFill>
                <a:blip r:embed="rId11"/>
                <a:stretch>
                  <a:fillRect l="-3020" t="-11667" r="-11745" b="-25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9" name="文本框 28">
                <a:extLst>
                  <a:ext uri="{FF2B5EF4-FFF2-40B4-BE49-F238E27FC236}">
                    <a16:creationId xmlns:a16="http://schemas.microsoft.com/office/drawing/2014/main" id="{17720009-2A4A-43EA-103A-AFB9E9A08660}"/>
                  </a:ext>
                </a:extLst>
              </p:cNvPr>
              <p:cNvSpPr txBox="1"/>
              <p:nvPr/>
            </p:nvSpPr>
            <p:spPr>
              <a:xfrm>
                <a:off x="967416" y="5975296"/>
                <a:ext cx="9806420" cy="1080489"/>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In a linac, the geometry emittance will be reduced when beam is accelerated, </a:t>
                </a:r>
                <a14:m>
                  <m:oMath xmlns:m="http://schemas.openxmlformats.org/officeDocument/2006/math">
                    <m:r>
                      <a:rPr lang="en-US" altLang="zh-CN" i="1">
                        <a:latin typeface="Cambria Math" panose="02040503050406030204" pitchFamily="18" charset="0"/>
                      </a:rPr>
                      <m:t>𝜖</m:t>
                    </m:r>
                    <m:r>
                      <a:rPr lang="en-US" altLang="zh-CN" i="1">
                        <a:latin typeface="Cambria Math" panose="02040503050406030204" pitchFamily="18" charset="0"/>
                      </a:rPr>
                      <m:t>∝</m:t>
                    </m:r>
                    <m:f>
                      <m:fPr>
                        <m:ctrlPr>
                          <a:rPr lang="zh-CN" altLang="zh-CN" i="1">
                            <a:latin typeface="Cambria Math" panose="02040503050406030204" pitchFamily="18" charset="0"/>
                          </a:rPr>
                        </m:ctrlPr>
                      </m:fPr>
                      <m:num>
                        <m:r>
                          <a:rPr lang="en-US" altLang="zh-CN" i="1">
                            <a:latin typeface="Cambria Math" panose="02040503050406030204" pitchFamily="18" charset="0"/>
                          </a:rPr>
                          <m:t>1</m:t>
                        </m:r>
                      </m:num>
                      <m:den>
                        <m:r>
                          <a:rPr lang="en-US" altLang="zh-CN" i="1">
                            <a:latin typeface="Cambria Math" panose="02040503050406030204" pitchFamily="18" charset="0"/>
                          </a:rPr>
                          <m:t>𝛽𝛾</m:t>
                        </m:r>
                      </m:den>
                    </m:f>
                  </m:oMath>
                </a14:m>
                <a:r>
                  <a:rPr lang="en-US" altLang="zh-CN" dirty="0">
                    <a:latin typeface="Times New Roman" panose="02020603050405020304" pitchFamily="18" charset="0"/>
                    <a:cs typeface="Times New Roman" panose="02020603050405020304" pitchFamily="18" charset="0"/>
                  </a:rPr>
                  <a:t> , which is not convenient to describe beam performance, usually normalized emittance </a:t>
                </a:r>
                <a14:m>
                  <m:oMath xmlns:m="http://schemas.openxmlformats.org/officeDocument/2006/math">
                    <m:sSub>
                      <m:sSubPr>
                        <m:ctrlPr>
                          <a:rPr lang="zh-CN" altLang="zh-CN" i="1">
                            <a:latin typeface="Cambria Math" panose="02040503050406030204" pitchFamily="18" charset="0"/>
                          </a:rPr>
                        </m:ctrlPr>
                      </m:sSubPr>
                      <m:e>
                        <m:r>
                          <a:rPr lang="en-US" altLang="zh-CN" i="1">
                            <a:latin typeface="Cambria Math" panose="02040503050406030204" pitchFamily="18" charset="0"/>
                          </a:rPr>
                          <m:t>𝜖</m:t>
                        </m:r>
                      </m:e>
                      <m:sub>
                        <m:r>
                          <a:rPr lang="en-US" altLang="zh-CN" i="1">
                            <a:latin typeface="Cambria Math" panose="02040503050406030204" pitchFamily="18" charset="0"/>
                          </a:rPr>
                          <m:t>𝑁</m:t>
                        </m:r>
                      </m:sub>
                    </m:sSub>
                    <m:r>
                      <a:rPr lang="en-US" altLang="zh-CN" i="1">
                        <a:latin typeface="Cambria Math" panose="02040503050406030204" pitchFamily="18" charset="0"/>
                      </a:rPr>
                      <m:t>∝</m:t>
                    </m:r>
                    <m:r>
                      <a:rPr lang="en-US" altLang="zh-CN" i="1">
                        <a:latin typeface="Cambria Math" panose="02040503050406030204" pitchFamily="18" charset="0"/>
                      </a:rPr>
                      <m:t>𝜖𝛽𝛾</m:t>
                    </m:r>
                  </m:oMath>
                </a14:m>
                <a:r>
                  <a:rPr lang="en-US" altLang="zh-CN" dirty="0">
                    <a:latin typeface="Times New Roman" panose="02020603050405020304" pitchFamily="18" charset="0"/>
                    <a:cs typeface="Times New Roman" panose="02020603050405020304" pitchFamily="18" charset="0"/>
                  </a:rPr>
                  <a:t>  is used in a linac</a:t>
                </a:r>
                <a:endParaRPr lang="zh-CN"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 </a:t>
                </a:r>
                <a:endParaRPr lang="zh-CN" altLang="en-US" dirty="0">
                  <a:latin typeface="Times New Roman" panose="02020603050405020304" pitchFamily="18" charset="0"/>
                  <a:cs typeface="Times New Roman" panose="02020603050405020304" pitchFamily="18" charset="0"/>
                </a:endParaRPr>
              </a:p>
            </p:txBody>
          </p:sp>
        </mc:Choice>
        <mc:Fallback xmlns="">
          <p:sp>
            <p:nvSpPr>
              <p:cNvPr id="29" name="文本框 28">
                <a:extLst>
                  <a:ext uri="{FF2B5EF4-FFF2-40B4-BE49-F238E27FC236}">
                    <a16:creationId xmlns:a16="http://schemas.microsoft.com/office/drawing/2014/main" id="{17720009-2A4A-43EA-103A-AFB9E9A08660}"/>
                  </a:ext>
                </a:extLst>
              </p:cNvPr>
              <p:cNvSpPr txBox="1">
                <a:spLocks noRot="1" noChangeAspect="1" noMove="1" noResize="1" noEditPoints="1" noAdjustHandles="1" noChangeArrowheads="1" noChangeShapeType="1" noTextEdit="1"/>
              </p:cNvSpPr>
              <p:nvPr/>
            </p:nvSpPr>
            <p:spPr>
              <a:xfrm>
                <a:off x="967416" y="5975296"/>
                <a:ext cx="9806420" cy="1080489"/>
              </a:xfrm>
              <a:prstGeom prst="rect">
                <a:avLst/>
              </a:prstGeom>
              <a:blipFill>
                <a:blip r:embed="rId12"/>
                <a:stretch>
                  <a:fillRect l="-560"/>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37809963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2FFDBBF6-7B46-1D49-060D-AC583CB0D347}"/>
              </a:ext>
            </a:extLst>
          </p:cNvPr>
          <p:cNvSpPr txBox="1"/>
          <p:nvPr/>
        </p:nvSpPr>
        <p:spPr>
          <a:xfrm>
            <a:off x="1145598" y="116669"/>
            <a:ext cx="6094268" cy="523220"/>
          </a:xfrm>
          <a:prstGeom prst="rect">
            <a:avLst/>
          </a:prstGeom>
          <a:noFill/>
        </p:spPr>
        <p:txBody>
          <a:bodyPr wrap="square">
            <a:spAutoFit/>
          </a:bodyPr>
          <a:lstStyle/>
          <a:p>
            <a:r>
              <a:rPr lang="en-US" altLang="zh-CN" sz="2800" dirty="0">
                <a:solidFill>
                  <a:schemeClr val="accent5">
                    <a:lumMod val="60000"/>
                    <a:lumOff val="40000"/>
                  </a:schemeClr>
                </a:solidFill>
                <a:latin typeface="华文中宋" panose="02010600040101010101" pitchFamily="2" charset="-122"/>
                <a:ea typeface="华文中宋" panose="02010600040101010101" pitchFamily="2" charset="-122"/>
              </a:rPr>
              <a:t>Damping</a:t>
            </a:r>
            <a:endParaRPr lang="zh-CN" altLang="en-US" sz="2800" dirty="0">
              <a:solidFill>
                <a:schemeClr val="accent5">
                  <a:lumMod val="60000"/>
                  <a:lumOff val="40000"/>
                </a:schemeClr>
              </a:solidFill>
              <a:latin typeface="华文中宋" panose="02010600040101010101" pitchFamily="2" charset="-122"/>
              <a:ea typeface="华文中宋" panose="02010600040101010101" pitchFamily="2" charset="-122"/>
            </a:endParaRPr>
          </a:p>
        </p:txBody>
      </p:sp>
      <p:pic>
        <p:nvPicPr>
          <p:cNvPr id="4" name="图片 3" descr="图示&#10;&#10;低可信度描述已自动生成">
            <a:extLst>
              <a:ext uri="{FF2B5EF4-FFF2-40B4-BE49-F238E27FC236}">
                <a16:creationId xmlns:a16="http://schemas.microsoft.com/office/drawing/2014/main" id="{4F2D6D77-60C1-AF26-5FBF-494F765154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87702" y="1249410"/>
            <a:ext cx="4122085" cy="1385403"/>
          </a:xfrm>
          <a:prstGeom prst="rect">
            <a:avLst/>
          </a:prstGeom>
        </p:spPr>
      </p:pic>
      <p:sp>
        <p:nvSpPr>
          <p:cNvPr id="5" name="文本框 4">
            <a:extLst>
              <a:ext uri="{FF2B5EF4-FFF2-40B4-BE49-F238E27FC236}">
                <a16:creationId xmlns:a16="http://schemas.microsoft.com/office/drawing/2014/main" id="{E5BA6AF5-9487-3B48-8269-5E2180247E5C}"/>
              </a:ext>
            </a:extLst>
          </p:cNvPr>
          <p:cNvSpPr txBox="1"/>
          <p:nvPr/>
        </p:nvSpPr>
        <p:spPr>
          <a:xfrm>
            <a:off x="477981" y="2560385"/>
            <a:ext cx="11191010" cy="646331"/>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The radiation direction is parallel with electron trajectory. which takes away transverse momentums, however the energy compensated by RF cavity is absolute longitudinal. This will bring damping mechanism. </a:t>
            </a:r>
            <a:endParaRPr lang="zh-CN" altLang="en-US" dirty="0">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B81EEF69-30DD-58C3-AB23-9AA1ABD20282}"/>
              </a:ext>
            </a:extLst>
          </p:cNvPr>
          <p:cNvSpPr txBox="1"/>
          <p:nvPr/>
        </p:nvSpPr>
        <p:spPr>
          <a:xfrm>
            <a:off x="405245" y="1249410"/>
            <a:ext cx="2779928" cy="369332"/>
          </a:xfrm>
          <a:prstGeom prst="rect">
            <a:avLst/>
          </a:prstGeom>
          <a:noFill/>
        </p:spPr>
        <p:txBody>
          <a:bodyPr wrap="none" rtlCol="0">
            <a:spAutoFit/>
          </a:bodyPr>
          <a:lstStyle/>
          <a:p>
            <a:r>
              <a:rPr lang="en-US" altLang="zh-CN" b="1" dirty="0"/>
              <a:t>2</a:t>
            </a:r>
            <a:r>
              <a:rPr lang="zh-CN" altLang="en-US" b="1" dirty="0"/>
              <a:t>、</a:t>
            </a:r>
            <a:r>
              <a:rPr lang="en-US" altLang="zh-CN" b="1" dirty="0"/>
              <a:t>Radiation damping</a:t>
            </a:r>
            <a:r>
              <a:rPr lang="zh-CN" altLang="en-US" b="1" dirty="0"/>
              <a:t>：</a:t>
            </a:r>
          </a:p>
        </p:txBody>
      </p:sp>
      <mc:AlternateContent xmlns:mc="http://schemas.openxmlformats.org/markup-compatibility/2006" xmlns:a14="http://schemas.microsoft.com/office/drawing/2010/main">
        <mc:Choice Requires="a14">
          <p:sp>
            <p:nvSpPr>
              <p:cNvPr id="3" name="文本框 2">
                <a:extLst>
                  <a:ext uri="{FF2B5EF4-FFF2-40B4-BE49-F238E27FC236}">
                    <a16:creationId xmlns:a16="http://schemas.microsoft.com/office/drawing/2014/main" id="{7B8CF69D-5AFF-FD5B-B746-A13905383ADA}"/>
                  </a:ext>
                </a:extLst>
              </p:cNvPr>
              <p:cNvSpPr txBox="1"/>
              <p:nvPr/>
            </p:nvSpPr>
            <p:spPr>
              <a:xfrm>
                <a:off x="4477800" y="3577112"/>
                <a:ext cx="1618200" cy="57124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en-US" altLang="zh-CN" b="0" i="1" smtClean="0">
                              <a:latin typeface="Cambria Math" panose="02040503050406030204" pitchFamily="18" charset="0"/>
                            </a:rPr>
                            <m:t>𝑃</m:t>
                          </m:r>
                          <m:r>
                            <a:rPr lang="en-US" altLang="zh-CN" b="0" i="1" smtClean="0">
                              <a:latin typeface="Cambria Math" panose="02040503050406030204" pitchFamily="18" charset="0"/>
                            </a:rPr>
                            <m:t>′</m:t>
                          </m:r>
                        </m:e>
                      </m:acc>
                      <m:r>
                        <a:rPr lang="en-US" altLang="zh-CN" b="0" i="1" smtClean="0">
                          <a:latin typeface="Cambria Math" panose="02040503050406030204" pitchFamily="18" charset="0"/>
                        </a:rPr>
                        <m:t>=</m:t>
                      </m:r>
                      <m:acc>
                        <m:accPr>
                          <m:chr m:val="⃑"/>
                          <m:ctrlPr>
                            <a:rPr lang="zh-CN" altLang="en-US" i="1">
                              <a:latin typeface="Cambria Math" panose="02040503050406030204" pitchFamily="18" charset="0"/>
                            </a:rPr>
                          </m:ctrlPr>
                        </m:accPr>
                        <m:e>
                          <m:r>
                            <a:rPr lang="en-US" altLang="zh-CN" i="1">
                              <a:latin typeface="Cambria Math" panose="02040503050406030204" pitchFamily="18" charset="0"/>
                            </a:rPr>
                            <m:t>𝑃</m:t>
                          </m:r>
                        </m:e>
                      </m:acc>
                      <m:r>
                        <a:rPr lang="en-US" altLang="zh-CN" b="0" i="1" smtClean="0">
                          <a:latin typeface="Cambria Math" panose="02040503050406030204" pitchFamily="18" charset="0"/>
                        </a:rPr>
                        <m:t>(1−</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𝑑𝑃</m:t>
                          </m:r>
                        </m:num>
                        <m:den>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𝑃</m:t>
                              </m:r>
                            </m:e>
                            <m:sub>
                              <m:r>
                                <a:rPr lang="en-US" altLang="zh-CN" b="0" i="1" smtClean="0">
                                  <a:latin typeface="Cambria Math" panose="02040503050406030204" pitchFamily="18" charset="0"/>
                                </a:rPr>
                                <m:t>0</m:t>
                              </m:r>
                            </m:sub>
                          </m:sSub>
                        </m:den>
                      </m:f>
                      <m:r>
                        <a:rPr lang="en-US" altLang="zh-CN" b="0" i="1" smtClean="0">
                          <a:latin typeface="Cambria Math" panose="02040503050406030204" pitchFamily="18" charset="0"/>
                        </a:rPr>
                        <m:t>)</m:t>
                      </m:r>
                    </m:oMath>
                  </m:oMathPara>
                </a14:m>
                <a:endParaRPr lang="zh-CN" altLang="en-US" dirty="0"/>
              </a:p>
            </p:txBody>
          </p:sp>
        </mc:Choice>
        <mc:Fallback xmlns="">
          <p:sp>
            <p:nvSpPr>
              <p:cNvPr id="3" name="文本框 2">
                <a:extLst>
                  <a:ext uri="{FF2B5EF4-FFF2-40B4-BE49-F238E27FC236}">
                    <a16:creationId xmlns:a16="http://schemas.microsoft.com/office/drawing/2014/main" id="{7B8CF69D-5AFF-FD5B-B746-A13905383ADA}"/>
                  </a:ext>
                </a:extLst>
              </p:cNvPr>
              <p:cNvSpPr txBox="1">
                <a:spLocks noRot="1" noChangeAspect="1" noMove="1" noResize="1" noEditPoints="1" noAdjustHandles="1" noChangeArrowheads="1" noChangeShapeType="1" noTextEdit="1"/>
              </p:cNvSpPr>
              <p:nvPr/>
            </p:nvSpPr>
            <p:spPr>
              <a:xfrm>
                <a:off x="4477800" y="3577112"/>
                <a:ext cx="1618200" cy="571247"/>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F66EE0CE-83CA-D580-38D0-15DA183FF1F7}"/>
                  </a:ext>
                </a:extLst>
              </p:cNvPr>
              <p:cNvSpPr txBox="1"/>
              <p:nvPr/>
            </p:nvSpPr>
            <p:spPr>
              <a:xfrm>
                <a:off x="2376919" y="4301690"/>
                <a:ext cx="6094268" cy="665310"/>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en-US" altLang="zh-CN" i="1">
                              <a:latin typeface="Cambria Math" panose="02040503050406030204" pitchFamily="18" charset="0"/>
                            </a:rPr>
                            <m:t>𝑃</m:t>
                          </m:r>
                          <m:r>
                            <a:rPr lang="en-US" altLang="zh-CN" b="0" i="1" smtClean="0">
                              <a:latin typeface="Cambria Math" panose="02040503050406030204" pitchFamily="18" charset="0"/>
                            </a:rPr>
                            <m:t>′</m:t>
                          </m:r>
                        </m:e>
                        <m:sub>
                          <m:r>
                            <a:rPr lang="en-US" altLang="zh-CN" b="0" i="1" smtClean="0">
                              <a:latin typeface="Cambria Math" panose="02040503050406030204" pitchFamily="18" charset="0"/>
                            </a:rPr>
                            <m:t>𝑦</m:t>
                          </m:r>
                        </m:sub>
                      </m:sSub>
                      <m:r>
                        <a:rPr lang="en-US" altLang="zh-CN" b="0" i="1" smtClean="0">
                          <a:latin typeface="Cambria Math" panose="02040503050406030204" pitchFamily="18" charset="0"/>
                        </a:rPr>
                        <m:t>=</m:t>
                      </m:r>
                      <m:sSub>
                        <m:sSubPr>
                          <m:ctrlPr>
                            <a:rPr lang="en-US" altLang="zh-CN" i="1">
                              <a:latin typeface="Cambria Math" panose="02040503050406030204" pitchFamily="18" charset="0"/>
                            </a:rPr>
                          </m:ctrlPr>
                        </m:sSubPr>
                        <m:e>
                          <m:r>
                            <a:rPr lang="en-US" altLang="zh-CN" i="1">
                              <a:latin typeface="Cambria Math" panose="02040503050406030204" pitchFamily="18" charset="0"/>
                            </a:rPr>
                            <m:t>𝑃</m:t>
                          </m:r>
                        </m:e>
                        <m:sub>
                          <m:r>
                            <a:rPr lang="en-US" altLang="zh-CN" b="0" i="1" smtClean="0">
                              <a:latin typeface="Cambria Math" panose="02040503050406030204" pitchFamily="18" charset="0"/>
                            </a:rPr>
                            <m:t>𝑦</m:t>
                          </m:r>
                        </m:sub>
                      </m:sSub>
                      <m:r>
                        <a:rPr lang="zh-CN" altLang="en-US" i="1" smtClean="0">
                          <a:latin typeface="Cambria Math" panose="02040503050406030204" pitchFamily="18" charset="0"/>
                        </a:rPr>
                        <m:t> </m:t>
                      </m:r>
                      <m:r>
                        <a:rPr lang="en-US" altLang="zh-CN" b="0" i="1" smtClean="0">
                          <a:latin typeface="Cambria Math" panose="02040503050406030204" pitchFamily="18" charset="0"/>
                        </a:rPr>
                        <m:t>(1−</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𝑑𝑃</m:t>
                          </m:r>
                        </m:num>
                        <m:den>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𝑃</m:t>
                              </m:r>
                            </m:e>
                            <m:sub>
                              <m:r>
                                <a:rPr lang="en-US" altLang="zh-CN" b="0" i="1" smtClean="0">
                                  <a:latin typeface="Cambria Math" panose="02040503050406030204" pitchFamily="18" charset="0"/>
                                </a:rPr>
                                <m:t>0</m:t>
                              </m:r>
                            </m:sub>
                          </m:sSub>
                        </m:den>
                      </m:f>
                      <m:r>
                        <a:rPr lang="en-US" altLang="zh-CN" b="0" i="1" smtClean="0">
                          <a:latin typeface="Cambria Math" panose="02040503050406030204" pitchFamily="18" charset="0"/>
                        </a:rPr>
                        <m:t>)</m:t>
                      </m:r>
                    </m:oMath>
                  </m:oMathPara>
                </a14:m>
                <a:endParaRPr lang="zh-CN" altLang="en-US" dirty="0"/>
              </a:p>
            </p:txBody>
          </p:sp>
        </mc:Choice>
        <mc:Fallback xmlns="">
          <p:sp>
            <p:nvSpPr>
              <p:cNvPr id="9" name="文本框 8">
                <a:extLst>
                  <a:ext uri="{FF2B5EF4-FFF2-40B4-BE49-F238E27FC236}">
                    <a16:creationId xmlns:a16="http://schemas.microsoft.com/office/drawing/2014/main" id="{F66EE0CE-83CA-D580-38D0-15DA183FF1F7}"/>
                  </a:ext>
                </a:extLst>
              </p:cNvPr>
              <p:cNvSpPr txBox="1">
                <a:spLocks noRot="1" noChangeAspect="1" noMove="1" noResize="1" noEditPoints="1" noAdjustHandles="1" noChangeArrowheads="1" noChangeShapeType="1" noTextEdit="1"/>
              </p:cNvSpPr>
              <p:nvPr/>
            </p:nvSpPr>
            <p:spPr>
              <a:xfrm>
                <a:off x="2376919" y="4301690"/>
                <a:ext cx="6094268" cy="665310"/>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1" name="文本框 10">
                <a:extLst>
                  <a:ext uri="{FF2B5EF4-FFF2-40B4-BE49-F238E27FC236}">
                    <a16:creationId xmlns:a16="http://schemas.microsoft.com/office/drawing/2014/main" id="{9CAE5FAF-DE5D-3CFB-AA2F-8B0E2BF96BCE}"/>
                  </a:ext>
                </a:extLst>
              </p:cNvPr>
              <p:cNvSpPr txBox="1"/>
              <p:nvPr/>
            </p:nvSpPr>
            <p:spPr>
              <a:xfrm>
                <a:off x="2813337" y="5120331"/>
                <a:ext cx="6094268" cy="81887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en-US" altLang="zh-CN" i="1" smtClean="0">
                              <a:latin typeface="Cambria Math" panose="02040503050406030204" pitchFamily="18" charset="0"/>
                            </a:rPr>
                          </m:ctrlPr>
                        </m:fPr>
                        <m:num>
                          <m:r>
                            <a:rPr lang="en-US" altLang="zh-CN" i="1">
                              <a:latin typeface="Cambria Math" panose="02040503050406030204" pitchFamily="18" charset="0"/>
                            </a:rPr>
                            <m:t>𝑑</m:t>
                          </m:r>
                          <m:sSub>
                            <m:sSubPr>
                              <m:ctrlPr>
                                <a:rPr lang="en-US" altLang="zh-CN" i="1">
                                  <a:latin typeface="Cambria Math" panose="02040503050406030204" pitchFamily="18" charset="0"/>
                                </a:rPr>
                              </m:ctrlPr>
                            </m:sSubPr>
                            <m:e>
                              <m:r>
                                <a:rPr lang="zh-CN" altLang="en-US" i="1">
                                  <a:latin typeface="Cambria Math" panose="02040503050406030204" pitchFamily="18" charset="0"/>
                                </a:rPr>
                                <m:t>𝜀</m:t>
                              </m:r>
                            </m:e>
                            <m:sub>
                              <m:r>
                                <a:rPr lang="en-US" altLang="zh-CN" i="1">
                                  <a:latin typeface="Cambria Math" panose="02040503050406030204" pitchFamily="18" charset="0"/>
                                </a:rPr>
                                <m:t>𝑦</m:t>
                              </m:r>
                            </m:sub>
                          </m:sSub>
                        </m:num>
                        <m:den>
                          <m:r>
                            <a:rPr lang="en-US" altLang="zh-CN" i="1">
                              <a:latin typeface="Cambria Math" panose="02040503050406030204" pitchFamily="18" charset="0"/>
                            </a:rPr>
                            <m:t>𝑑𝑡</m:t>
                          </m:r>
                        </m:den>
                      </m:f>
                      <m:r>
                        <a:rPr lang="en-US" altLang="zh-CN" i="1">
                          <a:latin typeface="Cambria Math" panose="02040503050406030204" pitchFamily="18" charset="0"/>
                        </a:rPr>
                        <m:t>=−</m:t>
                      </m:r>
                      <m:f>
                        <m:fPr>
                          <m:ctrlPr>
                            <a:rPr lang="en-US" altLang="zh-CN" i="1">
                              <a:latin typeface="Cambria Math" panose="02040503050406030204" pitchFamily="18" charset="0"/>
                            </a:rPr>
                          </m:ctrlPr>
                        </m:fPr>
                        <m:num>
                          <m:sSub>
                            <m:sSubPr>
                              <m:ctrlPr>
                                <a:rPr lang="en-US" altLang="zh-CN" i="1">
                                  <a:latin typeface="Cambria Math" panose="02040503050406030204" pitchFamily="18" charset="0"/>
                                </a:rPr>
                              </m:ctrlPr>
                            </m:sSubPr>
                            <m:e>
                              <m:r>
                                <a:rPr lang="zh-CN" altLang="en-US" i="1">
                                  <a:latin typeface="Cambria Math" panose="02040503050406030204" pitchFamily="18" charset="0"/>
                                </a:rPr>
                                <m:t>𝜀</m:t>
                              </m:r>
                            </m:e>
                            <m:sub>
                              <m:r>
                                <a:rPr lang="en-US" altLang="zh-CN" i="1">
                                  <a:latin typeface="Cambria Math" panose="02040503050406030204" pitchFamily="18" charset="0"/>
                                </a:rPr>
                                <m:t>𝑦</m:t>
                              </m:r>
                            </m:sub>
                          </m:sSub>
                        </m:num>
                        <m:den>
                          <m:sSub>
                            <m:sSubPr>
                              <m:ctrlPr>
                                <a:rPr lang="en-US" altLang="zh-CN" i="1">
                                  <a:latin typeface="Cambria Math" panose="02040503050406030204" pitchFamily="18" charset="0"/>
                                </a:rPr>
                              </m:ctrlPr>
                            </m:sSubPr>
                            <m:e>
                              <m:r>
                                <a:rPr lang="en-US" altLang="zh-CN" i="1">
                                  <a:latin typeface="Cambria Math" panose="02040503050406030204" pitchFamily="18" charset="0"/>
                                </a:rPr>
                                <m:t>𝑇</m:t>
                              </m:r>
                            </m:e>
                            <m:sub>
                              <m:r>
                                <a:rPr lang="en-US" altLang="zh-CN" i="1">
                                  <a:latin typeface="Cambria Math" panose="02040503050406030204" pitchFamily="18" charset="0"/>
                                </a:rPr>
                                <m:t>0</m:t>
                              </m:r>
                            </m:sub>
                          </m:sSub>
                        </m:den>
                      </m:f>
                      <m:nary>
                        <m:naryPr>
                          <m:chr m:val="∮"/>
                          <m:limLoc m:val="undOvr"/>
                          <m:subHide m:val="on"/>
                          <m:supHide m:val="on"/>
                          <m:ctrlPr>
                            <a:rPr lang="en-US" altLang="zh-CN" i="1" smtClean="0">
                              <a:latin typeface="Cambria Math" panose="02040503050406030204" pitchFamily="18" charset="0"/>
                            </a:rPr>
                          </m:ctrlPr>
                        </m:naryPr>
                        <m:sub/>
                        <m:sup/>
                        <m:e>
                          <m:f>
                            <m:fPr>
                              <m:ctrlPr>
                                <a:rPr lang="en-US" altLang="zh-CN" i="1" smtClean="0">
                                  <a:latin typeface="Cambria Math" panose="02040503050406030204" pitchFamily="18" charset="0"/>
                                </a:rPr>
                              </m:ctrlPr>
                            </m:fPr>
                            <m:num>
                              <m:r>
                                <a:rPr lang="en-US" altLang="zh-CN" b="0" i="1" smtClean="0">
                                  <a:latin typeface="Cambria Math" panose="02040503050406030204" pitchFamily="18" charset="0"/>
                                </a:rPr>
                                <m:t>𝑑𝑃</m:t>
                              </m:r>
                            </m:num>
                            <m:den>
                              <m:sSub>
                                <m:sSubPr>
                                  <m:ctrlPr>
                                    <a:rPr lang="en-US" altLang="zh-CN" i="1">
                                      <a:latin typeface="Cambria Math" panose="02040503050406030204" pitchFamily="18" charset="0"/>
                                    </a:rPr>
                                  </m:ctrlPr>
                                </m:sSubPr>
                                <m:e>
                                  <m:r>
                                    <a:rPr lang="en-US" altLang="zh-CN" i="1">
                                      <a:latin typeface="Cambria Math" panose="02040503050406030204" pitchFamily="18" charset="0"/>
                                    </a:rPr>
                                    <m:t>𝑃</m:t>
                                  </m:r>
                                </m:e>
                                <m:sub>
                                  <m:r>
                                    <a:rPr lang="en-US" altLang="zh-CN" i="1">
                                      <a:latin typeface="Cambria Math" panose="02040503050406030204" pitchFamily="18" charset="0"/>
                                    </a:rPr>
                                    <m:t>0</m:t>
                                  </m:r>
                                </m:sub>
                              </m:sSub>
                            </m:den>
                          </m:f>
                        </m:e>
                      </m:nary>
                      <m:r>
                        <a:rPr lang="en-US" altLang="zh-CN" b="0" i="1" smtClean="0">
                          <a:latin typeface="Cambria Math" panose="02040503050406030204" pitchFamily="18" charset="0"/>
                          <a:ea typeface="Cambria Math" panose="02040503050406030204" pitchFamily="18" charset="0"/>
                        </a:rPr>
                        <m:t>≈</m:t>
                      </m:r>
                      <m:r>
                        <a:rPr lang="en-US" altLang="zh-CN" i="1">
                          <a:latin typeface="Cambria Math" panose="02040503050406030204" pitchFamily="18" charset="0"/>
                        </a:rPr>
                        <m:t>−</m:t>
                      </m:r>
                      <m:f>
                        <m:fPr>
                          <m:ctrlPr>
                            <a:rPr lang="en-US" altLang="zh-CN" i="1">
                              <a:latin typeface="Cambria Math" panose="02040503050406030204" pitchFamily="18" charset="0"/>
                            </a:rPr>
                          </m:ctrlPr>
                        </m:fPr>
                        <m:num>
                          <m:sSub>
                            <m:sSubPr>
                              <m:ctrlPr>
                                <a:rPr lang="en-US" altLang="zh-CN" i="1">
                                  <a:latin typeface="Cambria Math" panose="02040503050406030204" pitchFamily="18" charset="0"/>
                                </a:rPr>
                              </m:ctrlPr>
                            </m:sSubPr>
                            <m:e>
                              <m:r>
                                <a:rPr lang="en-US" altLang="zh-CN" i="1">
                                  <a:latin typeface="Cambria Math" panose="02040503050406030204" pitchFamily="18" charset="0"/>
                                </a:rPr>
                                <m:t>𝑈</m:t>
                              </m:r>
                            </m:e>
                            <m:sub>
                              <m:r>
                                <a:rPr lang="en-US" altLang="zh-CN" i="1">
                                  <a:latin typeface="Cambria Math" panose="02040503050406030204" pitchFamily="18" charset="0"/>
                                </a:rPr>
                                <m:t>0</m:t>
                              </m:r>
                            </m:sub>
                          </m:sSub>
                        </m:num>
                        <m:den>
                          <m:sSub>
                            <m:sSubPr>
                              <m:ctrlPr>
                                <a:rPr lang="en-US" altLang="zh-CN" i="1">
                                  <a:latin typeface="Cambria Math" panose="02040503050406030204" pitchFamily="18" charset="0"/>
                                </a:rPr>
                              </m:ctrlPr>
                            </m:sSubPr>
                            <m:e>
                              <m:r>
                                <a:rPr lang="en-US" altLang="zh-CN" i="1">
                                  <a:latin typeface="Cambria Math" panose="02040503050406030204" pitchFamily="18" charset="0"/>
                                </a:rPr>
                                <m:t>𝐸</m:t>
                              </m:r>
                            </m:e>
                            <m:sub>
                              <m:r>
                                <a:rPr lang="en-US" altLang="zh-CN" i="1">
                                  <a:latin typeface="Cambria Math" panose="02040503050406030204" pitchFamily="18" charset="0"/>
                                </a:rPr>
                                <m:t>0</m:t>
                              </m:r>
                            </m:sub>
                          </m:sSub>
                          <m:sSub>
                            <m:sSubPr>
                              <m:ctrlPr>
                                <a:rPr lang="en-US" altLang="zh-CN" i="1">
                                  <a:latin typeface="Cambria Math" panose="02040503050406030204" pitchFamily="18" charset="0"/>
                                </a:rPr>
                              </m:ctrlPr>
                            </m:sSubPr>
                            <m:e>
                              <m:r>
                                <a:rPr lang="en-US" altLang="zh-CN" i="1">
                                  <a:latin typeface="Cambria Math" panose="02040503050406030204" pitchFamily="18" charset="0"/>
                                </a:rPr>
                                <m:t>𝑇</m:t>
                              </m:r>
                            </m:e>
                            <m:sub>
                              <m:r>
                                <a:rPr lang="en-US" altLang="zh-CN" i="1">
                                  <a:latin typeface="Cambria Math" panose="02040503050406030204" pitchFamily="18" charset="0"/>
                                </a:rPr>
                                <m:t>0</m:t>
                              </m:r>
                            </m:sub>
                          </m:sSub>
                        </m:den>
                      </m:f>
                      <m:sSub>
                        <m:sSubPr>
                          <m:ctrlPr>
                            <a:rPr lang="en-US" altLang="zh-CN" i="1">
                              <a:latin typeface="Cambria Math" panose="02040503050406030204" pitchFamily="18" charset="0"/>
                            </a:rPr>
                          </m:ctrlPr>
                        </m:sSubPr>
                        <m:e>
                          <m:r>
                            <a:rPr lang="zh-CN" altLang="en-US" i="1">
                              <a:latin typeface="Cambria Math" panose="02040503050406030204" pitchFamily="18" charset="0"/>
                            </a:rPr>
                            <m:t>𝜀</m:t>
                          </m:r>
                        </m:e>
                        <m:sub>
                          <m:r>
                            <a:rPr lang="en-US" altLang="zh-CN" i="1">
                              <a:latin typeface="Cambria Math" panose="02040503050406030204" pitchFamily="18" charset="0"/>
                            </a:rPr>
                            <m:t>𝑦</m:t>
                          </m:r>
                        </m:sub>
                      </m:sSub>
                    </m:oMath>
                  </m:oMathPara>
                </a14:m>
                <a:endParaRPr lang="zh-CN" altLang="en-US" dirty="0"/>
              </a:p>
            </p:txBody>
          </p:sp>
        </mc:Choice>
        <mc:Fallback xmlns="">
          <p:sp>
            <p:nvSpPr>
              <p:cNvPr id="11" name="文本框 10">
                <a:extLst>
                  <a:ext uri="{FF2B5EF4-FFF2-40B4-BE49-F238E27FC236}">
                    <a16:creationId xmlns:a16="http://schemas.microsoft.com/office/drawing/2014/main" id="{9CAE5FAF-DE5D-3CFB-AA2F-8B0E2BF96BCE}"/>
                  </a:ext>
                </a:extLst>
              </p:cNvPr>
              <p:cNvSpPr txBox="1">
                <a:spLocks noRot="1" noChangeAspect="1" noMove="1" noResize="1" noEditPoints="1" noAdjustHandles="1" noChangeArrowheads="1" noChangeShapeType="1" noTextEdit="1"/>
              </p:cNvSpPr>
              <p:nvPr/>
            </p:nvSpPr>
            <p:spPr>
              <a:xfrm>
                <a:off x="2813337" y="5120331"/>
                <a:ext cx="6094268" cy="818879"/>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A1A511B7-3AD7-F07C-6747-316A5F9F96DC}"/>
                  </a:ext>
                </a:extLst>
              </p:cNvPr>
              <p:cNvSpPr txBox="1"/>
              <p:nvPr/>
            </p:nvSpPr>
            <p:spPr>
              <a:xfrm>
                <a:off x="2714625" y="6057682"/>
                <a:ext cx="6094268" cy="68364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altLang="zh-CN" i="1" smtClean="0">
                              <a:latin typeface="Cambria Math" panose="02040503050406030204" pitchFamily="18" charset="0"/>
                            </a:rPr>
                          </m:ctrlPr>
                        </m:sSubPr>
                        <m:e>
                          <m:r>
                            <a:rPr lang="zh-CN" altLang="en-US" i="1" smtClean="0">
                              <a:latin typeface="Cambria Math" panose="02040503050406030204" pitchFamily="18" charset="0"/>
                            </a:rPr>
                            <m:t>𝜏</m:t>
                          </m:r>
                        </m:e>
                        <m:sub>
                          <m:r>
                            <m:rPr>
                              <m:sty m:val="p"/>
                            </m:rPr>
                            <a:rPr lang="en-US" altLang="zh-CN" i="1">
                              <a:latin typeface="Cambria Math" panose="02040503050406030204" pitchFamily="18" charset="0"/>
                            </a:rPr>
                            <m:t>y</m:t>
                          </m:r>
                        </m:sub>
                      </m:sSub>
                      <m:r>
                        <a:rPr lang="en-US" altLang="zh-CN" b="0" i="1" smtClean="0">
                          <a:latin typeface="Cambria Math" panose="02040503050406030204" pitchFamily="18" charset="0"/>
                        </a:rPr>
                        <m:t>=2</m:t>
                      </m:r>
                      <m:f>
                        <m:fPr>
                          <m:ctrlPr>
                            <a:rPr lang="en-US" altLang="zh-CN" i="1" smtClean="0">
                              <a:latin typeface="Cambria Math" panose="02040503050406030204" pitchFamily="18" charset="0"/>
                            </a:rPr>
                          </m:ctrlPr>
                        </m:fPr>
                        <m:num>
                          <m:sSub>
                            <m:sSubPr>
                              <m:ctrlPr>
                                <a:rPr lang="en-US" altLang="zh-CN" i="1">
                                  <a:latin typeface="Cambria Math" panose="02040503050406030204" pitchFamily="18" charset="0"/>
                                </a:rPr>
                              </m:ctrlPr>
                            </m:sSubPr>
                            <m:e>
                              <m:r>
                                <m:rPr>
                                  <m:sty m:val="p"/>
                                </m:rPr>
                                <a:rPr lang="en-US" altLang="zh-CN" i="1">
                                  <a:latin typeface="Cambria Math" panose="02040503050406030204" pitchFamily="18" charset="0"/>
                                </a:rPr>
                                <m:t>E</m:t>
                              </m:r>
                            </m:e>
                            <m:sub>
                              <m:r>
                                <a:rPr lang="en-US" altLang="zh-CN" i="1">
                                  <a:latin typeface="Cambria Math" panose="02040503050406030204" pitchFamily="18" charset="0"/>
                                </a:rPr>
                                <m:t>0</m:t>
                              </m:r>
                            </m:sub>
                          </m:sSub>
                        </m:num>
                        <m:den>
                          <m:sSub>
                            <m:sSubPr>
                              <m:ctrlPr>
                                <a:rPr lang="en-US" altLang="zh-CN" i="1">
                                  <a:latin typeface="Cambria Math" panose="02040503050406030204" pitchFamily="18" charset="0"/>
                                </a:rPr>
                              </m:ctrlPr>
                            </m:sSubPr>
                            <m:e>
                              <m:r>
                                <a:rPr lang="en-US" altLang="zh-CN" b="0" i="1" smtClean="0">
                                  <a:latin typeface="Cambria Math" panose="02040503050406030204" pitchFamily="18" charset="0"/>
                                </a:rPr>
                                <m:t>𝑈</m:t>
                              </m:r>
                            </m:e>
                            <m:sub>
                              <m:r>
                                <a:rPr lang="en-US" altLang="zh-CN" i="1">
                                  <a:latin typeface="Cambria Math" panose="02040503050406030204" pitchFamily="18" charset="0"/>
                                </a:rPr>
                                <m:t>0</m:t>
                              </m:r>
                            </m:sub>
                          </m:sSub>
                        </m:den>
                      </m:f>
                      <m:sSub>
                        <m:sSubPr>
                          <m:ctrlPr>
                            <a:rPr lang="en-US" altLang="zh-CN" i="1">
                              <a:latin typeface="Cambria Math" panose="02040503050406030204" pitchFamily="18" charset="0"/>
                            </a:rPr>
                          </m:ctrlPr>
                        </m:sSubPr>
                        <m:e>
                          <m:r>
                            <a:rPr lang="en-US" altLang="zh-CN" i="1">
                              <a:latin typeface="Cambria Math" panose="02040503050406030204" pitchFamily="18" charset="0"/>
                            </a:rPr>
                            <m:t>𝑇</m:t>
                          </m:r>
                        </m:e>
                        <m:sub>
                          <m:r>
                            <a:rPr lang="en-US" altLang="zh-CN" i="1">
                              <a:latin typeface="Cambria Math" panose="02040503050406030204" pitchFamily="18" charset="0"/>
                            </a:rPr>
                            <m:t>0</m:t>
                          </m:r>
                        </m:sub>
                      </m:sSub>
                    </m:oMath>
                  </m:oMathPara>
                </a14:m>
                <a:endParaRPr lang="zh-CN" altLang="en-US" dirty="0"/>
              </a:p>
            </p:txBody>
          </p:sp>
        </mc:Choice>
        <mc:Fallback xmlns="">
          <p:sp>
            <p:nvSpPr>
              <p:cNvPr id="16" name="文本框 15">
                <a:extLst>
                  <a:ext uri="{FF2B5EF4-FFF2-40B4-BE49-F238E27FC236}">
                    <a16:creationId xmlns:a16="http://schemas.microsoft.com/office/drawing/2014/main" id="{A1A511B7-3AD7-F07C-6747-316A5F9F96DC}"/>
                  </a:ext>
                </a:extLst>
              </p:cNvPr>
              <p:cNvSpPr txBox="1">
                <a:spLocks noRot="1" noChangeAspect="1" noMove="1" noResize="1" noEditPoints="1" noAdjustHandles="1" noChangeArrowheads="1" noChangeShapeType="1" noTextEdit="1"/>
              </p:cNvSpPr>
              <p:nvPr/>
            </p:nvSpPr>
            <p:spPr>
              <a:xfrm>
                <a:off x="2714625" y="6057682"/>
                <a:ext cx="6094268" cy="683649"/>
              </a:xfrm>
              <a:prstGeom prst="rect">
                <a:avLst/>
              </a:prstGeom>
              <a:blipFill>
                <a:blip r:embed="rId6"/>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0724942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DE01C8F6-5B75-B2C8-62C2-910FB98F362F}"/>
              </a:ext>
            </a:extLst>
          </p:cNvPr>
          <p:cNvSpPr txBox="1"/>
          <p:nvPr/>
        </p:nvSpPr>
        <p:spPr>
          <a:xfrm>
            <a:off x="405245" y="1093148"/>
            <a:ext cx="2779928" cy="369332"/>
          </a:xfrm>
          <a:prstGeom prst="rect">
            <a:avLst/>
          </a:prstGeom>
          <a:noFill/>
        </p:spPr>
        <p:txBody>
          <a:bodyPr wrap="none" rtlCol="0">
            <a:spAutoFit/>
          </a:bodyPr>
          <a:lstStyle/>
          <a:p>
            <a:r>
              <a:rPr lang="en-US" altLang="zh-CN" b="1" dirty="0"/>
              <a:t>2</a:t>
            </a:r>
            <a:r>
              <a:rPr lang="zh-CN" altLang="en-US" b="1" dirty="0"/>
              <a:t>、</a:t>
            </a:r>
            <a:r>
              <a:rPr lang="en-US" altLang="zh-CN" b="1" dirty="0"/>
              <a:t>Radiation damping</a:t>
            </a:r>
            <a:r>
              <a:rPr lang="zh-CN" altLang="en-US" b="1" dirty="0"/>
              <a:t>：</a:t>
            </a:r>
          </a:p>
        </p:txBody>
      </p:sp>
      <p:sp>
        <p:nvSpPr>
          <p:cNvPr id="3" name="文本框 2">
            <a:extLst>
              <a:ext uri="{FF2B5EF4-FFF2-40B4-BE49-F238E27FC236}">
                <a16:creationId xmlns:a16="http://schemas.microsoft.com/office/drawing/2014/main" id="{90439FE9-129E-AE2C-EEB9-4D28240BA9E5}"/>
              </a:ext>
            </a:extLst>
          </p:cNvPr>
          <p:cNvSpPr txBox="1"/>
          <p:nvPr/>
        </p:nvSpPr>
        <p:spPr>
          <a:xfrm>
            <a:off x="1145598" y="116669"/>
            <a:ext cx="6094268" cy="523220"/>
          </a:xfrm>
          <a:prstGeom prst="rect">
            <a:avLst/>
          </a:prstGeom>
          <a:noFill/>
        </p:spPr>
        <p:txBody>
          <a:bodyPr wrap="square">
            <a:spAutoFit/>
          </a:bodyPr>
          <a:lstStyle/>
          <a:p>
            <a:r>
              <a:rPr lang="en-US" altLang="zh-CN" sz="2800" dirty="0">
                <a:solidFill>
                  <a:schemeClr val="accent5">
                    <a:lumMod val="60000"/>
                    <a:lumOff val="40000"/>
                  </a:schemeClr>
                </a:solidFill>
                <a:latin typeface="华文中宋" panose="02010600040101010101" pitchFamily="2" charset="-122"/>
                <a:ea typeface="华文中宋" panose="02010600040101010101" pitchFamily="2" charset="-122"/>
              </a:rPr>
              <a:t>Damping</a:t>
            </a:r>
            <a:endParaRPr lang="zh-CN" altLang="en-US" sz="2800" dirty="0">
              <a:solidFill>
                <a:schemeClr val="accent5">
                  <a:lumMod val="60000"/>
                  <a:lumOff val="40000"/>
                </a:schemeClr>
              </a:solidFill>
              <a:latin typeface="华文中宋" panose="02010600040101010101" pitchFamily="2" charset="-122"/>
              <a:ea typeface="华文中宋" panose="02010600040101010101" pitchFamily="2" charset="-122"/>
            </a:endParaRPr>
          </a:p>
        </p:txBody>
      </p:sp>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1663CEE9-CEFE-7C78-7E1E-EA81DDECE417}"/>
                  </a:ext>
                </a:extLst>
              </p:cNvPr>
              <p:cNvSpPr txBox="1"/>
              <p:nvPr/>
            </p:nvSpPr>
            <p:spPr>
              <a:xfrm>
                <a:off x="3559817" y="1579100"/>
                <a:ext cx="2938030" cy="69384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i="1" smtClean="0">
                              <a:solidFill>
                                <a:srgbClr val="836967"/>
                              </a:solidFill>
                              <a:latin typeface="Cambria Math" panose="02040503050406030204" pitchFamily="18" charset="0"/>
                            </a:rPr>
                          </m:ctrlPr>
                        </m:sSubPr>
                        <m:e>
                          <m:r>
                            <a:rPr lang="zh-CN" altLang="en-US" i="1">
                              <a:latin typeface="Cambria Math" panose="02040503050406030204" pitchFamily="18" charset="0"/>
                            </a:rPr>
                            <m:t>𝑃</m:t>
                          </m:r>
                        </m:e>
                        <m:sub>
                          <m:r>
                            <a:rPr lang="zh-CN" altLang="en-US" i="1">
                              <a:latin typeface="Cambria Math" panose="02040503050406030204" pitchFamily="18" charset="0"/>
                            </a:rPr>
                            <m:t>𝛾</m:t>
                          </m:r>
                        </m:sub>
                      </m:sSub>
                      <m:d>
                        <m:dPr>
                          <m:ctrlPr>
                            <a:rPr lang="zh-CN" altLang="en-US" i="1">
                              <a:latin typeface="Cambria Math" panose="02040503050406030204" pitchFamily="18" charset="0"/>
                            </a:rPr>
                          </m:ctrlPr>
                        </m:dPr>
                        <m:e>
                          <m:r>
                            <a:rPr lang="zh-CN" altLang="en-US" i="1">
                              <a:latin typeface="Cambria Math" panose="02040503050406030204" pitchFamily="18" charset="0"/>
                            </a:rPr>
                            <m:t>𝐺𝑒</m:t>
                          </m:r>
                          <m:f>
                            <m:fPr>
                              <m:type m:val="lin"/>
                              <m:ctrlPr>
                                <a:rPr lang="zh-CN" altLang="en-US" i="1">
                                  <a:latin typeface="Cambria Math" panose="02040503050406030204" pitchFamily="18" charset="0"/>
                                </a:rPr>
                              </m:ctrlPr>
                            </m:fPr>
                            <m:num>
                              <m:r>
                                <a:rPr lang="zh-CN" altLang="en-US" i="1">
                                  <a:latin typeface="Cambria Math" panose="02040503050406030204" pitchFamily="18" charset="0"/>
                                </a:rPr>
                                <m:t>𝑉</m:t>
                              </m:r>
                            </m:num>
                            <m:den>
                              <m:r>
                                <a:rPr lang="zh-CN" altLang="en-US" i="1">
                                  <a:latin typeface="Cambria Math" panose="02040503050406030204" pitchFamily="18" charset="0"/>
                                </a:rPr>
                                <m:t>𝑠</m:t>
                              </m:r>
                            </m:den>
                          </m:f>
                          <m:r>
                            <a:rPr lang="zh-CN" altLang="en-US" i="1">
                              <a:latin typeface="Cambria Math" panose="02040503050406030204" pitchFamily="18" charset="0"/>
                            </a:rPr>
                            <m:t>𝑒𝑐</m:t>
                          </m:r>
                        </m:e>
                      </m:d>
                      <m:r>
                        <a:rPr lang="zh-CN" altLang="en-US" i="0">
                          <a:latin typeface="Cambria Math" panose="02040503050406030204" pitchFamily="18" charset="0"/>
                        </a:rPr>
                        <m:t>=</m:t>
                      </m:r>
                      <m:f>
                        <m:fPr>
                          <m:ctrlPr>
                            <a:rPr lang="zh-CN" altLang="en-US" i="1">
                              <a:solidFill>
                                <a:srgbClr val="836967"/>
                              </a:solidFill>
                              <a:latin typeface="Cambria Math" panose="02040503050406030204" pitchFamily="18" charset="0"/>
                            </a:rPr>
                          </m:ctrlPr>
                        </m:fPr>
                        <m:num>
                          <m:r>
                            <a:rPr lang="zh-CN" altLang="en-US" i="1">
                              <a:latin typeface="Cambria Math" panose="02040503050406030204" pitchFamily="18" charset="0"/>
                            </a:rPr>
                            <m:t>𝑐</m:t>
                          </m:r>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𝐶</m:t>
                              </m:r>
                            </m:e>
                            <m:sub>
                              <m:r>
                                <a:rPr lang="zh-CN" altLang="en-US" i="1">
                                  <a:latin typeface="Cambria Math" panose="02040503050406030204" pitchFamily="18" charset="0"/>
                                </a:rPr>
                                <m:t>𝛾</m:t>
                              </m:r>
                            </m:sub>
                          </m:sSub>
                        </m:num>
                        <m:den>
                          <m:r>
                            <a:rPr lang="zh-CN" altLang="en-US" i="0">
                              <a:latin typeface="Cambria Math" panose="02040503050406030204" pitchFamily="18" charset="0"/>
                            </a:rPr>
                            <m:t>2</m:t>
                          </m:r>
                          <m:r>
                            <a:rPr lang="zh-CN" altLang="en-US" i="1">
                              <a:latin typeface="Cambria Math" panose="02040503050406030204" pitchFamily="18" charset="0"/>
                            </a:rPr>
                            <m:t>𝜋</m:t>
                          </m:r>
                        </m:den>
                      </m:f>
                      <m:f>
                        <m:fPr>
                          <m:ctrlPr>
                            <a:rPr lang="zh-CN" altLang="en-US" i="1">
                              <a:solidFill>
                                <a:srgbClr val="836967"/>
                              </a:solidFill>
                              <a:latin typeface="Cambria Math" panose="02040503050406030204" pitchFamily="18" charset="0"/>
                            </a:rPr>
                          </m:ctrlPr>
                        </m:fPr>
                        <m:num>
                          <m:sSup>
                            <m:sSupPr>
                              <m:ctrlPr>
                                <a:rPr lang="zh-CN" altLang="en-US" i="1">
                                  <a:solidFill>
                                    <a:srgbClr val="836967"/>
                                  </a:solidFill>
                                  <a:latin typeface="Cambria Math" panose="02040503050406030204" pitchFamily="18" charset="0"/>
                                </a:rPr>
                              </m:ctrlPr>
                            </m:sSupPr>
                            <m:e>
                              <m:r>
                                <a:rPr lang="zh-CN" altLang="en-US" i="1">
                                  <a:latin typeface="Cambria Math" panose="02040503050406030204" pitchFamily="18" charset="0"/>
                                </a:rPr>
                                <m:t>𝐸</m:t>
                              </m:r>
                            </m:e>
                            <m:sup>
                              <m:r>
                                <a:rPr lang="zh-CN" altLang="en-US" i="0">
                                  <a:latin typeface="Cambria Math" panose="02040503050406030204" pitchFamily="18" charset="0"/>
                                </a:rPr>
                                <m:t>4</m:t>
                              </m:r>
                            </m:sup>
                          </m:sSup>
                        </m:num>
                        <m:den>
                          <m:sSup>
                            <m:sSupPr>
                              <m:ctrlPr>
                                <a:rPr lang="zh-CN" altLang="en-US" i="1">
                                  <a:solidFill>
                                    <a:srgbClr val="836967"/>
                                  </a:solidFill>
                                  <a:latin typeface="Cambria Math" panose="02040503050406030204" pitchFamily="18" charset="0"/>
                                </a:rPr>
                              </m:ctrlPr>
                            </m:sSupPr>
                            <m:e>
                              <m:r>
                                <a:rPr lang="zh-CN" altLang="en-US" i="1">
                                  <a:latin typeface="Cambria Math" panose="02040503050406030204" pitchFamily="18" charset="0"/>
                                </a:rPr>
                                <m:t>𝜌</m:t>
                              </m:r>
                            </m:e>
                            <m:sup>
                              <m:r>
                                <a:rPr lang="zh-CN" altLang="en-US" i="0">
                                  <a:latin typeface="Cambria Math" panose="02040503050406030204" pitchFamily="18" charset="0"/>
                                </a:rPr>
                                <m:t>2</m:t>
                              </m:r>
                            </m:sup>
                          </m:sSup>
                        </m:den>
                      </m:f>
                    </m:oMath>
                  </m:oMathPara>
                </a14:m>
                <a:endParaRPr lang="zh-CN" altLang="en-US" dirty="0"/>
              </a:p>
            </p:txBody>
          </p:sp>
        </mc:Choice>
        <mc:Fallback xmlns="">
          <p:sp>
            <p:nvSpPr>
              <p:cNvPr id="7" name="文本框 6">
                <a:extLst>
                  <a:ext uri="{FF2B5EF4-FFF2-40B4-BE49-F238E27FC236}">
                    <a16:creationId xmlns:a16="http://schemas.microsoft.com/office/drawing/2014/main" id="{1663CEE9-CEFE-7C78-7E1E-EA81DDECE417}"/>
                  </a:ext>
                </a:extLst>
              </p:cNvPr>
              <p:cNvSpPr txBox="1">
                <a:spLocks noRot="1" noChangeAspect="1" noMove="1" noResize="1" noEditPoints="1" noAdjustHandles="1" noChangeArrowheads="1" noChangeShapeType="1" noTextEdit="1"/>
              </p:cNvSpPr>
              <p:nvPr/>
            </p:nvSpPr>
            <p:spPr>
              <a:xfrm>
                <a:off x="3559817" y="1579100"/>
                <a:ext cx="2938030" cy="693844"/>
              </a:xfrm>
              <a:prstGeom prst="rect">
                <a:avLst/>
              </a:prstGeom>
              <a:blipFill>
                <a:blip r:embed="rId2"/>
                <a:stretch>
                  <a:fillRect/>
                </a:stretch>
              </a:blipFill>
            </p:spPr>
            <p:txBody>
              <a:bodyPr/>
              <a:lstStyle/>
              <a:p>
                <a:r>
                  <a:rPr lang="zh-CN" altLang="en-US">
                    <a:noFill/>
                  </a:rPr>
                  <a:t> </a:t>
                </a:r>
              </a:p>
            </p:txBody>
          </p:sp>
        </mc:Fallback>
      </mc:AlternateContent>
      <p:sp>
        <p:nvSpPr>
          <p:cNvPr id="14" name="文本框 13">
            <a:extLst>
              <a:ext uri="{FF2B5EF4-FFF2-40B4-BE49-F238E27FC236}">
                <a16:creationId xmlns:a16="http://schemas.microsoft.com/office/drawing/2014/main" id="{4511CC35-8244-ED83-18F7-4F0952775EA2}"/>
              </a:ext>
            </a:extLst>
          </p:cNvPr>
          <p:cNvSpPr txBox="1"/>
          <p:nvPr/>
        </p:nvSpPr>
        <p:spPr>
          <a:xfrm>
            <a:off x="1036492" y="5106490"/>
            <a:ext cx="9912927" cy="646331"/>
          </a:xfrm>
          <a:prstGeom prst="rect">
            <a:avLst/>
          </a:prstGeom>
          <a:noFill/>
        </p:spPr>
        <p:txBody>
          <a:bodyPr wrap="square">
            <a:spAutoFit/>
          </a:bodyPr>
          <a:lstStyle/>
          <a:p>
            <a:r>
              <a:rPr lang="en-US" altLang="zh-CN" dirty="0">
                <a:latin typeface="Times New Roman" panose="02020603050405020304" pitchFamily="18" charset="0"/>
                <a:cs typeface="Times New Roman" panose="02020603050405020304" pitchFamily="18" charset="0"/>
              </a:rPr>
              <a:t>The damping effect in the longitudinal plane arises from the properties of synchrotron radiation: particles with higher energy lose more energy, while those with lower energy lose less. This results in </a:t>
            </a:r>
            <a:r>
              <a:rPr lang="en-US" altLang="zh-CN" i="1" dirty="0">
                <a:latin typeface="Times New Roman" panose="02020603050405020304" pitchFamily="18" charset="0"/>
                <a:cs typeface="Times New Roman" panose="02020603050405020304" pitchFamily="18" charset="0"/>
              </a:rPr>
              <a:t>D</a:t>
            </a:r>
            <a:r>
              <a:rPr lang="en-US" altLang="zh-CN" dirty="0">
                <a:latin typeface="Times New Roman" panose="02020603050405020304" pitchFamily="18" charset="0"/>
                <a:cs typeface="Times New Roman" panose="02020603050405020304" pitchFamily="18" charset="0"/>
              </a:rPr>
              <a:t> &gt; 0.</a:t>
            </a:r>
            <a:endParaRPr lang="zh-CN"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8C98CF8A-C22B-D695-E3AE-4AB118591139}"/>
                  </a:ext>
                </a:extLst>
              </p:cNvPr>
              <p:cNvSpPr txBox="1"/>
              <p:nvPr/>
            </p:nvSpPr>
            <p:spPr>
              <a:xfrm>
                <a:off x="3954671" y="2382310"/>
                <a:ext cx="2148321" cy="75078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rPr>
                        <m:t>𝐷</m:t>
                      </m:r>
                      <m:r>
                        <a:rPr lang="zh-CN" altLang="en-US" i="0">
                          <a:latin typeface="Cambria Math" panose="02040503050406030204" pitchFamily="18" charset="0"/>
                        </a:rPr>
                        <m:t>=</m:t>
                      </m:r>
                      <m:sSub>
                        <m:sSubPr>
                          <m:ctrlPr>
                            <a:rPr lang="en-US" altLang="zh-CN" i="1" smtClean="0">
                              <a:latin typeface="Cambria Math" panose="02040503050406030204" pitchFamily="18" charset="0"/>
                            </a:rPr>
                          </m:ctrlPr>
                        </m:sSubPr>
                        <m:e>
                          <m:d>
                            <m:dPr>
                              <m:ctrlPr>
                                <a:rPr lang="en-US" altLang="zh-CN" i="1">
                                  <a:latin typeface="Cambria Math" panose="02040503050406030204" pitchFamily="18" charset="0"/>
                                </a:rPr>
                              </m:ctrlPr>
                            </m:dPr>
                            <m:e>
                              <m:f>
                                <m:fPr>
                                  <m:ctrlPr>
                                    <a:rPr lang="zh-CN" altLang="en-US" i="1">
                                      <a:solidFill>
                                        <a:srgbClr val="836967"/>
                                      </a:solidFill>
                                      <a:latin typeface="Cambria Math" panose="02040503050406030204" pitchFamily="18" charset="0"/>
                                    </a:rPr>
                                  </m:ctrlPr>
                                </m:fPr>
                                <m:num>
                                  <m:r>
                                    <a:rPr lang="zh-CN" altLang="en-US" i="1">
                                      <a:latin typeface="Cambria Math" panose="02040503050406030204" pitchFamily="18" charset="0"/>
                                    </a:rPr>
                                    <m:t>𝑑</m:t>
                                  </m:r>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𝑈</m:t>
                                      </m:r>
                                    </m:e>
                                    <m:sub>
                                      <m:r>
                                        <a:rPr lang="zh-CN" altLang="en-US" i="1">
                                          <a:latin typeface="Cambria Math" panose="02040503050406030204" pitchFamily="18" charset="0"/>
                                        </a:rPr>
                                        <m:t>𝑟𝑎𝑑</m:t>
                                      </m:r>
                                    </m:sub>
                                  </m:sSub>
                                </m:num>
                                <m:den>
                                  <m:r>
                                    <a:rPr lang="zh-CN" altLang="en-US" i="1">
                                      <a:latin typeface="Cambria Math" panose="02040503050406030204" pitchFamily="18" charset="0"/>
                                    </a:rPr>
                                    <m:t>𝑑</m:t>
                                  </m:r>
                                  <m:r>
                                    <a:rPr lang="zh-CN" altLang="en-US" i="1">
                                      <a:latin typeface="Cambria Math" panose="02040503050406030204" pitchFamily="18" charset="0"/>
                                    </a:rPr>
                                    <m:t>𝜖</m:t>
                                  </m:r>
                                </m:den>
                              </m:f>
                            </m:e>
                          </m:d>
                        </m:e>
                        <m:sub>
                          <m:r>
                            <a:rPr lang="en-US" altLang="zh-CN" b="0" i="1" smtClean="0">
                              <a:latin typeface="Cambria Math" panose="02040503050406030204" pitchFamily="18" charset="0"/>
                            </a:rPr>
                            <m:t>0</m:t>
                          </m:r>
                        </m:sub>
                      </m:sSub>
                    </m:oMath>
                  </m:oMathPara>
                </a14:m>
                <a:endParaRPr lang="zh-CN" altLang="en-US" dirty="0"/>
              </a:p>
            </p:txBody>
          </p:sp>
        </mc:Choice>
        <mc:Fallback xmlns="">
          <p:sp>
            <p:nvSpPr>
              <p:cNvPr id="5" name="文本框 4">
                <a:extLst>
                  <a:ext uri="{FF2B5EF4-FFF2-40B4-BE49-F238E27FC236}">
                    <a16:creationId xmlns:a16="http://schemas.microsoft.com/office/drawing/2014/main" id="{8C98CF8A-C22B-D695-E3AE-4AB118591139}"/>
                  </a:ext>
                </a:extLst>
              </p:cNvPr>
              <p:cNvSpPr txBox="1">
                <a:spLocks noRot="1" noChangeAspect="1" noMove="1" noResize="1" noEditPoints="1" noAdjustHandles="1" noChangeArrowheads="1" noChangeShapeType="1" noTextEdit="1"/>
              </p:cNvSpPr>
              <p:nvPr/>
            </p:nvSpPr>
            <p:spPr>
              <a:xfrm>
                <a:off x="3954671" y="2382310"/>
                <a:ext cx="2148321" cy="750783"/>
              </a:xfrm>
              <a:prstGeom prst="rect">
                <a:avLst/>
              </a:prstGeom>
              <a:blipFill>
                <a:blip r:embed="rId3"/>
                <a:stretch>
                  <a:fillRect/>
                </a:stretch>
              </a:blipFill>
            </p:spPr>
            <p:txBody>
              <a:bodyPr/>
              <a:lstStyle/>
              <a:p>
                <a:r>
                  <a:rPr lang="zh-CN" altLang="en-US">
                    <a:noFill/>
                  </a:rPr>
                  <a:t> </a:t>
                </a:r>
              </a:p>
            </p:txBody>
          </p:sp>
        </mc:Fallback>
      </mc:AlternateContent>
      <p:sp>
        <p:nvSpPr>
          <p:cNvPr id="6" name="文本框 5">
            <a:extLst>
              <a:ext uri="{FF2B5EF4-FFF2-40B4-BE49-F238E27FC236}">
                <a16:creationId xmlns:a16="http://schemas.microsoft.com/office/drawing/2014/main" id="{D44EBD0D-F145-1A13-A4E9-148105443006}"/>
              </a:ext>
            </a:extLst>
          </p:cNvPr>
          <p:cNvSpPr txBox="1"/>
          <p:nvPr/>
        </p:nvSpPr>
        <p:spPr>
          <a:xfrm>
            <a:off x="6733308" y="1741356"/>
            <a:ext cx="2493819" cy="369332"/>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Synchrotron radiation</a:t>
            </a:r>
            <a:endParaRPr lang="zh-CN" altLang="en-US" dirty="0">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7C5CB4F0-618C-CDA1-AFCC-7543735B483F}"/>
              </a:ext>
            </a:extLst>
          </p:cNvPr>
          <p:cNvSpPr txBox="1"/>
          <p:nvPr/>
        </p:nvSpPr>
        <p:spPr>
          <a:xfrm>
            <a:off x="5992956" y="2582726"/>
            <a:ext cx="2493819" cy="369332"/>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For first order expansion</a:t>
            </a:r>
            <a:endParaRPr lang="zh-CN" altLang="en-US" dirty="0">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3" name="文本框 12">
                <a:extLst>
                  <a:ext uri="{FF2B5EF4-FFF2-40B4-BE49-F238E27FC236}">
                    <a16:creationId xmlns:a16="http://schemas.microsoft.com/office/drawing/2014/main" id="{DD00FF04-851D-D3EE-BE97-54B49DC2B13E}"/>
                  </a:ext>
                </a:extLst>
              </p:cNvPr>
              <p:cNvSpPr txBox="1"/>
              <p:nvPr/>
            </p:nvSpPr>
            <p:spPr>
              <a:xfrm>
                <a:off x="1966480" y="2582726"/>
                <a:ext cx="200284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i="1" smtClean="0">
                              <a:solidFill>
                                <a:srgbClr val="836967"/>
                              </a:solidFill>
                              <a:latin typeface="Cambria Math" panose="02040503050406030204" pitchFamily="18" charset="0"/>
                            </a:rPr>
                          </m:ctrlPr>
                        </m:sSubPr>
                        <m:e>
                          <m:r>
                            <a:rPr lang="zh-CN" altLang="en-US" i="1">
                              <a:latin typeface="Cambria Math" panose="02040503050406030204" pitchFamily="18" charset="0"/>
                            </a:rPr>
                            <m:t>𝑈</m:t>
                          </m:r>
                        </m:e>
                        <m:sub>
                          <m:r>
                            <a:rPr lang="zh-CN" altLang="en-US" i="1">
                              <a:latin typeface="Cambria Math" panose="02040503050406030204" pitchFamily="18" charset="0"/>
                            </a:rPr>
                            <m:t>𝑟𝑎𝑑</m:t>
                          </m:r>
                        </m:sub>
                      </m:sSub>
                      <m:r>
                        <a:rPr lang="zh-CN" altLang="en-US" i="0">
                          <a:latin typeface="Cambria Math" panose="02040503050406030204" pitchFamily="18" charset="0"/>
                        </a:rPr>
                        <m:t>=</m:t>
                      </m:r>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𝑈</m:t>
                          </m:r>
                        </m:e>
                        <m:sub>
                          <m:r>
                            <a:rPr lang="zh-CN" altLang="en-US" i="0">
                              <a:latin typeface="Cambria Math" panose="02040503050406030204" pitchFamily="18" charset="0"/>
                            </a:rPr>
                            <m:t>0</m:t>
                          </m:r>
                        </m:sub>
                      </m:sSub>
                      <m:r>
                        <a:rPr lang="zh-CN" altLang="en-US" i="0">
                          <a:latin typeface="Cambria Math" panose="02040503050406030204" pitchFamily="18" charset="0"/>
                        </a:rPr>
                        <m:t>+</m:t>
                      </m:r>
                      <m:r>
                        <a:rPr lang="zh-CN" altLang="en-US" i="1">
                          <a:latin typeface="Cambria Math" panose="02040503050406030204" pitchFamily="18" charset="0"/>
                        </a:rPr>
                        <m:t>𝐷</m:t>
                      </m:r>
                      <m:r>
                        <a:rPr lang="zh-CN" altLang="en-US" i="1">
                          <a:latin typeface="Cambria Math" panose="02040503050406030204" pitchFamily="18" charset="0"/>
                        </a:rPr>
                        <m:t>𝜖</m:t>
                      </m:r>
                    </m:oMath>
                  </m:oMathPara>
                </a14:m>
                <a:endParaRPr lang="zh-CN" altLang="en-US" dirty="0"/>
              </a:p>
            </p:txBody>
          </p:sp>
        </mc:Choice>
        <mc:Fallback xmlns="">
          <p:sp>
            <p:nvSpPr>
              <p:cNvPr id="13" name="文本框 12">
                <a:extLst>
                  <a:ext uri="{FF2B5EF4-FFF2-40B4-BE49-F238E27FC236}">
                    <a16:creationId xmlns:a16="http://schemas.microsoft.com/office/drawing/2014/main" id="{DD00FF04-851D-D3EE-BE97-54B49DC2B13E}"/>
                  </a:ext>
                </a:extLst>
              </p:cNvPr>
              <p:cNvSpPr txBox="1">
                <a:spLocks noRot="1" noChangeAspect="1" noMove="1" noResize="1" noEditPoints="1" noAdjustHandles="1" noChangeArrowheads="1" noChangeShapeType="1" noTextEdit="1"/>
              </p:cNvSpPr>
              <p:nvPr/>
            </p:nvSpPr>
            <p:spPr>
              <a:xfrm>
                <a:off x="1966480" y="2582726"/>
                <a:ext cx="2002848" cy="369332"/>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1583905E-761B-914D-52A9-2BE0F35601C4}"/>
                  </a:ext>
                </a:extLst>
              </p:cNvPr>
              <p:cNvSpPr txBox="1"/>
              <p:nvPr/>
            </p:nvSpPr>
            <p:spPr>
              <a:xfrm>
                <a:off x="2392507" y="3170659"/>
                <a:ext cx="6094268" cy="71173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f>
                        <m:fPr>
                          <m:ctrlPr>
                            <a:rPr lang="zh-CN" altLang="en-US" i="1" smtClean="0">
                              <a:solidFill>
                                <a:srgbClr val="836967"/>
                              </a:solidFill>
                              <a:latin typeface="Cambria Math" panose="02040503050406030204" pitchFamily="18" charset="0"/>
                            </a:rPr>
                          </m:ctrlPr>
                        </m:fPr>
                        <m:num>
                          <m:sSup>
                            <m:sSupPr>
                              <m:ctrlPr>
                                <a:rPr lang="zh-CN" altLang="en-US" i="1">
                                  <a:solidFill>
                                    <a:srgbClr val="836967"/>
                                  </a:solidFill>
                                  <a:latin typeface="Cambria Math" panose="02040503050406030204" pitchFamily="18" charset="0"/>
                                </a:rPr>
                              </m:ctrlPr>
                            </m:sSupPr>
                            <m:e>
                              <m:r>
                                <a:rPr lang="zh-CN" altLang="en-US" i="1">
                                  <a:latin typeface="Cambria Math" panose="02040503050406030204" pitchFamily="18" charset="0"/>
                                </a:rPr>
                                <m:t>𝑑</m:t>
                              </m:r>
                            </m:e>
                            <m:sup>
                              <m:r>
                                <a:rPr lang="zh-CN" altLang="en-US" i="0">
                                  <a:latin typeface="Cambria Math" panose="02040503050406030204" pitchFamily="18" charset="0"/>
                                </a:rPr>
                                <m:t>2</m:t>
                              </m:r>
                            </m:sup>
                          </m:sSup>
                          <m:r>
                            <a:rPr lang="zh-CN" altLang="en-US" i="1">
                              <a:latin typeface="Cambria Math" panose="02040503050406030204" pitchFamily="18" charset="0"/>
                            </a:rPr>
                            <m:t>𝜏</m:t>
                          </m:r>
                        </m:num>
                        <m:den>
                          <m:r>
                            <a:rPr lang="zh-CN" altLang="en-US" i="1">
                              <a:latin typeface="Cambria Math" panose="02040503050406030204" pitchFamily="18" charset="0"/>
                            </a:rPr>
                            <m:t>𝑑</m:t>
                          </m:r>
                          <m:sSup>
                            <m:sSupPr>
                              <m:ctrlPr>
                                <a:rPr lang="zh-CN" altLang="en-US" i="1">
                                  <a:solidFill>
                                    <a:srgbClr val="836967"/>
                                  </a:solidFill>
                                  <a:latin typeface="Cambria Math" panose="02040503050406030204" pitchFamily="18" charset="0"/>
                                </a:rPr>
                              </m:ctrlPr>
                            </m:sSupPr>
                            <m:e>
                              <m:r>
                                <a:rPr lang="zh-CN" altLang="en-US" i="1">
                                  <a:latin typeface="Cambria Math" panose="02040503050406030204" pitchFamily="18" charset="0"/>
                                </a:rPr>
                                <m:t>𝑡</m:t>
                              </m:r>
                            </m:e>
                            <m:sup>
                              <m:r>
                                <a:rPr lang="zh-CN" altLang="en-US" i="0">
                                  <a:latin typeface="Cambria Math" panose="02040503050406030204" pitchFamily="18" charset="0"/>
                                </a:rPr>
                                <m:t>2</m:t>
                              </m:r>
                            </m:sup>
                          </m:sSup>
                        </m:den>
                      </m:f>
                      <m:r>
                        <a:rPr lang="zh-CN" altLang="en-US" i="0">
                          <a:latin typeface="Cambria Math" panose="02040503050406030204" pitchFamily="18" charset="0"/>
                        </a:rPr>
                        <m:t>+</m:t>
                      </m:r>
                      <m:f>
                        <m:fPr>
                          <m:ctrlPr>
                            <a:rPr lang="zh-CN" altLang="en-US" i="1">
                              <a:solidFill>
                                <a:srgbClr val="836967"/>
                              </a:solidFill>
                              <a:latin typeface="Cambria Math" panose="02040503050406030204" pitchFamily="18" charset="0"/>
                            </a:rPr>
                          </m:ctrlPr>
                        </m:fPr>
                        <m:num>
                          <m:r>
                            <a:rPr lang="zh-CN" altLang="en-US" i="1">
                              <a:latin typeface="Cambria Math" panose="02040503050406030204" pitchFamily="18" charset="0"/>
                            </a:rPr>
                            <m:t>𝐷</m:t>
                          </m:r>
                        </m:num>
                        <m:den>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𝑇</m:t>
                              </m:r>
                            </m:e>
                            <m:sub>
                              <m:r>
                                <a:rPr lang="zh-CN" altLang="en-US" i="0">
                                  <a:latin typeface="Cambria Math" panose="02040503050406030204" pitchFamily="18" charset="0"/>
                                </a:rPr>
                                <m:t>0</m:t>
                              </m:r>
                            </m:sub>
                          </m:sSub>
                        </m:den>
                      </m:f>
                      <m:f>
                        <m:fPr>
                          <m:ctrlPr>
                            <a:rPr lang="zh-CN" altLang="en-US" i="1">
                              <a:solidFill>
                                <a:srgbClr val="836967"/>
                              </a:solidFill>
                              <a:latin typeface="Cambria Math" panose="02040503050406030204" pitchFamily="18" charset="0"/>
                            </a:rPr>
                          </m:ctrlPr>
                        </m:fPr>
                        <m:num>
                          <m:r>
                            <a:rPr lang="zh-CN" altLang="en-US" i="1">
                              <a:latin typeface="Cambria Math" panose="02040503050406030204" pitchFamily="18" charset="0"/>
                            </a:rPr>
                            <m:t>𝑑</m:t>
                          </m:r>
                          <m:r>
                            <a:rPr lang="zh-CN" altLang="en-US" i="1">
                              <a:latin typeface="Cambria Math" panose="02040503050406030204" pitchFamily="18" charset="0"/>
                            </a:rPr>
                            <m:t>𝜏</m:t>
                          </m:r>
                        </m:num>
                        <m:den>
                          <m:r>
                            <a:rPr lang="zh-CN" altLang="en-US" i="1">
                              <a:latin typeface="Cambria Math" panose="02040503050406030204" pitchFamily="18" charset="0"/>
                            </a:rPr>
                            <m:t>𝑑𝑡</m:t>
                          </m:r>
                        </m:den>
                      </m:f>
                      <m:r>
                        <a:rPr lang="zh-CN" altLang="en-US" i="0">
                          <a:latin typeface="Cambria Math" panose="02040503050406030204" pitchFamily="18" charset="0"/>
                        </a:rPr>
                        <m:t>+</m:t>
                      </m:r>
                      <m:r>
                        <a:rPr lang="zh-CN" altLang="en-US" i="1">
                          <a:latin typeface="Cambria Math" panose="02040503050406030204" pitchFamily="18" charset="0"/>
                        </a:rPr>
                        <m:t>𝑞</m:t>
                      </m:r>
                      <m:f>
                        <m:fPr>
                          <m:ctrlPr>
                            <a:rPr lang="zh-CN" altLang="en-US" i="1">
                              <a:solidFill>
                                <a:srgbClr val="836967"/>
                              </a:solidFill>
                              <a:latin typeface="Cambria Math" panose="02040503050406030204" pitchFamily="18" charset="0"/>
                            </a:rPr>
                          </m:ctrlPr>
                        </m:fPr>
                        <m:num>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𝜂</m:t>
                              </m:r>
                            </m:e>
                            <m:sub>
                              <m:r>
                                <a:rPr lang="zh-CN" altLang="en-US" i="1">
                                  <a:latin typeface="Cambria Math" panose="02040503050406030204" pitchFamily="18" charset="0"/>
                                </a:rPr>
                                <m:t>𝑝</m:t>
                              </m:r>
                            </m:sub>
                          </m:sSub>
                          <m:acc>
                            <m:accPr>
                              <m:chr m:val="̇"/>
                              <m:ctrlPr>
                                <a:rPr lang="zh-CN" altLang="en-US" i="1">
                                  <a:solidFill>
                                    <a:srgbClr val="836967"/>
                                  </a:solidFill>
                                  <a:latin typeface="Cambria Math" panose="02040503050406030204" pitchFamily="18" charset="0"/>
                                </a:rPr>
                              </m:ctrlPr>
                            </m:accPr>
                            <m:e>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𝑉</m:t>
                                  </m:r>
                                </m:e>
                                <m:sub>
                                  <m:r>
                                    <a:rPr lang="zh-CN" altLang="en-US" i="0">
                                      <a:latin typeface="Cambria Math" panose="02040503050406030204" pitchFamily="18" charset="0"/>
                                    </a:rPr>
                                    <m:t>0</m:t>
                                  </m:r>
                                </m:sub>
                              </m:sSub>
                            </m:e>
                          </m:acc>
                        </m:num>
                        <m:den>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𝐸</m:t>
                              </m:r>
                            </m:e>
                            <m:sub>
                              <m:r>
                                <a:rPr lang="zh-CN" altLang="en-US" i="0">
                                  <a:latin typeface="Cambria Math" panose="02040503050406030204" pitchFamily="18" charset="0"/>
                                </a:rPr>
                                <m:t>0</m:t>
                              </m:r>
                            </m:sub>
                          </m:sSub>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𝑇</m:t>
                              </m:r>
                            </m:e>
                            <m:sub>
                              <m:r>
                                <a:rPr lang="zh-CN" altLang="en-US" i="0">
                                  <a:latin typeface="Cambria Math" panose="02040503050406030204" pitchFamily="18" charset="0"/>
                                </a:rPr>
                                <m:t>0</m:t>
                              </m:r>
                            </m:sub>
                          </m:sSub>
                        </m:den>
                      </m:f>
                      <m:r>
                        <a:rPr lang="zh-CN" altLang="en-US" i="1">
                          <a:latin typeface="Cambria Math" panose="02040503050406030204" pitchFamily="18" charset="0"/>
                        </a:rPr>
                        <m:t>𝜏</m:t>
                      </m:r>
                      <m:r>
                        <a:rPr lang="zh-CN" altLang="en-US" i="0">
                          <a:latin typeface="Cambria Math" panose="02040503050406030204" pitchFamily="18" charset="0"/>
                        </a:rPr>
                        <m:t>=0</m:t>
                      </m:r>
                    </m:oMath>
                  </m:oMathPara>
                </a14:m>
                <a:endParaRPr lang="zh-CN" altLang="en-US" dirty="0"/>
              </a:p>
            </p:txBody>
          </p:sp>
        </mc:Choice>
        <mc:Fallback xmlns="">
          <p:sp>
            <p:nvSpPr>
              <p:cNvPr id="16" name="文本框 15">
                <a:extLst>
                  <a:ext uri="{FF2B5EF4-FFF2-40B4-BE49-F238E27FC236}">
                    <a16:creationId xmlns:a16="http://schemas.microsoft.com/office/drawing/2014/main" id="{1583905E-761B-914D-52A9-2BE0F35601C4}"/>
                  </a:ext>
                </a:extLst>
              </p:cNvPr>
              <p:cNvSpPr txBox="1">
                <a:spLocks noRot="1" noChangeAspect="1" noMove="1" noResize="1" noEditPoints="1" noAdjustHandles="1" noChangeArrowheads="1" noChangeShapeType="1" noTextEdit="1"/>
              </p:cNvSpPr>
              <p:nvPr/>
            </p:nvSpPr>
            <p:spPr>
              <a:xfrm>
                <a:off x="2392507" y="3170659"/>
                <a:ext cx="6094268" cy="711733"/>
              </a:xfrm>
              <a:prstGeom prst="rect">
                <a:avLst/>
              </a:prstGeom>
              <a:blipFill>
                <a:blip r:embed="rId5"/>
                <a:stretch>
                  <a:fillRect/>
                </a:stretch>
              </a:blipFill>
            </p:spPr>
            <p:txBody>
              <a:bodyPr/>
              <a:lstStyle/>
              <a:p>
                <a:r>
                  <a:rPr lang="zh-CN" altLang="en-US">
                    <a:noFill/>
                  </a:rPr>
                  <a:t> </a:t>
                </a:r>
              </a:p>
            </p:txBody>
          </p:sp>
        </mc:Fallback>
      </mc:AlternateContent>
      <p:sp>
        <p:nvSpPr>
          <p:cNvPr id="17" name="文本框 16">
            <a:extLst>
              <a:ext uri="{FF2B5EF4-FFF2-40B4-BE49-F238E27FC236}">
                <a16:creationId xmlns:a16="http://schemas.microsoft.com/office/drawing/2014/main" id="{A673DC33-E748-881B-0511-A843D8CD8036}"/>
              </a:ext>
            </a:extLst>
          </p:cNvPr>
          <p:cNvSpPr txBox="1"/>
          <p:nvPr/>
        </p:nvSpPr>
        <p:spPr>
          <a:xfrm>
            <a:off x="6914283" y="3345491"/>
            <a:ext cx="2493819" cy="369332"/>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The longitudinal motion </a:t>
            </a:r>
            <a:endParaRPr lang="zh-CN" altLang="en-US" dirty="0">
              <a:latin typeface="Times New Roman" panose="02020603050405020304" pitchFamily="18" charset="0"/>
              <a:cs typeface="Times New Roman" panose="02020603050405020304" pitchFamily="18" charset="0"/>
            </a:endParaRPr>
          </a:p>
        </p:txBody>
      </p:sp>
      <p:sp>
        <p:nvSpPr>
          <p:cNvPr id="19" name="文本框 18">
            <a:extLst>
              <a:ext uri="{FF2B5EF4-FFF2-40B4-BE49-F238E27FC236}">
                <a16:creationId xmlns:a16="http://schemas.microsoft.com/office/drawing/2014/main" id="{13871302-D929-1B3B-5482-D0580CE149D7}"/>
              </a:ext>
            </a:extLst>
          </p:cNvPr>
          <p:cNvSpPr txBox="1"/>
          <p:nvPr/>
        </p:nvSpPr>
        <p:spPr>
          <a:xfrm>
            <a:off x="2205470" y="4006191"/>
            <a:ext cx="6094268" cy="369332"/>
          </a:xfrm>
          <a:prstGeom prst="rect">
            <a:avLst/>
          </a:prstGeom>
          <a:noFill/>
        </p:spPr>
        <p:txBody>
          <a:bodyPr wrap="square">
            <a:spAutoFit/>
          </a:bodyPr>
          <a:lstStyle/>
          <a:p>
            <a:r>
              <a:rPr lang="en-US" altLang="zh-CN" b="0" i="0" dirty="0">
                <a:effectLst/>
                <a:latin typeface="Arial" panose="020B0604020202020204" pitchFamily="34" charset="0"/>
              </a:rPr>
              <a:t>It is a damped oscillation equation, the solution is </a:t>
            </a:r>
            <a:endParaRPr lang="zh-CN" altLang="en-US" dirty="0"/>
          </a:p>
        </p:txBody>
      </p:sp>
      <mc:AlternateContent xmlns:mc="http://schemas.openxmlformats.org/markup-compatibility/2006" xmlns:a14="http://schemas.microsoft.com/office/drawing/2010/main">
        <mc:Choice Requires="a14">
          <p:sp>
            <p:nvSpPr>
              <p:cNvPr id="23" name="文本框 22">
                <a:extLst>
                  <a:ext uri="{FF2B5EF4-FFF2-40B4-BE49-F238E27FC236}">
                    <a16:creationId xmlns:a16="http://schemas.microsoft.com/office/drawing/2014/main" id="{0F060411-C096-5696-9F92-F4ABE359F519}"/>
                  </a:ext>
                </a:extLst>
              </p:cNvPr>
              <p:cNvSpPr txBox="1"/>
              <p:nvPr/>
            </p:nvSpPr>
            <p:spPr>
              <a:xfrm>
                <a:off x="7723043" y="4006190"/>
                <a:ext cx="2896466" cy="642099"/>
              </a:xfrm>
              <a:prstGeom prst="rect">
                <a:avLst/>
              </a:prstGeom>
              <a:noFill/>
            </p:spPr>
            <p:txBody>
              <a:bodyPr wrap="square">
                <a:spAutoFit/>
              </a:bodyPr>
              <a:lstStyle/>
              <a:p>
                <a14:m>
                  <m:oMath xmlns:m="http://schemas.openxmlformats.org/officeDocument/2006/math">
                    <m:r>
                      <a:rPr lang="en-US" altLang="zh-CN" sz="1800" i="1" smtClean="0">
                        <a:effectLst/>
                        <a:latin typeface="Cambria Math" panose="02040503050406030204" pitchFamily="18" charset="0"/>
                        <a:ea typeface="等线" panose="02010600030101010101" pitchFamily="2" charset="-122"/>
                        <a:cs typeface="Times New Roman" panose="02020603050405020304" pitchFamily="18" charset="0"/>
                      </a:rPr>
                      <m:t>𝜏</m:t>
                    </m:r>
                    <m:r>
                      <a:rPr lang="en-US" altLang="zh-CN" sz="1800">
                        <a:effectLst/>
                        <a:latin typeface="Cambria Math" panose="02040503050406030204" pitchFamily="18" charset="0"/>
                        <a:ea typeface="等线" panose="02010600030101010101" pitchFamily="2" charset="-122"/>
                        <a:cs typeface="Times New Roman" panose="02020603050405020304" pitchFamily="18" charset="0"/>
                      </a:rPr>
                      <m:t>=</m:t>
                    </m:r>
                    <m:sSub>
                      <m:sSubPr>
                        <m:ctrlPr>
                          <a:rPr lang="zh-CN" altLang="zh-CN"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a:effectLst/>
                            <a:latin typeface="Cambria Math" panose="02040503050406030204" pitchFamily="18" charset="0"/>
                            <a:ea typeface="等线" panose="02010600030101010101" pitchFamily="2" charset="-122"/>
                            <a:cs typeface="Times New Roman" panose="02020603050405020304" pitchFamily="18" charset="0"/>
                          </a:rPr>
                          <m:t>𝐴</m:t>
                        </m:r>
                      </m:e>
                      <m:sub>
                        <m:r>
                          <a:rPr lang="en-US" altLang="zh-CN" sz="1800">
                            <a:effectLst/>
                            <a:latin typeface="Cambria Math" panose="02040503050406030204" pitchFamily="18" charset="0"/>
                            <a:ea typeface="等线" panose="02010600030101010101" pitchFamily="2" charset="-122"/>
                            <a:cs typeface="Times New Roman" panose="02020603050405020304" pitchFamily="18" charset="0"/>
                          </a:rPr>
                          <m:t>0</m:t>
                        </m:r>
                      </m:sub>
                    </m:sSub>
                    <m:sSup>
                      <m:sSupPr>
                        <m:ctrlPr>
                          <a:rPr lang="zh-CN" altLang="zh-CN" i="1">
                            <a:effectLst/>
                            <a:latin typeface="Cambria Math" panose="02040503050406030204" pitchFamily="18" charset="0"/>
                            <a:ea typeface="Cambria Math" panose="02040503050406030204" pitchFamily="18" charset="0"/>
                            <a:cs typeface="Times New Roman" panose="02020603050405020304" pitchFamily="18" charset="0"/>
                          </a:rPr>
                        </m:ctrlPr>
                      </m:sSupPr>
                      <m:e>
                        <m:r>
                          <a:rPr lang="en-US" altLang="zh-CN" sz="1800" i="1">
                            <a:effectLst/>
                            <a:latin typeface="Cambria Math" panose="02040503050406030204" pitchFamily="18" charset="0"/>
                            <a:ea typeface="等线" panose="02010600030101010101" pitchFamily="2" charset="-122"/>
                            <a:cs typeface="Times New Roman" panose="02020603050405020304" pitchFamily="18" charset="0"/>
                          </a:rPr>
                          <m:t>𝑒</m:t>
                        </m:r>
                      </m:e>
                      <m:sup>
                        <m:r>
                          <a:rPr lang="en-US" altLang="zh-CN" sz="1800" i="1">
                            <a:effectLst/>
                            <a:latin typeface="Cambria Math" panose="02040503050406030204" pitchFamily="18" charset="0"/>
                            <a:ea typeface="等线" panose="02010600030101010101" pitchFamily="2" charset="-122"/>
                            <a:cs typeface="Times New Roman" panose="02020603050405020304" pitchFamily="18" charset="0"/>
                          </a:rPr>
                          <m:t>−</m:t>
                        </m:r>
                        <m:sSub>
                          <m:sSubPr>
                            <m:ctrlPr>
                              <a:rPr lang="zh-CN" altLang="zh-CN"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a:effectLst/>
                                <a:latin typeface="Cambria Math" panose="02040503050406030204" pitchFamily="18" charset="0"/>
                                <a:ea typeface="等线" panose="02010600030101010101" pitchFamily="2" charset="-122"/>
                                <a:cs typeface="Times New Roman" panose="02020603050405020304" pitchFamily="18" charset="0"/>
                              </a:rPr>
                              <m:t>𝛼</m:t>
                            </m:r>
                          </m:e>
                          <m:sub>
                            <m:r>
                              <a:rPr lang="en-US" altLang="zh-CN" sz="1800" i="1">
                                <a:effectLst/>
                                <a:latin typeface="Cambria Math" panose="02040503050406030204" pitchFamily="18" charset="0"/>
                                <a:ea typeface="等线" panose="02010600030101010101" pitchFamily="2" charset="-122"/>
                                <a:cs typeface="Times New Roman" panose="02020603050405020304" pitchFamily="18" charset="0"/>
                              </a:rPr>
                              <m:t>𝜖</m:t>
                            </m:r>
                          </m:sub>
                        </m:sSub>
                        <m:r>
                          <a:rPr lang="en-US" altLang="zh-CN" sz="1800" i="1">
                            <a:effectLst/>
                            <a:latin typeface="Cambria Math" panose="02040503050406030204" pitchFamily="18" charset="0"/>
                            <a:ea typeface="等线" panose="02010600030101010101" pitchFamily="2" charset="-122"/>
                            <a:cs typeface="Times New Roman" panose="02020603050405020304" pitchFamily="18" charset="0"/>
                          </a:rPr>
                          <m:t>𝑡</m:t>
                        </m:r>
                      </m:sup>
                    </m:sSup>
                    <m:r>
                      <m:rPr>
                        <m:sty m:val="p"/>
                      </m:rPr>
                      <a:rPr lang="en-US" altLang="zh-CN" sz="1800">
                        <a:effectLst/>
                        <a:latin typeface="Cambria Math" panose="02040503050406030204" pitchFamily="18" charset="0"/>
                        <a:ea typeface="等线" panose="02010600030101010101" pitchFamily="2" charset="-122"/>
                        <a:cs typeface="Times New Roman" panose="02020603050405020304" pitchFamily="18" charset="0"/>
                      </a:rPr>
                      <m:t>cos</m:t>
                    </m:r>
                    <m:r>
                      <a:rPr lang="en-US" altLang="zh-CN" sz="1800">
                        <a:effectLst/>
                        <a:latin typeface="Cambria Math" panose="02040503050406030204" pitchFamily="18" charset="0"/>
                        <a:ea typeface="等线" panose="02010600030101010101" pitchFamily="2" charset="-122"/>
                        <a:cs typeface="Times New Roman" panose="02020603050405020304" pitchFamily="18" charset="0"/>
                      </a:rPr>
                      <m:t>⁡(</m:t>
                    </m:r>
                    <m:r>
                      <m:rPr>
                        <m:sty m:val="p"/>
                      </m:rPr>
                      <a:rPr lang="en-US" altLang="zh-CN" sz="1800">
                        <a:effectLst/>
                        <a:latin typeface="Cambria Math" panose="02040503050406030204" pitchFamily="18" charset="0"/>
                        <a:ea typeface="等线" panose="02010600030101010101" pitchFamily="2" charset="-122"/>
                        <a:cs typeface="Times New Roman" panose="02020603050405020304" pitchFamily="18" charset="0"/>
                      </a:rPr>
                      <m:t>Ω</m:t>
                    </m:r>
                    <m:r>
                      <a:rPr lang="en-US" altLang="zh-CN" sz="1800" i="1">
                        <a:effectLst/>
                        <a:latin typeface="Cambria Math" panose="02040503050406030204" pitchFamily="18" charset="0"/>
                        <a:ea typeface="等线" panose="02010600030101010101" pitchFamily="2" charset="-122"/>
                        <a:cs typeface="Times New Roman" panose="02020603050405020304" pitchFamily="18" charset="0"/>
                      </a:rPr>
                      <m:t>𝑡</m:t>
                    </m:r>
                    <m:r>
                      <a:rPr lang="en-US" altLang="zh-CN" sz="1800" i="1">
                        <a:effectLst/>
                        <a:latin typeface="Cambria Math" panose="02040503050406030204" pitchFamily="18" charset="0"/>
                        <a:ea typeface="等线" panose="02010600030101010101" pitchFamily="2" charset="-122"/>
                        <a:cs typeface="Times New Roman" panose="02020603050405020304" pitchFamily="18" charset="0"/>
                      </a:rPr>
                      <m:t>−</m:t>
                    </m:r>
                    <m:sSub>
                      <m:sSubPr>
                        <m:ctrlPr>
                          <a:rPr lang="zh-CN" altLang="zh-CN" i="1">
                            <a:effectLst/>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sz="1800" i="1">
                            <a:effectLst/>
                            <a:latin typeface="Cambria Math" panose="02040503050406030204" pitchFamily="18" charset="0"/>
                            <a:ea typeface="等线" panose="02010600030101010101" pitchFamily="2" charset="-122"/>
                            <a:cs typeface="Times New Roman" panose="02020603050405020304" pitchFamily="18" charset="0"/>
                          </a:rPr>
                          <m:t>𝜃</m:t>
                        </m:r>
                      </m:e>
                      <m:sub>
                        <m:r>
                          <a:rPr lang="en-US" altLang="zh-CN" sz="1800">
                            <a:effectLst/>
                            <a:latin typeface="Cambria Math" panose="02040503050406030204" pitchFamily="18" charset="0"/>
                            <a:ea typeface="等线" panose="02010600030101010101" pitchFamily="2" charset="-122"/>
                            <a:cs typeface="Times New Roman" panose="02020603050405020304" pitchFamily="18" charset="0"/>
                          </a:rPr>
                          <m:t>0</m:t>
                        </m:r>
                      </m:sub>
                    </m:sSub>
                    <m:r>
                      <a:rPr lang="en-US" altLang="zh-CN" sz="1800">
                        <a:effectLst/>
                        <a:latin typeface="Cambria Math" panose="02040503050406030204" pitchFamily="18" charset="0"/>
                        <a:ea typeface="等线" panose="02010600030101010101" pitchFamily="2" charset="-122"/>
                        <a:cs typeface="Times New Roman" panose="02020603050405020304" pitchFamily="18" charset="0"/>
                      </a:rPr>
                      <m:t>)</m:t>
                    </m:r>
                  </m:oMath>
                </a14:m>
                <a:r>
                  <a:rPr lang="en-US" altLang="zh-CN" sz="1800" dirty="0">
                    <a:effectLst/>
                    <a:latin typeface="等线" panose="02010600030101010101" pitchFamily="2" charset="-122"/>
                    <a:cs typeface="Times New Roman" panose="02020603050405020304" pitchFamily="18" charset="0"/>
                  </a:rPr>
                  <a:t>	</a:t>
                </a:r>
                <a:endParaRPr lang="zh-CN" altLang="en-US" dirty="0"/>
              </a:p>
            </p:txBody>
          </p:sp>
        </mc:Choice>
        <mc:Fallback xmlns="">
          <p:sp>
            <p:nvSpPr>
              <p:cNvPr id="23" name="文本框 22">
                <a:extLst>
                  <a:ext uri="{FF2B5EF4-FFF2-40B4-BE49-F238E27FC236}">
                    <a16:creationId xmlns:a16="http://schemas.microsoft.com/office/drawing/2014/main" id="{0F060411-C096-5696-9F92-F4ABE359F519}"/>
                  </a:ext>
                </a:extLst>
              </p:cNvPr>
              <p:cNvSpPr txBox="1">
                <a:spLocks noRot="1" noChangeAspect="1" noMove="1" noResize="1" noEditPoints="1" noAdjustHandles="1" noChangeArrowheads="1" noChangeShapeType="1" noTextEdit="1"/>
              </p:cNvSpPr>
              <p:nvPr/>
            </p:nvSpPr>
            <p:spPr>
              <a:xfrm>
                <a:off x="7723043" y="4006190"/>
                <a:ext cx="2896466" cy="642099"/>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25" name="文本框 24">
                <a:extLst>
                  <a:ext uri="{FF2B5EF4-FFF2-40B4-BE49-F238E27FC236}">
                    <a16:creationId xmlns:a16="http://schemas.microsoft.com/office/drawing/2014/main" id="{E1CC1774-4FAF-C403-C16A-F0FD54247FD2}"/>
                  </a:ext>
                </a:extLst>
              </p:cNvPr>
              <p:cNvSpPr txBox="1"/>
              <p:nvPr/>
            </p:nvSpPr>
            <p:spPr>
              <a:xfrm>
                <a:off x="2511633" y="4376871"/>
                <a:ext cx="5034396" cy="610936"/>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i="1" smtClean="0">
                              <a:solidFill>
                                <a:srgbClr val="836967"/>
                              </a:solidFill>
                              <a:latin typeface="Cambria Math" panose="02040503050406030204" pitchFamily="18" charset="0"/>
                            </a:rPr>
                          </m:ctrlPr>
                        </m:sSubPr>
                        <m:e>
                          <m:r>
                            <a:rPr lang="zh-CN" altLang="en-US" i="1" smtClean="0">
                              <a:latin typeface="Cambria Math" panose="02040503050406030204" pitchFamily="18" charset="0"/>
                            </a:rPr>
                            <m:t>𝜏</m:t>
                          </m:r>
                        </m:e>
                        <m:sub>
                          <m:r>
                            <a:rPr lang="zh-CN" altLang="en-US" i="1">
                              <a:latin typeface="Cambria Math" panose="02040503050406030204" pitchFamily="18" charset="0"/>
                            </a:rPr>
                            <m:t>𝜖</m:t>
                          </m:r>
                        </m:sub>
                      </m:sSub>
                      <m:r>
                        <a:rPr lang="en-US" altLang="zh-CN" b="0" i="1" smtClean="0">
                          <a:latin typeface="Cambria Math" panose="02040503050406030204" pitchFamily="18" charset="0"/>
                        </a:rPr>
                        <m:t>=1/</m:t>
                      </m:r>
                      <m:sSub>
                        <m:sSubPr>
                          <m:ctrlPr>
                            <a:rPr lang="zh-CN" altLang="en-US" i="1" smtClean="0">
                              <a:solidFill>
                                <a:srgbClr val="836967"/>
                              </a:solidFill>
                              <a:latin typeface="Cambria Math" panose="02040503050406030204" pitchFamily="18" charset="0"/>
                            </a:rPr>
                          </m:ctrlPr>
                        </m:sSubPr>
                        <m:e>
                          <m:r>
                            <a:rPr lang="zh-CN" altLang="en-US" i="1">
                              <a:latin typeface="Cambria Math" panose="02040503050406030204" pitchFamily="18" charset="0"/>
                            </a:rPr>
                            <m:t>𝛼</m:t>
                          </m:r>
                        </m:e>
                        <m:sub>
                          <m:r>
                            <a:rPr lang="zh-CN" altLang="en-US" i="1">
                              <a:latin typeface="Cambria Math" panose="02040503050406030204" pitchFamily="18" charset="0"/>
                            </a:rPr>
                            <m:t>𝜖</m:t>
                          </m:r>
                        </m:sub>
                      </m:sSub>
                      <m:r>
                        <a:rPr lang="zh-CN" altLang="en-US" i="0">
                          <a:latin typeface="Cambria Math" panose="02040503050406030204" pitchFamily="18" charset="0"/>
                        </a:rPr>
                        <m:t>=</m:t>
                      </m:r>
                      <m:f>
                        <m:fPr>
                          <m:ctrlPr>
                            <a:rPr lang="zh-CN" altLang="en-US" i="1">
                              <a:solidFill>
                                <a:srgbClr val="836967"/>
                              </a:solidFill>
                              <a:latin typeface="Cambria Math" panose="02040503050406030204" pitchFamily="18" charset="0"/>
                            </a:rPr>
                          </m:ctrlPr>
                        </m:fPr>
                        <m:num>
                          <m:r>
                            <a:rPr lang="zh-CN" altLang="en-US">
                              <a:latin typeface="Cambria Math" panose="02040503050406030204" pitchFamily="18" charset="0"/>
                            </a:rPr>
                            <m:t>2</m:t>
                          </m:r>
                          <m:sSub>
                            <m:sSubPr>
                              <m:ctrlPr>
                                <a:rPr lang="zh-CN" altLang="en-US" i="1">
                                  <a:solidFill>
                                    <a:srgbClr val="836967"/>
                                  </a:solidFill>
                                  <a:latin typeface="Cambria Math" panose="02040503050406030204" pitchFamily="18" charset="0"/>
                                </a:rPr>
                              </m:ctrlPr>
                            </m:sSubPr>
                            <m:e>
                              <m:r>
                                <a:rPr lang="zh-CN" altLang="en-US" i="1">
                                  <a:latin typeface="Cambria Math" panose="02040503050406030204" pitchFamily="18" charset="0"/>
                                </a:rPr>
                                <m:t>𝑇</m:t>
                              </m:r>
                            </m:e>
                            <m:sub>
                              <m:r>
                                <a:rPr lang="zh-CN" altLang="en-US">
                                  <a:latin typeface="Cambria Math" panose="02040503050406030204" pitchFamily="18" charset="0"/>
                                </a:rPr>
                                <m:t>0</m:t>
                              </m:r>
                            </m:sub>
                          </m:sSub>
                        </m:num>
                        <m:den>
                          <m:r>
                            <a:rPr lang="en-US" altLang="zh-CN" b="0" i="1" smtClean="0">
                              <a:latin typeface="Cambria Math" panose="02040503050406030204" pitchFamily="18" charset="0"/>
                            </a:rPr>
                            <m:t>𝐷</m:t>
                          </m:r>
                        </m:den>
                      </m:f>
                    </m:oMath>
                  </m:oMathPara>
                </a14:m>
                <a:endParaRPr lang="zh-CN" altLang="en-US" dirty="0"/>
              </a:p>
            </p:txBody>
          </p:sp>
        </mc:Choice>
        <mc:Fallback xmlns="">
          <p:sp>
            <p:nvSpPr>
              <p:cNvPr id="25" name="文本框 24">
                <a:extLst>
                  <a:ext uri="{FF2B5EF4-FFF2-40B4-BE49-F238E27FC236}">
                    <a16:creationId xmlns:a16="http://schemas.microsoft.com/office/drawing/2014/main" id="{E1CC1774-4FAF-C403-C16A-F0FD54247FD2}"/>
                  </a:ext>
                </a:extLst>
              </p:cNvPr>
              <p:cNvSpPr txBox="1">
                <a:spLocks noRot="1" noChangeAspect="1" noMove="1" noResize="1" noEditPoints="1" noAdjustHandles="1" noChangeArrowheads="1" noChangeShapeType="1" noTextEdit="1"/>
              </p:cNvSpPr>
              <p:nvPr/>
            </p:nvSpPr>
            <p:spPr>
              <a:xfrm>
                <a:off x="2511633" y="4376871"/>
                <a:ext cx="5034396" cy="610936"/>
              </a:xfrm>
              <a:prstGeom prst="rect">
                <a:avLst/>
              </a:prstGeom>
              <a:blipFill>
                <a:blip r:embed="rId7"/>
                <a:stretch>
                  <a:fillRect/>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50932206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EDD543A5-162C-EA08-0FA7-8E3382A359C8}"/>
              </a:ext>
            </a:extLst>
          </p:cNvPr>
          <p:cNvSpPr txBox="1"/>
          <p:nvPr/>
        </p:nvSpPr>
        <p:spPr>
          <a:xfrm>
            <a:off x="548920" y="927292"/>
            <a:ext cx="2428870" cy="369332"/>
          </a:xfrm>
          <a:prstGeom prst="rect">
            <a:avLst/>
          </a:prstGeom>
          <a:noFill/>
        </p:spPr>
        <p:txBody>
          <a:bodyPr wrap="none" rtlCol="0">
            <a:spAutoFit/>
          </a:bodyPr>
          <a:lstStyle/>
          <a:p>
            <a:r>
              <a:rPr lang="en-US" altLang="zh-CN" b="1" dirty="0">
                <a:solidFill>
                  <a:schemeClr val="accent2"/>
                </a:solidFill>
              </a:rPr>
              <a:t>3. Landau damping</a:t>
            </a:r>
            <a:r>
              <a:rPr lang="zh-CN" altLang="en-US" b="1" dirty="0">
                <a:solidFill>
                  <a:schemeClr val="accent2"/>
                </a:solidFill>
              </a:rPr>
              <a:t>：</a:t>
            </a:r>
          </a:p>
        </p:txBody>
      </p:sp>
      <p:sp>
        <p:nvSpPr>
          <p:cNvPr id="3" name="文本框 2">
            <a:extLst>
              <a:ext uri="{FF2B5EF4-FFF2-40B4-BE49-F238E27FC236}">
                <a16:creationId xmlns:a16="http://schemas.microsoft.com/office/drawing/2014/main" id="{110E9EAF-B694-7290-0DB5-BF7A45D6627E}"/>
              </a:ext>
            </a:extLst>
          </p:cNvPr>
          <p:cNvSpPr txBox="1"/>
          <p:nvPr/>
        </p:nvSpPr>
        <p:spPr>
          <a:xfrm>
            <a:off x="1145598" y="116669"/>
            <a:ext cx="6094268" cy="523220"/>
          </a:xfrm>
          <a:prstGeom prst="rect">
            <a:avLst/>
          </a:prstGeom>
          <a:noFill/>
        </p:spPr>
        <p:txBody>
          <a:bodyPr wrap="square">
            <a:spAutoFit/>
          </a:bodyPr>
          <a:lstStyle/>
          <a:p>
            <a:r>
              <a:rPr lang="en-US" altLang="zh-CN" sz="2800" dirty="0">
                <a:solidFill>
                  <a:schemeClr val="accent5">
                    <a:lumMod val="60000"/>
                    <a:lumOff val="40000"/>
                  </a:schemeClr>
                </a:solidFill>
                <a:latin typeface="华文中宋" panose="02010600040101010101" pitchFamily="2" charset="-122"/>
                <a:ea typeface="华文中宋" panose="02010600040101010101" pitchFamily="2" charset="-122"/>
              </a:rPr>
              <a:t>Damping</a:t>
            </a:r>
            <a:endParaRPr lang="zh-CN" altLang="en-US" sz="2800" dirty="0">
              <a:solidFill>
                <a:schemeClr val="accent5">
                  <a:lumMod val="60000"/>
                  <a:lumOff val="40000"/>
                </a:schemeClr>
              </a:solidFill>
              <a:latin typeface="华文中宋" panose="02010600040101010101" pitchFamily="2" charset="-122"/>
              <a:ea typeface="华文中宋" panose="02010600040101010101" pitchFamily="2" charset="-122"/>
            </a:endParaRPr>
          </a:p>
        </p:txBody>
      </p:sp>
      <p:pic>
        <p:nvPicPr>
          <p:cNvPr id="1026" name="Picture 2">
            <a:extLst>
              <a:ext uri="{FF2B5EF4-FFF2-40B4-BE49-F238E27FC236}">
                <a16:creationId xmlns:a16="http://schemas.microsoft.com/office/drawing/2014/main" id="{532B02E4-D3C8-9CC4-720B-0B784A38A87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1621" y="1008049"/>
            <a:ext cx="4325596" cy="3252848"/>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a:extLst>
              <a:ext uri="{FF2B5EF4-FFF2-40B4-BE49-F238E27FC236}">
                <a16:creationId xmlns:a16="http://schemas.microsoft.com/office/drawing/2014/main" id="{B4264BE0-9661-6A02-175D-F524C8A7796B}"/>
              </a:ext>
            </a:extLst>
          </p:cNvPr>
          <p:cNvSpPr txBox="1"/>
          <p:nvPr/>
        </p:nvSpPr>
        <p:spPr>
          <a:xfrm>
            <a:off x="548920" y="1895809"/>
            <a:ext cx="6094268" cy="1477328"/>
          </a:xfrm>
          <a:prstGeom prst="rect">
            <a:avLst/>
          </a:prstGeom>
          <a:noFill/>
        </p:spPr>
        <p:txBody>
          <a:bodyPr wrap="square">
            <a:spAutoFit/>
          </a:bodyPr>
          <a:lstStyle/>
          <a:p>
            <a:r>
              <a:rPr lang="en-US" altLang="zh-CN" dirty="0">
                <a:solidFill>
                  <a:srgbClr val="202122"/>
                </a:solidFill>
                <a:latin typeface="Arial" panose="020B0604020202020204" pitchFamily="34" charset="0"/>
              </a:rPr>
              <a:t>Landau damping, named after its discoverer, Soviet physicist Lev Davidovich Landau (1908–68), is the effect of damping (exponential decrease as a function of time) of longitudinal space charge waves in plasma or a similar environment.</a:t>
            </a:r>
            <a:endParaRPr lang="zh-CN" altLang="en-US" dirty="0">
              <a:solidFill>
                <a:srgbClr val="202122"/>
              </a:solidFill>
              <a:latin typeface="Arial" panose="020B0604020202020204" pitchFamily="34" charset="0"/>
            </a:endParaRPr>
          </a:p>
        </p:txBody>
      </p:sp>
      <p:sp>
        <p:nvSpPr>
          <p:cNvPr id="7" name="文本框 6">
            <a:extLst>
              <a:ext uri="{FF2B5EF4-FFF2-40B4-BE49-F238E27FC236}">
                <a16:creationId xmlns:a16="http://schemas.microsoft.com/office/drawing/2014/main" id="{533CA58C-99FB-77B9-4055-257410E04E1A}"/>
              </a:ext>
            </a:extLst>
          </p:cNvPr>
          <p:cNvSpPr txBox="1"/>
          <p:nvPr/>
        </p:nvSpPr>
        <p:spPr>
          <a:xfrm>
            <a:off x="548920" y="4127817"/>
            <a:ext cx="11390235" cy="2339102"/>
          </a:xfrm>
          <a:prstGeom prst="rect">
            <a:avLst/>
          </a:prstGeom>
          <a:noFill/>
        </p:spPr>
        <p:txBody>
          <a:bodyPr wrap="square">
            <a:spAutoFit/>
          </a:bodyPr>
          <a:lstStyle/>
          <a:p>
            <a:r>
              <a:rPr lang="en-US" altLang="zh-CN" sz="2000" b="1" dirty="0">
                <a:latin typeface="Times New Roman" panose="02020603050405020304" pitchFamily="18" charset="0"/>
                <a:cs typeface="Times New Roman" panose="02020603050405020304" pitchFamily="18" charset="0"/>
              </a:rPr>
              <a:t>In Wave–particle interactions</a:t>
            </a:r>
            <a:r>
              <a:rPr lang="en-US" altLang="zh-CN" sz="2000" b="1" i="0" dirty="0">
                <a:solidFill>
                  <a:srgbClr val="202122"/>
                </a:solidFill>
                <a:effectLst/>
                <a:latin typeface="Times New Roman" panose="02020603050405020304" pitchFamily="18" charset="0"/>
                <a:cs typeface="Times New Roman" panose="02020603050405020304" pitchFamily="18" charset="0"/>
              </a:rPr>
              <a:t> </a:t>
            </a:r>
          </a:p>
          <a:p>
            <a:r>
              <a:rPr lang="en-US" altLang="zh-CN" b="0" i="0" dirty="0">
                <a:solidFill>
                  <a:srgbClr val="202122"/>
                </a:solidFill>
                <a:effectLst/>
                <a:latin typeface="Arial" panose="020B0604020202020204" pitchFamily="34" charset="0"/>
              </a:rPr>
              <a:t>In the wave's frame of reference. Particles near the phase velocity become trapped and are forced to move with the wavefronts, at the phase velocity. Any such particles that were initially below the phase velocity have thus been accelerated, while any particles that were initially above the phase velocity have been decelerated. Because, for a Maxwellian plasma, there are initially more particles below the phase velocity than above it, the plasma has net gained energy, and the wave has therefore lost energy.</a:t>
            </a:r>
          </a:p>
          <a:p>
            <a:endParaRPr lang="en-US" altLang="zh-CN" dirty="0">
              <a:solidFill>
                <a:srgbClr val="202122"/>
              </a:solidFill>
              <a:latin typeface="Arial" panose="020B0604020202020204" pitchFamily="34" charset="0"/>
            </a:endParaRPr>
          </a:p>
          <a:p>
            <a:r>
              <a:rPr lang="en-US" altLang="zh-CN" dirty="0">
                <a:solidFill>
                  <a:srgbClr val="202122"/>
                </a:solidFill>
                <a:latin typeface="Arial" panose="020B0604020202020204" pitchFamily="34" charset="0"/>
              </a:rPr>
              <a:t>This provide a damping  mechanism of the wave passing through the plasma.   </a:t>
            </a:r>
            <a:endParaRPr lang="zh-CN" altLang="en-US" dirty="0"/>
          </a:p>
        </p:txBody>
      </p:sp>
    </p:spTree>
    <p:extLst>
      <p:ext uri="{BB962C8B-B14F-4D97-AF65-F5344CB8AC3E}">
        <p14:creationId xmlns:p14="http://schemas.microsoft.com/office/powerpoint/2010/main" val="19638509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EB2AAC5-D75F-DBEB-23DA-B38442BA2D7B}"/>
              </a:ext>
            </a:extLst>
          </p:cNvPr>
          <p:cNvSpPr txBox="1"/>
          <p:nvPr/>
        </p:nvSpPr>
        <p:spPr>
          <a:xfrm>
            <a:off x="548920" y="927292"/>
            <a:ext cx="2428870" cy="369332"/>
          </a:xfrm>
          <a:prstGeom prst="rect">
            <a:avLst/>
          </a:prstGeom>
          <a:noFill/>
        </p:spPr>
        <p:txBody>
          <a:bodyPr wrap="none" rtlCol="0">
            <a:spAutoFit/>
          </a:bodyPr>
          <a:lstStyle/>
          <a:p>
            <a:r>
              <a:rPr lang="en-US" altLang="zh-CN" b="1" dirty="0">
                <a:solidFill>
                  <a:schemeClr val="accent2"/>
                </a:solidFill>
              </a:rPr>
              <a:t>3. Landau damping</a:t>
            </a:r>
            <a:r>
              <a:rPr lang="zh-CN" altLang="en-US" b="1" dirty="0">
                <a:solidFill>
                  <a:schemeClr val="accent2"/>
                </a:solidFill>
              </a:rPr>
              <a:t>：</a:t>
            </a:r>
          </a:p>
        </p:txBody>
      </p:sp>
      <p:sp>
        <p:nvSpPr>
          <p:cNvPr id="3" name="文本框 2">
            <a:extLst>
              <a:ext uri="{FF2B5EF4-FFF2-40B4-BE49-F238E27FC236}">
                <a16:creationId xmlns:a16="http://schemas.microsoft.com/office/drawing/2014/main" id="{4664D1FA-F69C-CDC4-682F-8B1473BB1A58}"/>
              </a:ext>
            </a:extLst>
          </p:cNvPr>
          <p:cNvSpPr txBox="1"/>
          <p:nvPr/>
        </p:nvSpPr>
        <p:spPr>
          <a:xfrm>
            <a:off x="1145598" y="116669"/>
            <a:ext cx="6094268" cy="523220"/>
          </a:xfrm>
          <a:prstGeom prst="rect">
            <a:avLst/>
          </a:prstGeom>
          <a:noFill/>
        </p:spPr>
        <p:txBody>
          <a:bodyPr wrap="square">
            <a:spAutoFit/>
          </a:bodyPr>
          <a:lstStyle/>
          <a:p>
            <a:r>
              <a:rPr lang="en-US" altLang="zh-CN" sz="2800" dirty="0">
                <a:solidFill>
                  <a:schemeClr val="accent5">
                    <a:lumMod val="60000"/>
                    <a:lumOff val="40000"/>
                  </a:schemeClr>
                </a:solidFill>
                <a:latin typeface="华文中宋" panose="02010600040101010101" pitchFamily="2" charset="-122"/>
                <a:ea typeface="华文中宋" panose="02010600040101010101" pitchFamily="2" charset="-122"/>
              </a:rPr>
              <a:t>Damping</a:t>
            </a:r>
            <a:endParaRPr lang="zh-CN" altLang="en-US" sz="2800" dirty="0">
              <a:solidFill>
                <a:schemeClr val="accent5">
                  <a:lumMod val="60000"/>
                  <a:lumOff val="40000"/>
                </a:schemeClr>
              </a:solidFill>
              <a:latin typeface="华文中宋" panose="02010600040101010101" pitchFamily="2" charset="-122"/>
              <a:ea typeface="华文中宋" panose="02010600040101010101" pitchFamily="2" charset="-122"/>
            </a:endParaRPr>
          </a:p>
        </p:txBody>
      </p:sp>
      <p:sp>
        <p:nvSpPr>
          <p:cNvPr id="4" name="文本框 3">
            <a:extLst>
              <a:ext uri="{FF2B5EF4-FFF2-40B4-BE49-F238E27FC236}">
                <a16:creationId xmlns:a16="http://schemas.microsoft.com/office/drawing/2014/main" id="{92E8A096-EEC4-5B20-F662-982E3015C659}"/>
              </a:ext>
            </a:extLst>
          </p:cNvPr>
          <p:cNvSpPr txBox="1"/>
          <p:nvPr/>
        </p:nvSpPr>
        <p:spPr>
          <a:xfrm>
            <a:off x="548920" y="1322408"/>
            <a:ext cx="11390235" cy="2616101"/>
          </a:xfrm>
          <a:prstGeom prst="rect">
            <a:avLst/>
          </a:prstGeom>
          <a:noFill/>
        </p:spPr>
        <p:txBody>
          <a:bodyPr wrap="square">
            <a:spAutoFit/>
          </a:bodyPr>
          <a:lstStyle/>
          <a:p>
            <a:r>
              <a:rPr lang="en-US" altLang="zh-CN" sz="2000" b="1" dirty="0">
                <a:latin typeface="Times New Roman" panose="02020603050405020304" pitchFamily="18" charset="0"/>
                <a:cs typeface="Times New Roman" panose="02020603050405020304" pitchFamily="18" charset="0"/>
              </a:rPr>
              <a:t>Wake field – beam interaction</a:t>
            </a:r>
          </a:p>
          <a:p>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We borrow this concept for accelerators: when a </a:t>
            </a:r>
            <a:r>
              <a:rPr lang="en-US" altLang="zh-CN" dirty="0" err="1">
                <a:latin typeface="Times New Roman" panose="02020603050405020304" pitchFamily="18" charset="0"/>
                <a:cs typeface="Times New Roman" panose="02020603050405020304" pitchFamily="18" charset="0"/>
              </a:rPr>
              <a:t>wakefield</a:t>
            </a:r>
            <a:r>
              <a:rPr lang="en-US" altLang="zh-CN" dirty="0">
                <a:latin typeface="Times New Roman" panose="02020603050405020304" pitchFamily="18" charset="0"/>
                <a:cs typeface="Times New Roman" panose="02020603050405020304" pitchFamily="18" charset="0"/>
              </a:rPr>
              <a:t> interacts with a beam, only particles whose oscillation frequency is close to the </a:t>
            </a:r>
            <a:r>
              <a:rPr lang="en-US" altLang="zh-CN" dirty="0" err="1">
                <a:latin typeface="Times New Roman" panose="02020603050405020304" pitchFamily="18" charset="0"/>
                <a:cs typeface="Times New Roman" panose="02020603050405020304" pitchFamily="18" charset="0"/>
              </a:rPr>
              <a:t>wakefield</a:t>
            </a:r>
            <a:r>
              <a:rPr lang="en-US" altLang="zh-CN" dirty="0">
                <a:latin typeface="Times New Roman" panose="02020603050405020304" pitchFamily="18" charset="0"/>
                <a:cs typeface="Times New Roman" panose="02020603050405020304" pitchFamily="18" charset="0"/>
              </a:rPr>
              <a:t> frequency can effectively interact with it. If a particle's oscillation frequency is far from the </a:t>
            </a:r>
            <a:r>
              <a:rPr lang="en-US" altLang="zh-CN" dirty="0" err="1">
                <a:latin typeface="Times New Roman" panose="02020603050405020304" pitchFamily="18" charset="0"/>
                <a:cs typeface="Times New Roman" panose="02020603050405020304" pitchFamily="18" charset="0"/>
              </a:rPr>
              <a:t>wakefield</a:t>
            </a:r>
            <a:r>
              <a:rPr lang="en-US" altLang="zh-CN" dirty="0">
                <a:latin typeface="Times New Roman" panose="02020603050405020304" pitchFamily="18" charset="0"/>
                <a:cs typeface="Times New Roman" panose="02020603050405020304" pitchFamily="18" charset="0"/>
              </a:rPr>
              <a:t> frequency, the energy exchange is  and will soon resulting in backflow. </a:t>
            </a:r>
          </a:p>
          <a:p>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A fraction of the beam absorbs the </a:t>
            </a:r>
            <a:r>
              <a:rPr lang="en-US" altLang="zh-CN" dirty="0" err="1">
                <a:latin typeface="Times New Roman" panose="02020603050405020304" pitchFamily="18" charset="0"/>
                <a:cs typeface="Times New Roman" panose="02020603050405020304" pitchFamily="18" charset="0"/>
              </a:rPr>
              <a:t>wakefield</a:t>
            </a:r>
            <a:r>
              <a:rPr lang="en-US" altLang="zh-CN" dirty="0">
                <a:latin typeface="Times New Roman" panose="02020603050405020304" pitchFamily="18" charset="0"/>
                <a:cs typeface="Times New Roman" panose="02020603050405020304" pitchFamily="18" charset="0"/>
              </a:rPr>
              <a:t> while the beam as a whole will remain stable. Unlike the previous case, the energy of the </a:t>
            </a:r>
            <a:r>
              <a:rPr lang="en-US" altLang="zh-CN" dirty="0" err="1">
                <a:latin typeface="Times New Roman" panose="02020603050405020304" pitchFamily="18" charset="0"/>
                <a:cs typeface="Times New Roman" panose="02020603050405020304" pitchFamily="18" charset="0"/>
              </a:rPr>
              <a:t>wakefield</a:t>
            </a:r>
            <a:r>
              <a:rPr lang="en-US" altLang="zh-CN" dirty="0">
                <a:latin typeface="Times New Roman" panose="02020603050405020304" pitchFamily="18" charset="0"/>
                <a:cs typeface="Times New Roman" panose="02020603050405020304" pitchFamily="18" charset="0"/>
              </a:rPr>
              <a:t> originates from the beam itself. This means that the energy used to excite the </a:t>
            </a:r>
            <a:r>
              <a:rPr lang="en-US" altLang="zh-CN" dirty="0" err="1">
                <a:latin typeface="Times New Roman" panose="02020603050405020304" pitchFamily="18" charset="0"/>
                <a:cs typeface="Times New Roman" panose="02020603050405020304" pitchFamily="18" charset="0"/>
              </a:rPr>
              <a:t>wakefield</a:t>
            </a:r>
            <a:r>
              <a:rPr lang="en-US" altLang="zh-CN" dirty="0">
                <a:latin typeface="Times New Roman" panose="02020603050405020304" pitchFamily="18" charset="0"/>
                <a:cs typeface="Times New Roman" panose="02020603050405020304" pitchFamily="18" charset="0"/>
              </a:rPr>
              <a:t> by the entire beam will be absorbed by a fraction of the particles, effectively creating a damping mechanism."</a:t>
            </a:r>
            <a:endParaRPr lang="zh-CN" altLang="en-US" dirty="0">
              <a:latin typeface="Times New Roman" panose="02020603050405020304" pitchFamily="18" charset="0"/>
              <a:cs typeface="Times New Roman" panose="02020603050405020304" pitchFamily="18" charset="0"/>
            </a:endParaRPr>
          </a:p>
        </p:txBody>
      </p:sp>
      <p:grpSp>
        <p:nvGrpSpPr>
          <p:cNvPr id="5" name="组合 4">
            <a:extLst>
              <a:ext uri="{FF2B5EF4-FFF2-40B4-BE49-F238E27FC236}">
                <a16:creationId xmlns:a16="http://schemas.microsoft.com/office/drawing/2014/main" id="{A00C1C95-B423-37EE-170A-D81B43BF1341}"/>
              </a:ext>
            </a:extLst>
          </p:cNvPr>
          <p:cNvGrpSpPr/>
          <p:nvPr/>
        </p:nvGrpSpPr>
        <p:grpSpPr>
          <a:xfrm>
            <a:off x="2047009" y="4083627"/>
            <a:ext cx="9111612" cy="2833148"/>
            <a:chOff x="1999146" y="3188822"/>
            <a:chExt cx="9870733" cy="3683664"/>
          </a:xfrm>
        </p:grpSpPr>
        <p:pic>
          <p:nvPicPr>
            <p:cNvPr id="6" name="图片 5">
              <a:extLst>
                <a:ext uri="{FF2B5EF4-FFF2-40B4-BE49-F238E27FC236}">
                  <a16:creationId xmlns:a16="http://schemas.microsoft.com/office/drawing/2014/main" id="{F348D863-41D5-870D-85CC-F86964512828}"/>
                </a:ext>
              </a:extLst>
            </p:cNvPr>
            <p:cNvPicPr>
              <a:picLocks noChangeAspect="1"/>
            </p:cNvPicPr>
            <p:nvPr/>
          </p:nvPicPr>
          <p:blipFill>
            <a:blip r:embed="rId2"/>
            <a:stretch>
              <a:fillRect/>
            </a:stretch>
          </p:blipFill>
          <p:spPr>
            <a:xfrm>
              <a:off x="1999146" y="3188822"/>
              <a:ext cx="8209668" cy="3683664"/>
            </a:xfrm>
            <a:prstGeom prst="rect">
              <a:avLst/>
            </a:prstGeom>
          </p:spPr>
        </p:pic>
        <p:sp>
          <p:nvSpPr>
            <p:cNvPr id="7" name="文本框 6">
              <a:extLst>
                <a:ext uri="{FF2B5EF4-FFF2-40B4-BE49-F238E27FC236}">
                  <a16:creationId xmlns:a16="http://schemas.microsoft.com/office/drawing/2014/main" id="{FCA4C772-32F3-7EB6-FF65-EF340D57C7D0}"/>
                </a:ext>
              </a:extLst>
            </p:cNvPr>
            <p:cNvSpPr txBox="1"/>
            <p:nvPr/>
          </p:nvSpPr>
          <p:spPr>
            <a:xfrm>
              <a:off x="3870610" y="3895957"/>
              <a:ext cx="1728358" cy="369332"/>
            </a:xfrm>
            <a:prstGeom prst="rect">
              <a:avLst/>
            </a:prstGeom>
            <a:noFill/>
          </p:spPr>
          <p:txBody>
            <a:bodyPr wrap="none" rtlCol="0">
              <a:spAutoFit/>
            </a:bodyPr>
            <a:lstStyle/>
            <a:p>
              <a:r>
                <a:rPr lang="en-US" altLang="zh-CN" b="1" dirty="0">
                  <a:solidFill>
                    <a:srgbClr val="0000FF"/>
                  </a:solidFill>
                </a:rPr>
                <a:t>Absorb energy</a:t>
              </a:r>
              <a:endParaRPr lang="zh-CN" altLang="en-US" b="1" dirty="0">
                <a:solidFill>
                  <a:srgbClr val="0000FF"/>
                </a:solidFill>
              </a:endParaRPr>
            </a:p>
          </p:txBody>
        </p:sp>
        <p:sp>
          <p:nvSpPr>
            <p:cNvPr id="8" name="文本框 7">
              <a:extLst>
                <a:ext uri="{FF2B5EF4-FFF2-40B4-BE49-F238E27FC236}">
                  <a16:creationId xmlns:a16="http://schemas.microsoft.com/office/drawing/2014/main" id="{E7EA6B0E-B4B4-7093-3250-8CA3DD294D1D}"/>
                </a:ext>
              </a:extLst>
            </p:cNvPr>
            <p:cNvSpPr txBox="1"/>
            <p:nvPr/>
          </p:nvSpPr>
          <p:spPr>
            <a:xfrm>
              <a:off x="8049354" y="4154356"/>
              <a:ext cx="1915909" cy="369332"/>
            </a:xfrm>
            <a:prstGeom prst="rect">
              <a:avLst/>
            </a:prstGeom>
            <a:noFill/>
          </p:spPr>
          <p:txBody>
            <a:bodyPr wrap="none" rtlCol="0">
              <a:spAutoFit/>
            </a:bodyPr>
            <a:lstStyle/>
            <a:p>
              <a:r>
                <a:rPr lang="en-US" altLang="zh-CN" b="1" dirty="0">
                  <a:solidFill>
                    <a:srgbClr val="0000FF"/>
                  </a:solidFill>
                </a:rPr>
                <a:t>Backflow energy</a:t>
              </a:r>
              <a:endParaRPr lang="zh-CN" altLang="en-US" b="1" dirty="0">
                <a:solidFill>
                  <a:srgbClr val="0000FF"/>
                </a:solidFill>
              </a:endParaRPr>
            </a:p>
          </p:txBody>
        </p:sp>
        <p:sp>
          <p:nvSpPr>
            <p:cNvPr id="9" name="文本框 8">
              <a:extLst>
                <a:ext uri="{FF2B5EF4-FFF2-40B4-BE49-F238E27FC236}">
                  <a16:creationId xmlns:a16="http://schemas.microsoft.com/office/drawing/2014/main" id="{935472D4-B138-CDDD-4D0E-2AD2D1136CDD}"/>
                </a:ext>
              </a:extLst>
            </p:cNvPr>
            <p:cNvSpPr txBox="1"/>
            <p:nvPr/>
          </p:nvSpPr>
          <p:spPr>
            <a:xfrm>
              <a:off x="8569858" y="3465296"/>
              <a:ext cx="2991525" cy="369332"/>
            </a:xfrm>
            <a:prstGeom prst="rect">
              <a:avLst/>
            </a:prstGeom>
            <a:noFill/>
          </p:spPr>
          <p:txBody>
            <a:bodyPr wrap="none" rtlCol="0">
              <a:spAutoFit/>
            </a:bodyPr>
            <a:lstStyle/>
            <a:p>
              <a:r>
                <a:rPr lang="en-US" altLang="zh-CN" b="1" dirty="0">
                  <a:solidFill>
                    <a:schemeClr val="accent2">
                      <a:lumMod val="75000"/>
                    </a:schemeClr>
                  </a:solidFill>
                </a:rPr>
                <a:t>Small frequency difference</a:t>
              </a:r>
              <a:endParaRPr lang="zh-CN" altLang="en-US" b="1" dirty="0">
                <a:solidFill>
                  <a:schemeClr val="accent2">
                    <a:lumMod val="75000"/>
                  </a:schemeClr>
                </a:solidFill>
              </a:endParaRPr>
            </a:p>
          </p:txBody>
        </p:sp>
        <p:sp>
          <p:nvSpPr>
            <p:cNvPr id="10" name="文本框 9">
              <a:extLst>
                <a:ext uri="{FF2B5EF4-FFF2-40B4-BE49-F238E27FC236}">
                  <a16:creationId xmlns:a16="http://schemas.microsoft.com/office/drawing/2014/main" id="{B548C186-1D56-5D29-6A57-03268EED0486}"/>
                </a:ext>
              </a:extLst>
            </p:cNvPr>
            <p:cNvSpPr txBox="1"/>
            <p:nvPr/>
          </p:nvSpPr>
          <p:spPr>
            <a:xfrm>
              <a:off x="8835074" y="4758475"/>
              <a:ext cx="3034805" cy="369332"/>
            </a:xfrm>
            <a:prstGeom prst="rect">
              <a:avLst/>
            </a:prstGeom>
            <a:noFill/>
          </p:spPr>
          <p:txBody>
            <a:bodyPr wrap="none" rtlCol="0">
              <a:spAutoFit/>
            </a:bodyPr>
            <a:lstStyle/>
            <a:p>
              <a:r>
                <a:rPr lang="en-US" altLang="zh-CN" b="1" dirty="0">
                  <a:solidFill>
                    <a:schemeClr val="accent3">
                      <a:lumMod val="60000"/>
                      <a:lumOff val="40000"/>
                    </a:schemeClr>
                  </a:solidFill>
                </a:rPr>
                <a:t>Large Frequency difference</a:t>
              </a:r>
              <a:endParaRPr lang="zh-CN" altLang="en-US" b="1" dirty="0">
                <a:solidFill>
                  <a:schemeClr val="accent3">
                    <a:lumMod val="60000"/>
                    <a:lumOff val="40000"/>
                  </a:schemeClr>
                </a:solidFill>
              </a:endParaRPr>
            </a:p>
          </p:txBody>
        </p:sp>
      </p:grpSp>
    </p:spTree>
    <p:extLst>
      <p:ext uri="{BB962C8B-B14F-4D97-AF65-F5344CB8AC3E}">
        <p14:creationId xmlns:p14="http://schemas.microsoft.com/office/powerpoint/2010/main" val="343619217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文本框 1">
                <a:extLst>
                  <a:ext uri="{FF2B5EF4-FFF2-40B4-BE49-F238E27FC236}">
                    <a16:creationId xmlns:a16="http://schemas.microsoft.com/office/drawing/2014/main" id="{197E2DE1-9858-4901-01F0-E1EB310D692F}"/>
                  </a:ext>
                </a:extLst>
              </p:cNvPr>
              <p:cNvSpPr txBox="1"/>
              <p:nvPr/>
            </p:nvSpPr>
            <p:spPr>
              <a:xfrm>
                <a:off x="3138501" y="1652120"/>
                <a:ext cx="2108462"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acc>
                        <m:accPr>
                          <m:chr m:val="̈"/>
                          <m:ctrlPr>
                            <a:rPr lang="zh-CN" altLang="en-US" i="1" smtClean="0">
                              <a:latin typeface="Cambria Math" panose="02040503050406030204" pitchFamily="18" charset="0"/>
                            </a:rPr>
                          </m:ctrlPr>
                        </m:accPr>
                        <m:e>
                          <m:r>
                            <a:rPr lang="en-US" altLang="zh-CN" i="1">
                              <a:latin typeface="Cambria Math" panose="02040503050406030204" pitchFamily="18" charset="0"/>
                            </a:rPr>
                            <m:t>𝑥</m:t>
                          </m:r>
                        </m:e>
                      </m:acc>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zh-CN" altLang="en-US" b="0" i="1" smtClean="0">
                              <a:latin typeface="Cambria Math" panose="02040503050406030204" pitchFamily="18" charset="0"/>
                            </a:rPr>
                            <m:t>𝜔</m:t>
                          </m:r>
                        </m:e>
                        <m:sup>
                          <m:r>
                            <a:rPr lang="en-US" altLang="zh-CN" b="0" i="1" smtClean="0">
                              <a:latin typeface="Cambria Math" panose="02040503050406030204" pitchFamily="18" charset="0"/>
                            </a:rPr>
                            <m:t>2</m:t>
                          </m:r>
                        </m:sup>
                      </m:sSup>
                      <m:r>
                        <a:rPr lang="en-US" altLang="zh-CN" b="0" i="1" smtClean="0">
                          <a:latin typeface="Cambria Math" panose="02040503050406030204" pitchFamily="18" charset="0"/>
                        </a:rPr>
                        <m:t>𝑥</m:t>
                      </m:r>
                      <m:r>
                        <a:rPr lang="en-US" altLang="zh-CN" b="0" i="1" smtClean="0">
                          <a:latin typeface="Cambria Math" panose="02040503050406030204" pitchFamily="18" charset="0"/>
                        </a:rPr>
                        <m:t>=</m:t>
                      </m:r>
                      <m:r>
                        <a:rPr lang="en-US" altLang="zh-CN" b="0" i="1" smtClean="0">
                          <a:latin typeface="Cambria Math" panose="02040503050406030204" pitchFamily="18" charset="0"/>
                        </a:rPr>
                        <m:t>𝐴𝑐𝑜𝑠</m:t>
                      </m:r>
                      <m:r>
                        <a:rPr lang="en-US" altLang="zh-CN" b="0" i="1" smtClean="0">
                          <a:latin typeface="Cambria Math" panose="02040503050406030204" pitchFamily="18" charset="0"/>
                        </a:rPr>
                        <m:t>(</m:t>
                      </m:r>
                      <m:r>
                        <m:rPr>
                          <m:sty m:val="p"/>
                        </m:rPr>
                        <a:rPr lang="el-GR" altLang="zh-CN" b="0" i="1" smtClean="0">
                          <a:latin typeface="Cambria Math" panose="02040503050406030204" pitchFamily="18" charset="0"/>
                          <a:ea typeface="Cambria Math" panose="02040503050406030204" pitchFamily="18" charset="0"/>
                        </a:rPr>
                        <m:t>Ω</m:t>
                      </m:r>
                      <m:r>
                        <a:rPr lang="en-US" altLang="zh-CN" b="0" i="1" smtClean="0">
                          <a:latin typeface="Cambria Math" panose="02040503050406030204" pitchFamily="18" charset="0"/>
                          <a:ea typeface="Cambria Math" panose="02040503050406030204" pitchFamily="18" charset="0"/>
                        </a:rPr>
                        <m:t>𝑡</m:t>
                      </m:r>
                      <m:r>
                        <a:rPr lang="en-US" altLang="zh-CN" b="0" i="1" smtClean="0">
                          <a:latin typeface="Cambria Math" panose="02040503050406030204" pitchFamily="18" charset="0"/>
                        </a:rPr>
                        <m:t>)</m:t>
                      </m:r>
                    </m:oMath>
                  </m:oMathPara>
                </a14:m>
                <a:endParaRPr lang="zh-CN" altLang="en-US" dirty="0">
                  <a:latin typeface="Times New Roman" panose="02020603050405020304" pitchFamily="18" charset="0"/>
                  <a:cs typeface="Times New Roman" panose="02020603050405020304" pitchFamily="18" charset="0"/>
                </a:endParaRPr>
              </a:p>
            </p:txBody>
          </p:sp>
        </mc:Choice>
        <mc:Fallback xmlns="">
          <p:sp>
            <p:nvSpPr>
              <p:cNvPr id="2" name="文本框 1">
                <a:extLst>
                  <a:ext uri="{FF2B5EF4-FFF2-40B4-BE49-F238E27FC236}">
                    <a16:creationId xmlns:a16="http://schemas.microsoft.com/office/drawing/2014/main" id="{197E2DE1-9858-4901-01F0-E1EB310D692F}"/>
                  </a:ext>
                </a:extLst>
              </p:cNvPr>
              <p:cNvSpPr txBox="1">
                <a:spLocks noRot="1" noChangeAspect="1" noMove="1" noResize="1" noEditPoints="1" noAdjustHandles="1" noChangeArrowheads="1" noChangeShapeType="1" noTextEdit="1"/>
              </p:cNvSpPr>
              <p:nvPr/>
            </p:nvSpPr>
            <p:spPr>
              <a:xfrm>
                <a:off x="3138501" y="1652120"/>
                <a:ext cx="2108462" cy="276999"/>
              </a:xfrm>
              <a:prstGeom prst="rect">
                <a:avLst/>
              </a:prstGeom>
              <a:blipFill>
                <a:blip r:embed="rId2"/>
                <a:stretch>
                  <a:fillRect l="-1156" r="-3468" b="-3777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27CEAE11-14DB-95E2-451F-17BDDC9474BE}"/>
                  </a:ext>
                </a:extLst>
              </p:cNvPr>
              <p:cNvSpPr txBox="1"/>
              <p:nvPr/>
            </p:nvSpPr>
            <p:spPr>
              <a:xfrm>
                <a:off x="3110881" y="2079475"/>
                <a:ext cx="3657668" cy="423321"/>
              </a:xfrm>
              <a:prstGeom prst="rect">
                <a:avLst/>
              </a:prstGeom>
              <a:noFill/>
            </p:spPr>
            <p:txBody>
              <a:bodyPr wrap="none" lIns="0" tIns="0" rIns="0" bIns="0" rtlCol="0">
                <a:spAutoFit/>
              </a:bodyPr>
              <a:lstStyle/>
              <a:p>
                <a14:m>
                  <m:oMath xmlns:m="http://schemas.openxmlformats.org/officeDocument/2006/math">
                    <m:r>
                      <a:rPr lang="en-US" altLang="zh-CN" i="1" smtClean="0">
                        <a:latin typeface="Cambria Math" panose="02040503050406030204" pitchFamily="18" charset="0"/>
                      </a:rPr>
                      <m:t>𝑥</m:t>
                    </m:r>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𝑡</m:t>
                        </m:r>
                      </m:e>
                    </m:d>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r>
                          <a:rPr lang="en-US" altLang="zh-CN" b="0" i="1" smtClean="0">
                            <a:latin typeface="Cambria Math" panose="02040503050406030204" pitchFamily="18" charset="0"/>
                          </a:rPr>
                          <m:t>𝐴</m:t>
                        </m:r>
                      </m:num>
                      <m:den>
                        <m:d>
                          <m:dPr>
                            <m:ctrlPr>
                              <a:rPr lang="en-US" altLang="zh-CN" b="0" i="1" smtClean="0">
                                <a:latin typeface="Cambria Math" panose="02040503050406030204" pitchFamily="18" charset="0"/>
                              </a:rPr>
                            </m:ctrlPr>
                          </m:dPr>
                          <m:e>
                            <m:sSup>
                              <m:sSupPr>
                                <m:ctrlPr>
                                  <a:rPr lang="en-US" altLang="zh-CN" b="0" i="1" smtClean="0">
                                    <a:latin typeface="Cambria Math" panose="02040503050406030204" pitchFamily="18" charset="0"/>
                                  </a:rPr>
                                </m:ctrlPr>
                              </m:sSupPr>
                              <m:e>
                                <m:r>
                                  <m:rPr>
                                    <m:sty m:val="p"/>
                                  </m:rPr>
                                  <a:rPr lang="el-GR" altLang="zh-CN" b="0" i="1" smtClean="0">
                                    <a:latin typeface="Cambria Math" panose="02040503050406030204" pitchFamily="18" charset="0"/>
                                    <a:ea typeface="Cambria Math" panose="02040503050406030204" pitchFamily="18" charset="0"/>
                                  </a:rPr>
                                  <m:t>Ω</m:t>
                                </m:r>
                              </m:e>
                              <m:sup>
                                <m:r>
                                  <a:rPr lang="en-US" altLang="zh-CN" b="0" i="1" smtClean="0">
                                    <a:latin typeface="Cambria Math" panose="02040503050406030204" pitchFamily="18" charset="0"/>
                                  </a:rPr>
                                  <m:t>2</m:t>
                                </m:r>
                              </m:sup>
                            </m:sSup>
                            <m:r>
                              <a:rPr lang="en-US" altLang="zh-CN" b="0" i="1" smtClean="0">
                                <a:latin typeface="Cambria Math" panose="02040503050406030204" pitchFamily="18" charset="0"/>
                              </a:rPr>
                              <m:t>−</m:t>
                            </m:r>
                            <m:sSup>
                              <m:sSupPr>
                                <m:ctrlPr>
                                  <a:rPr lang="en-US" altLang="zh-CN" b="0" i="1" smtClean="0">
                                    <a:latin typeface="Cambria Math" panose="02040503050406030204" pitchFamily="18" charset="0"/>
                                  </a:rPr>
                                </m:ctrlPr>
                              </m:sSupPr>
                              <m:e>
                                <m:r>
                                  <a:rPr lang="zh-CN" altLang="en-US" b="0" i="1" smtClean="0">
                                    <a:latin typeface="Cambria Math" panose="02040503050406030204" pitchFamily="18" charset="0"/>
                                  </a:rPr>
                                  <m:t>𝜔</m:t>
                                </m:r>
                              </m:e>
                              <m:sup>
                                <m:r>
                                  <a:rPr lang="en-US" altLang="zh-CN" b="0" i="1" smtClean="0">
                                    <a:latin typeface="Cambria Math" panose="02040503050406030204" pitchFamily="18" charset="0"/>
                                  </a:rPr>
                                  <m:t>2</m:t>
                                </m:r>
                              </m:sup>
                            </m:sSup>
                          </m:e>
                        </m:d>
                      </m:den>
                    </m:f>
                    <m:r>
                      <a:rPr lang="en-US" altLang="zh-CN" b="0" i="1" smtClean="0">
                        <a:latin typeface="Cambria Math" panose="02040503050406030204" pitchFamily="18" charset="0"/>
                      </a:rPr>
                      <m:t>[</m:t>
                    </m:r>
                    <m:r>
                      <m:rPr>
                        <m:sty m:val="p"/>
                      </m:rPr>
                      <a:rPr lang="en-US" altLang="zh-CN" b="0" i="0" smtClean="0">
                        <a:latin typeface="Cambria Math" panose="02040503050406030204" pitchFamily="18" charset="0"/>
                      </a:rPr>
                      <m:t>cos</m:t>
                    </m:r>
                    <m:r>
                      <a:rPr lang="en-US" altLang="zh-CN" b="0" i="1" smtClean="0">
                        <a:latin typeface="Cambria Math" panose="02040503050406030204" pitchFamily="18" charset="0"/>
                      </a:rPr>
                      <m:t>⁡(</m:t>
                    </m:r>
                    <m:r>
                      <m:rPr>
                        <m:sty m:val="p"/>
                      </m:rPr>
                      <a:rPr lang="el-GR" altLang="zh-CN" b="0" i="1" smtClean="0">
                        <a:latin typeface="Cambria Math" panose="02040503050406030204" pitchFamily="18" charset="0"/>
                        <a:ea typeface="Cambria Math" panose="02040503050406030204" pitchFamily="18" charset="0"/>
                      </a:rPr>
                      <m:t>Ω</m:t>
                    </m:r>
                    <m:r>
                      <a:rPr lang="en-US" altLang="zh-CN" b="0" i="1" smtClean="0">
                        <a:latin typeface="Cambria Math" panose="02040503050406030204" pitchFamily="18" charset="0"/>
                        <a:ea typeface="Cambria Math" panose="02040503050406030204" pitchFamily="18" charset="0"/>
                      </a:rPr>
                      <m:t>𝑡</m:t>
                    </m:r>
                    <m:r>
                      <a:rPr lang="en-US" altLang="zh-CN" b="0" i="1" smtClean="0">
                        <a:latin typeface="Cambria Math" panose="02040503050406030204" pitchFamily="18" charset="0"/>
                        <a:ea typeface="Cambria Math" panose="02040503050406030204" pitchFamily="18" charset="0"/>
                      </a:rPr>
                      <m:t>)−</m:t>
                    </m:r>
                    <m:r>
                      <m:rPr>
                        <m:sty m:val="p"/>
                      </m:rPr>
                      <a:rPr lang="en-US" altLang="zh-CN" b="0" i="0" smtClean="0">
                        <a:latin typeface="Cambria Math" panose="02040503050406030204" pitchFamily="18" charset="0"/>
                        <a:ea typeface="Cambria Math" panose="02040503050406030204" pitchFamily="18" charset="0"/>
                      </a:rPr>
                      <m:t>cos</m:t>
                    </m:r>
                    <m:r>
                      <a:rPr lang="en-US" altLang="zh-CN" b="0" i="1" smtClean="0">
                        <a:latin typeface="Cambria Math" panose="02040503050406030204" pitchFamily="18" charset="0"/>
                        <a:ea typeface="Cambria Math" panose="02040503050406030204" pitchFamily="18" charset="0"/>
                      </a:rPr>
                      <m:t>⁡(</m:t>
                    </m:r>
                    <m:r>
                      <a:rPr lang="zh-CN" altLang="en-US" b="0" i="1" smtClean="0">
                        <a:latin typeface="Cambria Math" panose="02040503050406030204" pitchFamily="18" charset="0"/>
                        <a:ea typeface="Cambria Math" panose="02040503050406030204" pitchFamily="18" charset="0"/>
                      </a:rPr>
                      <m:t>𝜔</m:t>
                    </m:r>
                    <m:r>
                      <a:rPr lang="en-US" altLang="zh-CN" b="0" i="1" smtClean="0">
                        <a:latin typeface="Cambria Math" panose="02040503050406030204" pitchFamily="18" charset="0"/>
                        <a:ea typeface="Cambria Math" panose="02040503050406030204" pitchFamily="18" charset="0"/>
                      </a:rPr>
                      <m:t>𝑡</m:t>
                    </m:r>
                    <m:r>
                      <a:rPr lang="en-US" altLang="zh-CN" b="0" i="1" smtClean="0">
                        <a:latin typeface="Cambria Math" panose="02040503050406030204" pitchFamily="18" charset="0"/>
                      </a:rPr>
                      <m:t>)</m:t>
                    </m:r>
                  </m:oMath>
                </a14:m>
                <a:r>
                  <a:rPr lang="en-US" altLang="zh-CN" dirty="0">
                    <a:latin typeface="Times New Roman" panose="02020603050405020304" pitchFamily="18" charset="0"/>
                    <a:cs typeface="Times New Roman" panose="02020603050405020304" pitchFamily="18" charset="0"/>
                  </a:rPr>
                  <a:t>]</a:t>
                </a:r>
                <a:endParaRPr lang="zh-CN" altLang="en-US" dirty="0">
                  <a:latin typeface="Times New Roman" panose="02020603050405020304" pitchFamily="18" charset="0"/>
                  <a:cs typeface="Times New Roman" panose="02020603050405020304" pitchFamily="18" charset="0"/>
                </a:endParaRPr>
              </a:p>
            </p:txBody>
          </p:sp>
        </mc:Choice>
        <mc:Fallback xmlns="">
          <p:sp>
            <p:nvSpPr>
              <p:cNvPr id="5" name="文本框 4">
                <a:extLst>
                  <a:ext uri="{FF2B5EF4-FFF2-40B4-BE49-F238E27FC236}">
                    <a16:creationId xmlns:a16="http://schemas.microsoft.com/office/drawing/2014/main" id="{27CEAE11-14DB-95E2-451F-17BDDC9474BE}"/>
                  </a:ext>
                </a:extLst>
              </p:cNvPr>
              <p:cNvSpPr txBox="1">
                <a:spLocks noRot="1" noChangeAspect="1" noMove="1" noResize="1" noEditPoints="1" noAdjustHandles="1" noChangeArrowheads="1" noChangeShapeType="1" noTextEdit="1"/>
              </p:cNvSpPr>
              <p:nvPr/>
            </p:nvSpPr>
            <p:spPr>
              <a:xfrm>
                <a:off x="3110881" y="2079475"/>
                <a:ext cx="3657668" cy="423321"/>
              </a:xfrm>
              <a:prstGeom prst="rect">
                <a:avLst/>
              </a:prstGeom>
              <a:blipFill>
                <a:blip r:embed="rId3"/>
                <a:stretch>
                  <a:fillRect l="-1667" t="-5714" r="-3000" b="-1142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63AF9BBF-53BF-825A-F58F-FF5F30D10992}"/>
                  </a:ext>
                </a:extLst>
              </p:cNvPr>
              <p:cNvSpPr txBox="1"/>
              <p:nvPr/>
            </p:nvSpPr>
            <p:spPr>
              <a:xfrm>
                <a:off x="3017794" y="2543435"/>
                <a:ext cx="2543132" cy="5975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CN" i="1" smtClean="0">
                              <a:latin typeface="Cambria Math" panose="02040503050406030204" pitchFamily="18" charset="0"/>
                            </a:rPr>
                          </m:ctrlPr>
                        </m:dPr>
                        <m:e>
                          <m:r>
                            <a:rPr lang="en-US" altLang="zh-CN" b="0" i="1" smtClean="0">
                              <a:latin typeface="Cambria Math" panose="02040503050406030204" pitchFamily="18" charset="0"/>
                            </a:rPr>
                            <m:t>𝑥</m:t>
                          </m:r>
                          <m:r>
                            <a:rPr lang="en-US" altLang="zh-CN" b="0" i="1" smtClean="0">
                              <a:latin typeface="Cambria Math" panose="02040503050406030204" pitchFamily="18" charset="0"/>
                            </a:rPr>
                            <m:t>(</m:t>
                          </m:r>
                          <m:r>
                            <a:rPr lang="en-US" altLang="zh-CN" b="0" i="1" smtClean="0">
                              <a:latin typeface="Cambria Math" panose="02040503050406030204" pitchFamily="18" charset="0"/>
                            </a:rPr>
                            <m:t>𝑡</m:t>
                          </m:r>
                          <m:r>
                            <a:rPr lang="en-US" altLang="zh-CN" b="0" i="1" smtClean="0">
                              <a:latin typeface="Cambria Math" panose="02040503050406030204" pitchFamily="18" charset="0"/>
                            </a:rPr>
                            <m:t>)</m:t>
                          </m:r>
                        </m:e>
                      </m:d>
                      <m:r>
                        <a:rPr lang="en-US" altLang="zh-CN" b="0" i="1" smtClean="0">
                          <a:latin typeface="Cambria Math" panose="02040503050406030204" pitchFamily="18" charset="0"/>
                        </a:rPr>
                        <m:t>=</m:t>
                      </m:r>
                      <m:nary>
                        <m:naryPr>
                          <m:ctrlPr>
                            <a:rPr lang="en-US" altLang="zh-CN" b="0" i="1" smtClean="0">
                              <a:latin typeface="Cambria Math" panose="02040503050406030204" pitchFamily="18" charset="0"/>
                            </a:rPr>
                          </m:ctrlPr>
                        </m:naryPr>
                        <m:sub>
                          <m:r>
                            <m:rPr>
                              <m:brk m:alnAt="23"/>
                            </m:rPr>
                            <a:rPr lang="en-US" altLang="zh-CN" b="0" i="1" smtClean="0">
                              <a:latin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m:t>
                          </m:r>
                        </m:sub>
                        <m:sup>
                          <m:r>
                            <a:rPr lang="en-US" altLang="zh-CN" b="0" i="1" smtClean="0">
                              <a:latin typeface="Cambria Math" panose="02040503050406030204" pitchFamily="18" charset="0"/>
                              <a:ea typeface="Cambria Math" panose="02040503050406030204" pitchFamily="18" charset="0"/>
                            </a:rPr>
                            <m:t>∞</m:t>
                          </m:r>
                        </m:sup>
                        <m:e>
                          <m:r>
                            <a:rPr lang="en-US" altLang="zh-CN" b="0" i="1" smtClean="0">
                              <a:latin typeface="Cambria Math" panose="02040503050406030204" pitchFamily="18" charset="0"/>
                            </a:rPr>
                            <m:t>𝑥</m:t>
                          </m:r>
                          <m:d>
                            <m:dPr>
                              <m:ctrlPr>
                                <a:rPr lang="en-US" altLang="zh-CN" b="0" i="1" smtClean="0">
                                  <a:latin typeface="Cambria Math" panose="02040503050406030204" pitchFamily="18" charset="0"/>
                                </a:rPr>
                              </m:ctrlPr>
                            </m:dPr>
                            <m:e>
                              <m:r>
                                <a:rPr lang="en-US" altLang="zh-CN" b="0" i="1" smtClean="0">
                                  <a:latin typeface="Cambria Math" panose="02040503050406030204" pitchFamily="18" charset="0"/>
                                </a:rPr>
                                <m:t>𝑡</m:t>
                              </m:r>
                            </m:e>
                          </m:d>
                          <m:r>
                            <a:rPr lang="zh-CN" altLang="en-US" b="0" i="1" smtClean="0">
                              <a:latin typeface="Cambria Math" panose="02040503050406030204" pitchFamily="18" charset="0"/>
                            </a:rPr>
                            <m:t>𝜌</m:t>
                          </m:r>
                          <m:d>
                            <m:dPr>
                              <m:ctrlPr>
                                <a:rPr lang="en-US" altLang="zh-CN" b="0" i="1" smtClean="0">
                                  <a:latin typeface="Cambria Math" panose="02040503050406030204" pitchFamily="18" charset="0"/>
                                </a:rPr>
                              </m:ctrlPr>
                            </m:dPr>
                            <m:e>
                              <m:r>
                                <a:rPr lang="zh-CN" altLang="en-US" b="0" i="1" smtClean="0">
                                  <a:latin typeface="Cambria Math" panose="02040503050406030204" pitchFamily="18" charset="0"/>
                                </a:rPr>
                                <m:t>𝜔</m:t>
                              </m:r>
                            </m:e>
                          </m:d>
                          <m:r>
                            <a:rPr lang="en-US" altLang="zh-CN" b="0" i="1" smtClean="0">
                              <a:latin typeface="Cambria Math" panose="02040503050406030204" pitchFamily="18" charset="0"/>
                            </a:rPr>
                            <m:t>𝑑</m:t>
                          </m:r>
                          <m:r>
                            <a:rPr lang="zh-CN" altLang="en-US" b="0" i="1" smtClean="0">
                              <a:latin typeface="Cambria Math" panose="02040503050406030204" pitchFamily="18" charset="0"/>
                            </a:rPr>
                            <m:t>𝜔</m:t>
                          </m:r>
                        </m:e>
                      </m:nary>
                    </m:oMath>
                  </m:oMathPara>
                </a14:m>
                <a:endParaRPr lang="zh-CN" altLang="en-US" dirty="0">
                  <a:latin typeface="Times New Roman" panose="02020603050405020304" pitchFamily="18" charset="0"/>
                  <a:cs typeface="Times New Roman" panose="02020603050405020304" pitchFamily="18" charset="0"/>
                </a:endParaRPr>
              </a:p>
            </p:txBody>
          </p:sp>
        </mc:Choice>
        <mc:Fallback xmlns="">
          <p:sp>
            <p:nvSpPr>
              <p:cNvPr id="6" name="文本框 5">
                <a:extLst>
                  <a:ext uri="{FF2B5EF4-FFF2-40B4-BE49-F238E27FC236}">
                    <a16:creationId xmlns:a16="http://schemas.microsoft.com/office/drawing/2014/main" id="{63AF9BBF-53BF-825A-F58F-FF5F30D10992}"/>
                  </a:ext>
                </a:extLst>
              </p:cNvPr>
              <p:cNvSpPr txBox="1">
                <a:spLocks noRot="1" noChangeAspect="1" noMove="1" noResize="1" noEditPoints="1" noAdjustHandles="1" noChangeArrowheads="1" noChangeShapeType="1" noTextEdit="1"/>
              </p:cNvSpPr>
              <p:nvPr/>
            </p:nvSpPr>
            <p:spPr>
              <a:xfrm>
                <a:off x="3017794" y="2543435"/>
                <a:ext cx="2543132" cy="597599"/>
              </a:xfrm>
              <a:prstGeom prst="rect">
                <a:avLst/>
              </a:prstGeom>
              <a:blipFill>
                <a:blip r:embed="rId4"/>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 name="文本框 6">
                <a:extLst>
                  <a:ext uri="{FF2B5EF4-FFF2-40B4-BE49-F238E27FC236}">
                    <a16:creationId xmlns:a16="http://schemas.microsoft.com/office/drawing/2014/main" id="{B25905FD-B0BA-FF6A-E268-25C2525949BB}"/>
                  </a:ext>
                </a:extLst>
              </p:cNvPr>
              <p:cNvSpPr txBox="1"/>
              <p:nvPr/>
            </p:nvSpPr>
            <p:spPr>
              <a:xfrm>
                <a:off x="2934141" y="3220501"/>
                <a:ext cx="6004914" cy="5997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altLang="zh-CN" i="1" smtClean="0">
                              <a:latin typeface="Cambria Math" panose="02040503050406030204" pitchFamily="18" charset="0"/>
                            </a:rPr>
                          </m:ctrlPr>
                        </m:dPr>
                        <m:e>
                          <m:r>
                            <a:rPr lang="en-US" altLang="zh-CN" b="0" i="1" smtClean="0">
                              <a:latin typeface="Cambria Math" panose="02040503050406030204" pitchFamily="18" charset="0"/>
                            </a:rPr>
                            <m:t>𝑥</m:t>
                          </m:r>
                          <m:r>
                            <a:rPr lang="en-US" altLang="zh-CN" b="0" i="1" smtClean="0">
                              <a:latin typeface="Cambria Math" panose="02040503050406030204" pitchFamily="18" charset="0"/>
                            </a:rPr>
                            <m:t>(</m:t>
                          </m:r>
                          <m:r>
                            <a:rPr lang="en-US" altLang="zh-CN" b="0" i="1" smtClean="0">
                              <a:latin typeface="Cambria Math" panose="02040503050406030204" pitchFamily="18" charset="0"/>
                            </a:rPr>
                            <m:t>𝑡</m:t>
                          </m:r>
                          <m:r>
                            <a:rPr lang="en-US" altLang="zh-CN" b="0" i="1" smtClean="0">
                              <a:latin typeface="Cambria Math" panose="02040503050406030204" pitchFamily="18" charset="0"/>
                            </a:rPr>
                            <m:t>)</m:t>
                          </m:r>
                        </m:e>
                      </m:d>
                      <m:r>
                        <a:rPr lang="en-US" altLang="zh-CN" b="0" i="1" smtClean="0">
                          <a:latin typeface="Cambria Math" panose="02040503050406030204" pitchFamily="18" charset="0"/>
                          <a:ea typeface="Cambria Math" panose="02040503050406030204" pitchFamily="18" charset="0"/>
                        </a:rPr>
                        <m:t>≅</m:t>
                      </m:r>
                      <m:f>
                        <m:fPr>
                          <m:ctrlPr>
                            <a:rPr lang="en-US" altLang="zh-CN" i="1">
                              <a:latin typeface="Cambria Math" panose="02040503050406030204" pitchFamily="18" charset="0"/>
                            </a:rPr>
                          </m:ctrlPr>
                        </m:fPr>
                        <m:num>
                          <m:r>
                            <a:rPr lang="en-US" altLang="zh-CN" i="1">
                              <a:latin typeface="Cambria Math" panose="02040503050406030204" pitchFamily="18" charset="0"/>
                            </a:rPr>
                            <m:t>𝐴</m:t>
                          </m:r>
                        </m:num>
                        <m:den>
                          <m:r>
                            <a:rPr lang="en-US" altLang="zh-CN" b="0" i="1" smtClean="0">
                              <a:latin typeface="Cambria Math" panose="02040503050406030204" pitchFamily="18" charset="0"/>
                            </a:rPr>
                            <m:t>2</m:t>
                          </m:r>
                          <m:sSub>
                            <m:sSubPr>
                              <m:ctrlPr>
                                <a:rPr lang="en-US" altLang="zh-CN" b="0" i="1" smtClean="0">
                                  <a:latin typeface="Cambria Math" panose="02040503050406030204" pitchFamily="18" charset="0"/>
                                </a:rPr>
                              </m:ctrlPr>
                            </m:sSubPr>
                            <m:e>
                              <m:r>
                                <a:rPr lang="zh-CN" altLang="en-US" b="0" i="1" smtClean="0">
                                  <a:latin typeface="Cambria Math" panose="02040503050406030204" pitchFamily="18" charset="0"/>
                                </a:rPr>
                                <m:t>𝜔</m:t>
                              </m:r>
                            </m:e>
                            <m:sub>
                              <m:r>
                                <a:rPr lang="en-US" altLang="zh-CN" b="0" i="1" smtClean="0">
                                  <a:latin typeface="Cambria Math" panose="02040503050406030204" pitchFamily="18" charset="0"/>
                                </a:rPr>
                                <m:t>0</m:t>
                              </m:r>
                            </m:sub>
                          </m:sSub>
                        </m:den>
                      </m:f>
                      <m:r>
                        <a:rPr lang="en-US" altLang="zh-CN" b="0" i="1" smtClean="0">
                          <a:latin typeface="Cambria Math" panose="02040503050406030204" pitchFamily="18" charset="0"/>
                        </a:rPr>
                        <m:t>[</m:t>
                      </m:r>
                      <m:r>
                        <a:rPr lang="zh-CN" altLang="en-US" b="0" i="1" smtClean="0">
                          <a:latin typeface="Cambria Math" panose="02040503050406030204" pitchFamily="18" charset="0"/>
                        </a:rPr>
                        <m:t>𝜋</m:t>
                      </m:r>
                      <m:r>
                        <a:rPr lang="zh-CN" altLang="en-US" i="1">
                          <a:latin typeface="Cambria Math" panose="02040503050406030204" pitchFamily="18" charset="0"/>
                        </a:rPr>
                        <m:t>𝜌</m:t>
                      </m:r>
                      <m:d>
                        <m:dPr>
                          <m:ctrlPr>
                            <a:rPr lang="en-US" altLang="zh-CN" b="0" i="1" smtClean="0">
                              <a:latin typeface="Cambria Math" panose="02040503050406030204" pitchFamily="18" charset="0"/>
                            </a:rPr>
                          </m:ctrlPr>
                        </m:dPr>
                        <m:e>
                          <m:r>
                            <m:rPr>
                              <m:sty m:val="p"/>
                            </m:rPr>
                            <a:rPr lang="el-GR" altLang="zh-CN" i="1" smtClean="0">
                              <a:latin typeface="Cambria Math" panose="02040503050406030204" pitchFamily="18" charset="0"/>
                              <a:ea typeface="Cambria Math" panose="02040503050406030204" pitchFamily="18" charset="0"/>
                            </a:rPr>
                            <m:t>Ω</m:t>
                          </m:r>
                        </m:e>
                      </m:d>
                      <m:func>
                        <m:funcPr>
                          <m:ctrlPr>
                            <a:rPr lang="en-US" altLang="zh-CN" b="0" i="1" smtClean="0">
                              <a:latin typeface="Cambria Math" panose="02040503050406030204" pitchFamily="18" charset="0"/>
                              <a:ea typeface="Cambria Math" panose="02040503050406030204" pitchFamily="18" charset="0"/>
                            </a:rPr>
                          </m:ctrlPr>
                        </m:funcPr>
                        <m:fName>
                          <m:r>
                            <m:rPr>
                              <m:sty m:val="p"/>
                            </m:rPr>
                            <a:rPr lang="en-US" altLang="zh-CN" b="0" i="0" smtClean="0">
                              <a:latin typeface="Cambria Math" panose="02040503050406030204" pitchFamily="18" charset="0"/>
                              <a:ea typeface="Cambria Math" panose="02040503050406030204" pitchFamily="18" charset="0"/>
                            </a:rPr>
                            <m:t>sin</m:t>
                          </m:r>
                        </m:fName>
                        <m:e>
                          <m:d>
                            <m:dPr>
                              <m:ctrlPr>
                                <a:rPr lang="en-US" altLang="zh-CN" b="0" i="1" smtClean="0">
                                  <a:latin typeface="Cambria Math" panose="02040503050406030204" pitchFamily="18" charset="0"/>
                                  <a:ea typeface="Cambria Math" panose="02040503050406030204" pitchFamily="18" charset="0"/>
                                </a:rPr>
                              </m:ctrlPr>
                            </m:dPr>
                            <m:e>
                              <m:r>
                                <m:rPr>
                                  <m:sty m:val="p"/>
                                </m:rPr>
                                <a:rPr lang="el-GR" altLang="zh-CN" b="0" i="1" smtClean="0">
                                  <a:latin typeface="Cambria Math" panose="02040503050406030204" pitchFamily="18" charset="0"/>
                                  <a:ea typeface="Cambria Math" panose="02040503050406030204" pitchFamily="18" charset="0"/>
                                </a:rPr>
                                <m:t>Ω</m:t>
                              </m:r>
                              <m:r>
                                <a:rPr lang="en-US" altLang="zh-CN" b="0" i="1" smtClean="0">
                                  <a:latin typeface="Cambria Math" panose="02040503050406030204" pitchFamily="18" charset="0"/>
                                  <a:ea typeface="Cambria Math" panose="02040503050406030204" pitchFamily="18" charset="0"/>
                                </a:rPr>
                                <m:t>𝑡</m:t>
                              </m:r>
                            </m:e>
                          </m:d>
                        </m:e>
                      </m:func>
                      <m:r>
                        <a:rPr lang="en-US" altLang="zh-CN" b="0" i="1" smtClean="0">
                          <a:latin typeface="Cambria Math" panose="02040503050406030204" pitchFamily="18" charset="0"/>
                          <a:ea typeface="Cambria Math" panose="02040503050406030204" pitchFamily="18" charset="0"/>
                        </a:rPr>
                        <m:t>+</m:t>
                      </m:r>
                      <m:func>
                        <m:funcPr>
                          <m:ctrlPr>
                            <a:rPr lang="en-US" altLang="zh-CN" b="0" i="1" smtClean="0">
                              <a:latin typeface="Cambria Math" panose="02040503050406030204" pitchFamily="18" charset="0"/>
                              <a:ea typeface="Cambria Math" panose="02040503050406030204" pitchFamily="18" charset="0"/>
                            </a:rPr>
                          </m:ctrlPr>
                        </m:funcPr>
                        <m:fName>
                          <m:r>
                            <m:rPr>
                              <m:sty m:val="p"/>
                            </m:rPr>
                            <a:rPr lang="en-US" altLang="zh-CN" b="0" i="0" smtClean="0">
                              <a:latin typeface="Cambria Math" panose="02040503050406030204" pitchFamily="18" charset="0"/>
                              <a:ea typeface="Cambria Math" panose="02040503050406030204" pitchFamily="18" charset="0"/>
                            </a:rPr>
                            <m:t>cos</m:t>
                          </m:r>
                        </m:fName>
                        <m:e>
                          <m:d>
                            <m:dPr>
                              <m:ctrlPr>
                                <a:rPr lang="en-US" altLang="zh-CN" b="0" i="1" smtClean="0">
                                  <a:latin typeface="Cambria Math" panose="02040503050406030204" pitchFamily="18" charset="0"/>
                                  <a:ea typeface="Cambria Math" panose="02040503050406030204" pitchFamily="18" charset="0"/>
                                </a:rPr>
                              </m:ctrlPr>
                            </m:dPr>
                            <m:e>
                              <m:r>
                                <m:rPr>
                                  <m:sty m:val="p"/>
                                </m:rPr>
                                <a:rPr lang="el-GR" altLang="zh-CN" b="0" i="1" smtClean="0">
                                  <a:latin typeface="Cambria Math" panose="02040503050406030204" pitchFamily="18" charset="0"/>
                                  <a:ea typeface="Cambria Math" panose="02040503050406030204" pitchFamily="18" charset="0"/>
                                </a:rPr>
                                <m:t>Ω</m:t>
                              </m:r>
                              <m:r>
                                <a:rPr lang="en-US" altLang="zh-CN" b="0" i="1" smtClean="0">
                                  <a:latin typeface="Cambria Math" panose="02040503050406030204" pitchFamily="18" charset="0"/>
                                  <a:ea typeface="Cambria Math" panose="02040503050406030204" pitchFamily="18" charset="0"/>
                                </a:rPr>
                                <m:t>𝑡</m:t>
                              </m:r>
                            </m:e>
                          </m:d>
                        </m:e>
                      </m:func>
                      <m:r>
                        <a:rPr lang="en-US" altLang="zh-CN" b="0" i="1" smtClean="0">
                          <a:latin typeface="Cambria Math" panose="02040503050406030204" pitchFamily="18" charset="0"/>
                          <a:ea typeface="Cambria Math" panose="02040503050406030204" pitchFamily="18" charset="0"/>
                        </a:rPr>
                        <m:t>𝑃</m:t>
                      </m:r>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𝑉</m:t>
                      </m:r>
                      <m:r>
                        <a:rPr lang="en-US" altLang="zh-CN" b="0" i="1" smtClean="0">
                          <a:latin typeface="Cambria Math" panose="02040503050406030204" pitchFamily="18" charset="0"/>
                          <a:ea typeface="Cambria Math" panose="02040503050406030204" pitchFamily="18" charset="0"/>
                        </a:rPr>
                        <m:t>.</m:t>
                      </m:r>
                      <m:nary>
                        <m:naryPr>
                          <m:ctrlPr>
                            <a:rPr lang="en-US" altLang="zh-CN" b="0" i="1" smtClean="0">
                              <a:latin typeface="Cambria Math" panose="02040503050406030204" pitchFamily="18" charset="0"/>
                            </a:rPr>
                          </m:ctrlPr>
                        </m:naryPr>
                        <m:sub>
                          <m:r>
                            <m:rPr>
                              <m:brk m:alnAt="23"/>
                            </m:rPr>
                            <a:rPr lang="en-US" altLang="zh-CN" b="0" i="1" smtClean="0">
                              <a:latin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m:t>
                          </m:r>
                        </m:sub>
                        <m:sup>
                          <m:r>
                            <a:rPr lang="en-US" altLang="zh-CN" b="0" i="1" smtClean="0">
                              <a:latin typeface="Cambria Math" panose="02040503050406030204" pitchFamily="18" charset="0"/>
                              <a:ea typeface="Cambria Math" panose="02040503050406030204" pitchFamily="18" charset="0"/>
                            </a:rPr>
                            <m:t>∞</m:t>
                          </m:r>
                        </m:sup>
                        <m:e>
                          <m:f>
                            <m:fPr>
                              <m:ctrlPr>
                                <a:rPr lang="en-US" altLang="zh-CN" b="0" i="1" smtClean="0">
                                  <a:latin typeface="Cambria Math" panose="02040503050406030204" pitchFamily="18" charset="0"/>
                                </a:rPr>
                              </m:ctrlPr>
                            </m:fPr>
                            <m:num>
                              <m:r>
                                <a:rPr lang="zh-CN" altLang="en-US" i="1">
                                  <a:latin typeface="Cambria Math" panose="02040503050406030204" pitchFamily="18" charset="0"/>
                                </a:rPr>
                                <m:t>𝜌</m:t>
                              </m:r>
                              <m:d>
                                <m:dPr>
                                  <m:ctrlPr>
                                    <a:rPr lang="en-US" altLang="zh-CN" i="1">
                                      <a:latin typeface="Cambria Math" panose="02040503050406030204" pitchFamily="18" charset="0"/>
                                    </a:rPr>
                                  </m:ctrlPr>
                                </m:dPr>
                                <m:e>
                                  <m:r>
                                    <a:rPr lang="zh-CN" altLang="en-US" i="1">
                                      <a:latin typeface="Cambria Math" panose="02040503050406030204" pitchFamily="18" charset="0"/>
                                    </a:rPr>
                                    <m:t>𝜔</m:t>
                                  </m:r>
                                </m:e>
                              </m:d>
                            </m:num>
                            <m:den>
                              <m:r>
                                <a:rPr lang="zh-CN" altLang="en-US" b="0" i="1" smtClean="0">
                                  <a:latin typeface="Cambria Math" panose="02040503050406030204" pitchFamily="18" charset="0"/>
                                </a:rPr>
                                <m:t>𝜔</m:t>
                              </m:r>
                              <m:r>
                                <a:rPr lang="en-US" altLang="zh-CN" b="0" i="1" smtClean="0">
                                  <a:latin typeface="Cambria Math" panose="02040503050406030204" pitchFamily="18" charset="0"/>
                                </a:rPr>
                                <m:t>−</m:t>
                              </m:r>
                              <m:r>
                                <m:rPr>
                                  <m:sty m:val="p"/>
                                </m:rPr>
                                <a:rPr lang="el-GR" altLang="zh-CN" b="0" i="1" smtClean="0">
                                  <a:latin typeface="Cambria Math" panose="02040503050406030204" pitchFamily="18" charset="0"/>
                                  <a:ea typeface="Cambria Math" panose="02040503050406030204" pitchFamily="18" charset="0"/>
                                </a:rPr>
                                <m:t>Ω</m:t>
                              </m:r>
                            </m:den>
                          </m:f>
                          <m:r>
                            <a:rPr lang="en-US" altLang="zh-CN" b="0" i="1" smtClean="0">
                              <a:latin typeface="Cambria Math" panose="02040503050406030204" pitchFamily="18" charset="0"/>
                            </a:rPr>
                            <m:t>𝑑</m:t>
                          </m:r>
                          <m:r>
                            <a:rPr lang="zh-CN" altLang="en-US" b="0" i="1" smtClean="0">
                              <a:latin typeface="Cambria Math" panose="02040503050406030204" pitchFamily="18" charset="0"/>
                            </a:rPr>
                            <m:t>𝜔</m:t>
                          </m:r>
                          <m:r>
                            <a:rPr lang="en-US" altLang="zh-CN" b="0" i="1" smtClean="0">
                              <a:latin typeface="Cambria Math" panose="02040503050406030204" pitchFamily="18" charset="0"/>
                            </a:rPr>
                            <m:t>]</m:t>
                          </m:r>
                        </m:e>
                      </m:nary>
                    </m:oMath>
                  </m:oMathPara>
                </a14:m>
                <a:endParaRPr lang="zh-CN" altLang="en-US" dirty="0">
                  <a:latin typeface="Times New Roman" panose="02020603050405020304" pitchFamily="18" charset="0"/>
                  <a:cs typeface="Times New Roman" panose="02020603050405020304" pitchFamily="18" charset="0"/>
                </a:endParaRPr>
              </a:p>
            </p:txBody>
          </p:sp>
        </mc:Choice>
        <mc:Fallback xmlns="">
          <p:sp>
            <p:nvSpPr>
              <p:cNvPr id="7" name="文本框 6">
                <a:extLst>
                  <a:ext uri="{FF2B5EF4-FFF2-40B4-BE49-F238E27FC236}">
                    <a16:creationId xmlns:a16="http://schemas.microsoft.com/office/drawing/2014/main" id="{B25905FD-B0BA-FF6A-E268-25C2525949BB}"/>
                  </a:ext>
                </a:extLst>
              </p:cNvPr>
              <p:cNvSpPr txBox="1">
                <a:spLocks noRot="1" noChangeAspect="1" noMove="1" noResize="1" noEditPoints="1" noAdjustHandles="1" noChangeArrowheads="1" noChangeShapeType="1" noTextEdit="1"/>
              </p:cNvSpPr>
              <p:nvPr/>
            </p:nvSpPr>
            <p:spPr>
              <a:xfrm>
                <a:off x="2934141" y="3220501"/>
                <a:ext cx="6004914" cy="599780"/>
              </a:xfrm>
              <a:prstGeom prst="rect">
                <a:avLst/>
              </a:prstGeom>
              <a:blipFill>
                <a:blip r:embed="rId5"/>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8" name="文本框 7">
                <a:extLst>
                  <a:ext uri="{FF2B5EF4-FFF2-40B4-BE49-F238E27FC236}">
                    <a16:creationId xmlns:a16="http://schemas.microsoft.com/office/drawing/2014/main" id="{3B55C99E-7D6F-153F-00A8-18227A0AB776}"/>
                  </a:ext>
                </a:extLst>
              </p:cNvPr>
              <p:cNvSpPr txBox="1"/>
              <p:nvPr/>
            </p:nvSpPr>
            <p:spPr>
              <a:xfrm>
                <a:off x="3017794" y="3980247"/>
                <a:ext cx="1318669" cy="518604"/>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zh-CN" altLang="en-US" i="1" smtClean="0">
                          <a:latin typeface="Cambria Math" panose="02040503050406030204" pitchFamily="18" charset="0"/>
                        </a:rPr>
                        <m:t>𝜇</m:t>
                      </m:r>
                      <m:r>
                        <a:rPr lang="en-US" altLang="zh-CN" b="0" i="1" smtClean="0">
                          <a:latin typeface="Cambria Math" panose="02040503050406030204" pitchFamily="18" charset="0"/>
                        </a:rPr>
                        <m:t>=</m:t>
                      </m:r>
                      <m:f>
                        <m:fPr>
                          <m:ctrlPr>
                            <a:rPr lang="en-US" altLang="zh-CN" b="0" i="1" smtClean="0">
                              <a:latin typeface="Cambria Math" panose="02040503050406030204" pitchFamily="18" charset="0"/>
                            </a:rPr>
                          </m:ctrlPr>
                        </m:fPr>
                        <m:num>
                          <m:sSub>
                            <m:sSubPr>
                              <m:ctrlPr>
                                <a:rPr lang="en-US" altLang="zh-CN" i="1">
                                  <a:latin typeface="Cambria Math" panose="02040503050406030204" pitchFamily="18" charset="0"/>
                                </a:rPr>
                              </m:ctrlPr>
                            </m:sSubPr>
                            <m:e>
                              <m:r>
                                <a:rPr lang="zh-CN" altLang="en-US" i="1">
                                  <a:latin typeface="Cambria Math" panose="02040503050406030204" pitchFamily="18" charset="0"/>
                                </a:rPr>
                                <m:t>𝜔</m:t>
                              </m:r>
                            </m:e>
                            <m:sub>
                              <m:r>
                                <a:rPr lang="en-US" altLang="zh-CN" i="1">
                                  <a:latin typeface="Cambria Math" panose="02040503050406030204" pitchFamily="18" charset="0"/>
                                </a:rPr>
                                <m:t>0</m:t>
                              </m:r>
                            </m:sub>
                          </m:sSub>
                          <m:r>
                            <a:rPr lang="en-US" altLang="zh-CN" b="0" i="1" smtClean="0">
                              <a:latin typeface="Cambria Math" panose="02040503050406030204" pitchFamily="18" charset="0"/>
                            </a:rPr>
                            <m:t>−</m:t>
                          </m:r>
                          <m:r>
                            <m:rPr>
                              <m:sty m:val="p"/>
                            </m:rPr>
                            <a:rPr lang="el-GR" altLang="zh-CN" b="0" i="1" smtClean="0">
                              <a:latin typeface="Cambria Math" panose="02040503050406030204" pitchFamily="18" charset="0"/>
                              <a:ea typeface="Cambria Math" panose="02040503050406030204" pitchFamily="18" charset="0"/>
                            </a:rPr>
                            <m:t>Ω</m:t>
                          </m:r>
                        </m:num>
                        <m:den>
                          <m:r>
                            <a:rPr lang="en-US" altLang="zh-CN" b="0" i="1" smtClean="0">
                              <a:latin typeface="Cambria Math" panose="02040503050406030204" pitchFamily="18" charset="0"/>
                              <a:ea typeface="Cambria Math" panose="02040503050406030204" pitchFamily="18" charset="0"/>
                            </a:rPr>
                            <m:t>∆</m:t>
                          </m:r>
                          <m:r>
                            <a:rPr lang="zh-CN" altLang="en-US" b="0" i="1" smtClean="0">
                              <a:latin typeface="Cambria Math" panose="02040503050406030204" pitchFamily="18" charset="0"/>
                              <a:ea typeface="Cambria Math" panose="02040503050406030204" pitchFamily="18" charset="0"/>
                            </a:rPr>
                            <m:t>𝜔</m:t>
                          </m:r>
                        </m:den>
                      </m:f>
                    </m:oMath>
                  </m:oMathPara>
                </a14:m>
                <a:endParaRPr lang="zh-CN" altLang="en-US" dirty="0">
                  <a:latin typeface="Times New Roman" panose="02020603050405020304" pitchFamily="18" charset="0"/>
                  <a:cs typeface="Times New Roman" panose="02020603050405020304" pitchFamily="18" charset="0"/>
                </a:endParaRPr>
              </a:p>
            </p:txBody>
          </p:sp>
        </mc:Choice>
        <mc:Fallback xmlns="">
          <p:sp>
            <p:nvSpPr>
              <p:cNvPr id="8" name="文本框 7">
                <a:extLst>
                  <a:ext uri="{FF2B5EF4-FFF2-40B4-BE49-F238E27FC236}">
                    <a16:creationId xmlns:a16="http://schemas.microsoft.com/office/drawing/2014/main" id="{3B55C99E-7D6F-153F-00A8-18227A0AB776}"/>
                  </a:ext>
                </a:extLst>
              </p:cNvPr>
              <p:cNvSpPr txBox="1">
                <a:spLocks noRot="1" noChangeAspect="1" noMove="1" noResize="1" noEditPoints="1" noAdjustHandles="1" noChangeArrowheads="1" noChangeShapeType="1" noTextEdit="1"/>
              </p:cNvSpPr>
              <p:nvPr/>
            </p:nvSpPr>
            <p:spPr>
              <a:xfrm>
                <a:off x="3017794" y="3980247"/>
                <a:ext cx="1318669" cy="518604"/>
              </a:xfrm>
              <a:prstGeom prst="rect">
                <a:avLst/>
              </a:prstGeom>
              <a:blipFill>
                <a:blip r:embed="rId6"/>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9" name="文本框 8">
                <a:extLst>
                  <a:ext uri="{FF2B5EF4-FFF2-40B4-BE49-F238E27FC236}">
                    <a16:creationId xmlns:a16="http://schemas.microsoft.com/office/drawing/2014/main" id="{4D09F144-7C10-5E7F-1BD5-7C6E6A42A45B}"/>
                  </a:ext>
                </a:extLst>
              </p:cNvPr>
              <p:cNvSpPr txBox="1"/>
              <p:nvPr/>
            </p:nvSpPr>
            <p:spPr>
              <a:xfrm>
                <a:off x="4677989" y="3970248"/>
                <a:ext cx="2959272" cy="5997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𝑓</m:t>
                      </m:r>
                      <m:d>
                        <m:dPr>
                          <m:ctrlPr>
                            <a:rPr lang="en-US" altLang="zh-CN" b="0" i="1" smtClean="0">
                              <a:latin typeface="Cambria Math" panose="02040503050406030204" pitchFamily="18" charset="0"/>
                            </a:rPr>
                          </m:ctrlPr>
                        </m:dPr>
                        <m:e>
                          <m:r>
                            <a:rPr lang="zh-CN" altLang="en-US" i="1" smtClean="0">
                              <a:latin typeface="Cambria Math" panose="02040503050406030204" pitchFamily="18" charset="0"/>
                            </a:rPr>
                            <m:t>𝜇</m:t>
                          </m:r>
                        </m:e>
                      </m:d>
                      <m:r>
                        <a:rPr lang="en-US" altLang="zh-CN" b="0" i="1" smtClean="0">
                          <a:latin typeface="Cambria Math" panose="02040503050406030204" pitchFamily="18" charset="0"/>
                        </a:rPr>
                        <m:t>=</m:t>
                      </m:r>
                      <m:r>
                        <a:rPr lang="en-US" altLang="zh-CN" i="1">
                          <a:latin typeface="Cambria Math" panose="02040503050406030204" pitchFamily="18" charset="0"/>
                          <a:ea typeface="Cambria Math" panose="02040503050406030204" pitchFamily="18" charset="0"/>
                        </a:rPr>
                        <m:t>∆</m:t>
                      </m:r>
                      <m:r>
                        <a:rPr lang="zh-CN" altLang="en-US" i="1">
                          <a:latin typeface="Cambria Math" panose="02040503050406030204" pitchFamily="18" charset="0"/>
                          <a:ea typeface="Cambria Math" panose="02040503050406030204" pitchFamily="18" charset="0"/>
                        </a:rPr>
                        <m:t>𝜔</m:t>
                      </m:r>
                      <m:r>
                        <a:rPr lang="en-US" altLang="zh-CN" b="0" i="1" smtClean="0">
                          <a:latin typeface="Cambria Math" panose="02040503050406030204" pitchFamily="18" charset="0"/>
                          <a:ea typeface="Cambria Math" panose="02040503050406030204" pitchFamily="18" charset="0"/>
                        </a:rPr>
                        <m:t>𝑃</m:t>
                      </m:r>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𝑉</m:t>
                      </m:r>
                      <m:r>
                        <a:rPr lang="en-US" altLang="zh-CN" b="0" i="1" smtClean="0">
                          <a:latin typeface="Cambria Math" panose="02040503050406030204" pitchFamily="18" charset="0"/>
                          <a:ea typeface="Cambria Math" panose="02040503050406030204" pitchFamily="18" charset="0"/>
                        </a:rPr>
                        <m:t>.</m:t>
                      </m:r>
                      <m:nary>
                        <m:naryPr>
                          <m:ctrlPr>
                            <a:rPr lang="en-US" altLang="zh-CN" i="1">
                              <a:latin typeface="Cambria Math" panose="02040503050406030204" pitchFamily="18" charset="0"/>
                            </a:rPr>
                          </m:ctrlPr>
                        </m:naryPr>
                        <m:sub>
                          <m:r>
                            <m:rPr>
                              <m:brk m:alnAt="23"/>
                            </m:rPr>
                            <a:rPr lang="en-US" altLang="zh-CN" i="1">
                              <a:latin typeface="Cambria Math" panose="02040503050406030204" pitchFamily="18" charset="0"/>
                            </a:rPr>
                            <m:t>−</m:t>
                          </m:r>
                          <m:r>
                            <a:rPr lang="en-US" altLang="zh-CN" i="1">
                              <a:latin typeface="Cambria Math" panose="02040503050406030204" pitchFamily="18" charset="0"/>
                              <a:ea typeface="Cambria Math" panose="02040503050406030204" pitchFamily="18" charset="0"/>
                            </a:rPr>
                            <m:t>∞</m:t>
                          </m:r>
                        </m:sub>
                        <m:sup>
                          <m:r>
                            <a:rPr lang="en-US" altLang="zh-CN" i="1">
                              <a:latin typeface="Cambria Math" panose="02040503050406030204" pitchFamily="18" charset="0"/>
                              <a:ea typeface="Cambria Math" panose="02040503050406030204" pitchFamily="18" charset="0"/>
                            </a:rPr>
                            <m:t>∞</m:t>
                          </m:r>
                        </m:sup>
                        <m:e>
                          <m:f>
                            <m:fPr>
                              <m:ctrlPr>
                                <a:rPr lang="en-US" altLang="zh-CN" i="1">
                                  <a:latin typeface="Cambria Math" panose="02040503050406030204" pitchFamily="18" charset="0"/>
                                </a:rPr>
                              </m:ctrlPr>
                            </m:fPr>
                            <m:num>
                              <m:r>
                                <a:rPr lang="zh-CN" altLang="en-US" i="1">
                                  <a:latin typeface="Cambria Math" panose="02040503050406030204" pitchFamily="18" charset="0"/>
                                </a:rPr>
                                <m:t>𝜌</m:t>
                              </m:r>
                              <m:d>
                                <m:dPr>
                                  <m:ctrlPr>
                                    <a:rPr lang="en-US" altLang="zh-CN" i="1">
                                      <a:latin typeface="Cambria Math" panose="02040503050406030204" pitchFamily="18" charset="0"/>
                                    </a:rPr>
                                  </m:ctrlPr>
                                </m:dPr>
                                <m:e>
                                  <m:r>
                                    <a:rPr lang="zh-CN" altLang="en-US" i="1">
                                      <a:latin typeface="Cambria Math" panose="02040503050406030204" pitchFamily="18" charset="0"/>
                                    </a:rPr>
                                    <m:t>𝜔</m:t>
                                  </m:r>
                                </m:e>
                              </m:d>
                            </m:num>
                            <m:den>
                              <m:r>
                                <a:rPr lang="zh-CN" altLang="en-US" i="1">
                                  <a:latin typeface="Cambria Math" panose="02040503050406030204" pitchFamily="18" charset="0"/>
                                </a:rPr>
                                <m:t>𝜔</m:t>
                              </m:r>
                              <m:r>
                                <a:rPr lang="en-US" altLang="zh-CN" i="1">
                                  <a:latin typeface="Cambria Math" panose="02040503050406030204" pitchFamily="18" charset="0"/>
                                </a:rPr>
                                <m:t>−</m:t>
                              </m:r>
                              <m:r>
                                <m:rPr>
                                  <m:sty m:val="p"/>
                                </m:rPr>
                                <a:rPr lang="el-GR" altLang="zh-CN" i="1">
                                  <a:latin typeface="Cambria Math" panose="02040503050406030204" pitchFamily="18" charset="0"/>
                                  <a:ea typeface="Cambria Math" panose="02040503050406030204" pitchFamily="18" charset="0"/>
                                </a:rPr>
                                <m:t>Ω</m:t>
                              </m:r>
                            </m:den>
                          </m:f>
                          <m:r>
                            <a:rPr lang="en-US" altLang="zh-CN" i="1">
                              <a:latin typeface="Cambria Math" panose="02040503050406030204" pitchFamily="18" charset="0"/>
                            </a:rPr>
                            <m:t>𝑑</m:t>
                          </m:r>
                          <m:r>
                            <a:rPr lang="zh-CN" altLang="en-US" i="1">
                              <a:latin typeface="Cambria Math" panose="02040503050406030204" pitchFamily="18" charset="0"/>
                            </a:rPr>
                            <m:t>𝜔</m:t>
                          </m:r>
                        </m:e>
                      </m:nary>
                    </m:oMath>
                  </m:oMathPara>
                </a14:m>
                <a:endParaRPr lang="zh-CN" altLang="en-US" dirty="0">
                  <a:latin typeface="Times New Roman" panose="02020603050405020304" pitchFamily="18" charset="0"/>
                  <a:cs typeface="Times New Roman" panose="02020603050405020304" pitchFamily="18" charset="0"/>
                </a:endParaRPr>
              </a:p>
            </p:txBody>
          </p:sp>
        </mc:Choice>
        <mc:Fallback xmlns="">
          <p:sp>
            <p:nvSpPr>
              <p:cNvPr id="9" name="文本框 8">
                <a:extLst>
                  <a:ext uri="{FF2B5EF4-FFF2-40B4-BE49-F238E27FC236}">
                    <a16:creationId xmlns:a16="http://schemas.microsoft.com/office/drawing/2014/main" id="{4D09F144-7C10-5E7F-1BD5-7C6E6A42A45B}"/>
                  </a:ext>
                </a:extLst>
              </p:cNvPr>
              <p:cNvSpPr txBox="1">
                <a:spLocks noRot="1" noChangeAspect="1" noMove="1" noResize="1" noEditPoints="1" noAdjustHandles="1" noChangeArrowheads="1" noChangeShapeType="1" noTextEdit="1"/>
              </p:cNvSpPr>
              <p:nvPr/>
            </p:nvSpPr>
            <p:spPr>
              <a:xfrm>
                <a:off x="4677989" y="3970248"/>
                <a:ext cx="2959272" cy="599780"/>
              </a:xfrm>
              <a:prstGeom prst="rect">
                <a:avLst/>
              </a:prstGeom>
              <a:blipFill>
                <a:blip r:embed="rId7"/>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0" name="文本框 9">
                <a:extLst>
                  <a:ext uri="{FF2B5EF4-FFF2-40B4-BE49-F238E27FC236}">
                    <a16:creationId xmlns:a16="http://schemas.microsoft.com/office/drawing/2014/main" id="{679E2652-DABE-8168-3D0B-68CCB7362044}"/>
                  </a:ext>
                </a:extLst>
              </p:cNvPr>
              <p:cNvSpPr txBox="1"/>
              <p:nvPr/>
            </p:nvSpPr>
            <p:spPr>
              <a:xfrm>
                <a:off x="7978787" y="4101049"/>
                <a:ext cx="1751505" cy="27699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altLang="zh-CN" b="0" i="1" smtClean="0">
                          <a:latin typeface="Cambria Math" panose="02040503050406030204" pitchFamily="18" charset="0"/>
                        </a:rPr>
                        <m:t>𝑔</m:t>
                      </m:r>
                      <m:d>
                        <m:dPr>
                          <m:ctrlPr>
                            <a:rPr lang="en-US" altLang="zh-CN" b="0" i="1" smtClean="0">
                              <a:latin typeface="Cambria Math" panose="02040503050406030204" pitchFamily="18" charset="0"/>
                            </a:rPr>
                          </m:ctrlPr>
                        </m:dPr>
                        <m:e>
                          <m:r>
                            <a:rPr lang="zh-CN" altLang="en-US" i="1" smtClean="0">
                              <a:latin typeface="Cambria Math" panose="02040503050406030204" pitchFamily="18" charset="0"/>
                            </a:rPr>
                            <m:t>𝜇</m:t>
                          </m:r>
                        </m:e>
                      </m:d>
                      <m:r>
                        <a:rPr lang="en-US" altLang="zh-CN" b="0" i="1" smtClean="0">
                          <a:latin typeface="Cambria Math" panose="02040503050406030204" pitchFamily="18" charset="0"/>
                        </a:rPr>
                        <m:t>=</m:t>
                      </m:r>
                      <m:r>
                        <a:rPr lang="en-US" altLang="zh-CN" i="1">
                          <a:latin typeface="Cambria Math" panose="02040503050406030204" pitchFamily="18" charset="0"/>
                          <a:ea typeface="Cambria Math" panose="02040503050406030204" pitchFamily="18" charset="0"/>
                        </a:rPr>
                        <m:t>∆</m:t>
                      </m:r>
                      <m:r>
                        <a:rPr lang="zh-CN" altLang="en-US" i="1">
                          <a:latin typeface="Cambria Math" panose="02040503050406030204" pitchFamily="18" charset="0"/>
                          <a:ea typeface="Cambria Math" panose="02040503050406030204" pitchFamily="18" charset="0"/>
                        </a:rPr>
                        <m:t>𝜔</m:t>
                      </m:r>
                      <m:r>
                        <a:rPr lang="zh-CN" altLang="en-US" i="1" smtClean="0">
                          <a:latin typeface="Cambria Math" panose="02040503050406030204" pitchFamily="18" charset="0"/>
                          <a:ea typeface="Cambria Math" panose="02040503050406030204" pitchFamily="18" charset="0"/>
                        </a:rPr>
                        <m:t>𝜋𝜌</m:t>
                      </m:r>
                      <m:r>
                        <a:rPr lang="en-US" altLang="zh-CN" b="0" i="1" smtClean="0">
                          <a:latin typeface="Cambria Math" panose="02040503050406030204" pitchFamily="18" charset="0"/>
                          <a:ea typeface="Cambria Math" panose="02040503050406030204" pitchFamily="18" charset="0"/>
                        </a:rPr>
                        <m:t>(</m:t>
                      </m:r>
                      <m:r>
                        <m:rPr>
                          <m:sty m:val="p"/>
                        </m:rPr>
                        <a:rPr lang="el-GR" altLang="zh-CN" b="0" i="1" smtClean="0">
                          <a:latin typeface="Cambria Math" panose="02040503050406030204" pitchFamily="18" charset="0"/>
                          <a:ea typeface="Cambria Math" panose="02040503050406030204" pitchFamily="18" charset="0"/>
                        </a:rPr>
                        <m:t>Ω</m:t>
                      </m:r>
                      <m:r>
                        <a:rPr lang="en-US" altLang="zh-CN" b="0" i="1" smtClean="0">
                          <a:latin typeface="Cambria Math" panose="02040503050406030204" pitchFamily="18" charset="0"/>
                          <a:ea typeface="Cambria Math" panose="02040503050406030204" pitchFamily="18" charset="0"/>
                        </a:rPr>
                        <m:t>)</m:t>
                      </m:r>
                    </m:oMath>
                  </m:oMathPara>
                </a14:m>
                <a:endParaRPr lang="zh-CN" altLang="en-US" dirty="0">
                  <a:latin typeface="Times New Roman" panose="02020603050405020304" pitchFamily="18" charset="0"/>
                  <a:cs typeface="Times New Roman" panose="02020603050405020304" pitchFamily="18" charset="0"/>
                </a:endParaRPr>
              </a:p>
            </p:txBody>
          </p:sp>
        </mc:Choice>
        <mc:Fallback xmlns="">
          <p:sp>
            <p:nvSpPr>
              <p:cNvPr id="10" name="文本框 9">
                <a:extLst>
                  <a:ext uri="{FF2B5EF4-FFF2-40B4-BE49-F238E27FC236}">
                    <a16:creationId xmlns:a16="http://schemas.microsoft.com/office/drawing/2014/main" id="{679E2652-DABE-8168-3D0B-68CCB7362044}"/>
                  </a:ext>
                </a:extLst>
              </p:cNvPr>
              <p:cNvSpPr txBox="1">
                <a:spLocks noRot="1" noChangeAspect="1" noMove="1" noResize="1" noEditPoints="1" noAdjustHandles="1" noChangeArrowheads="1" noChangeShapeType="1" noTextEdit="1"/>
              </p:cNvSpPr>
              <p:nvPr/>
            </p:nvSpPr>
            <p:spPr>
              <a:xfrm>
                <a:off x="7978787" y="4101049"/>
                <a:ext cx="1751505" cy="276999"/>
              </a:xfrm>
              <a:prstGeom prst="rect">
                <a:avLst/>
              </a:prstGeom>
              <a:blipFill>
                <a:blip r:embed="rId8"/>
                <a:stretch>
                  <a:fillRect l="-2787" t="-2222" r="-4530" b="-37778"/>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2" name="文本框 11">
                <a:extLst>
                  <a:ext uri="{FF2B5EF4-FFF2-40B4-BE49-F238E27FC236}">
                    <a16:creationId xmlns:a16="http://schemas.microsoft.com/office/drawing/2014/main" id="{C9646A98-B76D-350D-9184-833B7DAA8FD4}"/>
                  </a:ext>
                </a:extLst>
              </p:cNvPr>
              <p:cNvSpPr txBox="1"/>
              <p:nvPr/>
            </p:nvSpPr>
            <p:spPr>
              <a:xfrm>
                <a:off x="3049466" y="4739061"/>
                <a:ext cx="6093068" cy="536814"/>
              </a:xfrm>
              <a:prstGeom prst="rect">
                <a:avLst/>
              </a:prstGeom>
              <a:noFill/>
            </p:spPr>
            <p:txBody>
              <a:bodyPr wrap="square">
                <a:spAutoFit/>
              </a:bodyPr>
              <a:lstStyle/>
              <a:p>
                <a14:m>
                  <m:oMath xmlns:m="http://schemas.openxmlformats.org/officeDocument/2006/math">
                    <m:d>
                      <m:dPr>
                        <m:begChr m:val="⟨"/>
                        <m:endChr m:val="⟩"/>
                        <m:ctrlPr>
                          <a:rPr lang="en-US" altLang="zh-CN" i="1" smtClean="0">
                            <a:latin typeface="Cambria Math" panose="02040503050406030204" pitchFamily="18" charset="0"/>
                          </a:rPr>
                        </m:ctrlPr>
                      </m:dPr>
                      <m:e>
                        <m:r>
                          <a:rPr lang="en-US" altLang="zh-CN" b="0" i="1" smtClean="0">
                            <a:latin typeface="Cambria Math" panose="02040503050406030204" pitchFamily="18" charset="0"/>
                          </a:rPr>
                          <m:t>𝑥</m:t>
                        </m:r>
                        <m:r>
                          <a:rPr lang="en-US" altLang="zh-CN" b="0" i="1" smtClean="0">
                            <a:latin typeface="Cambria Math" panose="02040503050406030204" pitchFamily="18" charset="0"/>
                          </a:rPr>
                          <m:t>(</m:t>
                        </m:r>
                        <m:r>
                          <a:rPr lang="en-US" altLang="zh-CN" b="0" i="1" smtClean="0">
                            <a:latin typeface="Cambria Math" panose="02040503050406030204" pitchFamily="18" charset="0"/>
                          </a:rPr>
                          <m:t>𝑡</m:t>
                        </m:r>
                        <m:r>
                          <a:rPr lang="en-US" altLang="zh-CN" b="0" i="1" smtClean="0">
                            <a:latin typeface="Cambria Math" panose="02040503050406030204" pitchFamily="18" charset="0"/>
                          </a:rPr>
                          <m:t>)</m:t>
                        </m:r>
                      </m:e>
                    </m:d>
                  </m:oMath>
                </a14:m>
                <a:r>
                  <a:rPr lang="en-US" altLang="zh-CN" dirty="0">
                    <a:latin typeface="Times New Roman" panose="02020603050405020304" pitchFamily="18" charset="0"/>
                    <a:cs typeface="Times New Roman" panose="02020603050405020304" pitchFamily="18" charset="0"/>
                  </a:rPr>
                  <a:t>= </a:t>
                </a:r>
                <a14:m>
                  <m:oMath xmlns:m="http://schemas.openxmlformats.org/officeDocument/2006/math">
                    <m:f>
                      <m:fPr>
                        <m:ctrlPr>
                          <a:rPr lang="en-US" altLang="zh-CN" i="1">
                            <a:latin typeface="Cambria Math" panose="02040503050406030204" pitchFamily="18" charset="0"/>
                          </a:rPr>
                        </m:ctrlPr>
                      </m:fPr>
                      <m:num>
                        <m:r>
                          <a:rPr lang="en-US" altLang="zh-CN" i="1">
                            <a:latin typeface="Cambria Math" panose="02040503050406030204" pitchFamily="18" charset="0"/>
                          </a:rPr>
                          <m:t>𝐴</m:t>
                        </m:r>
                      </m:num>
                      <m:den>
                        <m:r>
                          <a:rPr lang="en-US" altLang="zh-CN" i="1">
                            <a:latin typeface="Cambria Math" panose="02040503050406030204" pitchFamily="18" charset="0"/>
                          </a:rPr>
                          <m:t>2</m:t>
                        </m:r>
                        <m:sSub>
                          <m:sSubPr>
                            <m:ctrlPr>
                              <a:rPr lang="en-US" altLang="zh-CN" i="1">
                                <a:latin typeface="Cambria Math" panose="02040503050406030204" pitchFamily="18" charset="0"/>
                              </a:rPr>
                            </m:ctrlPr>
                          </m:sSubPr>
                          <m:e>
                            <m:r>
                              <a:rPr lang="zh-CN" altLang="en-US" i="1">
                                <a:latin typeface="Cambria Math" panose="02040503050406030204" pitchFamily="18" charset="0"/>
                              </a:rPr>
                              <m:t>𝜔</m:t>
                            </m:r>
                          </m:e>
                          <m:sub>
                            <m:r>
                              <a:rPr lang="en-US" altLang="zh-CN" i="1">
                                <a:latin typeface="Cambria Math" panose="02040503050406030204" pitchFamily="18" charset="0"/>
                              </a:rPr>
                              <m:t>0</m:t>
                            </m:r>
                          </m:sub>
                        </m:sSub>
                        <m:r>
                          <a:rPr lang="en-US" altLang="zh-CN" i="1">
                            <a:latin typeface="Cambria Math" panose="02040503050406030204" pitchFamily="18" charset="0"/>
                            <a:ea typeface="Cambria Math" panose="02040503050406030204" pitchFamily="18" charset="0"/>
                          </a:rPr>
                          <m:t>∆</m:t>
                        </m:r>
                        <m:r>
                          <a:rPr lang="zh-CN" altLang="en-US" i="1">
                            <a:latin typeface="Cambria Math" panose="02040503050406030204" pitchFamily="18" charset="0"/>
                            <a:ea typeface="Cambria Math" panose="02040503050406030204" pitchFamily="18" charset="0"/>
                          </a:rPr>
                          <m:t>𝜔</m:t>
                        </m:r>
                      </m:den>
                    </m:f>
                    <m:sSup>
                      <m:sSupPr>
                        <m:ctrlPr>
                          <a:rPr lang="en-US" altLang="zh-CN" i="1" smtClean="0">
                            <a:latin typeface="Cambria Math" panose="02040503050406030204" pitchFamily="18" charset="0"/>
                          </a:rPr>
                        </m:ctrlPr>
                      </m:sSupPr>
                      <m:e>
                        <m:r>
                          <a:rPr lang="en-US" altLang="zh-CN" b="0" i="1" smtClean="0">
                            <a:latin typeface="Cambria Math" panose="02040503050406030204" pitchFamily="18" charset="0"/>
                          </a:rPr>
                          <m:t>𝑒</m:t>
                        </m:r>
                      </m:e>
                      <m:sup>
                        <m:r>
                          <a:rPr lang="en-US" altLang="zh-CN" b="0" i="1" smtClean="0">
                            <a:latin typeface="Cambria Math" panose="02040503050406030204" pitchFamily="18" charset="0"/>
                          </a:rPr>
                          <m:t>−</m:t>
                        </m:r>
                        <m:r>
                          <a:rPr lang="en-US" altLang="zh-CN" b="0" i="1" smtClean="0">
                            <a:latin typeface="Cambria Math" panose="02040503050406030204" pitchFamily="18" charset="0"/>
                          </a:rPr>
                          <m:t>𝑖</m:t>
                        </m:r>
                        <m:r>
                          <m:rPr>
                            <m:sty m:val="p"/>
                          </m:rPr>
                          <a:rPr lang="el-GR" altLang="zh-CN" b="0" i="1" smtClean="0">
                            <a:latin typeface="Cambria Math" panose="02040503050406030204" pitchFamily="18" charset="0"/>
                            <a:ea typeface="Cambria Math" panose="02040503050406030204" pitchFamily="18" charset="0"/>
                          </a:rPr>
                          <m:t>Ω</m:t>
                        </m:r>
                        <m:r>
                          <a:rPr lang="en-US" altLang="zh-CN" b="0" i="1" smtClean="0">
                            <a:latin typeface="Cambria Math" panose="02040503050406030204" pitchFamily="18" charset="0"/>
                            <a:ea typeface="Cambria Math" panose="02040503050406030204" pitchFamily="18" charset="0"/>
                          </a:rPr>
                          <m:t>𝑡</m:t>
                        </m:r>
                      </m:sup>
                    </m:sSup>
                    <m:r>
                      <a:rPr lang="en-US" altLang="zh-CN" i="1" smtClean="0">
                        <a:latin typeface="Cambria Math" panose="02040503050406030204" pitchFamily="18" charset="0"/>
                      </a:rPr>
                      <m:t>[</m:t>
                    </m:r>
                    <m:r>
                      <a:rPr lang="en-US" altLang="zh-CN" i="1">
                        <a:latin typeface="Cambria Math" panose="02040503050406030204" pitchFamily="18" charset="0"/>
                      </a:rPr>
                      <m:t>𝑓</m:t>
                    </m:r>
                    <m:d>
                      <m:dPr>
                        <m:ctrlPr>
                          <a:rPr lang="en-US" altLang="zh-CN" i="1">
                            <a:latin typeface="Cambria Math" panose="02040503050406030204" pitchFamily="18" charset="0"/>
                          </a:rPr>
                        </m:ctrlPr>
                      </m:dPr>
                      <m:e>
                        <m:r>
                          <a:rPr lang="zh-CN" altLang="en-US" i="1">
                            <a:latin typeface="Cambria Math" panose="02040503050406030204" pitchFamily="18" charset="0"/>
                          </a:rPr>
                          <m:t>𝜇</m:t>
                        </m:r>
                      </m:e>
                    </m:d>
                    <m:r>
                      <a:rPr lang="en-US" altLang="zh-CN" b="0" i="1" smtClean="0">
                        <a:latin typeface="Cambria Math" panose="02040503050406030204" pitchFamily="18" charset="0"/>
                      </a:rPr>
                      <m:t>+</m:t>
                    </m:r>
                    <m:r>
                      <a:rPr lang="en-US" altLang="zh-CN" b="0" i="1" smtClean="0">
                        <a:latin typeface="Cambria Math" panose="02040503050406030204" pitchFamily="18" charset="0"/>
                      </a:rPr>
                      <m:t>𝑖</m:t>
                    </m:r>
                    <m:r>
                      <a:rPr lang="en-US" altLang="zh-CN" b="0"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𝑔</m:t>
                    </m:r>
                    <m:d>
                      <m:dPr>
                        <m:ctrlPr>
                          <a:rPr lang="en-US" altLang="zh-CN" b="0" i="1" smtClean="0">
                            <a:latin typeface="Cambria Math" panose="02040503050406030204" pitchFamily="18" charset="0"/>
                            <a:ea typeface="Cambria Math" panose="02040503050406030204" pitchFamily="18" charset="0"/>
                          </a:rPr>
                        </m:ctrlPr>
                      </m:dPr>
                      <m:e>
                        <m:r>
                          <a:rPr lang="zh-CN" altLang="en-US" b="0" i="1" smtClean="0">
                            <a:latin typeface="Cambria Math" panose="02040503050406030204" pitchFamily="18" charset="0"/>
                            <a:ea typeface="Cambria Math" panose="02040503050406030204" pitchFamily="18" charset="0"/>
                          </a:rPr>
                          <m:t>𝜇</m:t>
                        </m:r>
                      </m:e>
                    </m:d>
                    <m:r>
                      <a:rPr lang="en-US" altLang="zh-CN" b="0" i="1" smtClean="0">
                        <a:latin typeface="Cambria Math" panose="02040503050406030204" pitchFamily="18" charset="0"/>
                        <a:ea typeface="Cambria Math" panose="02040503050406030204" pitchFamily="18" charset="0"/>
                      </a:rPr>
                      <m:t>]</m:t>
                    </m:r>
                  </m:oMath>
                </a14:m>
                <a:endParaRPr lang="zh-CN" altLang="en-US" dirty="0">
                  <a:latin typeface="Times New Roman" panose="02020603050405020304" pitchFamily="18" charset="0"/>
                  <a:cs typeface="Times New Roman" panose="02020603050405020304" pitchFamily="18" charset="0"/>
                </a:endParaRPr>
              </a:p>
            </p:txBody>
          </p:sp>
        </mc:Choice>
        <mc:Fallback xmlns="">
          <p:sp>
            <p:nvSpPr>
              <p:cNvPr id="12" name="文本框 11">
                <a:extLst>
                  <a:ext uri="{FF2B5EF4-FFF2-40B4-BE49-F238E27FC236}">
                    <a16:creationId xmlns:a16="http://schemas.microsoft.com/office/drawing/2014/main" id="{C9646A98-B76D-350D-9184-833B7DAA8FD4}"/>
                  </a:ext>
                </a:extLst>
              </p:cNvPr>
              <p:cNvSpPr txBox="1">
                <a:spLocks noRot="1" noChangeAspect="1" noMove="1" noResize="1" noEditPoints="1" noAdjustHandles="1" noChangeArrowheads="1" noChangeShapeType="1" noTextEdit="1"/>
              </p:cNvSpPr>
              <p:nvPr/>
            </p:nvSpPr>
            <p:spPr>
              <a:xfrm>
                <a:off x="3049466" y="4739061"/>
                <a:ext cx="6093068" cy="536814"/>
              </a:xfrm>
              <a:prstGeom prst="rect">
                <a:avLst/>
              </a:prstGeom>
              <a:blipFill>
                <a:blip r:embed="rId9"/>
                <a:stretch>
                  <a:fillRect/>
                </a:stretch>
              </a:blipFill>
            </p:spPr>
            <p:txBody>
              <a:bodyPr/>
              <a:lstStyle/>
              <a:p>
                <a:r>
                  <a:rPr lang="zh-CN" altLang="en-US">
                    <a:noFill/>
                  </a:rPr>
                  <a:t> </a:t>
                </a:r>
              </a:p>
            </p:txBody>
          </p:sp>
        </mc:Fallback>
      </mc:AlternateContent>
      <p:sp>
        <p:nvSpPr>
          <p:cNvPr id="11" name="文本框 10">
            <a:extLst>
              <a:ext uri="{FF2B5EF4-FFF2-40B4-BE49-F238E27FC236}">
                <a16:creationId xmlns:a16="http://schemas.microsoft.com/office/drawing/2014/main" id="{2FDC50A0-0DD7-BB3D-5CFF-8483536015F7}"/>
              </a:ext>
            </a:extLst>
          </p:cNvPr>
          <p:cNvSpPr txBox="1"/>
          <p:nvPr/>
        </p:nvSpPr>
        <p:spPr>
          <a:xfrm>
            <a:off x="476184" y="1135110"/>
            <a:ext cx="2428870" cy="369332"/>
          </a:xfrm>
          <a:prstGeom prst="rect">
            <a:avLst/>
          </a:prstGeom>
          <a:noFill/>
        </p:spPr>
        <p:txBody>
          <a:bodyPr wrap="none" rtlCol="0">
            <a:spAutoFit/>
          </a:bodyPr>
          <a:lstStyle/>
          <a:p>
            <a:r>
              <a:rPr lang="en-US" altLang="zh-CN" b="1" dirty="0"/>
              <a:t>3. Landau damping</a:t>
            </a:r>
            <a:r>
              <a:rPr lang="zh-CN" altLang="en-US" b="1" dirty="0"/>
              <a:t>：</a:t>
            </a:r>
          </a:p>
        </p:txBody>
      </p:sp>
      <p:sp>
        <p:nvSpPr>
          <p:cNvPr id="4" name="文本框 3">
            <a:extLst>
              <a:ext uri="{FF2B5EF4-FFF2-40B4-BE49-F238E27FC236}">
                <a16:creationId xmlns:a16="http://schemas.microsoft.com/office/drawing/2014/main" id="{4094F921-C16B-1312-993B-AEEFB9D85FE1}"/>
              </a:ext>
            </a:extLst>
          </p:cNvPr>
          <p:cNvSpPr txBox="1"/>
          <p:nvPr/>
        </p:nvSpPr>
        <p:spPr>
          <a:xfrm>
            <a:off x="1145598" y="5398480"/>
            <a:ext cx="10398702" cy="646331"/>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With tune shift (real and imaginary) caused by impedance, substitute them into Eq.(13) there will be a stable regime which is larger than that without Landau damping.</a:t>
            </a:r>
            <a:endParaRPr lang="zh-CN" altLang="en-US" dirty="0">
              <a:latin typeface="Times New Roman" panose="02020603050405020304" pitchFamily="18" charset="0"/>
              <a:cs typeface="Times New Roman" panose="02020603050405020304" pitchFamily="18" charset="0"/>
            </a:endParaRPr>
          </a:p>
        </p:txBody>
      </p:sp>
      <p:sp>
        <p:nvSpPr>
          <p:cNvPr id="13" name="文本框 12">
            <a:extLst>
              <a:ext uri="{FF2B5EF4-FFF2-40B4-BE49-F238E27FC236}">
                <a16:creationId xmlns:a16="http://schemas.microsoft.com/office/drawing/2014/main" id="{D9260B46-ECAF-441C-63FA-729965FBAA8D}"/>
              </a:ext>
            </a:extLst>
          </p:cNvPr>
          <p:cNvSpPr txBox="1"/>
          <p:nvPr/>
        </p:nvSpPr>
        <p:spPr>
          <a:xfrm>
            <a:off x="7415812" y="4822802"/>
            <a:ext cx="562975" cy="369332"/>
          </a:xfrm>
          <a:prstGeom prst="rect">
            <a:avLst/>
          </a:prstGeom>
          <a:noFill/>
        </p:spPr>
        <p:txBody>
          <a:bodyPr wrap="none" rtlCol="0">
            <a:spAutoFit/>
          </a:bodyPr>
          <a:lstStyle/>
          <a:p>
            <a:r>
              <a:rPr lang="en-US" altLang="zh-CN" dirty="0"/>
              <a:t>(13)</a:t>
            </a:r>
            <a:endParaRPr lang="zh-CN" altLang="en-US" dirty="0"/>
          </a:p>
        </p:txBody>
      </p:sp>
      <p:sp>
        <p:nvSpPr>
          <p:cNvPr id="14" name="文本框 13">
            <a:extLst>
              <a:ext uri="{FF2B5EF4-FFF2-40B4-BE49-F238E27FC236}">
                <a16:creationId xmlns:a16="http://schemas.microsoft.com/office/drawing/2014/main" id="{D48786F0-E52D-94AF-25AB-475D3F1697D6}"/>
              </a:ext>
            </a:extLst>
          </p:cNvPr>
          <p:cNvSpPr txBox="1"/>
          <p:nvPr/>
        </p:nvSpPr>
        <p:spPr>
          <a:xfrm>
            <a:off x="1145598" y="116669"/>
            <a:ext cx="6094268" cy="523220"/>
          </a:xfrm>
          <a:prstGeom prst="rect">
            <a:avLst/>
          </a:prstGeom>
          <a:noFill/>
        </p:spPr>
        <p:txBody>
          <a:bodyPr wrap="square">
            <a:spAutoFit/>
          </a:bodyPr>
          <a:lstStyle/>
          <a:p>
            <a:r>
              <a:rPr lang="en-US" altLang="zh-CN" sz="2800" dirty="0">
                <a:solidFill>
                  <a:schemeClr val="accent5">
                    <a:lumMod val="60000"/>
                    <a:lumOff val="40000"/>
                  </a:schemeClr>
                </a:solidFill>
                <a:latin typeface="华文中宋" panose="02010600040101010101" pitchFamily="2" charset="-122"/>
                <a:ea typeface="华文中宋" panose="02010600040101010101" pitchFamily="2" charset="-122"/>
              </a:rPr>
              <a:t>Damping</a:t>
            </a:r>
            <a:endParaRPr lang="zh-CN" altLang="en-US" sz="2800" dirty="0">
              <a:solidFill>
                <a:schemeClr val="accent5">
                  <a:lumMod val="60000"/>
                  <a:lumOff val="40000"/>
                </a:schemeClr>
              </a:solidFill>
              <a:latin typeface="华文中宋" panose="02010600040101010101" pitchFamily="2" charset="-122"/>
              <a:ea typeface="华文中宋" panose="02010600040101010101" pitchFamily="2" charset="-122"/>
            </a:endParaRPr>
          </a:p>
        </p:txBody>
      </p:sp>
      <p:sp>
        <p:nvSpPr>
          <p:cNvPr id="15" name="文本框 14">
            <a:extLst>
              <a:ext uri="{FF2B5EF4-FFF2-40B4-BE49-F238E27FC236}">
                <a16:creationId xmlns:a16="http://schemas.microsoft.com/office/drawing/2014/main" id="{527972D0-B70C-EBCD-1C3A-30D04A610721}"/>
              </a:ext>
            </a:extLst>
          </p:cNvPr>
          <p:cNvSpPr txBox="1"/>
          <p:nvPr/>
        </p:nvSpPr>
        <p:spPr>
          <a:xfrm>
            <a:off x="1145598" y="6318378"/>
            <a:ext cx="6094268" cy="369332"/>
          </a:xfrm>
          <a:prstGeom prst="rect">
            <a:avLst/>
          </a:prstGeom>
          <a:noFill/>
        </p:spPr>
        <p:txBody>
          <a:bodyPr wrap="square">
            <a:spAutoFit/>
          </a:bodyPr>
          <a:lstStyle/>
          <a:p>
            <a:r>
              <a:rPr lang="en-US" altLang="zh-CN" dirty="0">
                <a:latin typeface="Times New Roman" panose="02020603050405020304" pitchFamily="18" charset="0"/>
                <a:cs typeface="Times New Roman" panose="02020603050405020304" pitchFamily="18" charset="0"/>
              </a:rPr>
              <a:t>In practical, the tune spread provide damping rate  </a:t>
            </a:r>
            <a:endParaRPr lang="zh-CN" altLang="en-US" dirty="0"/>
          </a:p>
        </p:txBody>
      </p:sp>
      <mc:AlternateContent xmlns:mc="http://schemas.openxmlformats.org/markup-compatibility/2006" xmlns:a14="http://schemas.microsoft.com/office/drawing/2010/main">
        <mc:Choice Requires="a14">
          <p:sp>
            <p:nvSpPr>
              <p:cNvPr id="16" name="文本框 15">
                <a:extLst>
                  <a:ext uri="{FF2B5EF4-FFF2-40B4-BE49-F238E27FC236}">
                    <a16:creationId xmlns:a16="http://schemas.microsoft.com/office/drawing/2014/main" id="{8C8DF67D-589E-D685-7BEE-756053223012}"/>
                  </a:ext>
                </a:extLst>
              </p:cNvPr>
              <p:cNvSpPr txBox="1"/>
              <p:nvPr/>
            </p:nvSpPr>
            <p:spPr>
              <a:xfrm>
                <a:off x="6165873" y="6212566"/>
                <a:ext cx="2147986" cy="501099"/>
              </a:xfrm>
              <a:prstGeom prst="rect">
                <a:avLst/>
              </a:prstGeom>
              <a:noFill/>
            </p:spPr>
            <p:txBody>
              <a:bodyPr wrap="square">
                <a:spAutoFit/>
              </a:bodyPr>
              <a:lstStyle/>
              <a:p>
                <a14:m>
                  <m:oMath xmlns:m="http://schemas.openxmlformats.org/officeDocument/2006/math">
                    <m:sSub>
                      <m:sSubPr>
                        <m:ctrlPr>
                          <a:rPr lang="en-US" altLang="zh-CN" i="1" smtClean="0">
                            <a:latin typeface="Cambria Math" panose="02040503050406030204" pitchFamily="18" charset="0"/>
                          </a:rPr>
                        </m:ctrlPr>
                      </m:sSubPr>
                      <m:e>
                        <m:r>
                          <a:rPr lang="zh-CN" altLang="en-US" i="1" smtClean="0">
                            <a:latin typeface="Cambria Math" panose="02040503050406030204" pitchFamily="18" charset="0"/>
                          </a:rPr>
                          <m:t>𝛼</m:t>
                        </m:r>
                      </m:e>
                      <m:sub>
                        <m:r>
                          <a:rPr lang="en-US" altLang="zh-CN" b="0" i="1" smtClean="0">
                            <a:latin typeface="Cambria Math" panose="02040503050406030204" pitchFamily="18" charset="0"/>
                          </a:rPr>
                          <m:t>𝐿𝑎𝑛𝑑𝑎𝑢</m:t>
                        </m:r>
                      </m:sub>
                    </m:sSub>
                  </m:oMath>
                </a14:m>
                <a:r>
                  <a:rPr lang="en-US" altLang="zh-CN" dirty="0">
                    <a:latin typeface="Times New Roman" panose="02020603050405020304" pitchFamily="18" charset="0"/>
                    <a:cs typeface="Times New Roman" panose="02020603050405020304" pitchFamily="18" charset="0"/>
                  </a:rPr>
                  <a:t>=</a:t>
                </a:r>
                <a14:m>
                  <m:oMath xmlns:m="http://schemas.openxmlformats.org/officeDocument/2006/math">
                    <m:f>
                      <m:fPr>
                        <m:ctrlPr>
                          <a:rPr lang="en-US" altLang="zh-CN" i="1" dirty="0" smtClean="0">
                            <a:latin typeface="Cambria Math" panose="02040503050406030204" pitchFamily="18" charset="0"/>
                            <a:cs typeface="Times New Roman" panose="02020603050405020304" pitchFamily="18" charset="0"/>
                          </a:rPr>
                        </m:ctrlPr>
                      </m:fPr>
                      <m:num>
                        <m:r>
                          <a:rPr lang="en-US" altLang="zh-CN" b="0" i="1" dirty="0" smtClean="0">
                            <a:latin typeface="Cambria Math" panose="02040503050406030204" pitchFamily="18" charset="0"/>
                            <a:cs typeface="Times New Roman" panose="02020603050405020304" pitchFamily="18" charset="0"/>
                          </a:rPr>
                          <m:t>1</m:t>
                        </m:r>
                      </m:num>
                      <m:den>
                        <m:rad>
                          <m:radPr>
                            <m:degHide m:val="on"/>
                            <m:ctrlPr>
                              <a:rPr lang="en-US" altLang="zh-CN" i="1" dirty="0" smtClean="0">
                                <a:latin typeface="Cambria Math" panose="02040503050406030204" pitchFamily="18" charset="0"/>
                                <a:cs typeface="Times New Roman" panose="02020603050405020304" pitchFamily="18" charset="0"/>
                              </a:rPr>
                            </m:ctrlPr>
                          </m:radPr>
                          <m:deg/>
                          <m:e>
                            <m:r>
                              <a:rPr lang="en-US" altLang="zh-CN" b="0" i="1" dirty="0" smtClean="0">
                                <a:latin typeface="Cambria Math" panose="02040503050406030204" pitchFamily="18" charset="0"/>
                                <a:cs typeface="Times New Roman" panose="02020603050405020304" pitchFamily="18" charset="0"/>
                              </a:rPr>
                              <m:t>3</m:t>
                            </m:r>
                          </m:e>
                        </m:rad>
                      </m:den>
                    </m:f>
                    <m:r>
                      <a:rPr lang="en-US" altLang="zh-CN" i="1" dirty="0" smtClean="0">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altLang="zh-CN" i="1" dirty="0" smtClean="0">
                            <a:latin typeface="Cambria Math" panose="02040503050406030204" pitchFamily="18" charset="0"/>
                            <a:ea typeface="Cambria Math" panose="02040503050406030204" pitchFamily="18" charset="0"/>
                            <a:cs typeface="Times New Roman" panose="02020603050405020304" pitchFamily="18" charset="0"/>
                          </a:rPr>
                        </m:ctrlPr>
                      </m:sSubPr>
                      <m:e>
                        <m:r>
                          <a:rPr lang="zh-CN" altLang="en-US" i="1" dirty="0" smtClean="0">
                            <a:latin typeface="Cambria Math" panose="02040503050406030204" pitchFamily="18" charset="0"/>
                            <a:ea typeface="Cambria Math" panose="02040503050406030204" pitchFamily="18" charset="0"/>
                            <a:cs typeface="Times New Roman" panose="02020603050405020304" pitchFamily="18" charset="0"/>
                          </a:rPr>
                          <m:t>𝜔</m:t>
                        </m:r>
                      </m:e>
                      <m:sub>
                        <m:r>
                          <a:rPr lang="en-US" altLang="zh-CN" b="0" i="1" dirty="0" smtClean="0">
                            <a:latin typeface="Cambria Math" panose="02040503050406030204" pitchFamily="18" charset="0"/>
                            <a:ea typeface="Cambria Math" panose="02040503050406030204" pitchFamily="18" charset="0"/>
                            <a:cs typeface="Times New Roman" panose="02020603050405020304" pitchFamily="18" charset="0"/>
                          </a:rPr>
                          <m:t>1/2</m:t>
                        </m:r>
                      </m:sub>
                    </m:sSub>
                    <m:sSub>
                      <m:sSubPr>
                        <m:ctrlPr>
                          <a:rPr lang="en-US" altLang="zh-CN" i="1" dirty="0" smtClean="0">
                            <a:latin typeface="Cambria Math" panose="02040503050406030204" pitchFamily="18" charset="0"/>
                            <a:ea typeface="Cambria Math" panose="02040503050406030204" pitchFamily="18" charset="0"/>
                            <a:cs typeface="Times New Roman" panose="02020603050405020304" pitchFamily="18" charset="0"/>
                          </a:rPr>
                        </m:ctrlPr>
                      </m:sSubPr>
                      <m:e>
                        <m:r>
                          <a:rPr lang="en-US" altLang="zh-CN" b="0" i="1" dirty="0" smtClean="0">
                            <a:latin typeface="Cambria Math" panose="02040503050406030204" pitchFamily="18" charset="0"/>
                            <a:ea typeface="Cambria Math" panose="02040503050406030204" pitchFamily="18" charset="0"/>
                            <a:cs typeface="Times New Roman" panose="02020603050405020304" pitchFamily="18" charset="0"/>
                          </a:rPr>
                          <m:t>𝑇</m:t>
                        </m:r>
                      </m:e>
                      <m:sub>
                        <m:r>
                          <a:rPr lang="en-US" altLang="zh-CN" b="0" i="1" dirty="0" smtClean="0">
                            <a:latin typeface="Cambria Math" panose="02040503050406030204" pitchFamily="18" charset="0"/>
                            <a:ea typeface="Cambria Math" panose="02040503050406030204" pitchFamily="18" charset="0"/>
                            <a:cs typeface="Times New Roman" panose="02020603050405020304" pitchFamily="18" charset="0"/>
                          </a:rPr>
                          <m:t>0</m:t>
                        </m:r>
                      </m:sub>
                    </m:sSub>
                  </m:oMath>
                </a14:m>
                <a:endParaRPr lang="zh-CN" altLang="en-US" dirty="0">
                  <a:latin typeface="Times New Roman" panose="02020603050405020304" pitchFamily="18" charset="0"/>
                  <a:cs typeface="Times New Roman" panose="02020603050405020304" pitchFamily="18" charset="0"/>
                </a:endParaRPr>
              </a:p>
            </p:txBody>
          </p:sp>
        </mc:Choice>
        <mc:Fallback xmlns="">
          <p:sp>
            <p:nvSpPr>
              <p:cNvPr id="16" name="文本框 15">
                <a:extLst>
                  <a:ext uri="{FF2B5EF4-FFF2-40B4-BE49-F238E27FC236}">
                    <a16:creationId xmlns:a16="http://schemas.microsoft.com/office/drawing/2014/main" id="{8C8DF67D-589E-D685-7BEE-756053223012}"/>
                  </a:ext>
                </a:extLst>
              </p:cNvPr>
              <p:cNvSpPr txBox="1">
                <a:spLocks noRot="1" noChangeAspect="1" noMove="1" noResize="1" noEditPoints="1" noAdjustHandles="1" noChangeArrowheads="1" noChangeShapeType="1" noTextEdit="1"/>
              </p:cNvSpPr>
              <p:nvPr/>
            </p:nvSpPr>
            <p:spPr>
              <a:xfrm>
                <a:off x="6165873" y="6212566"/>
                <a:ext cx="2147986" cy="501099"/>
              </a:xfrm>
              <a:prstGeom prst="rect">
                <a:avLst/>
              </a:prstGeom>
              <a:blipFill>
                <a:blip r:embed="rId10"/>
                <a:stretch>
                  <a:fillRect b="-3659"/>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17" name="文本框 16">
                <a:extLst>
                  <a:ext uri="{FF2B5EF4-FFF2-40B4-BE49-F238E27FC236}">
                    <a16:creationId xmlns:a16="http://schemas.microsoft.com/office/drawing/2014/main" id="{F51953A8-9081-831C-07E5-AA7A08BF2F6F}"/>
                  </a:ext>
                </a:extLst>
              </p:cNvPr>
              <p:cNvSpPr txBox="1"/>
              <p:nvPr/>
            </p:nvSpPr>
            <p:spPr>
              <a:xfrm>
                <a:off x="8593282" y="6149997"/>
                <a:ext cx="3770433" cy="671209"/>
              </a:xfrm>
              <a:prstGeom prst="rect">
                <a:avLst/>
              </a:prstGeom>
              <a:noFill/>
            </p:spPr>
            <p:txBody>
              <a:bodyPr wrap="square">
                <a:spAutoFit/>
              </a:bodyPr>
              <a:lstStyle/>
              <a:p>
                <a:r>
                  <a:rPr lang="en-US" altLang="zh-CN" dirty="0">
                    <a:latin typeface="Times New Roman" panose="02020603050405020304" pitchFamily="18" charset="0"/>
                    <a:cs typeface="Times New Roman" panose="02020603050405020304" pitchFamily="18" charset="0"/>
                  </a:rPr>
                  <a:t>Where </a:t>
                </a:r>
                <a14:m>
                  <m:oMath xmlns:m="http://schemas.openxmlformats.org/officeDocument/2006/math">
                    <m:r>
                      <a:rPr lang="en-US" altLang="zh-CN" i="1" dirty="0">
                        <a:latin typeface="Cambria Math" panose="02040503050406030204" pitchFamily="18" charset="0"/>
                        <a:ea typeface="Cambria Math" panose="02040503050406030204" pitchFamily="18" charset="0"/>
                        <a:cs typeface="Times New Roman" panose="02020603050405020304" pitchFamily="18" charset="0"/>
                      </a:rPr>
                      <m:t>∆</m:t>
                    </m:r>
                    <m:sSub>
                      <m:sSubPr>
                        <m:ctrlPr>
                          <a:rPr lang="en-US" altLang="zh-CN" i="1" dirty="0">
                            <a:latin typeface="Cambria Math" panose="02040503050406030204" pitchFamily="18" charset="0"/>
                            <a:ea typeface="Cambria Math" panose="02040503050406030204" pitchFamily="18" charset="0"/>
                            <a:cs typeface="Times New Roman" panose="02020603050405020304" pitchFamily="18" charset="0"/>
                          </a:rPr>
                        </m:ctrlPr>
                      </m:sSubPr>
                      <m:e>
                        <m:r>
                          <a:rPr lang="zh-CN" altLang="en-US" i="1" dirty="0">
                            <a:latin typeface="Cambria Math" panose="02040503050406030204" pitchFamily="18" charset="0"/>
                            <a:ea typeface="Cambria Math" panose="02040503050406030204" pitchFamily="18" charset="0"/>
                            <a:cs typeface="Times New Roman" panose="02020603050405020304" pitchFamily="18" charset="0"/>
                          </a:rPr>
                          <m:t>𝜔</m:t>
                        </m:r>
                      </m:e>
                      <m:sub>
                        <m:r>
                          <a:rPr lang="en-US" altLang="zh-CN" i="1" dirty="0">
                            <a:latin typeface="Cambria Math" panose="02040503050406030204" pitchFamily="18" charset="0"/>
                            <a:ea typeface="Cambria Math" panose="02040503050406030204" pitchFamily="18" charset="0"/>
                            <a:cs typeface="Times New Roman" panose="02020603050405020304" pitchFamily="18" charset="0"/>
                          </a:rPr>
                          <m:t>1/2</m:t>
                        </m:r>
                      </m:sub>
                    </m:sSub>
                  </m:oMath>
                </a14:m>
                <a:r>
                  <a:rPr lang="en-US" altLang="zh-CN" dirty="0">
                    <a:latin typeface="Times New Roman" panose="02020603050405020304" pitchFamily="18" charset="0"/>
                    <a:cs typeface="Times New Roman" panose="02020603050405020304" pitchFamily="18" charset="0"/>
                  </a:rPr>
                  <a:t> is the tune spread of Half-width-at-half-height </a:t>
                </a:r>
                <a:endParaRPr lang="zh-CN" altLang="en-US" dirty="0"/>
              </a:p>
            </p:txBody>
          </p:sp>
        </mc:Choice>
        <mc:Fallback xmlns="">
          <p:sp>
            <p:nvSpPr>
              <p:cNvPr id="17" name="文本框 16">
                <a:extLst>
                  <a:ext uri="{FF2B5EF4-FFF2-40B4-BE49-F238E27FC236}">
                    <a16:creationId xmlns:a16="http://schemas.microsoft.com/office/drawing/2014/main" id="{F51953A8-9081-831C-07E5-AA7A08BF2F6F}"/>
                  </a:ext>
                </a:extLst>
              </p:cNvPr>
              <p:cNvSpPr txBox="1">
                <a:spLocks noRot="1" noChangeAspect="1" noMove="1" noResize="1" noEditPoints="1" noAdjustHandles="1" noChangeArrowheads="1" noChangeShapeType="1" noTextEdit="1"/>
              </p:cNvSpPr>
              <p:nvPr/>
            </p:nvSpPr>
            <p:spPr>
              <a:xfrm>
                <a:off x="8593282" y="6149997"/>
                <a:ext cx="3770433" cy="671209"/>
              </a:xfrm>
              <a:prstGeom prst="rect">
                <a:avLst/>
              </a:prstGeom>
              <a:blipFill>
                <a:blip r:embed="rId11"/>
                <a:stretch>
                  <a:fillRect l="-1456" t="-5455" b="-12727"/>
                </a:stretch>
              </a:blipFill>
            </p:spPr>
            <p:txBody>
              <a:bodyPr/>
              <a:lstStyle/>
              <a:p>
                <a:r>
                  <a:rPr lang="zh-CN" altLang="en-US">
                    <a:noFill/>
                  </a:rPr>
                  <a:t> </a:t>
                </a:r>
              </a:p>
            </p:txBody>
          </p:sp>
        </mc:Fallback>
      </mc:AlternateContent>
    </p:spTree>
    <p:extLst>
      <p:ext uri="{BB962C8B-B14F-4D97-AF65-F5344CB8AC3E}">
        <p14:creationId xmlns:p14="http://schemas.microsoft.com/office/powerpoint/2010/main" val="254462870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55B33B58-0C81-1CA3-2064-06E8897389D3}"/>
              </a:ext>
            </a:extLst>
          </p:cNvPr>
          <p:cNvSpPr txBox="1"/>
          <p:nvPr/>
        </p:nvSpPr>
        <p:spPr>
          <a:xfrm>
            <a:off x="1330038" y="1547203"/>
            <a:ext cx="5136984" cy="458074"/>
          </a:xfrm>
          <a:prstGeom prst="rect">
            <a:avLst/>
          </a:prstGeom>
          <a:noFill/>
        </p:spPr>
        <p:txBody>
          <a:bodyPr wrap="none" rtlCol="0">
            <a:spAutoFit/>
          </a:bodyPr>
          <a:lstStyle/>
          <a:p>
            <a:pPr>
              <a:lnSpc>
                <a:spcPct val="150000"/>
              </a:lnSpc>
            </a:pPr>
            <a:r>
              <a:rPr lang="en-US" altLang="zh-CN" dirty="0">
                <a:latin typeface="Times New Roman" panose="02020603050405020304" pitchFamily="18" charset="0"/>
                <a:cs typeface="Times New Roman" panose="02020603050405020304" pitchFamily="18" charset="0"/>
              </a:rPr>
              <a:t>Larger the tune spread, stronger the Landau damping.</a:t>
            </a:r>
          </a:p>
        </p:txBody>
      </p:sp>
      <p:sp>
        <p:nvSpPr>
          <p:cNvPr id="5" name="文本框 4">
            <a:extLst>
              <a:ext uri="{FF2B5EF4-FFF2-40B4-BE49-F238E27FC236}">
                <a16:creationId xmlns:a16="http://schemas.microsoft.com/office/drawing/2014/main" id="{CCBDE8FF-9F27-8407-F66B-9FA9FC2DEF76}"/>
              </a:ext>
            </a:extLst>
          </p:cNvPr>
          <p:cNvSpPr txBox="1"/>
          <p:nvPr/>
        </p:nvSpPr>
        <p:spPr>
          <a:xfrm>
            <a:off x="476184" y="1135110"/>
            <a:ext cx="2428870" cy="369332"/>
          </a:xfrm>
          <a:prstGeom prst="rect">
            <a:avLst/>
          </a:prstGeom>
          <a:noFill/>
        </p:spPr>
        <p:txBody>
          <a:bodyPr wrap="none" rtlCol="0">
            <a:spAutoFit/>
          </a:bodyPr>
          <a:lstStyle/>
          <a:p>
            <a:r>
              <a:rPr lang="en-US" altLang="zh-CN" b="1" dirty="0"/>
              <a:t>3. Landau damping</a:t>
            </a:r>
            <a:r>
              <a:rPr lang="zh-CN" altLang="en-US" b="1" dirty="0"/>
              <a:t>：</a:t>
            </a:r>
          </a:p>
        </p:txBody>
      </p:sp>
      <p:sp>
        <p:nvSpPr>
          <p:cNvPr id="7" name="文本框 6">
            <a:extLst>
              <a:ext uri="{FF2B5EF4-FFF2-40B4-BE49-F238E27FC236}">
                <a16:creationId xmlns:a16="http://schemas.microsoft.com/office/drawing/2014/main" id="{3554FBC6-575C-F414-2EA7-8BDAE989FC4D}"/>
              </a:ext>
            </a:extLst>
          </p:cNvPr>
          <p:cNvSpPr txBox="1"/>
          <p:nvPr/>
        </p:nvSpPr>
        <p:spPr>
          <a:xfrm>
            <a:off x="1330038" y="2378648"/>
            <a:ext cx="2441862" cy="458074"/>
          </a:xfrm>
          <a:prstGeom prst="rect">
            <a:avLst/>
          </a:prstGeom>
          <a:noFill/>
        </p:spPr>
        <p:txBody>
          <a:bodyPr wrap="square">
            <a:spAutoFit/>
          </a:bodyPr>
          <a:lstStyle/>
          <a:p>
            <a:pPr>
              <a:lnSpc>
                <a:spcPct val="150000"/>
              </a:lnSpc>
            </a:pPr>
            <a:r>
              <a:rPr lang="en-US" altLang="zh-CN" dirty="0">
                <a:latin typeface="Times New Roman" panose="02020603050405020304" pitchFamily="18" charset="0"/>
                <a:cs typeface="Times New Roman" panose="02020603050405020304" pitchFamily="18" charset="0"/>
              </a:rPr>
              <a:t>Transverse tune spread:</a:t>
            </a:r>
            <a:endParaRPr lang="zh-CN" altLang="en-US" dirty="0">
              <a:latin typeface="Times New Roman" panose="02020603050405020304" pitchFamily="18" charset="0"/>
              <a:cs typeface="Times New Roman" panose="02020603050405020304" pitchFamily="18" charset="0"/>
            </a:endParaRPr>
          </a:p>
        </p:txBody>
      </p:sp>
      <p:sp>
        <p:nvSpPr>
          <p:cNvPr id="9" name="文本框 8">
            <a:extLst>
              <a:ext uri="{FF2B5EF4-FFF2-40B4-BE49-F238E27FC236}">
                <a16:creationId xmlns:a16="http://schemas.microsoft.com/office/drawing/2014/main" id="{AE3BD229-D16A-DF50-51EF-46F2FFFBC811}"/>
              </a:ext>
            </a:extLst>
          </p:cNvPr>
          <p:cNvSpPr txBox="1"/>
          <p:nvPr/>
        </p:nvSpPr>
        <p:spPr>
          <a:xfrm>
            <a:off x="1331359" y="3297330"/>
            <a:ext cx="7116449" cy="369332"/>
          </a:xfrm>
          <a:prstGeom prst="rect">
            <a:avLst/>
          </a:prstGeom>
          <a:noFill/>
        </p:spPr>
        <p:txBody>
          <a:bodyPr wrap="square">
            <a:spAutoFit/>
          </a:bodyPr>
          <a:lstStyle/>
          <a:p>
            <a:r>
              <a:rPr lang="en-US" altLang="zh-CN" dirty="0">
                <a:latin typeface="Times New Roman" panose="02020603050405020304" pitchFamily="18" charset="0"/>
                <a:cs typeface="Times New Roman" panose="02020603050405020304" pitchFamily="18" charset="0"/>
              </a:rPr>
              <a:t>Longitudinal tune spread:   </a:t>
            </a:r>
            <a:r>
              <a:rPr lang="en-US" altLang="zh-CN" sz="1800" dirty="0">
                <a:latin typeface="Times New Roman" panose="02020603050405020304" pitchFamily="18" charset="0"/>
                <a:cs typeface="Times New Roman" panose="02020603050405020304" pitchFamily="18" charset="0"/>
              </a:rPr>
              <a:t>High harmonic cavity</a:t>
            </a:r>
            <a:r>
              <a:rPr lang="zh-CN" altLang="en-US" sz="1800" dirty="0">
                <a:latin typeface="Times New Roman" panose="02020603050405020304" pitchFamily="18" charset="0"/>
                <a:cs typeface="Times New Roman" panose="02020603050405020304" pitchFamily="18" charset="0"/>
              </a:rPr>
              <a:t>（</a:t>
            </a:r>
            <a:r>
              <a:rPr lang="en-US" altLang="zh-CN" sz="1800" dirty="0">
                <a:latin typeface="Times New Roman" panose="02020603050405020304" pitchFamily="18" charset="0"/>
                <a:cs typeface="Times New Roman" panose="02020603050405020304" pitchFamily="18" charset="0"/>
              </a:rPr>
              <a:t>Landau cavity</a:t>
            </a:r>
            <a:r>
              <a:rPr lang="zh-CN" altLang="en-US" sz="1800" dirty="0">
                <a:latin typeface="Times New Roman" panose="02020603050405020304" pitchFamily="18" charset="0"/>
                <a:cs typeface="Times New Roman" panose="02020603050405020304" pitchFamily="18" charset="0"/>
              </a:rPr>
              <a:t>）</a:t>
            </a:r>
            <a:endParaRPr lang="zh-CN" altLang="en-US" dirty="0"/>
          </a:p>
        </p:txBody>
      </p:sp>
      <p:sp>
        <p:nvSpPr>
          <p:cNvPr id="10" name="左大括号 9">
            <a:extLst>
              <a:ext uri="{FF2B5EF4-FFF2-40B4-BE49-F238E27FC236}">
                <a16:creationId xmlns:a16="http://schemas.microsoft.com/office/drawing/2014/main" id="{F2359855-E7AB-762B-FBF3-8A8C9C7FDCEE}"/>
              </a:ext>
            </a:extLst>
          </p:cNvPr>
          <p:cNvSpPr/>
          <p:nvPr/>
        </p:nvSpPr>
        <p:spPr>
          <a:xfrm>
            <a:off x="3737471" y="2338299"/>
            <a:ext cx="322118" cy="583360"/>
          </a:xfrm>
          <a:prstGeom prst="leftBrace">
            <a:avLst>
              <a:gd name="adj1" fmla="val 27157"/>
              <a:gd name="adj2" fmla="val 50000"/>
            </a:avLst>
          </a:prstGeom>
          <a:ln>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zh-CN" altLang="en-US"/>
          </a:p>
        </p:txBody>
      </p:sp>
      <p:sp>
        <p:nvSpPr>
          <p:cNvPr id="11" name="文本框 10">
            <a:extLst>
              <a:ext uri="{FF2B5EF4-FFF2-40B4-BE49-F238E27FC236}">
                <a16:creationId xmlns:a16="http://schemas.microsoft.com/office/drawing/2014/main" id="{3DC64E36-F210-5C1E-BA0F-4FD76848EE83}"/>
              </a:ext>
            </a:extLst>
          </p:cNvPr>
          <p:cNvSpPr txBox="1"/>
          <p:nvPr/>
        </p:nvSpPr>
        <p:spPr>
          <a:xfrm>
            <a:off x="4192730" y="2088405"/>
            <a:ext cx="7704859" cy="417422"/>
          </a:xfrm>
          <a:prstGeom prst="rect">
            <a:avLst/>
          </a:prstGeom>
          <a:noFill/>
        </p:spPr>
        <p:txBody>
          <a:bodyPr wrap="square">
            <a:spAutoFit/>
          </a:bodyPr>
          <a:lstStyle/>
          <a:p>
            <a:pPr>
              <a:lnSpc>
                <a:spcPct val="150000"/>
              </a:lnSpc>
            </a:pPr>
            <a:r>
              <a:rPr lang="en-US" altLang="zh-CN" sz="1600" dirty="0">
                <a:latin typeface="Times New Roman" panose="02020603050405020304" pitchFamily="18" charset="0"/>
                <a:cs typeface="Times New Roman" panose="02020603050405020304" pitchFamily="18" charset="0"/>
              </a:rPr>
              <a:t>Octupoles (Amplitude dependent tune shift, should compromise with DA optimization).</a:t>
            </a:r>
            <a:endParaRPr lang="zh-CN" altLang="en-US" sz="1600" dirty="0">
              <a:latin typeface="Times New Roman" panose="02020603050405020304" pitchFamily="18" charset="0"/>
              <a:cs typeface="Times New Roman" panose="02020603050405020304" pitchFamily="18" charset="0"/>
            </a:endParaRPr>
          </a:p>
        </p:txBody>
      </p:sp>
      <p:sp>
        <p:nvSpPr>
          <p:cNvPr id="12" name="文本框 11">
            <a:extLst>
              <a:ext uri="{FF2B5EF4-FFF2-40B4-BE49-F238E27FC236}">
                <a16:creationId xmlns:a16="http://schemas.microsoft.com/office/drawing/2014/main" id="{2C5D3DFA-4EF2-98D3-F6F1-0B918BE6B598}"/>
              </a:ext>
            </a:extLst>
          </p:cNvPr>
          <p:cNvSpPr txBox="1"/>
          <p:nvPr/>
        </p:nvSpPr>
        <p:spPr>
          <a:xfrm>
            <a:off x="4192729" y="2670007"/>
            <a:ext cx="3047137" cy="417422"/>
          </a:xfrm>
          <a:prstGeom prst="rect">
            <a:avLst/>
          </a:prstGeom>
          <a:noFill/>
        </p:spPr>
        <p:txBody>
          <a:bodyPr wrap="square">
            <a:spAutoFit/>
          </a:bodyPr>
          <a:lstStyle/>
          <a:p>
            <a:pPr>
              <a:lnSpc>
                <a:spcPct val="150000"/>
              </a:lnSpc>
            </a:pPr>
            <a:r>
              <a:rPr lang="en-US" altLang="zh-CN" sz="1600" dirty="0">
                <a:latin typeface="Times New Roman" panose="02020603050405020304" pitchFamily="18" charset="0"/>
                <a:cs typeface="Times New Roman" panose="02020603050405020304" pitchFamily="18" charset="0"/>
              </a:rPr>
              <a:t>AC quadrupole/RF quadrupole.</a:t>
            </a:r>
            <a:endParaRPr lang="zh-CN" altLang="en-US" sz="1600" dirty="0">
              <a:latin typeface="Times New Roman" panose="02020603050405020304" pitchFamily="18" charset="0"/>
              <a:cs typeface="Times New Roman" panose="02020603050405020304" pitchFamily="18" charset="0"/>
            </a:endParaRPr>
          </a:p>
        </p:txBody>
      </p:sp>
      <p:pic>
        <p:nvPicPr>
          <p:cNvPr id="15" name="图片 14">
            <a:extLst>
              <a:ext uri="{FF2B5EF4-FFF2-40B4-BE49-F238E27FC236}">
                <a16:creationId xmlns:a16="http://schemas.microsoft.com/office/drawing/2014/main" id="{2419CF08-87E1-711D-DA22-4D4411A7CE1E}"/>
              </a:ext>
            </a:extLst>
          </p:cNvPr>
          <p:cNvPicPr>
            <a:picLocks noChangeAspect="1"/>
          </p:cNvPicPr>
          <p:nvPr/>
        </p:nvPicPr>
        <p:blipFill>
          <a:blip r:embed="rId2"/>
          <a:stretch>
            <a:fillRect/>
          </a:stretch>
        </p:blipFill>
        <p:spPr>
          <a:xfrm>
            <a:off x="6944261" y="3959205"/>
            <a:ext cx="4280575" cy="2607849"/>
          </a:xfrm>
          <a:prstGeom prst="rect">
            <a:avLst/>
          </a:prstGeom>
        </p:spPr>
      </p:pic>
      <p:grpSp>
        <p:nvGrpSpPr>
          <p:cNvPr id="23" name="组合 22">
            <a:extLst>
              <a:ext uri="{FF2B5EF4-FFF2-40B4-BE49-F238E27FC236}">
                <a16:creationId xmlns:a16="http://schemas.microsoft.com/office/drawing/2014/main" id="{F1994638-FDD2-966B-126D-BAB679162D4D}"/>
              </a:ext>
            </a:extLst>
          </p:cNvPr>
          <p:cNvGrpSpPr/>
          <p:nvPr/>
        </p:nvGrpSpPr>
        <p:grpSpPr>
          <a:xfrm>
            <a:off x="673484" y="3954343"/>
            <a:ext cx="5073916" cy="2815448"/>
            <a:chOff x="195498" y="3954343"/>
            <a:chExt cx="5073916" cy="2815448"/>
          </a:xfrm>
        </p:grpSpPr>
        <p:pic>
          <p:nvPicPr>
            <p:cNvPr id="16" name="Picture 6">
              <a:extLst>
                <a:ext uri="{FF2B5EF4-FFF2-40B4-BE49-F238E27FC236}">
                  <a16:creationId xmlns:a16="http://schemas.microsoft.com/office/drawing/2014/main" id="{E0DA73F6-0883-31FA-358D-78BF8060C12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2432" y="3954343"/>
              <a:ext cx="3906982" cy="28154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文本框 16">
              <a:extLst>
                <a:ext uri="{FF2B5EF4-FFF2-40B4-BE49-F238E27FC236}">
                  <a16:creationId xmlns:a16="http://schemas.microsoft.com/office/drawing/2014/main" id="{EFB83C62-7E4F-1F43-530D-8CC971120945}"/>
                </a:ext>
              </a:extLst>
            </p:cNvPr>
            <p:cNvSpPr txBox="1"/>
            <p:nvPr/>
          </p:nvSpPr>
          <p:spPr>
            <a:xfrm>
              <a:off x="195498" y="3954343"/>
              <a:ext cx="1446230" cy="369332"/>
            </a:xfrm>
            <a:prstGeom prst="rect">
              <a:avLst/>
            </a:prstGeom>
            <a:noFill/>
          </p:spPr>
          <p:txBody>
            <a:bodyPr wrap="none" rtlCol="0">
              <a:spAutoFit/>
            </a:bodyPr>
            <a:lstStyle/>
            <a:p>
              <a:r>
                <a:rPr lang="en-US" altLang="zh-CN" b="1" dirty="0">
                  <a:solidFill>
                    <a:srgbClr val="0000FF"/>
                  </a:solidFill>
                </a:rPr>
                <a:t>Linear focus</a:t>
              </a:r>
              <a:endParaRPr lang="zh-CN" altLang="en-US" b="1" dirty="0">
                <a:solidFill>
                  <a:srgbClr val="0000FF"/>
                </a:solidFill>
              </a:endParaRPr>
            </a:p>
          </p:txBody>
        </p:sp>
        <p:cxnSp>
          <p:nvCxnSpPr>
            <p:cNvPr id="19" name="直接箭头连接符 18">
              <a:extLst>
                <a:ext uri="{FF2B5EF4-FFF2-40B4-BE49-F238E27FC236}">
                  <a16:creationId xmlns:a16="http://schemas.microsoft.com/office/drawing/2014/main" id="{FD77B847-CB2F-F43F-FA0D-C9A590B374F8}"/>
                </a:ext>
              </a:extLst>
            </p:cNvPr>
            <p:cNvCxnSpPr/>
            <p:nvPr/>
          </p:nvCxnSpPr>
          <p:spPr>
            <a:xfrm>
              <a:off x="1566386" y="4135582"/>
              <a:ext cx="1976914" cy="779318"/>
            </a:xfrm>
            <a:prstGeom prst="straightConnector1">
              <a:avLst/>
            </a:prstGeom>
            <a:ln>
              <a:solidFill>
                <a:srgbClr val="0000FF"/>
              </a:solidFill>
              <a:tailEnd type="triangle"/>
            </a:ln>
          </p:spPr>
          <p:style>
            <a:lnRef idx="2">
              <a:schemeClr val="accent1"/>
            </a:lnRef>
            <a:fillRef idx="0">
              <a:schemeClr val="accent1"/>
            </a:fillRef>
            <a:effectRef idx="1">
              <a:schemeClr val="accent1"/>
            </a:effectRef>
            <a:fontRef idx="minor">
              <a:schemeClr val="tx1"/>
            </a:fontRef>
          </p:style>
        </p:cxnSp>
        <p:sp>
          <p:nvSpPr>
            <p:cNvPr id="20" name="文本框 19">
              <a:extLst>
                <a:ext uri="{FF2B5EF4-FFF2-40B4-BE49-F238E27FC236}">
                  <a16:creationId xmlns:a16="http://schemas.microsoft.com/office/drawing/2014/main" id="{865C2212-012B-875C-2124-BEE2DF3D3557}"/>
                </a:ext>
              </a:extLst>
            </p:cNvPr>
            <p:cNvSpPr txBox="1"/>
            <p:nvPr/>
          </p:nvSpPr>
          <p:spPr>
            <a:xfrm>
              <a:off x="195498" y="5693102"/>
              <a:ext cx="1843774" cy="369332"/>
            </a:xfrm>
            <a:prstGeom prst="rect">
              <a:avLst/>
            </a:prstGeom>
            <a:noFill/>
          </p:spPr>
          <p:txBody>
            <a:bodyPr wrap="none" rtlCol="0">
              <a:spAutoFit/>
            </a:bodyPr>
            <a:lstStyle/>
            <a:p>
              <a:r>
                <a:rPr lang="en-US" altLang="zh-CN" b="1" dirty="0">
                  <a:solidFill>
                    <a:srgbClr val="FF0000"/>
                  </a:solidFill>
                </a:rPr>
                <a:t>Nonlinear focus</a:t>
              </a:r>
              <a:endParaRPr lang="zh-CN" altLang="en-US" b="1" dirty="0">
                <a:solidFill>
                  <a:srgbClr val="FF0000"/>
                </a:solidFill>
              </a:endParaRPr>
            </a:p>
          </p:txBody>
        </p:sp>
        <p:cxnSp>
          <p:nvCxnSpPr>
            <p:cNvPr id="21" name="直接箭头连接符 20">
              <a:extLst>
                <a:ext uri="{FF2B5EF4-FFF2-40B4-BE49-F238E27FC236}">
                  <a16:creationId xmlns:a16="http://schemas.microsoft.com/office/drawing/2014/main" id="{E4454D74-0587-6406-78CE-17EE230E714C}"/>
                </a:ext>
              </a:extLst>
            </p:cNvPr>
            <p:cNvCxnSpPr>
              <a:cxnSpLocks/>
              <a:stCxn id="20" idx="3"/>
            </p:cNvCxnSpPr>
            <p:nvPr/>
          </p:nvCxnSpPr>
          <p:spPr>
            <a:xfrm flipV="1">
              <a:off x="2039272" y="5067300"/>
              <a:ext cx="1656428" cy="810468"/>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grpSp>
      <p:sp>
        <p:nvSpPr>
          <p:cNvPr id="24" name="文本框 23">
            <a:extLst>
              <a:ext uri="{FF2B5EF4-FFF2-40B4-BE49-F238E27FC236}">
                <a16:creationId xmlns:a16="http://schemas.microsoft.com/office/drawing/2014/main" id="{25D650F0-A7EB-8DB0-C35A-D7696AECF1C1}"/>
              </a:ext>
            </a:extLst>
          </p:cNvPr>
          <p:cNvSpPr txBox="1"/>
          <p:nvPr/>
        </p:nvSpPr>
        <p:spPr>
          <a:xfrm>
            <a:off x="1145598" y="116669"/>
            <a:ext cx="6094268" cy="523220"/>
          </a:xfrm>
          <a:prstGeom prst="rect">
            <a:avLst/>
          </a:prstGeom>
          <a:noFill/>
        </p:spPr>
        <p:txBody>
          <a:bodyPr wrap="square">
            <a:spAutoFit/>
          </a:bodyPr>
          <a:lstStyle/>
          <a:p>
            <a:r>
              <a:rPr lang="en-US" altLang="zh-CN" sz="2800" dirty="0">
                <a:solidFill>
                  <a:schemeClr val="accent5">
                    <a:lumMod val="60000"/>
                    <a:lumOff val="40000"/>
                  </a:schemeClr>
                </a:solidFill>
                <a:latin typeface="华文中宋" panose="02010600040101010101" pitchFamily="2" charset="-122"/>
                <a:ea typeface="华文中宋" panose="02010600040101010101" pitchFamily="2" charset="-122"/>
              </a:rPr>
              <a:t>Damping</a:t>
            </a:r>
            <a:endParaRPr lang="zh-CN" altLang="en-US" sz="2800" dirty="0">
              <a:solidFill>
                <a:schemeClr val="accent5">
                  <a:lumMod val="60000"/>
                  <a:lumOff val="40000"/>
                </a:schemeClr>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29331864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E3248840-5AD3-5DB2-0176-419835FDFF0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0764" y="2425037"/>
            <a:ext cx="2661005" cy="1326647"/>
          </a:xfrm>
          <a:prstGeom prst="rect">
            <a:avLst/>
          </a:prstGeom>
        </p:spPr>
      </p:pic>
      <p:sp>
        <p:nvSpPr>
          <p:cNvPr id="3" name="文本框 2">
            <a:extLst>
              <a:ext uri="{FF2B5EF4-FFF2-40B4-BE49-F238E27FC236}">
                <a16:creationId xmlns:a16="http://schemas.microsoft.com/office/drawing/2014/main" id="{103AB764-2573-FAF4-4BF1-A30A88536968}"/>
              </a:ext>
            </a:extLst>
          </p:cNvPr>
          <p:cNvSpPr txBox="1"/>
          <p:nvPr/>
        </p:nvSpPr>
        <p:spPr>
          <a:xfrm>
            <a:off x="1145598" y="116669"/>
            <a:ext cx="6094268" cy="523220"/>
          </a:xfrm>
          <a:prstGeom prst="rect">
            <a:avLst/>
          </a:prstGeom>
          <a:noFill/>
        </p:spPr>
        <p:txBody>
          <a:bodyPr wrap="square">
            <a:spAutoFit/>
          </a:bodyPr>
          <a:lstStyle/>
          <a:p>
            <a:r>
              <a:rPr lang="en-US" altLang="zh-CN" sz="2800" dirty="0">
                <a:solidFill>
                  <a:schemeClr val="accent1"/>
                </a:solidFill>
                <a:latin typeface="华文中宋" panose="02010600040101010101" pitchFamily="2" charset="-122"/>
                <a:ea typeface="华文中宋" panose="02010600040101010101" pitchFamily="2" charset="-122"/>
              </a:rPr>
              <a:t>Introduction to</a:t>
            </a:r>
            <a:r>
              <a:rPr lang="zh-CN" altLang="en-US" sz="2800" dirty="0">
                <a:solidFill>
                  <a:schemeClr val="accent1"/>
                </a:solidFill>
                <a:latin typeface="华文中宋" panose="02010600040101010101" pitchFamily="2" charset="-122"/>
                <a:ea typeface="华文中宋" panose="02010600040101010101" pitchFamily="2" charset="-122"/>
              </a:rPr>
              <a:t> </a:t>
            </a:r>
            <a:r>
              <a:rPr lang="en-US" altLang="zh-CN" sz="2800" dirty="0">
                <a:solidFill>
                  <a:schemeClr val="accent1"/>
                </a:solidFill>
                <a:latin typeface="华文中宋" panose="02010600040101010101" pitchFamily="2" charset="-122"/>
                <a:ea typeface="华文中宋" panose="02010600040101010101" pitchFamily="2" charset="-122"/>
              </a:rPr>
              <a:t>Collective</a:t>
            </a:r>
            <a:r>
              <a:rPr lang="zh-CN" altLang="en-US" sz="2800" dirty="0">
                <a:solidFill>
                  <a:schemeClr val="accent1"/>
                </a:solidFill>
                <a:latin typeface="华文中宋" panose="02010600040101010101" pitchFamily="2" charset="-122"/>
                <a:ea typeface="华文中宋" panose="02010600040101010101" pitchFamily="2" charset="-122"/>
              </a:rPr>
              <a:t> </a:t>
            </a:r>
            <a:r>
              <a:rPr lang="en-US" altLang="zh-CN" sz="2800" dirty="0">
                <a:solidFill>
                  <a:schemeClr val="accent1"/>
                </a:solidFill>
                <a:latin typeface="华文中宋" panose="02010600040101010101" pitchFamily="2" charset="-122"/>
                <a:ea typeface="华文中宋" panose="02010600040101010101" pitchFamily="2" charset="-122"/>
              </a:rPr>
              <a:t>effects</a:t>
            </a:r>
            <a:endParaRPr lang="zh-CN" altLang="en-US" sz="2800" dirty="0">
              <a:solidFill>
                <a:schemeClr val="accent1"/>
              </a:solidFill>
              <a:latin typeface="华文中宋" panose="02010600040101010101" pitchFamily="2" charset="-122"/>
              <a:ea typeface="华文中宋" panose="02010600040101010101" pitchFamily="2" charset="-122"/>
            </a:endParaRPr>
          </a:p>
        </p:txBody>
      </p:sp>
      <p:pic>
        <p:nvPicPr>
          <p:cNvPr id="1026" name="Picture 2" descr="Synchrotron">
            <a:extLst>
              <a:ext uri="{FF2B5EF4-FFF2-40B4-BE49-F238E27FC236}">
                <a16:creationId xmlns:a16="http://schemas.microsoft.com/office/drawing/2014/main" id="{316F1378-57D0-7963-6211-23C8DF301FC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906" t="4870"/>
          <a:stretch/>
        </p:blipFill>
        <p:spPr bwMode="auto">
          <a:xfrm>
            <a:off x="180884" y="1813542"/>
            <a:ext cx="4249788" cy="2873786"/>
          </a:xfrm>
          <a:prstGeom prst="rect">
            <a:avLst/>
          </a:prstGeom>
          <a:noFill/>
          <a:extLst>
            <a:ext uri="{909E8E84-426E-40DD-AFC4-6F175D3DCCD1}">
              <a14:hiddenFill xmlns:a14="http://schemas.microsoft.com/office/drawing/2010/main">
                <a:solidFill>
                  <a:srgbClr val="FFFFFF"/>
                </a:solidFill>
              </a14:hiddenFill>
            </a:ext>
          </a:extLst>
        </p:spPr>
      </p:pic>
      <p:sp>
        <p:nvSpPr>
          <p:cNvPr id="2" name="文本框 1">
            <a:extLst>
              <a:ext uri="{FF2B5EF4-FFF2-40B4-BE49-F238E27FC236}">
                <a16:creationId xmlns:a16="http://schemas.microsoft.com/office/drawing/2014/main" id="{EF5DF33D-28B8-9B29-0831-FD8C7CB6045C}"/>
              </a:ext>
            </a:extLst>
          </p:cNvPr>
          <p:cNvSpPr txBox="1"/>
          <p:nvPr/>
        </p:nvSpPr>
        <p:spPr>
          <a:xfrm>
            <a:off x="378313" y="5219418"/>
            <a:ext cx="3679302" cy="1200329"/>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The behavior of Charged particles interact with </a:t>
            </a:r>
            <a:r>
              <a:rPr lang="en-US" altLang="zh-CN" b="1" dirty="0">
                <a:solidFill>
                  <a:srgbClr val="FF0000"/>
                </a:solidFill>
                <a:latin typeface="Times New Roman" panose="02020603050405020304" pitchFamily="18" charset="0"/>
                <a:cs typeface="Times New Roman" panose="02020603050405020304" pitchFamily="18" charset="0"/>
              </a:rPr>
              <a:t>magnets, RF field </a:t>
            </a:r>
            <a:r>
              <a:rPr lang="en-US" altLang="zh-CN" dirty="0">
                <a:latin typeface="Times New Roman" panose="02020603050405020304" pitchFamily="18" charset="0"/>
                <a:cs typeface="Times New Roman" panose="02020603050405020304" pitchFamily="18" charset="0"/>
              </a:rPr>
              <a:t>is usually called </a:t>
            </a:r>
            <a:r>
              <a:rPr lang="en-US" altLang="zh-CN" b="1" dirty="0">
                <a:solidFill>
                  <a:srgbClr val="FF0000"/>
                </a:solidFill>
                <a:latin typeface="Times New Roman" panose="02020603050405020304" pitchFamily="18" charset="0"/>
                <a:cs typeface="Times New Roman" panose="02020603050405020304" pitchFamily="18" charset="0"/>
              </a:rPr>
              <a:t>single particle beam dynamics.</a:t>
            </a:r>
            <a:endParaRPr lang="zh-CN" altLang="en-US" b="1" dirty="0">
              <a:solidFill>
                <a:srgbClr val="FF0000"/>
              </a:solidFill>
              <a:latin typeface="Times New Roman" panose="02020603050405020304" pitchFamily="18" charset="0"/>
              <a:cs typeface="Times New Roman" panose="02020603050405020304" pitchFamily="18" charset="0"/>
            </a:endParaRPr>
          </a:p>
        </p:txBody>
      </p:sp>
      <p:pic>
        <p:nvPicPr>
          <p:cNvPr id="4" name="Picture 2" descr="Wakefield Solver Overview">
            <a:extLst>
              <a:ext uri="{FF2B5EF4-FFF2-40B4-BE49-F238E27FC236}">
                <a16:creationId xmlns:a16="http://schemas.microsoft.com/office/drawing/2014/main" id="{E15ABD05-A05B-FB6C-88C5-F850427238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90504" y="920930"/>
            <a:ext cx="2123962" cy="12311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ntrabeam Scattering: Anatomy of the Theory | Semantic Scholar">
            <a:extLst>
              <a:ext uri="{FF2B5EF4-FFF2-40B4-BE49-F238E27FC236}">
                <a16:creationId xmlns:a16="http://schemas.microsoft.com/office/drawing/2014/main" id="{076950F9-CB52-D6E2-980E-6393FC5E6F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58383" y="899990"/>
            <a:ext cx="2020976" cy="1156788"/>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descr="图示&#10;&#10;描述已自动生成">
            <a:extLst>
              <a:ext uri="{FF2B5EF4-FFF2-40B4-BE49-F238E27FC236}">
                <a16:creationId xmlns:a16="http://schemas.microsoft.com/office/drawing/2014/main" id="{88B160B8-1113-9B89-B2BB-1BF6A85357A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633580" y="2520828"/>
            <a:ext cx="1321314" cy="1497425"/>
          </a:xfrm>
          <a:prstGeom prst="rect">
            <a:avLst/>
          </a:prstGeom>
        </p:spPr>
      </p:pic>
      <p:pic>
        <p:nvPicPr>
          <p:cNvPr id="8" name="图片 7">
            <a:extLst>
              <a:ext uri="{FF2B5EF4-FFF2-40B4-BE49-F238E27FC236}">
                <a16:creationId xmlns:a16="http://schemas.microsoft.com/office/drawing/2014/main" id="{FDFFED50-D2F3-9FDF-9AD5-618AC544B54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67943" y="4342320"/>
            <a:ext cx="2563826" cy="964608"/>
          </a:xfrm>
          <a:prstGeom prst="rect">
            <a:avLst/>
          </a:prstGeom>
        </p:spPr>
      </p:pic>
      <p:sp>
        <p:nvSpPr>
          <p:cNvPr id="9" name="文本框 8">
            <a:extLst>
              <a:ext uri="{FF2B5EF4-FFF2-40B4-BE49-F238E27FC236}">
                <a16:creationId xmlns:a16="http://schemas.microsoft.com/office/drawing/2014/main" id="{11751DDC-518A-2F7E-EDB0-86537BCA9E9E}"/>
              </a:ext>
            </a:extLst>
          </p:cNvPr>
          <p:cNvSpPr txBox="1"/>
          <p:nvPr/>
        </p:nvSpPr>
        <p:spPr>
          <a:xfrm>
            <a:off x="5463890" y="2180866"/>
            <a:ext cx="2047355" cy="338554"/>
          </a:xfrm>
          <a:prstGeom prst="rect">
            <a:avLst/>
          </a:prstGeom>
          <a:solidFill>
            <a:srgbClr val="FFFF00">
              <a:alpha val="50000"/>
            </a:srgbClr>
          </a:solidFill>
        </p:spPr>
        <p:txBody>
          <a:bodyPr wrap="none" rtlCol="0">
            <a:spAutoFit/>
          </a:bodyPr>
          <a:lstStyle/>
          <a:p>
            <a:r>
              <a:rPr lang="en-US" altLang="zh-CN" sz="1600" dirty="0">
                <a:solidFill>
                  <a:schemeClr val="accent1"/>
                </a:solidFill>
              </a:rPr>
              <a:t>Wakefield interaction</a:t>
            </a:r>
            <a:endParaRPr lang="zh-CN" altLang="en-US" sz="1600" dirty="0">
              <a:solidFill>
                <a:schemeClr val="accent1"/>
              </a:solidFill>
            </a:endParaRPr>
          </a:p>
        </p:txBody>
      </p:sp>
      <p:sp>
        <p:nvSpPr>
          <p:cNvPr id="11" name="文本框 10">
            <a:extLst>
              <a:ext uri="{FF2B5EF4-FFF2-40B4-BE49-F238E27FC236}">
                <a16:creationId xmlns:a16="http://schemas.microsoft.com/office/drawing/2014/main" id="{268C25BC-7865-E0EC-4C20-87E9718E8A19}"/>
              </a:ext>
            </a:extLst>
          </p:cNvPr>
          <p:cNvSpPr txBox="1"/>
          <p:nvPr/>
        </p:nvSpPr>
        <p:spPr>
          <a:xfrm>
            <a:off x="5463890" y="3717010"/>
            <a:ext cx="1938351" cy="307777"/>
          </a:xfrm>
          <a:prstGeom prst="rect">
            <a:avLst/>
          </a:prstGeom>
          <a:solidFill>
            <a:srgbClr val="FFFF00">
              <a:alpha val="50000"/>
            </a:srgbClr>
          </a:solidFill>
        </p:spPr>
        <p:txBody>
          <a:bodyPr wrap="none" rtlCol="0">
            <a:spAutoFit/>
          </a:bodyPr>
          <a:lstStyle/>
          <a:p>
            <a:r>
              <a:rPr lang="en-US" altLang="zh-CN" sz="1400" dirty="0">
                <a:solidFill>
                  <a:schemeClr val="accent1"/>
                </a:solidFill>
              </a:rPr>
              <a:t>Ions or electron clouds</a:t>
            </a:r>
            <a:endParaRPr lang="zh-CN" altLang="en-US" sz="1400" dirty="0">
              <a:solidFill>
                <a:schemeClr val="accent1"/>
              </a:solidFill>
            </a:endParaRPr>
          </a:p>
        </p:txBody>
      </p:sp>
      <p:sp>
        <p:nvSpPr>
          <p:cNvPr id="12" name="文本框 11">
            <a:extLst>
              <a:ext uri="{FF2B5EF4-FFF2-40B4-BE49-F238E27FC236}">
                <a16:creationId xmlns:a16="http://schemas.microsoft.com/office/drawing/2014/main" id="{9E13278E-C6AF-7A54-696B-B95F6F0A7585}"/>
              </a:ext>
            </a:extLst>
          </p:cNvPr>
          <p:cNvSpPr txBox="1"/>
          <p:nvPr/>
        </p:nvSpPr>
        <p:spPr>
          <a:xfrm>
            <a:off x="9326399" y="2124882"/>
            <a:ext cx="1675459" cy="338554"/>
          </a:xfrm>
          <a:prstGeom prst="rect">
            <a:avLst/>
          </a:prstGeom>
          <a:solidFill>
            <a:srgbClr val="FFFF00">
              <a:alpha val="50000"/>
            </a:srgbClr>
          </a:solidFill>
        </p:spPr>
        <p:txBody>
          <a:bodyPr wrap="none" rtlCol="0">
            <a:spAutoFit/>
          </a:bodyPr>
          <a:lstStyle/>
          <a:p>
            <a:r>
              <a:rPr lang="en-US" altLang="zh-CN" sz="1600" dirty="0">
                <a:solidFill>
                  <a:schemeClr val="accent1"/>
                </a:solidFill>
              </a:rPr>
              <a:t>Particles collision</a:t>
            </a:r>
            <a:endParaRPr lang="zh-CN" altLang="en-US" sz="1600" dirty="0">
              <a:solidFill>
                <a:schemeClr val="accent1"/>
              </a:solidFill>
            </a:endParaRPr>
          </a:p>
        </p:txBody>
      </p:sp>
      <p:sp>
        <p:nvSpPr>
          <p:cNvPr id="13" name="文本框 12">
            <a:extLst>
              <a:ext uri="{FF2B5EF4-FFF2-40B4-BE49-F238E27FC236}">
                <a16:creationId xmlns:a16="http://schemas.microsoft.com/office/drawing/2014/main" id="{8F341BDD-E561-AA9D-BE70-12B64B528EC7}"/>
              </a:ext>
            </a:extLst>
          </p:cNvPr>
          <p:cNvSpPr txBox="1"/>
          <p:nvPr/>
        </p:nvSpPr>
        <p:spPr>
          <a:xfrm>
            <a:off x="9383255" y="3766358"/>
            <a:ext cx="1867819" cy="338554"/>
          </a:xfrm>
          <a:prstGeom prst="rect">
            <a:avLst/>
          </a:prstGeom>
          <a:solidFill>
            <a:srgbClr val="FFFF00">
              <a:alpha val="50000"/>
            </a:srgbClr>
          </a:solidFill>
        </p:spPr>
        <p:txBody>
          <a:bodyPr wrap="none" rtlCol="0">
            <a:spAutoFit/>
          </a:bodyPr>
          <a:lstStyle/>
          <a:p>
            <a:r>
              <a:rPr lang="en-US" altLang="zh-CN" sz="1600" dirty="0">
                <a:solidFill>
                  <a:schemeClr val="accent1"/>
                </a:solidFill>
              </a:rPr>
              <a:t>Space charge force</a:t>
            </a:r>
            <a:endParaRPr lang="zh-CN" altLang="en-US" sz="1600" dirty="0">
              <a:solidFill>
                <a:schemeClr val="accent1"/>
              </a:solidFill>
            </a:endParaRPr>
          </a:p>
        </p:txBody>
      </p:sp>
      <p:sp>
        <p:nvSpPr>
          <p:cNvPr id="14" name="文本框 13">
            <a:extLst>
              <a:ext uri="{FF2B5EF4-FFF2-40B4-BE49-F238E27FC236}">
                <a16:creationId xmlns:a16="http://schemas.microsoft.com/office/drawing/2014/main" id="{7DF43726-34B2-FAF3-A5A8-4E5D451C0520}"/>
              </a:ext>
            </a:extLst>
          </p:cNvPr>
          <p:cNvSpPr txBox="1"/>
          <p:nvPr/>
        </p:nvSpPr>
        <p:spPr>
          <a:xfrm>
            <a:off x="4942683" y="5383961"/>
            <a:ext cx="2994731" cy="338554"/>
          </a:xfrm>
          <a:prstGeom prst="rect">
            <a:avLst/>
          </a:prstGeom>
          <a:solidFill>
            <a:srgbClr val="FFFF00">
              <a:alpha val="50000"/>
            </a:srgbClr>
          </a:solidFill>
        </p:spPr>
        <p:txBody>
          <a:bodyPr wrap="none" rtlCol="0">
            <a:spAutoFit/>
          </a:bodyPr>
          <a:lstStyle/>
          <a:p>
            <a:r>
              <a:rPr lang="en-US" altLang="zh-CN" sz="1600" dirty="0">
                <a:solidFill>
                  <a:schemeClr val="accent1"/>
                </a:solidFill>
              </a:rPr>
              <a:t>Coherent synchrotron radiation </a:t>
            </a:r>
            <a:endParaRPr lang="zh-CN" altLang="en-US" sz="1600" dirty="0">
              <a:solidFill>
                <a:schemeClr val="accent1"/>
              </a:solidFill>
            </a:endParaRPr>
          </a:p>
        </p:txBody>
      </p:sp>
      <p:sp>
        <p:nvSpPr>
          <p:cNvPr id="15" name="文本框 14">
            <a:extLst>
              <a:ext uri="{FF2B5EF4-FFF2-40B4-BE49-F238E27FC236}">
                <a16:creationId xmlns:a16="http://schemas.microsoft.com/office/drawing/2014/main" id="{83BF9370-A57F-B382-F7E2-BB4BB62B106A}"/>
              </a:ext>
            </a:extLst>
          </p:cNvPr>
          <p:cNvSpPr txBox="1"/>
          <p:nvPr/>
        </p:nvSpPr>
        <p:spPr>
          <a:xfrm>
            <a:off x="4235503" y="5874452"/>
            <a:ext cx="8134385" cy="923330"/>
          </a:xfrm>
          <a:prstGeom prst="rect">
            <a:avLst/>
          </a:prstGeom>
          <a:noFill/>
        </p:spPr>
        <p:txBody>
          <a:bodyPr wrap="square" rtlCol="0">
            <a:spAutoFit/>
          </a:bodyPr>
          <a:lstStyle/>
          <a:p>
            <a:r>
              <a:rPr lang="en-US" altLang="zh-CN" dirty="0">
                <a:latin typeface="Times New Roman" panose="02020603050405020304" pitchFamily="18" charset="0"/>
                <a:cs typeface="Times New Roman" panose="02020603050405020304" pitchFamily="18" charset="0"/>
              </a:rPr>
              <a:t>Above-mentioned effects can be categorized to collective effects. They depend on charge density, peak current or average current.</a:t>
            </a:r>
            <a:r>
              <a:rPr lang="zh-CN" altLang="en-US" dirty="0">
                <a:latin typeface="Times New Roman" panose="02020603050405020304" pitchFamily="18" charset="0"/>
                <a:cs typeface="Times New Roman" panose="02020603050405020304" pitchFamily="18" charset="0"/>
              </a:rPr>
              <a:t> </a:t>
            </a:r>
            <a:endParaRPr lang="en-US" altLang="zh-CN" dirty="0">
              <a:latin typeface="Times New Roman" panose="02020603050405020304" pitchFamily="18" charset="0"/>
              <a:cs typeface="Times New Roman" panose="02020603050405020304" pitchFamily="18" charset="0"/>
            </a:endParaRPr>
          </a:p>
          <a:p>
            <a:r>
              <a:rPr lang="en-US" altLang="zh-CN" dirty="0">
                <a:latin typeface="Times New Roman" panose="02020603050405020304" pitchFamily="18" charset="0"/>
                <a:cs typeface="Times New Roman" panose="02020603050405020304" pitchFamily="18" charset="0"/>
              </a:rPr>
              <a:t>Results</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Beam performance degraded</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charge reduction or even beam loss </a:t>
            </a:r>
            <a:r>
              <a:rPr lang="zh-CN" altLang="en-US" dirty="0"/>
              <a:t>。</a:t>
            </a:r>
          </a:p>
        </p:txBody>
      </p:sp>
      <p:sp>
        <p:nvSpPr>
          <p:cNvPr id="17" name="文本框 16">
            <a:extLst>
              <a:ext uri="{FF2B5EF4-FFF2-40B4-BE49-F238E27FC236}">
                <a16:creationId xmlns:a16="http://schemas.microsoft.com/office/drawing/2014/main" id="{B7115130-100C-BE52-1C07-611BADB2A8BE}"/>
              </a:ext>
            </a:extLst>
          </p:cNvPr>
          <p:cNvSpPr txBox="1"/>
          <p:nvPr/>
        </p:nvSpPr>
        <p:spPr>
          <a:xfrm>
            <a:off x="9563191" y="5397442"/>
            <a:ext cx="1673856" cy="338554"/>
          </a:xfrm>
          <a:prstGeom prst="rect">
            <a:avLst/>
          </a:prstGeom>
          <a:solidFill>
            <a:srgbClr val="FFFF00">
              <a:alpha val="50000"/>
            </a:srgbClr>
          </a:solidFill>
        </p:spPr>
        <p:txBody>
          <a:bodyPr wrap="none" rtlCol="0">
            <a:spAutoFit/>
          </a:bodyPr>
          <a:lstStyle/>
          <a:p>
            <a:r>
              <a:rPr lang="en-US" altLang="zh-CN" sz="1600" dirty="0">
                <a:solidFill>
                  <a:schemeClr val="accent1"/>
                </a:solidFill>
              </a:rPr>
              <a:t>Landau damping</a:t>
            </a:r>
            <a:endParaRPr lang="zh-CN" altLang="en-US" sz="1600" dirty="0">
              <a:solidFill>
                <a:schemeClr val="accent1"/>
              </a:solidFill>
            </a:endParaRPr>
          </a:p>
        </p:txBody>
      </p:sp>
      <p:grpSp>
        <p:nvGrpSpPr>
          <p:cNvPr id="18" name="Group 17">
            <a:extLst>
              <a:ext uri="{FF2B5EF4-FFF2-40B4-BE49-F238E27FC236}">
                <a16:creationId xmlns:a16="http://schemas.microsoft.com/office/drawing/2014/main" id="{13341E98-DEA2-0045-6136-63393D74B8A8}"/>
              </a:ext>
            </a:extLst>
          </p:cNvPr>
          <p:cNvGrpSpPr>
            <a:grpSpLocks/>
          </p:cNvGrpSpPr>
          <p:nvPr/>
        </p:nvGrpSpPr>
        <p:grpSpPr bwMode="auto">
          <a:xfrm>
            <a:off x="8406245" y="4156868"/>
            <a:ext cx="3419239" cy="1158228"/>
            <a:chOff x="2208" y="2976"/>
            <a:chExt cx="3408" cy="1344"/>
          </a:xfrm>
        </p:grpSpPr>
        <p:pic>
          <p:nvPicPr>
            <p:cNvPr id="19" name="Picture 11">
              <a:extLst>
                <a:ext uri="{FF2B5EF4-FFF2-40B4-BE49-F238E27FC236}">
                  <a16:creationId xmlns:a16="http://schemas.microsoft.com/office/drawing/2014/main" id="{E21FFE68-344B-3BDB-4CAF-E3BAA48819A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08" y="2976"/>
              <a:ext cx="3408" cy="1344"/>
            </a:xfrm>
            <a:prstGeom prst="rect">
              <a:avLst/>
            </a:prstGeom>
            <a:noFill/>
            <a:extLst>
              <a:ext uri="{909E8E84-426E-40DD-AFC4-6F175D3DCCD1}">
                <a14:hiddenFill xmlns:a14="http://schemas.microsoft.com/office/drawing/2010/main">
                  <a:solidFill>
                    <a:srgbClr val="FFFFFF"/>
                  </a:solidFill>
                </a14:hiddenFill>
              </a:ext>
            </a:extLst>
          </p:spPr>
        </p:pic>
        <p:sp>
          <p:nvSpPr>
            <p:cNvPr id="20" name="Line 12">
              <a:extLst>
                <a:ext uri="{FF2B5EF4-FFF2-40B4-BE49-F238E27FC236}">
                  <a16:creationId xmlns:a16="http://schemas.microsoft.com/office/drawing/2014/main" id="{1356EB55-FDED-78D2-F3BA-DA60F6AEB18D}"/>
                </a:ext>
              </a:extLst>
            </p:cNvPr>
            <p:cNvSpPr>
              <a:spLocks noChangeShapeType="1"/>
            </p:cNvSpPr>
            <p:nvPr/>
          </p:nvSpPr>
          <p:spPr bwMode="auto">
            <a:xfrm>
              <a:off x="4656" y="3151"/>
              <a:ext cx="112" cy="0"/>
            </a:xfrm>
            <a:prstGeom prst="line">
              <a:avLst/>
            </a:prstGeom>
            <a:noFill/>
            <a:ln w="25400">
              <a:solidFill>
                <a:srgbClr val="FF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1" name="Text Box 13">
              <a:extLst>
                <a:ext uri="{FF2B5EF4-FFF2-40B4-BE49-F238E27FC236}">
                  <a16:creationId xmlns:a16="http://schemas.microsoft.com/office/drawing/2014/main" id="{24D46720-1AB0-3A8E-D4B4-DFB13E87E768}"/>
                </a:ext>
              </a:extLst>
            </p:cNvPr>
            <p:cNvSpPr txBox="1">
              <a:spLocks noChangeArrowheads="1"/>
            </p:cNvSpPr>
            <p:nvPr/>
          </p:nvSpPr>
          <p:spPr bwMode="auto">
            <a:xfrm>
              <a:off x="4752" y="3062"/>
              <a:ext cx="456"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000">
                  <a:solidFill>
                    <a:srgbClr val="FF0000"/>
                  </a:solidFill>
                  <a:ea typeface="宋体" panose="02010600030101010101" pitchFamily="2" charset="-122"/>
                </a:rPr>
                <a:t>RMS size</a:t>
              </a:r>
            </a:p>
          </p:txBody>
        </p:sp>
        <p:sp>
          <p:nvSpPr>
            <p:cNvPr id="22" name="Line 14">
              <a:extLst>
                <a:ext uri="{FF2B5EF4-FFF2-40B4-BE49-F238E27FC236}">
                  <a16:creationId xmlns:a16="http://schemas.microsoft.com/office/drawing/2014/main" id="{BCCF0C6C-78DF-1F9F-3070-F038FB1FC290}"/>
                </a:ext>
              </a:extLst>
            </p:cNvPr>
            <p:cNvSpPr>
              <a:spLocks noChangeShapeType="1"/>
            </p:cNvSpPr>
            <p:nvPr/>
          </p:nvSpPr>
          <p:spPr bwMode="auto">
            <a:xfrm>
              <a:off x="4704" y="4080"/>
              <a:ext cx="112" cy="0"/>
            </a:xfrm>
            <a:prstGeom prst="line">
              <a:avLst/>
            </a:prstGeom>
            <a:noFill/>
            <a:ln w="25400">
              <a:solidFill>
                <a:srgbClr val="FF00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zh-CN" altLang="en-US"/>
            </a:p>
          </p:txBody>
        </p:sp>
        <p:sp>
          <p:nvSpPr>
            <p:cNvPr id="23" name="Text Box 15">
              <a:extLst>
                <a:ext uri="{FF2B5EF4-FFF2-40B4-BE49-F238E27FC236}">
                  <a16:creationId xmlns:a16="http://schemas.microsoft.com/office/drawing/2014/main" id="{ED1D6D89-1789-CAD8-65DA-937DDA9A1720}"/>
                </a:ext>
              </a:extLst>
            </p:cNvPr>
            <p:cNvSpPr txBox="1">
              <a:spLocks noChangeArrowheads="1"/>
            </p:cNvSpPr>
            <p:nvPr/>
          </p:nvSpPr>
          <p:spPr bwMode="auto">
            <a:xfrm>
              <a:off x="4823" y="3986"/>
              <a:ext cx="439" cy="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altLang="zh-CN" sz="1000">
                  <a:solidFill>
                    <a:srgbClr val="FF3399"/>
                  </a:solidFill>
                  <a:ea typeface="宋体" panose="02010600030101010101" pitchFamily="2" charset="-122"/>
                </a:rPr>
                <a:t>Centroid</a:t>
              </a:r>
            </a:p>
          </p:txBody>
        </p:sp>
      </p:grpSp>
      <p:sp>
        <p:nvSpPr>
          <p:cNvPr id="16" name="矩形: 圆角 15">
            <a:extLst>
              <a:ext uri="{FF2B5EF4-FFF2-40B4-BE49-F238E27FC236}">
                <a16:creationId xmlns:a16="http://schemas.microsoft.com/office/drawing/2014/main" id="{30F52F37-AFAE-7E30-27C3-788B51C0719C}"/>
              </a:ext>
            </a:extLst>
          </p:cNvPr>
          <p:cNvSpPr/>
          <p:nvPr/>
        </p:nvSpPr>
        <p:spPr>
          <a:xfrm>
            <a:off x="4572000" y="899990"/>
            <a:ext cx="7191226" cy="4940052"/>
          </a:xfrm>
          <a:prstGeom prst="roundRect">
            <a:avLst>
              <a:gd name="adj" fmla="val 6195"/>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89968580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descr="图示&#10;&#10;AI 生成的内容可能不正确。">
            <a:extLst>
              <a:ext uri="{FF2B5EF4-FFF2-40B4-BE49-F238E27FC236}">
                <a16:creationId xmlns:a16="http://schemas.microsoft.com/office/drawing/2014/main" id="{9CD4017E-B922-33AF-65F5-4D01E150E833}"/>
              </a:ext>
            </a:extLst>
          </p:cNvPr>
          <p:cNvPicPr>
            <a:picLocks noChangeAspect="1"/>
          </p:cNvPicPr>
          <p:nvPr/>
        </p:nvPicPr>
        <p:blipFill rotWithShape="1">
          <a:blip r:embed="rId2">
            <a:extLst>
              <a:ext uri="{28A0092B-C50C-407E-A947-70E740481C1C}">
                <a14:useLocalDpi xmlns:a14="http://schemas.microsoft.com/office/drawing/2010/main" val="0"/>
              </a:ext>
            </a:extLst>
          </a:blip>
          <a:srcRect t="9442"/>
          <a:stretch>
            <a:fillRect/>
          </a:stretch>
        </p:blipFill>
        <p:spPr bwMode="auto">
          <a:xfrm>
            <a:off x="8385911" y="4171788"/>
            <a:ext cx="3553690" cy="2229593"/>
          </a:xfrm>
          <a:prstGeom prst="rect">
            <a:avLst/>
          </a:prstGeom>
          <a:noFill/>
          <a:ln>
            <a:noFill/>
          </a:ln>
          <a:extLst>
            <a:ext uri="{53640926-AAD7-44D8-BBD7-CCE9431645EC}">
              <a14:shadowObscured xmlns:a14="http://schemas.microsoft.com/office/drawing/2010/main"/>
            </a:ext>
          </a:extLst>
        </p:spPr>
      </p:pic>
      <p:sp>
        <p:nvSpPr>
          <p:cNvPr id="2" name="文本框 1">
            <a:extLst>
              <a:ext uri="{FF2B5EF4-FFF2-40B4-BE49-F238E27FC236}">
                <a16:creationId xmlns:a16="http://schemas.microsoft.com/office/drawing/2014/main" id="{FA1381DA-9C6C-EB3B-6A4C-75901CBE6E26}"/>
              </a:ext>
            </a:extLst>
          </p:cNvPr>
          <p:cNvSpPr txBox="1"/>
          <p:nvPr/>
        </p:nvSpPr>
        <p:spPr>
          <a:xfrm>
            <a:off x="1145598" y="116669"/>
            <a:ext cx="6094268" cy="523220"/>
          </a:xfrm>
          <a:prstGeom prst="rect">
            <a:avLst/>
          </a:prstGeom>
          <a:noFill/>
        </p:spPr>
        <p:txBody>
          <a:bodyPr wrap="square">
            <a:spAutoFit/>
          </a:bodyPr>
          <a:lstStyle/>
          <a:p>
            <a:r>
              <a:rPr lang="en-US" altLang="zh-CN" sz="2800" dirty="0">
                <a:solidFill>
                  <a:schemeClr val="accent5">
                    <a:lumMod val="60000"/>
                    <a:lumOff val="40000"/>
                  </a:schemeClr>
                </a:solidFill>
                <a:latin typeface="华文中宋" panose="02010600040101010101" pitchFamily="2" charset="-122"/>
                <a:ea typeface="华文中宋" panose="02010600040101010101" pitchFamily="2" charset="-122"/>
              </a:rPr>
              <a:t>Damping</a:t>
            </a:r>
            <a:endParaRPr lang="zh-CN" altLang="en-US" sz="2800" dirty="0">
              <a:solidFill>
                <a:schemeClr val="accent5">
                  <a:lumMod val="60000"/>
                  <a:lumOff val="40000"/>
                </a:schemeClr>
              </a:solidFill>
              <a:latin typeface="华文中宋" panose="02010600040101010101" pitchFamily="2" charset="-122"/>
              <a:ea typeface="华文中宋" panose="02010600040101010101" pitchFamily="2" charset="-122"/>
            </a:endParaRPr>
          </a:p>
        </p:txBody>
      </p:sp>
      <p:pic>
        <p:nvPicPr>
          <p:cNvPr id="3" name="图片 2" descr="文本, 应用程序&#10;&#10;AI 生成的内容可能不正确。">
            <a:extLst>
              <a:ext uri="{FF2B5EF4-FFF2-40B4-BE49-F238E27FC236}">
                <a16:creationId xmlns:a16="http://schemas.microsoft.com/office/drawing/2014/main" id="{659A15D3-1E9A-B5C0-20ED-32BDD97D87B7}"/>
              </a:ext>
            </a:extLst>
          </p:cNvPr>
          <p:cNvPicPr>
            <a:picLocks noChangeAspect="1"/>
          </p:cNvPicPr>
          <p:nvPr/>
        </p:nvPicPr>
        <p:blipFill rotWithShape="1">
          <a:blip r:embed="rId3">
            <a:extLst>
              <a:ext uri="{28A0092B-C50C-407E-A947-70E740481C1C}">
                <a14:useLocalDpi xmlns:a14="http://schemas.microsoft.com/office/drawing/2010/main" val="0"/>
              </a:ext>
            </a:extLst>
          </a:blip>
          <a:srcRect l="8925" t="10814" b="29543"/>
          <a:stretch>
            <a:fillRect/>
          </a:stretch>
        </p:blipFill>
        <p:spPr bwMode="auto">
          <a:xfrm>
            <a:off x="35339" y="1421146"/>
            <a:ext cx="4524929" cy="2256891"/>
          </a:xfrm>
          <a:prstGeom prst="rect">
            <a:avLst/>
          </a:prstGeom>
          <a:noFill/>
          <a:ln>
            <a:noFill/>
          </a:ln>
          <a:extLst>
            <a:ext uri="{53640926-AAD7-44D8-BBD7-CCE9431645EC}">
              <a14:shadowObscured xmlns:a14="http://schemas.microsoft.com/office/drawing/2010/main"/>
            </a:ext>
          </a:extLst>
        </p:spPr>
      </p:pic>
      <p:pic>
        <p:nvPicPr>
          <p:cNvPr id="4" name="图片 3">
            <a:extLst>
              <a:ext uri="{FF2B5EF4-FFF2-40B4-BE49-F238E27FC236}">
                <a16:creationId xmlns:a16="http://schemas.microsoft.com/office/drawing/2014/main" id="{9DCC37CC-6073-F931-6DBE-74DF55952B6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315459" y="1172598"/>
            <a:ext cx="4853241" cy="1809594"/>
          </a:xfrm>
          <a:prstGeom prst="rect">
            <a:avLst/>
          </a:prstGeom>
          <a:noFill/>
          <a:ln>
            <a:noFill/>
          </a:ln>
        </p:spPr>
      </p:pic>
      <p:pic>
        <p:nvPicPr>
          <p:cNvPr id="5" name="图片 4">
            <a:extLst>
              <a:ext uri="{FF2B5EF4-FFF2-40B4-BE49-F238E27FC236}">
                <a16:creationId xmlns:a16="http://schemas.microsoft.com/office/drawing/2014/main" id="{BBF5A038-6345-DC43-9179-4DB145C9A27E}"/>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784960" y="944322"/>
            <a:ext cx="2270468" cy="2459815"/>
          </a:xfrm>
          <a:prstGeom prst="rect">
            <a:avLst/>
          </a:prstGeom>
          <a:noFill/>
          <a:ln>
            <a:noFill/>
          </a:ln>
        </p:spPr>
      </p:pic>
      <p:sp>
        <p:nvSpPr>
          <p:cNvPr id="6" name="文本框 5">
            <a:extLst>
              <a:ext uri="{FF2B5EF4-FFF2-40B4-BE49-F238E27FC236}">
                <a16:creationId xmlns:a16="http://schemas.microsoft.com/office/drawing/2014/main" id="{6C82AA31-806A-0E63-4415-12E2AAB864E6}"/>
              </a:ext>
            </a:extLst>
          </p:cNvPr>
          <p:cNvSpPr txBox="1"/>
          <p:nvPr/>
        </p:nvSpPr>
        <p:spPr>
          <a:xfrm>
            <a:off x="3069866" y="3500923"/>
            <a:ext cx="6441187" cy="369332"/>
          </a:xfrm>
          <a:prstGeom prst="rect">
            <a:avLst/>
          </a:prstGeom>
          <a:noFill/>
        </p:spPr>
        <p:txBody>
          <a:bodyPr wrap="none" rtlCol="0">
            <a:spAutoFit/>
          </a:bodyPr>
          <a:lstStyle/>
          <a:p>
            <a:r>
              <a:rPr lang="en-US" altLang="zh-CN" dirty="0"/>
              <a:t>Electron </a:t>
            </a:r>
            <a:r>
              <a:rPr lang="zh-CN" altLang="en-US" dirty="0"/>
              <a:t>cooling </a:t>
            </a:r>
            <a:r>
              <a:rPr lang="en-US" altLang="zh-CN" dirty="0"/>
              <a:t>for proton or ion beams is so successful, that …</a:t>
            </a:r>
            <a:endParaRPr lang="zh-CN" altLang="en-US" dirty="0"/>
          </a:p>
        </p:txBody>
      </p:sp>
      <p:cxnSp>
        <p:nvCxnSpPr>
          <p:cNvPr id="9" name="直接连接符 8">
            <a:extLst>
              <a:ext uri="{FF2B5EF4-FFF2-40B4-BE49-F238E27FC236}">
                <a16:creationId xmlns:a16="http://schemas.microsoft.com/office/drawing/2014/main" id="{C0E457E6-A98F-B4F9-8D73-9888BEF33703}"/>
              </a:ext>
            </a:extLst>
          </p:cNvPr>
          <p:cNvCxnSpPr/>
          <p:nvPr/>
        </p:nvCxnSpPr>
        <p:spPr>
          <a:xfrm>
            <a:off x="114300" y="4021281"/>
            <a:ext cx="12054400" cy="0"/>
          </a:xfrm>
          <a:prstGeom prst="line">
            <a:avLst/>
          </a:prstGeom>
        </p:spPr>
        <p:style>
          <a:lnRef idx="2">
            <a:schemeClr val="accent1"/>
          </a:lnRef>
          <a:fillRef idx="0">
            <a:schemeClr val="accent1"/>
          </a:fillRef>
          <a:effectRef idx="1">
            <a:schemeClr val="accent1"/>
          </a:effectRef>
          <a:fontRef idx="minor">
            <a:schemeClr val="tx1"/>
          </a:fontRef>
        </p:style>
      </p:cxnSp>
      <p:grpSp>
        <p:nvGrpSpPr>
          <p:cNvPr id="17" name="组合 16">
            <a:extLst>
              <a:ext uri="{FF2B5EF4-FFF2-40B4-BE49-F238E27FC236}">
                <a16:creationId xmlns:a16="http://schemas.microsoft.com/office/drawing/2014/main" id="{B59FE0E5-8494-94C5-8A53-EB87A2B14BEC}"/>
              </a:ext>
            </a:extLst>
          </p:cNvPr>
          <p:cNvGrpSpPr/>
          <p:nvPr/>
        </p:nvGrpSpPr>
        <p:grpSpPr>
          <a:xfrm>
            <a:off x="252399" y="4572418"/>
            <a:ext cx="4307869" cy="1748964"/>
            <a:chOff x="1145598" y="4462634"/>
            <a:chExt cx="5430201" cy="2183931"/>
          </a:xfrm>
        </p:grpSpPr>
        <p:grpSp>
          <p:nvGrpSpPr>
            <p:cNvPr id="16" name="组合 15">
              <a:extLst>
                <a:ext uri="{FF2B5EF4-FFF2-40B4-BE49-F238E27FC236}">
                  <a16:creationId xmlns:a16="http://schemas.microsoft.com/office/drawing/2014/main" id="{4BFEE157-A9E5-4C30-51D9-80214273D8E3}"/>
                </a:ext>
              </a:extLst>
            </p:cNvPr>
            <p:cNvGrpSpPr/>
            <p:nvPr/>
          </p:nvGrpSpPr>
          <p:grpSpPr>
            <a:xfrm>
              <a:off x="1145598" y="4462634"/>
              <a:ext cx="5274310" cy="2026285"/>
              <a:chOff x="1145598" y="4462634"/>
              <a:chExt cx="5274310" cy="2026285"/>
            </a:xfrm>
          </p:grpSpPr>
          <p:pic>
            <p:nvPicPr>
              <p:cNvPr id="7" name="图片 6" descr="图表&#10;&#10;AI 生成的内容可能不正确。">
                <a:extLst>
                  <a:ext uri="{FF2B5EF4-FFF2-40B4-BE49-F238E27FC236}">
                    <a16:creationId xmlns:a16="http://schemas.microsoft.com/office/drawing/2014/main" id="{0AAF7D78-8E27-38E8-9943-2187A4E21B3F}"/>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29043"/>
              <a:stretch>
                <a:fillRect/>
              </a:stretch>
            </p:blipFill>
            <p:spPr bwMode="auto">
              <a:xfrm>
                <a:off x="1145598" y="4462634"/>
                <a:ext cx="5274310" cy="2026285"/>
              </a:xfrm>
              <a:prstGeom prst="rect">
                <a:avLst/>
              </a:prstGeom>
              <a:noFill/>
              <a:ln>
                <a:noFill/>
              </a:ln>
              <a:extLst>
                <a:ext uri="{53640926-AAD7-44D8-BBD7-CCE9431645EC}">
                  <a14:shadowObscured xmlns:a14="http://schemas.microsoft.com/office/drawing/2010/main"/>
                </a:ext>
              </a:extLst>
            </p:spPr>
          </p:pic>
          <p:cxnSp>
            <p:nvCxnSpPr>
              <p:cNvPr id="10" name="直接箭头连接符 9">
                <a:extLst>
                  <a:ext uri="{FF2B5EF4-FFF2-40B4-BE49-F238E27FC236}">
                    <a16:creationId xmlns:a16="http://schemas.microsoft.com/office/drawing/2014/main" id="{A6F646EE-F26B-99F7-BA67-A128FB809CC9}"/>
                  </a:ext>
                </a:extLst>
              </p:cNvPr>
              <p:cNvCxnSpPr/>
              <p:nvPr/>
            </p:nvCxnSpPr>
            <p:spPr>
              <a:xfrm>
                <a:off x="1301489" y="5632450"/>
                <a:ext cx="4455795" cy="654685"/>
              </a:xfrm>
              <a:prstGeom prst="straightConnector1">
                <a:avLst/>
              </a:prstGeom>
              <a:ln w="15875">
                <a:solidFill>
                  <a:srgbClr val="EE0000"/>
                </a:solidFill>
                <a:tailEnd type="stealth" w="lg" len="lg"/>
              </a:ln>
            </p:spPr>
            <p:style>
              <a:lnRef idx="1">
                <a:schemeClr val="accent1"/>
              </a:lnRef>
              <a:fillRef idx="0">
                <a:schemeClr val="accent1"/>
              </a:fillRef>
              <a:effectRef idx="0">
                <a:schemeClr val="accent1"/>
              </a:effectRef>
              <a:fontRef idx="minor">
                <a:schemeClr val="tx1"/>
              </a:fontRef>
            </p:style>
          </p:cxnSp>
        </p:grpSp>
        <p:sp>
          <p:nvSpPr>
            <p:cNvPr id="11" name="文本框 2">
              <a:extLst>
                <a:ext uri="{FF2B5EF4-FFF2-40B4-BE49-F238E27FC236}">
                  <a16:creationId xmlns:a16="http://schemas.microsoft.com/office/drawing/2014/main" id="{E5DC4957-0C35-6DCE-1811-6854C05A8A23}"/>
                </a:ext>
              </a:extLst>
            </p:cNvPr>
            <p:cNvSpPr txBox="1">
              <a:spLocks noChangeArrowheads="1"/>
            </p:cNvSpPr>
            <p:nvPr/>
          </p:nvSpPr>
          <p:spPr bwMode="auto">
            <a:xfrm>
              <a:off x="5790939" y="6184900"/>
              <a:ext cx="784860" cy="461665"/>
            </a:xfrm>
            <a:prstGeom prst="rect">
              <a:avLst/>
            </a:prstGeom>
            <a:solidFill>
              <a:srgbClr val="FFFFFF"/>
            </a:solidFill>
            <a:ln w="9525">
              <a:noFill/>
              <a:miter lim="800000"/>
              <a:headEnd/>
              <a:tailEnd/>
            </a:ln>
          </p:spPr>
          <p:txBody>
            <a:bodyPr rot="0" vert="horz" wrap="square" lIns="91440" tIns="45720" rIns="91440" bIns="45720" anchor="t" anchorCtr="0">
              <a:spAutoFit/>
            </a:bodyPr>
            <a:lstStyle/>
            <a:p>
              <a:pPr algn="just">
                <a:buNone/>
              </a:pPr>
              <a:r>
                <a:rPr lang="en-US" sz="2400" b="1" i="1" kern="100" dirty="0">
                  <a:solidFill>
                    <a:srgbClr val="EE0000"/>
                  </a:solidFill>
                  <a:effectLst/>
                  <a:latin typeface="Times New Roman" panose="02020603050405020304" pitchFamily="18" charset="0"/>
                  <a:ea typeface="等线" panose="02010600030101010101" pitchFamily="2" charset="-122"/>
                  <a:cs typeface="Times New Roman" panose="02020603050405020304" pitchFamily="18" charset="0"/>
                </a:rPr>
                <a:t>e</a:t>
              </a:r>
              <a:r>
                <a:rPr lang="en-US" sz="2400" b="1" i="1" kern="100" baseline="30000" dirty="0">
                  <a:solidFill>
                    <a:srgbClr val="EE0000"/>
                  </a:solidFill>
                  <a:effectLst/>
                  <a:latin typeface="Times New Roman" panose="02020603050405020304" pitchFamily="18" charset="0"/>
                  <a:ea typeface="等线" panose="02010600030101010101" pitchFamily="2" charset="-122"/>
                  <a:cs typeface="Times New Roman" panose="02020603050405020304" pitchFamily="18" charset="0"/>
                </a:rPr>
                <a:t>-</a:t>
              </a:r>
              <a:endParaRPr lang="zh-CN" kern="100" dirty="0">
                <a:effectLst/>
                <a:latin typeface="等线" panose="02010600030101010101" pitchFamily="2" charset="-122"/>
                <a:ea typeface="等线" panose="02010600030101010101" pitchFamily="2" charset="-122"/>
                <a:cs typeface="Times New Roman" panose="02020603050405020304" pitchFamily="18" charset="0"/>
              </a:endParaRPr>
            </a:p>
          </p:txBody>
        </p:sp>
      </p:grpSp>
      <p:sp>
        <p:nvSpPr>
          <p:cNvPr id="12" name="文本框 11">
            <a:extLst>
              <a:ext uri="{FF2B5EF4-FFF2-40B4-BE49-F238E27FC236}">
                <a16:creationId xmlns:a16="http://schemas.microsoft.com/office/drawing/2014/main" id="{62EB66AC-AB71-4A75-778F-53F8F2509E85}"/>
              </a:ext>
            </a:extLst>
          </p:cNvPr>
          <p:cNvSpPr txBox="1"/>
          <p:nvPr/>
        </p:nvSpPr>
        <p:spPr>
          <a:xfrm>
            <a:off x="415636" y="4172308"/>
            <a:ext cx="9311523" cy="400110"/>
          </a:xfrm>
          <a:prstGeom prst="rect">
            <a:avLst/>
          </a:prstGeom>
          <a:noFill/>
        </p:spPr>
        <p:txBody>
          <a:bodyPr wrap="none" rtlCol="0">
            <a:spAutoFit/>
          </a:bodyPr>
          <a:lstStyle/>
          <a:p>
            <a:r>
              <a:rPr lang="en-US" altLang="zh-CN" sz="2000" b="1" dirty="0">
                <a:solidFill>
                  <a:srgbClr val="FF0000"/>
                </a:solidFill>
                <a:latin typeface="Times New Roman" panose="02020603050405020304" pitchFamily="18" charset="0"/>
                <a:cs typeface="Times New Roman" panose="02020603050405020304" pitchFamily="18" charset="0"/>
              </a:rPr>
              <a:t>Besides synchrotron radiation, is there any other mechanism to cool electron beam?</a:t>
            </a:r>
            <a:endParaRPr lang="zh-CN" altLang="en-US" sz="2000" b="1" dirty="0">
              <a:solidFill>
                <a:srgbClr val="FF0000"/>
              </a:solidFill>
              <a:latin typeface="Times New Roman" panose="02020603050405020304" pitchFamily="18" charset="0"/>
              <a:cs typeface="Times New Roman" panose="02020603050405020304" pitchFamily="18" charset="0"/>
            </a:endParaRPr>
          </a:p>
        </p:txBody>
      </p:sp>
      <p:pic>
        <p:nvPicPr>
          <p:cNvPr id="13" name="图片 12" descr="图示&#10;&#10;AI 生成的内容可能不正确。">
            <a:extLst>
              <a:ext uri="{FF2B5EF4-FFF2-40B4-BE49-F238E27FC236}">
                <a16:creationId xmlns:a16="http://schemas.microsoft.com/office/drawing/2014/main" id="{CF6A957A-3902-0913-26D2-FFA908E52FA7}"/>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524930" y="4855034"/>
            <a:ext cx="3964444" cy="1288999"/>
          </a:xfrm>
          <a:prstGeom prst="rect">
            <a:avLst/>
          </a:prstGeom>
          <a:noFill/>
          <a:ln>
            <a:noFill/>
          </a:ln>
        </p:spPr>
      </p:pic>
      <mc:AlternateContent xmlns:mc="http://schemas.openxmlformats.org/markup-compatibility/2006" xmlns:a14="http://schemas.microsoft.com/office/drawing/2010/main">
        <mc:Choice Requires="a14">
          <p:sp>
            <p:nvSpPr>
              <p:cNvPr id="15" name="文本框 14">
                <a:extLst>
                  <a:ext uri="{FF2B5EF4-FFF2-40B4-BE49-F238E27FC236}">
                    <a16:creationId xmlns:a16="http://schemas.microsoft.com/office/drawing/2014/main" id="{96B3F059-6EC5-1B15-828E-4D37EC214E4E}"/>
                  </a:ext>
                </a:extLst>
              </p:cNvPr>
              <p:cNvSpPr txBox="1"/>
              <p:nvPr/>
            </p:nvSpPr>
            <p:spPr>
              <a:xfrm>
                <a:off x="3193474" y="6401381"/>
                <a:ext cx="6094268" cy="36933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zh-CN" altLang="en-US" i="1" smtClean="0">
                              <a:solidFill>
                                <a:srgbClr val="836967"/>
                              </a:solidFill>
                              <a:latin typeface="Cambria Math" panose="02040503050406030204" pitchFamily="18" charset="0"/>
                            </a:rPr>
                          </m:ctrlPr>
                        </m:sSubPr>
                        <m:e>
                          <m:r>
                            <a:rPr lang="zh-CN" altLang="en-US" i="1">
                              <a:latin typeface="Cambria Math" panose="02040503050406030204" pitchFamily="18" charset="0"/>
                            </a:rPr>
                            <m:t>𝜎</m:t>
                          </m:r>
                        </m:e>
                        <m:sub>
                          <m:r>
                            <a:rPr lang="zh-CN" altLang="en-US" i="1">
                              <a:latin typeface="Cambria Math" panose="02040503050406030204" pitchFamily="18" charset="0"/>
                            </a:rPr>
                            <m:t>𝑡h</m:t>
                          </m:r>
                        </m:sub>
                      </m:sSub>
                      <m:r>
                        <a:rPr lang="zh-CN" altLang="en-US" i="0">
                          <a:latin typeface="Cambria Math" panose="02040503050406030204" pitchFamily="18" charset="0"/>
                        </a:rPr>
                        <m:t>=6.65×</m:t>
                      </m:r>
                      <m:sSup>
                        <m:sSupPr>
                          <m:ctrlPr>
                            <a:rPr lang="zh-CN" altLang="en-US" i="1">
                              <a:solidFill>
                                <a:srgbClr val="836967"/>
                              </a:solidFill>
                              <a:latin typeface="Cambria Math" panose="02040503050406030204" pitchFamily="18" charset="0"/>
                            </a:rPr>
                          </m:ctrlPr>
                        </m:sSupPr>
                        <m:e>
                          <m:r>
                            <a:rPr lang="zh-CN" altLang="en-US" i="0">
                              <a:latin typeface="Cambria Math" panose="02040503050406030204" pitchFamily="18" charset="0"/>
                            </a:rPr>
                            <m:t>10</m:t>
                          </m:r>
                        </m:e>
                        <m:sup>
                          <m:r>
                            <a:rPr lang="zh-CN" altLang="en-US" i="0">
                              <a:latin typeface="Cambria Math" panose="02040503050406030204" pitchFamily="18" charset="0"/>
                            </a:rPr>
                            <m:t>−29</m:t>
                          </m:r>
                        </m:sup>
                      </m:sSup>
                      <m:sSup>
                        <m:sSupPr>
                          <m:ctrlPr>
                            <a:rPr lang="zh-CN" altLang="en-US" i="1">
                              <a:solidFill>
                                <a:srgbClr val="836967"/>
                              </a:solidFill>
                              <a:latin typeface="Cambria Math" panose="02040503050406030204" pitchFamily="18" charset="0"/>
                            </a:rPr>
                          </m:ctrlPr>
                        </m:sSupPr>
                        <m:e>
                          <m:r>
                            <a:rPr lang="zh-CN" altLang="en-US" i="1">
                              <a:latin typeface="Cambria Math" panose="02040503050406030204" pitchFamily="18" charset="0"/>
                            </a:rPr>
                            <m:t>𝑚</m:t>
                          </m:r>
                        </m:e>
                        <m:sup>
                          <m:r>
                            <a:rPr lang="zh-CN" altLang="en-US" i="0">
                              <a:latin typeface="Cambria Math" panose="02040503050406030204" pitchFamily="18" charset="0"/>
                            </a:rPr>
                            <m:t>2</m:t>
                          </m:r>
                        </m:sup>
                      </m:sSup>
                      <m:r>
                        <a:rPr lang="zh-CN" altLang="en-US" i="0">
                          <a:latin typeface="Cambria Math" panose="02040503050406030204" pitchFamily="18" charset="0"/>
                        </a:rPr>
                        <m:t>=0.665 </m:t>
                      </m:r>
                      <m:r>
                        <a:rPr lang="zh-CN" altLang="en-US" i="1">
                          <a:latin typeface="Cambria Math" panose="02040503050406030204" pitchFamily="18" charset="0"/>
                        </a:rPr>
                        <m:t>𝑏𝑎𝑟𝑛</m:t>
                      </m:r>
                    </m:oMath>
                  </m:oMathPara>
                </a14:m>
                <a:endParaRPr lang="zh-CN" altLang="en-US" dirty="0"/>
              </a:p>
            </p:txBody>
          </p:sp>
        </mc:Choice>
        <mc:Fallback xmlns="">
          <p:sp>
            <p:nvSpPr>
              <p:cNvPr id="15" name="文本框 14">
                <a:extLst>
                  <a:ext uri="{FF2B5EF4-FFF2-40B4-BE49-F238E27FC236}">
                    <a16:creationId xmlns:a16="http://schemas.microsoft.com/office/drawing/2014/main" id="{96B3F059-6EC5-1B15-828E-4D37EC214E4E}"/>
                  </a:ext>
                </a:extLst>
              </p:cNvPr>
              <p:cNvSpPr txBox="1">
                <a:spLocks noRot="1" noChangeAspect="1" noMove="1" noResize="1" noEditPoints="1" noAdjustHandles="1" noChangeArrowheads="1" noChangeShapeType="1" noTextEdit="1"/>
              </p:cNvSpPr>
              <p:nvPr/>
            </p:nvSpPr>
            <p:spPr>
              <a:xfrm>
                <a:off x="3193474" y="6401381"/>
                <a:ext cx="6094268" cy="369332"/>
              </a:xfrm>
              <a:prstGeom prst="rect">
                <a:avLst/>
              </a:prstGeom>
              <a:blipFill>
                <a:blip r:embed="rId8"/>
                <a:stretch>
                  <a:fillRect/>
                </a:stretch>
              </a:blipFill>
            </p:spPr>
            <p:txBody>
              <a:bodyPr/>
              <a:lstStyle/>
              <a:p>
                <a:r>
                  <a:rPr lang="zh-CN" altLang="en-US">
                    <a:noFill/>
                  </a:rPr>
                  <a:t> </a:t>
                </a:r>
              </a:p>
            </p:txBody>
          </p:sp>
        </mc:Fallback>
      </mc:AlternateContent>
      <p:sp>
        <p:nvSpPr>
          <p:cNvPr id="20" name="文本框 19">
            <a:extLst>
              <a:ext uri="{FF2B5EF4-FFF2-40B4-BE49-F238E27FC236}">
                <a16:creationId xmlns:a16="http://schemas.microsoft.com/office/drawing/2014/main" id="{305FA8A6-098E-3B5B-00FC-70428D34152B}"/>
              </a:ext>
            </a:extLst>
          </p:cNvPr>
          <p:cNvSpPr txBox="1"/>
          <p:nvPr/>
        </p:nvSpPr>
        <p:spPr>
          <a:xfrm>
            <a:off x="8227556" y="6587657"/>
            <a:ext cx="3964444" cy="230832"/>
          </a:xfrm>
          <a:prstGeom prst="rect">
            <a:avLst/>
          </a:prstGeom>
          <a:noFill/>
        </p:spPr>
        <p:txBody>
          <a:bodyPr wrap="square">
            <a:spAutoFit/>
          </a:bodyPr>
          <a:lstStyle/>
          <a:p>
            <a:pPr indent="266700" algn="l"/>
            <a:r>
              <a:rPr lang="en-US" altLang="zh-CN" sz="900" i="1" kern="100" dirty="0">
                <a:effectLst/>
                <a:latin typeface="Times New Roman" panose="02020603050405020304" pitchFamily="18" charset="0"/>
                <a:ea typeface="等线" panose="02010600030101010101" pitchFamily="2" charset="-122"/>
                <a:cs typeface="Times New Roman" panose="02020603050405020304" pitchFamily="18" charset="0"/>
              </a:rPr>
              <a:t>PHYSICAL REV I EW LETTERS, 1998, </a:t>
            </a:r>
            <a:r>
              <a:rPr lang="en-US" altLang="zh-CN" sz="900" i="1" kern="100" dirty="0" err="1">
                <a:effectLst/>
                <a:latin typeface="Times New Roman" panose="02020603050405020304" pitchFamily="18" charset="0"/>
                <a:ea typeface="等线" panose="02010600030101010101" pitchFamily="2" charset="-122"/>
                <a:cs typeface="Times New Roman" panose="02020603050405020304" pitchFamily="18" charset="0"/>
              </a:rPr>
              <a:t>Zhirong</a:t>
            </a:r>
            <a:r>
              <a:rPr lang="en-US" altLang="zh-CN" sz="900" i="1" kern="100" dirty="0">
                <a:effectLst/>
                <a:latin typeface="Times New Roman" panose="02020603050405020304" pitchFamily="18" charset="0"/>
                <a:ea typeface="等线" panose="02010600030101010101" pitchFamily="2" charset="-122"/>
                <a:cs typeface="Times New Roman" panose="02020603050405020304" pitchFamily="18" charset="0"/>
              </a:rPr>
              <a:t> Huang and Ronald D. Ruth</a:t>
            </a:r>
            <a:endParaRPr lang="zh-CN" altLang="zh-CN" sz="1000" i="1"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14" name="文本框 13">
            <a:extLst>
              <a:ext uri="{FF2B5EF4-FFF2-40B4-BE49-F238E27FC236}">
                <a16:creationId xmlns:a16="http://schemas.microsoft.com/office/drawing/2014/main" id="{0BB35994-77B9-F844-F41C-342D0134BFF9}"/>
              </a:ext>
            </a:extLst>
          </p:cNvPr>
          <p:cNvSpPr txBox="1"/>
          <p:nvPr/>
        </p:nvSpPr>
        <p:spPr>
          <a:xfrm>
            <a:off x="252399" y="899598"/>
            <a:ext cx="6094268" cy="369332"/>
          </a:xfrm>
          <a:prstGeom prst="rect">
            <a:avLst/>
          </a:prstGeom>
          <a:noFill/>
        </p:spPr>
        <p:txBody>
          <a:bodyPr wrap="square">
            <a:spAutoFit/>
          </a:bodyPr>
          <a:lstStyle/>
          <a:p>
            <a:r>
              <a:rPr lang="en-US" altLang="zh-CN" b="1" dirty="0">
                <a:solidFill>
                  <a:srgbClr val="FF0000"/>
                </a:solidFill>
              </a:rPr>
              <a:t>Electron </a:t>
            </a:r>
            <a:r>
              <a:rPr lang="zh-CN" altLang="en-US" b="1" dirty="0">
                <a:solidFill>
                  <a:srgbClr val="FF0000"/>
                </a:solidFill>
              </a:rPr>
              <a:t>cooling </a:t>
            </a:r>
            <a:r>
              <a:rPr lang="en-US" altLang="zh-CN" b="1" dirty="0">
                <a:solidFill>
                  <a:srgbClr val="FF0000"/>
                </a:solidFill>
              </a:rPr>
              <a:t>for proton or ion beams</a:t>
            </a:r>
            <a:endParaRPr lang="zh-CN" altLang="en-US" b="1" dirty="0">
              <a:solidFill>
                <a:srgbClr val="FF0000"/>
              </a:solidFill>
            </a:endParaRPr>
          </a:p>
        </p:txBody>
      </p:sp>
    </p:spTree>
    <p:extLst>
      <p:ext uri="{BB962C8B-B14F-4D97-AF65-F5344CB8AC3E}">
        <p14:creationId xmlns:p14="http://schemas.microsoft.com/office/powerpoint/2010/main" val="1274799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组合 5">
            <a:extLst>
              <a:ext uri="{FF2B5EF4-FFF2-40B4-BE49-F238E27FC236}">
                <a16:creationId xmlns:a16="http://schemas.microsoft.com/office/drawing/2014/main" id="{407EFBBA-E9B5-4FD6-10FC-364078B5C080}"/>
              </a:ext>
            </a:extLst>
          </p:cNvPr>
          <p:cNvGrpSpPr/>
          <p:nvPr/>
        </p:nvGrpSpPr>
        <p:grpSpPr>
          <a:xfrm>
            <a:off x="6717915" y="1166811"/>
            <a:ext cx="3972974" cy="2875911"/>
            <a:chOff x="946420" y="1575929"/>
            <a:chExt cx="6101232" cy="4142559"/>
          </a:xfrm>
        </p:grpSpPr>
        <p:pic>
          <p:nvPicPr>
            <p:cNvPr id="4" name="图片 3" descr="图示&#10;&#10;描述已自动生成">
              <a:extLst>
                <a:ext uri="{FF2B5EF4-FFF2-40B4-BE49-F238E27FC236}">
                  <a16:creationId xmlns:a16="http://schemas.microsoft.com/office/drawing/2014/main" id="{F0DC5BD0-0318-DE9D-AA33-503C43C177A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46420" y="1575929"/>
              <a:ext cx="6101232" cy="4142559"/>
            </a:xfrm>
            <a:prstGeom prst="rect">
              <a:avLst/>
            </a:prstGeom>
          </p:spPr>
        </p:pic>
        <p:sp>
          <p:nvSpPr>
            <p:cNvPr id="5" name="矩形 4">
              <a:extLst>
                <a:ext uri="{FF2B5EF4-FFF2-40B4-BE49-F238E27FC236}">
                  <a16:creationId xmlns:a16="http://schemas.microsoft.com/office/drawing/2014/main" id="{A86971A7-8AE0-04FC-2C80-9AED603082F1}"/>
                </a:ext>
              </a:extLst>
            </p:cNvPr>
            <p:cNvSpPr/>
            <p:nvPr/>
          </p:nvSpPr>
          <p:spPr>
            <a:xfrm>
              <a:off x="1246909" y="1672936"/>
              <a:ext cx="1049482" cy="10806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7" name="文本框 6">
            <a:extLst>
              <a:ext uri="{FF2B5EF4-FFF2-40B4-BE49-F238E27FC236}">
                <a16:creationId xmlns:a16="http://schemas.microsoft.com/office/drawing/2014/main" id="{F6F1F8F7-62C9-3D8C-9E55-94C9A594DE3B}"/>
              </a:ext>
            </a:extLst>
          </p:cNvPr>
          <p:cNvSpPr txBox="1"/>
          <p:nvPr/>
        </p:nvSpPr>
        <p:spPr>
          <a:xfrm>
            <a:off x="527946" y="1030339"/>
            <a:ext cx="3664786" cy="369332"/>
          </a:xfrm>
          <a:prstGeom prst="rect">
            <a:avLst/>
          </a:prstGeom>
          <a:noFill/>
        </p:spPr>
        <p:txBody>
          <a:bodyPr wrap="none" rtlCol="0">
            <a:spAutoFit/>
          </a:bodyPr>
          <a:lstStyle/>
          <a:p>
            <a:r>
              <a:rPr lang="en-US" altLang="zh-CN" b="1" dirty="0">
                <a:solidFill>
                  <a:schemeClr val="accent3">
                    <a:lumMod val="60000"/>
                    <a:lumOff val="40000"/>
                  </a:schemeClr>
                </a:solidFill>
              </a:rPr>
              <a:t>Some other damping mechanism</a:t>
            </a:r>
            <a:endParaRPr lang="zh-CN" altLang="en-US" b="1" dirty="0">
              <a:solidFill>
                <a:schemeClr val="accent3">
                  <a:lumMod val="60000"/>
                  <a:lumOff val="40000"/>
                </a:schemeClr>
              </a:solidFill>
            </a:endParaRPr>
          </a:p>
        </p:txBody>
      </p:sp>
      <p:pic>
        <p:nvPicPr>
          <p:cNvPr id="5122" name="Picture 2">
            <a:extLst>
              <a:ext uri="{FF2B5EF4-FFF2-40B4-BE49-F238E27FC236}">
                <a16:creationId xmlns:a16="http://schemas.microsoft.com/office/drawing/2014/main" id="{CEB7A868-1864-7621-16E6-6D59405C55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77282" y="1594896"/>
            <a:ext cx="3758979" cy="2066263"/>
          </a:xfrm>
          <a:prstGeom prst="rect">
            <a:avLst/>
          </a:prstGeom>
          <a:noFill/>
          <a:extLst>
            <a:ext uri="{909E8E84-426E-40DD-AFC4-6F175D3DCCD1}">
              <a14:hiddenFill xmlns:a14="http://schemas.microsoft.com/office/drawing/2010/main">
                <a:solidFill>
                  <a:srgbClr val="FFFFFF"/>
                </a:solidFill>
              </a14:hiddenFill>
            </a:ext>
          </a:extLst>
        </p:spPr>
      </p:pic>
      <p:sp>
        <p:nvSpPr>
          <p:cNvPr id="8" name="文本框 7">
            <a:extLst>
              <a:ext uri="{FF2B5EF4-FFF2-40B4-BE49-F238E27FC236}">
                <a16:creationId xmlns:a16="http://schemas.microsoft.com/office/drawing/2014/main" id="{718E5046-5B7F-ED85-B616-A232F11B28EB}"/>
              </a:ext>
            </a:extLst>
          </p:cNvPr>
          <p:cNvSpPr txBox="1"/>
          <p:nvPr/>
        </p:nvSpPr>
        <p:spPr>
          <a:xfrm>
            <a:off x="2047209" y="3749457"/>
            <a:ext cx="1872629" cy="369332"/>
          </a:xfrm>
          <a:prstGeom prst="rect">
            <a:avLst/>
          </a:prstGeom>
          <a:noFill/>
        </p:spPr>
        <p:txBody>
          <a:bodyPr wrap="none" rtlCol="0">
            <a:spAutoFit/>
          </a:bodyPr>
          <a:lstStyle/>
          <a:p>
            <a:r>
              <a:rPr lang="en-US" altLang="zh-CN" dirty="0"/>
              <a:t>Feedback system</a:t>
            </a:r>
            <a:endParaRPr lang="zh-CN" altLang="en-US" dirty="0"/>
          </a:p>
        </p:txBody>
      </p:sp>
      <p:sp>
        <p:nvSpPr>
          <p:cNvPr id="10" name="文本框 9">
            <a:extLst>
              <a:ext uri="{FF2B5EF4-FFF2-40B4-BE49-F238E27FC236}">
                <a16:creationId xmlns:a16="http://schemas.microsoft.com/office/drawing/2014/main" id="{EB2178C8-EC85-1C06-A9E5-598495D1EC79}"/>
              </a:ext>
            </a:extLst>
          </p:cNvPr>
          <p:cNvSpPr txBox="1"/>
          <p:nvPr/>
        </p:nvSpPr>
        <p:spPr>
          <a:xfrm>
            <a:off x="7784033" y="4046075"/>
            <a:ext cx="2075584" cy="369331"/>
          </a:xfrm>
          <a:prstGeom prst="rect">
            <a:avLst/>
          </a:prstGeom>
          <a:noFill/>
        </p:spPr>
        <p:txBody>
          <a:bodyPr wrap="square">
            <a:spAutoFit/>
          </a:bodyPr>
          <a:lstStyle/>
          <a:p>
            <a:r>
              <a:rPr lang="en-US" altLang="zh-CN" b="1" dirty="0"/>
              <a:t>S</a:t>
            </a:r>
            <a:r>
              <a:rPr lang="zh-CN" altLang="en-US" b="1" dirty="0"/>
              <a:t>tochastic cooling</a:t>
            </a:r>
          </a:p>
        </p:txBody>
      </p:sp>
      <p:sp>
        <p:nvSpPr>
          <p:cNvPr id="3" name="文本框 2">
            <a:extLst>
              <a:ext uri="{FF2B5EF4-FFF2-40B4-BE49-F238E27FC236}">
                <a16:creationId xmlns:a16="http://schemas.microsoft.com/office/drawing/2014/main" id="{8B8731E0-C14E-897A-73E7-F2344B0901A3}"/>
              </a:ext>
            </a:extLst>
          </p:cNvPr>
          <p:cNvSpPr txBox="1"/>
          <p:nvPr/>
        </p:nvSpPr>
        <p:spPr>
          <a:xfrm>
            <a:off x="1145598" y="116669"/>
            <a:ext cx="6094268" cy="523220"/>
          </a:xfrm>
          <a:prstGeom prst="rect">
            <a:avLst/>
          </a:prstGeom>
          <a:noFill/>
        </p:spPr>
        <p:txBody>
          <a:bodyPr wrap="square">
            <a:spAutoFit/>
          </a:bodyPr>
          <a:lstStyle/>
          <a:p>
            <a:r>
              <a:rPr lang="en-US" altLang="zh-CN" sz="2800" dirty="0">
                <a:solidFill>
                  <a:schemeClr val="accent5">
                    <a:lumMod val="60000"/>
                    <a:lumOff val="40000"/>
                  </a:schemeClr>
                </a:solidFill>
                <a:latin typeface="华文中宋" panose="02010600040101010101" pitchFamily="2" charset="-122"/>
                <a:ea typeface="华文中宋" panose="02010600040101010101" pitchFamily="2" charset="-122"/>
              </a:rPr>
              <a:t>Damping</a:t>
            </a:r>
            <a:endParaRPr lang="zh-CN" altLang="en-US" sz="2800" dirty="0">
              <a:solidFill>
                <a:schemeClr val="accent5">
                  <a:lumMod val="60000"/>
                  <a:lumOff val="40000"/>
                </a:schemeClr>
              </a:solidFill>
              <a:latin typeface="华文中宋" panose="02010600040101010101" pitchFamily="2" charset="-122"/>
              <a:ea typeface="华文中宋" panose="02010600040101010101" pitchFamily="2" charset="-122"/>
            </a:endParaRPr>
          </a:p>
        </p:txBody>
      </p:sp>
      <p:sp>
        <p:nvSpPr>
          <p:cNvPr id="9" name="文本框 8">
            <a:extLst>
              <a:ext uri="{FF2B5EF4-FFF2-40B4-BE49-F238E27FC236}">
                <a16:creationId xmlns:a16="http://schemas.microsoft.com/office/drawing/2014/main" id="{9CACCC7A-BE25-F6C0-0E3C-1F67493B5E6B}"/>
              </a:ext>
            </a:extLst>
          </p:cNvPr>
          <p:cNvSpPr txBox="1"/>
          <p:nvPr/>
        </p:nvSpPr>
        <p:spPr>
          <a:xfrm>
            <a:off x="6850039" y="6317951"/>
            <a:ext cx="4247452" cy="307777"/>
          </a:xfrm>
          <a:prstGeom prst="rect">
            <a:avLst/>
          </a:prstGeom>
          <a:noFill/>
        </p:spPr>
        <p:txBody>
          <a:bodyPr wrap="square">
            <a:spAutoFit/>
          </a:bodyPr>
          <a:lstStyle/>
          <a:p>
            <a:r>
              <a:rPr lang="en-US" altLang="zh-CN" sz="1400" b="0" i="0" u="none" strike="noStrike" baseline="0" dirty="0">
                <a:latin typeface="GraphikNaturel-Semibold"/>
              </a:rPr>
              <a:t>J. Jarvis et al.,</a:t>
            </a:r>
            <a:r>
              <a:rPr lang="nl-NL" altLang="zh-CN" sz="1400" b="0" i="0" u="none" strike="noStrike" baseline="0" dirty="0">
                <a:latin typeface="GraphikNature-Regular"/>
              </a:rPr>
              <a:t> Nature | Vol 608 | 11 August 2022 | </a:t>
            </a:r>
            <a:r>
              <a:rPr lang="nl-NL" altLang="zh-CN" sz="1400" b="1" i="0" u="none" strike="noStrike" baseline="0" dirty="0">
                <a:latin typeface="GraphikNaturel-Bold"/>
              </a:rPr>
              <a:t>287</a:t>
            </a:r>
            <a:endParaRPr lang="zh-CN" altLang="en-US" sz="1400" dirty="0"/>
          </a:p>
        </p:txBody>
      </p:sp>
      <p:sp>
        <p:nvSpPr>
          <p:cNvPr id="11" name="文本框 10">
            <a:extLst>
              <a:ext uri="{FF2B5EF4-FFF2-40B4-BE49-F238E27FC236}">
                <a16:creationId xmlns:a16="http://schemas.microsoft.com/office/drawing/2014/main" id="{891EEED2-4B46-BC0A-7B94-3DD3B849EFE2}"/>
              </a:ext>
            </a:extLst>
          </p:cNvPr>
          <p:cNvSpPr txBox="1"/>
          <p:nvPr/>
        </p:nvSpPr>
        <p:spPr>
          <a:xfrm>
            <a:off x="6608617" y="4598847"/>
            <a:ext cx="5246827" cy="1569660"/>
          </a:xfrm>
          <a:prstGeom prst="rect">
            <a:avLst/>
          </a:prstGeom>
          <a:noFill/>
        </p:spPr>
        <p:txBody>
          <a:bodyPr wrap="square">
            <a:spAutoFit/>
          </a:bodyPr>
          <a:lstStyle/>
          <a:p>
            <a:pPr indent="266700" algn="l"/>
            <a:r>
              <a:rPr lang="en-US" altLang="zh-CN" sz="1600" kern="100" dirty="0">
                <a:effectLst/>
                <a:latin typeface="等线" panose="02010600030101010101" pitchFamily="2" charset="-122"/>
                <a:ea typeface="等线" panose="02010600030101010101" pitchFamily="2" charset="-122"/>
                <a:cs typeface="Times New Roman" panose="02020603050405020304" pitchFamily="18" charset="0"/>
              </a:rPr>
              <a:t>Transverse cooling is achieved by sensing the particle displacements in the pickup and applying a correcting signal at the kicker. Normally, the pickup and kicker are placed 90</a:t>
            </a:r>
            <a:r>
              <a:rPr lang="en-US" altLang="zh-CN" sz="1600" kern="100" dirty="0">
                <a:effectLst/>
                <a:latin typeface="Times New Roman" panose="02020603050405020304" pitchFamily="18" charset="0"/>
                <a:ea typeface="等线" panose="02010600030101010101" pitchFamily="2" charset="-122"/>
                <a:cs typeface="Times New Roman" panose="02020603050405020304" pitchFamily="18" charset="0"/>
              </a:rPr>
              <a:t>◦</a:t>
            </a:r>
            <a:r>
              <a:rPr lang="en-US" altLang="zh-CN" sz="1600" kern="100" dirty="0">
                <a:effectLst/>
                <a:latin typeface="等线" panose="02010600030101010101" pitchFamily="2" charset="-122"/>
                <a:ea typeface="等线" panose="02010600030101010101" pitchFamily="2" charset="-122"/>
                <a:cs typeface="Times New Roman" panose="02020603050405020304" pitchFamily="18" charset="0"/>
              </a:rPr>
              <a:t> apart in </a:t>
            </a:r>
            <a:r>
              <a:rPr lang="en-US" altLang="zh-CN" sz="1600" kern="100" dirty="0" err="1">
                <a:effectLst/>
                <a:latin typeface="等线" panose="02010600030101010101" pitchFamily="2" charset="-122"/>
                <a:ea typeface="等线" panose="02010600030101010101" pitchFamily="2" charset="-122"/>
                <a:cs typeface="Times New Roman" panose="02020603050405020304" pitchFamily="18" charset="0"/>
              </a:rPr>
              <a:t>betatron</a:t>
            </a:r>
            <a:r>
              <a:rPr lang="en-US" altLang="zh-CN" sz="1600" kern="100" dirty="0">
                <a:effectLst/>
                <a:latin typeface="等线" panose="02010600030101010101" pitchFamily="2" charset="-122"/>
                <a:ea typeface="等线" panose="02010600030101010101" pitchFamily="2" charset="-122"/>
                <a:cs typeface="Times New Roman" panose="02020603050405020304" pitchFamily="18" charset="0"/>
              </a:rPr>
              <a:t> phase so that a position displacement at the pickup will become an angular displacement at the kicker.</a:t>
            </a:r>
            <a:endParaRPr lang="zh-CN" altLang="zh-CN" sz="1200" kern="100" dirty="0">
              <a:effectLst/>
              <a:latin typeface="等线" panose="02010600030101010101" pitchFamily="2" charset="-122"/>
              <a:ea typeface="等线" panose="02010600030101010101" pitchFamily="2" charset="-122"/>
              <a:cs typeface="Times New Roman" panose="02020603050405020304" pitchFamily="18" charset="0"/>
            </a:endParaRPr>
          </a:p>
        </p:txBody>
      </p:sp>
      <p:sp>
        <p:nvSpPr>
          <p:cNvPr id="12" name="文本框 11">
            <a:extLst>
              <a:ext uri="{FF2B5EF4-FFF2-40B4-BE49-F238E27FC236}">
                <a16:creationId xmlns:a16="http://schemas.microsoft.com/office/drawing/2014/main" id="{93EDE590-7F16-FE1C-E703-FC9A92543161}"/>
              </a:ext>
            </a:extLst>
          </p:cNvPr>
          <p:cNvSpPr txBox="1"/>
          <p:nvPr/>
        </p:nvSpPr>
        <p:spPr>
          <a:xfrm>
            <a:off x="180000" y="4042722"/>
            <a:ext cx="6136980" cy="2800767"/>
          </a:xfrm>
          <a:prstGeom prst="rect">
            <a:avLst/>
          </a:prstGeom>
          <a:noFill/>
        </p:spPr>
        <p:txBody>
          <a:bodyPr wrap="square">
            <a:spAutoFit/>
          </a:bodyPr>
          <a:lstStyle/>
          <a:p>
            <a:pPr indent="266700"/>
            <a:r>
              <a:rPr lang="en-US" altLang="zh-CN" sz="1600" dirty="0">
                <a:latin typeface="Times New Roman" panose="02020603050405020304" pitchFamily="18" charset="0"/>
                <a:cs typeface="Times New Roman" panose="02020603050405020304" pitchFamily="18" charset="0"/>
              </a:rPr>
              <a:t>Longitudinal and transverse feedback are engineering techniques rather than physics, yet they play a crucial role in combating beam instabilities.</a:t>
            </a:r>
          </a:p>
          <a:p>
            <a:pPr indent="266700"/>
            <a:endParaRPr lang="en-US" altLang="zh-CN" sz="1600" kern="100" dirty="0">
              <a:latin typeface="Times New Roman" panose="02020603050405020304" pitchFamily="18" charset="0"/>
              <a:ea typeface="等线" panose="02010600030101010101" pitchFamily="2" charset="-122"/>
              <a:cs typeface="Times New Roman" panose="02020603050405020304" pitchFamily="18" charset="0"/>
            </a:endParaRPr>
          </a:p>
          <a:p>
            <a:r>
              <a:rPr lang="en-US" altLang="zh-CN" sz="1600" dirty="0">
                <a:latin typeface="Times New Roman" panose="02020603050405020304" pitchFamily="18" charset="0"/>
                <a:cs typeface="Times New Roman" panose="02020603050405020304" pitchFamily="18" charset="0"/>
              </a:rPr>
              <a:t>Longitudinal oscillations are relatively slow, so only a single BPM (pickup) is needed to calculate the required kick.</a:t>
            </a:r>
          </a:p>
          <a:p>
            <a:r>
              <a:rPr lang="en-US" altLang="zh-CN" sz="1600" dirty="0">
                <a:latin typeface="Times New Roman" panose="02020603050405020304" pitchFamily="18" charset="0"/>
                <a:cs typeface="Times New Roman" panose="02020603050405020304" pitchFamily="18" charset="0"/>
              </a:rPr>
              <a:t>Transverse feedback was traditionally implemented as a mode-by-mode system. With advances in electronics, bunch-by-bunch feedback is now feasible. This allows the entire feedback process to be completed within one turn. As a result, two BPMs are required to determine the necessary kick — both its amplitude and phase.</a:t>
            </a:r>
            <a:endParaRPr lang="zh-CN" altLang="zh-CN" sz="1200" kern="100" dirty="0">
              <a:effectLst/>
              <a:latin typeface="Times New Roman" panose="02020603050405020304" pitchFamily="18" charset="0"/>
              <a:ea typeface="等线"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70540304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EFD62C6E-7544-1EF4-CBC4-051D2BF5C90F}"/>
              </a:ext>
            </a:extLst>
          </p:cNvPr>
          <p:cNvSpPr txBox="1"/>
          <p:nvPr/>
        </p:nvSpPr>
        <p:spPr>
          <a:xfrm>
            <a:off x="1145598" y="116669"/>
            <a:ext cx="6094268" cy="523220"/>
          </a:xfrm>
          <a:prstGeom prst="rect">
            <a:avLst/>
          </a:prstGeom>
          <a:noFill/>
        </p:spPr>
        <p:txBody>
          <a:bodyPr wrap="square">
            <a:spAutoFit/>
          </a:bodyPr>
          <a:lstStyle/>
          <a:p>
            <a:r>
              <a:rPr lang="en-US" altLang="zh-CN" sz="2800" dirty="0">
                <a:solidFill>
                  <a:schemeClr val="accent6">
                    <a:lumMod val="75000"/>
                  </a:schemeClr>
                </a:solidFill>
                <a:latin typeface="华文中宋" panose="02010600040101010101" pitchFamily="2" charset="-122"/>
                <a:ea typeface="华文中宋" panose="02010600040101010101" pitchFamily="2" charset="-122"/>
              </a:rPr>
              <a:t>Summary</a:t>
            </a:r>
            <a:endParaRPr lang="zh-CN" altLang="en-US" sz="2800" dirty="0">
              <a:solidFill>
                <a:schemeClr val="accent6">
                  <a:lumMod val="75000"/>
                </a:schemeClr>
              </a:solidFill>
              <a:latin typeface="华文中宋" panose="02010600040101010101" pitchFamily="2" charset="-122"/>
              <a:ea typeface="华文中宋" panose="02010600040101010101" pitchFamily="2" charset="-122"/>
            </a:endParaRPr>
          </a:p>
        </p:txBody>
      </p:sp>
      <p:sp>
        <p:nvSpPr>
          <p:cNvPr id="3" name="文本框 2">
            <a:extLst>
              <a:ext uri="{FF2B5EF4-FFF2-40B4-BE49-F238E27FC236}">
                <a16:creationId xmlns:a16="http://schemas.microsoft.com/office/drawing/2014/main" id="{BCAD2D4E-AE84-0AE0-2A4C-E8D48C322183}"/>
              </a:ext>
            </a:extLst>
          </p:cNvPr>
          <p:cNvSpPr txBox="1"/>
          <p:nvPr/>
        </p:nvSpPr>
        <p:spPr>
          <a:xfrm>
            <a:off x="1145597" y="1153390"/>
            <a:ext cx="9650557" cy="646331"/>
          </a:xfrm>
          <a:prstGeom prst="rect">
            <a:avLst/>
          </a:prstGeom>
          <a:noFill/>
        </p:spPr>
        <p:txBody>
          <a:bodyPr wrap="square" rtlCol="0">
            <a:spAutoFit/>
          </a:bodyPr>
          <a:lstStyle/>
          <a:p>
            <a:pPr marL="285750" indent="-285750">
              <a:buFont typeface="Wingdings" panose="05000000000000000000" pitchFamily="2" charset="2"/>
              <a:buChar char="ü"/>
            </a:pPr>
            <a:r>
              <a:rPr lang="en-US" altLang="zh-CN" dirty="0">
                <a:latin typeface="Tisa Offc Serif Pro" panose="02010504030101020102" pitchFamily="2" charset="0"/>
              </a:rPr>
              <a:t>Coupled bunch instability:    </a:t>
            </a:r>
            <a:r>
              <a:rPr lang="en-US" altLang="zh-CN" dirty="0">
                <a:solidFill>
                  <a:schemeClr val="accent6">
                    <a:lumMod val="75000"/>
                  </a:schemeClr>
                </a:solidFill>
                <a:latin typeface="Tisa Offc Serif Pro" panose="02010504030101020102" pitchFamily="2" charset="0"/>
              </a:rPr>
              <a:t>The spectrum of the impedance and the beam overlap?  If  </a:t>
            </a:r>
            <a:r>
              <a:rPr lang="en-US" altLang="zh-CN" b="1" dirty="0">
                <a:solidFill>
                  <a:srgbClr val="FF0000"/>
                </a:solidFill>
                <a:latin typeface="Tisa Offc Serif Pro" panose="02010504030101020102" pitchFamily="2" charset="0"/>
              </a:rPr>
              <a:t>YES</a:t>
            </a:r>
            <a:r>
              <a:rPr lang="en-US" altLang="zh-CN" dirty="0">
                <a:solidFill>
                  <a:schemeClr val="accent6">
                    <a:lumMod val="75000"/>
                  </a:schemeClr>
                </a:solidFill>
                <a:latin typeface="Tisa Offc Serif Pro" panose="02010504030101020102" pitchFamily="2" charset="0"/>
              </a:rPr>
              <a:t> , which side bands feels  larger impedance?</a:t>
            </a:r>
            <a:endParaRPr lang="zh-CN" altLang="en-US" dirty="0">
              <a:solidFill>
                <a:schemeClr val="accent6">
                  <a:lumMod val="75000"/>
                </a:schemeClr>
              </a:solidFill>
              <a:latin typeface="Tisa Offc Serif Pro" panose="02010504030101020102" pitchFamily="2" charset="0"/>
            </a:endParaRPr>
          </a:p>
        </p:txBody>
      </p:sp>
      <p:sp>
        <p:nvSpPr>
          <p:cNvPr id="4" name="文本框 3">
            <a:extLst>
              <a:ext uri="{FF2B5EF4-FFF2-40B4-BE49-F238E27FC236}">
                <a16:creationId xmlns:a16="http://schemas.microsoft.com/office/drawing/2014/main" id="{F8D108D3-1A10-D508-6556-B52D8397E0CC}"/>
              </a:ext>
            </a:extLst>
          </p:cNvPr>
          <p:cNvSpPr txBox="1"/>
          <p:nvPr/>
        </p:nvSpPr>
        <p:spPr>
          <a:xfrm>
            <a:off x="1145597" y="2199711"/>
            <a:ext cx="9650557" cy="646331"/>
          </a:xfrm>
          <a:prstGeom prst="rect">
            <a:avLst/>
          </a:prstGeom>
          <a:noFill/>
        </p:spPr>
        <p:txBody>
          <a:bodyPr wrap="square" rtlCol="0">
            <a:spAutoFit/>
          </a:bodyPr>
          <a:lstStyle/>
          <a:p>
            <a:pPr marL="285750" indent="-285750">
              <a:buFont typeface="Wingdings" panose="05000000000000000000" pitchFamily="2" charset="2"/>
              <a:buChar char="ü"/>
            </a:pPr>
            <a:r>
              <a:rPr lang="en-US" altLang="zh-CN" dirty="0">
                <a:latin typeface="Tisa Offc Serif Pro" panose="02010504030101020102" pitchFamily="2" charset="0"/>
              </a:rPr>
              <a:t>Single bunch instability:    </a:t>
            </a:r>
            <a:r>
              <a:rPr lang="en-US" altLang="zh-CN" dirty="0">
                <a:solidFill>
                  <a:schemeClr val="accent6">
                    <a:lumMod val="75000"/>
                  </a:schemeClr>
                </a:solidFill>
                <a:latin typeface="Tisa Offc Serif Pro" panose="02010504030101020102" pitchFamily="2" charset="0"/>
              </a:rPr>
              <a:t>Beam evolution in phase space.  Head-tail prevents instability growth, Otherwise BBU will be very powerful.   </a:t>
            </a:r>
            <a:endParaRPr lang="zh-CN" altLang="en-US" dirty="0">
              <a:solidFill>
                <a:schemeClr val="accent6">
                  <a:lumMod val="75000"/>
                </a:schemeClr>
              </a:solidFill>
              <a:latin typeface="Tisa Offc Serif Pro" panose="02010504030101020102" pitchFamily="2" charset="0"/>
            </a:endParaRPr>
          </a:p>
        </p:txBody>
      </p:sp>
      <p:sp>
        <p:nvSpPr>
          <p:cNvPr id="5" name="文本框 4">
            <a:extLst>
              <a:ext uri="{FF2B5EF4-FFF2-40B4-BE49-F238E27FC236}">
                <a16:creationId xmlns:a16="http://schemas.microsoft.com/office/drawing/2014/main" id="{4045D416-9AB9-CDA7-BF1F-604CE4C0325B}"/>
              </a:ext>
            </a:extLst>
          </p:cNvPr>
          <p:cNvSpPr txBox="1"/>
          <p:nvPr/>
        </p:nvSpPr>
        <p:spPr>
          <a:xfrm>
            <a:off x="1145596" y="3198958"/>
            <a:ext cx="9650557" cy="369332"/>
          </a:xfrm>
          <a:prstGeom prst="rect">
            <a:avLst/>
          </a:prstGeom>
          <a:noFill/>
        </p:spPr>
        <p:txBody>
          <a:bodyPr wrap="square" rtlCol="0">
            <a:spAutoFit/>
          </a:bodyPr>
          <a:lstStyle/>
          <a:p>
            <a:pPr marL="285750" indent="-285750">
              <a:buFont typeface="Wingdings" panose="05000000000000000000" pitchFamily="2" charset="2"/>
              <a:buChar char="ü"/>
            </a:pPr>
            <a:r>
              <a:rPr lang="en-US" altLang="zh-CN" dirty="0">
                <a:latin typeface="Tisa Offc Serif Pro" panose="02010504030101020102" pitchFamily="2" charset="0"/>
              </a:rPr>
              <a:t>Scattering:   </a:t>
            </a:r>
            <a:r>
              <a:rPr lang="en-US" altLang="zh-CN" dirty="0">
                <a:solidFill>
                  <a:schemeClr val="accent6">
                    <a:lumMod val="75000"/>
                  </a:schemeClr>
                </a:solidFill>
                <a:latin typeface="Tisa Offc Serif Pro" panose="02010504030101020102" pitchFamily="2" charset="0"/>
              </a:rPr>
              <a:t>Cross section?  Acceptance?   </a:t>
            </a:r>
            <a:endParaRPr lang="zh-CN" altLang="en-US" dirty="0">
              <a:solidFill>
                <a:schemeClr val="accent6">
                  <a:lumMod val="75000"/>
                </a:schemeClr>
              </a:solidFill>
              <a:latin typeface="Tisa Offc Serif Pro" panose="02010504030101020102" pitchFamily="2" charset="0"/>
            </a:endParaRPr>
          </a:p>
        </p:txBody>
      </p:sp>
      <p:sp>
        <p:nvSpPr>
          <p:cNvPr id="6" name="文本框 5">
            <a:extLst>
              <a:ext uri="{FF2B5EF4-FFF2-40B4-BE49-F238E27FC236}">
                <a16:creationId xmlns:a16="http://schemas.microsoft.com/office/drawing/2014/main" id="{B414E4F7-F688-1FF2-045B-BF6A2323EA85}"/>
              </a:ext>
            </a:extLst>
          </p:cNvPr>
          <p:cNvSpPr txBox="1"/>
          <p:nvPr/>
        </p:nvSpPr>
        <p:spPr>
          <a:xfrm>
            <a:off x="1145596" y="3945802"/>
            <a:ext cx="9650557" cy="369332"/>
          </a:xfrm>
          <a:prstGeom prst="rect">
            <a:avLst/>
          </a:prstGeom>
          <a:noFill/>
        </p:spPr>
        <p:txBody>
          <a:bodyPr wrap="square" rtlCol="0">
            <a:spAutoFit/>
          </a:bodyPr>
          <a:lstStyle/>
          <a:p>
            <a:pPr marL="285750" indent="-285750">
              <a:buFont typeface="Wingdings" panose="05000000000000000000" pitchFamily="2" charset="2"/>
              <a:buChar char="ü"/>
            </a:pPr>
            <a:r>
              <a:rPr lang="en-US" altLang="zh-CN" dirty="0">
                <a:latin typeface="Tisa Offc Serif Pro" panose="02010504030101020102" pitchFamily="2" charset="0"/>
              </a:rPr>
              <a:t>Damping:   </a:t>
            </a:r>
            <a:r>
              <a:rPr lang="en-US" altLang="zh-CN" dirty="0">
                <a:solidFill>
                  <a:schemeClr val="accent6">
                    <a:lumMod val="75000"/>
                  </a:schemeClr>
                </a:solidFill>
                <a:latin typeface="Tisa Offc Serif Pro" panose="02010504030101020102" pitchFamily="2" charset="0"/>
              </a:rPr>
              <a:t>The unsung  hero, should not be neglected , the gifts of the Mather Nature.  </a:t>
            </a:r>
            <a:endParaRPr lang="zh-CN" altLang="en-US" dirty="0">
              <a:solidFill>
                <a:schemeClr val="accent6">
                  <a:lumMod val="75000"/>
                </a:schemeClr>
              </a:solidFill>
              <a:latin typeface="Tisa Offc Serif Pro" panose="02010504030101020102" pitchFamily="2" charset="0"/>
            </a:endParaRPr>
          </a:p>
        </p:txBody>
      </p:sp>
      <p:sp>
        <p:nvSpPr>
          <p:cNvPr id="7" name="文本框 6">
            <a:extLst>
              <a:ext uri="{FF2B5EF4-FFF2-40B4-BE49-F238E27FC236}">
                <a16:creationId xmlns:a16="http://schemas.microsoft.com/office/drawing/2014/main" id="{2EBDE9B1-04CD-66FD-2DAE-13BCF0C552D5}"/>
              </a:ext>
            </a:extLst>
          </p:cNvPr>
          <p:cNvSpPr txBox="1"/>
          <p:nvPr/>
        </p:nvSpPr>
        <p:spPr>
          <a:xfrm>
            <a:off x="841665" y="5535333"/>
            <a:ext cx="10609118" cy="954107"/>
          </a:xfrm>
          <a:prstGeom prst="rect">
            <a:avLst/>
          </a:prstGeom>
          <a:noFill/>
        </p:spPr>
        <p:txBody>
          <a:bodyPr wrap="square" rtlCol="0">
            <a:spAutoFit/>
          </a:bodyPr>
          <a:lstStyle/>
          <a:p>
            <a:r>
              <a:rPr lang="en-US" altLang="zh-CN" sz="2800" dirty="0">
                <a:latin typeface="Tisa Offc Serif Pro" panose="02010504030101020102" pitchFamily="2" charset="0"/>
              </a:rPr>
              <a:t>To the end,  we are so proud that most of the collective effects have been solved </a:t>
            </a:r>
            <a:r>
              <a:rPr lang="en-US" altLang="zh-CN" sz="2800">
                <a:latin typeface="Tisa Offc Serif Pro" panose="02010504030101020102" pitchFamily="2" charset="0"/>
              </a:rPr>
              <a:t>or understood.</a:t>
            </a:r>
            <a:endParaRPr lang="zh-CN" altLang="en-US" sz="2800" dirty="0">
              <a:latin typeface="Tisa Offc Serif Pro" panose="02010504030101020102" pitchFamily="2" charset="0"/>
            </a:endParaRPr>
          </a:p>
        </p:txBody>
      </p:sp>
    </p:spTree>
    <p:extLst>
      <p:ext uri="{BB962C8B-B14F-4D97-AF65-F5344CB8AC3E}">
        <p14:creationId xmlns:p14="http://schemas.microsoft.com/office/powerpoint/2010/main" val="1627638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ppt_x"/>
                                          </p:val>
                                        </p:tav>
                                        <p:tav tm="100000">
                                          <p:val>
                                            <p:strVal val="#ppt_x"/>
                                          </p:val>
                                        </p:tav>
                                      </p:tavLst>
                                    </p:anim>
                                    <p:anim calcmode="lin" valueType="num">
                                      <p:cBhvr additive="base">
                                        <p:cTn id="20"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additive="base">
                                        <p:cTn id="25" dur="500" fill="hold"/>
                                        <p:tgtEl>
                                          <p:spTgt spid="6"/>
                                        </p:tgtEl>
                                        <p:attrNameLst>
                                          <p:attrName>ppt_x</p:attrName>
                                        </p:attrNameLst>
                                      </p:cBhvr>
                                      <p:tavLst>
                                        <p:tav tm="0">
                                          <p:val>
                                            <p:strVal val="#ppt_x"/>
                                          </p:val>
                                        </p:tav>
                                        <p:tav tm="100000">
                                          <p:val>
                                            <p:strVal val="#ppt_x"/>
                                          </p:val>
                                        </p:tav>
                                      </p:tavLst>
                                    </p:anim>
                                    <p:anim calcmode="lin" valueType="num">
                                      <p:cBhvr additive="base">
                                        <p:cTn id="2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additive="base">
                                        <p:cTn id="31" dur="500" fill="hold"/>
                                        <p:tgtEl>
                                          <p:spTgt spid="7"/>
                                        </p:tgtEl>
                                        <p:attrNameLst>
                                          <p:attrName>ppt_x</p:attrName>
                                        </p:attrNameLst>
                                      </p:cBhvr>
                                      <p:tavLst>
                                        <p:tav tm="0">
                                          <p:val>
                                            <p:strVal val="#ppt_x"/>
                                          </p:val>
                                        </p:tav>
                                        <p:tav tm="100000">
                                          <p:val>
                                            <p:strVal val="#ppt_x"/>
                                          </p:val>
                                        </p:tav>
                                      </p:tavLst>
                                    </p:anim>
                                    <p:anim calcmode="lin" valueType="num">
                                      <p:cBhvr additive="base">
                                        <p:cTn id="3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B6DCD1B4-2E97-D510-BBC6-93B2F79FDFC1}"/>
              </a:ext>
            </a:extLst>
          </p:cNvPr>
          <p:cNvSpPr txBox="1"/>
          <p:nvPr/>
        </p:nvSpPr>
        <p:spPr>
          <a:xfrm>
            <a:off x="1145598" y="116669"/>
            <a:ext cx="6094268" cy="523220"/>
          </a:xfrm>
          <a:prstGeom prst="rect">
            <a:avLst/>
          </a:prstGeom>
          <a:noFill/>
        </p:spPr>
        <p:txBody>
          <a:bodyPr wrap="square">
            <a:spAutoFit/>
          </a:bodyPr>
          <a:lstStyle/>
          <a:p>
            <a:r>
              <a:rPr lang="en-US" altLang="zh-CN" sz="2800" dirty="0">
                <a:latin typeface="华文中宋" panose="02010600040101010101" pitchFamily="2" charset="-122"/>
                <a:ea typeface="华文中宋" panose="02010600040101010101" pitchFamily="2" charset="-122"/>
              </a:rPr>
              <a:t>Reference</a:t>
            </a:r>
            <a:endParaRPr lang="zh-CN" altLang="en-US" sz="2800" dirty="0">
              <a:latin typeface="华文中宋" panose="02010600040101010101" pitchFamily="2" charset="-122"/>
              <a:ea typeface="华文中宋" panose="02010600040101010101" pitchFamily="2" charset="-122"/>
            </a:endParaRPr>
          </a:p>
        </p:txBody>
      </p:sp>
      <p:sp>
        <p:nvSpPr>
          <p:cNvPr id="3" name="文本框 2">
            <a:extLst>
              <a:ext uri="{FF2B5EF4-FFF2-40B4-BE49-F238E27FC236}">
                <a16:creationId xmlns:a16="http://schemas.microsoft.com/office/drawing/2014/main" id="{D63DAF04-99E8-5711-C39F-CA835AAA7FE5}"/>
              </a:ext>
            </a:extLst>
          </p:cNvPr>
          <p:cNvSpPr txBox="1"/>
          <p:nvPr/>
        </p:nvSpPr>
        <p:spPr>
          <a:xfrm>
            <a:off x="896649" y="1047730"/>
            <a:ext cx="10398702" cy="5755422"/>
          </a:xfrm>
          <a:prstGeom prst="rect">
            <a:avLst/>
          </a:prstGeom>
          <a:noFill/>
        </p:spPr>
        <p:txBody>
          <a:bodyPr wrap="square" rtlCol="0">
            <a:spAutoFit/>
          </a:bodyPr>
          <a:lstStyle/>
          <a:p>
            <a:pPr marL="342900" indent="-342900">
              <a:buFont typeface="+mj-lt"/>
              <a:buAutoNum type="arabicPeriod"/>
            </a:pPr>
            <a:r>
              <a:rPr lang="en-US" altLang="zh-CN" sz="1600" i="1" kern="100" dirty="0">
                <a:latin typeface="Times New Roman" panose="02020603050405020304" pitchFamily="18" charset="0"/>
                <a:cs typeface="Times New Roman" panose="02020603050405020304" pitchFamily="18" charset="0"/>
              </a:rPr>
              <a:t>Alexander Wu Chao,</a:t>
            </a:r>
            <a:r>
              <a:rPr lang="zh-CN" altLang="en-US" sz="1600" i="1" kern="100" dirty="0">
                <a:latin typeface="Times New Roman" panose="02020603050405020304" pitchFamily="18" charset="0"/>
                <a:cs typeface="Times New Roman" panose="02020603050405020304" pitchFamily="18" charset="0"/>
              </a:rPr>
              <a:t> </a:t>
            </a:r>
            <a:r>
              <a:rPr lang="en-US" altLang="zh-CN" sz="1600" i="1" kern="100" dirty="0">
                <a:latin typeface="Times New Roman" panose="02020603050405020304" pitchFamily="18" charset="0"/>
                <a:cs typeface="Times New Roman" panose="02020603050405020304" pitchFamily="18" charset="0"/>
              </a:rPr>
              <a:t>Physics</a:t>
            </a:r>
            <a:r>
              <a:rPr lang="zh-CN" altLang="en-US" sz="1600" i="1" kern="100" dirty="0">
                <a:latin typeface="Times New Roman" panose="02020603050405020304" pitchFamily="18" charset="0"/>
                <a:cs typeface="Times New Roman" panose="02020603050405020304" pitchFamily="18" charset="0"/>
              </a:rPr>
              <a:t> </a:t>
            </a:r>
            <a:r>
              <a:rPr lang="en-US" altLang="zh-CN" sz="1600" i="1" kern="100" dirty="0">
                <a:latin typeface="Times New Roman" panose="02020603050405020304" pitchFamily="18" charset="0"/>
                <a:cs typeface="Times New Roman" panose="02020603050405020304" pitchFamily="18" charset="0"/>
              </a:rPr>
              <a:t>of</a:t>
            </a:r>
            <a:r>
              <a:rPr lang="zh-CN" altLang="en-US" sz="1600" i="1" kern="100" dirty="0">
                <a:latin typeface="Times New Roman" panose="02020603050405020304" pitchFamily="18" charset="0"/>
                <a:cs typeface="Times New Roman" panose="02020603050405020304" pitchFamily="18" charset="0"/>
              </a:rPr>
              <a:t> </a:t>
            </a:r>
            <a:r>
              <a:rPr lang="en-US" altLang="zh-CN" sz="1600" i="1" kern="100" dirty="0">
                <a:latin typeface="Times New Roman" panose="02020603050405020304" pitchFamily="18" charset="0"/>
                <a:cs typeface="Times New Roman" panose="02020603050405020304" pitchFamily="18" charset="0"/>
              </a:rPr>
              <a:t>Collective</a:t>
            </a:r>
            <a:r>
              <a:rPr lang="zh-CN" altLang="en-US" sz="1600" i="1" kern="100" dirty="0">
                <a:latin typeface="Times New Roman" panose="02020603050405020304" pitchFamily="18" charset="0"/>
                <a:cs typeface="Times New Roman" panose="02020603050405020304" pitchFamily="18" charset="0"/>
              </a:rPr>
              <a:t> </a:t>
            </a:r>
            <a:r>
              <a:rPr lang="en-US" altLang="zh-CN" sz="1600" i="1" kern="100" dirty="0">
                <a:latin typeface="Times New Roman" panose="02020603050405020304" pitchFamily="18" charset="0"/>
                <a:cs typeface="Times New Roman" panose="02020603050405020304" pitchFamily="18" charset="0"/>
              </a:rPr>
              <a:t>Beam Instabilities in High Energy Accelerators, John Willey &amp; Sons, 1993.</a:t>
            </a:r>
          </a:p>
          <a:p>
            <a:pPr marL="342900" indent="-342900" algn="l">
              <a:buFont typeface="+mj-lt"/>
              <a:buAutoNum type="arabicPeriod"/>
            </a:pPr>
            <a:r>
              <a:rPr lang="en-US" altLang="zh-CN" sz="1600" i="1" kern="100" dirty="0">
                <a:latin typeface="Times New Roman" panose="02020603050405020304" pitchFamily="18" charset="0"/>
                <a:cs typeface="Times New Roman" panose="02020603050405020304" pitchFamily="18" charset="0"/>
              </a:rPr>
              <a:t> Andy Wolski, Damping Ring Design and Physics Issues, 4th International Accelerator School for Linear Colliders Beijing, September 2009.</a:t>
            </a:r>
          </a:p>
          <a:p>
            <a:pPr marL="342900" indent="-342900" algn="l">
              <a:buFont typeface="+mj-lt"/>
              <a:buAutoNum type="arabicPeriod"/>
            </a:pPr>
            <a:r>
              <a:rPr lang="zh-CN" altLang="en-US" sz="1600" i="1" kern="100" dirty="0">
                <a:latin typeface="Times New Roman" panose="02020603050405020304" pitchFamily="18" charset="0"/>
                <a:cs typeface="Times New Roman" panose="02020603050405020304" pitchFamily="18" charset="0"/>
              </a:rPr>
              <a:t>蔡承颖</a:t>
            </a:r>
            <a:r>
              <a:rPr lang="en-US" altLang="zh-CN" sz="1600" i="1" kern="100" dirty="0">
                <a:latin typeface="Times New Roman" panose="02020603050405020304" pitchFamily="18" charset="0"/>
                <a:cs typeface="Times New Roman" panose="02020603050405020304" pitchFamily="18" charset="0"/>
              </a:rPr>
              <a:t>(Cheng-Ying Tsai), </a:t>
            </a:r>
            <a:r>
              <a:rPr lang="zh-CN" altLang="en-US" sz="1600" i="1" kern="100" dirty="0">
                <a:latin typeface="Times New Roman" panose="02020603050405020304" pitchFamily="18" charset="0"/>
                <a:cs typeface="Times New Roman" panose="02020603050405020304" pitchFamily="18" charset="0"/>
              </a:rPr>
              <a:t>电磁辐射与加速器束流动力学笔记</a:t>
            </a:r>
            <a:r>
              <a:rPr lang="en-US" altLang="zh-CN" sz="1600" i="1" kern="100" dirty="0">
                <a:latin typeface="Times New Roman" panose="02020603050405020304" pitchFamily="18" charset="0"/>
                <a:cs typeface="Times New Roman" panose="02020603050405020304" pitchFamily="18" charset="0"/>
              </a:rPr>
              <a:t>, (Unpublished) 2024.</a:t>
            </a:r>
          </a:p>
          <a:p>
            <a:pPr marL="342900" indent="-342900" algn="l">
              <a:buFont typeface="+mj-lt"/>
              <a:buAutoNum type="arabicPeriod"/>
            </a:pPr>
            <a:r>
              <a:rPr lang="en-US" altLang="zh-CN" sz="1600" i="1" kern="100" dirty="0">
                <a:latin typeface="Times New Roman" panose="02020603050405020304" pitchFamily="18" charset="0"/>
                <a:cs typeface="Times New Roman" panose="02020603050405020304" pitchFamily="18" charset="0"/>
              </a:rPr>
              <a:t>G. </a:t>
            </a:r>
            <a:r>
              <a:rPr lang="en-US" altLang="zh-CN" sz="1600" i="1" kern="100" dirty="0" err="1">
                <a:latin typeface="Times New Roman" panose="02020603050405020304" pitchFamily="18" charset="0"/>
                <a:cs typeface="Times New Roman" panose="02020603050405020304" pitchFamily="18" charset="0"/>
              </a:rPr>
              <a:t>Stupakov</a:t>
            </a:r>
            <a:r>
              <a:rPr lang="en-US" altLang="zh-CN" sz="1600" i="1" kern="100" dirty="0">
                <a:latin typeface="Times New Roman" panose="02020603050405020304" pitchFamily="18" charset="0"/>
                <a:cs typeface="Times New Roman" panose="02020603050405020304" pitchFamily="18" charset="0"/>
              </a:rPr>
              <a:t>, S. </a:t>
            </a:r>
            <a:r>
              <a:rPr lang="en-US" altLang="zh-CN" sz="1600" i="1" kern="100" dirty="0" err="1">
                <a:latin typeface="Times New Roman" panose="02020603050405020304" pitchFamily="18" charset="0"/>
                <a:cs typeface="Times New Roman" panose="02020603050405020304" pitchFamily="18" charset="0"/>
              </a:rPr>
              <a:t>Heifets</a:t>
            </a:r>
            <a:r>
              <a:rPr lang="en-US" altLang="zh-CN" sz="1600" i="1" kern="100" dirty="0">
                <a:latin typeface="Times New Roman" panose="02020603050405020304" pitchFamily="18" charset="0"/>
                <a:cs typeface="Times New Roman" panose="02020603050405020304" pitchFamily="18" charset="0"/>
              </a:rPr>
              <a:t>. Beam Instability and Microbunching Due to Coherent Synchrotron Radiation, Physical Review Special Topics-Accelerators and Beams, 2002, 5(5):054402.</a:t>
            </a:r>
          </a:p>
          <a:p>
            <a:pPr marL="342900" indent="-342900" algn="l">
              <a:buFont typeface="+mj-lt"/>
              <a:buAutoNum type="arabicPeriod"/>
            </a:pPr>
            <a:r>
              <a:rPr lang="en-US" altLang="zh-CN" sz="1600" i="1" kern="100" dirty="0">
                <a:latin typeface="Times New Roman" panose="02020603050405020304" pitchFamily="18" charset="0"/>
                <a:cs typeface="Times New Roman" panose="02020603050405020304" pitchFamily="18" charset="0"/>
              </a:rPr>
              <a:t>K. L. Bane, Y. Cai, G. </a:t>
            </a:r>
            <a:r>
              <a:rPr lang="en-US" altLang="zh-CN" sz="1600" i="1" kern="100" dirty="0" err="1">
                <a:latin typeface="Times New Roman" panose="02020603050405020304" pitchFamily="18" charset="0"/>
                <a:cs typeface="Times New Roman" panose="02020603050405020304" pitchFamily="18" charset="0"/>
              </a:rPr>
              <a:t>Stupakov</a:t>
            </a:r>
            <a:r>
              <a:rPr lang="en-US" altLang="zh-CN" sz="1600" i="1" kern="100" dirty="0">
                <a:latin typeface="Times New Roman" panose="02020603050405020304" pitchFamily="18" charset="0"/>
                <a:cs typeface="Times New Roman" panose="02020603050405020304" pitchFamily="18" charset="0"/>
              </a:rPr>
              <a:t>. Threshold Studies of the Microwave Instability in Electron Storage Rings, Physical Review Special Topics-Accelerators and Beams, 2010, 13(10):104402.</a:t>
            </a:r>
          </a:p>
          <a:p>
            <a:pPr marL="342900" indent="-342900">
              <a:buFont typeface="+mj-lt"/>
              <a:buAutoNum type="arabicPeriod"/>
            </a:pPr>
            <a:r>
              <a:rPr lang="zh-CN" altLang="zh-CN" sz="1600" i="1" kern="100" dirty="0">
                <a:latin typeface="Times New Roman" panose="02020603050405020304" pitchFamily="18" charset="0"/>
                <a:cs typeface="Times New Roman" panose="02020603050405020304" pitchFamily="18" charset="0"/>
              </a:rPr>
              <a:t>金玉明</a:t>
            </a:r>
            <a:r>
              <a:rPr lang="en-US" altLang="zh-CN" sz="1600" i="1" kern="100" dirty="0">
                <a:latin typeface="Times New Roman" panose="02020603050405020304" pitchFamily="18" charset="0"/>
                <a:cs typeface="Times New Roman" panose="02020603050405020304" pitchFamily="18" charset="0"/>
              </a:rPr>
              <a:t>, </a:t>
            </a:r>
            <a:r>
              <a:rPr lang="zh-CN" altLang="zh-CN" sz="1600" i="1" kern="100" dirty="0">
                <a:latin typeface="Times New Roman" panose="02020603050405020304" pitchFamily="18" charset="0"/>
                <a:cs typeface="Times New Roman" panose="02020603050405020304" pitchFamily="18" charset="0"/>
              </a:rPr>
              <a:t>电子储存环物理</a:t>
            </a:r>
            <a:r>
              <a:rPr lang="en-US" altLang="zh-CN" sz="1600" i="1" kern="100" dirty="0">
                <a:latin typeface="Times New Roman" panose="02020603050405020304" pitchFamily="18" charset="0"/>
                <a:cs typeface="Times New Roman" panose="02020603050405020304" pitchFamily="18" charset="0"/>
              </a:rPr>
              <a:t>, </a:t>
            </a:r>
            <a:r>
              <a:rPr lang="zh-CN" altLang="zh-CN" sz="1600" i="1" kern="100" dirty="0">
                <a:latin typeface="Times New Roman" panose="02020603050405020304" pitchFamily="18" charset="0"/>
                <a:cs typeface="Times New Roman" panose="02020603050405020304" pitchFamily="18" charset="0"/>
              </a:rPr>
              <a:t>中国科学技术大学出版社，</a:t>
            </a:r>
            <a:r>
              <a:rPr lang="en-US" altLang="zh-CN" sz="1600" i="1" kern="100" dirty="0">
                <a:latin typeface="Times New Roman" panose="02020603050405020304" pitchFamily="18" charset="0"/>
                <a:cs typeface="Times New Roman" panose="02020603050405020304" pitchFamily="18" charset="0"/>
              </a:rPr>
              <a:t>2001.</a:t>
            </a:r>
          </a:p>
          <a:p>
            <a:pPr marL="342900" indent="-342900">
              <a:buFont typeface="+mj-lt"/>
              <a:buAutoNum type="arabicPeriod"/>
            </a:pPr>
            <a:r>
              <a:rPr lang="zh-CN" altLang="en-US" sz="1600" i="1" kern="100" dirty="0">
                <a:latin typeface="Times New Roman" panose="02020603050405020304" pitchFamily="18" charset="0"/>
                <a:cs typeface="Times New Roman" panose="02020603050405020304" pitchFamily="18" charset="0"/>
              </a:rPr>
              <a:t>赵振堂，先进</a:t>
            </a:r>
            <a:r>
              <a:rPr lang="en-US" altLang="zh-CN" sz="1600" i="1" kern="100" dirty="0">
                <a:latin typeface="Times New Roman" panose="02020603050405020304" pitchFamily="18" charset="0"/>
                <a:cs typeface="Times New Roman" panose="02020603050405020304" pitchFamily="18" charset="0"/>
              </a:rPr>
              <a:t>X</a:t>
            </a:r>
            <a:r>
              <a:rPr lang="zh-CN" altLang="en-US" sz="1600" i="1" kern="100" dirty="0">
                <a:latin typeface="Times New Roman" panose="02020603050405020304" pitchFamily="18" charset="0"/>
                <a:cs typeface="Times New Roman" panose="02020603050405020304" pitchFamily="18" charset="0"/>
              </a:rPr>
              <a:t>射线光源加速器原理与关键技术，上海交通大学出版社，</a:t>
            </a:r>
            <a:r>
              <a:rPr lang="en-US" altLang="zh-CN" sz="1600" i="1" kern="100" dirty="0">
                <a:latin typeface="Times New Roman" panose="02020603050405020304" pitchFamily="18" charset="0"/>
                <a:cs typeface="Times New Roman" panose="02020603050405020304" pitchFamily="18" charset="0"/>
              </a:rPr>
              <a:t>2020.</a:t>
            </a:r>
          </a:p>
          <a:p>
            <a:pPr marL="342900" indent="-342900">
              <a:buFont typeface="+mj-lt"/>
              <a:buAutoNum type="arabicPeriod"/>
            </a:pPr>
            <a:r>
              <a:rPr lang="zh-CN" altLang="en-US" sz="1600" i="1" kern="100" dirty="0">
                <a:latin typeface="Times New Roman" panose="02020603050405020304" pitchFamily="18" charset="0"/>
                <a:cs typeface="Times New Roman" panose="02020603050405020304" pitchFamily="18" charset="0"/>
              </a:rPr>
              <a:t>张耀，姜伯承，超瞬态装置储存环物理初步设计报告，</a:t>
            </a:r>
            <a:r>
              <a:rPr lang="en-US" altLang="zh-CN" sz="1600" i="1" kern="100" dirty="0">
                <a:latin typeface="Times New Roman" panose="02020603050405020304" pitchFamily="18" charset="0"/>
                <a:cs typeface="Times New Roman" panose="02020603050405020304" pitchFamily="18" charset="0"/>
              </a:rPr>
              <a:t>2023.</a:t>
            </a:r>
          </a:p>
          <a:p>
            <a:pPr marL="342900" indent="-342900">
              <a:buFont typeface="+mj-lt"/>
              <a:buAutoNum type="arabicPeriod"/>
            </a:pPr>
            <a:r>
              <a:rPr lang="en-US" altLang="zh-CN" sz="1600" i="1" kern="100" dirty="0">
                <a:latin typeface="Times New Roman" panose="02020603050405020304" pitchFamily="18" charset="0"/>
                <a:cs typeface="Times New Roman" panose="02020603050405020304" pitchFamily="18" charset="0"/>
              </a:rPr>
              <a:t>F. </a:t>
            </a:r>
            <a:r>
              <a:rPr lang="en-US" altLang="zh-CN" sz="1600" i="1" kern="100" dirty="0" err="1">
                <a:latin typeface="Times New Roman" panose="02020603050405020304" pitchFamily="18" charset="0"/>
                <a:cs typeface="Times New Roman" panose="02020603050405020304" pitchFamily="18" charset="0"/>
              </a:rPr>
              <a:t>Sannibale</a:t>
            </a:r>
            <a:r>
              <a:rPr lang="en-US" altLang="zh-CN" sz="1600" i="1" kern="100" dirty="0">
                <a:latin typeface="Times New Roman" panose="02020603050405020304" pitchFamily="18" charset="0"/>
                <a:cs typeface="Times New Roman" panose="02020603050405020304" pitchFamily="18" charset="0"/>
              </a:rPr>
              <a:t>, J. M. Byrd, A.  </a:t>
            </a:r>
            <a:r>
              <a:rPr lang="en-US" altLang="zh-CN" sz="1600" i="1" kern="100" dirty="0" err="1">
                <a:latin typeface="Times New Roman" panose="02020603050405020304" pitchFamily="18" charset="0"/>
                <a:cs typeface="Times New Roman" panose="02020603050405020304" pitchFamily="18" charset="0"/>
              </a:rPr>
              <a:t>Loftsdottir</a:t>
            </a:r>
            <a:r>
              <a:rPr lang="en-US" altLang="zh-CN" sz="1600" i="1" kern="100" dirty="0">
                <a:latin typeface="Times New Roman" panose="02020603050405020304" pitchFamily="18" charset="0"/>
                <a:cs typeface="Times New Roman" panose="02020603050405020304" pitchFamily="18" charset="0"/>
              </a:rPr>
              <a:t>,</a:t>
            </a:r>
            <a:r>
              <a:rPr lang="zh-CN" altLang="en-US" sz="1600" i="1" kern="100" dirty="0">
                <a:latin typeface="Times New Roman" panose="02020603050405020304" pitchFamily="18" charset="0"/>
                <a:cs typeface="Times New Roman" panose="02020603050405020304" pitchFamily="18" charset="0"/>
              </a:rPr>
              <a:t> </a:t>
            </a:r>
            <a:r>
              <a:rPr lang="en-US" altLang="zh-CN" sz="1600" i="1" kern="100" dirty="0">
                <a:latin typeface="Times New Roman" panose="02020603050405020304" pitchFamily="18" charset="0"/>
                <a:cs typeface="Times New Roman" panose="02020603050405020304" pitchFamily="18" charset="0"/>
              </a:rPr>
              <a:t>M. Venturini, A model describing stable coherent synchrotron radiation in storage rings, SLAC-PUB-10827, 2004.</a:t>
            </a:r>
          </a:p>
          <a:p>
            <a:pPr marL="342900" indent="-342900" algn="l">
              <a:buFont typeface="+mj-lt"/>
              <a:buAutoNum type="arabicPeriod"/>
            </a:pPr>
            <a:r>
              <a:rPr lang="en-US" altLang="zh-CN" sz="1600" i="1" kern="100" dirty="0">
                <a:latin typeface="Times New Roman" panose="02020603050405020304" pitchFamily="18" charset="0"/>
                <a:cs typeface="Times New Roman" panose="02020603050405020304" pitchFamily="18" charset="0"/>
              </a:rPr>
              <a:t>J. Jarvis, et al., Experimental demonstration of optical stochastic cooling,</a:t>
            </a:r>
            <a:r>
              <a:rPr lang="nl-NL" altLang="zh-CN" sz="1600" i="1" kern="100" dirty="0">
                <a:latin typeface="Times New Roman" panose="02020603050405020304" pitchFamily="18" charset="0"/>
                <a:cs typeface="Times New Roman" panose="02020603050405020304" pitchFamily="18" charset="0"/>
              </a:rPr>
              <a:t> Nature,  Vol 608 2022.</a:t>
            </a:r>
          </a:p>
          <a:p>
            <a:pPr marL="342900" indent="-342900" algn="l">
              <a:buFont typeface="+mj-lt"/>
              <a:buAutoNum type="arabicPeriod"/>
            </a:pPr>
            <a:r>
              <a:rPr lang="en-US" altLang="zh-CN" sz="1600" i="1" kern="100" dirty="0">
                <a:latin typeface="Times New Roman" panose="02020603050405020304" pitchFamily="18" charset="0"/>
                <a:cs typeface="Times New Roman" panose="02020603050405020304" pitchFamily="18" charset="0"/>
              </a:rPr>
              <a:t>D. </a:t>
            </a:r>
            <a:r>
              <a:rPr lang="en-US" altLang="zh-CN" sz="1600" i="1" kern="100" dirty="0" err="1">
                <a:latin typeface="Times New Roman" panose="02020603050405020304" pitchFamily="18" charset="0"/>
                <a:cs typeface="Times New Roman" panose="02020603050405020304" pitchFamily="18" charset="0"/>
              </a:rPr>
              <a:t>Boussard</a:t>
            </a:r>
            <a:r>
              <a:rPr lang="en-US" altLang="zh-CN" sz="1600" i="1" kern="100" dirty="0">
                <a:latin typeface="Times New Roman" panose="02020603050405020304" pitchFamily="18" charset="0"/>
                <a:cs typeface="Times New Roman" panose="02020603050405020304" pitchFamily="18" charset="0"/>
              </a:rPr>
              <a:t>. </a:t>
            </a:r>
            <a:r>
              <a:rPr lang="en-US" altLang="zh-CN" sz="1600" i="1" kern="100" dirty="0" err="1">
                <a:latin typeface="Times New Roman" panose="02020603050405020304" pitchFamily="18" charset="0"/>
                <a:cs typeface="Times New Roman" panose="02020603050405020304" pitchFamily="18" charset="0"/>
              </a:rPr>
              <a:t>Cern</a:t>
            </a:r>
            <a:r>
              <a:rPr lang="en-US" altLang="zh-CN" sz="1600" i="1" kern="100" dirty="0">
                <a:latin typeface="Times New Roman" panose="02020603050405020304" pitchFamily="18" charset="0"/>
                <a:cs typeface="Times New Roman" panose="02020603050405020304" pitchFamily="18" charset="0"/>
              </a:rPr>
              <a:t>/</a:t>
            </a:r>
            <a:r>
              <a:rPr lang="en-US" altLang="zh-CN" sz="1600" i="1" kern="100" dirty="0" err="1">
                <a:latin typeface="Times New Roman" panose="02020603050405020304" pitchFamily="18" charset="0"/>
                <a:cs typeface="Times New Roman" panose="02020603050405020304" pitchFamily="18" charset="0"/>
              </a:rPr>
              <a:t>ps</a:t>
            </a:r>
            <a:r>
              <a:rPr lang="en-US" altLang="zh-CN" sz="1600" i="1" kern="100" dirty="0">
                <a:latin typeface="Times New Roman" panose="02020603050405020304" pitchFamily="18" charset="0"/>
                <a:cs typeface="Times New Roman" panose="02020603050405020304" pitchFamily="18" charset="0"/>
              </a:rPr>
              <a:t>-bi[R]. Tech. rep., 1972.</a:t>
            </a:r>
          </a:p>
          <a:p>
            <a:pPr marL="342900" indent="-342900" algn="l">
              <a:buFont typeface="+mj-lt"/>
              <a:buAutoNum type="arabicPeriod"/>
            </a:pPr>
            <a:r>
              <a:rPr lang="en-US" altLang="zh-CN" sz="1600" i="1" kern="100" dirty="0">
                <a:latin typeface="Times New Roman" panose="02020603050405020304" pitchFamily="18" charset="0"/>
                <a:cs typeface="Times New Roman" panose="02020603050405020304" pitchFamily="18" charset="0"/>
              </a:rPr>
              <a:t>Boris </a:t>
            </a:r>
            <a:r>
              <a:rPr lang="en-US" altLang="zh-CN" sz="1600" i="1" kern="100" dirty="0" err="1">
                <a:latin typeface="Times New Roman" panose="02020603050405020304" pitchFamily="18" charset="0"/>
                <a:cs typeface="Times New Roman" panose="02020603050405020304" pitchFamily="18" charset="0"/>
              </a:rPr>
              <a:t>Podobedov</a:t>
            </a:r>
            <a:r>
              <a:rPr lang="en-US" altLang="zh-CN" sz="1600" i="1" kern="100" dirty="0">
                <a:latin typeface="Times New Roman" panose="02020603050405020304" pitchFamily="18" charset="0"/>
                <a:cs typeface="Times New Roman" panose="02020603050405020304" pitchFamily="18" charset="0"/>
              </a:rPr>
              <a:t> and Robert Siemann, SIGNALS FROM MICROWAVE UNSTABLE BEAMS IN THE SLC DAMPING  RINGS, Proceedings of the 1999 Particle Accelerator Conference, New York, 1999</a:t>
            </a:r>
          </a:p>
          <a:p>
            <a:pPr marL="342900" indent="-342900" algn="l">
              <a:buFont typeface="+mj-lt"/>
              <a:buAutoNum type="arabicPeriod"/>
            </a:pPr>
            <a:r>
              <a:rPr lang="en-US" altLang="zh-CN" sz="1600" i="1" kern="100" dirty="0">
                <a:latin typeface="Times New Roman" panose="02020603050405020304" pitchFamily="18" charset="0"/>
                <a:cs typeface="Times New Roman" panose="02020603050405020304" pitchFamily="18" charset="0"/>
              </a:rPr>
              <a:t>A. Tremaine, J. Rosenzweig, and P. Schoessow, Electro magnetic wake fields and beam stability in slab-symmetric dielectric structures, Phys. Rev. E 56, 7204 (1997).</a:t>
            </a:r>
          </a:p>
          <a:p>
            <a:pPr marL="342900" indent="-342900" algn="l">
              <a:buFont typeface="+mj-lt"/>
              <a:buAutoNum type="arabicPeriod"/>
            </a:pPr>
            <a:r>
              <a:rPr lang="en-US" altLang="zh-CN" sz="1600" i="1" kern="100" dirty="0">
                <a:latin typeface="Times New Roman" panose="02020603050405020304" pitchFamily="18" charset="0"/>
                <a:cs typeface="Times New Roman" panose="02020603050405020304" pitchFamily="18" charset="0"/>
              </a:rPr>
              <a:t>A. Blednykh , G. Bassi, and V. </a:t>
            </a:r>
            <a:r>
              <a:rPr lang="en-US" altLang="zh-CN" sz="1600" i="1" kern="100" dirty="0" err="1">
                <a:latin typeface="Times New Roman" panose="02020603050405020304" pitchFamily="18" charset="0"/>
                <a:cs typeface="Times New Roman" panose="02020603050405020304" pitchFamily="18" charset="0"/>
              </a:rPr>
              <a:t>Smaluk</a:t>
            </a:r>
            <a:r>
              <a:rPr lang="en-US" altLang="zh-CN" sz="1600" i="1" kern="100" dirty="0">
                <a:latin typeface="Times New Roman" panose="02020603050405020304" pitchFamily="18" charset="0"/>
                <a:cs typeface="Times New Roman" panose="02020603050405020304" pitchFamily="18" charset="0"/>
              </a:rPr>
              <a:t>,</a:t>
            </a:r>
            <a:r>
              <a:rPr lang="zh-CN" altLang="en-US" sz="1600" i="1" kern="100" dirty="0">
                <a:latin typeface="Times New Roman" panose="02020603050405020304" pitchFamily="18" charset="0"/>
                <a:cs typeface="Times New Roman" panose="02020603050405020304" pitchFamily="18" charset="0"/>
              </a:rPr>
              <a:t> </a:t>
            </a:r>
            <a:r>
              <a:rPr lang="en-US" altLang="zh-CN" sz="1600" i="1" kern="100" dirty="0">
                <a:latin typeface="Times New Roman" panose="02020603050405020304" pitchFamily="18" charset="0"/>
                <a:cs typeface="Times New Roman" panose="02020603050405020304" pitchFamily="18" charset="0"/>
              </a:rPr>
              <a:t>R. Lindberg, Impedance modeling and its application to the analysis of the collective effects, PHYSICAL REVIEW ACCELERATORS AND BEAMS 24, 104801 (2021)</a:t>
            </a:r>
          </a:p>
          <a:p>
            <a:pPr marL="342900" indent="-342900">
              <a:buFont typeface="+mj-lt"/>
              <a:buAutoNum type="arabicPeriod"/>
            </a:pPr>
            <a:r>
              <a:rPr lang="en-US" altLang="zh-CN" sz="1600" i="1" kern="100" dirty="0">
                <a:latin typeface="Times New Roman" panose="02020603050405020304" pitchFamily="18" charset="0"/>
                <a:ea typeface="仿宋_GB2312"/>
                <a:cs typeface="Times New Roman" panose="02020603050405020304" pitchFamily="18" charset="0"/>
              </a:rPr>
              <a:t>Alexander Wu Chao, Lectures on Accelerator physics, World Scientific, 1</a:t>
            </a:r>
            <a:r>
              <a:rPr lang="en-US" altLang="zh-CN" sz="1600" i="1" kern="100" baseline="30000" dirty="0">
                <a:latin typeface="Times New Roman" panose="02020603050405020304" pitchFamily="18" charset="0"/>
                <a:ea typeface="仿宋_GB2312"/>
                <a:cs typeface="Times New Roman" panose="02020603050405020304" pitchFamily="18" charset="0"/>
              </a:rPr>
              <a:t>st</a:t>
            </a:r>
            <a:r>
              <a:rPr lang="en-US" altLang="zh-CN" sz="1600" i="1" kern="100" dirty="0">
                <a:latin typeface="Times New Roman" panose="02020603050405020304" pitchFamily="18" charset="0"/>
                <a:ea typeface="仿宋_GB2312"/>
                <a:cs typeface="Times New Roman" panose="02020603050405020304" pitchFamily="18" charset="0"/>
              </a:rPr>
              <a:t> edition, 2020, ISBN 9789811227967.</a:t>
            </a:r>
            <a:endParaRPr lang="zh-CN" altLang="zh-CN" sz="3200" i="1" kern="1600" dirty="0">
              <a:latin typeface="Times New Roman" panose="02020603050405020304" pitchFamily="18" charset="0"/>
              <a:ea typeface="仿宋_GB2312"/>
              <a:cs typeface="Times New Roman" panose="02020603050405020304" pitchFamily="18" charset="0"/>
            </a:endParaRPr>
          </a:p>
          <a:p>
            <a:pPr algn="l"/>
            <a:endParaRPr lang="zh-CN" altLang="en-US" sz="1600" dirty="0"/>
          </a:p>
        </p:txBody>
      </p:sp>
    </p:spTree>
    <p:extLst>
      <p:ext uri="{BB962C8B-B14F-4D97-AF65-F5344CB8AC3E}">
        <p14:creationId xmlns:p14="http://schemas.microsoft.com/office/powerpoint/2010/main" val="125297249"/>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CFEFF3A7-665A-48E0-BDDC-9B67D067BEEC}"/>
              </a:ext>
            </a:extLst>
          </p:cNvPr>
          <p:cNvSpPr txBox="1"/>
          <p:nvPr/>
        </p:nvSpPr>
        <p:spPr>
          <a:xfrm>
            <a:off x="3325091" y="3105834"/>
            <a:ext cx="6961910" cy="646331"/>
          </a:xfrm>
          <a:prstGeom prst="rect">
            <a:avLst/>
          </a:prstGeom>
          <a:noFill/>
        </p:spPr>
        <p:txBody>
          <a:bodyPr wrap="square" rtlCol="0">
            <a:spAutoFit/>
          </a:bodyPr>
          <a:lstStyle/>
          <a:p>
            <a:r>
              <a:rPr lang="en-US" altLang="zh-CN" sz="3600" b="1" dirty="0">
                <a:solidFill>
                  <a:srgbClr val="FF0000"/>
                </a:solidFill>
                <a:latin typeface="Segoe Print" panose="02000600000000000000" pitchFamily="2" charset="0"/>
              </a:rPr>
              <a:t>Thanks for</a:t>
            </a:r>
            <a:r>
              <a:rPr lang="zh-CN" altLang="en-US" sz="3600" b="1" dirty="0">
                <a:solidFill>
                  <a:srgbClr val="FF0000"/>
                </a:solidFill>
                <a:latin typeface="Segoe Print" panose="02000600000000000000" pitchFamily="2" charset="0"/>
              </a:rPr>
              <a:t>  </a:t>
            </a:r>
            <a:r>
              <a:rPr lang="en-US" altLang="zh-CN" sz="3600" b="1" dirty="0">
                <a:solidFill>
                  <a:srgbClr val="FF0000"/>
                </a:solidFill>
                <a:latin typeface="Segoe Print" panose="02000600000000000000" pitchFamily="2" charset="0"/>
              </a:rPr>
              <a:t>listening!</a:t>
            </a:r>
            <a:endParaRPr lang="zh-CN" altLang="en-US" sz="3600" b="1" dirty="0">
              <a:solidFill>
                <a:srgbClr val="FF0000"/>
              </a:solidFill>
              <a:latin typeface="Segoe Print" panose="02000600000000000000" pitchFamily="2" charset="0"/>
            </a:endParaRPr>
          </a:p>
        </p:txBody>
      </p:sp>
      <p:sp>
        <p:nvSpPr>
          <p:cNvPr id="3" name="文本框 2">
            <a:extLst>
              <a:ext uri="{FF2B5EF4-FFF2-40B4-BE49-F238E27FC236}">
                <a16:creationId xmlns:a16="http://schemas.microsoft.com/office/drawing/2014/main" id="{F4F50430-9348-B027-ACDD-DEC8171503B6}"/>
              </a:ext>
            </a:extLst>
          </p:cNvPr>
          <p:cNvSpPr txBox="1"/>
          <p:nvPr/>
        </p:nvSpPr>
        <p:spPr>
          <a:xfrm>
            <a:off x="9154391" y="6328064"/>
            <a:ext cx="2920992" cy="400110"/>
          </a:xfrm>
          <a:prstGeom prst="rect">
            <a:avLst/>
          </a:prstGeom>
          <a:noFill/>
        </p:spPr>
        <p:txBody>
          <a:bodyPr wrap="none" rtlCol="0">
            <a:spAutoFit/>
          </a:bodyPr>
          <a:lstStyle/>
          <a:p>
            <a:r>
              <a:rPr lang="en-US" altLang="zh-CN" sz="2000" dirty="0">
                <a:solidFill>
                  <a:srgbClr val="FF0000"/>
                </a:solidFill>
                <a:latin typeface="Bell MT" panose="02020503060305020303" pitchFamily="18" charset="0"/>
                <a:ea typeface="Cascadia Code SemiBold" panose="020B0609020000020004" pitchFamily="49" charset="0"/>
                <a:cs typeface="Cascadia Code SemiBold" panose="020B0609020000020004" pitchFamily="49" charset="0"/>
              </a:rPr>
              <a:t>jiangbocheng@cqu.edu.cn</a:t>
            </a:r>
            <a:endParaRPr lang="zh-CN" altLang="en-US" sz="2000" dirty="0">
              <a:solidFill>
                <a:srgbClr val="FF0000"/>
              </a:solidFill>
              <a:latin typeface="Bell MT" panose="02020503060305020303" pitchFamily="18" charset="0"/>
              <a:cs typeface="Cascadia Code SemiBold" panose="020B0609020000020004" pitchFamily="49" charset="0"/>
            </a:endParaRPr>
          </a:p>
        </p:txBody>
      </p:sp>
    </p:spTree>
    <p:extLst>
      <p:ext uri="{BB962C8B-B14F-4D97-AF65-F5344CB8AC3E}">
        <p14:creationId xmlns:p14="http://schemas.microsoft.com/office/powerpoint/2010/main" val="4973371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038CD6E9-2D36-8CDC-8788-21F7993022F0}"/>
              </a:ext>
            </a:extLst>
          </p:cNvPr>
          <p:cNvSpPr txBox="1"/>
          <p:nvPr/>
        </p:nvSpPr>
        <p:spPr>
          <a:xfrm>
            <a:off x="571500" y="1128370"/>
            <a:ext cx="5524500" cy="646331"/>
          </a:xfrm>
          <a:prstGeom prst="rect">
            <a:avLst/>
          </a:prstGeom>
          <a:noFill/>
        </p:spPr>
        <p:txBody>
          <a:bodyPr wrap="square">
            <a:spAutoFit/>
          </a:bodyPr>
          <a:lstStyle/>
          <a:p>
            <a:r>
              <a:rPr lang="en-US" altLang="zh-CN" dirty="0">
                <a:latin typeface="Times New Roman" panose="02020603050405020304" pitchFamily="18" charset="0"/>
                <a:cs typeface="Times New Roman" panose="02020603050405020304" pitchFamily="18" charset="0"/>
              </a:rPr>
              <a:t>Single particle beam dynamics is well established. One of the most important method is </a:t>
            </a:r>
            <a:r>
              <a:rPr lang="en-US" altLang="zh-CN" b="1" dirty="0">
                <a:solidFill>
                  <a:srgbClr val="FF0000"/>
                </a:solidFill>
                <a:latin typeface="Times New Roman" panose="02020603050405020304" pitchFamily="18" charset="0"/>
                <a:cs typeface="Times New Roman" panose="02020603050405020304" pitchFamily="18" charset="0"/>
              </a:rPr>
              <a:t>factorization</a:t>
            </a:r>
            <a:r>
              <a:rPr lang="en-US" altLang="zh-CN" dirty="0">
                <a:latin typeface="Times New Roman" panose="02020603050405020304" pitchFamily="18" charset="0"/>
                <a:cs typeface="Times New Roman" panose="02020603050405020304" pitchFamily="18" charset="0"/>
              </a:rPr>
              <a:t>.</a:t>
            </a:r>
            <a:endParaRPr lang="zh-CN" altLang="en-US" dirty="0"/>
          </a:p>
        </p:txBody>
      </p:sp>
      <p:sp>
        <p:nvSpPr>
          <p:cNvPr id="4" name="文本框 3">
            <a:extLst>
              <a:ext uri="{FF2B5EF4-FFF2-40B4-BE49-F238E27FC236}">
                <a16:creationId xmlns:a16="http://schemas.microsoft.com/office/drawing/2014/main" id="{00969FF7-2E96-FD39-74F8-D6469E83389B}"/>
              </a:ext>
            </a:extLst>
          </p:cNvPr>
          <p:cNvSpPr txBox="1"/>
          <p:nvPr/>
        </p:nvSpPr>
        <p:spPr>
          <a:xfrm>
            <a:off x="1145598" y="116669"/>
            <a:ext cx="6094268" cy="523220"/>
          </a:xfrm>
          <a:prstGeom prst="rect">
            <a:avLst/>
          </a:prstGeom>
          <a:noFill/>
        </p:spPr>
        <p:txBody>
          <a:bodyPr wrap="square">
            <a:spAutoFit/>
          </a:bodyPr>
          <a:lstStyle/>
          <a:p>
            <a:r>
              <a:rPr lang="en-US" altLang="zh-CN" sz="2800" dirty="0">
                <a:solidFill>
                  <a:schemeClr val="accent1"/>
                </a:solidFill>
                <a:latin typeface="华文中宋" panose="02010600040101010101" pitchFamily="2" charset="-122"/>
                <a:ea typeface="华文中宋" panose="02010600040101010101" pitchFamily="2" charset="-122"/>
              </a:rPr>
              <a:t>Introduction to</a:t>
            </a:r>
            <a:r>
              <a:rPr lang="zh-CN" altLang="en-US" sz="2800" dirty="0">
                <a:solidFill>
                  <a:schemeClr val="accent1"/>
                </a:solidFill>
                <a:latin typeface="华文中宋" panose="02010600040101010101" pitchFamily="2" charset="-122"/>
                <a:ea typeface="华文中宋" panose="02010600040101010101" pitchFamily="2" charset="-122"/>
              </a:rPr>
              <a:t> </a:t>
            </a:r>
            <a:r>
              <a:rPr lang="en-US" altLang="zh-CN" sz="2800" dirty="0">
                <a:solidFill>
                  <a:schemeClr val="accent1"/>
                </a:solidFill>
                <a:latin typeface="华文中宋" panose="02010600040101010101" pitchFamily="2" charset="-122"/>
                <a:ea typeface="华文中宋" panose="02010600040101010101" pitchFamily="2" charset="-122"/>
              </a:rPr>
              <a:t>Collective</a:t>
            </a:r>
            <a:r>
              <a:rPr lang="zh-CN" altLang="en-US" sz="2800" dirty="0">
                <a:solidFill>
                  <a:schemeClr val="accent1"/>
                </a:solidFill>
                <a:latin typeface="华文中宋" panose="02010600040101010101" pitchFamily="2" charset="-122"/>
                <a:ea typeface="华文中宋" panose="02010600040101010101" pitchFamily="2" charset="-122"/>
              </a:rPr>
              <a:t> </a:t>
            </a:r>
            <a:r>
              <a:rPr lang="en-US" altLang="zh-CN" sz="2800" dirty="0">
                <a:solidFill>
                  <a:schemeClr val="accent1"/>
                </a:solidFill>
                <a:latin typeface="华文中宋" panose="02010600040101010101" pitchFamily="2" charset="-122"/>
                <a:ea typeface="华文中宋" panose="02010600040101010101" pitchFamily="2" charset="-122"/>
              </a:rPr>
              <a:t>effects</a:t>
            </a:r>
            <a:endParaRPr lang="zh-CN" altLang="en-US" sz="2800" dirty="0">
              <a:solidFill>
                <a:schemeClr val="accent1"/>
              </a:solidFill>
              <a:latin typeface="华文中宋" panose="02010600040101010101" pitchFamily="2" charset="-122"/>
              <a:ea typeface="华文中宋" panose="02010600040101010101" pitchFamily="2" charset="-122"/>
            </a:endParaRPr>
          </a:p>
        </p:txBody>
      </p:sp>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10CC6485-8D79-5879-94C0-CD43E7F04AD4}"/>
                  </a:ext>
                </a:extLst>
              </p:cNvPr>
              <p:cNvSpPr txBox="1"/>
              <p:nvPr/>
            </p:nvSpPr>
            <p:spPr>
              <a:xfrm>
                <a:off x="2488623" y="1905806"/>
                <a:ext cx="1321516" cy="276999"/>
              </a:xfrm>
              <a:prstGeom prst="rect">
                <a:avLst/>
              </a:prstGeom>
              <a:noFill/>
            </p:spPr>
            <p:txBody>
              <a:bodyPr wrap="none" lIns="0" tIns="0" rIns="0" bIns="0" rtlCol="0">
                <a:spAutoFit/>
              </a:bodyPr>
              <a:lstStyle/>
              <a:p>
                <a14:m>
                  <m:oMath xmlns:m="http://schemas.openxmlformats.org/officeDocument/2006/math">
                    <m:sSub>
                      <m:sSubPr>
                        <m:ctrlPr>
                          <a:rPr lang="en-US" altLang="zh-CN" b="0" i="1" smtClean="0">
                            <a:latin typeface="Cambria Math" panose="02040503050406030204" pitchFamily="18" charset="0"/>
                          </a:rPr>
                        </m:ctrlPr>
                      </m:sSubPr>
                      <m:e>
                        <m:r>
                          <a:rPr lang="en-US" altLang="zh-CN" b="0" i="1" smtClean="0">
                            <a:latin typeface="Cambria Math" panose="02040503050406030204" pitchFamily="18" charset="0"/>
                          </a:rPr>
                          <m:t>𝑋</m:t>
                        </m:r>
                      </m:e>
                      <m:sub>
                        <m:r>
                          <a:rPr lang="en-US" altLang="zh-CN" b="0" i="1" smtClean="0">
                            <a:latin typeface="Cambria Math" panose="02040503050406030204" pitchFamily="18" charset="0"/>
                          </a:rPr>
                          <m:t>𝑜𝑢𝑡</m:t>
                        </m:r>
                      </m:sub>
                    </m:sSub>
                    <m:r>
                      <a:rPr lang="en-US" altLang="zh-CN" b="0" i="1" smtClean="0">
                        <a:latin typeface="Cambria Math" panose="02040503050406030204" pitchFamily="18" charset="0"/>
                      </a:rPr>
                      <m:t>=</m:t>
                    </m:r>
                    <m:r>
                      <a:rPr lang="en-US" altLang="zh-CN" b="0" i="1" smtClean="0">
                        <a:latin typeface="Cambria Math" panose="02040503050406030204" pitchFamily="18" charset="0"/>
                      </a:rPr>
                      <m:t>𝑀</m:t>
                    </m:r>
                  </m:oMath>
                </a14:m>
                <a:r>
                  <a:rPr lang="en-US" altLang="zh-CN" dirty="0"/>
                  <a:t> </a:t>
                </a:r>
                <a14:m>
                  <m:oMath xmlns:m="http://schemas.openxmlformats.org/officeDocument/2006/math">
                    <m:sSub>
                      <m:sSubPr>
                        <m:ctrlPr>
                          <a:rPr lang="en-US" altLang="zh-CN" i="1">
                            <a:latin typeface="Cambria Math" panose="02040503050406030204" pitchFamily="18" charset="0"/>
                          </a:rPr>
                        </m:ctrlPr>
                      </m:sSubPr>
                      <m:e>
                        <m:r>
                          <a:rPr lang="en-US" altLang="zh-CN" i="1">
                            <a:latin typeface="Cambria Math" panose="02040503050406030204" pitchFamily="18" charset="0"/>
                          </a:rPr>
                          <m:t>𝑋</m:t>
                        </m:r>
                      </m:e>
                      <m:sub>
                        <m:r>
                          <a:rPr lang="en-US" altLang="zh-CN" b="0" i="1" smtClean="0">
                            <a:latin typeface="Cambria Math" panose="02040503050406030204" pitchFamily="18" charset="0"/>
                          </a:rPr>
                          <m:t>𝑖𝑛</m:t>
                        </m:r>
                      </m:sub>
                    </m:sSub>
                  </m:oMath>
                </a14:m>
                <a:endParaRPr lang="zh-CN" altLang="en-US" dirty="0"/>
              </a:p>
            </p:txBody>
          </p:sp>
        </mc:Choice>
        <mc:Fallback xmlns="">
          <p:sp>
            <p:nvSpPr>
              <p:cNvPr id="5" name="文本框 4">
                <a:extLst>
                  <a:ext uri="{FF2B5EF4-FFF2-40B4-BE49-F238E27FC236}">
                    <a16:creationId xmlns:a16="http://schemas.microsoft.com/office/drawing/2014/main" id="{10CC6485-8D79-5879-94C0-CD43E7F04AD4}"/>
                  </a:ext>
                </a:extLst>
              </p:cNvPr>
              <p:cNvSpPr txBox="1">
                <a:spLocks noRot="1" noChangeAspect="1" noMove="1" noResize="1" noEditPoints="1" noAdjustHandles="1" noChangeArrowheads="1" noChangeShapeType="1" noTextEdit="1"/>
              </p:cNvSpPr>
              <p:nvPr/>
            </p:nvSpPr>
            <p:spPr>
              <a:xfrm>
                <a:off x="2488623" y="1905806"/>
                <a:ext cx="1321516" cy="276999"/>
              </a:xfrm>
              <a:prstGeom prst="rect">
                <a:avLst/>
              </a:prstGeom>
              <a:blipFill>
                <a:blip r:embed="rId2"/>
                <a:stretch>
                  <a:fillRect l="-5991" r="-2765" b="-15556"/>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6CC43098-FA5B-2030-EF57-C3546FBBF98A}"/>
                  </a:ext>
                </a:extLst>
              </p:cNvPr>
              <p:cNvSpPr txBox="1"/>
              <p:nvPr/>
            </p:nvSpPr>
            <p:spPr>
              <a:xfrm>
                <a:off x="571500" y="2313910"/>
                <a:ext cx="5922818" cy="2660921"/>
              </a:xfrm>
              <a:prstGeom prst="rect">
                <a:avLst/>
              </a:prstGeom>
              <a:noFill/>
            </p:spPr>
            <p:txBody>
              <a:bodyPr wrap="square">
                <a:spAutoFit/>
              </a:bodyPr>
              <a:lstStyle/>
              <a:p>
                <a:r>
                  <a:rPr lang="en-US" altLang="zh-CN" dirty="0">
                    <a:latin typeface="Times New Roman" panose="02020603050405020304" pitchFamily="18" charset="0"/>
                    <a:cs typeface="Times New Roman" panose="02020603050405020304" pitchFamily="18" charset="0"/>
                  </a:rPr>
                  <a:t>Accelerator design is only to work on </a:t>
                </a:r>
                <a:r>
                  <a:rPr lang="en-US" altLang="zh-CN" b="1" i="1" dirty="0">
                    <a:latin typeface="Times New Roman" panose="02020603050405020304" pitchFamily="18" charset="0"/>
                    <a:cs typeface="Times New Roman" panose="02020603050405020304" pitchFamily="18" charset="0"/>
                  </a:rPr>
                  <a:t>M </a:t>
                </a:r>
                <a:r>
                  <a:rPr lang="zh-CN" altLang="en-US" dirty="0">
                    <a:latin typeface="Times New Roman" panose="02020603050405020304" pitchFamily="18" charset="0"/>
                    <a:cs typeface="Times New Roman" panose="02020603050405020304" pitchFamily="18" charset="0"/>
                  </a:rPr>
                  <a:t>（</a:t>
                </a:r>
                <a:r>
                  <a:rPr lang="en-US" altLang="zh-CN" dirty="0">
                    <a:latin typeface="Times New Roman" panose="02020603050405020304" pitchFamily="18" charset="0"/>
                    <a:cs typeface="Times New Roman" panose="02020603050405020304" pitchFamily="18" charset="0"/>
                  </a:rPr>
                  <a:t>lattice design), which significantly simplifies the problem. For any initial condition </a:t>
                </a:r>
                <a14:m>
                  <m:oMath xmlns:m="http://schemas.openxmlformats.org/officeDocument/2006/math">
                    <m:sSubSup>
                      <m:sSubSupPr>
                        <m:ctrlPr>
                          <a:rPr lang="en-US" altLang="zh-CN" i="1">
                            <a:latin typeface="Cambria Math" panose="02040503050406030204" pitchFamily="18" charset="0"/>
                            <a:cs typeface="Times New Roman" panose="02020603050405020304" pitchFamily="18" charset="0"/>
                          </a:rPr>
                        </m:ctrlPr>
                      </m:sSubSupPr>
                      <m:e>
                        <m:r>
                          <a:rPr lang="en-US" altLang="zh-CN">
                            <a:latin typeface="Cambria Math" panose="02040503050406030204" pitchFamily="18" charset="0"/>
                            <a:cs typeface="Times New Roman" panose="02020603050405020304" pitchFamily="18" charset="0"/>
                          </a:rPr>
                          <m:t>𝑋</m:t>
                        </m:r>
                      </m:e>
                      <m:sub>
                        <m:r>
                          <a:rPr lang="en-US" altLang="zh-CN">
                            <a:latin typeface="Cambria Math" panose="02040503050406030204" pitchFamily="18" charset="0"/>
                            <a:cs typeface="Times New Roman" panose="02020603050405020304" pitchFamily="18" charset="0"/>
                          </a:rPr>
                          <m:t>𝑖𝑛</m:t>
                        </m:r>
                      </m:sub>
                      <m:sup>
                        <m:r>
                          <a:rPr lang="en-US" altLang="zh-CN">
                            <a:latin typeface="Cambria Math" panose="02040503050406030204" pitchFamily="18" charset="0"/>
                            <a:cs typeface="Times New Roman" panose="02020603050405020304" pitchFamily="18" charset="0"/>
                          </a:rPr>
                          <m:t>(1,2,3,…)</m:t>
                        </m:r>
                      </m:sup>
                    </m:sSubSup>
                  </m:oMath>
                </a14:m>
                <a:r>
                  <a:rPr lang="en-US" altLang="zh-CN" dirty="0">
                    <a:latin typeface="Times New Roman" panose="02020603050405020304" pitchFamily="18" charset="0"/>
                    <a:cs typeface="Times New Roman" panose="02020603050405020304" pitchFamily="18" charset="0"/>
                  </a:rPr>
                  <a:t>, there's no need to repeat the entire analysis—as long as the system remains in the </a:t>
                </a:r>
                <a:r>
                  <a:rPr lang="en-US" altLang="zh-CN" b="1" dirty="0">
                    <a:latin typeface="Times New Roman" panose="02020603050405020304" pitchFamily="18" charset="0"/>
                    <a:cs typeface="Times New Roman" panose="02020603050405020304" pitchFamily="18" charset="0"/>
                  </a:rPr>
                  <a:t>linear regime</a:t>
                </a:r>
                <a:r>
                  <a:rPr lang="en-US" altLang="zh-CN" dirty="0">
                    <a:latin typeface="Times New Roman" panose="02020603050405020304" pitchFamily="18" charset="0"/>
                    <a:cs typeface="Times New Roman" panose="02020603050405020304" pitchFamily="18" charset="0"/>
                  </a:rPr>
                  <a:t>.</a:t>
                </a:r>
              </a:p>
              <a:p>
                <a:endParaRPr lang="en-US" altLang="zh-CN" dirty="0"/>
              </a:p>
              <a:p>
                <a:r>
                  <a:rPr lang="en-US" altLang="zh-CN" dirty="0">
                    <a:latin typeface="Times New Roman" panose="02020603050405020304" pitchFamily="18" charset="0"/>
                    <a:cs typeface="Times New Roman" panose="02020603050405020304" pitchFamily="18" charset="0"/>
                  </a:rPr>
                  <a:t>For comparing, once we enter the nonlinear regime, the problem becomes much more complex. For example, studying the beam Dynamic Aperture requires extensive numerical computation.</a:t>
                </a:r>
                <a:endParaRPr lang="zh-CN" altLang="en-US" dirty="0">
                  <a:latin typeface="Times New Roman" panose="02020603050405020304" pitchFamily="18" charset="0"/>
                  <a:cs typeface="Times New Roman" panose="02020603050405020304" pitchFamily="18" charset="0"/>
                </a:endParaRPr>
              </a:p>
            </p:txBody>
          </p:sp>
        </mc:Choice>
        <mc:Fallback xmlns="">
          <p:sp>
            <p:nvSpPr>
              <p:cNvPr id="6" name="文本框 5">
                <a:extLst>
                  <a:ext uri="{FF2B5EF4-FFF2-40B4-BE49-F238E27FC236}">
                    <a16:creationId xmlns:a16="http://schemas.microsoft.com/office/drawing/2014/main" id="{6CC43098-FA5B-2030-EF57-C3546FBBF98A}"/>
                  </a:ext>
                </a:extLst>
              </p:cNvPr>
              <p:cNvSpPr txBox="1">
                <a:spLocks noRot="1" noChangeAspect="1" noMove="1" noResize="1" noEditPoints="1" noAdjustHandles="1" noChangeArrowheads="1" noChangeShapeType="1" noTextEdit="1"/>
              </p:cNvSpPr>
              <p:nvPr/>
            </p:nvSpPr>
            <p:spPr>
              <a:xfrm>
                <a:off x="571500" y="2313910"/>
                <a:ext cx="5922818" cy="2660921"/>
              </a:xfrm>
              <a:prstGeom prst="rect">
                <a:avLst/>
              </a:prstGeom>
              <a:blipFill>
                <a:blip r:embed="rId3"/>
                <a:stretch>
                  <a:fillRect l="-927" t="-1606" r="-1545" b="-2752"/>
                </a:stretch>
              </a:blipFill>
            </p:spPr>
            <p:txBody>
              <a:bodyPr/>
              <a:lstStyle/>
              <a:p>
                <a:r>
                  <a:rPr lang="zh-CN" altLang="en-US">
                    <a:noFill/>
                  </a:rPr>
                  <a:t> </a:t>
                </a:r>
              </a:p>
            </p:txBody>
          </p:sp>
        </mc:Fallback>
      </mc:AlternateContent>
      <p:sp>
        <p:nvSpPr>
          <p:cNvPr id="8" name="文本框 7">
            <a:extLst>
              <a:ext uri="{FF2B5EF4-FFF2-40B4-BE49-F238E27FC236}">
                <a16:creationId xmlns:a16="http://schemas.microsoft.com/office/drawing/2014/main" id="{667DDAF6-C14A-A1C3-8E21-CFE0D406B80C}"/>
              </a:ext>
            </a:extLst>
          </p:cNvPr>
          <p:cNvSpPr txBox="1"/>
          <p:nvPr/>
        </p:nvSpPr>
        <p:spPr>
          <a:xfrm>
            <a:off x="6871856" y="2603514"/>
            <a:ext cx="5320144" cy="1938992"/>
          </a:xfrm>
          <a:prstGeom prst="rect">
            <a:avLst/>
          </a:prstGeom>
          <a:noFill/>
        </p:spPr>
        <p:txBody>
          <a:bodyPr wrap="square">
            <a:spAutoFit/>
          </a:bodyPr>
          <a:lstStyle/>
          <a:p>
            <a:r>
              <a:rPr lang="en-US" altLang="zh-CN" sz="2400" dirty="0">
                <a:solidFill>
                  <a:srgbClr val="00B050"/>
                </a:solidFill>
                <a:latin typeface="华文中宋" panose="02010600040101010101" pitchFamily="2" charset="-122"/>
                <a:ea typeface="华文中宋" panose="02010600040101010101" pitchFamily="2" charset="-122"/>
              </a:rPr>
              <a:t>There is no universal solution to collective effects. </a:t>
            </a:r>
          </a:p>
          <a:p>
            <a:endParaRPr lang="en-US" altLang="zh-CN" sz="2400" dirty="0">
              <a:solidFill>
                <a:srgbClr val="00B050"/>
              </a:solidFill>
              <a:latin typeface="华文中宋" panose="02010600040101010101" pitchFamily="2" charset="-122"/>
              <a:ea typeface="华文中宋" panose="02010600040101010101" pitchFamily="2" charset="-122"/>
            </a:endParaRPr>
          </a:p>
          <a:p>
            <a:r>
              <a:rPr lang="en-US" altLang="zh-CN" sz="2400" dirty="0">
                <a:solidFill>
                  <a:srgbClr val="00B050"/>
                </a:solidFill>
                <a:latin typeface="华文中宋" panose="02010600040101010101" pitchFamily="2" charset="-122"/>
                <a:ea typeface="华文中宋" panose="02010600040101010101" pitchFamily="2" charset="-122"/>
              </a:rPr>
              <a:t>They should be addressed individually by various methods.</a:t>
            </a:r>
            <a:endParaRPr lang="zh-CN" altLang="en-US" sz="2400" dirty="0">
              <a:solidFill>
                <a:srgbClr val="00B050"/>
              </a:solidFill>
              <a:latin typeface="华文中宋" panose="02010600040101010101" pitchFamily="2" charset="-122"/>
              <a:ea typeface="华文中宋" panose="02010600040101010101" pitchFamily="2" charset="-122"/>
            </a:endParaRPr>
          </a:p>
        </p:txBody>
      </p:sp>
      <p:pic>
        <p:nvPicPr>
          <p:cNvPr id="2050" name="Picture 2">
            <a:extLst>
              <a:ext uri="{FF2B5EF4-FFF2-40B4-BE49-F238E27FC236}">
                <a16:creationId xmlns:a16="http://schemas.microsoft.com/office/drawing/2014/main" id="{42FE269B-0968-BF00-E961-C77AAEB828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1343" y="4789151"/>
            <a:ext cx="2574730" cy="1900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5893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66802581-AA76-48DC-EA38-1584C5168BAA}"/>
              </a:ext>
            </a:extLst>
          </p:cNvPr>
          <p:cNvSpPr txBox="1"/>
          <p:nvPr/>
        </p:nvSpPr>
        <p:spPr>
          <a:xfrm>
            <a:off x="5312352" y="996894"/>
            <a:ext cx="6094268" cy="5355312"/>
          </a:xfrm>
          <a:prstGeom prst="rect">
            <a:avLst/>
          </a:prstGeom>
          <a:noFill/>
        </p:spPr>
        <p:txBody>
          <a:bodyPr wrap="square">
            <a:spAutoFit/>
          </a:bodyPr>
          <a:lstStyle/>
          <a:p>
            <a:pPr marL="285750" indent="-285750">
              <a:buFont typeface="Wingdings" panose="05000000000000000000" pitchFamily="2" charset="2"/>
              <a:buChar char="u"/>
            </a:pPr>
            <a:r>
              <a:rPr lang="zh-CN" altLang="en-US" dirty="0"/>
              <a:t>negative mass instability 1959</a:t>
            </a:r>
            <a:endParaRPr lang="en-US" altLang="zh-CN" dirty="0"/>
          </a:p>
          <a:p>
            <a:pPr marL="285750" indent="-285750">
              <a:buFont typeface="Wingdings" panose="05000000000000000000" pitchFamily="2" charset="2"/>
              <a:buChar char="u"/>
            </a:pPr>
            <a:r>
              <a:rPr lang="zh-CN" altLang="en-US" dirty="0"/>
              <a:t>resistive wall instability 1960</a:t>
            </a:r>
            <a:endParaRPr lang="en-US" altLang="zh-CN" dirty="0"/>
          </a:p>
          <a:p>
            <a:pPr marL="285750" indent="-285750">
              <a:buFont typeface="Wingdings" panose="05000000000000000000" pitchFamily="2" charset="2"/>
              <a:buChar char="u"/>
            </a:pPr>
            <a:r>
              <a:rPr lang="zh-CN" altLang="en-US" dirty="0"/>
              <a:t>Robinson instability 1964</a:t>
            </a:r>
            <a:endParaRPr lang="en-US" altLang="zh-CN" dirty="0"/>
          </a:p>
          <a:p>
            <a:pPr marL="285750" indent="-285750">
              <a:buFont typeface="Wingdings" panose="05000000000000000000" pitchFamily="2" charset="2"/>
              <a:buChar char="u"/>
            </a:pPr>
            <a:r>
              <a:rPr lang="zh-CN" altLang="en-US" dirty="0"/>
              <a:t>beam breakup instability 1966</a:t>
            </a:r>
            <a:endParaRPr lang="en-US" altLang="zh-CN" dirty="0"/>
          </a:p>
          <a:p>
            <a:pPr marL="285750" indent="-285750">
              <a:buFont typeface="Wingdings" panose="05000000000000000000" pitchFamily="2" charset="2"/>
              <a:buChar char="u"/>
            </a:pPr>
            <a:r>
              <a:rPr lang="zh-CN" altLang="en-US" dirty="0"/>
              <a:t>head-tail instability 1969</a:t>
            </a:r>
            <a:endParaRPr lang="en-US" altLang="zh-CN" dirty="0"/>
          </a:p>
          <a:p>
            <a:pPr marL="285750" indent="-285750">
              <a:buFont typeface="Wingdings" panose="05000000000000000000" pitchFamily="2" charset="2"/>
              <a:buChar char="u"/>
            </a:pPr>
            <a:r>
              <a:rPr lang="zh-CN" altLang="en-US" dirty="0"/>
              <a:t>microwave instability 1969</a:t>
            </a:r>
            <a:endParaRPr lang="en-US" altLang="zh-CN" dirty="0"/>
          </a:p>
          <a:p>
            <a:pPr marL="285750" indent="-285750">
              <a:buFont typeface="Wingdings" panose="05000000000000000000" pitchFamily="2" charset="2"/>
              <a:buChar char="u"/>
            </a:pPr>
            <a:r>
              <a:rPr lang="zh-CN" altLang="en-US" dirty="0"/>
              <a:t>Landau damping 1969</a:t>
            </a:r>
            <a:endParaRPr lang="en-US" altLang="zh-CN" dirty="0"/>
          </a:p>
          <a:p>
            <a:pPr marL="285750" indent="-285750">
              <a:buFont typeface="Wingdings" panose="05000000000000000000" pitchFamily="2" charset="2"/>
              <a:buChar char="u"/>
            </a:pPr>
            <a:r>
              <a:rPr lang="zh-CN" altLang="en-US" dirty="0"/>
              <a:t>beam-beam limit in colliders 1971</a:t>
            </a:r>
            <a:endParaRPr lang="en-US" altLang="zh-CN" dirty="0"/>
          </a:p>
          <a:p>
            <a:pPr marL="285750" indent="-285750">
              <a:buFont typeface="Wingdings" panose="05000000000000000000" pitchFamily="2" charset="2"/>
              <a:buChar char="u"/>
            </a:pPr>
            <a:r>
              <a:rPr lang="zh-CN" altLang="en-US" dirty="0"/>
              <a:t>potential well distortion 1971</a:t>
            </a:r>
            <a:endParaRPr lang="en-US" altLang="zh-CN" dirty="0"/>
          </a:p>
          <a:p>
            <a:pPr marL="285750" indent="-285750">
              <a:buFont typeface="Wingdings" panose="05000000000000000000" pitchFamily="2" charset="2"/>
              <a:buChar char="u"/>
            </a:pPr>
            <a:r>
              <a:rPr lang="zh-CN" altLang="en-US" dirty="0"/>
              <a:t>Sacherer formalism 1972</a:t>
            </a:r>
            <a:endParaRPr lang="en-US" altLang="zh-CN" dirty="0"/>
          </a:p>
          <a:p>
            <a:pPr marL="285750" indent="-285750">
              <a:buFont typeface="Wingdings" panose="05000000000000000000" pitchFamily="2" charset="2"/>
              <a:buChar char="u"/>
            </a:pPr>
            <a:r>
              <a:rPr lang="zh-CN" altLang="en-US" dirty="0"/>
              <a:t>anomalous bunch lengthening 1974</a:t>
            </a:r>
            <a:endParaRPr lang="en-US" altLang="zh-CN" dirty="0"/>
          </a:p>
          <a:p>
            <a:pPr marL="285750" indent="-285750">
              <a:buFont typeface="Wingdings" panose="05000000000000000000" pitchFamily="2" charset="2"/>
              <a:buChar char="u"/>
            </a:pPr>
            <a:r>
              <a:rPr lang="zh-CN" altLang="en-US" dirty="0"/>
              <a:t>transverse mode coupling instability 1980</a:t>
            </a:r>
            <a:endParaRPr lang="en-US" altLang="zh-CN" dirty="0"/>
          </a:p>
          <a:p>
            <a:pPr marL="285750" indent="-285750">
              <a:buFont typeface="Wingdings" panose="05000000000000000000" pitchFamily="2" charset="2"/>
              <a:buChar char="u"/>
            </a:pPr>
            <a:r>
              <a:rPr lang="zh-CN" altLang="en-US" dirty="0"/>
              <a:t>hose instability 1987</a:t>
            </a:r>
            <a:endParaRPr lang="en-US" altLang="zh-CN" dirty="0"/>
          </a:p>
          <a:p>
            <a:pPr marL="285750" indent="-285750">
              <a:buFont typeface="Wingdings" panose="05000000000000000000" pitchFamily="2" charset="2"/>
              <a:buChar char="u"/>
            </a:pPr>
            <a:r>
              <a:rPr lang="zh-CN" altLang="en-US" dirty="0"/>
              <a:t>coherent synchrotron radiation instability 1990</a:t>
            </a:r>
            <a:endParaRPr lang="en-US" altLang="zh-CN" dirty="0"/>
          </a:p>
          <a:p>
            <a:pPr marL="285750" indent="-285750">
              <a:buFont typeface="Wingdings" panose="05000000000000000000" pitchFamily="2" charset="2"/>
              <a:buChar char="u"/>
            </a:pPr>
            <a:r>
              <a:rPr lang="zh-CN" altLang="en-US" dirty="0"/>
              <a:t>sawtooth instability 1993</a:t>
            </a:r>
            <a:endParaRPr lang="en-US" altLang="zh-CN" dirty="0"/>
          </a:p>
          <a:p>
            <a:pPr marL="285750" indent="-285750">
              <a:buFont typeface="Wingdings" panose="05000000000000000000" pitchFamily="2" charset="2"/>
              <a:buChar char="u"/>
            </a:pPr>
            <a:r>
              <a:rPr lang="zh-CN" altLang="en-US" dirty="0"/>
              <a:t>electron beam-ion instability 1996</a:t>
            </a:r>
            <a:endParaRPr lang="en-US" altLang="zh-CN" dirty="0"/>
          </a:p>
          <a:p>
            <a:pPr marL="285750" indent="-285750">
              <a:buFont typeface="Wingdings" panose="05000000000000000000" pitchFamily="2" charset="2"/>
              <a:buChar char="u"/>
            </a:pPr>
            <a:r>
              <a:rPr lang="zh-CN" altLang="en-US" dirty="0"/>
              <a:t>electron cloud instability 1997</a:t>
            </a:r>
            <a:endParaRPr lang="en-US" altLang="zh-CN" dirty="0"/>
          </a:p>
          <a:p>
            <a:pPr marL="285750" indent="-285750">
              <a:buFont typeface="Wingdings" panose="05000000000000000000" pitchFamily="2" charset="2"/>
              <a:buChar char="u"/>
            </a:pPr>
            <a:r>
              <a:rPr lang="zh-CN" altLang="en-US" dirty="0"/>
              <a:t>microbunching instability 2005</a:t>
            </a:r>
            <a:endParaRPr lang="en-US" altLang="zh-CN" dirty="0"/>
          </a:p>
          <a:p>
            <a:pPr marL="285750" indent="-285750">
              <a:buFont typeface="Wingdings" panose="05000000000000000000" pitchFamily="2" charset="2"/>
              <a:buChar char="u"/>
            </a:pPr>
            <a:r>
              <a:rPr lang="zh-CN" altLang="en-US" dirty="0"/>
              <a:t>interplay of multiple instability mechanisms 2013</a:t>
            </a:r>
          </a:p>
        </p:txBody>
      </p:sp>
      <p:sp>
        <p:nvSpPr>
          <p:cNvPr id="5" name="文本框 4">
            <a:extLst>
              <a:ext uri="{FF2B5EF4-FFF2-40B4-BE49-F238E27FC236}">
                <a16:creationId xmlns:a16="http://schemas.microsoft.com/office/drawing/2014/main" id="{645A2BC6-4C60-6B7A-655D-CEAA7084D8A2}"/>
              </a:ext>
            </a:extLst>
          </p:cNvPr>
          <p:cNvSpPr txBox="1"/>
          <p:nvPr/>
        </p:nvSpPr>
        <p:spPr>
          <a:xfrm>
            <a:off x="459797" y="2749126"/>
            <a:ext cx="3893994" cy="1631216"/>
          </a:xfrm>
          <a:prstGeom prst="rect">
            <a:avLst/>
          </a:prstGeom>
          <a:noFill/>
        </p:spPr>
        <p:txBody>
          <a:bodyPr wrap="square">
            <a:spAutoFit/>
          </a:bodyPr>
          <a:lstStyle/>
          <a:p>
            <a:r>
              <a:rPr lang="zh-CN" altLang="en-US" sz="2000" dirty="0">
                <a:latin typeface="Times New Roman" panose="02020603050405020304" pitchFamily="18" charset="0"/>
                <a:cs typeface="Times New Roman" panose="02020603050405020304" pitchFamily="18" charset="0"/>
              </a:rPr>
              <a:t>Over the years, accelerator physicists have observed, explained, and (mos</a:t>
            </a:r>
            <a:r>
              <a:rPr lang="en-US" altLang="zh-CN" sz="2000" dirty="0" err="1">
                <a:latin typeface="Times New Roman" panose="02020603050405020304" pitchFamily="18" charset="0"/>
                <a:cs typeface="Times New Roman" panose="02020603050405020304" pitchFamily="18" charset="0"/>
              </a:rPr>
              <a:t>tly</a:t>
            </a:r>
            <a:r>
              <a:rPr lang="en-US" altLang="zh-CN" sz="2000" dirty="0">
                <a:latin typeface="Times New Roman" panose="02020603050405020304" pitchFamily="18" charset="0"/>
                <a:cs typeface="Times New Roman" panose="02020603050405020304" pitchFamily="18" charset="0"/>
              </a:rPr>
              <a:t>) </a:t>
            </a:r>
            <a:r>
              <a:rPr lang="zh-CN" altLang="en-US" sz="2000" dirty="0">
                <a:latin typeface="Times New Roman" panose="02020603050405020304" pitchFamily="18" charset="0"/>
                <a:cs typeface="Times New Roman" panose="02020603050405020304" pitchFamily="18" charset="0"/>
              </a:rPr>
              <a:t>cured several intricate instability mechanisms. An incomplete list follows belo</a:t>
            </a:r>
            <a:r>
              <a:rPr lang="en-US" altLang="zh-CN" sz="2000" dirty="0">
                <a:latin typeface="Times New Roman" panose="02020603050405020304" pitchFamily="18" charset="0"/>
                <a:cs typeface="Times New Roman" panose="02020603050405020304" pitchFamily="18" charset="0"/>
              </a:rPr>
              <a:t>w</a:t>
            </a:r>
            <a:endParaRPr lang="zh-CN" altLang="en-US" sz="2000" dirty="0">
              <a:latin typeface="Times New Roman" panose="02020603050405020304" pitchFamily="18" charset="0"/>
              <a:cs typeface="Times New Roman" panose="02020603050405020304" pitchFamily="18" charset="0"/>
            </a:endParaRPr>
          </a:p>
        </p:txBody>
      </p:sp>
      <p:sp>
        <p:nvSpPr>
          <p:cNvPr id="7" name="文本框 6">
            <a:extLst>
              <a:ext uri="{FF2B5EF4-FFF2-40B4-BE49-F238E27FC236}">
                <a16:creationId xmlns:a16="http://schemas.microsoft.com/office/drawing/2014/main" id="{86E75B7F-661C-AA74-6774-0E6A73187A19}"/>
              </a:ext>
            </a:extLst>
          </p:cNvPr>
          <p:cNvSpPr txBox="1"/>
          <p:nvPr/>
        </p:nvSpPr>
        <p:spPr>
          <a:xfrm>
            <a:off x="387061" y="6352206"/>
            <a:ext cx="10211666" cy="423001"/>
          </a:xfrm>
          <a:prstGeom prst="rect">
            <a:avLst/>
          </a:prstGeom>
          <a:noFill/>
        </p:spPr>
        <p:txBody>
          <a:bodyPr wrap="square">
            <a:spAutoFit/>
          </a:bodyPr>
          <a:lstStyle/>
          <a:p>
            <a:pPr algn="l">
              <a:lnSpc>
                <a:spcPts val="3000"/>
              </a:lnSpc>
            </a:pPr>
            <a:r>
              <a:rPr lang="en-US" altLang="zh-CN" sz="1400" i="1" kern="100" dirty="0">
                <a:latin typeface="Times New Roman" panose="02020603050405020304" pitchFamily="18" charset="0"/>
                <a:ea typeface="仿宋_GB2312"/>
                <a:cs typeface="Times New Roman" panose="02020603050405020304" pitchFamily="18" charset="0"/>
              </a:rPr>
              <a:t>Alexander Wu Chao, </a:t>
            </a:r>
            <a:r>
              <a:rPr lang="en-US" altLang="zh-CN" sz="1400" i="1" kern="100" dirty="0">
                <a:effectLst/>
                <a:latin typeface="Times New Roman" panose="02020603050405020304" pitchFamily="18" charset="0"/>
                <a:ea typeface="仿宋_GB2312"/>
                <a:cs typeface="Times New Roman" panose="02020603050405020304" pitchFamily="18" charset="0"/>
              </a:rPr>
              <a:t>Lectures on Accelerator physics, World Scientific, 1</a:t>
            </a:r>
            <a:r>
              <a:rPr lang="en-US" altLang="zh-CN" sz="1400" i="1" kern="100" baseline="30000" dirty="0">
                <a:effectLst/>
                <a:latin typeface="Times New Roman" panose="02020603050405020304" pitchFamily="18" charset="0"/>
                <a:ea typeface="仿宋_GB2312"/>
                <a:cs typeface="Times New Roman" panose="02020603050405020304" pitchFamily="18" charset="0"/>
              </a:rPr>
              <a:t>st</a:t>
            </a:r>
            <a:r>
              <a:rPr lang="en-US" altLang="zh-CN" sz="1400" i="1" kern="100" dirty="0">
                <a:effectLst/>
                <a:latin typeface="Times New Roman" panose="02020603050405020304" pitchFamily="18" charset="0"/>
                <a:ea typeface="仿宋_GB2312"/>
                <a:cs typeface="Times New Roman" panose="02020603050405020304" pitchFamily="18" charset="0"/>
              </a:rPr>
              <a:t> edition, 2020, ISBN 9789811227967.</a:t>
            </a:r>
            <a:endParaRPr lang="zh-CN" altLang="zh-CN" sz="2800" i="1" kern="1600" dirty="0">
              <a:effectLst/>
              <a:latin typeface="Times New Roman" panose="02020603050405020304" pitchFamily="18" charset="0"/>
              <a:ea typeface="仿宋_GB2312"/>
              <a:cs typeface="Times New Roman" panose="02020603050405020304" pitchFamily="18" charset="0"/>
            </a:endParaRPr>
          </a:p>
        </p:txBody>
      </p:sp>
      <p:sp>
        <p:nvSpPr>
          <p:cNvPr id="2" name="文本框 1">
            <a:extLst>
              <a:ext uri="{FF2B5EF4-FFF2-40B4-BE49-F238E27FC236}">
                <a16:creationId xmlns:a16="http://schemas.microsoft.com/office/drawing/2014/main" id="{107E8160-59E0-0768-D291-463D993618A7}"/>
              </a:ext>
            </a:extLst>
          </p:cNvPr>
          <p:cNvSpPr txBox="1"/>
          <p:nvPr/>
        </p:nvSpPr>
        <p:spPr>
          <a:xfrm>
            <a:off x="1145598" y="116669"/>
            <a:ext cx="6094268" cy="523220"/>
          </a:xfrm>
          <a:prstGeom prst="rect">
            <a:avLst/>
          </a:prstGeom>
          <a:noFill/>
        </p:spPr>
        <p:txBody>
          <a:bodyPr wrap="square">
            <a:spAutoFit/>
          </a:bodyPr>
          <a:lstStyle/>
          <a:p>
            <a:r>
              <a:rPr lang="en-US" altLang="zh-CN" sz="2800" dirty="0">
                <a:solidFill>
                  <a:schemeClr val="accent1"/>
                </a:solidFill>
                <a:latin typeface="华文中宋" panose="02010600040101010101" pitchFamily="2" charset="-122"/>
                <a:ea typeface="华文中宋" panose="02010600040101010101" pitchFamily="2" charset="-122"/>
              </a:rPr>
              <a:t>Introduction to</a:t>
            </a:r>
            <a:r>
              <a:rPr lang="zh-CN" altLang="en-US" sz="2800" dirty="0">
                <a:solidFill>
                  <a:schemeClr val="accent1"/>
                </a:solidFill>
                <a:latin typeface="华文中宋" panose="02010600040101010101" pitchFamily="2" charset="-122"/>
                <a:ea typeface="华文中宋" panose="02010600040101010101" pitchFamily="2" charset="-122"/>
              </a:rPr>
              <a:t> </a:t>
            </a:r>
            <a:r>
              <a:rPr lang="en-US" altLang="zh-CN" sz="2800" dirty="0">
                <a:solidFill>
                  <a:schemeClr val="accent1"/>
                </a:solidFill>
                <a:latin typeface="华文中宋" panose="02010600040101010101" pitchFamily="2" charset="-122"/>
                <a:ea typeface="华文中宋" panose="02010600040101010101" pitchFamily="2" charset="-122"/>
              </a:rPr>
              <a:t>Collective</a:t>
            </a:r>
            <a:r>
              <a:rPr lang="zh-CN" altLang="en-US" sz="2800" dirty="0">
                <a:solidFill>
                  <a:schemeClr val="accent1"/>
                </a:solidFill>
                <a:latin typeface="华文中宋" panose="02010600040101010101" pitchFamily="2" charset="-122"/>
                <a:ea typeface="华文中宋" panose="02010600040101010101" pitchFamily="2" charset="-122"/>
              </a:rPr>
              <a:t> </a:t>
            </a:r>
            <a:r>
              <a:rPr lang="en-US" altLang="zh-CN" sz="2800" dirty="0">
                <a:solidFill>
                  <a:schemeClr val="accent1"/>
                </a:solidFill>
                <a:latin typeface="华文中宋" panose="02010600040101010101" pitchFamily="2" charset="-122"/>
                <a:ea typeface="华文中宋" panose="02010600040101010101" pitchFamily="2" charset="-122"/>
              </a:rPr>
              <a:t>effects</a:t>
            </a:r>
            <a:endParaRPr lang="zh-CN" altLang="en-US" sz="2800" dirty="0">
              <a:solidFill>
                <a:schemeClr val="accent1"/>
              </a:solidFill>
              <a:latin typeface="华文中宋" panose="02010600040101010101" pitchFamily="2" charset="-122"/>
              <a:ea typeface="华文中宋" panose="02010600040101010101" pitchFamily="2" charset="-122"/>
            </a:endParaRPr>
          </a:p>
        </p:txBody>
      </p:sp>
    </p:spTree>
    <p:extLst>
      <p:ext uri="{BB962C8B-B14F-4D97-AF65-F5344CB8AC3E}">
        <p14:creationId xmlns:p14="http://schemas.microsoft.com/office/powerpoint/2010/main" val="1298991035"/>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等线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6535</TotalTime>
  <Words>7625</Words>
  <Application>Microsoft Office PowerPoint</Application>
  <PresentationFormat>Widescreen</PresentationFormat>
  <Paragraphs>728</Paragraphs>
  <Slides>74</Slides>
  <Notes>4</Notes>
  <HiddenSlides>0</HiddenSlides>
  <MMClips>0</MMClips>
  <ScaleCrop>false</ScaleCrop>
  <HeadingPairs>
    <vt:vector size="4" baseType="variant">
      <vt:variant>
        <vt:lpstr>Theme</vt:lpstr>
      </vt:variant>
      <vt:variant>
        <vt:i4>1</vt:i4>
      </vt:variant>
      <vt:variant>
        <vt:lpstr>Slide Titles</vt:lpstr>
      </vt:variant>
      <vt:variant>
        <vt:i4>74</vt:i4>
      </vt:variant>
    </vt:vector>
  </HeadingPairs>
  <TitlesOfParts>
    <vt:vector size="75" baseType="lpstr">
      <vt:lpstr>Office 主题​​</vt:lpstr>
      <vt:lpstr>PowerPoint Presentation</vt:lpstr>
      <vt:lpstr>Contents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w081351</dc:creator>
  <cp:lastModifiedBy>yaq</cp:lastModifiedBy>
  <cp:revision>1294</cp:revision>
  <dcterms:created xsi:type="dcterms:W3CDTF">2024-06-19T00:05:25Z</dcterms:created>
  <dcterms:modified xsi:type="dcterms:W3CDTF">2025-07-31T08:04:31Z</dcterms:modified>
</cp:coreProperties>
</file>