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6" r:id="rId20"/>
    <p:sldId id="274" r:id="rId21"/>
    <p:sldId id="275" r:id="rId22"/>
    <p:sldId id="277" r:id="rId23"/>
    <p:sldId id="278" r:id="rId24"/>
    <p:sldId id="280" r:id="rId25"/>
    <p:sldId id="281" r:id="rId26"/>
    <p:sldId id="282" r:id="rId27"/>
    <p:sldId id="279" r:id="rId28"/>
    <p:sldId id="284" r:id="rId29"/>
    <p:sldId id="283" r:id="rId30"/>
    <p:sldId id="285" r:id="rId31"/>
    <p:sldId id="286" r:id="rId32"/>
    <p:sldId id="287" r:id="rId33"/>
    <p:sldId id="288" r:id="rId34"/>
    <p:sldId id="289" r:id="rId35"/>
    <p:sldId id="324" r:id="rId36"/>
    <p:sldId id="325" r:id="rId37"/>
    <p:sldId id="326" r:id="rId38"/>
    <p:sldId id="327" r:id="rId39"/>
    <p:sldId id="290" r:id="rId40"/>
    <p:sldId id="328" r:id="rId41"/>
    <p:sldId id="291" r:id="rId42"/>
    <p:sldId id="329" r:id="rId43"/>
    <p:sldId id="292" r:id="rId44"/>
    <p:sldId id="316" r:id="rId45"/>
    <p:sldId id="319" r:id="rId46"/>
    <p:sldId id="321" r:id="rId47"/>
    <p:sldId id="293" r:id="rId48"/>
    <p:sldId id="294" r:id="rId49"/>
    <p:sldId id="295" r:id="rId50"/>
    <p:sldId id="296" r:id="rId51"/>
    <p:sldId id="297" r:id="rId52"/>
    <p:sldId id="298" r:id="rId53"/>
    <p:sldId id="299" r:id="rId54"/>
    <p:sldId id="301" r:id="rId55"/>
    <p:sldId id="302" r:id="rId56"/>
    <p:sldId id="303" r:id="rId57"/>
    <p:sldId id="306" r:id="rId58"/>
    <p:sldId id="307" r:id="rId59"/>
    <p:sldId id="308" r:id="rId60"/>
    <p:sldId id="309" r:id="rId61"/>
    <p:sldId id="330" r:id="rId62"/>
    <p:sldId id="311" r:id="rId63"/>
    <p:sldId id="331" r:id="rId64"/>
    <p:sldId id="310" r:id="rId65"/>
    <p:sldId id="332" r:id="rId66"/>
    <p:sldId id="312" r:id="rId67"/>
    <p:sldId id="313" r:id="rId68"/>
    <p:sldId id="314" r:id="rId69"/>
    <p:sldId id="315" r:id="rId70"/>
    <p:sldId id="333" r:id="rId71"/>
    <p:sldId id="317" r:id="rId72"/>
    <p:sldId id="334" r:id="rId73"/>
    <p:sldId id="318" r:id="rId7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AF7CB48-D6D9-428C-935C-BC50D4D4CCD1}">
          <p14:sldIdLst>
            <p14:sldId id="256"/>
            <p14:sldId id="257"/>
            <p14:sldId id="258"/>
            <p14:sldId id="259"/>
            <p14:sldId id="260"/>
            <p14:sldId id="261"/>
            <p14:sldId id="262"/>
            <p14:sldId id="263"/>
            <p14:sldId id="264"/>
            <p14:sldId id="265"/>
            <p14:sldId id="266"/>
            <p14:sldId id="267"/>
            <p14:sldId id="269"/>
            <p14:sldId id="268"/>
            <p14:sldId id="270"/>
            <p14:sldId id="271"/>
            <p14:sldId id="272"/>
            <p14:sldId id="273"/>
            <p14:sldId id="276"/>
            <p14:sldId id="274"/>
            <p14:sldId id="275"/>
            <p14:sldId id="277"/>
            <p14:sldId id="278"/>
            <p14:sldId id="280"/>
            <p14:sldId id="281"/>
            <p14:sldId id="282"/>
            <p14:sldId id="279"/>
            <p14:sldId id="284"/>
            <p14:sldId id="283"/>
            <p14:sldId id="285"/>
            <p14:sldId id="286"/>
            <p14:sldId id="287"/>
            <p14:sldId id="288"/>
            <p14:sldId id="289"/>
            <p14:sldId id="324"/>
            <p14:sldId id="325"/>
            <p14:sldId id="326"/>
            <p14:sldId id="327"/>
            <p14:sldId id="290"/>
            <p14:sldId id="328"/>
            <p14:sldId id="291"/>
            <p14:sldId id="329"/>
            <p14:sldId id="292"/>
            <p14:sldId id="316"/>
            <p14:sldId id="319"/>
            <p14:sldId id="321"/>
            <p14:sldId id="293"/>
            <p14:sldId id="294"/>
            <p14:sldId id="295"/>
            <p14:sldId id="296"/>
            <p14:sldId id="297"/>
            <p14:sldId id="298"/>
            <p14:sldId id="299"/>
            <p14:sldId id="301"/>
            <p14:sldId id="302"/>
            <p14:sldId id="303"/>
            <p14:sldId id="306"/>
            <p14:sldId id="307"/>
            <p14:sldId id="308"/>
            <p14:sldId id="309"/>
            <p14:sldId id="330"/>
            <p14:sldId id="311"/>
            <p14:sldId id="331"/>
            <p14:sldId id="310"/>
            <p14:sldId id="332"/>
            <p14:sldId id="312"/>
            <p14:sldId id="313"/>
            <p14:sldId id="314"/>
            <p14:sldId id="315"/>
            <p14:sldId id="333"/>
            <p14:sldId id="317"/>
            <p14:sldId id="334"/>
            <p14:sldId id="3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4599F94E-CEE6-441E-89CC-EB005ECD8F06}">
      <a14:m xmlns:a14="http://schemas.microsoft.com/office/drawing/2010/main">
        <m:mathPr xmlns:m="http://schemas.openxmlformats.org/officeDocument/2006/math">
          <m:brkBin m:val="before"/>
          <m:brkBinSub m:val="--"/>
        </m:mathPr>
      </a14:m>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6" d="100"/>
          <a:sy n="76" d="100"/>
        </p:scale>
        <p:origin x="58" y="37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FA58B-970A-47E5-B610-71A75321E2B1}" type="datetimeFigureOut">
              <a:rPr lang="zh-CN" altLang="en-US" smtClean="0"/>
              <a:t>2025/7/31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A7E50-283A-4BBA-98F5-D61B0B9752EC}" type="slidenum">
              <a:rPr lang="zh-CN" altLang="en-US" smtClean="0"/>
              <a:t>‹#›</a:t>
            </a:fld>
            <a:endParaRPr lang="zh-CN" altLang="en-US"/>
          </a:p>
        </p:txBody>
      </p:sp>
    </p:spTree>
    <p:extLst>
      <p:ext uri="{BB962C8B-B14F-4D97-AF65-F5344CB8AC3E}">
        <p14:creationId xmlns:p14="http://schemas.microsoft.com/office/powerpoint/2010/main" val="1926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49C9A-529C-454F-B35F-4EE3ED44D87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474961-7739-417B-B37C-77DD0830C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167589A-5B01-4D51-8C27-968727FCDFD0}"/>
              </a:ext>
            </a:extLst>
          </p:cNvPr>
          <p:cNvSpPr>
            <a:spLocks noGrp="1"/>
          </p:cNvSpPr>
          <p:nvPr>
            <p:ph type="dt" sz="half" idx="10"/>
          </p:nvPr>
        </p:nvSpPr>
        <p:spPr/>
        <p:txBody>
          <a:bodyPr/>
          <a:lstStyle/>
          <a:p>
            <a:fld id="{D2305902-A1BD-4CCC-A5CF-4072A3ADA821}" type="datetime1">
              <a:rPr lang="zh-CN" altLang="en-US" smtClean="0"/>
              <a:t>2025/7/31</a:t>
            </a:fld>
            <a:endParaRPr lang="zh-CN" altLang="en-US"/>
          </a:p>
        </p:txBody>
      </p:sp>
      <p:sp>
        <p:nvSpPr>
          <p:cNvPr id="5" name="页脚占位符 4">
            <a:extLst>
              <a:ext uri="{FF2B5EF4-FFF2-40B4-BE49-F238E27FC236}">
                <a16:creationId xmlns:a16="http://schemas.microsoft.com/office/drawing/2014/main" id="{4D4B923C-1AC6-4FDA-8EBA-BBB1564E99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DB8F5A-4D36-4542-B99B-40E6FF0FFFD2}"/>
              </a:ext>
            </a:extLst>
          </p:cNvPr>
          <p:cNvSpPr>
            <a:spLocks noGrp="1"/>
          </p:cNvSpPr>
          <p:nvPr>
            <p:ph type="sldNum" sz="quarter" idx="12"/>
          </p:nvPr>
        </p:nvSpPr>
        <p:spPr/>
        <p:txBody>
          <a:body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369999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DF4DC5-5197-4F0B-A651-917D63EA946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19959CB-8047-4828-8A33-98DD7D40FC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468480B-1E68-4A1F-90CC-4EA9D217E4A5}"/>
              </a:ext>
            </a:extLst>
          </p:cNvPr>
          <p:cNvSpPr>
            <a:spLocks noGrp="1"/>
          </p:cNvSpPr>
          <p:nvPr>
            <p:ph type="dt" sz="half" idx="10"/>
          </p:nvPr>
        </p:nvSpPr>
        <p:spPr/>
        <p:txBody>
          <a:bodyPr/>
          <a:lstStyle/>
          <a:p>
            <a:fld id="{C533D570-B205-440B-AD00-158B0279038A}" type="datetime1">
              <a:rPr lang="zh-CN" altLang="en-US" smtClean="0"/>
              <a:t>2025/7/31</a:t>
            </a:fld>
            <a:endParaRPr lang="zh-CN" altLang="en-US"/>
          </a:p>
        </p:txBody>
      </p:sp>
      <p:sp>
        <p:nvSpPr>
          <p:cNvPr id="5" name="页脚占位符 4">
            <a:extLst>
              <a:ext uri="{FF2B5EF4-FFF2-40B4-BE49-F238E27FC236}">
                <a16:creationId xmlns:a16="http://schemas.microsoft.com/office/drawing/2014/main" id="{ACCFD833-6F59-4CB0-B525-B513F9A3A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35EAD2-71E3-4FB1-894E-36B271166559}"/>
              </a:ext>
            </a:extLst>
          </p:cNvPr>
          <p:cNvSpPr>
            <a:spLocks noGrp="1"/>
          </p:cNvSpPr>
          <p:nvPr>
            <p:ph type="sldNum" sz="quarter" idx="12"/>
          </p:nvPr>
        </p:nvSpPr>
        <p:spPr/>
        <p:txBody>
          <a:body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332238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5038238-E3C8-4F05-A70A-ED4EC09C373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8753CC3-F3E0-4A41-BBA1-B5015570D85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4BB879-E2F6-49B4-8462-9E76B0F3F3E2}"/>
              </a:ext>
            </a:extLst>
          </p:cNvPr>
          <p:cNvSpPr>
            <a:spLocks noGrp="1"/>
          </p:cNvSpPr>
          <p:nvPr>
            <p:ph type="dt" sz="half" idx="10"/>
          </p:nvPr>
        </p:nvSpPr>
        <p:spPr/>
        <p:txBody>
          <a:bodyPr/>
          <a:lstStyle/>
          <a:p>
            <a:fld id="{89837DCF-73E6-42CD-BB28-A76CC1BAA9D9}" type="datetime1">
              <a:rPr lang="zh-CN" altLang="en-US" smtClean="0"/>
              <a:t>2025/7/31</a:t>
            </a:fld>
            <a:endParaRPr lang="zh-CN" altLang="en-US"/>
          </a:p>
        </p:txBody>
      </p:sp>
      <p:sp>
        <p:nvSpPr>
          <p:cNvPr id="5" name="页脚占位符 4">
            <a:extLst>
              <a:ext uri="{FF2B5EF4-FFF2-40B4-BE49-F238E27FC236}">
                <a16:creationId xmlns:a16="http://schemas.microsoft.com/office/drawing/2014/main" id="{21358998-F648-46A8-8427-3B32A5D010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41540B-E8DA-4636-A49E-C62CD8AE725B}"/>
              </a:ext>
            </a:extLst>
          </p:cNvPr>
          <p:cNvSpPr>
            <a:spLocks noGrp="1"/>
          </p:cNvSpPr>
          <p:nvPr>
            <p:ph type="sldNum" sz="quarter" idx="12"/>
          </p:nvPr>
        </p:nvSpPr>
        <p:spPr/>
        <p:txBody>
          <a:body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309709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A756D5-6412-46A9-AB82-22A93D191C3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A84FBEE-C0AB-431D-95A1-D095AAC39E6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4F1F28-8402-46A9-AC3B-9272E2CAB9D6}"/>
              </a:ext>
            </a:extLst>
          </p:cNvPr>
          <p:cNvSpPr>
            <a:spLocks noGrp="1"/>
          </p:cNvSpPr>
          <p:nvPr>
            <p:ph type="dt" sz="half" idx="10"/>
          </p:nvPr>
        </p:nvSpPr>
        <p:spPr/>
        <p:txBody>
          <a:bodyPr/>
          <a:lstStyle/>
          <a:p>
            <a:fld id="{058D84B6-0A33-4C04-B60A-97DA58245CD6}" type="datetime1">
              <a:rPr lang="zh-CN" altLang="en-US" smtClean="0"/>
              <a:t>2025/7/31</a:t>
            </a:fld>
            <a:endParaRPr lang="zh-CN" altLang="en-US"/>
          </a:p>
        </p:txBody>
      </p:sp>
      <p:sp>
        <p:nvSpPr>
          <p:cNvPr id="5" name="页脚占位符 4">
            <a:extLst>
              <a:ext uri="{FF2B5EF4-FFF2-40B4-BE49-F238E27FC236}">
                <a16:creationId xmlns:a16="http://schemas.microsoft.com/office/drawing/2014/main" id="{6A26FBD5-1D6B-4872-B4E6-1828BE9D5C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6761DA-B8DA-43A7-8732-DAC0B9B6366E}"/>
              </a:ext>
            </a:extLst>
          </p:cNvPr>
          <p:cNvSpPr>
            <a:spLocks noGrp="1"/>
          </p:cNvSpPr>
          <p:nvPr>
            <p:ph type="sldNum" sz="quarter" idx="12"/>
          </p:nvPr>
        </p:nvSpPr>
        <p:spPr/>
        <p:txBody>
          <a:body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204726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74A81C-EB66-4B3E-8733-7D1184349CB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7A418C-8966-4E98-81FC-0AE58207F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391A438-627F-42B9-9DF9-E7F1CFCF1A1A}"/>
              </a:ext>
            </a:extLst>
          </p:cNvPr>
          <p:cNvSpPr>
            <a:spLocks noGrp="1"/>
          </p:cNvSpPr>
          <p:nvPr>
            <p:ph type="dt" sz="half" idx="10"/>
          </p:nvPr>
        </p:nvSpPr>
        <p:spPr/>
        <p:txBody>
          <a:bodyPr/>
          <a:lstStyle/>
          <a:p>
            <a:fld id="{C89F19F6-8261-4D69-A0C1-6C91C156B515}" type="datetime1">
              <a:rPr lang="zh-CN" altLang="en-US" smtClean="0"/>
              <a:t>2025/7/31</a:t>
            </a:fld>
            <a:endParaRPr lang="zh-CN" altLang="en-US"/>
          </a:p>
        </p:txBody>
      </p:sp>
      <p:sp>
        <p:nvSpPr>
          <p:cNvPr id="5" name="页脚占位符 4">
            <a:extLst>
              <a:ext uri="{FF2B5EF4-FFF2-40B4-BE49-F238E27FC236}">
                <a16:creationId xmlns:a16="http://schemas.microsoft.com/office/drawing/2014/main" id="{30EF14CA-C75D-4A31-A209-9F7BCFE370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CBE26F-C982-40B4-A72B-E98E16717AFF}"/>
              </a:ext>
            </a:extLst>
          </p:cNvPr>
          <p:cNvSpPr>
            <a:spLocks noGrp="1"/>
          </p:cNvSpPr>
          <p:nvPr>
            <p:ph type="sldNum" sz="quarter" idx="12"/>
          </p:nvPr>
        </p:nvSpPr>
        <p:spPr/>
        <p:txBody>
          <a:body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343617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642F4B-16AB-4BB4-A5F0-33DD0D0245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AC858D3-4E8F-4C68-8938-F4D1AA12F4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4E02059-C410-4D1B-89FA-4927298FBEA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F167C86-FE52-45EA-85BD-C435E8857F80}"/>
              </a:ext>
            </a:extLst>
          </p:cNvPr>
          <p:cNvSpPr>
            <a:spLocks noGrp="1"/>
          </p:cNvSpPr>
          <p:nvPr>
            <p:ph type="dt" sz="half" idx="10"/>
          </p:nvPr>
        </p:nvSpPr>
        <p:spPr/>
        <p:txBody>
          <a:bodyPr/>
          <a:lstStyle/>
          <a:p>
            <a:fld id="{08967A70-437F-4381-8B78-EABC406B23B4}" type="datetime1">
              <a:rPr lang="zh-CN" altLang="en-US" smtClean="0"/>
              <a:t>2025/7/31</a:t>
            </a:fld>
            <a:endParaRPr lang="zh-CN" altLang="en-US"/>
          </a:p>
        </p:txBody>
      </p:sp>
      <p:sp>
        <p:nvSpPr>
          <p:cNvPr id="6" name="页脚占位符 5">
            <a:extLst>
              <a:ext uri="{FF2B5EF4-FFF2-40B4-BE49-F238E27FC236}">
                <a16:creationId xmlns:a16="http://schemas.microsoft.com/office/drawing/2014/main" id="{083F9919-E010-4A86-8F01-A62931356BF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1795C1-9FFD-4833-9ED3-2B9C5102ECA8}"/>
              </a:ext>
            </a:extLst>
          </p:cNvPr>
          <p:cNvSpPr>
            <a:spLocks noGrp="1"/>
          </p:cNvSpPr>
          <p:nvPr>
            <p:ph type="sldNum" sz="quarter" idx="12"/>
          </p:nvPr>
        </p:nvSpPr>
        <p:spPr/>
        <p:txBody>
          <a:body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139822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D28642-F0E9-4780-A273-45F3A37F6EB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999B31-1AF7-4ECB-BEB7-197A461E3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067BCD8-F93E-481F-8DD2-EA2D3413C88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5A3CB29-11FE-4039-8C03-E5ED453DA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E13CC59-5B8D-4F8B-9516-4FF07E63AE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96EBEE3-3FE1-406C-86EF-2239C3FCBC45}"/>
              </a:ext>
            </a:extLst>
          </p:cNvPr>
          <p:cNvSpPr>
            <a:spLocks noGrp="1"/>
          </p:cNvSpPr>
          <p:nvPr>
            <p:ph type="dt" sz="half" idx="10"/>
          </p:nvPr>
        </p:nvSpPr>
        <p:spPr/>
        <p:txBody>
          <a:bodyPr/>
          <a:lstStyle/>
          <a:p>
            <a:fld id="{1501E1A0-0291-49B7-9FFA-B97DFE60DC06}" type="datetime1">
              <a:rPr lang="zh-CN" altLang="en-US" smtClean="0"/>
              <a:t>2025/7/31</a:t>
            </a:fld>
            <a:endParaRPr lang="zh-CN" altLang="en-US"/>
          </a:p>
        </p:txBody>
      </p:sp>
      <p:sp>
        <p:nvSpPr>
          <p:cNvPr id="8" name="页脚占位符 7">
            <a:extLst>
              <a:ext uri="{FF2B5EF4-FFF2-40B4-BE49-F238E27FC236}">
                <a16:creationId xmlns:a16="http://schemas.microsoft.com/office/drawing/2014/main" id="{ACE23952-ADD2-44CA-A7AD-0819262701E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DEAB04-7AD2-4435-BA41-FA165397FDE7}"/>
              </a:ext>
            </a:extLst>
          </p:cNvPr>
          <p:cNvSpPr>
            <a:spLocks noGrp="1"/>
          </p:cNvSpPr>
          <p:nvPr>
            <p:ph type="sldNum" sz="quarter" idx="12"/>
          </p:nvPr>
        </p:nvSpPr>
        <p:spPr/>
        <p:txBody>
          <a:body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226528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22C8FA-8BD5-41C4-A3D9-7DBCBEEB164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400C3A7-4573-4A36-8EC3-C636030C318A}"/>
              </a:ext>
            </a:extLst>
          </p:cNvPr>
          <p:cNvSpPr>
            <a:spLocks noGrp="1"/>
          </p:cNvSpPr>
          <p:nvPr>
            <p:ph type="dt" sz="half" idx="10"/>
          </p:nvPr>
        </p:nvSpPr>
        <p:spPr/>
        <p:txBody>
          <a:bodyPr/>
          <a:lstStyle/>
          <a:p>
            <a:fld id="{DEA3F78E-3093-4B30-8BA6-548CA9C5786C}" type="datetime1">
              <a:rPr lang="zh-CN" altLang="en-US" smtClean="0"/>
              <a:t>2025/7/31</a:t>
            </a:fld>
            <a:endParaRPr lang="zh-CN" altLang="en-US"/>
          </a:p>
        </p:txBody>
      </p:sp>
      <p:sp>
        <p:nvSpPr>
          <p:cNvPr id="4" name="页脚占位符 3">
            <a:extLst>
              <a:ext uri="{FF2B5EF4-FFF2-40B4-BE49-F238E27FC236}">
                <a16:creationId xmlns:a16="http://schemas.microsoft.com/office/drawing/2014/main" id="{7E6D24F1-1A80-4539-B7D4-8EBACE2F068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9E7C494-6B6F-439F-9D3F-2E6E40F48EB3}"/>
              </a:ext>
            </a:extLst>
          </p:cNvPr>
          <p:cNvSpPr>
            <a:spLocks noGrp="1"/>
          </p:cNvSpPr>
          <p:nvPr>
            <p:ph type="sldNum" sz="quarter" idx="12"/>
          </p:nvPr>
        </p:nvSpPr>
        <p:spPr/>
        <p:txBody>
          <a:body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348368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E9C5142-424D-4FCD-A51D-777AC68B0566}"/>
              </a:ext>
            </a:extLst>
          </p:cNvPr>
          <p:cNvSpPr>
            <a:spLocks noGrp="1"/>
          </p:cNvSpPr>
          <p:nvPr>
            <p:ph type="dt" sz="half" idx="10"/>
          </p:nvPr>
        </p:nvSpPr>
        <p:spPr/>
        <p:txBody>
          <a:bodyPr/>
          <a:lstStyle/>
          <a:p>
            <a:fld id="{98DBB734-F51B-4F30-BB41-0CBB66DE83C5}" type="datetime1">
              <a:rPr lang="zh-CN" altLang="en-US" smtClean="0"/>
              <a:t>2025/7/31</a:t>
            </a:fld>
            <a:endParaRPr lang="zh-CN" altLang="en-US"/>
          </a:p>
        </p:txBody>
      </p:sp>
      <p:sp>
        <p:nvSpPr>
          <p:cNvPr id="3" name="页脚占位符 2">
            <a:extLst>
              <a:ext uri="{FF2B5EF4-FFF2-40B4-BE49-F238E27FC236}">
                <a16:creationId xmlns:a16="http://schemas.microsoft.com/office/drawing/2014/main" id="{B139ED05-D0F9-47D4-BEEE-C60649CD0CE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5E85505-E46B-4C63-9D2D-D17CED484101}"/>
              </a:ext>
            </a:extLst>
          </p:cNvPr>
          <p:cNvSpPr>
            <a:spLocks noGrp="1"/>
          </p:cNvSpPr>
          <p:nvPr>
            <p:ph type="sldNum" sz="quarter" idx="12"/>
          </p:nvPr>
        </p:nvSpPr>
        <p:spPr/>
        <p:txBody>
          <a:body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219391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604430-58CF-46E1-A0B4-B8FFF58D95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EB19CC7-2C0D-4127-86A0-44AB3B73CA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8EEB534-F92F-4148-A4DD-03897B311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E027A1A-0C11-42C2-9196-869E60BD01CB}"/>
              </a:ext>
            </a:extLst>
          </p:cNvPr>
          <p:cNvSpPr>
            <a:spLocks noGrp="1"/>
          </p:cNvSpPr>
          <p:nvPr>
            <p:ph type="dt" sz="half" idx="10"/>
          </p:nvPr>
        </p:nvSpPr>
        <p:spPr/>
        <p:txBody>
          <a:bodyPr/>
          <a:lstStyle/>
          <a:p>
            <a:fld id="{6B8FA4F9-7D4B-4221-B239-CC10C73B60FF}" type="datetime1">
              <a:rPr lang="zh-CN" altLang="en-US" smtClean="0"/>
              <a:t>2025/7/31</a:t>
            </a:fld>
            <a:endParaRPr lang="zh-CN" altLang="en-US"/>
          </a:p>
        </p:txBody>
      </p:sp>
      <p:sp>
        <p:nvSpPr>
          <p:cNvPr id="6" name="页脚占位符 5">
            <a:extLst>
              <a:ext uri="{FF2B5EF4-FFF2-40B4-BE49-F238E27FC236}">
                <a16:creationId xmlns:a16="http://schemas.microsoft.com/office/drawing/2014/main" id="{A38D7A26-3ED4-439B-B4F3-0764AA726EB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5E9E69F-C329-45DF-B0F3-43C1EA605F1E}"/>
              </a:ext>
            </a:extLst>
          </p:cNvPr>
          <p:cNvSpPr>
            <a:spLocks noGrp="1"/>
          </p:cNvSpPr>
          <p:nvPr>
            <p:ph type="sldNum" sz="quarter" idx="12"/>
          </p:nvPr>
        </p:nvSpPr>
        <p:spPr/>
        <p:txBody>
          <a:body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332831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C7FD6D-7B64-4DD5-AB29-DE58F7DC843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39B6AC7-AED4-47A2-BD26-FC81E7A7C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97BB13D-7875-41C9-9C3B-8DBB5741D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23A4872-7A01-4067-A383-700138A76679}"/>
              </a:ext>
            </a:extLst>
          </p:cNvPr>
          <p:cNvSpPr>
            <a:spLocks noGrp="1"/>
          </p:cNvSpPr>
          <p:nvPr>
            <p:ph type="dt" sz="half" idx="10"/>
          </p:nvPr>
        </p:nvSpPr>
        <p:spPr/>
        <p:txBody>
          <a:bodyPr/>
          <a:lstStyle/>
          <a:p>
            <a:fld id="{AA180F0C-950C-47DA-A498-979A4AF59347}" type="datetime1">
              <a:rPr lang="zh-CN" altLang="en-US" smtClean="0"/>
              <a:t>2025/7/31</a:t>
            </a:fld>
            <a:endParaRPr lang="zh-CN" altLang="en-US"/>
          </a:p>
        </p:txBody>
      </p:sp>
      <p:sp>
        <p:nvSpPr>
          <p:cNvPr id="6" name="页脚占位符 5">
            <a:extLst>
              <a:ext uri="{FF2B5EF4-FFF2-40B4-BE49-F238E27FC236}">
                <a16:creationId xmlns:a16="http://schemas.microsoft.com/office/drawing/2014/main" id="{336FFD5A-D8EC-4600-B8C3-003EFC5BE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EEEB0AB-D0F3-4DEC-82D8-E88E5D73D319}"/>
              </a:ext>
            </a:extLst>
          </p:cNvPr>
          <p:cNvSpPr>
            <a:spLocks noGrp="1"/>
          </p:cNvSpPr>
          <p:nvPr>
            <p:ph type="sldNum" sz="quarter" idx="12"/>
          </p:nvPr>
        </p:nvSpPr>
        <p:spPr/>
        <p:txBody>
          <a:body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173404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EDDF536-C113-4C9C-BA4F-9904D6D4D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81CEF11-F4C7-4166-AA12-23F78807C4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7FC60B0-F806-4822-9009-A76329E51B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96309-99AA-4BFB-897D-8CC307244C6A}" type="datetime1">
              <a:rPr lang="zh-CN" altLang="en-US" smtClean="0"/>
              <a:t>2025/7/31</a:t>
            </a:fld>
            <a:endParaRPr lang="zh-CN" altLang="en-US"/>
          </a:p>
        </p:txBody>
      </p:sp>
      <p:sp>
        <p:nvSpPr>
          <p:cNvPr id="5" name="页脚占位符 4">
            <a:extLst>
              <a:ext uri="{FF2B5EF4-FFF2-40B4-BE49-F238E27FC236}">
                <a16:creationId xmlns:a16="http://schemas.microsoft.com/office/drawing/2014/main" id="{5E1CA0AB-9EDD-41CE-9F12-272CD8028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D76212A-C63F-4071-A703-A3D2B64DC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EA2A7-8118-4BBB-B458-A85BC23F12DD}" type="slidenum">
              <a:rPr lang="zh-CN" altLang="en-US" smtClean="0"/>
              <a:t>‹#›</a:t>
            </a:fld>
            <a:endParaRPr lang="zh-CN" altLang="en-US"/>
          </a:p>
        </p:txBody>
      </p:sp>
    </p:spTree>
    <p:extLst>
      <p:ext uri="{BB962C8B-B14F-4D97-AF65-F5344CB8AC3E}">
        <p14:creationId xmlns:p14="http://schemas.microsoft.com/office/powerpoint/2010/main" val="772612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xug@ihep.ac.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7.png"/><Relationship Id="rId7"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6.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8.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21.emf"/><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570.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image" Target="../media/image560.png"/><Relationship Id="rId7"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25.emf"/><Relationship Id="rId4" Type="http://schemas.openxmlformats.org/officeDocument/2006/relationships/oleObject" Target="../embeddings/oleObject14.bin"/></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oleObject" Target="../embeddings/oleObject17.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65.png"/><Relationship Id="rId7"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29.emf"/><Relationship Id="rId4" Type="http://schemas.openxmlformats.org/officeDocument/2006/relationships/oleObject" Target="../embeddings/oleObject18.bin"/><Relationship Id="rId9" Type="http://schemas.openxmlformats.org/officeDocument/2006/relationships/image" Target="../media/image31.emf"/></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oleObject" Target="../embeddings/oleObject21.bin"/></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oleObject" Target="../embeddings/oleObject22.bin"/></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820.pn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6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AB7CF6-D870-4EC8-9D50-C127B26AB650}"/>
              </a:ext>
            </a:extLst>
          </p:cNvPr>
          <p:cNvSpPr>
            <a:spLocks noGrp="1"/>
          </p:cNvSpPr>
          <p:nvPr>
            <p:ph type="ctrTitle"/>
          </p:nvPr>
        </p:nvSpPr>
        <p:spPr/>
        <p:txBody>
          <a:bodyPr/>
          <a:lstStyle/>
          <a:p>
            <a:r>
              <a:rPr lang="en-US" altLang="zh-CN" dirty="0"/>
              <a:t>Transverse Dynamics</a:t>
            </a:r>
            <a:br>
              <a:rPr lang="en-US" altLang="zh-CN" dirty="0"/>
            </a:br>
            <a:r>
              <a:rPr lang="zh-CN" altLang="en-US" dirty="0"/>
              <a:t>横向动力学</a:t>
            </a:r>
          </a:p>
        </p:txBody>
      </p:sp>
      <p:sp>
        <p:nvSpPr>
          <p:cNvPr id="3" name="副标题 2">
            <a:extLst>
              <a:ext uri="{FF2B5EF4-FFF2-40B4-BE49-F238E27FC236}">
                <a16:creationId xmlns:a16="http://schemas.microsoft.com/office/drawing/2014/main" id="{91C3FEF7-5152-4459-904B-B8F61DBBE6EF}"/>
              </a:ext>
            </a:extLst>
          </p:cNvPr>
          <p:cNvSpPr>
            <a:spLocks noGrp="1"/>
          </p:cNvSpPr>
          <p:nvPr>
            <p:ph type="subTitle" idx="1"/>
          </p:nvPr>
        </p:nvSpPr>
        <p:spPr/>
        <p:txBody>
          <a:bodyPr>
            <a:normAutofit fontScale="77500" lnSpcReduction="20000"/>
          </a:bodyPr>
          <a:lstStyle/>
          <a:p>
            <a:r>
              <a:rPr lang="en-US" altLang="zh-CN" dirty="0"/>
              <a:t>Gang XU</a:t>
            </a:r>
          </a:p>
          <a:p>
            <a:r>
              <a:rPr lang="zh-CN" altLang="en-US" dirty="0"/>
              <a:t>徐刚</a:t>
            </a:r>
            <a:endParaRPr lang="en-US" altLang="zh-CN" dirty="0"/>
          </a:p>
          <a:p>
            <a:r>
              <a:rPr lang="en-US" altLang="zh-CN" dirty="0"/>
              <a:t>IHEP,</a:t>
            </a:r>
            <a:r>
              <a:rPr lang="zh-CN" altLang="en-US" dirty="0"/>
              <a:t> </a:t>
            </a:r>
            <a:r>
              <a:rPr lang="en-US" altLang="zh-CN" dirty="0"/>
              <a:t>Beijing 100049</a:t>
            </a:r>
          </a:p>
          <a:p>
            <a:r>
              <a:rPr lang="en-US" altLang="zh-CN" dirty="0">
                <a:hlinkClick r:id="rId2"/>
              </a:rPr>
              <a:t>xug@ihep.ac.cn</a:t>
            </a:r>
            <a:endParaRPr lang="en-US" altLang="zh-CN" dirty="0"/>
          </a:p>
          <a:p>
            <a:r>
              <a:rPr lang="en-US" altLang="zh-CN" dirty="0" err="1"/>
              <a:t>Khaoyai</a:t>
            </a:r>
            <a:r>
              <a:rPr lang="en-US" altLang="zh-CN" dirty="0"/>
              <a:t>, Thailand, July,</a:t>
            </a:r>
            <a:r>
              <a:rPr lang="zh-CN" altLang="en-US" dirty="0"/>
              <a:t> </a:t>
            </a:r>
            <a:r>
              <a:rPr lang="en-US" altLang="zh-CN" dirty="0"/>
              <a:t>29,</a:t>
            </a:r>
            <a:r>
              <a:rPr lang="zh-CN" altLang="en-US" dirty="0"/>
              <a:t> </a:t>
            </a:r>
            <a:r>
              <a:rPr lang="en-US" altLang="zh-CN"/>
              <a:t>2025</a:t>
            </a:r>
            <a:endParaRPr lang="zh-CN" altLang="en-US" dirty="0"/>
          </a:p>
        </p:txBody>
      </p:sp>
      <p:sp>
        <p:nvSpPr>
          <p:cNvPr id="4" name="灯片编号占位符 3">
            <a:extLst>
              <a:ext uri="{FF2B5EF4-FFF2-40B4-BE49-F238E27FC236}">
                <a16:creationId xmlns:a16="http://schemas.microsoft.com/office/drawing/2014/main" id="{A268F576-0355-4990-96EB-D2AEB499C04D}"/>
              </a:ext>
            </a:extLst>
          </p:cNvPr>
          <p:cNvSpPr>
            <a:spLocks noGrp="1"/>
          </p:cNvSpPr>
          <p:nvPr>
            <p:ph type="sldNum" sz="quarter" idx="12"/>
          </p:nvPr>
        </p:nvSpPr>
        <p:spPr/>
        <p:txBody>
          <a:bodyPr/>
          <a:lstStyle/>
          <a:p>
            <a:fld id="{BECEA2A7-8118-4BBB-B458-A85BC23F12DD}" type="slidenum">
              <a:rPr lang="zh-CN" altLang="en-US" smtClean="0"/>
              <a:t>1</a:t>
            </a:fld>
            <a:endParaRPr lang="zh-CN" altLang="en-US"/>
          </a:p>
        </p:txBody>
      </p:sp>
    </p:spTree>
    <p:extLst>
      <p:ext uri="{BB962C8B-B14F-4D97-AF65-F5344CB8AC3E}">
        <p14:creationId xmlns:p14="http://schemas.microsoft.com/office/powerpoint/2010/main" val="139644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0CA19-559A-4035-8770-6E3EAEDCF526}"/>
              </a:ext>
            </a:extLst>
          </p:cNvPr>
          <p:cNvSpPr>
            <a:spLocks noGrp="1"/>
          </p:cNvSpPr>
          <p:nvPr>
            <p:ph type="title"/>
          </p:nvPr>
        </p:nvSpPr>
        <p:spPr/>
        <p:txBody>
          <a:bodyPr/>
          <a:lstStyle/>
          <a:p>
            <a:r>
              <a:rPr lang="en-US" altLang="zh-CN" b="1" dirty="0"/>
              <a:t>Thin-lens approximation</a:t>
            </a:r>
            <a:r>
              <a:rPr lang="zh-CN" altLang="en-US" b="1" dirty="0"/>
              <a:t>（薄透镜近似）</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A340D29-4B14-4F31-83F2-F283107144BF}"/>
                  </a:ext>
                </a:extLst>
              </p:cNvPr>
              <p:cNvSpPr>
                <a:spLocks noGrp="1"/>
              </p:cNvSpPr>
              <p:nvPr>
                <p:ph idx="1"/>
              </p:nvPr>
            </p:nvSpPr>
            <p:spPr>
              <a:xfrm>
                <a:off x="348712" y="1825624"/>
                <a:ext cx="11476495" cy="4754929"/>
              </a:xfrm>
            </p:spPr>
            <p:txBody>
              <a:bodyPr>
                <a:normAutofit/>
              </a:bodyPr>
              <a:lstStyle/>
              <a:p>
                <a:pPr marL="0" indent="0">
                  <a:buNone/>
                </a:pPr>
                <a:r>
                  <a:rPr lang="en-US" altLang="zh-CN" dirty="0"/>
                  <a:t>Let </a:t>
                </a:r>
                <a14:m>
                  <m:oMath xmlns:m="http://schemas.openxmlformats.org/officeDocument/2006/math">
                    <m:r>
                      <a:rPr lang="en-US" altLang="zh-CN" i="1" dirty="0">
                        <a:latin typeface="Cambria Math" panose="02040503050406030204" pitchFamily="18" charset="0"/>
                      </a:rPr>
                      <m:t>𝑙</m:t>
                    </m:r>
                    <m:r>
                      <a:rPr lang="en-US" altLang="zh-CN" i="1" dirty="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0, </m:t>
                    </m:r>
                    <m:r>
                      <a:rPr lang="en-US" altLang="zh-CN" i="1" dirty="0" smtClean="0">
                        <a:latin typeface="Cambria Math" panose="02040503050406030204" pitchFamily="18" charset="0"/>
                      </a:rPr>
                      <m:t>𝐾</m:t>
                    </m:r>
                    <m:r>
                      <a:rPr lang="en-US" altLang="zh-CN" i="1" dirty="0" smtClean="0">
                        <a:latin typeface="Cambria Math" panose="02040503050406030204" pitchFamily="18" charset="0"/>
                        <a:ea typeface="Cambria Math" panose="02040503050406030204" pitchFamily="18" charset="0"/>
                      </a:rPr>
                      <m:t>→∞</m:t>
                    </m:r>
                    <m:r>
                      <a:rPr lang="en-US" altLang="zh-CN" b="0" i="0" dirty="0" smtClean="0">
                        <a:latin typeface="Cambria Math" panose="02040503050406030204" pitchFamily="18" charset="0"/>
                        <a:ea typeface="Cambria Math" panose="02040503050406030204" pitchFamily="18" charset="0"/>
                      </a:rPr>
                      <m:t>,</m:t>
                    </m:r>
                  </m:oMath>
                </a14:m>
                <a:r>
                  <a:rPr lang="en-US" altLang="zh-CN" dirty="0"/>
                  <a:t> </a:t>
                </a:r>
                <a14:m>
                  <m:oMath xmlns:m="http://schemas.openxmlformats.org/officeDocument/2006/math">
                    <m:r>
                      <a:rPr lang="en-US" altLang="zh-CN" i="1" dirty="0">
                        <a:latin typeface="Cambria Math" panose="02040503050406030204" pitchFamily="18" charset="0"/>
                      </a:rPr>
                      <m:t>𝐾𝑙</m:t>
                    </m:r>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b="0" i="1" dirty="0" smtClean="0">
                            <a:latin typeface="Cambria Math" panose="02040503050406030204" pitchFamily="18" charset="0"/>
                          </a:rPr>
                          <m:t>𝑓</m:t>
                        </m:r>
                      </m:den>
                    </m:f>
                  </m:oMath>
                </a14:m>
                <a:r>
                  <a:rPr lang="en-US" altLang="zh-CN" i="1" dirty="0"/>
                  <a:t>, </a:t>
                </a:r>
                <a14:m>
                  <m:oMath xmlns:m="http://schemas.openxmlformats.org/officeDocument/2006/math">
                    <m:r>
                      <a:rPr lang="en-US" altLang="zh-CN" i="1" dirty="0">
                        <a:latin typeface="Cambria Math" panose="02040503050406030204" pitchFamily="18" charset="0"/>
                      </a:rPr>
                      <m:t>𝑓</m:t>
                    </m:r>
                  </m:oMath>
                </a14:m>
                <a:r>
                  <a:rPr lang="en-US" altLang="zh-CN" i="1" dirty="0"/>
                  <a:t> </a:t>
                </a:r>
                <a:r>
                  <a:rPr lang="en-US" altLang="zh-CN" dirty="0"/>
                  <a:t>is the focal length(</a:t>
                </a:r>
                <a14:m>
                  <m:oMath xmlns:m="http://schemas.openxmlformats.org/officeDocument/2006/math">
                    <m:r>
                      <a:rPr lang="en-US" altLang="zh-CN" i="1" dirty="0">
                        <a:latin typeface="Cambria Math" panose="02040503050406030204" pitchFamily="18" charset="0"/>
                      </a:rPr>
                      <m:t>𝑓</m:t>
                    </m:r>
                    <m:r>
                      <a:rPr lang="en-US" altLang="zh-CN" i="1" dirty="0">
                        <a:latin typeface="Cambria Math" panose="02040503050406030204" pitchFamily="18" charset="0"/>
                      </a:rPr>
                      <m:t> </m:t>
                    </m:r>
                  </m:oMath>
                </a14:m>
                <a:r>
                  <a:rPr lang="en-US" altLang="zh-CN" dirty="0"/>
                  <a:t>&gt;0), the transfer</a:t>
                </a:r>
              </a:p>
              <a:p>
                <a:pPr marL="0" indent="0">
                  <a:buNone/>
                </a:pPr>
                <a:r>
                  <a:rPr lang="en-US" altLang="zh-CN" dirty="0"/>
                  <a:t> matrixes are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𝑀</m:t>
                        </m:r>
                      </m:e>
                      <m:sub>
                        <m:r>
                          <a:rPr lang="en-US" altLang="zh-CN" b="0" i="1" dirty="0" smtClean="0">
                            <a:latin typeface="Cambria Math" panose="02040503050406030204" pitchFamily="18" charset="0"/>
                          </a:rPr>
                          <m:t>𝑥𝑓</m:t>
                        </m:r>
                      </m:sub>
                    </m:sSub>
                  </m:oMath>
                </a14:m>
                <a:r>
                  <a:rPr lang="en-US" altLang="zh-CN" dirty="0"/>
                  <a:t>=</a:t>
                </a:r>
                <a14:m>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a:latin typeface="Cambria Math" panose="02040503050406030204" pitchFamily="18" charset="0"/>
                                </a:rPr>
                                <m:t>1</m:t>
                              </m:r>
                            </m:e>
                            <m:e>
                              <m:r>
                                <a:rPr lang="en-US" altLang="zh-CN" i="1">
                                  <a:latin typeface="Cambria Math" panose="02040503050406030204" pitchFamily="18" charset="0"/>
                                </a:rPr>
                                <m:t>0</m:t>
                              </m:r>
                            </m:e>
                          </m:mr>
                          <m:mr>
                            <m:e>
                              <m:r>
                                <a:rPr lang="en-US" altLang="zh-CN" b="0" i="1"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
                                    <a:rPr lang="en-US" altLang="zh-CN" i="1" dirty="0">
                                      <a:latin typeface="Cambria Math" panose="02040503050406030204" pitchFamily="18" charset="0"/>
                                    </a:rPr>
                                    <m:t>𝑓</m:t>
                                  </m:r>
                                </m:den>
                              </m:f>
                            </m:e>
                            <m:e>
                              <m:r>
                                <a:rPr lang="en-US" altLang="zh-CN" i="1">
                                  <a:latin typeface="Cambria Math" panose="02040503050406030204" pitchFamily="18" charset="0"/>
                                </a:rPr>
                                <m:t>1</m:t>
                              </m:r>
                            </m:e>
                          </m:mr>
                        </m:m>
                      </m:e>
                    </m:d>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𝑀</m:t>
                        </m:r>
                      </m:e>
                      <m:sub>
                        <m:r>
                          <a:rPr lang="en-US" altLang="zh-CN" b="0" i="1" dirty="0" smtClean="0">
                            <a:latin typeface="Cambria Math" panose="02040503050406030204" pitchFamily="18" charset="0"/>
                          </a:rPr>
                          <m:t>𝑦</m:t>
                        </m:r>
                      </m:sub>
                    </m:sSub>
                  </m:oMath>
                </a14:m>
                <a:r>
                  <a:rPr lang="en-US" altLang="zh-CN" dirty="0"/>
                  <a:t>= </a:t>
                </a:r>
                <a14:m>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b="0" i="1" smtClean="0">
                                  <a:latin typeface="Cambria Math" panose="02040503050406030204" pitchFamily="18" charset="0"/>
                                </a:rPr>
                                <m:t>1</m:t>
                              </m:r>
                            </m:e>
                            <m:e>
                              <m:r>
                                <a:rPr lang="en-US" altLang="zh-CN" b="0" i="1" smtClean="0">
                                  <a:latin typeface="Cambria Math" panose="02040503050406030204" pitchFamily="18" charset="0"/>
                                </a:rPr>
                                <m:t>0</m:t>
                              </m:r>
                            </m:e>
                          </m:mr>
                          <m:mr>
                            <m:e>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
                                    <a:rPr lang="en-US" altLang="zh-CN" i="1" dirty="0">
                                      <a:latin typeface="Cambria Math" panose="02040503050406030204" pitchFamily="18" charset="0"/>
                                    </a:rPr>
                                    <m:t>𝑓</m:t>
                                  </m:r>
                                </m:den>
                              </m:f>
                            </m:e>
                            <m:e>
                              <m:r>
                                <a:rPr lang="en-US" altLang="zh-CN" b="0" i="1" smtClean="0">
                                  <a:latin typeface="Cambria Math" panose="02040503050406030204" pitchFamily="18" charset="0"/>
                                </a:rPr>
                                <m:t>1</m:t>
                              </m:r>
                            </m:e>
                          </m:mr>
                        </m:m>
                      </m:e>
                    </m:d>
                  </m:oMath>
                </a14:m>
                <a:r>
                  <a:rPr lang="en-US" altLang="zh-CN" dirty="0"/>
                  <a:t>, or</a:t>
                </a:r>
              </a:p>
              <a:p>
                <a:pPr marL="0" indent="0">
                  <a:buNone/>
                </a:pPr>
                <a:endParaRPr lang="en-US" altLang="zh-CN" dirty="0"/>
              </a:p>
              <a:p>
                <a:pPr marL="0" indent="0">
                  <a:buNone/>
                </a:pPr>
                <a:endParaRPr lang="en-US" altLang="zh-CN" dirty="0"/>
              </a:p>
              <a:p>
                <a:pPr marL="0" indent="0">
                  <a:buNone/>
                </a:pPr>
                <a:r>
                  <a:rPr lang="en-US" altLang="zh-CN" dirty="0"/>
                  <a:t>M=                          </a:t>
                </a:r>
                <a:r>
                  <a:rPr lang="en-US" altLang="zh-CN" sz="2800" dirty="0"/>
                  <a:t>focusing magnet                          defocusing magnet</a:t>
                </a:r>
                <a:endParaRPr lang="zh-CN" altLang="en-US" sz="2800" dirty="0"/>
              </a:p>
              <a:p>
                <a:pPr marL="0" indent="0">
                  <a:buNone/>
                </a:pPr>
                <a:endParaRPr lang="zh-CN" altLang="en-US" sz="2800" dirty="0"/>
              </a:p>
              <a:p>
                <a:pPr marL="0" indent="0">
                  <a:buNone/>
                </a:pPr>
                <a:endParaRPr lang="en-US" altLang="zh-CN" dirty="0"/>
              </a:p>
              <a:p>
                <a:pPr marL="0" indent="0">
                  <a:buNone/>
                </a:pPr>
                <a:endParaRPr lang="en-US" altLang="zh-CN" dirty="0"/>
              </a:p>
              <a:p>
                <a:pPr marL="0" indent="0">
                  <a:buNone/>
                </a:pPr>
                <a:endParaRPr lang="en-US" altLang="zh-CN" dirty="0"/>
              </a:p>
            </p:txBody>
          </p:sp>
        </mc:Choice>
        <mc:Fallback xmlns="">
          <p:sp>
            <p:nvSpPr>
              <p:cNvPr id="3" name="内容占位符 2">
                <a:extLst>
                  <a:ext uri="{FF2B5EF4-FFF2-40B4-BE49-F238E27FC236}">
                    <a16:creationId xmlns:a16="http://schemas.microsoft.com/office/drawing/2014/main" id="{6A340D29-4B14-4F31-83F2-F283107144BF}"/>
                  </a:ext>
                </a:extLst>
              </p:cNvPr>
              <p:cNvSpPr>
                <a:spLocks noGrp="1" noRot="1" noChangeAspect="1" noMove="1" noResize="1" noEditPoints="1" noAdjustHandles="1" noChangeArrowheads="1" noChangeShapeType="1" noTextEdit="1"/>
              </p:cNvSpPr>
              <p:nvPr>
                <p:ph idx="1"/>
              </p:nvPr>
            </p:nvSpPr>
            <p:spPr>
              <a:xfrm>
                <a:off x="348712" y="1825624"/>
                <a:ext cx="11476495" cy="4754929"/>
              </a:xfrm>
              <a:blipFill>
                <a:blip r:embed="rId3"/>
                <a:stretch>
                  <a:fillRect l="-1062" t="-513"/>
                </a:stretch>
              </a:blipFill>
            </p:spPr>
            <p:txBody>
              <a:bodyPr/>
              <a:lstStyle/>
              <a:p>
                <a:r>
                  <a:rPr lang="zh-CN" altLang="en-US">
                    <a:noFill/>
                  </a:rPr>
                  <a:t> </a:t>
                </a:r>
              </a:p>
            </p:txBody>
          </p:sp>
        </mc:Fallback>
      </mc:AlternateContent>
      <p:graphicFrame>
        <p:nvGraphicFramePr>
          <p:cNvPr id="11" name="对象 10">
            <a:extLst>
              <a:ext uri="{FF2B5EF4-FFF2-40B4-BE49-F238E27FC236}">
                <a16:creationId xmlns:a16="http://schemas.microsoft.com/office/drawing/2014/main" id="{C417B1C6-B544-4E69-9CC1-707988A25EDE}"/>
              </a:ext>
            </a:extLst>
          </p:cNvPr>
          <p:cNvGraphicFramePr>
            <a:graphicFrameLocks noChangeAspect="1"/>
          </p:cNvGraphicFramePr>
          <p:nvPr>
            <p:extLst>
              <p:ext uri="{D42A27DB-BD31-4B8C-83A1-F6EECF244321}">
                <p14:modId xmlns:p14="http://schemas.microsoft.com/office/powerpoint/2010/main" val="34022404"/>
              </p:ext>
            </p:extLst>
          </p:nvPr>
        </p:nvGraphicFramePr>
        <p:xfrm>
          <a:off x="977494" y="4068304"/>
          <a:ext cx="2541394" cy="1678719"/>
        </p:xfrm>
        <a:graphic>
          <a:graphicData uri="http://schemas.openxmlformats.org/presentationml/2006/ole">
            <mc:AlternateContent xmlns:mc="http://schemas.openxmlformats.org/markup-compatibility/2006">
              <mc:Choice xmlns:v="urn:schemas-microsoft-com:vml" Requires="v">
                <p:oleObj name="Equation" r:id="rId4" imgW="1384200" imgH="914400" progId="Equation.DSMT4">
                  <p:embed/>
                </p:oleObj>
              </mc:Choice>
              <mc:Fallback>
                <p:oleObj name="Equation" r:id="rId4" imgW="1384200" imgH="914400" progId="Equation.DSMT4">
                  <p:embed/>
                  <p:pic>
                    <p:nvPicPr>
                      <p:cNvPr id="0" name=""/>
                      <p:cNvPicPr/>
                      <p:nvPr/>
                    </p:nvPicPr>
                    <p:blipFill>
                      <a:blip r:embed="rId5"/>
                      <a:stretch>
                        <a:fillRect/>
                      </a:stretch>
                    </p:blipFill>
                    <p:spPr>
                      <a:xfrm>
                        <a:off x="977494" y="4068304"/>
                        <a:ext cx="2541394" cy="1678719"/>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958D95AC-AB8C-4980-9783-857F354756D4}"/>
              </a:ext>
            </a:extLst>
          </p:cNvPr>
          <p:cNvGraphicFramePr>
            <a:graphicFrameLocks noChangeAspect="1"/>
          </p:cNvGraphicFramePr>
          <p:nvPr>
            <p:extLst>
              <p:ext uri="{D42A27DB-BD31-4B8C-83A1-F6EECF244321}">
                <p14:modId xmlns:p14="http://schemas.microsoft.com/office/powerpoint/2010/main" val="634264483"/>
              </p:ext>
            </p:extLst>
          </p:nvPr>
        </p:nvGraphicFramePr>
        <p:xfrm>
          <a:off x="6072819" y="3990813"/>
          <a:ext cx="2490724" cy="1645249"/>
        </p:xfrm>
        <a:graphic>
          <a:graphicData uri="http://schemas.openxmlformats.org/presentationml/2006/ole">
            <mc:AlternateContent xmlns:mc="http://schemas.openxmlformats.org/markup-compatibility/2006">
              <mc:Choice xmlns:v="urn:schemas-microsoft-com:vml" Requires="v">
                <p:oleObj name="Equation" r:id="rId6" imgW="1384200" imgH="914400" progId="Equation.DSMT4">
                  <p:embed/>
                </p:oleObj>
              </mc:Choice>
              <mc:Fallback>
                <p:oleObj name="Equation" r:id="rId6" imgW="1384200" imgH="914400" progId="Equation.DSMT4">
                  <p:embed/>
                  <p:pic>
                    <p:nvPicPr>
                      <p:cNvPr id="0" name=""/>
                      <p:cNvPicPr/>
                      <p:nvPr/>
                    </p:nvPicPr>
                    <p:blipFill>
                      <a:blip r:embed="rId7"/>
                      <a:stretch>
                        <a:fillRect/>
                      </a:stretch>
                    </p:blipFill>
                    <p:spPr>
                      <a:xfrm>
                        <a:off x="6072819" y="3990813"/>
                        <a:ext cx="2490724" cy="1645249"/>
                      </a:xfrm>
                      <a:prstGeom prst="rect">
                        <a:avLst/>
                      </a:prstGeom>
                    </p:spPr>
                  </p:pic>
                </p:oleObj>
              </mc:Fallback>
            </mc:AlternateContent>
          </a:graphicData>
        </a:graphic>
      </p:graphicFrame>
      <p:sp>
        <p:nvSpPr>
          <p:cNvPr id="4" name="灯片编号占位符 3">
            <a:extLst>
              <a:ext uri="{FF2B5EF4-FFF2-40B4-BE49-F238E27FC236}">
                <a16:creationId xmlns:a16="http://schemas.microsoft.com/office/drawing/2014/main" id="{F896F8C5-5218-4BA5-ACFD-01423BB53459}"/>
              </a:ext>
            </a:extLst>
          </p:cNvPr>
          <p:cNvSpPr>
            <a:spLocks noGrp="1"/>
          </p:cNvSpPr>
          <p:nvPr>
            <p:ph type="sldNum" sz="quarter" idx="12"/>
          </p:nvPr>
        </p:nvSpPr>
        <p:spPr/>
        <p:txBody>
          <a:bodyPr/>
          <a:lstStyle/>
          <a:p>
            <a:fld id="{BECEA2A7-8118-4BBB-B458-A85BC23F12DD}" type="slidenum">
              <a:rPr lang="zh-CN" altLang="en-US" smtClean="0"/>
              <a:t>10</a:t>
            </a:fld>
            <a:endParaRPr lang="zh-CN" altLang="en-US"/>
          </a:p>
        </p:txBody>
      </p:sp>
    </p:spTree>
    <p:extLst>
      <p:ext uri="{BB962C8B-B14F-4D97-AF65-F5344CB8AC3E}">
        <p14:creationId xmlns:p14="http://schemas.microsoft.com/office/powerpoint/2010/main" val="208119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52AC87-B16F-4011-A499-CF244A61926F}"/>
              </a:ext>
            </a:extLst>
          </p:cNvPr>
          <p:cNvSpPr>
            <a:spLocks noGrp="1"/>
          </p:cNvSpPr>
          <p:nvPr>
            <p:ph type="title"/>
          </p:nvPr>
        </p:nvSpPr>
        <p:spPr>
          <a:xfrm>
            <a:off x="838200" y="365126"/>
            <a:ext cx="10515600" cy="994752"/>
          </a:xfrm>
        </p:spPr>
        <p:txBody>
          <a:bodyPr/>
          <a:lstStyle/>
          <a:p>
            <a:r>
              <a:rPr lang="en-US" altLang="zh-CN" sz="2800" b="1" dirty="0"/>
              <a:t>Sector</a:t>
            </a:r>
            <a:r>
              <a:rPr lang="zh-CN" altLang="en-US" sz="2800" b="1" dirty="0"/>
              <a:t> </a:t>
            </a:r>
            <a:r>
              <a:rPr lang="en-US" altLang="zh-CN" sz="2800" b="1" dirty="0"/>
              <a:t>dipole</a:t>
            </a:r>
            <a:r>
              <a:rPr lang="zh-CN" altLang="en-US" sz="2800" b="1" dirty="0"/>
              <a:t> </a:t>
            </a:r>
            <a:r>
              <a:rPr lang="en-US" altLang="zh-CN" sz="2800" b="1" dirty="0"/>
              <a:t>and</a:t>
            </a:r>
            <a:r>
              <a:rPr lang="zh-CN" altLang="en-US" sz="2800" b="1" dirty="0"/>
              <a:t> </a:t>
            </a:r>
            <a:r>
              <a:rPr lang="en-US" altLang="zh-CN" sz="2800" b="1" dirty="0"/>
              <a:t>rectangular dipole</a:t>
            </a:r>
            <a:r>
              <a:rPr lang="zh-CN" altLang="en-US" sz="2800" b="1" dirty="0"/>
              <a:t>（扇形二极铁与矩形二极磁铁</a:t>
            </a:r>
            <a:r>
              <a:rPr lang="zh-CN" altLang="en-US" b="1" dirty="0"/>
              <a:t>）</a:t>
            </a:r>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869D40BE-C700-4004-90DE-C428CB3767EE}"/>
                  </a:ext>
                </a:extLst>
              </p:cNvPr>
              <p:cNvSpPr>
                <a:spLocks noGrp="1"/>
              </p:cNvSpPr>
              <p:nvPr>
                <p:ph idx="1"/>
              </p:nvPr>
            </p:nvSpPr>
            <p:spPr>
              <a:xfrm>
                <a:off x="861647" y="1187777"/>
                <a:ext cx="10515600" cy="5250730"/>
              </a:xfrm>
            </p:spPr>
            <p:txBody>
              <a:bodyPr>
                <a:normAutofit fontScale="25000" lnSpcReduction="20000"/>
              </a:bodyPr>
              <a:lstStyle/>
              <a:p>
                <a:pPr marL="0" indent="0">
                  <a:buNone/>
                </a:pPr>
                <a:endParaRPr lang="en-US" altLang="zh-CN" i="1" dirty="0">
                  <a:latin typeface="Cambria Math" panose="02040503050406030204" pitchFamily="18" charset="0"/>
                </a:endParaRPr>
              </a:p>
              <a:p>
                <a:pPr marL="0" indent="0">
                  <a:buNone/>
                </a:pPr>
                <a:endParaRPr lang="en-US" altLang="zh-CN" i="1" dirty="0">
                  <a:latin typeface="Cambria Math" panose="02040503050406030204" pitchFamily="18" charset="0"/>
                </a:endParaRPr>
              </a:p>
              <a:p>
                <a:pPr marL="0" indent="0">
                  <a:buNone/>
                </a:pPr>
                <a:endParaRPr lang="en-US" altLang="zh-CN" i="1" dirty="0">
                  <a:latin typeface="Cambria Math" panose="02040503050406030204" pitchFamily="18" charset="0"/>
                </a:endParaRPr>
              </a:p>
              <a:p>
                <a:pPr marL="0" indent="0">
                  <a:buNone/>
                </a:pPr>
                <a:endParaRPr lang="en-US" altLang="zh-CN" sz="9600" i="1" dirty="0">
                  <a:latin typeface="Cambria Math" panose="02040503050406030204" pitchFamily="18" charset="0"/>
                </a:endParaRPr>
              </a:p>
              <a:p>
                <a:pPr marL="0" indent="0">
                  <a:buNone/>
                </a:pPr>
                <a14:m>
                  <m:oMath xmlns:m="http://schemas.openxmlformats.org/officeDocument/2006/math">
                    <m:sSub>
                      <m:sSubPr>
                        <m:ctrlPr>
                          <a:rPr lang="en-US" altLang="zh-CN" sz="9600" i="1" dirty="0" smtClean="0">
                            <a:latin typeface="Cambria Math" panose="02040503050406030204" pitchFamily="18" charset="0"/>
                          </a:rPr>
                        </m:ctrlPr>
                      </m:sSubPr>
                      <m:e>
                        <m:r>
                          <a:rPr lang="en-US" altLang="zh-CN" sz="9600" i="1" dirty="0">
                            <a:latin typeface="Cambria Math" panose="02040503050406030204" pitchFamily="18" charset="0"/>
                          </a:rPr>
                          <m:t>𝑀</m:t>
                        </m:r>
                      </m:e>
                      <m:sub>
                        <m:r>
                          <a:rPr lang="en-US" altLang="zh-CN" sz="9600" b="0" i="1" dirty="0" smtClean="0">
                            <a:latin typeface="Cambria Math" panose="02040503050406030204" pitchFamily="18" charset="0"/>
                          </a:rPr>
                          <m:t>𝑆</m:t>
                        </m:r>
                      </m:sub>
                    </m:sSub>
                  </m:oMath>
                </a14:m>
                <a:r>
                  <a:rPr lang="en-US" altLang="zh-CN" sz="9600" dirty="0"/>
                  <a:t>=</a:t>
                </a:r>
              </a:p>
              <a:p>
                <a:pPr marL="0" indent="0">
                  <a:buNone/>
                </a:pPr>
                <a:endParaRPr lang="en-US" altLang="zh-CN" sz="9600" dirty="0"/>
              </a:p>
              <a:p>
                <a:pPr marL="0" indent="0">
                  <a:buNone/>
                </a:pPr>
                <a:endParaRPr lang="en-US" altLang="zh-CN" sz="9600" dirty="0"/>
              </a:p>
              <a:p>
                <a:pPr marL="0" indent="0">
                  <a:buNone/>
                </a:pPr>
                <a:endParaRPr lang="en-US" altLang="zh-CN" sz="9600" dirty="0"/>
              </a:p>
              <a:p>
                <a:pPr marL="0" indent="0">
                  <a:buNone/>
                </a:pPr>
                <a:endParaRPr lang="en-US" altLang="zh-CN" sz="9600" i="1" dirty="0">
                  <a:latin typeface="Cambria Math" panose="02040503050406030204" pitchFamily="18" charset="0"/>
                </a:endParaRPr>
              </a:p>
              <a:p>
                <a:pPr marL="0" indent="0">
                  <a:buNone/>
                </a:pPr>
                <a:endParaRPr lang="en-US" altLang="zh-CN" sz="9600" i="1" dirty="0">
                  <a:latin typeface="Cambria Math" panose="02040503050406030204" pitchFamily="18" charset="0"/>
                </a:endParaRPr>
              </a:p>
              <a:p>
                <a:pPr marL="0" indent="0">
                  <a:buNone/>
                </a:pPr>
                <a14:m>
                  <m:oMath xmlns:m="http://schemas.openxmlformats.org/officeDocument/2006/math">
                    <m:sSub>
                      <m:sSubPr>
                        <m:ctrlPr>
                          <a:rPr lang="en-US" altLang="zh-CN" sz="9600" i="1" dirty="0" smtClean="0">
                            <a:latin typeface="Cambria Math" panose="02040503050406030204" pitchFamily="18" charset="0"/>
                          </a:rPr>
                        </m:ctrlPr>
                      </m:sSubPr>
                      <m:e>
                        <m:r>
                          <a:rPr lang="en-US" altLang="zh-CN" sz="9600" i="1" dirty="0">
                            <a:latin typeface="Cambria Math" panose="02040503050406030204" pitchFamily="18" charset="0"/>
                          </a:rPr>
                          <m:t>𝑀</m:t>
                        </m:r>
                      </m:e>
                      <m:sub>
                        <m:r>
                          <a:rPr lang="en-US" altLang="zh-CN" sz="9600" b="0" i="1" dirty="0" smtClean="0">
                            <a:latin typeface="Cambria Math" panose="02040503050406030204" pitchFamily="18" charset="0"/>
                          </a:rPr>
                          <m:t>𝑅</m:t>
                        </m:r>
                      </m:sub>
                    </m:sSub>
                  </m:oMath>
                </a14:m>
                <a:r>
                  <a:rPr lang="en-US" altLang="zh-CN" sz="9600" dirty="0"/>
                  <a:t>=</a:t>
                </a:r>
              </a:p>
              <a:p>
                <a:pPr marL="0" indent="0">
                  <a:buNone/>
                </a:pPr>
                <a:endParaRPr lang="en-US" altLang="zh-CN" sz="9600" dirty="0"/>
              </a:p>
              <a:p>
                <a:pPr marL="0" indent="0">
                  <a:buNone/>
                </a:pPr>
                <a:endParaRPr lang="en-US" altLang="zh-CN" sz="9600" dirty="0"/>
              </a:p>
              <a:p>
                <a:pPr marL="0" indent="0">
                  <a:buNone/>
                </a:pPr>
                <a:r>
                  <a:rPr lang="en-US" altLang="zh-CN" sz="9600" dirty="0"/>
                  <a:t>Sector dipole and rectangular dipole are different because they have different edge focusing effects. </a:t>
                </a:r>
                <a:endParaRPr lang="zh-CN" altLang="en-US" sz="9600" dirty="0"/>
              </a:p>
            </p:txBody>
          </p:sp>
        </mc:Choice>
        <mc:Fallback xmlns="">
          <p:sp>
            <p:nvSpPr>
              <p:cNvPr id="6" name="内容占位符 5">
                <a:extLst>
                  <a:ext uri="{FF2B5EF4-FFF2-40B4-BE49-F238E27FC236}">
                    <a16:creationId xmlns:a16="http://schemas.microsoft.com/office/drawing/2014/main" id="{869D40BE-C700-4004-90DE-C428CB3767EE}"/>
                  </a:ext>
                </a:extLst>
              </p:cNvPr>
              <p:cNvSpPr>
                <a:spLocks noGrp="1" noRot="1" noChangeAspect="1" noMove="1" noResize="1" noEditPoints="1" noAdjustHandles="1" noChangeArrowheads="1" noChangeShapeType="1" noTextEdit="1"/>
              </p:cNvSpPr>
              <p:nvPr>
                <p:ph idx="1"/>
              </p:nvPr>
            </p:nvSpPr>
            <p:spPr>
              <a:xfrm>
                <a:off x="861647" y="1187777"/>
                <a:ext cx="10515600" cy="5250730"/>
              </a:xfrm>
              <a:blipFill>
                <a:blip r:embed="rId3"/>
                <a:stretch>
                  <a:fillRect l="-870" r="-116"/>
                </a:stretch>
              </a:blipFill>
            </p:spPr>
            <p:txBody>
              <a:bodyPr/>
              <a:lstStyle/>
              <a:p>
                <a:r>
                  <a:rPr lang="zh-CN" altLang="en-US">
                    <a:noFill/>
                  </a:rPr>
                  <a:t> </a:t>
                </a:r>
              </a:p>
            </p:txBody>
          </p:sp>
        </mc:Fallback>
      </mc:AlternateContent>
      <p:graphicFrame>
        <p:nvGraphicFramePr>
          <p:cNvPr id="3" name="对象 2">
            <a:extLst>
              <a:ext uri="{FF2B5EF4-FFF2-40B4-BE49-F238E27FC236}">
                <a16:creationId xmlns:a16="http://schemas.microsoft.com/office/drawing/2014/main" id="{C62CD5C7-EBBF-463E-9170-CD67FED6BFF2}"/>
              </a:ext>
            </a:extLst>
          </p:cNvPr>
          <p:cNvGraphicFramePr>
            <a:graphicFrameLocks noChangeAspect="1"/>
          </p:cNvGraphicFramePr>
          <p:nvPr>
            <p:extLst>
              <p:ext uri="{D42A27DB-BD31-4B8C-83A1-F6EECF244321}">
                <p14:modId xmlns:p14="http://schemas.microsoft.com/office/powerpoint/2010/main" val="3054740975"/>
              </p:ext>
            </p:extLst>
          </p:nvPr>
        </p:nvGraphicFramePr>
        <p:xfrm>
          <a:off x="6546850" y="3362325"/>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6546850" y="3362325"/>
                        <a:ext cx="114300" cy="1778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C3C26257-1E50-48E1-99FC-CB6594D69C2D}"/>
              </a:ext>
            </a:extLst>
          </p:cNvPr>
          <p:cNvGraphicFramePr>
            <a:graphicFrameLocks noChangeAspect="1"/>
          </p:cNvGraphicFramePr>
          <p:nvPr>
            <p:extLst>
              <p:ext uri="{D42A27DB-BD31-4B8C-83A1-F6EECF244321}">
                <p14:modId xmlns:p14="http://schemas.microsoft.com/office/powerpoint/2010/main" val="3030016438"/>
              </p:ext>
            </p:extLst>
          </p:nvPr>
        </p:nvGraphicFramePr>
        <p:xfrm>
          <a:off x="1739604" y="1244301"/>
          <a:ext cx="3897056" cy="1883141"/>
        </p:xfrm>
        <a:graphic>
          <a:graphicData uri="http://schemas.openxmlformats.org/presentationml/2006/ole">
            <mc:AlternateContent xmlns:mc="http://schemas.openxmlformats.org/markup-compatibility/2006">
              <mc:Choice xmlns:v="urn:schemas-microsoft-com:vml" Requires="v">
                <p:oleObj name="Equation" r:id="rId6" imgW="1892160" imgH="914400" progId="Equation.DSMT4">
                  <p:embed/>
                </p:oleObj>
              </mc:Choice>
              <mc:Fallback>
                <p:oleObj name="Equation" r:id="rId6" imgW="1892160" imgH="914400" progId="Equation.DSMT4">
                  <p:embed/>
                  <p:pic>
                    <p:nvPicPr>
                      <p:cNvPr id="0" name=""/>
                      <p:cNvPicPr/>
                      <p:nvPr/>
                    </p:nvPicPr>
                    <p:blipFill>
                      <a:blip r:embed="rId7"/>
                      <a:stretch>
                        <a:fillRect/>
                      </a:stretch>
                    </p:blipFill>
                    <p:spPr>
                      <a:xfrm>
                        <a:off x="1739604" y="1244301"/>
                        <a:ext cx="3897056" cy="1883141"/>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1CFAC95E-C5A8-4EA0-8C10-4D43BAEC9796}"/>
              </a:ext>
            </a:extLst>
          </p:cNvPr>
          <p:cNvGraphicFramePr>
            <a:graphicFrameLocks noChangeAspect="1"/>
          </p:cNvGraphicFramePr>
          <p:nvPr>
            <p:extLst>
              <p:ext uri="{D42A27DB-BD31-4B8C-83A1-F6EECF244321}">
                <p14:modId xmlns:p14="http://schemas.microsoft.com/office/powerpoint/2010/main" val="2642884149"/>
              </p:ext>
            </p:extLst>
          </p:nvPr>
        </p:nvGraphicFramePr>
        <p:xfrm>
          <a:off x="1734622" y="3288871"/>
          <a:ext cx="5102470" cy="2307204"/>
        </p:xfrm>
        <a:graphic>
          <a:graphicData uri="http://schemas.openxmlformats.org/presentationml/2006/ole">
            <mc:AlternateContent xmlns:mc="http://schemas.openxmlformats.org/markup-compatibility/2006">
              <mc:Choice xmlns:v="urn:schemas-microsoft-com:vml" Requires="v">
                <p:oleObj name="Equation" r:id="rId8" imgW="2920680" imgH="1320480" progId="Equation.DSMT4">
                  <p:embed/>
                </p:oleObj>
              </mc:Choice>
              <mc:Fallback>
                <p:oleObj name="Equation" r:id="rId8" imgW="2920680" imgH="1320480" progId="Equation.DSMT4">
                  <p:embed/>
                  <p:pic>
                    <p:nvPicPr>
                      <p:cNvPr id="0" name=""/>
                      <p:cNvPicPr/>
                      <p:nvPr/>
                    </p:nvPicPr>
                    <p:blipFill>
                      <a:blip r:embed="rId9"/>
                      <a:stretch>
                        <a:fillRect/>
                      </a:stretch>
                    </p:blipFill>
                    <p:spPr>
                      <a:xfrm>
                        <a:off x="1734622" y="3288871"/>
                        <a:ext cx="5102470" cy="2307204"/>
                      </a:xfrm>
                      <a:prstGeom prst="rect">
                        <a:avLst/>
                      </a:prstGeom>
                    </p:spPr>
                  </p:pic>
                </p:oleObj>
              </mc:Fallback>
            </mc:AlternateContent>
          </a:graphicData>
        </a:graphic>
      </p:graphicFrame>
      <p:sp>
        <p:nvSpPr>
          <p:cNvPr id="4" name="灯片编号占位符 3">
            <a:extLst>
              <a:ext uri="{FF2B5EF4-FFF2-40B4-BE49-F238E27FC236}">
                <a16:creationId xmlns:a16="http://schemas.microsoft.com/office/drawing/2014/main" id="{E6D6862E-059E-4F06-A58D-4161E595A58B}"/>
              </a:ext>
            </a:extLst>
          </p:cNvPr>
          <p:cNvSpPr>
            <a:spLocks noGrp="1"/>
          </p:cNvSpPr>
          <p:nvPr>
            <p:ph type="sldNum" sz="quarter" idx="12"/>
          </p:nvPr>
        </p:nvSpPr>
        <p:spPr/>
        <p:txBody>
          <a:bodyPr/>
          <a:lstStyle/>
          <a:p>
            <a:fld id="{BECEA2A7-8118-4BBB-B458-A85BC23F12DD}" type="slidenum">
              <a:rPr lang="zh-CN" altLang="en-US" smtClean="0"/>
              <a:t>11</a:t>
            </a:fld>
            <a:endParaRPr lang="zh-CN" altLang="en-US"/>
          </a:p>
        </p:txBody>
      </p:sp>
    </p:spTree>
    <p:extLst>
      <p:ext uri="{BB962C8B-B14F-4D97-AF65-F5344CB8AC3E}">
        <p14:creationId xmlns:p14="http://schemas.microsoft.com/office/powerpoint/2010/main" val="426337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9DD94-FC97-4620-A73E-2F6F500F9F9D}"/>
              </a:ext>
            </a:extLst>
          </p:cNvPr>
          <p:cNvSpPr>
            <a:spLocks noGrp="1"/>
          </p:cNvSpPr>
          <p:nvPr>
            <p:ph type="title"/>
          </p:nvPr>
        </p:nvSpPr>
        <p:spPr>
          <a:xfrm>
            <a:off x="838200" y="365126"/>
            <a:ext cx="10515600" cy="1077176"/>
          </a:xfrm>
        </p:spPr>
        <p:txBody>
          <a:bodyPr/>
          <a:lstStyle/>
          <a:p>
            <a:r>
              <a:rPr lang="en-US" altLang="zh-CN" b="1" dirty="0"/>
              <a:t>Mirror image system(</a:t>
            </a:r>
            <a:r>
              <a:rPr lang="zh-CN" altLang="en-US" b="1" dirty="0"/>
              <a:t>镜像系统</a:t>
            </a:r>
            <a:r>
              <a:rPr lang="en-US" altLang="zh-CN" b="1" dirty="0"/>
              <a:t>)</a:t>
            </a:r>
            <a:endParaRPr lang="zh-CN" altLang="en-US" b="1"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80818CC-1AEF-472F-942D-3FFA35737A44}"/>
                  </a:ext>
                </a:extLst>
              </p:cNvPr>
              <p:cNvSpPr>
                <a:spLocks noGrp="1"/>
              </p:cNvSpPr>
              <p:nvPr>
                <p:ph idx="1"/>
              </p:nvPr>
            </p:nvSpPr>
            <p:spPr>
              <a:xfrm>
                <a:off x="838201" y="1545996"/>
                <a:ext cx="10464538" cy="5118755"/>
              </a:xfrm>
            </p:spPr>
            <p:txBody>
              <a:bodyPr>
                <a:normAutofit/>
              </a:bodyPr>
              <a:lstStyle/>
              <a:p>
                <a:pPr marL="0" indent="0">
                  <a:buNone/>
                </a:pPr>
                <a:r>
                  <a:rPr lang="en-US" altLang="zh-CN" dirty="0"/>
                  <a:t>Transfer matrix of serries magnets satisfy the conditions are if </a:t>
                </a:r>
              </a:p>
              <a:p>
                <a:pPr marL="0" indent="0">
                  <a:buNone/>
                </a:pP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 </m:t>
                    </m:r>
                  </m:oMath>
                </a14:m>
                <a:r>
                  <a:rPr lang="en-US" altLang="zh-CN" dirty="0"/>
                  <a:t>=1,</a:t>
                </a:r>
                <a14:m>
                  <m:oMath xmlns:m="http://schemas.openxmlformats.org/officeDocument/2006/math">
                    <m:r>
                      <a:rPr lang="en-US" altLang="zh-CN" i="1" smtClean="0">
                        <a:latin typeface="Cambria Math" panose="02040503050406030204" pitchFamily="18" charset="0"/>
                      </a:rPr>
                      <m:t> </m:t>
                    </m:r>
                    <m:r>
                      <a:rPr lang="en-US" altLang="zh-CN" b="0" i="1" smtClean="0">
                        <a:latin typeface="Cambria Math" panose="02040503050406030204" pitchFamily="18" charset="0"/>
                      </a:rPr>
                      <m:t> </m:t>
                    </m:r>
                    <m:sSubSup>
                      <m:sSubSupPr>
                        <m:ctrlPr>
                          <a:rPr lang="en-US" altLang="zh-CN" i="1" smtClean="0">
                            <a:latin typeface="Cambria Math" panose="02040503050406030204" pitchFamily="18" charset="0"/>
                          </a:rPr>
                        </m:ctrlPr>
                      </m:sSubSupPr>
                      <m:e>
                        <m:r>
                          <a:rPr lang="en-US" altLang="zh-CN" i="1">
                            <a:latin typeface="Cambria Math" panose="02040503050406030204" pitchFamily="18" charset="0"/>
                          </a:rPr>
                          <m:t>𝑥</m:t>
                        </m:r>
                      </m:e>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m:t>
                        </m:r>
                      </m:sup>
                    </m:sSubSup>
                  </m:oMath>
                </a14:m>
                <a:r>
                  <a:rPr lang="en-US" altLang="zh-CN" dirty="0"/>
                  <a:t>=0, then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i="1">
                        <a:latin typeface="Cambria Math" panose="02040503050406030204" pitchFamily="18" charset="0"/>
                      </a:rPr>
                      <m:t> </m:t>
                    </m:r>
                  </m:oMath>
                </a14:m>
                <a:r>
                  <a:rPr lang="en-US" altLang="zh-CN" dirty="0"/>
                  <a:t>=1,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b="0" i="1" smtClean="0">
                            <a:latin typeface="Cambria Math" panose="02040503050406030204" pitchFamily="18" charset="0"/>
                          </a:rPr>
                          <m:t>1</m:t>
                        </m:r>
                      </m:sub>
                      <m:sup>
                        <m:r>
                          <a:rPr lang="en-US" altLang="zh-CN" i="1">
                            <a:latin typeface="Cambria Math" panose="02040503050406030204" pitchFamily="18" charset="0"/>
                          </a:rPr>
                          <m:t>′</m:t>
                        </m:r>
                      </m:sup>
                    </m:sSubSup>
                  </m:oMath>
                </a14:m>
                <a:r>
                  <a:rPr lang="en-US" altLang="zh-CN" dirty="0"/>
                  <a:t>=0, and if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r>
                      <a:rPr lang="en-US" altLang="zh-CN" i="1">
                        <a:latin typeface="Cambria Math" panose="02040503050406030204" pitchFamily="18" charset="0"/>
                      </a:rPr>
                      <m:t> </m:t>
                    </m:r>
                  </m:oMath>
                </a14:m>
                <a:r>
                  <a:rPr lang="en-US" altLang="zh-CN" dirty="0"/>
                  <a:t>=0,</a:t>
                </a:r>
                <a14:m>
                  <m:oMath xmlns:m="http://schemas.openxmlformats.org/officeDocument/2006/math">
                    <m:r>
                      <a:rPr lang="en-US" altLang="zh-CN" i="1">
                        <a:latin typeface="Cambria Math" panose="02040503050406030204" pitchFamily="18" charset="0"/>
                      </a:rPr>
                      <m:t> </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i="1">
                            <a:latin typeface="Cambria Math" panose="02040503050406030204" pitchFamily="18" charset="0"/>
                          </a:rPr>
                          <m:t>0</m:t>
                        </m:r>
                      </m:sub>
                      <m:sup>
                        <m:r>
                          <a:rPr lang="en-US" altLang="zh-CN" i="1">
                            <a:latin typeface="Cambria Math" panose="02040503050406030204" pitchFamily="18" charset="0"/>
                          </a:rPr>
                          <m:t>′</m:t>
                        </m:r>
                      </m:sup>
                    </m:sSubSup>
                  </m:oMath>
                </a14:m>
                <a:r>
                  <a:rPr lang="en-US" altLang="zh-CN" dirty="0"/>
                  <a:t>=1, </a:t>
                </a:r>
                <a14:m>
                  <m:oMath xmlns:m="http://schemas.openxmlformats.org/officeDocument/2006/math">
                    <m:sSub>
                      <m:sSubPr>
                        <m:ctrlPr>
                          <a:rPr lang="en-US" altLang="zh-CN" i="1">
                            <a:latin typeface="Cambria Math" panose="02040503050406030204" pitchFamily="18" charset="0"/>
                          </a:rPr>
                        </m:ctrlPr>
                      </m:sSubPr>
                      <m:e>
                        <m:r>
                          <m:rPr>
                            <m:sty m:val="p"/>
                          </m:rPr>
                          <a:rPr lang="en-US" altLang="zh-CN" b="0" i="0" smtClean="0">
                            <a:latin typeface="Cambria Math" panose="02040503050406030204" pitchFamily="18" charset="0"/>
                          </a:rPr>
                          <m:t>then</m:t>
                        </m:r>
                        <m:r>
                          <a:rPr lang="en-US" altLang="zh-CN" b="0" i="0" smtClean="0">
                            <a:latin typeface="Cambria Math" panose="02040503050406030204" pitchFamily="18" charset="0"/>
                          </a:rPr>
                          <m:t> </m:t>
                        </m:r>
                        <m:r>
                          <a:rPr lang="en-US" altLang="zh-CN" i="1">
                            <a:latin typeface="Cambria Math" panose="02040503050406030204" pitchFamily="18" charset="0"/>
                          </a:rPr>
                          <m:t>𝑥</m:t>
                        </m:r>
                      </m:e>
                      <m:sub>
                        <m:r>
                          <a:rPr lang="en-US" altLang="zh-CN" i="1">
                            <a:latin typeface="Cambria Math" panose="02040503050406030204" pitchFamily="18" charset="0"/>
                          </a:rPr>
                          <m:t>1</m:t>
                        </m:r>
                      </m:sub>
                    </m:sSub>
                  </m:oMath>
                </a14:m>
                <a:r>
                  <a:rPr lang="en-US" altLang="zh-CN" dirty="0"/>
                  <a:t>=0,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i="1">
                            <a:latin typeface="Cambria Math" panose="02040503050406030204" pitchFamily="18" charset="0"/>
                          </a:rPr>
                          <m:t>1</m:t>
                        </m:r>
                      </m:sub>
                      <m:sup>
                        <m:r>
                          <a:rPr lang="en-US" altLang="zh-CN" i="1">
                            <a:latin typeface="Cambria Math" panose="02040503050406030204" pitchFamily="18" charset="0"/>
                          </a:rPr>
                          <m:t>′</m:t>
                        </m:r>
                      </m:sup>
                    </m:sSubSup>
                  </m:oMath>
                </a14:m>
                <a:r>
                  <a:rPr lang="en-US" altLang="zh-CN" dirty="0"/>
                  <a:t>=-1</a:t>
                </a:r>
                <a:endParaRPr lang="zh-CN" altLang="en-US" dirty="0"/>
              </a:p>
              <a:p>
                <a:pPr marL="0" indent="0">
                  <a:buNone/>
                </a:pPr>
                <a:r>
                  <a:rPr lang="en-US" altLang="zh-CN" dirty="0"/>
                  <a:t>Let the matrix form satisfy </a:t>
                </a:r>
                <a14:m>
                  <m:oMath xmlns:m="http://schemas.openxmlformats.org/officeDocument/2006/math">
                    <m:d>
                      <m:dPr>
                        <m:ctrlPr>
                          <a:rPr lang="pt-BR" altLang="zh-CN" i="1" dirty="0">
                            <a:latin typeface="Cambria Math" panose="02040503050406030204" pitchFamily="18" charset="0"/>
                          </a:rPr>
                        </m:ctrlPr>
                      </m:dPr>
                      <m:e>
                        <m:f>
                          <m:fPr>
                            <m:type m:val="noBar"/>
                            <m:ctrlPr>
                              <a:rPr lang="pt-BR" altLang="zh-CN" i="1" dirty="0">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num>
                          <m:den>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i="1">
                                    <a:latin typeface="Cambria Math" panose="02040503050406030204" pitchFamily="18" charset="0"/>
                                  </a:rPr>
                                  <m:t>0</m:t>
                                </m:r>
                              </m:sub>
                              <m:sup>
                                <m:r>
                                  <a:rPr lang="en-US" altLang="zh-CN" i="1">
                                    <a:latin typeface="Cambria Math" panose="02040503050406030204" pitchFamily="18" charset="0"/>
                                  </a:rPr>
                                  <m:t>′</m:t>
                                </m:r>
                              </m:sup>
                            </m:sSubSup>
                          </m:den>
                        </m:f>
                      </m:e>
                    </m:d>
                  </m:oMath>
                </a14:m>
                <a:r>
                  <a:rPr lang="en-US" altLang="zh-CN" dirty="0"/>
                  <a:t> = </a:t>
                </a:r>
                <a14:m>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a:latin typeface="Cambria Math" panose="02040503050406030204" pitchFamily="18" charset="0"/>
                                    </a:rPr>
                                    <m:t>11</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b="0" i="0" smtClean="0">
                                      <a:latin typeface="Cambria Math" panose="02040503050406030204" pitchFamily="18" charset="0"/>
                                    </a:rPr>
                                    <m:t>2</m:t>
                                  </m:r>
                                  <m:r>
                                    <a:rPr lang="en-US" altLang="zh-CN">
                                      <a:latin typeface="Cambria Math" panose="02040503050406030204" pitchFamily="18" charset="0"/>
                                    </a:rPr>
                                    <m:t>1</m:t>
                                  </m:r>
                                </m:sub>
                              </m:sSub>
                            </m:e>
                          </m:m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a:latin typeface="Cambria Math" panose="02040503050406030204" pitchFamily="18" charset="0"/>
                                    </a:rPr>
                                    <m:t>1</m:t>
                                  </m:r>
                                  <m:r>
                                    <a:rPr lang="en-US" altLang="zh-CN" b="0" i="0" smtClean="0">
                                      <a:latin typeface="Cambria Math" panose="02040503050406030204" pitchFamily="18" charset="0"/>
                                    </a:rPr>
                                    <m:t>2</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b="0" i="0" smtClean="0">
                                      <a:latin typeface="Cambria Math" panose="02040503050406030204" pitchFamily="18" charset="0"/>
                                    </a:rPr>
                                    <m:t>22</m:t>
                                  </m:r>
                                </m:sub>
                              </m:sSub>
                            </m:e>
                          </m:mr>
                        </m:m>
                      </m:e>
                    </m:d>
                    <m:d>
                      <m:dPr>
                        <m:ctrlPr>
                          <a:rPr lang="pt-BR" altLang="zh-CN" i="1" dirty="0">
                            <a:latin typeface="Cambria Math" panose="02040503050406030204" pitchFamily="18" charset="0"/>
                          </a:rPr>
                        </m:ctrlPr>
                      </m:dPr>
                      <m:e>
                        <m:f>
                          <m:fPr>
                            <m:type m:val="noBar"/>
                            <m:ctrlPr>
                              <a:rPr lang="pt-BR" altLang="zh-CN" i="1" dirty="0">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num>
                          <m:den>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i="1">
                                    <a:latin typeface="Cambria Math" panose="02040503050406030204" pitchFamily="18" charset="0"/>
                                  </a:rPr>
                                  <m:t>0</m:t>
                                </m:r>
                              </m:sub>
                              <m:sup>
                                <m:r>
                                  <a:rPr lang="en-US" altLang="zh-CN" i="1">
                                    <a:latin typeface="Cambria Math" panose="02040503050406030204" pitchFamily="18" charset="0"/>
                                  </a:rPr>
                                  <m:t>′</m:t>
                                </m:r>
                              </m:sup>
                            </m:sSubSup>
                          </m:den>
                        </m:f>
                      </m:e>
                    </m:d>
                  </m:oMath>
                </a14:m>
                <a:endParaRPr lang="en-US" altLang="zh-CN" dirty="0"/>
              </a:p>
              <a:p>
                <a:pPr marL="0" indent="0">
                  <a:buNone/>
                </a:pPr>
                <a:r>
                  <a:rPr lang="en-US" altLang="zh-CN" dirty="0"/>
                  <a:t>With the conditions, one can solve out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a:latin typeface="Cambria Math" panose="02040503050406030204" pitchFamily="18" charset="0"/>
                          </a:rPr>
                          <m:t>11</m:t>
                        </m:r>
                      </m:sub>
                    </m:sSub>
                  </m:oMath>
                </a14:m>
                <a:r>
                  <a:rPr lang="en-US" altLang="zh-CN" dirty="0"/>
                  <a:t>=1,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a:latin typeface="Cambria Math" panose="02040503050406030204" pitchFamily="18" charset="0"/>
                          </a:rPr>
                          <m:t>12</m:t>
                        </m:r>
                      </m:sub>
                    </m:sSub>
                  </m:oMath>
                </a14:m>
                <a:r>
                  <a:rPr lang="en-US" altLang="zh-CN" dirty="0"/>
                  <a:t>=0,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a:latin typeface="Cambria Math" panose="02040503050406030204" pitchFamily="18" charset="0"/>
                          </a:rPr>
                          <m:t>21</m:t>
                        </m:r>
                      </m:sub>
                    </m:sSub>
                  </m:oMath>
                </a14:m>
                <a:r>
                  <a:rPr lang="en-US" altLang="zh-CN" dirty="0"/>
                  <a:t>=0, </a:t>
                </a:r>
              </a:p>
              <a:p>
                <a:pPr marL="0" indent="0">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a:latin typeface="Cambria Math" panose="02040503050406030204" pitchFamily="18" charset="0"/>
                          </a:rPr>
                          <m:t>22</m:t>
                        </m:r>
                      </m:sub>
                    </m:sSub>
                    <m:r>
                      <a:rPr lang="en-US" altLang="zh-CN" i="1">
                        <a:latin typeface="Cambria Math" panose="02040503050406030204" pitchFamily="18" charset="0"/>
                      </a:rPr>
                      <m:t> </m:t>
                    </m:r>
                  </m:oMath>
                </a14:m>
                <a:r>
                  <a:rPr lang="en-US" altLang="zh-CN" dirty="0"/>
                  <a:t>=-1, the 1d mirror is</a:t>
                </a:r>
                <a14:m>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b="0" i="1" smtClean="0">
                                  <a:latin typeface="Cambria Math" panose="02040503050406030204" pitchFamily="18" charset="0"/>
                                </a:rPr>
                                <m:t>1</m:t>
                              </m:r>
                            </m:e>
                            <m:e>
                              <m:r>
                                <a:rPr lang="en-US" altLang="zh-CN" b="0" i="1" smtClean="0">
                                  <a:latin typeface="Cambria Math" panose="02040503050406030204" pitchFamily="18" charset="0"/>
                                </a:rPr>
                                <m:t>0</m:t>
                              </m:r>
                            </m:e>
                          </m:mr>
                          <m:mr>
                            <m:e>
                              <m:r>
                                <a:rPr lang="en-US" altLang="zh-CN" b="0" i="1" smtClean="0">
                                  <a:latin typeface="Cambria Math" panose="02040503050406030204" pitchFamily="18" charset="0"/>
                                </a:rPr>
                                <m:t>0</m:t>
                              </m:r>
                            </m:e>
                            <m:e>
                              <m:r>
                                <a:rPr lang="en-US" altLang="zh-CN" b="0" i="1" smtClean="0">
                                  <a:latin typeface="Cambria Math" panose="02040503050406030204" pitchFamily="18" charset="0"/>
                                </a:rPr>
                                <m:t>−1</m:t>
                              </m:r>
                            </m:e>
                          </m:mr>
                        </m:m>
                      </m:e>
                    </m:d>
                  </m:oMath>
                </a14:m>
                <a:r>
                  <a:rPr lang="en-US" altLang="zh-CN" dirty="0"/>
                  <a:t>, and the 2d and 3d mirror as </a:t>
                </a:r>
              </a:p>
              <a:p>
                <a:pPr marL="0" indent="0">
                  <a:buNone/>
                </a:pPr>
                <a:endParaRPr lang="en-US" altLang="zh-CN" dirty="0"/>
              </a:p>
              <a:p>
                <a:pPr marL="0" indent="0">
                  <a:buNone/>
                </a:pPr>
                <a:r>
                  <a:rPr lang="en-US" altLang="zh-CN" dirty="0"/>
                  <a:t>following                         and</a:t>
                </a:r>
              </a:p>
              <a:p>
                <a:pPr marL="0" indent="0">
                  <a:buNone/>
                </a:pPr>
                <a:endParaRPr lang="en-US" altLang="zh-CN" dirty="0"/>
              </a:p>
            </p:txBody>
          </p:sp>
        </mc:Choice>
        <mc:Fallback xmlns="">
          <p:sp>
            <p:nvSpPr>
              <p:cNvPr id="3" name="内容占位符 2">
                <a:extLst>
                  <a:ext uri="{FF2B5EF4-FFF2-40B4-BE49-F238E27FC236}">
                    <a16:creationId xmlns:a16="http://schemas.microsoft.com/office/drawing/2014/main" id="{480818CC-1AEF-472F-942D-3FFA35737A44}"/>
                  </a:ext>
                </a:extLst>
              </p:cNvPr>
              <p:cNvSpPr>
                <a:spLocks noGrp="1" noRot="1" noChangeAspect="1" noMove="1" noResize="1" noEditPoints="1" noAdjustHandles="1" noChangeArrowheads="1" noChangeShapeType="1" noTextEdit="1"/>
              </p:cNvSpPr>
              <p:nvPr>
                <p:ph idx="1"/>
              </p:nvPr>
            </p:nvSpPr>
            <p:spPr>
              <a:xfrm>
                <a:off x="838201" y="1545996"/>
                <a:ext cx="10464538" cy="5118755"/>
              </a:xfrm>
              <a:blipFill>
                <a:blip r:embed="rId3"/>
                <a:stretch>
                  <a:fillRect l="-1224" t="-2265" r="-291"/>
                </a:stretch>
              </a:blipFill>
            </p:spPr>
            <p:txBody>
              <a:bodyPr/>
              <a:lstStyle/>
              <a:p>
                <a:r>
                  <a:rPr lang="zh-CN" altLang="en-US">
                    <a:noFill/>
                  </a:rPr>
                  <a:t> </a:t>
                </a:r>
              </a:p>
            </p:txBody>
          </p:sp>
        </mc:Fallback>
      </mc:AlternateContent>
      <p:graphicFrame>
        <p:nvGraphicFramePr>
          <p:cNvPr id="9" name="对象 8">
            <a:extLst>
              <a:ext uri="{FF2B5EF4-FFF2-40B4-BE49-F238E27FC236}">
                <a16:creationId xmlns:a16="http://schemas.microsoft.com/office/drawing/2014/main" id="{1141FE01-8CA1-475F-840A-FAE0040500B4}"/>
              </a:ext>
            </a:extLst>
          </p:cNvPr>
          <p:cNvGraphicFramePr>
            <a:graphicFrameLocks noChangeAspect="1"/>
          </p:cNvGraphicFramePr>
          <p:nvPr>
            <p:extLst>
              <p:ext uri="{D42A27DB-BD31-4B8C-83A1-F6EECF244321}">
                <p14:modId xmlns:p14="http://schemas.microsoft.com/office/powerpoint/2010/main" val="1115129072"/>
              </p:ext>
            </p:extLst>
          </p:nvPr>
        </p:nvGraphicFramePr>
        <p:xfrm>
          <a:off x="2436255" y="4635001"/>
          <a:ext cx="1949765" cy="1671227"/>
        </p:xfrm>
        <a:graphic>
          <a:graphicData uri="http://schemas.openxmlformats.org/presentationml/2006/ole">
            <mc:AlternateContent xmlns:mc="http://schemas.openxmlformats.org/markup-compatibility/2006">
              <mc:Choice xmlns:v="urn:schemas-microsoft-com:vml" Requires="v">
                <p:oleObj name="Equation" r:id="rId4" imgW="1066680" imgH="914400" progId="Equation.DSMT4">
                  <p:embed/>
                </p:oleObj>
              </mc:Choice>
              <mc:Fallback>
                <p:oleObj name="Equation" r:id="rId4" imgW="1066680" imgH="914400" progId="Equation.DSMT4">
                  <p:embed/>
                  <p:pic>
                    <p:nvPicPr>
                      <p:cNvPr id="0" name=""/>
                      <p:cNvPicPr/>
                      <p:nvPr/>
                    </p:nvPicPr>
                    <p:blipFill>
                      <a:blip r:embed="rId5"/>
                      <a:stretch>
                        <a:fillRect/>
                      </a:stretch>
                    </p:blipFill>
                    <p:spPr>
                      <a:xfrm>
                        <a:off x="2436255" y="4635001"/>
                        <a:ext cx="1949765" cy="167122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C583B70E-BC8E-4BA7-B8D0-1AD66AF7FA76}"/>
                  </a:ext>
                </a:extLst>
              </p:cNvPr>
              <p:cNvSpPr txBox="1"/>
              <p:nvPr/>
            </p:nvSpPr>
            <p:spPr>
              <a:xfrm>
                <a:off x="5454404" y="4557381"/>
                <a:ext cx="2995367" cy="16368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solidFill>
                                <a:srgbClr val="836967"/>
                              </a:solidFill>
                              <a:latin typeface="Cambria Math" panose="02040503050406030204" pitchFamily="18" charset="0"/>
                            </a:rPr>
                          </m:ctrlPr>
                        </m:dPr>
                        <m:e>
                          <m:m>
                            <m:mPr>
                              <m:plcHide m:val="on"/>
                              <m:mcs>
                                <m:mc>
                                  <m:mcPr>
                                    <m:count m:val="6"/>
                                    <m:mcJc m:val="center"/>
                                  </m:mcPr>
                                </m:mc>
                              </m:mcs>
                              <m:ctrlPr>
                                <a:rPr lang="zh-CN" altLang="en-US" i="1">
                                  <a:solidFill>
                                    <a:srgbClr val="836967"/>
                                  </a:solidFill>
                                  <a:latin typeface="Cambria Math" panose="02040503050406030204" pitchFamily="18" charset="0"/>
                                </a:rPr>
                              </m:ctrlPr>
                            </m:mPr>
                            <m:mr>
                              <m:e>
                                <m:r>
                                  <a:rPr lang="zh-CN" altLang="en-US">
                                    <a:latin typeface="Cambria Math" panose="02040503050406030204" pitchFamily="18" charset="0"/>
                                  </a:rPr>
                                  <m:t>1</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mr>
                            <m:mr>
                              <m:e>
                                <m:r>
                                  <a:rPr lang="zh-CN" altLang="en-US" i="0">
                                    <a:latin typeface="Cambria Math" panose="02040503050406030204" pitchFamily="18" charset="0"/>
                                  </a:rPr>
                                  <m:t>0</m:t>
                                </m:r>
                              </m:e>
                              <m:e>
                                <m:r>
                                  <a:rPr lang="zh-CN" altLang="en-US" i="0">
                                    <a:latin typeface="Cambria Math" panose="02040503050406030204" pitchFamily="18" charset="0"/>
                                  </a:rPr>
                                  <m:t>−1</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mr>
                            <m:mr>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1</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mr>
                            <m:mr>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−1</m:t>
                                </m:r>
                              </m:e>
                              <m:e>
                                <m:r>
                                  <a:rPr lang="zh-CN" altLang="en-US" i="0">
                                    <a:latin typeface="Cambria Math" panose="02040503050406030204" pitchFamily="18" charset="0"/>
                                  </a:rPr>
                                  <m:t>0</m:t>
                                </m:r>
                              </m:e>
                              <m:e>
                                <m:r>
                                  <a:rPr lang="zh-CN" altLang="en-US" i="0">
                                    <a:latin typeface="Cambria Math" panose="02040503050406030204" pitchFamily="18" charset="0"/>
                                  </a:rPr>
                                  <m:t>0</m:t>
                                </m:r>
                              </m:e>
                            </m:mr>
                            <m:mr>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1</m:t>
                                </m:r>
                              </m:e>
                              <m:e>
                                <m:r>
                                  <a:rPr lang="zh-CN" altLang="en-US" i="0">
                                    <a:latin typeface="Cambria Math" panose="02040503050406030204" pitchFamily="18" charset="0"/>
                                  </a:rPr>
                                  <m:t>0</m:t>
                                </m:r>
                              </m:e>
                            </m:mr>
                            <m:mr>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−1</m:t>
                                </m:r>
                              </m:e>
                            </m:mr>
                          </m:m>
                        </m:e>
                      </m:d>
                    </m:oMath>
                  </m:oMathPara>
                </a14:m>
                <a:endParaRPr lang="zh-CN" altLang="en-US" dirty="0"/>
              </a:p>
            </p:txBody>
          </p:sp>
        </mc:Choice>
        <mc:Fallback xmlns="">
          <p:sp>
            <p:nvSpPr>
              <p:cNvPr id="11" name="文本框 10">
                <a:extLst>
                  <a:ext uri="{FF2B5EF4-FFF2-40B4-BE49-F238E27FC236}">
                    <a16:creationId xmlns:a16="http://schemas.microsoft.com/office/drawing/2014/main" id="{C583B70E-BC8E-4BA7-B8D0-1AD66AF7FA76}"/>
                  </a:ext>
                </a:extLst>
              </p:cNvPr>
              <p:cNvSpPr txBox="1">
                <a:spLocks noRot="1" noChangeAspect="1" noMove="1" noResize="1" noEditPoints="1" noAdjustHandles="1" noChangeArrowheads="1" noChangeShapeType="1" noTextEdit="1"/>
              </p:cNvSpPr>
              <p:nvPr/>
            </p:nvSpPr>
            <p:spPr>
              <a:xfrm>
                <a:off x="5454404" y="4557381"/>
                <a:ext cx="2995367" cy="1636858"/>
              </a:xfrm>
              <a:prstGeom prst="rect">
                <a:avLst/>
              </a:prstGeom>
              <a:blipFill>
                <a:blip r:embed="rId6"/>
                <a:stretch>
                  <a:fillRect/>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0852C8CE-7F48-4724-87C2-E076A805D95C}"/>
              </a:ext>
            </a:extLst>
          </p:cNvPr>
          <p:cNvSpPr>
            <a:spLocks noGrp="1"/>
          </p:cNvSpPr>
          <p:nvPr>
            <p:ph type="sldNum" sz="quarter" idx="12"/>
          </p:nvPr>
        </p:nvSpPr>
        <p:spPr/>
        <p:txBody>
          <a:bodyPr/>
          <a:lstStyle/>
          <a:p>
            <a:fld id="{BECEA2A7-8118-4BBB-B458-A85BC23F12DD}" type="slidenum">
              <a:rPr lang="zh-CN" altLang="en-US" smtClean="0"/>
              <a:t>12</a:t>
            </a:fld>
            <a:endParaRPr lang="zh-CN" altLang="en-US"/>
          </a:p>
        </p:txBody>
      </p:sp>
    </p:spTree>
    <p:extLst>
      <p:ext uri="{BB962C8B-B14F-4D97-AF65-F5344CB8AC3E}">
        <p14:creationId xmlns:p14="http://schemas.microsoft.com/office/powerpoint/2010/main" val="321369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5F56F9-C204-4F58-9197-1F47958A8AB7}"/>
              </a:ext>
            </a:extLst>
          </p:cNvPr>
          <p:cNvSpPr>
            <a:spLocks noGrp="1"/>
          </p:cNvSpPr>
          <p:nvPr>
            <p:ph type="title"/>
          </p:nvPr>
        </p:nvSpPr>
        <p:spPr>
          <a:xfrm>
            <a:off x="828773" y="138883"/>
            <a:ext cx="10515600" cy="841506"/>
          </a:xfrm>
        </p:spPr>
        <p:txBody>
          <a:bodyPr>
            <a:normAutofit/>
          </a:bodyPr>
          <a:lstStyle/>
          <a:p>
            <a:r>
              <a:rPr lang="en-US" altLang="zh-CN" sz="3200" b="1" dirty="0"/>
              <a:t>Chain of transfer matrices and map(</a:t>
            </a:r>
            <a:r>
              <a:rPr lang="zh-CN" altLang="en-US" sz="3200" b="1" dirty="0"/>
              <a:t>传输矩阵链及映射</a:t>
            </a:r>
            <a:r>
              <a:rPr lang="en-US" altLang="zh-CN" sz="3200" b="1" dirty="0"/>
              <a:t>)</a:t>
            </a:r>
            <a:endParaRPr lang="zh-CN" altLang="en-US" sz="3200" b="1"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CDF290-7C08-4B47-BD53-EF2E0E1B94DD}"/>
                  </a:ext>
                </a:extLst>
              </p:cNvPr>
              <p:cNvSpPr>
                <a:spLocks noGrp="1"/>
              </p:cNvSpPr>
              <p:nvPr>
                <p:ph idx="1"/>
              </p:nvPr>
            </p:nvSpPr>
            <p:spPr>
              <a:xfrm>
                <a:off x="838200" y="1046376"/>
                <a:ext cx="10515600" cy="5467546"/>
              </a:xfrm>
            </p:spPr>
            <p:txBody>
              <a:bodyPr>
                <a:normAutofit fontScale="85000" lnSpcReduction="20000"/>
              </a:bodyPr>
              <a:lstStyle/>
              <a:p>
                <a:pPr marL="0" indent="0">
                  <a:buNone/>
                </a:pPr>
                <a:r>
                  <a:rPr lang="en-US" altLang="zh-CN" dirty="0"/>
                  <a:t>For the beam line consists of the elements #1, #2, #3,……,#m, the final </a:t>
                </a:r>
              </a:p>
              <a:p>
                <a:pPr marL="0" indent="0">
                  <a:buNone/>
                </a:pPr>
                <a:r>
                  <a:rPr lang="en-US" altLang="zh-CN" dirty="0"/>
                  <a:t>position vector </a:t>
                </a:r>
                <a14:m>
                  <m:oMath xmlns:m="http://schemas.openxmlformats.org/officeDocument/2006/math">
                    <m:d>
                      <m:dPr>
                        <m:ctrlPr>
                          <a:rPr lang="pt-BR" altLang="zh-CN" i="1" dirty="0">
                            <a:latin typeface="Cambria Math" panose="02040503050406030204" pitchFamily="18" charset="0"/>
                          </a:rPr>
                        </m:ctrlPr>
                      </m:dPr>
                      <m:e>
                        <m:f>
                          <m:fPr>
                            <m:type m:val="noBar"/>
                            <m:ctrlPr>
                              <a:rPr lang="pt-BR" altLang="zh-CN" i="1" dirty="0">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𝑚</m:t>
                                </m:r>
                              </m:sub>
                            </m:sSub>
                          </m:num>
                          <m:den>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i="1">
                                    <a:latin typeface="Cambria Math" panose="02040503050406030204" pitchFamily="18" charset="0"/>
                                  </a:rPr>
                                  <m:t>𝑚</m:t>
                                </m:r>
                              </m:sub>
                              <m:sup>
                                <m:r>
                                  <a:rPr lang="en-US" altLang="zh-CN" i="1">
                                    <a:latin typeface="Cambria Math" panose="02040503050406030204" pitchFamily="18" charset="0"/>
                                  </a:rPr>
                                  <m:t>′</m:t>
                                </m:r>
                              </m:sup>
                            </m:sSubSup>
                          </m:den>
                        </m:f>
                      </m:e>
                    </m:d>
                  </m:oMath>
                </a14:m>
                <a:r>
                  <a:rPr lang="en-US" altLang="zh-CN" dirty="0"/>
                  <a:t> and the initial position vector </a:t>
                </a:r>
                <a14:m>
                  <m:oMath xmlns:m="http://schemas.openxmlformats.org/officeDocument/2006/math">
                    <m:d>
                      <m:dPr>
                        <m:ctrlPr>
                          <a:rPr lang="pt-BR" altLang="zh-CN" i="1" dirty="0">
                            <a:latin typeface="Cambria Math" panose="02040503050406030204" pitchFamily="18" charset="0"/>
                          </a:rPr>
                        </m:ctrlPr>
                      </m:dPr>
                      <m:e>
                        <m:f>
                          <m:fPr>
                            <m:type m:val="noBar"/>
                            <m:ctrlPr>
                              <a:rPr lang="pt-BR" altLang="zh-CN" i="1" dirty="0">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1</m:t>
                                </m:r>
                              </m:sub>
                            </m:sSub>
                          </m:num>
                          <m:den>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b="0" i="1" smtClean="0">
                                    <a:latin typeface="Cambria Math" panose="02040503050406030204" pitchFamily="18" charset="0"/>
                                  </a:rPr>
                                  <m:t>1</m:t>
                                </m:r>
                              </m:sub>
                              <m:sup>
                                <m:r>
                                  <a:rPr lang="en-US" altLang="zh-CN" i="1">
                                    <a:latin typeface="Cambria Math" panose="02040503050406030204" pitchFamily="18" charset="0"/>
                                  </a:rPr>
                                  <m:t>′</m:t>
                                </m:r>
                              </m:sup>
                            </m:sSubSup>
                          </m:den>
                        </m:f>
                      </m:e>
                    </m:d>
                  </m:oMath>
                </a14:m>
                <a:r>
                  <a:rPr lang="zh-CN" altLang="en-US" dirty="0"/>
                  <a:t> </a:t>
                </a:r>
                <a:r>
                  <a:rPr lang="en-US" altLang="zh-CN" dirty="0"/>
                  <a:t>satisfy the </a:t>
                </a:r>
              </a:p>
              <a:p>
                <a:pPr marL="0" indent="0">
                  <a:buNone/>
                </a:pPr>
                <a:r>
                  <a:rPr lang="en-US" altLang="zh-CN" dirty="0"/>
                  <a:t>following relation</a:t>
                </a:r>
              </a:p>
              <a:p>
                <a:pPr marL="0" indent="0">
                  <a:buNone/>
                </a:pPr>
                <a14:m>
                  <m:oMath xmlns:m="http://schemas.openxmlformats.org/officeDocument/2006/math">
                    <m:r>
                      <a:rPr lang="en-US" altLang="zh-CN" i="1">
                        <a:latin typeface="Cambria Math" panose="02040503050406030204" pitchFamily="18" charset="0"/>
                      </a:rPr>
                      <m:t>𝑀</m:t>
                    </m:r>
                    <m:r>
                      <a:rPr lang="en-US" altLang="zh-CN" i="1">
                        <a:latin typeface="Cambria Math" panose="02040503050406030204" pitchFamily="18" charset="0"/>
                      </a:rPr>
                      <m:t> (</m:t>
                    </m:r>
                    <m:r>
                      <a:rPr lang="en-US" altLang="zh-CN" b="0" i="1" smtClean="0">
                        <a:latin typeface="Cambria Math" panose="02040503050406030204" pitchFamily="18" charset="0"/>
                      </a:rPr>
                      <m:t>𝑚</m:t>
                    </m:r>
                    <m:r>
                      <a:rPr lang="en-US" altLang="zh-CN" b="0" i="1" smtClean="0">
                        <a:latin typeface="Cambria Math" panose="02040503050406030204" pitchFamily="18" charset="0"/>
                      </a:rPr>
                      <m:t>|1)</m:t>
                    </m:r>
                  </m:oMath>
                </a14:m>
                <a:r>
                  <a:rPr lang="en-US" altLang="zh-CN" i="1"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𝑚</m:t>
                        </m:r>
                      </m:sub>
                    </m:sSub>
                  </m:oMath>
                </a14:m>
                <a:r>
                  <a:rPr lang="en-US" altLang="zh-CN" i="1" dirty="0"/>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𝑚</m:t>
                        </m:r>
                        <m:r>
                          <a:rPr lang="en-US" altLang="zh-CN" b="0" i="1" smtClean="0">
                            <a:latin typeface="Cambria Math" panose="02040503050406030204" pitchFamily="18" charset="0"/>
                          </a:rPr>
                          <m:t>−1</m:t>
                        </m:r>
                      </m:sub>
                    </m:sSub>
                  </m:oMath>
                </a14:m>
                <a:r>
                  <a:rPr lang="en-US" altLang="zh-CN" i="1" dirty="0"/>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b="0" i="1" smtClean="0">
                            <a:latin typeface="Cambria Math" panose="02040503050406030204" pitchFamily="18" charset="0"/>
                          </a:rPr>
                          <m:t>3</m:t>
                        </m:r>
                      </m:sub>
                    </m:sSub>
                  </m:oMath>
                </a14:m>
                <a:r>
                  <a:rPr lang="en-US" altLang="zh-CN" i="1" dirty="0"/>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b="0" i="1" smtClean="0">
                            <a:latin typeface="Cambria Math" panose="02040503050406030204" pitchFamily="18" charset="0"/>
                          </a:rPr>
                          <m:t>2</m:t>
                        </m:r>
                      </m:sub>
                    </m:sSub>
                  </m:oMath>
                </a14:m>
                <a:r>
                  <a:rPr lang="en-US" altLang="zh-CN" i="1" dirty="0"/>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b="0" i="1" smtClean="0">
                            <a:latin typeface="Cambria Math" panose="02040503050406030204" pitchFamily="18" charset="0"/>
                          </a:rPr>
                          <m:t>1</m:t>
                        </m:r>
                      </m:sub>
                    </m:sSub>
                  </m:oMath>
                </a14:m>
                <a:endParaRPr lang="en-US" altLang="zh-CN" i="1" dirty="0"/>
              </a:p>
              <a:p>
                <a:pPr marL="0" indent="0">
                  <a:buNone/>
                </a:pPr>
                <a:r>
                  <a:rPr lang="en-US" altLang="zh-CN" dirty="0"/>
                  <a:t>If a ring consist of the parts, their transfer matrices are </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𝑀</m:t>
                        </m:r>
                      </m:e>
                      <m:sub>
                        <m:r>
                          <a:rPr lang="en-US" altLang="zh-CN" b="0" i="1" smtClean="0">
                            <a:latin typeface="Cambria Math" panose="02040503050406030204" pitchFamily="18" charset="0"/>
                          </a:rPr>
                          <m:t>1</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b="0" i="1" smtClean="0">
                            <a:latin typeface="Cambria Math" panose="02040503050406030204" pitchFamily="18" charset="0"/>
                          </a:rPr>
                          <m:t>2</m:t>
                        </m:r>
                      </m:sub>
                    </m:sSub>
                  </m:oMath>
                </a14:m>
                <a:r>
                  <a:rPr lang="en-US" altLang="zh-CN" dirty="0"/>
                  <a:t>, the total </a:t>
                </a:r>
              </a:p>
              <a:p>
                <a:pPr marL="0" indent="0">
                  <a:buNone/>
                </a:pPr>
                <a:r>
                  <a:rPr lang="en-US" altLang="zh-CN" dirty="0"/>
                  <a:t>matrix </a:t>
                </a:r>
                <a14:m>
                  <m:oMath xmlns:m="http://schemas.openxmlformats.org/officeDocument/2006/math">
                    <m:r>
                      <a:rPr lang="en-US" altLang="zh-CN" i="1">
                        <a:latin typeface="Cambria Math" panose="02040503050406030204" pitchFamily="18" charset="0"/>
                      </a:rPr>
                      <m:t>𝑅</m:t>
                    </m:r>
                  </m:oMath>
                </a14:m>
                <a:r>
                  <a:rPr lang="en-US" altLang="zh-CN" dirty="0"/>
                  <a:t> from 1 to 2 is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2</m:t>
                        </m:r>
                      </m:sub>
                    </m:sSub>
                    <m:r>
                      <a:rPr lang="en-US" altLang="zh-CN" b="0" i="0"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1</m:t>
                        </m:r>
                      </m:sub>
                    </m:sSub>
                  </m:oMath>
                </a14:m>
                <a:r>
                  <a:rPr lang="en-US" altLang="zh-CN" dirty="0"/>
                  <a:t> or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𝑅</m:t>
                        </m:r>
                        <m:r>
                          <a:rPr lang="en-US" altLang="zh-CN" b="0" i="1" smtClean="0">
                            <a:latin typeface="Cambria Math" panose="02040503050406030204" pitchFamily="18" charset="0"/>
                          </a:rPr>
                          <m:t>=</m:t>
                        </m:r>
                        <m:r>
                          <a:rPr lang="en-US" altLang="zh-CN" i="1">
                            <a:latin typeface="Cambria Math" panose="02040503050406030204" pitchFamily="18" charset="0"/>
                          </a:rPr>
                          <m:t>𝑀</m:t>
                        </m:r>
                      </m:e>
                      <m:sub>
                        <m:r>
                          <a:rPr lang="en-US" altLang="zh-CN" i="1">
                            <a:latin typeface="Cambria Math" panose="02040503050406030204" pitchFamily="18" charset="0"/>
                          </a:rPr>
                          <m:t>2</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1</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r>
                      <a:rPr lang="en-US" altLang="zh-CN" i="1">
                        <a:latin typeface="Cambria Math" panose="02040503050406030204" pitchFamily="18" charset="0"/>
                      </a:rPr>
                      <m:t>𝑅</m:t>
                    </m:r>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𝑀</m:t>
                        </m:r>
                      </m:e>
                      <m:sub>
                        <m:r>
                          <a:rPr lang="en-US" altLang="zh-CN" i="1">
                            <a:latin typeface="Cambria Math" panose="02040503050406030204" pitchFamily="18" charset="0"/>
                          </a:rPr>
                          <m:t>1</m:t>
                        </m:r>
                      </m:sub>
                      <m:sup>
                        <m:r>
                          <a:rPr lang="en-US" altLang="zh-CN" b="0" i="1" smtClean="0">
                            <a:latin typeface="Cambria Math" panose="02040503050406030204" pitchFamily="18" charset="0"/>
                          </a:rPr>
                          <m:t>−1</m:t>
                        </m:r>
                      </m:sup>
                    </m:sSubSup>
                  </m:oMath>
                </a14:m>
                <a:r>
                  <a:rPr lang="en-US" altLang="zh-CN" dirty="0"/>
                  <a:t>, on the other</a:t>
                </a:r>
              </a:p>
              <a:p>
                <a:pPr marL="0" indent="0">
                  <a:buNone/>
                </a:pPr>
                <a:r>
                  <a:rPr lang="en-US" altLang="zh-CN" dirty="0"/>
                  <a:t>hand from 2 to 1 is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i="1">
                        <a:latin typeface="Cambria Math" panose="02040503050406030204" pitchFamily="18" charset="0"/>
                      </a:rPr>
                      <m:t>𝑅</m:t>
                    </m:r>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𝑀</m:t>
                        </m:r>
                      </m:e>
                      <m:sub>
                        <m:r>
                          <a:rPr lang="en-US" altLang="zh-CN" i="1">
                            <a:latin typeface="Cambria Math" panose="02040503050406030204" pitchFamily="18" charset="0"/>
                          </a:rPr>
                          <m:t>1</m:t>
                        </m:r>
                      </m:sub>
                      <m:sup>
                        <m:r>
                          <a:rPr lang="en-US" altLang="zh-CN" i="1">
                            <a:latin typeface="Cambria Math" panose="02040503050406030204" pitchFamily="18" charset="0"/>
                          </a:rPr>
                          <m:t>−1</m:t>
                        </m:r>
                      </m:sup>
                    </m:sSubSup>
                  </m:oMath>
                </a14:m>
                <a:r>
                  <a:rPr lang="en-US" altLang="zh-CN" dirty="0"/>
                  <a:t>, </a:t>
                </a:r>
                <a14:m>
                  <m:oMath xmlns:m="http://schemas.openxmlformats.org/officeDocument/2006/math">
                    <m:r>
                      <a:rPr lang="en-US" altLang="zh-CN" i="1">
                        <a:latin typeface="Cambria Math" panose="02040503050406030204" pitchFamily="18" charset="0"/>
                      </a:rPr>
                      <m:t>𝑅</m:t>
                    </m:r>
                    <m:r>
                      <a:rPr lang="en-US" altLang="zh-CN" i="1">
                        <a:latin typeface="Cambria Math" panose="02040503050406030204" pitchFamily="18" charset="0"/>
                      </a:rPr>
                      <m:t>′</m:t>
                    </m:r>
                  </m:oMath>
                </a14:m>
                <a:r>
                  <a:rPr lang="en-US" altLang="zh-CN" dirty="0"/>
                  <a:t> is different from </a:t>
                </a:r>
                <a14:m>
                  <m:oMath xmlns:m="http://schemas.openxmlformats.org/officeDocument/2006/math">
                    <m:r>
                      <a:rPr lang="en-US" altLang="zh-CN" i="1">
                        <a:latin typeface="Cambria Math" panose="02040503050406030204" pitchFamily="18" charset="0"/>
                      </a:rPr>
                      <m:t>𝑅</m:t>
                    </m:r>
                    <m:r>
                      <a:rPr lang="en-US" altLang="zh-CN" b="0" i="0" smtClean="0">
                        <a:latin typeface="Cambria Math" panose="02040503050406030204" pitchFamily="18" charset="0"/>
                      </a:rPr>
                      <m:t>,</m:t>
                    </m:r>
                  </m:oMath>
                </a14:m>
                <a:r>
                  <a:rPr lang="en-US" altLang="zh-CN" dirty="0"/>
                  <a:t> but </a:t>
                </a:r>
                <a14:m>
                  <m:oMath xmlns:m="http://schemas.openxmlformats.org/officeDocument/2006/math">
                    <m:r>
                      <a:rPr lang="en-US" altLang="zh-CN" i="1">
                        <a:latin typeface="Cambria Math" panose="02040503050406030204" pitchFamily="18" charset="0"/>
                      </a:rPr>
                      <m:t>𝑅</m:t>
                    </m:r>
                    <m:r>
                      <a:rPr lang="en-US" altLang="zh-CN" i="1">
                        <a:latin typeface="Cambria Math" panose="02040503050406030204" pitchFamily="18" charset="0"/>
                      </a:rPr>
                      <m:t>′</m:t>
                    </m:r>
                  </m:oMath>
                </a14:m>
                <a:r>
                  <a:rPr lang="en-US" altLang="zh-CN" dirty="0"/>
                  <a:t> and </a:t>
                </a:r>
                <a14:m>
                  <m:oMath xmlns:m="http://schemas.openxmlformats.org/officeDocument/2006/math">
                    <m:r>
                      <a:rPr lang="en-US" altLang="zh-CN" i="1">
                        <a:latin typeface="Cambria Math" panose="02040503050406030204" pitchFamily="18" charset="0"/>
                      </a:rPr>
                      <m:t>𝑅</m:t>
                    </m:r>
                  </m:oMath>
                </a14:m>
                <a:r>
                  <a:rPr lang="en-US" altLang="zh-CN" dirty="0"/>
                  <a:t> has a relation, it is called as similarity transformations(</a:t>
                </a:r>
                <a:r>
                  <a:rPr lang="zh-CN" altLang="en-US" dirty="0"/>
                  <a:t>相似变换</a:t>
                </a:r>
                <a:r>
                  <a:rPr lang="en-US" altLang="zh-CN" dirty="0"/>
                  <a:t>).</a:t>
                </a:r>
              </a:p>
              <a:p>
                <a:pPr marL="0" indent="0">
                  <a:buNone/>
                </a:pPr>
                <a:r>
                  <a:rPr lang="en-US" altLang="zh-CN" dirty="0"/>
                  <a:t>For the 3d case the rule is the same. If the m elements are same, the final </a:t>
                </a:r>
              </a:p>
              <a:p>
                <a:pPr marL="0" indent="0">
                  <a:buNone/>
                </a:pPr>
                <a:r>
                  <a:rPr lang="en-US" altLang="zh-CN" dirty="0"/>
                  <a:t>matrix is </a:t>
                </a:r>
                <a14:m>
                  <m:oMath xmlns:m="http://schemas.openxmlformats.org/officeDocument/2006/math">
                    <m:r>
                      <a:rPr lang="en-US" altLang="zh-CN" i="1" smtClean="0">
                        <a:latin typeface="Cambria Math" panose="02040503050406030204" pitchFamily="18" charset="0"/>
                      </a:rPr>
                      <m:t>𝑀</m:t>
                    </m:r>
                    <m:r>
                      <a:rPr lang="en-US" altLang="zh-CN" i="1" smtClean="0">
                        <a:latin typeface="Cambria Math" panose="02040503050406030204" pitchFamily="18" charset="0"/>
                      </a:rPr>
                      <m:t> (</m:t>
                    </m:r>
                    <m:r>
                      <a:rPr lang="en-US" altLang="zh-CN" b="0" i="1" smtClean="0">
                        <a:latin typeface="Cambria Math" panose="02040503050406030204" pitchFamily="18" charset="0"/>
                      </a:rPr>
                      <m:t>𝑚</m:t>
                    </m:r>
                    <m:r>
                      <a:rPr lang="en-US" altLang="zh-CN" b="0" i="1" smtClean="0">
                        <a:latin typeface="Cambria Math" panose="02040503050406030204" pitchFamily="18" charset="0"/>
                      </a:rPr>
                      <m:t>|1)</m:t>
                    </m:r>
                  </m:oMath>
                </a14:m>
                <a:r>
                  <a:rPr lang="en-US" altLang="zh-CN" i="1" dirty="0"/>
                  <a:t>=</a:t>
                </a:r>
                <a:r>
                  <a:rPr lang="en-US" altLang="zh-CN" dirty="0"/>
                  <a:t> </a:t>
                </a:r>
                <a14:m>
                  <m:oMath xmlns:m="http://schemas.openxmlformats.org/officeDocument/2006/math">
                    <m:sSubSup>
                      <m:sSubSupPr>
                        <m:ctrlPr>
                          <a:rPr lang="en-US" altLang="zh-CN" i="1" smtClean="0">
                            <a:latin typeface="Cambria Math" panose="02040503050406030204" pitchFamily="18" charset="0"/>
                          </a:rPr>
                        </m:ctrlPr>
                      </m:sSubSupPr>
                      <m:e>
                        <m:r>
                          <a:rPr lang="en-US" altLang="zh-CN" i="1">
                            <a:latin typeface="Cambria Math" panose="02040503050406030204" pitchFamily="18" charset="0"/>
                          </a:rPr>
                          <m:t>𝑀</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sSubSup>
                    <m:r>
                      <a:rPr lang="en-US" altLang="zh-CN" b="0" i="0" smtClean="0">
                        <a:latin typeface="Cambria Math" panose="02040503050406030204" pitchFamily="18" charset="0"/>
                      </a:rPr>
                      <m:t>.</m:t>
                    </m:r>
                  </m:oMath>
                </a14:m>
                <a:endParaRPr lang="en-US" altLang="zh-CN" dirty="0"/>
              </a:p>
              <a:p>
                <a:pPr marL="0" indent="0">
                  <a:buNone/>
                </a:pPr>
                <a:r>
                  <a:rPr lang="en-US" altLang="zh-CN" dirty="0"/>
                  <a:t>The transfer matrix can be represented as a map, X(s)= </a:t>
                </a:r>
                <a14:m>
                  <m:oMath xmlns:m="http://schemas.openxmlformats.org/officeDocument/2006/math">
                    <m:r>
                      <a:rPr lang="en-US" altLang="zh-CN" i="1">
                        <a:latin typeface="Cambria Math" panose="02040503050406030204" pitchFamily="18" charset="0"/>
                      </a:rPr>
                      <m:t>𝑀</m:t>
                    </m:r>
                    <m:r>
                      <a:rPr lang="en-US" altLang="zh-CN" i="1">
                        <a:latin typeface="Cambria Math" panose="02040503050406030204" pitchFamily="18" charset="0"/>
                      </a:rPr>
                      <m:t> (</m:t>
                    </m:r>
                    <m:r>
                      <a:rPr lang="en-US" altLang="zh-CN" b="0" i="1" smtClean="0">
                        <a:latin typeface="Cambria Math" panose="02040503050406030204" pitchFamily="18" charset="0"/>
                      </a:rPr>
                      <m:t>𝑠</m:t>
                    </m:r>
                    <m:r>
                      <a:rPr lang="en-US" altLang="zh-CN" b="0" i="1" smtClean="0">
                        <a:latin typeface="Cambria Math" panose="02040503050406030204" pitchFamily="18" charset="0"/>
                      </a:rPr>
                      <m:t>|0)</m:t>
                    </m:r>
                  </m:oMath>
                </a14:m>
                <a:r>
                  <a:rPr lang="en-US" altLang="zh-CN" dirty="0"/>
                  <a:t> X(</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0</m:t>
                        </m:r>
                      </m:sub>
                    </m:sSub>
                  </m:oMath>
                </a14:m>
                <a:r>
                  <a:rPr lang="en-US" altLang="zh-CN" dirty="0"/>
                  <a:t>), where X(</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𝑠</m:t>
                        </m:r>
                      </m:e>
                      <m:sub>
                        <m:r>
                          <a:rPr lang="en-US" altLang="zh-CN" i="1" dirty="0">
                            <a:latin typeface="Cambria Math" panose="02040503050406030204" pitchFamily="18" charset="0"/>
                          </a:rPr>
                          <m:t>0</m:t>
                        </m:r>
                      </m:sub>
                    </m:sSub>
                  </m:oMath>
                </a14:m>
                <a:r>
                  <a:rPr lang="en-US" altLang="zh-CN" dirty="0"/>
                  <a:t>) is the initial state vector, X(s) is the state at s. For the linear system, the map is equivalent with matrices, but for the nonlinear system matrices do not work any more, one can use Taylor map, Lie map or even other form to represent it(for example Poincare section)</a:t>
                </a:r>
              </a:p>
            </p:txBody>
          </p:sp>
        </mc:Choice>
        <mc:Fallback xmlns="">
          <p:sp>
            <p:nvSpPr>
              <p:cNvPr id="3" name="内容占位符 2">
                <a:extLst>
                  <a:ext uri="{FF2B5EF4-FFF2-40B4-BE49-F238E27FC236}">
                    <a16:creationId xmlns:a16="http://schemas.microsoft.com/office/drawing/2014/main" id="{7CCDF290-7C08-4B47-BD53-EF2E0E1B94DD}"/>
                  </a:ext>
                </a:extLst>
              </p:cNvPr>
              <p:cNvSpPr>
                <a:spLocks noGrp="1" noRot="1" noChangeAspect="1" noMove="1" noResize="1" noEditPoints="1" noAdjustHandles="1" noChangeArrowheads="1" noChangeShapeType="1" noTextEdit="1"/>
              </p:cNvSpPr>
              <p:nvPr>
                <p:ph idx="1"/>
              </p:nvPr>
            </p:nvSpPr>
            <p:spPr>
              <a:xfrm>
                <a:off x="838200" y="1046376"/>
                <a:ext cx="10515600" cy="5467546"/>
              </a:xfrm>
              <a:blipFill>
                <a:blip r:embed="rId2"/>
                <a:stretch>
                  <a:fillRect l="-928" t="-2453" r="-133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FE5EE1BE-C7C1-4997-8CF1-65F4D02333CB}"/>
              </a:ext>
            </a:extLst>
          </p:cNvPr>
          <p:cNvSpPr>
            <a:spLocks noGrp="1"/>
          </p:cNvSpPr>
          <p:nvPr>
            <p:ph type="sldNum" sz="quarter" idx="12"/>
          </p:nvPr>
        </p:nvSpPr>
        <p:spPr/>
        <p:txBody>
          <a:bodyPr/>
          <a:lstStyle/>
          <a:p>
            <a:fld id="{BECEA2A7-8118-4BBB-B458-A85BC23F12DD}" type="slidenum">
              <a:rPr lang="zh-CN" altLang="en-US" smtClean="0"/>
              <a:t>13</a:t>
            </a:fld>
            <a:endParaRPr lang="zh-CN" altLang="en-US"/>
          </a:p>
        </p:txBody>
      </p:sp>
    </p:spTree>
    <p:extLst>
      <p:ext uri="{BB962C8B-B14F-4D97-AF65-F5344CB8AC3E}">
        <p14:creationId xmlns:p14="http://schemas.microsoft.com/office/powerpoint/2010/main" val="46436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682D28-6AD5-440E-AE8E-7459D9D95A5B}"/>
              </a:ext>
            </a:extLst>
          </p:cNvPr>
          <p:cNvSpPr>
            <a:spLocks noGrp="1"/>
          </p:cNvSpPr>
          <p:nvPr>
            <p:ph type="title"/>
          </p:nvPr>
        </p:nvSpPr>
        <p:spPr>
          <a:xfrm>
            <a:off x="838200" y="344576"/>
            <a:ext cx="10515600" cy="939693"/>
          </a:xfrm>
        </p:spPr>
        <p:txBody>
          <a:bodyPr>
            <a:normAutofit/>
          </a:bodyPr>
          <a:lstStyle/>
          <a:p>
            <a:r>
              <a:rPr lang="en-US" altLang="zh-CN" sz="3600" b="1" dirty="0" err="1"/>
              <a:t>Symplecticity</a:t>
            </a:r>
            <a:r>
              <a:rPr lang="en-US" altLang="zh-CN" sz="3600" b="1" dirty="0"/>
              <a:t>  and Liouville theorem</a:t>
            </a:r>
            <a:r>
              <a:rPr lang="zh-CN" altLang="en-US" sz="3600" b="1" dirty="0"/>
              <a:t>（辛和刘维定理）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91CE545-1ECA-4D28-B5F0-4A39BD0624BB}"/>
                  </a:ext>
                </a:extLst>
              </p:cNvPr>
              <p:cNvSpPr>
                <a:spLocks noGrp="1"/>
              </p:cNvSpPr>
              <p:nvPr>
                <p:ph idx="1"/>
              </p:nvPr>
            </p:nvSpPr>
            <p:spPr>
              <a:xfrm>
                <a:off x="817652" y="1229724"/>
                <a:ext cx="10515600" cy="5016964"/>
              </a:xfrm>
            </p:spPr>
            <p:txBody>
              <a:bodyPr>
                <a:normAutofit/>
              </a:bodyPr>
              <a:lstStyle/>
              <a:p>
                <a:pPr marL="0" indent="0">
                  <a:buNone/>
                </a:pPr>
                <a:r>
                  <a:rPr lang="en-US" altLang="zh-CN" dirty="0"/>
                  <a:t>For a Hamiltonian system, the transfer matrix M must satisfy so called as the </a:t>
                </a:r>
                <a:r>
                  <a:rPr lang="en-US" altLang="zh-CN" dirty="0" err="1"/>
                  <a:t>symplectic</a:t>
                </a:r>
                <a:r>
                  <a:rPr lang="en-US" altLang="zh-CN" dirty="0"/>
                  <a:t> condition. </a:t>
                </a:r>
              </a:p>
              <a:p>
                <a:pPr marL="0" indent="0">
                  <a:buNone/>
                </a:pPr>
                <a14:m>
                  <m:oMath xmlns:m="http://schemas.openxmlformats.org/officeDocument/2006/math">
                    <m:acc>
                      <m:accPr>
                        <m:chr m:val="̃"/>
                        <m:ctrlPr>
                          <a:rPr lang="en-US" altLang="zh-CN" i="1" dirty="0">
                            <a:latin typeface="Cambria Math" panose="02040503050406030204" pitchFamily="18" charset="0"/>
                          </a:rPr>
                        </m:ctrlPr>
                      </m:accPr>
                      <m:e>
                        <m:r>
                          <m:rPr>
                            <m:sty m:val="p"/>
                          </m:rPr>
                          <a:rPr lang="en-US" altLang="zh-CN" i="1" dirty="0">
                            <a:latin typeface="Cambria Math" panose="02040503050406030204" pitchFamily="18" charset="0"/>
                          </a:rPr>
                          <m:t>M</m:t>
                        </m:r>
                      </m:e>
                    </m:acc>
                  </m:oMath>
                </a14:m>
                <a:r>
                  <a:rPr lang="en-US" altLang="zh-CN" dirty="0"/>
                  <a:t>SM=S, “~” means transpose of the matrix</a:t>
                </a:r>
              </a:p>
              <a:p>
                <a:pPr marL="0" indent="0">
                  <a:buNone/>
                </a:pPr>
                <a:endParaRPr lang="en-US" altLang="zh-CN" dirty="0"/>
              </a:p>
              <a:p>
                <a:pPr marL="0" indent="0">
                  <a:buNone/>
                </a:pPr>
                <a:r>
                  <a:rPr lang="en-US" altLang="zh-CN" dirty="0"/>
                  <a:t>S=                       , </a:t>
                </a:r>
                <a14:m>
                  <m:oMath xmlns:m="http://schemas.openxmlformats.org/officeDocument/2006/math">
                    <m:sSub>
                      <m:sSubPr>
                        <m:ctrlPr>
                          <a:rPr lang="en-US" altLang="zh-CN" i="1" smtClean="0">
                            <a:latin typeface="Cambria Math" panose="02040503050406030204" pitchFamily="18" charset="0"/>
                          </a:rPr>
                        </m:ctrlPr>
                      </m:sSubPr>
                      <m:e>
                        <m:r>
                          <m:rPr>
                            <m:nor/>
                          </m:rPr>
                          <a:rPr lang="en-US" altLang="zh-CN" dirty="0"/>
                          <m:t>S</m:t>
                        </m:r>
                      </m:e>
                      <m:sub>
                        <m:r>
                          <a:rPr lang="en-US" altLang="zh-CN" b="0" i="1" smtClean="0">
                            <a:latin typeface="Cambria Math" panose="02040503050406030204" pitchFamily="18" charset="0"/>
                          </a:rPr>
                          <m:t>2</m:t>
                        </m:r>
                      </m:sub>
                    </m:sSub>
                  </m:oMath>
                </a14:m>
                <a:r>
                  <a:rPr lang="en-US" altLang="zh-CN" dirty="0"/>
                  <a:t> =</a:t>
                </a:r>
                <a14:m>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b="0" i="1" smtClean="0">
                                  <a:latin typeface="Cambria Math" panose="02040503050406030204" pitchFamily="18" charset="0"/>
                                </a:rPr>
                                <m:t>0</m:t>
                              </m:r>
                            </m:e>
                            <m:e>
                              <m:r>
                                <a:rPr lang="en-US" altLang="zh-CN" b="0" i="1" dirty="0" smtClean="0">
                                  <a:latin typeface="Cambria Math" panose="02040503050406030204" pitchFamily="18" charset="0"/>
                                </a:rPr>
                                <m:t>1</m:t>
                              </m:r>
                            </m:e>
                          </m:mr>
                          <m:mr>
                            <m:e>
                              <m:r>
                                <a:rPr lang="en-US" altLang="zh-CN" b="0" i="1" dirty="0" smtClean="0">
                                  <a:latin typeface="Cambria Math" panose="02040503050406030204" pitchFamily="18" charset="0"/>
                                </a:rPr>
                                <m:t>−1</m:t>
                              </m:r>
                            </m:e>
                            <m:e>
                              <m:r>
                                <a:rPr lang="en-US" altLang="zh-CN" b="0" i="1" smtClean="0">
                                  <a:latin typeface="Cambria Math" panose="02040503050406030204" pitchFamily="18" charset="0"/>
                                </a:rPr>
                                <m:t>0</m:t>
                              </m:r>
                            </m:e>
                          </m:mr>
                        </m:m>
                      </m:e>
                    </m:d>
                  </m:oMath>
                </a14:m>
                <a:r>
                  <a:rPr lang="en-US" altLang="zh-CN" dirty="0"/>
                  <a:t>, and M is a 6×6 square matrix.</a:t>
                </a:r>
              </a:p>
              <a:p>
                <a:pPr marL="0" indent="0">
                  <a:buNone/>
                </a:pPr>
                <a:endParaRPr lang="en-US" altLang="zh-CN" i="1" dirty="0">
                  <a:latin typeface="Cambria Math" panose="02040503050406030204" pitchFamily="18" charset="0"/>
                </a:endParaRPr>
              </a:p>
              <a:p>
                <a:pPr marL="0" indent="0">
                  <a:buNone/>
                </a:pPr>
                <a:endParaRPr lang="en-US" altLang="zh-CN" dirty="0"/>
              </a:p>
              <a:p>
                <a:pPr marL="0" indent="0">
                  <a:buNone/>
                </a:pPr>
                <a:r>
                  <a:rPr lang="en-US" altLang="zh-CN" dirty="0"/>
                  <a:t>The </a:t>
                </a:r>
                <a:r>
                  <a:rPr lang="en-US" altLang="zh-CN" dirty="0" err="1"/>
                  <a:t>symplectic</a:t>
                </a:r>
                <a:r>
                  <a:rPr lang="en-US" altLang="zh-CN" dirty="0"/>
                  <a:t> condition is equivalent to the phase space volume is conserved, and actually it is the Liouville theorem.</a:t>
                </a: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B91CE545-1ECA-4D28-B5F0-4A39BD0624BB}"/>
                  </a:ext>
                </a:extLst>
              </p:cNvPr>
              <p:cNvSpPr>
                <a:spLocks noGrp="1" noRot="1" noChangeAspect="1" noMove="1" noResize="1" noEditPoints="1" noAdjustHandles="1" noChangeArrowheads="1" noChangeShapeType="1" noTextEdit="1"/>
              </p:cNvSpPr>
              <p:nvPr>
                <p:ph idx="1"/>
              </p:nvPr>
            </p:nvSpPr>
            <p:spPr>
              <a:xfrm>
                <a:off x="817652" y="1229724"/>
                <a:ext cx="10515600" cy="5016964"/>
              </a:xfrm>
              <a:blipFill>
                <a:blip r:embed="rId3"/>
                <a:stretch>
                  <a:fillRect l="-1159" t="-2309" r="-1623"/>
                </a:stretch>
              </a:blipFill>
            </p:spPr>
            <p:txBody>
              <a:bodyPr/>
              <a:lstStyle/>
              <a:p>
                <a:r>
                  <a:rPr lang="zh-CN" altLang="en-US">
                    <a:noFill/>
                  </a:rPr>
                  <a:t> </a:t>
                </a:r>
              </a:p>
            </p:txBody>
          </p:sp>
        </mc:Fallback>
      </mc:AlternateContent>
      <p:graphicFrame>
        <p:nvGraphicFramePr>
          <p:cNvPr id="10" name="对象 9">
            <a:extLst>
              <a:ext uri="{FF2B5EF4-FFF2-40B4-BE49-F238E27FC236}">
                <a16:creationId xmlns:a16="http://schemas.microsoft.com/office/drawing/2014/main" id="{ADF0D295-69F0-4517-ABDE-75B77AEC6D35}"/>
              </a:ext>
            </a:extLst>
          </p:cNvPr>
          <p:cNvGraphicFramePr>
            <a:graphicFrameLocks noChangeAspect="1"/>
          </p:cNvGraphicFramePr>
          <p:nvPr>
            <p:extLst>
              <p:ext uri="{D42A27DB-BD31-4B8C-83A1-F6EECF244321}">
                <p14:modId xmlns:p14="http://schemas.microsoft.com/office/powerpoint/2010/main" val="2347876667"/>
              </p:ext>
            </p:extLst>
          </p:nvPr>
        </p:nvGraphicFramePr>
        <p:xfrm>
          <a:off x="1508587" y="2948523"/>
          <a:ext cx="1861336" cy="1447706"/>
        </p:xfrm>
        <a:graphic>
          <a:graphicData uri="http://schemas.openxmlformats.org/presentationml/2006/ole">
            <mc:AlternateContent xmlns:mc="http://schemas.openxmlformats.org/markup-compatibility/2006">
              <mc:Choice xmlns:v="urn:schemas-microsoft-com:vml" Requires="v">
                <p:oleObj name="Equation" r:id="rId4" imgW="914400" imgH="711000" progId="Equation.DSMT4">
                  <p:embed/>
                </p:oleObj>
              </mc:Choice>
              <mc:Fallback>
                <p:oleObj name="Equation" r:id="rId4" imgW="914400" imgH="711000" progId="Equation.DSMT4">
                  <p:embed/>
                  <p:pic>
                    <p:nvPicPr>
                      <p:cNvPr id="0" name=""/>
                      <p:cNvPicPr/>
                      <p:nvPr/>
                    </p:nvPicPr>
                    <p:blipFill>
                      <a:blip r:embed="rId5"/>
                      <a:stretch>
                        <a:fillRect/>
                      </a:stretch>
                    </p:blipFill>
                    <p:spPr>
                      <a:xfrm>
                        <a:off x="1508587" y="2948523"/>
                        <a:ext cx="1861336" cy="1447706"/>
                      </a:xfrm>
                      <a:prstGeom prst="rect">
                        <a:avLst/>
                      </a:prstGeom>
                    </p:spPr>
                  </p:pic>
                </p:oleObj>
              </mc:Fallback>
            </mc:AlternateContent>
          </a:graphicData>
        </a:graphic>
      </p:graphicFrame>
      <p:sp>
        <p:nvSpPr>
          <p:cNvPr id="4" name="灯片编号占位符 3">
            <a:extLst>
              <a:ext uri="{FF2B5EF4-FFF2-40B4-BE49-F238E27FC236}">
                <a16:creationId xmlns:a16="http://schemas.microsoft.com/office/drawing/2014/main" id="{DDEAC316-6C1A-4EE2-A58A-115C568EC8EC}"/>
              </a:ext>
            </a:extLst>
          </p:cNvPr>
          <p:cNvSpPr>
            <a:spLocks noGrp="1"/>
          </p:cNvSpPr>
          <p:nvPr>
            <p:ph type="sldNum" sz="quarter" idx="12"/>
          </p:nvPr>
        </p:nvSpPr>
        <p:spPr/>
        <p:txBody>
          <a:bodyPr/>
          <a:lstStyle/>
          <a:p>
            <a:fld id="{BECEA2A7-8118-4BBB-B458-A85BC23F12DD}" type="slidenum">
              <a:rPr lang="zh-CN" altLang="en-US" smtClean="0"/>
              <a:t>14</a:t>
            </a:fld>
            <a:endParaRPr lang="zh-CN" altLang="en-US"/>
          </a:p>
        </p:txBody>
      </p:sp>
    </p:spTree>
    <p:extLst>
      <p:ext uri="{BB962C8B-B14F-4D97-AF65-F5344CB8AC3E}">
        <p14:creationId xmlns:p14="http://schemas.microsoft.com/office/powerpoint/2010/main" val="99467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6CBC92-6D4A-4F6A-A01B-8EA40FEAA20A}"/>
              </a:ext>
            </a:extLst>
          </p:cNvPr>
          <p:cNvSpPr>
            <a:spLocks noGrp="1"/>
          </p:cNvSpPr>
          <p:nvPr>
            <p:ph type="title"/>
          </p:nvPr>
        </p:nvSpPr>
        <p:spPr/>
        <p:txBody>
          <a:bodyPr>
            <a:normAutofit/>
          </a:bodyPr>
          <a:lstStyle/>
          <a:p>
            <a:r>
              <a:rPr lang="en-US" altLang="zh-CN" sz="4000" dirty="0"/>
              <a:t>Transverse deflecting RF cavity(</a:t>
            </a:r>
            <a:r>
              <a:rPr lang="zh-CN" altLang="en-US" sz="4000" dirty="0"/>
              <a:t>横向偏转腔</a:t>
            </a:r>
            <a:r>
              <a:rPr lang="en-US" altLang="zh-CN" sz="4000" dirty="0"/>
              <a:t>)</a:t>
            </a:r>
            <a:endParaRPr lang="zh-CN" altLang="en-US" sz="40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E3DE9EF-64EF-4B2B-95A4-FE3918D327AA}"/>
                  </a:ext>
                </a:extLst>
              </p:cNvPr>
              <p:cNvSpPr>
                <a:spLocks noGrp="1"/>
              </p:cNvSpPr>
              <p:nvPr>
                <p:ph idx="1"/>
              </p:nvPr>
            </p:nvSpPr>
            <p:spPr/>
            <p:txBody>
              <a:bodyPr>
                <a:normAutofit lnSpcReduction="10000"/>
              </a:bodyPr>
              <a:lstStyle/>
              <a:p>
                <a:pPr marL="0" indent="0">
                  <a:buNone/>
                </a:pPr>
                <a:r>
                  <a:rPr lang="en-US" altLang="zh-CN" sz="2400" dirty="0"/>
                  <a:t>This kind</a:t>
                </a:r>
                <a:r>
                  <a:rPr lang="zh-CN" altLang="en-US" sz="2400" dirty="0"/>
                  <a:t> </a:t>
                </a:r>
                <a:r>
                  <a:rPr lang="en-US" altLang="zh-CN" sz="2400" dirty="0"/>
                  <a:t>of</a:t>
                </a:r>
                <a:r>
                  <a:rPr lang="zh-CN" altLang="en-US" sz="2400" dirty="0"/>
                  <a:t> </a:t>
                </a:r>
                <a:r>
                  <a:rPr lang="en-US" altLang="zh-CN" sz="2400" dirty="0"/>
                  <a:t>RF</a:t>
                </a:r>
                <a:r>
                  <a:rPr lang="zh-CN" altLang="en-US" sz="2400" dirty="0"/>
                  <a:t> </a:t>
                </a:r>
                <a:r>
                  <a:rPr lang="en-US" altLang="zh-CN" sz="2400" dirty="0"/>
                  <a:t>cavity</a:t>
                </a:r>
                <a:r>
                  <a:rPr lang="zh-CN" altLang="en-US" sz="2400" dirty="0"/>
                  <a:t> </a:t>
                </a:r>
                <a:r>
                  <a:rPr lang="en-US" altLang="zh-CN" sz="2400" dirty="0"/>
                  <a:t>is</a:t>
                </a:r>
                <a:r>
                  <a:rPr lang="zh-CN" altLang="en-US" sz="2400" dirty="0"/>
                  <a:t> </a:t>
                </a:r>
                <a:r>
                  <a:rPr lang="en-US" altLang="zh-CN" sz="2400" dirty="0"/>
                  <a:t>also</a:t>
                </a:r>
                <a:r>
                  <a:rPr lang="zh-CN" altLang="en-US" sz="2400" dirty="0"/>
                  <a:t> </a:t>
                </a:r>
                <a:r>
                  <a:rPr lang="en-US" altLang="zh-CN" sz="2400" dirty="0"/>
                  <a:t>called</a:t>
                </a:r>
                <a:r>
                  <a:rPr lang="zh-CN" altLang="en-US" sz="2400" dirty="0"/>
                  <a:t> </a:t>
                </a:r>
                <a:r>
                  <a:rPr lang="en-US" altLang="zh-CN" sz="2400" dirty="0"/>
                  <a:t>as</a:t>
                </a:r>
                <a:r>
                  <a:rPr lang="zh-CN" altLang="en-US" sz="2400" dirty="0"/>
                  <a:t> </a:t>
                </a:r>
                <a:r>
                  <a:rPr lang="en-US" altLang="zh-CN" sz="2400" dirty="0"/>
                  <a:t>the crab cavity(</a:t>
                </a:r>
                <a:r>
                  <a:rPr lang="zh-CN" altLang="en-US" sz="2400" dirty="0"/>
                  <a:t>螃蟹腔</a:t>
                </a:r>
                <a:r>
                  <a:rPr lang="en-US" altLang="zh-CN" sz="2400" dirty="0"/>
                  <a:t>). It will kick the beam on horizontal plane by</a:t>
                </a:r>
                <a:r>
                  <a:rPr lang="en-US" altLang="zh-CN" sz="2400" dirty="0">
                    <a:ea typeface="Cambria Math" panose="02040503050406030204" pitchFamily="18" charset="0"/>
                  </a:rPr>
                  <a:t> </a:t>
                </a:r>
                <a14:m>
                  <m:oMath xmlns:m="http://schemas.openxmlformats.org/officeDocument/2006/math">
                    <m:r>
                      <a:rPr lang="en-US" altLang="zh-CN" sz="2400" i="1" dirty="0">
                        <a:latin typeface="Cambria Math" panose="02040503050406030204" pitchFamily="18" charset="0"/>
                        <a:ea typeface="Cambria Math" panose="02040503050406030204" pitchFamily="18" charset="0"/>
                      </a:rPr>
                      <m:t>∆ </m:t>
                    </m:r>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𝑥</m:t>
                        </m:r>
                      </m:e>
                      <m:sup>
                        <m:r>
                          <a:rPr lang="en-US" altLang="zh-CN" sz="2400" i="1" dirty="0">
                            <a:latin typeface="Cambria Math" panose="02040503050406030204" pitchFamily="18" charset="0"/>
                          </a:rPr>
                          <m:t>′</m:t>
                        </m:r>
                      </m:sup>
                    </m:sSup>
                  </m:oMath>
                </a14:m>
                <a:r>
                  <a:rPr lang="en-US" altLang="zh-CN" sz="2400" dirty="0"/>
                  <a:t>, For a 0 length cavity, its 4D (</a:t>
                </a:r>
                <a14:m>
                  <m:oMath xmlns:m="http://schemas.openxmlformats.org/officeDocument/2006/math">
                    <m:r>
                      <a:rPr lang="en-US" altLang="zh-CN" sz="2400" i="1" dirty="0">
                        <a:latin typeface="Cambria Math" panose="02040503050406030204" pitchFamily="18" charset="0"/>
                      </a:rPr>
                      <m:t>𝑥</m:t>
                    </m:r>
                    <m:r>
                      <a:rPr lang="en-US" altLang="zh-CN" sz="2400" dirty="0">
                        <a:latin typeface="Cambria Math" panose="02040503050406030204" pitchFamily="18" charset="0"/>
                      </a:rPr>
                      <m:t>,</m:t>
                    </m:r>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𝑥</m:t>
                        </m:r>
                      </m:e>
                      <m:sup>
                        <m:r>
                          <a:rPr lang="en-US" altLang="zh-CN" sz="2400" i="1" dirty="0">
                            <a:latin typeface="Cambria Math" panose="02040503050406030204" pitchFamily="18" charset="0"/>
                          </a:rPr>
                          <m:t>′</m:t>
                        </m:r>
                      </m:sup>
                    </m:sSup>
                    <m:r>
                      <a:rPr lang="en-US" altLang="zh-CN" sz="2400" dirty="0">
                        <a:latin typeface="Cambria Math" panose="02040503050406030204" pitchFamily="18" charset="0"/>
                      </a:rPr>
                      <m:t>,</m:t>
                    </m:r>
                    <m:r>
                      <m:rPr>
                        <m:sty m:val="p"/>
                      </m:rPr>
                      <a:rPr lang="en-US" altLang="zh-CN" sz="2400" dirty="0">
                        <a:latin typeface="Cambria Math" panose="02040503050406030204" pitchFamily="18" charset="0"/>
                      </a:rPr>
                      <m:t>z</m:t>
                    </m:r>
                    <m:r>
                      <a:rPr lang="en-US" altLang="zh-CN" sz="2400" i="1" dirty="0">
                        <a:latin typeface="Cambria Math" panose="02040503050406030204" pitchFamily="18" charset="0"/>
                      </a:rPr>
                      <m:t>,</m:t>
                    </m:r>
                    <m:r>
                      <m:rPr>
                        <m:sty m:val="p"/>
                      </m:rPr>
                      <a:rPr lang="el-GR" altLang="zh-CN" sz="2400" i="1" dirty="0">
                        <a:latin typeface="Cambria Math" panose="02040503050406030204" pitchFamily="18" charset="0"/>
                      </a:rPr>
                      <m:t>δ</m:t>
                    </m:r>
                  </m:oMath>
                </a14:m>
                <a:r>
                  <a:rPr lang="en-US" altLang="zh-CN" sz="2400" dirty="0"/>
                  <a:t>) and 6D (</a:t>
                </a:r>
                <a14:m>
                  <m:oMath xmlns:m="http://schemas.openxmlformats.org/officeDocument/2006/math">
                    <m:r>
                      <a:rPr lang="en-US" altLang="zh-CN" sz="2400" i="1" dirty="0">
                        <a:latin typeface="Cambria Math" panose="02040503050406030204" pitchFamily="18" charset="0"/>
                      </a:rPr>
                      <m:t>𝑥</m:t>
                    </m:r>
                    <m:r>
                      <a:rPr lang="en-US" altLang="zh-CN" sz="2400" dirty="0">
                        <a:latin typeface="Cambria Math" panose="02040503050406030204" pitchFamily="18" charset="0"/>
                      </a:rPr>
                      <m:t>,</m:t>
                    </m:r>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𝑥</m:t>
                        </m:r>
                      </m:e>
                      <m:sup>
                        <m:r>
                          <a:rPr lang="en-US" altLang="zh-CN" sz="2400" i="1" dirty="0">
                            <a:latin typeface="Cambria Math" panose="02040503050406030204" pitchFamily="18" charset="0"/>
                          </a:rPr>
                          <m:t>′</m:t>
                        </m:r>
                      </m:sup>
                    </m:sSup>
                    <m:r>
                      <a:rPr lang="en-US" altLang="zh-CN" sz="2400" dirty="0">
                        <a:latin typeface="Cambria Math" panose="02040503050406030204" pitchFamily="18" charset="0"/>
                      </a:rPr>
                      <m:t>,</m:t>
                    </m:r>
                    <m:r>
                      <m:rPr>
                        <m:sty m:val="p"/>
                      </m:rPr>
                      <a:rPr lang="en-US" altLang="zh-CN" sz="2400" b="0" i="0" dirty="0" smtClean="0">
                        <a:latin typeface="Cambria Math" panose="02040503050406030204" pitchFamily="18" charset="0"/>
                      </a:rPr>
                      <m:t>y</m:t>
                    </m:r>
                    <m:r>
                      <a:rPr lang="en-US" altLang="zh-CN" sz="2400" dirty="0">
                        <a:latin typeface="Cambria Math" panose="02040503050406030204" pitchFamily="18" charset="0"/>
                      </a:rPr>
                      <m:t>,</m:t>
                    </m:r>
                    <m:sSup>
                      <m:sSupPr>
                        <m:ctrlPr>
                          <a:rPr lang="en-US" altLang="zh-CN" sz="2400" i="1" dirty="0">
                            <a:latin typeface="Cambria Math" panose="02040503050406030204" pitchFamily="18" charset="0"/>
                          </a:rPr>
                        </m:ctrlPr>
                      </m:sSupPr>
                      <m:e>
                        <m:r>
                          <a:rPr lang="en-US" altLang="zh-CN" sz="2400" b="0" i="1" dirty="0" smtClean="0">
                            <a:latin typeface="Cambria Math" panose="02040503050406030204" pitchFamily="18" charset="0"/>
                          </a:rPr>
                          <m:t>𝑦</m:t>
                        </m:r>
                      </m:e>
                      <m:sup>
                        <m:r>
                          <a:rPr lang="en-US" altLang="zh-CN" sz="2400" i="1" dirty="0">
                            <a:latin typeface="Cambria Math" panose="02040503050406030204" pitchFamily="18" charset="0"/>
                          </a:rPr>
                          <m:t>′</m:t>
                        </m:r>
                      </m:sup>
                    </m:sSup>
                    <m:r>
                      <a:rPr lang="en-US" altLang="zh-CN" sz="2400" b="0" i="0" dirty="0" smtClean="0">
                        <a:latin typeface="Cambria Math" panose="02040503050406030204" pitchFamily="18" charset="0"/>
                      </a:rPr>
                      <m:t>,</m:t>
                    </m:r>
                    <m:r>
                      <m:rPr>
                        <m:sty m:val="p"/>
                      </m:rPr>
                      <a:rPr lang="en-US" altLang="zh-CN" sz="2400" dirty="0">
                        <a:latin typeface="Cambria Math" panose="02040503050406030204" pitchFamily="18" charset="0"/>
                      </a:rPr>
                      <m:t>z</m:t>
                    </m:r>
                    <m:r>
                      <a:rPr lang="en-US" altLang="zh-CN" sz="2400" i="1" dirty="0">
                        <a:latin typeface="Cambria Math" panose="02040503050406030204" pitchFamily="18" charset="0"/>
                      </a:rPr>
                      <m:t>,</m:t>
                    </m:r>
                    <m:r>
                      <m:rPr>
                        <m:sty m:val="p"/>
                      </m:rPr>
                      <a:rPr lang="el-GR" altLang="zh-CN" sz="2400" i="1" dirty="0">
                        <a:latin typeface="Cambria Math" panose="02040503050406030204" pitchFamily="18" charset="0"/>
                      </a:rPr>
                      <m:t>δ</m:t>
                    </m:r>
                  </m:oMath>
                </a14:m>
                <a:r>
                  <a:rPr lang="en-US" altLang="zh-CN" sz="2400" dirty="0"/>
                  <a:t>) transfer matrices like as</a:t>
                </a:r>
              </a:p>
              <a:p>
                <a:pPr marL="0" indent="0">
                  <a:buNone/>
                </a:pPr>
                <a:endParaRPr lang="en-US" altLang="zh-CN" sz="2400" dirty="0"/>
              </a:p>
              <a:p>
                <a:pPr marL="0" indent="0">
                  <a:buNone/>
                </a:pPr>
                <a:endParaRPr lang="en-US" altLang="zh-CN" sz="2400" dirty="0"/>
              </a:p>
              <a:p>
                <a:pPr marL="0" indent="0">
                  <a:buNone/>
                </a:pPr>
                <a:endParaRPr lang="en-US" altLang="zh-CN" sz="2400" dirty="0"/>
              </a:p>
              <a:p>
                <a:pPr marL="0" indent="0">
                  <a:buNone/>
                </a:pPr>
                <a:endParaRPr lang="en-US" altLang="zh-CN" sz="2400" dirty="0"/>
              </a:p>
              <a:p>
                <a:pPr marL="0" indent="0">
                  <a:buNone/>
                </a:pPr>
                <a:endParaRPr lang="en-US" altLang="zh-CN" sz="2400" dirty="0"/>
              </a:p>
              <a:p>
                <a:pPr marL="0" indent="0">
                  <a:buNone/>
                </a:pPr>
                <a:r>
                  <a:rPr lang="en-US" altLang="zh-CN" sz="2400" dirty="0"/>
                  <a:t>Where </a:t>
                </a:r>
                <a14:m>
                  <m:oMath xmlns:m="http://schemas.openxmlformats.org/officeDocument/2006/math">
                    <m:r>
                      <m:rPr>
                        <m:sty m:val="p"/>
                      </m:rPr>
                      <a:rPr lang="el-GR" altLang="zh-CN" sz="2400" i="1" dirty="0" smtClean="0">
                        <a:latin typeface="Cambria Math" panose="02040503050406030204" pitchFamily="18" charset="0"/>
                      </a:rPr>
                      <m:t>δ</m:t>
                    </m:r>
                  </m:oMath>
                </a14:m>
                <a:r>
                  <a:rPr lang="en-US" altLang="zh-CN" sz="2400" dirty="0"/>
                  <a:t>=</a:t>
                </a:r>
                <a:r>
                  <a:rPr lang="en-US" altLang="zh-CN" sz="2400" b="1" dirty="0"/>
                  <a:t> </a:t>
                </a:r>
                <a14:m>
                  <m:oMath xmlns:m="http://schemas.openxmlformats.org/officeDocument/2006/math">
                    <m:f>
                      <m:fPr>
                        <m:ctrlPr>
                          <a:rPr lang="en-US" altLang="zh-CN" sz="2400" b="1" i="1">
                            <a:latin typeface="Cambria Math" panose="02040503050406030204" pitchFamily="18" charset="0"/>
                          </a:rPr>
                        </m:ctrlPr>
                      </m:fPr>
                      <m:num>
                        <m:r>
                          <a:rPr lang="en-US" altLang="zh-CN" sz="2400" i="1" dirty="0" smtClean="0">
                            <a:latin typeface="Cambria Math" panose="02040503050406030204" pitchFamily="18" charset="0"/>
                            <a:ea typeface="Cambria Math" panose="02040503050406030204" pitchFamily="18" charset="0"/>
                          </a:rPr>
                          <m:t>∆</m:t>
                        </m:r>
                        <m:r>
                          <a:rPr lang="en-US" altLang="zh-CN" sz="2400" b="1" i="1" dirty="0" smtClean="0">
                            <a:latin typeface="Cambria Math" panose="02040503050406030204" pitchFamily="18" charset="0"/>
                            <a:ea typeface="新宋体" panose="02010609030101010101" pitchFamily="49" charset="-122"/>
                          </a:rPr>
                          <m:t>𝑷</m:t>
                        </m:r>
                      </m:num>
                      <m:den>
                        <m:sSub>
                          <m:sSubPr>
                            <m:ctrlPr>
                              <a:rPr lang="en-US" altLang="zh-CN" sz="2400" i="1">
                                <a:latin typeface="Cambria Math" panose="02040503050406030204" pitchFamily="18" charset="0"/>
                              </a:rPr>
                            </m:ctrlPr>
                          </m:sSubPr>
                          <m:e>
                            <m:r>
                              <a:rPr lang="en-US" altLang="zh-CN" sz="2400" b="1" i="1" dirty="0">
                                <a:latin typeface="Cambria Math" panose="02040503050406030204" pitchFamily="18" charset="0"/>
                                <a:ea typeface="新宋体" panose="02010609030101010101" pitchFamily="49" charset="-122"/>
                              </a:rPr>
                              <m:t>𝑷</m:t>
                            </m:r>
                          </m:e>
                          <m:sub>
                            <m:r>
                              <a:rPr lang="en-US" altLang="zh-CN" sz="2400" b="0" i="1" dirty="0" smtClean="0">
                                <a:latin typeface="Cambria Math" panose="02040503050406030204" pitchFamily="18" charset="0"/>
                              </a:rPr>
                              <m:t>0</m:t>
                            </m:r>
                          </m:sub>
                        </m:sSub>
                      </m:den>
                    </m:f>
                    <m:r>
                      <a:rPr lang="en-US" altLang="zh-CN" sz="2400" b="0" i="0"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1" i="1" dirty="0">
                            <a:latin typeface="Cambria Math" panose="02040503050406030204" pitchFamily="18" charset="0"/>
                            <a:ea typeface="新宋体" panose="02010609030101010101" pitchFamily="49" charset="-122"/>
                          </a:rPr>
                          <m:t>𝑷</m:t>
                        </m:r>
                      </m:e>
                      <m:sub>
                        <m:r>
                          <a:rPr lang="en-US" altLang="zh-CN" sz="2400" i="1" dirty="0">
                            <a:latin typeface="Cambria Math" panose="02040503050406030204" pitchFamily="18" charset="0"/>
                          </a:rPr>
                          <m:t>0</m:t>
                        </m:r>
                      </m:sub>
                    </m:sSub>
                  </m:oMath>
                </a14:m>
                <a:r>
                  <a:rPr lang="en-US" altLang="zh-CN" sz="2400" dirty="0"/>
                  <a:t> is the momentum of the particle and </a:t>
                </a:r>
                <a14:m>
                  <m:oMath xmlns:m="http://schemas.openxmlformats.org/officeDocument/2006/math">
                    <m:r>
                      <a:rPr lang="en-US" altLang="zh-CN" sz="2400" i="1" dirty="0">
                        <a:latin typeface="Cambria Math" panose="02040503050406030204" pitchFamily="18" charset="0"/>
                        <a:ea typeface="Cambria Math" panose="02040503050406030204" pitchFamily="18" charset="0"/>
                      </a:rPr>
                      <m:t>∆</m:t>
                    </m:r>
                    <m:r>
                      <a:rPr lang="en-US" altLang="zh-CN" sz="2400" b="1" i="1" dirty="0">
                        <a:latin typeface="Cambria Math" panose="02040503050406030204" pitchFamily="18" charset="0"/>
                        <a:ea typeface="新宋体" panose="02010609030101010101" pitchFamily="49" charset="-122"/>
                      </a:rPr>
                      <m:t>𝑷</m:t>
                    </m:r>
                  </m:oMath>
                </a14:m>
                <a:r>
                  <a:rPr lang="en-US" altLang="zh-CN" sz="2400" dirty="0"/>
                  <a:t> is the spread of the momentum. By the way, this kind of cavity is often used in collider for compensating the crossing angle effects at interaction point.</a:t>
                </a:r>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mc:Choice>
        <mc:Fallback xmlns="">
          <p:sp>
            <p:nvSpPr>
              <p:cNvPr id="3" name="内容占位符 2">
                <a:extLst>
                  <a:ext uri="{FF2B5EF4-FFF2-40B4-BE49-F238E27FC236}">
                    <a16:creationId xmlns:a16="http://schemas.microsoft.com/office/drawing/2014/main" id="{2E3DE9EF-64EF-4B2B-95A4-FE3918D327AA}"/>
                  </a:ext>
                </a:extLst>
              </p:cNvPr>
              <p:cNvSpPr>
                <a:spLocks noGrp="1" noRot="1" noChangeAspect="1" noMove="1" noResize="1" noEditPoints="1" noAdjustHandles="1" noChangeArrowheads="1" noChangeShapeType="1" noTextEdit="1"/>
              </p:cNvSpPr>
              <p:nvPr>
                <p:ph idx="1"/>
              </p:nvPr>
            </p:nvSpPr>
            <p:spPr>
              <a:blipFill>
                <a:blip r:embed="rId3"/>
                <a:stretch>
                  <a:fillRect l="-928" t="-2521" b="-840"/>
                </a:stretch>
              </a:blipFill>
            </p:spPr>
            <p:txBody>
              <a:bodyPr/>
              <a:lstStyle/>
              <a:p>
                <a:r>
                  <a:rPr lang="zh-CN" altLang="en-US">
                    <a:noFill/>
                  </a:rPr>
                  <a:t> </a:t>
                </a:r>
              </a:p>
            </p:txBody>
          </p:sp>
        </mc:Fallback>
      </mc:AlternateContent>
      <p:graphicFrame>
        <p:nvGraphicFramePr>
          <p:cNvPr id="11" name="对象 10">
            <a:extLst>
              <a:ext uri="{FF2B5EF4-FFF2-40B4-BE49-F238E27FC236}">
                <a16:creationId xmlns:a16="http://schemas.microsoft.com/office/drawing/2014/main" id="{F92A839A-0127-4A32-8615-4CE74DA6F2E8}"/>
              </a:ext>
            </a:extLst>
          </p:cNvPr>
          <p:cNvGraphicFramePr>
            <a:graphicFrameLocks noChangeAspect="1"/>
          </p:cNvGraphicFramePr>
          <p:nvPr>
            <p:extLst>
              <p:ext uri="{D42A27DB-BD31-4B8C-83A1-F6EECF244321}">
                <p14:modId xmlns:p14="http://schemas.microsoft.com/office/powerpoint/2010/main" val="692394127"/>
              </p:ext>
            </p:extLst>
          </p:nvPr>
        </p:nvGraphicFramePr>
        <p:xfrm>
          <a:off x="5223187" y="2874925"/>
          <a:ext cx="2017569" cy="2020318"/>
        </p:xfrm>
        <a:graphic>
          <a:graphicData uri="http://schemas.openxmlformats.org/presentationml/2006/ole">
            <mc:AlternateContent xmlns:mc="http://schemas.openxmlformats.org/markup-compatibility/2006">
              <mc:Choice xmlns:v="urn:schemas-microsoft-com:vml" Requires="v">
                <p:oleObj name="Equation" r:id="rId4" imgW="1165172" imgH="1166472" progId="Equation.DSMT4">
                  <p:embed/>
                </p:oleObj>
              </mc:Choice>
              <mc:Fallback>
                <p:oleObj name="Equation" r:id="rId4" imgW="1165172" imgH="1166472" progId="Equation.DSMT4">
                  <p:embed/>
                  <p:pic>
                    <p:nvPicPr>
                      <p:cNvPr id="0" name=""/>
                      <p:cNvPicPr/>
                      <p:nvPr/>
                    </p:nvPicPr>
                    <p:blipFill>
                      <a:blip r:embed="rId5"/>
                      <a:stretch>
                        <a:fillRect/>
                      </a:stretch>
                    </p:blipFill>
                    <p:spPr>
                      <a:xfrm>
                        <a:off x="5223187" y="2874925"/>
                        <a:ext cx="2017569" cy="202031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C7749DD8-071C-4440-A310-8BADDB1E6370}"/>
              </a:ext>
            </a:extLst>
          </p:cNvPr>
          <p:cNvGraphicFramePr>
            <a:graphicFrameLocks noChangeAspect="1"/>
          </p:cNvGraphicFramePr>
          <p:nvPr>
            <p:extLst>
              <p:ext uri="{D42A27DB-BD31-4B8C-83A1-F6EECF244321}">
                <p14:modId xmlns:p14="http://schemas.microsoft.com/office/powerpoint/2010/main" val="698917371"/>
              </p:ext>
            </p:extLst>
          </p:nvPr>
        </p:nvGraphicFramePr>
        <p:xfrm>
          <a:off x="3068466" y="3193480"/>
          <a:ext cx="1506233" cy="1467303"/>
        </p:xfrm>
        <a:graphic>
          <a:graphicData uri="http://schemas.openxmlformats.org/presentationml/2006/ole">
            <mc:AlternateContent xmlns:mc="http://schemas.openxmlformats.org/markup-compatibility/2006">
              <mc:Choice xmlns:v="urn:schemas-microsoft-com:vml" Requires="v">
                <p:oleObj name="Equation" r:id="rId6" imgW="798189" imgH="777648" progId="Equation.DSMT4">
                  <p:embed/>
                </p:oleObj>
              </mc:Choice>
              <mc:Fallback>
                <p:oleObj name="Equation" r:id="rId6" imgW="798189" imgH="777648" progId="Equation.DSMT4">
                  <p:embed/>
                  <p:pic>
                    <p:nvPicPr>
                      <p:cNvPr id="0" name=""/>
                      <p:cNvPicPr/>
                      <p:nvPr/>
                    </p:nvPicPr>
                    <p:blipFill>
                      <a:blip r:embed="rId7"/>
                      <a:stretch>
                        <a:fillRect/>
                      </a:stretch>
                    </p:blipFill>
                    <p:spPr>
                      <a:xfrm>
                        <a:off x="3068466" y="3193480"/>
                        <a:ext cx="1506233" cy="1467303"/>
                      </a:xfrm>
                      <a:prstGeom prst="rect">
                        <a:avLst/>
                      </a:prstGeom>
                    </p:spPr>
                  </p:pic>
                </p:oleObj>
              </mc:Fallback>
            </mc:AlternateContent>
          </a:graphicData>
        </a:graphic>
      </p:graphicFrame>
      <p:sp>
        <p:nvSpPr>
          <p:cNvPr id="4" name="灯片编号占位符 3">
            <a:extLst>
              <a:ext uri="{FF2B5EF4-FFF2-40B4-BE49-F238E27FC236}">
                <a16:creationId xmlns:a16="http://schemas.microsoft.com/office/drawing/2014/main" id="{4B3103B0-3432-4CDC-AF84-1085870CF99B}"/>
              </a:ext>
            </a:extLst>
          </p:cNvPr>
          <p:cNvSpPr>
            <a:spLocks noGrp="1"/>
          </p:cNvSpPr>
          <p:nvPr>
            <p:ph type="sldNum" sz="quarter" idx="12"/>
          </p:nvPr>
        </p:nvSpPr>
        <p:spPr/>
        <p:txBody>
          <a:bodyPr/>
          <a:lstStyle/>
          <a:p>
            <a:fld id="{BECEA2A7-8118-4BBB-B458-A85BC23F12DD}" type="slidenum">
              <a:rPr lang="zh-CN" altLang="en-US" smtClean="0"/>
              <a:t>15</a:t>
            </a:fld>
            <a:endParaRPr lang="zh-CN" altLang="en-US"/>
          </a:p>
        </p:txBody>
      </p:sp>
    </p:spTree>
    <p:extLst>
      <p:ext uri="{BB962C8B-B14F-4D97-AF65-F5344CB8AC3E}">
        <p14:creationId xmlns:p14="http://schemas.microsoft.com/office/powerpoint/2010/main" val="49530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550AA1-04CA-45F9-87F7-6C796B85673E}"/>
              </a:ext>
            </a:extLst>
          </p:cNvPr>
          <p:cNvSpPr>
            <a:spLocks noGrp="1"/>
          </p:cNvSpPr>
          <p:nvPr>
            <p:ph type="title"/>
          </p:nvPr>
        </p:nvSpPr>
        <p:spPr>
          <a:xfrm>
            <a:off x="817652" y="221286"/>
            <a:ext cx="10515600" cy="682839"/>
          </a:xfrm>
        </p:spPr>
        <p:txBody>
          <a:bodyPr>
            <a:normAutofit fontScale="90000"/>
          </a:bodyPr>
          <a:lstStyle/>
          <a:p>
            <a:r>
              <a:rPr lang="en-US" altLang="zh-CN" dirty="0"/>
              <a:t>Stability criterion(</a:t>
            </a:r>
            <a:r>
              <a:rPr lang="zh-CN" altLang="en-US" dirty="0"/>
              <a:t>稳定性判据</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DAE6E72-20B7-42CA-94C7-0DD5E37D33E9}"/>
                  </a:ext>
                </a:extLst>
              </p:cNvPr>
              <p:cNvSpPr>
                <a:spLocks noGrp="1"/>
              </p:cNvSpPr>
              <p:nvPr>
                <p:ph idx="1"/>
              </p:nvPr>
            </p:nvSpPr>
            <p:spPr>
              <a:xfrm>
                <a:off x="838200" y="934948"/>
                <a:ext cx="10515600" cy="5242015"/>
              </a:xfrm>
            </p:spPr>
            <p:txBody>
              <a:bodyPr>
                <a:normAutofit fontScale="92500"/>
              </a:bodyPr>
              <a:lstStyle/>
              <a:p>
                <a:pPr marL="0" indent="0">
                  <a:buNone/>
                </a:pPr>
                <a:r>
                  <a:rPr lang="en-US" altLang="zh-CN" sz="2400" dirty="0"/>
                  <a:t>Consider a linear dynamical system that has a one-turn matrix or map M, after n turns, the transfer matrix or map will be </a:t>
                </a:r>
                <a14:m>
                  <m:oMath xmlns:m="http://schemas.openxmlformats.org/officeDocument/2006/math">
                    <m:sSup>
                      <m:sSupPr>
                        <m:ctrlPr>
                          <a:rPr lang="en-US" altLang="zh-CN" sz="2400" i="1" dirty="0" smtClean="0">
                            <a:latin typeface="Cambria Math" panose="02040503050406030204" pitchFamily="18" charset="0"/>
                          </a:rPr>
                        </m:ctrlPr>
                      </m:sSupPr>
                      <m:e>
                        <m:r>
                          <a:rPr lang="en-US" altLang="zh-CN" sz="2400" b="0" i="1" dirty="0" smtClean="0">
                            <a:latin typeface="Cambria Math" panose="02040503050406030204" pitchFamily="18" charset="0"/>
                          </a:rPr>
                          <m:t>𝑀</m:t>
                        </m:r>
                      </m:e>
                      <m:sup>
                        <m:r>
                          <a:rPr lang="en-US" altLang="zh-CN" sz="2400" b="0" i="1" dirty="0" smtClean="0">
                            <a:latin typeface="Cambria Math" panose="02040503050406030204" pitchFamily="18" charset="0"/>
                          </a:rPr>
                          <m:t>𝑛</m:t>
                        </m:r>
                      </m:sup>
                    </m:sSup>
                  </m:oMath>
                </a14:m>
                <a:r>
                  <a:rPr lang="en-US" altLang="zh-CN" sz="2400" dirty="0"/>
                  <a:t>,the stable condition is that when n→∞, all of </a:t>
                </a:r>
                <a14:m>
                  <m:oMath xmlns:m="http://schemas.openxmlformats.org/officeDocument/2006/math">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𝑀</m:t>
                        </m:r>
                      </m:e>
                      <m:sup>
                        <m:r>
                          <a:rPr lang="en-US" altLang="zh-CN" sz="2400" i="1" dirty="0">
                            <a:latin typeface="Cambria Math" panose="02040503050406030204" pitchFamily="18" charset="0"/>
                          </a:rPr>
                          <m:t>𝑛</m:t>
                        </m:r>
                      </m:sup>
                    </m:sSup>
                    <m:r>
                      <a:rPr lang="en-US" altLang="zh-CN" sz="2400" i="1" dirty="0">
                        <a:latin typeface="Cambria Math" panose="02040503050406030204" pitchFamily="18" charset="0"/>
                      </a:rPr>
                      <m:t> </m:t>
                    </m:r>
                  </m:oMath>
                </a14:m>
                <a:r>
                  <a:rPr lang="en-US" altLang="zh-CN" sz="2400" dirty="0"/>
                  <a:t>elements are confined. In the theory of linear algebra, we know the a matrix M can be expressed as </a:t>
                </a:r>
                <a14:m>
                  <m:oMath xmlns:m="http://schemas.openxmlformats.org/officeDocument/2006/math">
                    <m:sSup>
                      <m:sSupPr>
                        <m:ctrlPr>
                          <a:rPr lang="en-US" altLang="zh-CN" sz="2400" i="1">
                            <a:latin typeface="Cambria Math" panose="02040503050406030204" pitchFamily="18" charset="0"/>
                          </a:rPr>
                        </m:ctrlPr>
                      </m:sSupPr>
                      <m:e>
                        <m:r>
                          <m:rPr>
                            <m:nor/>
                          </m:rPr>
                          <a:rPr lang="en-US" altLang="zh-CN" sz="2400" dirty="0"/>
                          <m:t>V</m:t>
                        </m:r>
                        <m:r>
                          <m:rPr>
                            <m:nor/>
                          </m:rPr>
                          <a:rPr lang="el-GR" altLang="zh-CN" sz="2400" dirty="0"/>
                          <m:t>Λ</m:t>
                        </m:r>
                        <m:r>
                          <m:rPr>
                            <m:nor/>
                          </m:rPr>
                          <a:rPr lang="en-US" altLang="zh-CN" sz="2400" dirty="0"/>
                          <m:t>V</m:t>
                        </m:r>
                      </m:e>
                      <m:sup>
                        <m:r>
                          <a:rPr lang="en-US" altLang="zh-CN" sz="2400" b="0" i="1" dirty="0" smtClean="0">
                            <a:latin typeface="Cambria Math" panose="02040503050406030204" pitchFamily="18" charset="0"/>
                          </a:rPr>
                          <m:t>−1</m:t>
                        </m:r>
                      </m:sup>
                    </m:sSup>
                  </m:oMath>
                </a14:m>
                <a:r>
                  <a:rPr lang="en-US" altLang="zh-CN" sz="2400" dirty="0"/>
                  <a:t>, </a:t>
                </a:r>
                <a14:m>
                  <m:oMath xmlns:m="http://schemas.openxmlformats.org/officeDocument/2006/math">
                    <m:r>
                      <m:rPr>
                        <m:nor/>
                      </m:rPr>
                      <a:rPr lang="el-GR" altLang="zh-CN" sz="2400" dirty="0" smtClean="0"/>
                      <m:t>Λ</m:t>
                    </m:r>
                  </m:oMath>
                </a14:m>
                <a:r>
                  <a:rPr lang="en-US" altLang="zh-CN" sz="2400" dirty="0"/>
                  <a:t> is a diagonal matrix, for x motion the form is </a:t>
                </a:r>
              </a:p>
              <a:p>
                <a:pPr marL="0" indent="0">
                  <a:buNone/>
                </a:pPr>
                <a14:m>
                  <m:oMath xmlns:m="http://schemas.openxmlformats.org/officeDocument/2006/math">
                    <m:d>
                      <m:dPr>
                        <m:ctrlPr>
                          <a:rPr lang="en-US" altLang="zh-CN" sz="2400" i="1" dirty="0">
                            <a:latin typeface="Cambria Math" panose="02040503050406030204" pitchFamily="18" charset="0"/>
                          </a:rPr>
                        </m:ctrlPr>
                      </m:dPr>
                      <m:e>
                        <m:m>
                          <m:mPr>
                            <m:mcs>
                              <m:mc>
                                <m:mcPr>
                                  <m:count m:val="2"/>
                                  <m:mcJc m:val="center"/>
                                </m:mcPr>
                              </m:mc>
                            </m:mcs>
                            <m:ctrlPr>
                              <a:rPr lang="en-US" altLang="zh-CN" sz="2400" i="1" dirty="0">
                                <a:latin typeface="Cambria Math" panose="02040503050406030204" pitchFamily="18" charset="0"/>
                              </a:rPr>
                            </m:ctrlPr>
                          </m:mPr>
                          <m:mr>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λ</m:t>
                                  </m:r>
                                </m:e>
                                <m:sub>
                                  <m:r>
                                    <a:rPr lang="en-US" altLang="zh-CN" sz="2400" i="1">
                                      <a:latin typeface="Cambria Math" panose="02040503050406030204" pitchFamily="18" charset="0"/>
                                    </a:rPr>
                                    <m:t>1</m:t>
                                  </m:r>
                                </m:sub>
                              </m:sSub>
                            </m:e>
                            <m:e>
                              <m:r>
                                <a:rPr lang="en-US" altLang="zh-CN" sz="2400" b="0" i="1" dirty="0" smtClean="0">
                                  <a:latin typeface="Cambria Math" panose="02040503050406030204" pitchFamily="18" charset="0"/>
                                </a:rPr>
                                <m:t>0</m:t>
                              </m:r>
                            </m:e>
                          </m:mr>
                          <m:mr>
                            <m:e>
                              <m:r>
                                <a:rPr lang="en-US" altLang="zh-CN" sz="2400" b="0" i="1" dirty="0" smtClean="0">
                                  <a:latin typeface="Cambria Math" panose="02040503050406030204" pitchFamily="18" charset="0"/>
                                </a:rPr>
                                <m:t>0</m:t>
                              </m:r>
                            </m:e>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λ</m:t>
                                  </m:r>
                                </m:e>
                                <m:sub>
                                  <m:r>
                                    <a:rPr lang="en-US" altLang="zh-CN" sz="2400" b="0" i="1" smtClean="0">
                                      <a:latin typeface="Cambria Math" panose="02040503050406030204" pitchFamily="18" charset="0"/>
                                    </a:rPr>
                                    <m:t>2</m:t>
                                  </m:r>
                                </m:sub>
                              </m:sSub>
                            </m:e>
                          </m:mr>
                        </m:m>
                      </m:e>
                    </m:d>
                    <m:r>
                      <a:rPr lang="el-GR" altLang="zh-CN" sz="2400" i="1" dirty="0">
                        <a:latin typeface="Cambria Math" panose="02040503050406030204" pitchFamily="18" charset="0"/>
                      </a:rPr>
                      <m:t> </m:t>
                    </m:r>
                    <m:r>
                      <a:rPr lang="en-US" altLang="zh-CN" sz="2400" b="0" i="1" dirty="0" smtClean="0">
                        <a:latin typeface="Cambria Math" panose="02040503050406030204" pitchFamily="18" charset="0"/>
                      </a:rPr>
                      <m:t>,</m:t>
                    </m:r>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λ</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 </m:t>
                    </m:r>
                  </m:oMath>
                </a14:m>
                <a:r>
                  <a:rPr lang="en-US" altLang="zh-CN" sz="2400" dirty="0"/>
                  <a:t> and </a:t>
                </a:r>
                <a14:m>
                  <m:oMath xmlns:m="http://schemas.openxmlformats.org/officeDocument/2006/math">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λ</m:t>
                        </m:r>
                      </m:e>
                      <m:sub>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 </m:t>
                    </m:r>
                  </m:oMath>
                </a14:m>
                <a:r>
                  <a:rPr lang="en-US" altLang="zh-CN" sz="2400" dirty="0"/>
                  <a:t>are the eigenvalues. For x and y motions, it will have 4 </a:t>
                </a:r>
              </a:p>
              <a:p>
                <a:pPr marL="0" indent="0">
                  <a:buNone/>
                </a:pPr>
                <a:endParaRPr lang="en-US" altLang="zh-CN" sz="2400" dirty="0"/>
              </a:p>
              <a:p>
                <a:pPr marL="0" indent="0">
                  <a:buNone/>
                </a:pPr>
                <a:r>
                  <a:rPr lang="en-US" altLang="zh-CN" sz="2400" dirty="0"/>
                  <a:t>Eigenvalues, </a:t>
                </a:r>
                <a14:m>
                  <m:oMath xmlns:m="http://schemas.openxmlformats.org/officeDocument/2006/math">
                    <m:r>
                      <m:rPr>
                        <m:nor/>
                      </m:rPr>
                      <a:rPr lang="el-GR" altLang="zh-CN" sz="2400" dirty="0" smtClean="0"/>
                      <m:t>Λ</m:t>
                    </m:r>
                  </m:oMath>
                </a14:m>
                <a:r>
                  <a:rPr lang="en-US" altLang="zh-CN" sz="2400" dirty="0"/>
                  <a:t> will be like as </a:t>
                </a:r>
              </a:p>
              <a:p>
                <a:pPr marL="0" indent="0">
                  <a:buNone/>
                </a:pPr>
                <a:endParaRPr lang="en-US" altLang="zh-CN" sz="2400" dirty="0"/>
              </a:p>
              <a:p>
                <a:pPr marL="0" indent="0">
                  <a:buNone/>
                </a:pPr>
                <a:endParaRPr lang="en-US" altLang="zh-CN" sz="2400" dirty="0"/>
              </a:p>
              <a:p>
                <a:pPr marL="0" indent="0">
                  <a:buNone/>
                </a:pPr>
                <a:r>
                  <a:rPr lang="en-US" altLang="zh-CN" sz="2400" dirty="0"/>
                  <a:t>After n turns, the matrix will be </a:t>
                </a:r>
                <a14:m>
                  <m:oMath xmlns:m="http://schemas.openxmlformats.org/officeDocument/2006/math">
                    <m:sSup>
                      <m:sSupPr>
                        <m:ctrlPr>
                          <a:rPr lang="en-US" altLang="zh-CN" sz="2400" i="1">
                            <a:latin typeface="Cambria Math" panose="02040503050406030204" pitchFamily="18" charset="0"/>
                          </a:rPr>
                        </m:ctrlPr>
                      </m:sSupPr>
                      <m:e>
                        <m:r>
                          <m:rPr>
                            <m:nor/>
                          </m:rPr>
                          <a:rPr lang="en-US" altLang="zh-CN" sz="2400" dirty="0"/>
                          <m:t>V</m:t>
                        </m:r>
                        <m:r>
                          <m:rPr>
                            <m:nor/>
                          </m:rPr>
                          <a:rPr lang="el-GR" altLang="zh-CN" sz="2400" dirty="0"/>
                          <m:t>Λ</m:t>
                        </m:r>
                      </m:e>
                      <m:sup>
                        <m:r>
                          <a:rPr lang="en-US" altLang="zh-CN" sz="2400" i="1">
                            <a:latin typeface="Cambria Math" panose="02040503050406030204" pitchFamily="18" charset="0"/>
                          </a:rPr>
                          <m:t>𝑛</m:t>
                        </m:r>
                      </m:sup>
                    </m:sSup>
                    <m:sSup>
                      <m:sSupPr>
                        <m:ctrlPr>
                          <a:rPr lang="en-US" altLang="zh-CN" sz="2400" i="1">
                            <a:latin typeface="Cambria Math" panose="02040503050406030204" pitchFamily="18" charset="0"/>
                          </a:rPr>
                        </m:ctrlPr>
                      </m:sSupPr>
                      <m:e>
                        <m:r>
                          <m:rPr>
                            <m:nor/>
                          </m:rPr>
                          <a:rPr lang="en-US" altLang="zh-CN" sz="2400" dirty="0"/>
                          <m:t>V</m:t>
                        </m:r>
                      </m:e>
                      <m:sup>
                        <m:r>
                          <a:rPr lang="en-US" altLang="zh-CN" sz="2400" i="1" dirty="0">
                            <a:latin typeface="Cambria Math" panose="02040503050406030204" pitchFamily="18" charset="0"/>
                          </a:rPr>
                          <m:t>−1</m:t>
                        </m:r>
                      </m:sup>
                    </m:sSup>
                  </m:oMath>
                </a14:m>
                <a:r>
                  <a:rPr lang="en-US" altLang="zh-CN" sz="2400" dirty="0"/>
                  <a:t>= </a:t>
                </a:r>
                <a14:m>
                  <m:oMath xmlns:m="http://schemas.openxmlformats.org/officeDocument/2006/math">
                    <m:r>
                      <m:rPr>
                        <m:nor/>
                      </m:rPr>
                      <a:rPr lang="en-US" altLang="zh-CN" sz="2400" dirty="0"/>
                      <m:t>V</m:t>
                    </m:r>
                  </m:oMath>
                </a14:m>
                <a:r>
                  <a:rPr lang="zh-CN" altLang="en-US" sz="2400" dirty="0"/>
                  <a:t>                       </a:t>
                </a:r>
                <a14:m>
                  <m:oMath xmlns:m="http://schemas.openxmlformats.org/officeDocument/2006/math">
                    <m:sSup>
                      <m:sSupPr>
                        <m:ctrlPr>
                          <a:rPr lang="en-US" altLang="zh-CN" sz="2400" i="1">
                            <a:latin typeface="Cambria Math" panose="02040503050406030204" pitchFamily="18" charset="0"/>
                          </a:rPr>
                        </m:ctrlPr>
                      </m:sSupPr>
                      <m:e>
                        <m:r>
                          <m:rPr>
                            <m:nor/>
                          </m:rPr>
                          <a:rPr lang="en-US" altLang="zh-CN" sz="2400" dirty="0"/>
                          <m:t>V</m:t>
                        </m:r>
                      </m:e>
                      <m:sup>
                        <m:r>
                          <a:rPr lang="en-US" altLang="zh-CN" sz="2400" i="1" dirty="0">
                            <a:latin typeface="Cambria Math" panose="02040503050406030204" pitchFamily="18" charset="0"/>
                          </a:rPr>
                          <m:t>−1</m:t>
                        </m:r>
                      </m:sup>
                    </m:sSup>
                  </m:oMath>
                </a14:m>
                <a:endParaRPr lang="en-US" altLang="zh-CN" sz="2400" dirty="0"/>
              </a:p>
              <a:p>
                <a:pPr marL="0" indent="0">
                  <a:buNone/>
                </a:pPr>
                <a:endParaRPr lang="en-US" altLang="zh-CN" sz="2400" dirty="0"/>
              </a:p>
              <a:p>
                <a:pPr marL="0" indent="0">
                  <a:buNone/>
                </a:pPr>
                <a:r>
                  <a:rPr lang="en-US" altLang="zh-CN" sz="2400" dirty="0"/>
                  <a:t>The stable motion requires | </a:t>
                </a:r>
                <a14:m>
                  <m:oMath xmlns:m="http://schemas.openxmlformats.org/officeDocument/2006/math">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λ</m:t>
                        </m:r>
                      </m:e>
                      <m:sub>
                        <m:r>
                          <a:rPr lang="en-US" altLang="zh-CN" sz="2400" b="0" i="1" smtClean="0">
                            <a:latin typeface="Cambria Math" panose="02040503050406030204" pitchFamily="18" charset="0"/>
                          </a:rPr>
                          <m:t>𝑖</m:t>
                        </m:r>
                      </m:sub>
                    </m:sSub>
                    <m:r>
                      <m:rPr>
                        <m:nor/>
                      </m:rPr>
                      <a:rPr lang="en-US" altLang="zh-CN" sz="2400" dirty="0"/>
                      <m:t>|</m:t>
                    </m:r>
                  </m:oMath>
                </a14:m>
                <a:r>
                  <a:rPr lang="en-US" altLang="zh-CN" sz="2400" dirty="0"/>
                  <a:t> ≦1, </a:t>
                </a:r>
                <a14:m>
                  <m:oMath xmlns:m="http://schemas.openxmlformats.org/officeDocument/2006/math">
                    <m:r>
                      <a:rPr lang="en-US" altLang="zh-CN" sz="2400" i="1">
                        <a:latin typeface="Cambria Math" panose="02040503050406030204" pitchFamily="18" charset="0"/>
                      </a:rPr>
                      <m:t>𝑖</m:t>
                    </m:r>
                  </m:oMath>
                </a14:m>
                <a:r>
                  <a:rPr lang="en-US" altLang="zh-CN" sz="2400" dirty="0"/>
                  <a:t>=1,2,3,4</a:t>
                </a:r>
              </a:p>
            </p:txBody>
          </p:sp>
        </mc:Choice>
        <mc:Fallback xmlns="">
          <p:sp>
            <p:nvSpPr>
              <p:cNvPr id="3" name="内容占位符 2">
                <a:extLst>
                  <a:ext uri="{FF2B5EF4-FFF2-40B4-BE49-F238E27FC236}">
                    <a16:creationId xmlns:a16="http://schemas.microsoft.com/office/drawing/2014/main" id="{9DAE6E72-20B7-42CA-94C7-0DD5E37D33E9}"/>
                  </a:ext>
                </a:extLst>
              </p:cNvPr>
              <p:cNvSpPr>
                <a:spLocks noGrp="1" noRot="1" noChangeAspect="1" noMove="1" noResize="1" noEditPoints="1" noAdjustHandles="1" noChangeArrowheads="1" noChangeShapeType="1" noTextEdit="1"/>
              </p:cNvSpPr>
              <p:nvPr>
                <p:ph idx="1"/>
              </p:nvPr>
            </p:nvSpPr>
            <p:spPr>
              <a:xfrm>
                <a:off x="838200" y="934948"/>
                <a:ext cx="10515600" cy="5242015"/>
              </a:xfrm>
              <a:blipFill>
                <a:blip r:embed="rId3"/>
                <a:stretch>
                  <a:fillRect l="-754" t="-1279" r="-1623"/>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id="{59A2645B-E939-4DC7-914F-94849104D5BE}"/>
              </a:ext>
            </a:extLst>
          </p:cNvPr>
          <p:cNvGraphicFramePr>
            <a:graphicFrameLocks noChangeAspect="1"/>
          </p:cNvGraphicFramePr>
          <p:nvPr>
            <p:extLst>
              <p:ext uri="{D42A27DB-BD31-4B8C-83A1-F6EECF244321}">
                <p14:modId xmlns:p14="http://schemas.microsoft.com/office/powerpoint/2010/main" val="1142796079"/>
              </p:ext>
            </p:extLst>
          </p:nvPr>
        </p:nvGraphicFramePr>
        <p:xfrm>
          <a:off x="4746362" y="3154164"/>
          <a:ext cx="1529984" cy="1231332"/>
        </p:xfrm>
        <a:graphic>
          <a:graphicData uri="http://schemas.openxmlformats.org/presentationml/2006/ole">
            <mc:AlternateContent xmlns:mc="http://schemas.openxmlformats.org/markup-compatibility/2006">
              <mc:Choice xmlns:v="urn:schemas-microsoft-com:vml" Requires="v">
                <p:oleObj name="Equation" r:id="rId4" imgW="992384" imgH="799079" progId="Equation.DSMT4">
                  <p:embed/>
                </p:oleObj>
              </mc:Choice>
              <mc:Fallback>
                <p:oleObj name="Equation" r:id="rId4" imgW="992384" imgH="799079" progId="Equation.DSMT4">
                  <p:embed/>
                  <p:pic>
                    <p:nvPicPr>
                      <p:cNvPr id="0" name=""/>
                      <p:cNvPicPr/>
                      <p:nvPr/>
                    </p:nvPicPr>
                    <p:blipFill>
                      <a:blip r:embed="rId5"/>
                      <a:stretch>
                        <a:fillRect/>
                      </a:stretch>
                    </p:blipFill>
                    <p:spPr>
                      <a:xfrm>
                        <a:off x="4746362" y="3154164"/>
                        <a:ext cx="1529984" cy="1231332"/>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0C9603CD-B4D7-478C-8AA2-BCA7E23708D8}"/>
              </a:ext>
            </a:extLst>
          </p:cNvPr>
          <p:cNvGraphicFramePr>
            <a:graphicFrameLocks noChangeAspect="1"/>
          </p:cNvGraphicFramePr>
          <p:nvPr>
            <p:extLst>
              <p:ext uri="{D42A27DB-BD31-4B8C-83A1-F6EECF244321}">
                <p14:modId xmlns:p14="http://schemas.microsoft.com/office/powerpoint/2010/main" val="2829237214"/>
              </p:ext>
            </p:extLst>
          </p:nvPr>
        </p:nvGraphicFramePr>
        <p:xfrm>
          <a:off x="6653215" y="4407612"/>
          <a:ext cx="1729095" cy="1292831"/>
        </p:xfrm>
        <a:graphic>
          <a:graphicData uri="http://schemas.openxmlformats.org/presentationml/2006/ole">
            <mc:AlternateContent xmlns:mc="http://schemas.openxmlformats.org/markup-compatibility/2006">
              <mc:Choice xmlns:v="urn:schemas-microsoft-com:vml" Requires="v">
                <p:oleObj name="Equation" r:id="rId6" imgW="1257120" imgH="939600" progId="Equation.DSMT4">
                  <p:embed/>
                </p:oleObj>
              </mc:Choice>
              <mc:Fallback>
                <p:oleObj name="Equation" r:id="rId6" imgW="1257120" imgH="939600" progId="Equation.DSMT4">
                  <p:embed/>
                  <p:pic>
                    <p:nvPicPr>
                      <p:cNvPr id="0" name=""/>
                      <p:cNvPicPr/>
                      <p:nvPr/>
                    </p:nvPicPr>
                    <p:blipFill>
                      <a:blip r:embed="rId7"/>
                      <a:stretch>
                        <a:fillRect/>
                      </a:stretch>
                    </p:blipFill>
                    <p:spPr>
                      <a:xfrm>
                        <a:off x="6653215" y="4407612"/>
                        <a:ext cx="1729095" cy="1292831"/>
                      </a:xfrm>
                      <a:prstGeom prst="rect">
                        <a:avLst/>
                      </a:prstGeom>
                    </p:spPr>
                  </p:pic>
                </p:oleObj>
              </mc:Fallback>
            </mc:AlternateContent>
          </a:graphicData>
        </a:graphic>
      </p:graphicFrame>
      <p:sp>
        <p:nvSpPr>
          <p:cNvPr id="4" name="灯片编号占位符 3">
            <a:extLst>
              <a:ext uri="{FF2B5EF4-FFF2-40B4-BE49-F238E27FC236}">
                <a16:creationId xmlns:a16="http://schemas.microsoft.com/office/drawing/2014/main" id="{9A996617-730B-4073-BF65-6DAC3AB720DF}"/>
              </a:ext>
            </a:extLst>
          </p:cNvPr>
          <p:cNvSpPr>
            <a:spLocks noGrp="1"/>
          </p:cNvSpPr>
          <p:nvPr>
            <p:ph type="sldNum" sz="quarter" idx="12"/>
          </p:nvPr>
        </p:nvSpPr>
        <p:spPr/>
        <p:txBody>
          <a:bodyPr/>
          <a:lstStyle/>
          <a:p>
            <a:fld id="{BECEA2A7-8118-4BBB-B458-A85BC23F12DD}" type="slidenum">
              <a:rPr lang="zh-CN" altLang="en-US" smtClean="0"/>
              <a:t>16</a:t>
            </a:fld>
            <a:endParaRPr lang="zh-CN" altLang="en-US"/>
          </a:p>
        </p:txBody>
      </p:sp>
    </p:spTree>
    <p:extLst>
      <p:ext uri="{BB962C8B-B14F-4D97-AF65-F5344CB8AC3E}">
        <p14:creationId xmlns:p14="http://schemas.microsoft.com/office/powerpoint/2010/main" val="336083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77DB03-BDEC-4856-8A29-3E1774007C89}"/>
              </a:ext>
            </a:extLst>
          </p:cNvPr>
          <p:cNvSpPr>
            <a:spLocks noGrp="1"/>
          </p:cNvSpPr>
          <p:nvPr>
            <p:ph type="title"/>
          </p:nvPr>
        </p:nvSpPr>
        <p:spPr/>
        <p:txBody>
          <a:bodyPr/>
          <a:lstStyle/>
          <a:p>
            <a:r>
              <a:rPr lang="en-US" altLang="zh-CN" dirty="0"/>
              <a:t>Courant-Snyder formalism(C-S</a:t>
            </a:r>
            <a:r>
              <a:rPr lang="zh-CN" altLang="en-US" dirty="0"/>
              <a:t>形式</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6EC2563-0AFD-4D71-83B4-BFE05A849F64}"/>
                  </a:ext>
                </a:extLst>
              </p:cNvPr>
              <p:cNvSpPr>
                <a:spLocks noGrp="1"/>
              </p:cNvSpPr>
              <p:nvPr>
                <p:ph idx="1"/>
              </p:nvPr>
            </p:nvSpPr>
            <p:spPr/>
            <p:txBody>
              <a:bodyPr>
                <a:normAutofit/>
              </a:bodyPr>
              <a:lstStyle/>
              <a:p>
                <a:pPr marL="0" indent="0">
                  <a:buNone/>
                </a:pPr>
                <a:r>
                  <a:rPr lang="en-US" altLang="zh-CN" dirty="0"/>
                  <a:t>Hill equation can be solved as the other form solution especially for K(s) with the period L, if the motion is stable, the solution is</a:t>
                </a:r>
              </a:p>
              <a:p>
                <a:pPr marL="0" indent="0">
                  <a:buNone/>
                </a:pPr>
                <a14:m>
                  <m:oMath xmlns:m="http://schemas.openxmlformats.org/officeDocument/2006/math">
                    <m:r>
                      <m:rPr>
                        <m:sty m:val="p"/>
                      </m:rPr>
                      <a:rPr lang="en-US" altLang="zh-CN" b="0" i="0" dirty="0" smtClean="0">
                        <a:latin typeface="Cambria Math" panose="02040503050406030204" pitchFamily="18" charset="0"/>
                      </a:rPr>
                      <m:t>u</m:t>
                    </m:r>
                    <m:d>
                      <m:dPr>
                        <m:ctrlPr>
                          <a:rPr lang="en-US" altLang="zh-CN" b="0" i="1" dirty="0" smtClean="0">
                            <a:latin typeface="Cambria Math" panose="02040503050406030204" pitchFamily="18" charset="0"/>
                          </a:rPr>
                        </m:ctrlPr>
                      </m:dPr>
                      <m:e>
                        <m:r>
                          <m:rPr>
                            <m:sty m:val="p"/>
                          </m:rPr>
                          <a:rPr lang="en-US" altLang="zh-CN" b="0" i="0" dirty="0" smtClean="0">
                            <a:latin typeface="Cambria Math" panose="02040503050406030204" pitchFamily="18" charset="0"/>
                          </a:rPr>
                          <m:t>s</m:t>
                        </m:r>
                      </m:e>
                    </m:d>
                    <m:r>
                      <a:rPr lang="en-US" altLang="zh-CN" b="0" i="0" dirty="0" smtClean="0">
                        <a:latin typeface="Cambria Math" panose="02040503050406030204" pitchFamily="18" charset="0"/>
                      </a:rPr>
                      <m:t>=</m:t>
                    </m:r>
                    <m:rad>
                      <m:radPr>
                        <m:degHide m:val="on"/>
                        <m:ctrlPr>
                          <a:rPr lang="en-US" altLang="zh-CN" i="1" dirty="0">
                            <a:latin typeface="Cambria Math" panose="02040503050406030204" pitchFamily="18" charset="0"/>
                          </a:rPr>
                        </m:ctrlPr>
                      </m:radPr>
                      <m:deg/>
                      <m:e>
                        <m:r>
                          <a:rPr lang="el-GR" altLang="zh-CN" i="1" dirty="0" smtClean="0">
                            <a:latin typeface="Cambria Math" panose="02040503050406030204" pitchFamily="18" charset="0"/>
                          </a:rPr>
                          <m:t>𝜀𝛽</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e>
                    </m:rad>
                    <m:r>
                      <a:rPr lang="en-US" altLang="zh-CN" b="0" i="1" dirty="0" smtClean="0">
                        <a:latin typeface="Cambria Math" panose="02040503050406030204" pitchFamily="18" charset="0"/>
                      </a:rPr>
                      <m:t>𝐶𝑜𝑠</m:t>
                    </m:r>
                    <m:d>
                      <m:dPr>
                        <m:ctrlPr>
                          <a:rPr lang="en-US" altLang="zh-CN" b="0" i="1" dirty="0" smtClean="0">
                            <a:latin typeface="Cambria Math" panose="02040503050406030204" pitchFamily="18" charset="0"/>
                          </a:rPr>
                        </m:ctrlPr>
                      </m:dPr>
                      <m:e>
                        <m:r>
                          <m:rPr>
                            <m:sty m:val="p"/>
                          </m:rPr>
                          <a:rPr lang="el-GR" altLang="zh-CN" b="0" i="1" dirty="0" smtClean="0">
                            <a:latin typeface="Cambria Math" panose="02040503050406030204" pitchFamily="18" charset="0"/>
                          </a:rPr>
                          <m:t>ψ</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r>
                          <a:rPr lang="en-US" altLang="zh-CN" b="0" i="1" dirty="0" smtClean="0">
                            <a:latin typeface="Cambria Math" panose="02040503050406030204" pitchFamily="18" charset="0"/>
                          </a:rPr>
                          <m:t>+</m:t>
                        </m:r>
                        <m:r>
                          <m:rPr>
                            <m:sty m:val="p"/>
                          </m:rPr>
                          <a:rPr lang="el-GR" altLang="zh-CN" i="1" dirty="0">
                            <a:latin typeface="Cambria Math" panose="02040503050406030204" pitchFamily="18" charset="0"/>
                          </a:rPr>
                          <m:t>ψ</m:t>
                        </m:r>
                        <m:r>
                          <a:rPr lang="en-US" altLang="zh-CN" b="0" i="1" baseline="-25000" dirty="0" smtClean="0">
                            <a:latin typeface="Cambria Math" panose="02040503050406030204" pitchFamily="18" charset="0"/>
                          </a:rPr>
                          <m:t>0</m:t>
                        </m:r>
                      </m:e>
                    </m:d>
                    <m:r>
                      <a:rPr lang="en-US" altLang="zh-CN" b="0" i="1" baseline="-25000" dirty="0" smtClean="0">
                        <a:latin typeface="Cambria Math" panose="02040503050406030204" pitchFamily="18" charset="0"/>
                      </a:rPr>
                      <m:t> </m:t>
                    </m:r>
                  </m:oMath>
                </a14:m>
                <a:r>
                  <a:rPr lang="en-US" altLang="zh-CN" dirty="0"/>
                  <a:t>                              (5)           </a:t>
                </a:r>
              </a:p>
              <a:p>
                <a:pPr marL="0" indent="0">
                  <a:buNone/>
                </a:pPr>
                <a14:m>
                  <m:oMath xmlns:m="http://schemas.openxmlformats.org/officeDocument/2006/math">
                    <m:r>
                      <a:rPr lang="el-GR" altLang="zh-CN" i="1" dirty="0">
                        <a:latin typeface="Cambria Math" panose="02040503050406030204" pitchFamily="18" charset="0"/>
                      </a:rPr>
                      <m:t>𝜀</m:t>
                    </m:r>
                  </m:oMath>
                </a14:m>
                <a:r>
                  <a:rPr lang="en-US" altLang="zh-CN" dirty="0"/>
                  <a:t> is a normalization constant called as emittance, </a:t>
                </a:r>
                <a14:m>
                  <m:oMath xmlns:m="http://schemas.openxmlformats.org/officeDocument/2006/math">
                    <m:r>
                      <m:rPr>
                        <m:sty m:val="p"/>
                      </m:rPr>
                      <a:rPr lang="el-GR" altLang="zh-CN" i="1" dirty="0">
                        <a:latin typeface="Cambria Math" panose="02040503050406030204" pitchFamily="18" charset="0"/>
                      </a:rPr>
                      <m:t>ψ</m:t>
                    </m:r>
                    <m:r>
                      <a:rPr lang="en-US" altLang="zh-CN" i="1" baseline="-25000" dirty="0">
                        <a:latin typeface="Cambria Math" panose="02040503050406030204" pitchFamily="18" charset="0"/>
                      </a:rPr>
                      <m:t>0</m:t>
                    </m:r>
                  </m:oMath>
                </a14:m>
                <a:r>
                  <a:rPr lang="zh-CN" altLang="en-US" dirty="0"/>
                  <a:t> </a:t>
                </a:r>
                <a:r>
                  <a:rPr lang="en-US" altLang="zh-CN" dirty="0"/>
                  <a:t>is the initial phase at s=0, one can impose the condition </a:t>
                </a:r>
                <a14:m>
                  <m:oMath xmlns:m="http://schemas.openxmlformats.org/officeDocument/2006/math">
                    <m:r>
                      <m:rPr>
                        <m:sty m:val="p"/>
                      </m:rPr>
                      <a:rPr lang="el-GR" altLang="zh-CN" i="1" dirty="0">
                        <a:latin typeface="Cambria Math" panose="02040503050406030204" pitchFamily="18" charset="0"/>
                      </a:rPr>
                      <m:t>ψ</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0</m:t>
                        </m:r>
                      </m:e>
                    </m:d>
                    <m:r>
                      <a:rPr lang="en-US" altLang="zh-CN" b="0" i="1" dirty="0" smtClean="0">
                        <a:latin typeface="Cambria Math" panose="02040503050406030204" pitchFamily="18" charset="0"/>
                      </a:rPr>
                      <m:t>=0</m:t>
                    </m:r>
                  </m:oMath>
                </a14:m>
                <a:r>
                  <a:rPr lang="en-US" altLang="zh-CN" dirty="0"/>
                  <a:t>, and the two initial </a:t>
                </a:r>
                <a14:m>
                  <m:oMath xmlns:m="http://schemas.openxmlformats.org/officeDocument/2006/math">
                    <m:r>
                      <a:rPr lang="el-GR" altLang="zh-CN" i="1" dirty="0">
                        <a:latin typeface="Cambria Math" panose="02040503050406030204" pitchFamily="18" charset="0"/>
                      </a:rPr>
                      <m:t>𝜀</m:t>
                    </m:r>
                  </m:oMath>
                </a14:m>
                <a:r>
                  <a:rPr lang="en-US" altLang="zh-CN" dirty="0"/>
                  <a:t>,</a:t>
                </a:r>
                <a:r>
                  <a:rPr lang="el-GR" altLang="zh-CN" dirty="0"/>
                  <a:t> </a:t>
                </a:r>
                <a14:m>
                  <m:oMath xmlns:m="http://schemas.openxmlformats.org/officeDocument/2006/math">
                    <m:r>
                      <m:rPr>
                        <m:sty m:val="p"/>
                      </m:rPr>
                      <a:rPr lang="el-GR" altLang="zh-CN" i="1" dirty="0">
                        <a:latin typeface="Cambria Math" panose="02040503050406030204" pitchFamily="18" charset="0"/>
                      </a:rPr>
                      <m:t>ψ</m:t>
                    </m:r>
                    <m:r>
                      <a:rPr lang="en-US" altLang="zh-CN" i="1" baseline="-25000" dirty="0">
                        <a:latin typeface="Cambria Math" panose="02040503050406030204" pitchFamily="18" charset="0"/>
                      </a:rPr>
                      <m:t>0</m:t>
                    </m:r>
                  </m:oMath>
                </a14:m>
                <a:r>
                  <a:rPr lang="zh-CN" altLang="en-US" dirty="0"/>
                  <a:t> </a:t>
                </a:r>
                <a:r>
                  <a:rPr lang="en-US" altLang="zh-CN" dirty="0"/>
                  <a:t>are equivalent to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m:t>
                    </m:r>
                  </m:oMath>
                </a14:m>
                <a:r>
                  <a:rPr lang="en-US" altLang="zh-CN" dirty="0"/>
                  <a:t>.</a:t>
                </a:r>
                <a:r>
                  <a:rPr lang="el-GR" altLang="zh-CN" dirty="0"/>
                  <a:t> </a:t>
                </a:r>
                <a14:m>
                  <m:oMath xmlns:m="http://schemas.openxmlformats.org/officeDocument/2006/math">
                    <m:r>
                      <a:rPr lang="el-GR" altLang="zh-CN" i="1" dirty="0">
                        <a:latin typeface="Cambria Math" panose="02040503050406030204" pitchFamily="18" charset="0"/>
                      </a:rPr>
                      <m:t>𝛽</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oMath>
                </a14:m>
                <a:r>
                  <a:rPr lang="en-US" altLang="zh-CN" dirty="0"/>
                  <a:t> has two properties: </a:t>
                </a:r>
                <a14:m>
                  <m:oMath xmlns:m="http://schemas.openxmlformats.org/officeDocument/2006/math">
                    <m:r>
                      <a:rPr lang="el-GR" altLang="zh-CN" i="1" dirty="0">
                        <a:latin typeface="Cambria Math" panose="02040503050406030204" pitchFamily="18" charset="0"/>
                      </a:rPr>
                      <m:t>𝛽</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oMath>
                </a14:m>
                <a:r>
                  <a:rPr lang="en-US" altLang="zh-CN" dirty="0"/>
                  <a:t> &gt;0, it has a period L, and it is so called Courant-Snyder formalism, </a:t>
                </a:r>
                <a14:m>
                  <m:oMath xmlns:m="http://schemas.openxmlformats.org/officeDocument/2006/math">
                    <m:r>
                      <a:rPr lang="el-GR" altLang="zh-CN" i="1" dirty="0">
                        <a:latin typeface="Cambria Math" panose="02040503050406030204" pitchFamily="18" charset="0"/>
                      </a:rPr>
                      <m:t>𝛽</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oMath>
                </a14:m>
                <a:r>
                  <a:rPr lang="en-US" altLang="zh-CN" dirty="0"/>
                  <a:t> is  called Courant-Snyder </a:t>
                </a:r>
                <a14:m>
                  <m:oMath xmlns:m="http://schemas.openxmlformats.org/officeDocument/2006/math">
                    <m:r>
                      <a:rPr lang="el-GR" altLang="zh-CN" i="1" dirty="0">
                        <a:latin typeface="Cambria Math" panose="02040503050406030204" pitchFamily="18" charset="0"/>
                      </a:rPr>
                      <m:t>𝛽</m:t>
                    </m:r>
                  </m:oMath>
                </a14:m>
                <a:r>
                  <a:rPr lang="en-US" altLang="zh-CN" dirty="0"/>
                  <a:t>-function or simply the </a:t>
                </a:r>
                <a14:m>
                  <m:oMath xmlns:m="http://schemas.openxmlformats.org/officeDocument/2006/math">
                    <m:r>
                      <a:rPr lang="el-GR" altLang="zh-CN" i="1" dirty="0">
                        <a:latin typeface="Cambria Math" panose="02040503050406030204" pitchFamily="18" charset="0"/>
                      </a:rPr>
                      <m:t>𝛽</m:t>
                    </m:r>
                  </m:oMath>
                </a14:m>
                <a:r>
                  <a:rPr lang="en-US" altLang="zh-CN" dirty="0"/>
                  <a:t>-function, it is also called as </a:t>
                </a:r>
                <a:r>
                  <a:rPr lang="en-US" altLang="zh-CN" dirty="0" err="1"/>
                  <a:t>twiss</a:t>
                </a:r>
                <a:r>
                  <a:rPr lang="en-US" altLang="zh-CN" dirty="0"/>
                  <a:t> parameters.</a:t>
                </a:r>
              </a:p>
            </p:txBody>
          </p:sp>
        </mc:Choice>
        <mc:Fallback xmlns="">
          <p:sp>
            <p:nvSpPr>
              <p:cNvPr id="3" name="内容占位符 2">
                <a:extLst>
                  <a:ext uri="{FF2B5EF4-FFF2-40B4-BE49-F238E27FC236}">
                    <a16:creationId xmlns:a16="http://schemas.microsoft.com/office/drawing/2014/main" id="{D6EC2563-0AFD-4D71-83B4-BFE05A849F64}"/>
                  </a:ext>
                </a:extLst>
              </p:cNvPr>
              <p:cNvSpPr>
                <a:spLocks noGrp="1" noRot="1" noChangeAspect="1" noMove="1" noResize="1" noEditPoints="1" noAdjustHandles="1" noChangeArrowheads="1" noChangeShapeType="1" noTextEdit="1"/>
              </p:cNvSpPr>
              <p:nvPr>
                <p:ph idx="1"/>
              </p:nvPr>
            </p:nvSpPr>
            <p:spPr>
              <a:blipFill>
                <a:blip r:embed="rId2"/>
                <a:stretch>
                  <a:fillRect l="-1217" t="-2521" r="-173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4AD4C05E-3950-474B-8237-6B8CAC5970F5}"/>
              </a:ext>
            </a:extLst>
          </p:cNvPr>
          <p:cNvSpPr>
            <a:spLocks noGrp="1"/>
          </p:cNvSpPr>
          <p:nvPr>
            <p:ph type="sldNum" sz="quarter" idx="12"/>
          </p:nvPr>
        </p:nvSpPr>
        <p:spPr/>
        <p:txBody>
          <a:bodyPr/>
          <a:lstStyle/>
          <a:p>
            <a:fld id="{BECEA2A7-8118-4BBB-B458-A85BC23F12DD}" type="slidenum">
              <a:rPr lang="zh-CN" altLang="en-US" smtClean="0"/>
              <a:t>17</a:t>
            </a:fld>
            <a:endParaRPr lang="zh-CN" altLang="en-US"/>
          </a:p>
        </p:txBody>
      </p:sp>
    </p:spTree>
    <p:extLst>
      <p:ext uri="{BB962C8B-B14F-4D97-AF65-F5344CB8AC3E}">
        <p14:creationId xmlns:p14="http://schemas.microsoft.com/office/powerpoint/2010/main" val="365165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96731E0-1789-4658-92E1-7055E3B77DF1}"/>
                  </a:ext>
                </a:extLst>
              </p:cNvPr>
              <p:cNvSpPr>
                <a:spLocks noGrp="1"/>
              </p:cNvSpPr>
              <p:nvPr>
                <p:ph idx="1"/>
              </p:nvPr>
            </p:nvSpPr>
            <p:spPr>
              <a:xfrm>
                <a:off x="838200" y="457200"/>
                <a:ext cx="10515600" cy="5719763"/>
              </a:xfrm>
            </p:spPr>
            <p:txBody>
              <a:bodyPr>
                <a:normAutofit lnSpcReduction="10000"/>
              </a:bodyPr>
              <a:lstStyle/>
              <a:p>
                <a:pPr marL="0" indent="0">
                  <a:buNone/>
                </a:pPr>
                <a:r>
                  <a:rPr lang="en-US" altLang="zh-CN" dirty="0"/>
                  <a:t>Substituting eq.(5) to the Hill equation, one can get </a:t>
                </a:r>
              </a:p>
              <a:p>
                <a:pPr marL="0" indent="0">
                  <a:buNone/>
                </a:pP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d>
                      <m:dPr>
                        <m:ctrlPr>
                          <a:rPr lang="en-US" altLang="zh-CN" b="0" i="1" smtClean="0">
                            <a:latin typeface="Cambria Math" panose="02040503050406030204" pitchFamily="18" charset="0"/>
                          </a:rPr>
                        </m:ctrlPr>
                      </m:dPr>
                      <m:e>
                        <m:r>
                          <a:rPr lang="zh-CN" altLang="en-US" i="1" dirty="0">
                            <a:latin typeface="Cambria Math" panose="02040503050406030204" pitchFamily="18" charset="0"/>
                          </a:rPr>
                          <m:t>𝛽</m:t>
                        </m:r>
                        <m:sSup>
                          <m:sSupPr>
                            <m:ctrlPr>
                              <a:rPr lang="en-US" altLang="zh-CN" b="0" i="1" smtClean="0">
                                <a:latin typeface="Cambria Math" panose="02040503050406030204" pitchFamily="18" charset="0"/>
                              </a:rPr>
                            </m:ctrlPr>
                          </m:sSupPr>
                          <m:e>
                            <m:r>
                              <a:rPr lang="zh-CN" altLang="en-US" i="1" dirty="0">
                                <a:latin typeface="Cambria Math" panose="02040503050406030204" pitchFamily="18" charset="0"/>
                              </a:rPr>
                              <m:t>𝛽</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sSup>
                          <m:sSupPr>
                            <m:ctrlPr>
                              <a:rPr lang="en-US" altLang="zh-CN" i="1">
                                <a:latin typeface="Cambria Math" panose="02040503050406030204" pitchFamily="18" charset="0"/>
                              </a:rPr>
                            </m:ctrlPr>
                          </m:sSupPr>
                          <m:e>
                            <m:r>
                              <a:rPr lang="zh-CN" altLang="en-US" i="1" dirty="0">
                                <a:latin typeface="Cambria Math" panose="02040503050406030204" pitchFamily="18" charset="0"/>
                              </a:rPr>
                              <m:t>𝛽</m:t>
                            </m:r>
                          </m:e>
                          <m:sup>
                            <m:r>
                              <a:rPr lang="en-US" altLang="zh-CN" i="1">
                                <a:latin typeface="Cambria Math" panose="02040503050406030204" pitchFamily="18" charset="0"/>
                              </a:rPr>
                              <m:t>′</m:t>
                            </m:r>
                          </m:sup>
                        </m:sSup>
                        <m:r>
                          <a:rPr lang="en-US" altLang="zh-CN" b="0" i="1" baseline="30000" smtClean="0">
                            <a:latin typeface="Cambria Math" panose="02040503050406030204" pitchFamily="18" charset="0"/>
                          </a:rPr>
                          <m:t>2</m:t>
                        </m:r>
                      </m:e>
                    </m:d>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zh-CN" altLang="en-US" i="1" dirty="0">
                            <a:latin typeface="Cambria Math" panose="02040503050406030204" pitchFamily="18" charset="0"/>
                          </a:rPr>
                          <m:t>𝛽</m:t>
                        </m:r>
                      </m:e>
                      <m:sup>
                        <m:r>
                          <a:rPr lang="en-US" altLang="zh-CN" i="1">
                            <a:latin typeface="Cambria Math" panose="02040503050406030204" pitchFamily="18" charset="0"/>
                          </a:rPr>
                          <m:t>2</m:t>
                        </m:r>
                      </m:sup>
                    </m:sSup>
                    <m:sSup>
                      <m:sSupPr>
                        <m:ctrlPr>
                          <a:rPr lang="en-US" altLang="zh-CN" i="1">
                            <a:latin typeface="Cambria Math" panose="02040503050406030204" pitchFamily="18" charset="0"/>
                          </a:rPr>
                        </m:ctrlPr>
                      </m:sSupPr>
                      <m:e>
                        <m:r>
                          <m:rPr>
                            <m:sty m:val="p"/>
                          </m:rPr>
                          <a:rPr lang="el-GR" altLang="zh-CN" i="1" smtClean="0">
                            <a:latin typeface="Cambria Math" panose="02040503050406030204" pitchFamily="18" charset="0"/>
                          </a:rPr>
                          <m:t>ψ</m:t>
                        </m:r>
                      </m:e>
                      <m:sup>
                        <m:r>
                          <a:rPr lang="en-US" altLang="zh-CN" i="1">
                            <a:latin typeface="Cambria Math" panose="02040503050406030204" pitchFamily="18" charset="0"/>
                          </a:rPr>
                          <m:t>′</m:t>
                        </m:r>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zh-CN" altLang="en-US" i="1" dirty="0">
                            <a:latin typeface="Cambria Math" panose="02040503050406030204" pitchFamily="18" charset="0"/>
                          </a:rPr>
                          <m:t>𝛽</m:t>
                        </m:r>
                      </m:e>
                      <m:sup>
                        <m:r>
                          <a:rPr lang="en-US" altLang="zh-CN" i="1">
                            <a:latin typeface="Cambria Math" panose="02040503050406030204" pitchFamily="18" charset="0"/>
                          </a:rPr>
                          <m:t>2</m:t>
                        </m:r>
                      </m:sup>
                    </m:sSup>
                    <m:r>
                      <a:rPr lang="en-US" altLang="zh-CN" b="0" i="1" smtClean="0">
                        <a:latin typeface="Cambria Math" panose="02040503050406030204" pitchFamily="18" charset="0"/>
                      </a:rPr>
                      <m:t>𝐾</m:t>
                    </m:r>
                    <m:r>
                      <a:rPr lang="en-US" altLang="zh-CN" i="1" smtClean="0">
                        <a:latin typeface="Cambria Math" panose="02040503050406030204" pitchFamily="18" charset="0"/>
                      </a:rPr>
                      <m:t>=</m:t>
                    </m:r>
                    <m:r>
                      <a:rPr lang="en-US" altLang="zh-CN" b="0" i="1" smtClean="0">
                        <a:latin typeface="Cambria Math" panose="02040503050406030204" pitchFamily="18" charset="0"/>
                      </a:rPr>
                      <m:t>0</m:t>
                    </m:r>
                  </m:oMath>
                </a14:m>
                <a:r>
                  <a:rPr lang="en-US" altLang="zh-CN" dirty="0"/>
                  <a:t>                               (6)</a:t>
                </a:r>
              </a:p>
              <a:p>
                <a:pPr marL="0" indent="0">
                  <a:buNone/>
                </a:pPr>
                <a14:m>
                  <m:oMath xmlns:m="http://schemas.openxmlformats.org/officeDocument/2006/math">
                    <m:sSup>
                      <m:sSupPr>
                        <m:ctrlPr>
                          <a:rPr lang="en-US" altLang="zh-CN" i="1">
                            <a:latin typeface="Cambria Math" panose="02040503050406030204" pitchFamily="18" charset="0"/>
                          </a:rPr>
                        </m:ctrlPr>
                      </m:sSupPr>
                      <m:e>
                        <m:r>
                          <a:rPr lang="zh-CN" altLang="en-US" i="1" dirty="0">
                            <a:latin typeface="Cambria Math" panose="02040503050406030204" pitchFamily="18" charset="0"/>
                          </a:rPr>
                          <m:t>𝛽</m:t>
                        </m:r>
                      </m:e>
                      <m:sup>
                        <m:r>
                          <a:rPr lang="en-US" altLang="zh-CN" i="1">
                            <a:latin typeface="Cambria Math" panose="02040503050406030204" pitchFamily="18" charset="0"/>
                          </a:rPr>
                          <m:t>′</m:t>
                        </m:r>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m:rPr>
                            <m:sty m:val="p"/>
                          </m:rPr>
                          <a:rPr lang="el-GR" altLang="zh-CN" i="1">
                            <a:latin typeface="Cambria Math" panose="02040503050406030204" pitchFamily="18" charset="0"/>
                          </a:rPr>
                          <m:t>ψ</m:t>
                        </m:r>
                      </m:e>
                      <m:sup>
                        <m:r>
                          <a:rPr lang="en-US" altLang="zh-CN" i="1">
                            <a:latin typeface="Cambria Math" panose="02040503050406030204" pitchFamily="18" charset="0"/>
                          </a:rPr>
                          <m:t>′</m:t>
                        </m:r>
                      </m:sup>
                    </m:sSup>
                  </m:oMath>
                </a14:m>
                <a:r>
                  <a:rPr lang="en-US" altLang="zh-CN" dirty="0"/>
                  <a:t>+</a:t>
                </a:r>
                <a14:m>
                  <m:oMath xmlns:m="http://schemas.openxmlformats.org/officeDocument/2006/math">
                    <m:r>
                      <a:rPr lang="zh-CN" altLang="en-US" i="1" dirty="0">
                        <a:latin typeface="Cambria Math" panose="02040503050406030204" pitchFamily="18" charset="0"/>
                      </a:rPr>
                      <m:t>𝛽</m:t>
                    </m:r>
                    <m:sSup>
                      <m:sSupPr>
                        <m:ctrlPr>
                          <a:rPr lang="en-US" altLang="zh-CN" i="1">
                            <a:latin typeface="Cambria Math" panose="02040503050406030204" pitchFamily="18" charset="0"/>
                          </a:rPr>
                        </m:ctrlPr>
                      </m:sSupPr>
                      <m:e>
                        <m:r>
                          <m:rPr>
                            <m:sty m:val="p"/>
                          </m:rPr>
                          <a:rPr lang="el-GR" altLang="zh-CN" i="1">
                            <a:latin typeface="Cambria Math" panose="02040503050406030204" pitchFamily="18" charset="0"/>
                          </a:rPr>
                          <m:t>ψ</m:t>
                        </m:r>
                      </m:e>
                      <m:sup>
                        <m:r>
                          <a:rPr lang="en-US" altLang="zh-CN" i="1">
                            <a:latin typeface="Cambria Math" panose="02040503050406030204" pitchFamily="18" charset="0"/>
                          </a:rPr>
                          <m:t>′</m:t>
                        </m:r>
                        <m:r>
                          <a:rPr lang="en-US" altLang="zh-CN" b="0" i="1" smtClean="0">
                            <a:latin typeface="Cambria Math" panose="02040503050406030204" pitchFamily="18" charset="0"/>
                          </a:rPr>
                          <m:t>′</m:t>
                        </m:r>
                      </m:sup>
                    </m:sSup>
                  </m:oMath>
                </a14:m>
                <a:r>
                  <a:rPr lang="en-US" altLang="zh-CN" dirty="0"/>
                  <a:t>=0                                                                 (7)</a:t>
                </a:r>
              </a:p>
              <a:p>
                <a:pPr marL="0" indent="0">
                  <a:buNone/>
                </a:pPr>
                <a:r>
                  <a:rPr lang="en-US" altLang="zh-CN" dirty="0"/>
                  <a:t>Integrate eq.(7), and note that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m:t>
                        </m:r>
                        <m:r>
                          <a:rPr lang="zh-CN" altLang="en-US" i="1" dirty="0">
                            <a:latin typeface="Cambria Math" panose="02040503050406030204" pitchFamily="18" charset="0"/>
                          </a:rPr>
                          <m:t>𝛽</m:t>
                        </m:r>
                        <m:r>
                          <m:rPr>
                            <m:sty m:val="p"/>
                          </m:rPr>
                          <a:rPr lang="el-GR" altLang="zh-CN" i="1">
                            <a:latin typeface="Cambria Math" panose="02040503050406030204" pitchFamily="18" charset="0"/>
                          </a:rPr>
                          <m:t>ψ</m:t>
                        </m:r>
                      </m:e>
                      <m:sup>
                        <m:r>
                          <a:rPr lang="en-US" altLang="zh-CN" i="1">
                            <a:latin typeface="Cambria Math" panose="02040503050406030204" pitchFamily="18" charset="0"/>
                          </a:rPr>
                          <m:t>′</m:t>
                        </m:r>
                      </m:sup>
                    </m:sSup>
                    <m:r>
                      <a:rPr lang="en-US" altLang="zh-CN" i="1">
                        <a:latin typeface="Cambria Math" panose="02040503050406030204" pitchFamily="18" charset="0"/>
                      </a:rPr>
                      <m:t> </m:t>
                    </m:r>
                    <m:r>
                      <a:rPr lang="en-US" altLang="zh-CN" b="0" i="1" smtClean="0">
                        <a:latin typeface="Cambria Math" panose="02040503050406030204" pitchFamily="18" charset="0"/>
                      </a:rPr>
                      <m:t>)</m:t>
                    </m:r>
                    <m:r>
                      <a:rPr lang="en-US" altLang="zh-CN" i="1">
                        <a:latin typeface="Cambria Math" panose="02040503050406030204" pitchFamily="18" charset="0"/>
                      </a:rPr>
                      <m:t>′</m:t>
                    </m:r>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zh-CN" altLang="en-US" i="1" dirty="0">
                            <a:latin typeface="Cambria Math" panose="02040503050406030204" pitchFamily="18" charset="0"/>
                          </a:rPr>
                          <m:t>𝛽</m:t>
                        </m:r>
                      </m:e>
                      <m:sup>
                        <m:r>
                          <a:rPr lang="en-US" altLang="zh-CN" i="1">
                            <a:latin typeface="Cambria Math" panose="02040503050406030204" pitchFamily="18" charset="0"/>
                          </a:rPr>
                          <m:t>′</m:t>
                        </m:r>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m:rPr>
                            <m:sty m:val="p"/>
                          </m:rPr>
                          <a:rPr lang="el-GR" altLang="zh-CN" i="1">
                            <a:latin typeface="Cambria Math" panose="02040503050406030204" pitchFamily="18" charset="0"/>
                          </a:rPr>
                          <m:t>ψ</m:t>
                        </m:r>
                      </m:e>
                      <m:sup>
                        <m:r>
                          <a:rPr lang="en-US" altLang="zh-CN" i="1">
                            <a:latin typeface="Cambria Math" panose="02040503050406030204" pitchFamily="18" charset="0"/>
                          </a:rPr>
                          <m:t>′</m:t>
                        </m:r>
                      </m:sup>
                    </m:sSup>
                    <m:r>
                      <a:rPr lang="en-US" altLang="zh-CN" i="1">
                        <a:latin typeface="Cambria Math" panose="02040503050406030204" pitchFamily="18" charset="0"/>
                      </a:rPr>
                      <m:t> </m:t>
                    </m:r>
                  </m:oMath>
                </a14:m>
                <a:r>
                  <a:rPr lang="en-US" altLang="zh-CN" dirty="0"/>
                  <a:t>+</a:t>
                </a:r>
                <a:r>
                  <a:rPr lang="el-GR" altLang="zh-CN" dirty="0"/>
                  <a:t> </a:t>
                </a:r>
                <a14:m>
                  <m:oMath xmlns:m="http://schemas.openxmlformats.org/officeDocument/2006/math">
                    <m:r>
                      <a:rPr lang="zh-CN" altLang="en-US" i="1" dirty="0">
                        <a:latin typeface="Cambria Math" panose="02040503050406030204" pitchFamily="18" charset="0"/>
                      </a:rPr>
                      <m:t>𝛽</m:t>
                    </m:r>
                    <m:sSup>
                      <m:sSupPr>
                        <m:ctrlPr>
                          <a:rPr lang="en-US" altLang="zh-CN" i="1">
                            <a:latin typeface="Cambria Math" panose="02040503050406030204" pitchFamily="18" charset="0"/>
                          </a:rPr>
                        </m:ctrlPr>
                      </m:sSupPr>
                      <m:e>
                        <m:r>
                          <m:rPr>
                            <m:sty m:val="p"/>
                          </m:rPr>
                          <a:rPr lang="el-GR" altLang="zh-CN" i="1">
                            <a:latin typeface="Cambria Math" panose="02040503050406030204" pitchFamily="18" charset="0"/>
                          </a:rPr>
                          <m:t>ψ</m:t>
                        </m:r>
                      </m:e>
                      <m:sup>
                        <m:r>
                          <a:rPr lang="en-US" altLang="zh-CN" i="1">
                            <a:latin typeface="Cambria Math" panose="02040503050406030204" pitchFamily="18" charset="0"/>
                          </a:rPr>
                          <m:t>′′</m:t>
                        </m:r>
                      </m:sup>
                    </m:sSup>
                    <m:r>
                      <a:rPr lang="en-US" altLang="zh-CN" i="1">
                        <a:latin typeface="Cambria Math" panose="02040503050406030204" pitchFamily="18" charset="0"/>
                      </a:rPr>
                      <m:t> </m:t>
                    </m:r>
                  </m:oMath>
                </a14:m>
                <a:endParaRPr lang="en-US" altLang="zh-CN" dirty="0"/>
              </a:p>
              <a:p>
                <a:pPr marL="0" indent="0">
                  <a:buNone/>
                </a:pPr>
                <a:r>
                  <a:rPr lang="en-US" altLang="zh-CN" dirty="0"/>
                  <a:t>one can get </a:t>
                </a:r>
                <a14:m>
                  <m:oMath xmlns:m="http://schemas.openxmlformats.org/officeDocument/2006/math">
                    <m:sSup>
                      <m:sSupPr>
                        <m:ctrlPr>
                          <a:rPr lang="en-US" altLang="zh-CN" i="1">
                            <a:latin typeface="Cambria Math" panose="02040503050406030204" pitchFamily="18" charset="0"/>
                          </a:rPr>
                        </m:ctrlPr>
                      </m:sSupPr>
                      <m:e>
                        <m:r>
                          <a:rPr lang="zh-CN" altLang="en-US" i="1" dirty="0">
                            <a:latin typeface="Cambria Math" panose="02040503050406030204" pitchFamily="18" charset="0"/>
                          </a:rPr>
                          <m:t>𝛽</m:t>
                        </m:r>
                        <m:r>
                          <m:rPr>
                            <m:sty m:val="p"/>
                          </m:rPr>
                          <a:rPr lang="el-GR" altLang="zh-CN" i="1">
                            <a:latin typeface="Cambria Math" panose="02040503050406030204" pitchFamily="18" charset="0"/>
                          </a:rPr>
                          <m:t>ψ</m:t>
                        </m:r>
                      </m:e>
                      <m:sup>
                        <m:r>
                          <a:rPr lang="en-US" altLang="zh-CN" i="1">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𝑐𝑜𝑠𝑡𝑎𝑛𝑡</m:t>
                    </m:r>
                    <m:r>
                      <a:rPr lang="en-US" altLang="zh-CN" b="0" i="1" smtClean="0">
                        <a:latin typeface="Cambria Math" panose="02040503050406030204" pitchFamily="18" charset="0"/>
                      </a:rPr>
                      <m:t>=1</m:t>
                    </m:r>
                  </m:oMath>
                </a14:m>
                <a:r>
                  <a:rPr lang="en-US" altLang="zh-CN" dirty="0"/>
                  <a:t>, 1 is a most simple constant. We then have </a:t>
                </a:r>
                <a14:m>
                  <m:oMath xmlns:m="http://schemas.openxmlformats.org/officeDocument/2006/math">
                    <m:r>
                      <m:rPr>
                        <m:sty m:val="p"/>
                      </m:rPr>
                      <a:rPr lang="el-GR" altLang="zh-CN" i="1" dirty="0">
                        <a:latin typeface="Cambria Math" panose="02040503050406030204" pitchFamily="18" charset="0"/>
                      </a:rPr>
                      <m:t>ψ</m:t>
                    </m:r>
                    <m:d>
                      <m:dPr>
                        <m:ctrlPr>
                          <a:rPr lang="en-US" altLang="zh-CN" i="1" dirty="0">
                            <a:latin typeface="Cambria Math" panose="02040503050406030204" pitchFamily="18" charset="0"/>
                          </a:rPr>
                        </m:ctrlPr>
                      </m:dPr>
                      <m:e>
                        <m:r>
                          <a:rPr lang="en-US" altLang="zh-CN" b="0" i="1" dirty="0" smtClean="0">
                            <a:latin typeface="Cambria Math" panose="02040503050406030204" pitchFamily="18" charset="0"/>
                          </a:rPr>
                          <m:t>𝑙</m:t>
                        </m:r>
                      </m:e>
                    </m:d>
                    <m:r>
                      <a:rPr lang="en-US" altLang="zh-CN" b="0" i="1" dirty="0" smtClean="0">
                        <a:latin typeface="Cambria Math" panose="02040503050406030204" pitchFamily="18" charset="0"/>
                      </a:rPr>
                      <m:t>=</m:t>
                    </m:r>
                    <m:nary>
                      <m:naryPr>
                        <m:ctrlPr>
                          <a:rPr lang="en-US" altLang="zh-CN" b="0" i="1" dirty="0" smtClean="0">
                            <a:latin typeface="Cambria Math" panose="02040503050406030204" pitchFamily="18" charset="0"/>
                          </a:rPr>
                        </m:ctrlPr>
                      </m:naryPr>
                      <m:sub>
                        <m:r>
                          <m:rPr>
                            <m:brk m:alnAt="23"/>
                          </m:rPr>
                          <a:rPr lang="en-US" altLang="zh-CN" b="0" i="1" dirty="0" smtClean="0">
                            <a:latin typeface="Cambria Math" panose="02040503050406030204" pitchFamily="18" charset="0"/>
                          </a:rPr>
                          <m:t>0</m:t>
                        </m:r>
                      </m:sub>
                      <m:sup>
                        <m:r>
                          <a:rPr lang="en-US" altLang="zh-CN" b="0" i="1" dirty="0" smtClean="0">
                            <a:latin typeface="Cambria Math" panose="02040503050406030204" pitchFamily="18" charset="0"/>
                          </a:rPr>
                          <m:t>𝑙</m:t>
                        </m:r>
                      </m:sup>
                      <m:e>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𝑑𝑠</m:t>
                            </m:r>
                          </m:num>
                          <m:den>
                            <m:r>
                              <a:rPr lang="zh-CN" altLang="en-US" i="1" dirty="0">
                                <a:latin typeface="Cambria Math" panose="02040503050406030204" pitchFamily="18" charset="0"/>
                              </a:rPr>
                              <m:t>𝛽</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den>
                        </m:f>
                      </m:e>
                    </m:nary>
                  </m:oMath>
                </a14:m>
                <a:endParaRPr lang="en-US" altLang="zh-CN" dirty="0"/>
              </a:p>
              <a:p>
                <a:pPr marL="0" indent="0">
                  <a:buNone/>
                </a:pPr>
                <a:r>
                  <a:rPr lang="en-US" altLang="zh-CN" dirty="0"/>
                  <a:t>One can define two more functions </a:t>
                </a:r>
              </a:p>
              <a:p>
                <a:pPr marL="0" indent="0">
                  <a:buNone/>
                </a:pPr>
                <a14:m>
                  <m:oMath xmlns:m="http://schemas.openxmlformats.org/officeDocument/2006/math">
                    <m:r>
                      <m:rPr>
                        <m:sty m:val="p"/>
                      </m:rPr>
                      <a:rPr lang="el-GR" altLang="zh-CN" i="1" dirty="0">
                        <a:latin typeface="Cambria Math" panose="02040503050406030204" pitchFamily="18" charset="0"/>
                      </a:rPr>
                      <m:t>α</m:t>
                    </m:r>
                  </m:oMath>
                </a14:m>
                <a:r>
                  <a:rPr lang="en-US" altLang="zh-CN" dirty="0"/>
                  <a:t>(s)=-</a:t>
                </a:r>
                <a:r>
                  <a:rPr lang="en-US" altLang="zh-CN" b="0" dirty="0"/>
                  <a:t> </a:t>
                </a:r>
                <a14:m>
                  <m:oMath xmlns:m="http://schemas.openxmlformats.org/officeDocument/2006/math">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b="0" i="1" dirty="0" smtClean="0">
                            <a:latin typeface="Cambria Math" panose="02040503050406030204" pitchFamily="18" charset="0"/>
                          </a:rPr>
                          <m:t>2</m:t>
                        </m:r>
                      </m:den>
                    </m:f>
                    <m:sSup>
                      <m:sSupPr>
                        <m:ctrlPr>
                          <a:rPr lang="en-US" altLang="zh-CN" i="1">
                            <a:latin typeface="Cambria Math" panose="02040503050406030204" pitchFamily="18" charset="0"/>
                          </a:rPr>
                        </m:ctrlPr>
                      </m:sSupPr>
                      <m:e>
                        <m:r>
                          <a:rPr lang="zh-CN" altLang="en-US" i="1" dirty="0">
                            <a:latin typeface="Cambria Math" panose="02040503050406030204" pitchFamily="18" charset="0"/>
                          </a:rPr>
                          <m:t>𝛽</m:t>
                        </m:r>
                      </m:e>
                      <m:sup>
                        <m:r>
                          <a:rPr lang="en-US" altLang="zh-CN" i="1">
                            <a:latin typeface="Cambria Math" panose="02040503050406030204" pitchFamily="18" charset="0"/>
                          </a:rPr>
                          <m:t>′</m:t>
                        </m:r>
                      </m:sup>
                    </m:sSup>
                  </m:oMath>
                </a14:m>
                <a:r>
                  <a:rPr lang="en-US" altLang="zh-CN" dirty="0"/>
                  <a:t>(s) and </a:t>
                </a:r>
                <a14:m>
                  <m:oMath xmlns:m="http://schemas.openxmlformats.org/officeDocument/2006/math">
                    <m:r>
                      <m:rPr>
                        <m:sty m:val="p"/>
                      </m:rPr>
                      <a:rPr lang="el-GR" altLang="zh-CN" i="1" dirty="0">
                        <a:latin typeface="Cambria Math" panose="02040503050406030204" pitchFamily="18" charset="0"/>
                      </a:rPr>
                      <m:t>γ</m:t>
                    </m:r>
                  </m:oMath>
                </a14:m>
                <a:r>
                  <a:rPr lang="en-US" altLang="zh-CN" dirty="0"/>
                  <a:t>(s)= </a:t>
                </a:r>
                <a14:m>
                  <m:oMath xmlns:m="http://schemas.openxmlformats.org/officeDocument/2006/math">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1+</m:t>
                        </m:r>
                        <m:sSup>
                          <m:sSupPr>
                            <m:ctrlPr>
                              <a:rPr lang="el-GR" altLang="zh-CN" i="1" dirty="0" smtClean="0">
                                <a:latin typeface="Cambria Math" panose="02040503050406030204" pitchFamily="18" charset="0"/>
                              </a:rPr>
                            </m:ctrlPr>
                          </m:sSupPr>
                          <m:e>
                            <m:r>
                              <m:rPr>
                                <m:sty m:val="p"/>
                              </m:rPr>
                              <a:rPr lang="el-GR" altLang="zh-CN" i="1" dirty="0">
                                <a:latin typeface="Cambria Math" panose="02040503050406030204" pitchFamily="18" charset="0"/>
                              </a:rPr>
                              <m:t>α</m:t>
                            </m:r>
                          </m:e>
                          <m:sup>
                            <m:r>
                              <a:rPr lang="en-US" altLang="zh-CN" b="0" i="1" dirty="0" smtClean="0">
                                <a:latin typeface="Cambria Math" panose="02040503050406030204" pitchFamily="18" charset="0"/>
                              </a:rPr>
                              <m:t>2</m:t>
                            </m:r>
                          </m:sup>
                        </m:sSup>
                        <m:r>
                          <m:rPr>
                            <m:nor/>
                          </m:rPr>
                          <a:rPr lang="en-US" altLang="zh-CN" dirty="0"/>
                          <m:t>(</m:t>
                        </m:r>
                        <m:r>
                          <m:rPr>
                            <m:nor/>
                          </m:rPr>
                          <a:rPr lang="en-US" altLang="zh-CN" dirty="0"/>
                          <m:t>s</m:t>
                        </m:r>
                        <m:r>
                          <m:rPr>
                            <m:nor/>
                          </m:rPr>
                          <a:rPr lang="en-US" altLang="zh-CN" dirty="0"/>
                          <m:t>)</m:t>
                        </m:r>
                      </m:num>
                      <m:den>
                        <m:r>
                          <a:rPr lang="zh-CN" altLang="en-US" i="1" dirty="0">
                            <a:latin typeface="Cambria Math" panose="02040503050406030204" pitchFamily="18" charset="0"/>
                          </a:rPr>
                          <m:t>𝛽</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den>
                    </m:f>
                  </m:oMath>
                </a14:m>
                <a:endParaRPr lang="en-US" altLang="zh-CN" dirty="0"/>
              </a:p>
              <a:p>
                <a:pPr marL="0" indent="0">
                  <a:buNone/>
                </a:pPr>
                <a:r>
                  <a:rPr lang="en-US" altLang="zh-CN" dirty="0"/>
                  <a:t>We call </a:t>
                </a:r>
                <a14:m>
                  <m:oMath xmlns:m="http://schemas.openxmlformats.org/officeDocument/2006/math">
                    <m:r>
                      <m:rPr>
                        <m:sty m:val="p"/>
                      </m:rPr>
                      <a:rPr lang="el-GR" altLang="zh-CN" i="1" dirty="0">
                        <a:latin typeface="Cambria Math" panose="02040503050406030204" pitchFamily="18" charset="0"/>
                      </a:rPr>
                      <m:t>α</m:t>
                    </m:r>
                  </m:oMath>
                </a14:m>
                <a:r>
                  <a:rPr lang="en-US" altLang="zh-CN" i="1" dirty="0"/>
                  <a:t>(s), </a:t>
                </a:r>
                <a14:m>
                  <m:oMath xmlns:m="http://schemas.openxmlformats.org/officeDocument/2006/math">
                    <m:r>
                      <a:rPr lang="el-GR" altLang="zh-CN" i="1" dirty="0" smtClean="0">
                        <a:latin typeface="Cambria Math" panose="02040503050406030204" pitchFamily="18" charset="0"/>
                      </a:rPr>
                      <m:t>𝛽</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r>
                      <a:rPr lang="en-US" altLang="zh-CN" b="0" i="1" dirty="0" smtClean="0">
                        <a:latin typeface="Cambria Math" panose="02040503050406030204" pitchFamily="18" charset="0"/>
                      </a:rPr>
                      <m:t>,</m:t>
                    </m:r>
                    <m:r>
                      <m:rPr>
                        <m:sty m:val="p"/>
                      </m:rPr>
                      <a:rPr lang="el-GR" altLang="zh-CN" i="1" dirty="0">
                        <a:latin typeface="Cambria Math" panose="02040503050406030204" pitchFamily="18" charset="0"/>
                      </a:rPr>
                      <m:t>γ</m:t>
                    </m:r>
                    <m:r>
                      <m:rPr>
                        <m:nor/>
                      </m:rPr>
                      <a:rPr lang="en-US" altLang="zh-CN" i="1" dirty="0"/>
                      <m:t>(</m:t>
                    </m:r>
                    <m:r>
                      <m:rPr>
                        <m:nor/>
                      </m:rPr>
                      <a:rPr lang="en-US" altLang="zh-CN" i="1" dirty="0"/>
                      <m:t>s</m:t>
                    </m:r>
                    <m:r>
                      <m:rPr>
                        <m:nor/>
                      </m:rPr>
                      <a:rPr lang="en-US" altLang="zh-CN" i="1" dirty="0"/>
                      <m:t>)</m:t>
                    </m:r>
                  </m:oMath>
                </a14:m>
                <a:r>
                  <a:rPr lang="en-US" altLang="zh-CN" i="1" dirty="0"/>
                  <a:t> and </a:t>
                </a:r>
                <a14:m>
                  <m:oMath xmlns:m="http://schemas.openxmlformats.org/officeDocument/2006/math">
                    <m:r>
                      <a:rPr lang="el-GR" altLang="zh-CN" i="1" dirty="0">
                        <a:latin typeface="Cambria Math" panose="02040503050406030204" pitchFamily="18" charset="0"/>
                      </a:rPr>
                      <m:t>𝜓</m:t>
                    </m:r>
                    <m:d>
                      <m:dPr>
                        <m:ctrlPr>
                          <a:rPr lang="en-US" altLang="zh-CN" i="1" dirty="0">
                            <a:latin typeface="Cambria Math" panose="02040503050406030204" pitchFamily="18" charset="0"/>
                          </a:rPr>
                        </m:ctrlPr>
                      </m:dPr>
                      <m:e>
                        <m:r>
                          <a:rPr lang="en-US" altLang="zh-CN" b="0" i="1" dirty="0" smtClean="0">
                            <a:latin typeface="Cambria Math" panose="02040503050406030204" pitchFamily="18" charset="0"/>
                          </a:rPr>
                          <m:t>𝑠</m:t>
                        </m:r>
                      </m:e>
                    </m:d>
                  </m:oMath>
                </a14:m>
                <a:r>
                  <a:rPr lang="en-US" altLang="zh-CN" i="1" dirty="0"/>
                  <a:t> </a:t>
                </a:r>
                <a:r>
                  <a:rPr lang="en-US" altLang="zh-CN" dirty="0"/>
                  <a:t>the Courant-Snyder functions.  </a:t>
                </a:r>
                <a:r>
                  <a:rPr lang="el-GR" altLang="zh-CN" dirty="0"/>
                  <a:t> </a:t>
                </a:r>
                <a14:m>
                  <m:oMath xmlns:m="http://schemas.openxmlformats.org/officeDocument/2006/math">
                    <m:r>
                      <a:rPr lang="zh-CN" altLang="en-US" i="1" dirty="0">
                        <a:latin typeface="Cambria Math" panose="02040503050406030204" pitchFamily="18" charset="0"/>
                      </a:rPr>
                      <m:t>𝛽</m:t>
                    </m:r>
                  </m:oMath>
                </a14:m>
                <a:r>
                  <a:rPr lang="en-US" altLang="zh-CN" dirty="0"/>
                  <a:t>, </a:t>
                </a:r>
                <a14:m>
                  <m:oMath xmlns:m="http://schemas.openxmlformats.org/officeDocument/2006/math">
                    <m:r>
                      <m:rPr>
                        <m:sty m:val="p"/>
                      </m:rPr>
                      <a:rPr lang="el-GR" altLang="zh-CN" i="1" dirty="0">
                        <a:latin typeface="Cambria Math" panose="02040503050406030204" pitchFamily="18" charset="0"/>
                      </a:rPr>
                      <m:t>γ</m:t>
                    </m:r>
                  </m:oMath>
                </a14:m>
                <a:r>
                  <a:rPr lang="en-US" altLang="zh-CN" dirty="0"/>
                  <a:t>, </a:t>
                </a:r>
                <a14:m>
                  <m:oMath xmlns:m="http://schemas.openxmlformats.org/officeDocument/2006/math">
                    <m:r>
                      <a:rPr lang="el-GR" altLang="zh-CN" i="1" dirty="0">
                        <a:latin typeface="Cambria Math" panose="02040503050406030204" pitchFamily="18" charset="0"/>
                        <a:ea typeface="Cambria Math" panose="02040503050406030204" pitchFamily="18" charset="0"/>
                      </a:rPr>
                      <m:t>𝜀</m:t>
                    </m:r>
                  </m:oMath>
                </a14:m>
                <a:r>
                  <a:rPr lang="en-US" altLang="zh-CN" dirty="0"/>
                  <a:t> are always positive, and </a:t>
                </a:r>
                <a14:m>
                  <m:oMath xmlns:m="http://schemas.openxmlformats.org/officeDocument/2006/math">
                    <m:r>
                      <a:rPr lang="el-GR" altLang="zh-CN" i="1" dirty="0">
                        <a:latin typeface="Cambria Math" panose="02040503050406030204" pitchFamily="18" charset="0"/>
                      </a:rPr>
                      <m:t>𝜓</m:t>
                    </m:r>
                  </m:oMath>
                </a14:m>
                <a:r>
                  <a:rPr lang="en-US" altLang="zh-CN" dirty="0"/>
                  <a:t> is always increase with s monotonically(</a:t>
                </a:r>
                <a:r>
                  <a:rPr lang="zh-CN" altLang="en-US" dirty="0"/>
                  <a:t>单调</a:t>
                </a:r>
                <a:r>
                  <a:rPr lang="en-US" altLang="zh-CN" dirty="0"/>
                  <a:t>).</a:t>
                </a:r>
                <a:r>
                  <a:rPr lang="zh-CN" altLang="en-US" dirty="0"/>
                  <a:t> </a:t>
                </a:r>
                <a:r>
                  <a:rPr lang="en-US" altLang="zh-CN" dirty="0"/>
                  <a:t>Dimensionality of </a:t>
                </a:r>
                <a14:m>
                  <m:oMath xmlns:m="http://schemas.openxmlformats.org/officeDocument/2006/math">
                    <m:r>
                      <a:rPr lang="zh-CN" altLang="en-US" i="1" dirty="0">
                        <a:latin typeface="Cambria Math" panose="02040503050406030204" pitchFamily="18" charset="0"/>
                      </a:rPr>
                      <m:t>𝛽</m:t>
                    </m:r>
                  </m:oMath>
                </a14:m>
                <a:r>
                  <a:rPr lang="en-US" altLang="zh-CN" dirty="0"/>
                  <a:t>,</a:t>
                </a:r>
                <a:r>
                  <a:rPr lang="el-GR" altLang="zh-CN" dirty="0"/>
                  <a:t> </a:t>
                </a:r>
                <a14:m>
                  <m:oMath xmlns:m="http://schemas.openxmlformats.org/officeDocument/2006/math">
                    <m:r>
                      <a:rPr lang="el-GR" altLang="zh-CN" i="1" dirty="0">
                        <a:latin typeface="Cambria Math" panose="02040503050406030204" pitchFamily="18" charset="0"/>
                        <a:ea typeface="Cambria Math" panose="02040503050406030204" pitchFamily="18" charset="0"/>
                      </a:rPr>
                      <m:t>𝜀</m:t>
                    </m:r>
                  </m:oMath>
                </a14:m>
                <a:r>
                  <a:rPr lang="el-GR" altLang="zh-CN" dirty="0"/>
                  <a:t> </a:t>
                </a:r>
                <a:r>
                  <a:rPr lang="en-US" altLang="zh-CN" dirty="0"/>
                  <a:t>, </a:t>
                </a:r>
                <a14:m>
                  <m:oMath xmlns:m="http://schemas.openxmlformats.org/officeDocument/2006/math">
                    <m:r>
                      <m:rPr>
                        <m:sty m:val="p"/>
                      </m:rPr>
                      <a:rPr lang="el-GR" altLang="zh-CN" i="1" dirty="0">
                        <a:latin typeface="Cambria Math" panose="02040503050406030204" pitchFamily="18" charset="0"/>
                      </a:rPr>
                      <m:t>α</m:t>
                    </m:r>
                  </m:oMath>
                </a14:m>
                <a:r>
                  <a:rPr lang="el-GR" altLang="zh-CN" i="1" dirty="0"/>
                  <a:t> </a:t>
                </a:r>
                <a:r>
                  <a:rPr lang="en-US" altLang="zh-CN" dirty="0"/>
                  <a:t>, </a:t>
                </a:r>
                <a14:m>
                  <m:oMath xmlns:m="http://schemas.openxmlformats.org/officeDocument/2006/math">
                    <m:r>
                      <m:rPr>
                        <m:sty m:val="p"/>
                      </m:rPr>
                      <a:rPr lang="el-GR" altLang="zh-CN" i="1" dirty="0">
                        <a:latin typeface="Cambria Math" panose="02040503050406030204" pitchFamily="18" charset="0"/>
                      </a:rPr>
                      <m:t>γ</m:t>
                    </m:r>
                  </m:oMath>
                </a14:m>
                <a:r>
                  <a:rPr lang="en-US" altLang="zh-CN" dirty="0"/>
                  <a:t>, </a:t>
                </a:r>
                <a14:m>
                  <m:oMath xmlns:m="http://schemas.openxmlformats.org/officeDocument/2006/math">
                    <m:r>
                      <a:rPr lang="el-GR" altLang="zh-CN" i="1" dirty="0">
                        <a:latin typeface="Cambria Math" panose="02040503050406030204" pitchFamily="18" charset="0"/>
                      </a:rPr>
                      <m:t>𝜓</m:t>
                    </m:r>
                  </m:oMath>
                </a14:m>
                <a:r>
                  <a:rPr lang="el-GR" altLang="zh-CN" dirty="0"/>
                  <a:t> </a:t>
                </a:r>
                <a:r>
                  <a:rPr lang="en-US" altLang="zh-CN" dirty="0"/>
                  <a:t>are m, m-rad, dimensionless, 1/m and radian(</a:t>
                </a:r>
                <a:r>
                  <a:rPr lang="zh-CN" altLang="en-US" dirty="0"/>
                  <a:t>弧度</a:t>
                </a:r>
                <a:r>
                  <a:rPr lang="en-US" altLang="zh-CN" dirty="0"/>
                  <a:t>) respectively.</a:t>
                </a:r>
              </a:p>
              <a:p>
                <a:pPr marL="0" indent="0">
                  <a:buNone/>
                </a:pPr>
                <a:endParaRPr lang="en-US" altLang="zh-CN" dirty="0"/>
              </a:p>
              <a:p>
                <a:pPr marL="0" indent="0">
                  <a:buNone/>
                </a:pPr>
                <a:endParaRPr lang="zh-CN" altLang="en-US"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196731E0-1789-4658-92E1-7055E3B77DF1}"/>
                  </a:ext>
                </a:extLst>
              </p:cNvPr>
              <p:cNvSpPr>
                <a:spLocks noGrp="1" noRot="1" noChangeAspect="1" noMove="1" noResize="1" noEditPoints="1" noAdjustHandles="1" noChangeArrowheads="1" noChangeShapeType="1" noTextEdit="1"/>
              </p:cNvSpPr>
              <p:nvPr>
                <p:ph idx="1"/>
              </p:nvPr>
            </p:nvSpPr>
            <p:spPr>
              <a:xfrm>
                <a:off x="838200" y="457200"/>
                <a:ext cx="10515600" cy="5719763"/>
              </a:xfrm>
              <a:blipFill>
                <a:blip r:embed="rId2"/>
                <a:stretch>
                  <a:fillRect l="-1217" t="-2452" r="-116" b="-2772"/>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E92E91F9-F615-4C11-AA87-9B47F5DFDE61}"/>
              </a:ext>
            </a:extLst>
          </p:cNvPr>
          <p:cNvSpPr>
            <a:spLocks noGrp="1"/>
          </p:cNvSpPr>
          <p:nvPr>
            <p:ph type="sldNum" sz="quarter" idx="12"/>
          </p:nvPr>
        </p:nvSpPr>
        <p:spPr/>
        <p:txBody>
          <a:bodyPr/>
          <a:lstStyle/>
          <a:p>
            <a:fld id="{BECEA2A7-8118-4BBB-B458-A85BC23F12DD}" type="slidenum">
              <a:rPr lang="zh-CN" altLang="en-US" smtClean="0"/>
              <a:t>18</a:t>
            </a:fld>
            <a:endParaRPr lang="zh-CN" altLang="en-US"/>
          </a:p>
        </p:txBody>
      </p:sp>
    </p:spTree>
    <p:extLst>
      <p:ext uri="{BB962C8B-B14F-4D97-AF65-F5344CB8AC3E}">
        <p14:creationId xmlns:p14="http://schemas.microsoft.com/office/powerpoint/2010/main" val="10511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E60CB5B-956A-40C3-8266-F7C21CE9F339}"/>
                  </a:ext>
                </a:extLst>
              </p:cNvPr>
              <p:cNvSpPr>
                <a:spLocks noGrp="1"/>
              </p:cNvSpPr>
              <p:nvPr>
                <p:ph idx="1"/>
              </p:nvPr>
            </p:nvSpPr>
            <p:spPr>
              <a:xfrm>
                <a:off x="838200" y="553156"/>
                <a:ext cx="10515600" cy="5623807"/>
              </a:xfrm>
            </p:spPr>
            <p:txBody>
              <a:bodyPr>
                <a:normAutofit/>
              </a:bodyPr>
              <a:lstStyle/>
              <a:p>
                <a:pPr marL="0" indent="0">
                  <a:buNone/>
                </a:pPr>
                <a:r>
                  <a:rPr lang="en-US" altLang="zh-CN" dirty="0"/>
                  <a:t>From (5), we have </a:t>
                </a:r>
              </a:p>
              <a:p>
                <a:pPr marL="0" indent="0">
                  <a:buNone/>
                </a:pPr>
                <a14:m>
                  <m:oMath xmlns:m="http://schemas.openxmlformats.org/officeDocument/2006/math">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𝑢</m:t>
                        </m:r>
                      </m:e>
                      <m:sup>
                        <m:r>
                          <a:rPr lang="en-US" altLang="zh-CN" b="0" i="0" dirty="0" smtClean="0">
                            <a:latin typeface="Cambria Math" panose="02040503050406030204" pitchFamily="18" charset="0"/>
                          </a:rPr>
                          <m:t>′</m:t>
                        </m:r>
                      </m:sup>
                    </m:sSup>
                    <m:r>
                      <a:rPr lang="en-US" altLang="zh-CN" b="0" i="0" dirty="0" smtClean="0">
                        <a:latin typeface="Cambria Math" panose="02040503050406030204" pitchFamily="18" charset="0"/>
                      </a:rPr>
                      <m:t>=</m:t>
                    </m:r>
                    <m:r>
                      <m:rPr>
                        <m:nor/>
                      </m:rPr>
                      <a:rPr lang="en-US" altLang="zh-CN" dirty="0"/>
                      <m:t>−</m:t>
                    </m:r>
                    <m:rad>
                      <m:radPr>
                        <m:degHide m:val="on"/>
                        <m:ctrlPr>
                          <a:rPr lang="en-US" altLang="zh-CN" i="1" dirty="0">
                            <a:latin typeface="Cambria Math" panose="02040503050406030204" pitchFamily="18" charset="0"/>
                          </a:rPr>
                        </m:ctrlPr>
                      </m:radPr>
                      <m:deg/>
                      <m:e>
                        <m:r>
                          <a:rPr lang="el-GR" altLang="zh-CN" i="1" dirty="0">
                            <a:latin typeface="Cambria Math" panose="02040503050406030204" pitchFamily="18" charset="0"/>
                          </a:rPr>
                          <m:t>𝜀</m:t>
                        </m:r>
                      </m:e>
                    </m:rad>
                    <m:f>
                      <m:fPr>
                        <m:ctrlPr>
                          <a:rPr lang="el-GR" altLang="zh-CN" i="1" dirty="0">
                            <a:latin typeface="Cambria Math" panose="02040503050406030204" pitchFamily="18" charset="0"/>
                          </a:rPr>
                        </m:ctrlPr>
                      </m:fPr>
                      <m:num>
                        <m:r>
                          <a:rPr lang="el-GR" altLang="zh-CN" i="1" dirty="0">
                            <a:latin typeface="Cambria Math" panose="02040503050406030204" pitchFamily="18" charset="0"/>
                            <a:ea typeface="Cambria Math" panose="02040503050406030204" pitchFamily="18" charset="0"/>
                          </a:rPr>
                          <m:t>𝛼</m:t>
                        </m:r>
                      </m:num>
                      <m:den>
                        <m:rad>
                          <m:radPr>
                            <m:degHide m:val="on"/>
                            <m:ctrlPr>
                              <a:rPr lang="el-GR" altLang="zh-CN" i="1" dirty="0" smtClean="0">
                                <a:latin typeface="Cambria Math" panose="02040503050406030204" pitchFamily="18" charset="0"/>
                              </a:rPr>
                            </m:ctrlPr>
                          </m:radPr>
                          <m:deg/>
                          <m:e>
                            <m:r>
                              <a:rPr lang="el-GR" altLang="zh-CN" i="1" dirty="0">
                                <a:latin typeface="Cambria Math" panose="02040503050406030204" pitchFamily="18" charset="0"/>
                              </a:rPr>
                              <m:t>𝛽</m:t>
                            </m:r>
                          </m:e>
                        </m:rad>
                      </m:den>
                    </m:f>
                    <m:r>
                      <a:rPr lang="en-US" altLang="zh-CN" b="0" i="1" dirty="0" smtClean="0">
                        <a:latin typeface="Cambria Math" panose="02040503050406030204" pitchFamily="18" charset="0"/>
                      </a:rPr>
                      <m:t>𝐶𝑜𝑠</m:t>
                    </m:r>
                    <m:d>
                      <m:dPr>
                        <m:ctrlPr>
                          <a:rPr lang="en-US" altLang="zh-CN" b="0" i="1" dirty="0" smtClean="0">
                            <a:latin typeface="Cambria Math" panose="02040503050406030204" pitchFamily="18" charset="0"/>
                          </a:rPr>
                        </m:ctrlPr>
                      </m:dPr>
                      <m:e>
                        <m:r>
                          <m:rPr>
                            <m:sty m:val="p"/>
                          </m:rPr>
                          <a:rPr lang="el-GR" altLang="zh-CN" b="0" i="1" dirty="0" smtClean="0">
                            <a:latin typeface="Cambria Math" panose="02040503050406030204" pitchFamily="18" charset="0"/>
                          </a:rPr>
                          <m:t>ψ</m:t>
                        </m:r>
                        <m:r>
                          <a:rPr lang="en-US" altLang="zh-CN" b="0" i="1" dirty="0" smtClean="0">
                            <a:latin typeface="Cambria Math" panose="02040503050406030204" pitchFamily="18" charset="0"/>
                          </a:rPr>
                          <m:t>+</m:t>
                        </m:r>
                        <m:r>
                          <m:rPr>
                            <m:sty m:val="p"/>
                          </m:rPr>
                          <a:rPr lang="el-GR" altLang="zh-CN" i="1" dirty="0">
                            <a:latin typeface="Cambria Math" panose="02040503050406030204" pitchFamily="18" charset="0"/>
                          </a:rPr>
                          <m:t>ψ</m:t>
                        </m:r>
                        <m:r>
                          <a:rPr lang="en-US" altLang="zh-CN" b="0" i="1" baseline="-25000" dirty="0" smtClean="0">
                            <a:latin typeface="Cambria Math" panose="02040503050406030204" pitchFamily="18" charset="0"/>
                          </a:rPr>
                          <m:t>0</m:t>
                        </m:r>
                      </m:e>
                    </m:d>
                  </m:oMath>
                </a14:m>
                <a:r>
                  <a:rPr lang="en-US" altLang="zh-CN" dirty="0"/>
                  <a:t>- </a:t>
                </a:r>
                <a14:m>
                  <m:oMath xmlns:m="http://schemas.openxmlformats.org/officeDocument/2006/math">
                    <m:rad>
                      <m:radPr>
                        <m:degHide m:val="on"/>
                        <m:ctrlPr>
                          <a:rPr lang="en-US" altLang="zh-CN" i="1" dirty="0">
                            <a:latin typeface="Cambria Math" panose="02040503050406030204" pitchFamily="18" charset="0"/>
                          </a:rPr>
                        </m:ctrlPr>
                      </m:radPr>
                      <m:deg/>
                      <m:e>
                        <m:f>
                          <m:fPr>
                            <m:ctrlPr>
                              <a:rPr lang="el-GR" altLang="zh-CN" i="1" dirty="0">
                                <a:latin typeface="Cambria Math" panose="02040503050406030204" pitchFamily="18" charset="0"/>
                              </a:rPr>
                            </m:ctrlPr>
                          </m:fPr>
                          <m:num>
                            <m:r>
                              <a:rPr lang="el-GR" altLang="zh-CN" i="1" dirty="0">
                                <a:latin typeface="Cambria Math" panose="02040503050406030204" pitchFamily="18" charset="0"/>
                                <a:ea typeface="Cambria Math" panose="02040503050406030204" pitchFamily="18" charset="0"/>
                              </a:rPr>
                              <m:t>𝛼</m:t>
                            </m:r>
                          </m:num>
                          <m:den>
                            <m:r>
                              <a:rPr lang="zh-CN" altLang="en-US" i="1" dirty="0">
                                <a:latin typeface="Cambria Math" panose="02040503050406030204" pitchFamily="18" charset="0"/>
                              </a:rPr>
                              <m:t>𝛽</m:t>
                            </m:r>
                          </m:den>
                        </m:f>
                      </m:e>
                    </m:rad>
                  </m:oMath>
                </a14:m>
                <a:r>
                  <a:rPr lang="en-US" altLang="zh-CN" dirty="0"/>
                  <a:t> </a:t>
                </a:r>
                <a14:m>
                  <m:oMath xmlns:m="http://schemas.openxmlformats.org/officeDocument/2006/math">
                    <m:r>
                      <a:rPr lang="en-US" altLang="zh-CN" b="0" i="1" dirty="0" smtClean="0">
                        <a:latin typeface="Cambria Math" panose="02040503050406030204" pitchFamily="18" charset="0"/>
                      </a:rPr>
                      <m:t>𝑆𝑖𝑛</m:t>
                    </m:r>
                    <m:r>
                      <a:rPr lang="en-US" altLang="zh-CN" i="1" dirty="0">
                        <a:latin typeface="Cambria Math" panose="02040503050406030204" pitchFamily="18" charset="0"/>
                      </a:rPr>
                      <m:t> </m:t>
                    </m:r>
                    <m:d>
                      <m:dPr>
                        <m:ctrlPr>
                          <a:rPr lang="en-US" altLang="zh-CN" i="1" dirty="0">
                            <a:latin typeface="Cambria Math" panose="02040503050406030204" pitchFamily="18" charset="0"/>
                          </a:rPr>
                        </m:ctrlPr>
                      </m:dPr>
                      <m:e>
                        <m:r>
                          <m:rPr>
                            <m:sty m:val="p"/>
                          </m:rPr>
                          <a:rPr lang="el-GR" altLang="zh-CN" i="1" dirty="0">
                            <a:latin typeface="Cambria Math" panose="02040503050406030204" pitchFamily="18" charset="0"/>
                          </a:rPr>
                          <m:t>ψ</m:t>
                        </m:r>
                        <m:r>
                          <a:rPr lang="en-US" altLang="zh-CN" i="1" dirty="0">
                            <a:latin typeface="Cambria Math" panose="02040503050406030204" pitchFamily="18" charset="0"/>
                          </a:rPr>
                          <m:t>+</m:t>
                        </m:r>
                        <m:r>
                          <m:rPr>
                            <m:sty m:val="p"/>
                          </m:rPr>
                          <a:rPr lang="el-GR" altLang="zh-CN" i="1" dirty="0">
                            <a:latin typeface="Cambria Math" panose="02040503050406030204" pitchFamily="18" charset="0"/>
                          </a:rPr>
                          <m:t>ψ</m:t>
                        </m:r>
                        <m:r>
                          <a:rPr lang="en-US" altLang="zh-CN" i="1" baseline="-25000" dirty="0">
                            <a:latin typeface="Cambria Math" panose="02040503050406030204" pitchFamily="18" charset="0"/>
                          </a:rPr>
                          <m:t>0</m:t>
                        </m:r>
                      </m:e>
                    </m:d>
                  </m:oMath>
                </a14:m>
                <a:r>
                  <a:rPr lang="en-US" altLang="zh-CN" dirty="0"/>
                  <a:t> </a:t>
                </a:r>
                <a:r>
                  <a:rPr lang="zh-CN" altLang="en-US" dirty="0"/>
                  <a:t>                            </a:t>
                </a:r>
                <a:r>
                  <a:rPr lang="en-US" altLang="zh-CN" dirty="0"/>
                  <a:t>(8)</a:t>
                </a:r>
              </a:p>
              <a:p>
                <a:pPr marL="0" indent="0">
                  <a:buNone/>
                </a:pPr>
                <a:r>
                  <a:rPr lang="en-US" altLang="zh-CN" dirty="0"/>
                  <a:t>Combined with eq.(5), one can get</a:t>
                </a:r>
              </a:p>
              <a:p>
                <a:pPr marL="0" indent="0">
                  <a:buNone/>
                </a:pPr>
                <a14:m>
                  <m:oMath xmlns:m="http://schemas.openxmlformats.org/officeDocument/2006/math">
                    <m:sSup>
                      <m:sSupPr>
                        <m:ctrlPr>
                          <a:rPr lang="en-US" altLang="zh-CN" b="0" i="1" dirty="0" smtClean="0">
                            <a:latin typeface="Cambria Math" panose="02040503050406030204" pitchFamily="18" charset="0"/>
                          </a:rPr>
                        </m:ctrlPr>
                      </m:sSupPr>
                      <m:e>
                        <m:r>
                          <a:rPr lang="zh-CN" altLang="en-US" i="1" dirty="0">
                            <a:latin typeface="Cambria Math" panose="02040503050406030204" pitchFamily="18" charset="0"/>
                          </a:rPr>
                          <m:t>𝛽</m:t>
                        </m:r>
                        <m:r>
                          <a:rPr lang="en-US" altLang="zh-CN" i="1" dirty="0">
                            <a:latin typeface="Cambria Math" panose="02040503050406030204" pitchFamily="18" charset="0"/>
                          </a:rPr>
                          <m:t>𝑢</m:t>
                        </m:r>
                      </m:e>
                      <m:sup>
                        <m:r>
                          <a:rPr lang="en-US" altLang="zh-CN" b="0" i="0" dirty="0" smtClean="0">
                            <a:latin typeface="Cambria Math" panose="02040503050406030204" pitchFamily="18" charset="0"/>
                          </a:rPr>
                          <m:t>′</m:t>
                        </m:r>
                      </m:sup>
                    </m:sSup>
                  </m:oMath>
                </a14:m>
                <a:r>
                  <a:rPr lang="en-US" altLang="zh-CN" dirty="0"/>
                  <a:t>+</a:t>
                </a:r>
                <a:r>
                  <a:rPr lang="el-GR" altLang="zh-CN" dirty="0"/>
                  <a:t> </a:t>
                </a:r>
                <a14:m>
                  <m:oMath xmlns:m="http://schemas.openxmlformats.org/officeDocument/2006/math">
                    <m:r>
                      <m:rPr>
                        <m:sty m:val="p"/>
                      </m:rPr>
                      <a:rPr lang="el-GR" altLang="zh-CN" i="1" dirty="0">
                        <a:latin typeface="Cambria Math" panose="02040503050406030204" pitchFamily="18" charset="0"/>
                      </a:rPr>
                      <m:t>α</m:t>
                    </m:r>
                    <m:r>
                      <a:rPr lang="en-US" altLang="zh-CN" i="1" dirty="0">
                        <a:latin typeface="Cambria Math" panose="02040503050406030204" pitchFamily="18" charset="0"/>
                      </a:rPr>
                      <m:t>𝑢</m:t>
                    </m:r>
                  </m:oMath>
                </a14:m>
                <a:r>
                  <a:rPr lang="en-US" altLang="zh-CN" dirty="0"/>
                  <a:t>= </a:t>
                </a:r>
                <a14:m>
                  <m:oMath xmlns:m="http://schemas.openxmlformats.org/officeDocument/2006/math">
                    <m:r>
                      <m:rPr>
                        <m:nor/>
                      </m:rPr>
                      <a:rPr lang="en-US" altLang="zh-CN" dirty="0"/>
                      <m:t>−</m:t>
                    </m:r>
                    <m:rad>
                      <m:radPr>
                        <m:degHide m:val="on"/>
                        <m:ctrlPr>
                          <a:rPr lang="en-US" altLang="zh-CN" i="1" dirty="0">
                            <a:latin typeface="Cambria Math" panose="02040503050406030204" pitchFamily="18" charset="0"/>
                          </a:rPr>
                        </m:ctrlPr>
                      </m:radPr>
                      <m:deg/>
                      <m:e>
                        <m:r>
                          <m:rPr>
                            <m:sty m:val="p"/>
                          </m:rPr>
                          <a:rPr lang="el-GR" altLang="zh-CN" i="1" dirty="0">
                            <a:latin typeface="Cambria Math" panose="02040503050406030204" pitchFamily="18" charset="0"/>
                          </a:rPr>
                          <m:t>ε</m:t>
                        </m:r>
                        <m:r>
                          <a:rPr lang="zh-CN" altLang="en-US" i="1" dirty="0">
                            <a:latin typeface="Cambria Math" panose="02040503050406030204" pitchFamily="18" charset="0"/>
                          </a:rPr>
                          <m:t>𝛽</m:t>
                        </m:r>
                      </m:e>
                    </m:rad>
                  </m:oMath>
                </a14:m>
                <a:r>
                  <a:rPr lang="en-US" altLang="zh-CN" dirty="0"/>
                  <a:t> </a:t>
                </a:r>
                <a14:m>
                  <m:oMath xmlns:m="http://schemas.openxmlformats.org/officeDocument/2006/math">
                    <m:r>
                      <a:rPr lang="en-US" altLang="zh-CN" i="1" dirty="0">
                        <a:latin typeface="Cambria Math" panose="02040503050406030204" pitchFamily="18" charset="0"/>
                      </a:rPr>
                      <m:t>𝑆𝑖𝑛</m:t>
                    </m:r>
                    <m:r>
                      <a:rPr lang="en-US" altLang="zh-CN" i="1" dirty="0">
                        <a:latin typeface="Cambria Math" panose="02040503050406030204" pitchFamily="18" charset="0"/>
                      </a:rPr>
                      <m:t> </m:t>
                    </m:r>
                    <m:d>
                      <m:dPr>
                        <m:ctrlPr>
                          <a:rPr lang="en-US" altLang="zh-CN" i="1" dirty="0">
                            <a:latin typeface="Cambria Math" panose="02040503050406030204" pitchFamily="18" charset="0"/>
                          </a:rPr>
                        </m:ctrlPr>
                      </m:dPr>
                      <m:e>
                        <m:r>
                          <m:rPr>
                            <m:sty m:val="p"/>
                          </m:rPr>
                          <a:rPr lang="el-GR" altLang="zh-CN" i="1" dirty="0">
                            <a:latin typeface="Cambria Math" panose="02040503050406030204" pitchFamily="18" charset="0"/>
                          </a:rPr>
                          <m:t>ψ</m:t>
                        </m:r>
                        <m:r>
                          <a:rPr lang="en-US" altLang="zh-CN" i="1" dirty="0">
                            <a:latin typeface="Cambria Math" panose="02040503050406030204" pitchFamily="18" charset="0"/>
                          </a:rPr>
                          <m:t>+</m:t>
                        </m:r>
                        <m:r>
                          <m:rPr>
                            <m:sty m:val="p"/>
                          </m:rPr>
                          <a:rPr lang="el-GR" altLang="zh-CN" i="1" dirty="0">
                            <a:latin typeface="Cambria Math" panose="02040503050406030204" pitchFamily="18" charset="0"/>
                          </a:rPr>
                          <m:t>ψ</m:t>
                        </m:r>
                        <m:r>
                          <a:rPr lang="en-US" altLang="zh-CN" i="1" baseline="-25000" dirty="0">
                            <a:latin typeface="Cambria Math" panose="02040503050406030204" pitchFamily="18" charset="0"/>
                          </a:rPr>
                          <m:t>0</m:t>
                        </m:r>
                      </m:e>
                    </m:d>
                  </m:oMath>
                </a14:m>
                <a:r>
                  <a:rPr lang="en-US" altLang="zh-CN" dirty="0"/>
                  <a:t>                                                </a:t>
                </a:r>
                <a:r>
                  <a:rPr lang="zh-CN" altLang="en-US" dirty="0"/>
                  <a:t>（</a:t>
                </a:r>
                <a:r>
                  <a:rPr lang="en-US" altLang="zh-CN" dirty="0"/>
                  <a:t>9</a:t>
                </a:r>
                <a:r>
                  <a:rPr lang="zh-CN" altLang="en-US" dirty="0"/>
                  <a:t>）</a:t>
                </a:r>
                <a:endParaRPr lang="en-US" altLang="zh-CN" dirty="0"/>
              </a:p>
              <a:p>
                <a:pPr marL="0" indent="0">
                  <a:buNone/>
                </a:pPr>
                <a:r>
                  <a:rPr lang="en-US" altLang="zh-CN" dirty="0"/>
                  <a:t>So </a:t>
                </a:r>
                <a14:m>
                  <m:oMath xmlns:m="http://schemas.openxmlformats.org/officeDocument/2006/math">
                    <m:sSup>
                      <m:sSupPr>
                        <m:ctrlPr>
                          <a:rPr lang="en-US" altLang="zh-CN" b="0" i="1" dirty="0" smtClean="0">
                            <a:latin typeface="Cambria Math" panose="02040503050406030204" pitchFamily="18" charset="0"/>
                          </a:rPr>
                        </m:ctrlPr>
                      </m:sSupPr>
                      <m:e>
                        <m:r>
                          <a:rPr lang="zh-CN" altLang="en-US" i="1" dirty="0">
                            <a:latin typeface="Cambria Math" panose="02040503050406030204" pitchFamily="18" charset="0"/>
                          </a:rPr>
                          <m:t>𝛽</m:t>
                        </m:r>
                        <m:r>
                          <a:rPr lang="en-US" altLang="zh-CN" i="1" dirty="0">
                            <a:latin typeface="Cambria Math" panose="02040503050406030204" pitchFamily="18" charset="0"/>
                          </a:rPr>
                          <m:t>𝑢</m:t>
                        </m:r>
                      </m:e>
                      <m:sup>
                        <m:r>
                          <a:rPr lang="en-US" altLang="zh-CN" b="0" i="0" dirty="0" smtClean="0">
                            <a:latin typeface="Cambria Math" panose="02040503050406030204" pitchFamily="18" charset="0"/>
                          </a:rPr>
                          <m:t>′</m:t>
                        </m:r>
                      </m:sup>
                    </m:sSup>
                  </m:oMath>
                </a14:m>
                <a:r>
                  <a:rPr lang="en-US" altLang="zh-CN" dirty="0"/>
                  <a:t>+</a:t>
                </a:r>
                <a:r>
                  <a:rPr lang="el-GR" altLang="zh-CN" dirty="0"/>
                  <a:t> </a:t>
                </a:r>
                <a14:m>
                  <m:oMath xmlns:m="http://schemas.openxmlformats.org/officeDocument/2006/math">
                    <m:r>
                      <m:rPr>
                        <m:sty m:val="p"/>
                      </m:rPr>
                      <a:rPr lang="el-GR" altLang="zh-CN" i="1" dirty="0">
                        <a:latin typeface="Cambria Math" panose="02040503050406030204" pitchFamily="18" charset="0"/>
                      </a:rPr>
                      <m:t>α</m:t>
                    </m:r>
                    <m:r>
                      <a:rPr lang="en-US" altLang="zh-CN" b="0" i="1" dirty="0" smtClean="0">
                        <a:latin typeface="Cambria Math" panose="02040503050406030204" pitchFamily="18" charset="0"/>
                      </a:rPr>
                      <m:t>𝑢</m:t>
                    </m:r>
                  </m:oMath>
                </a14:m>
                <a:r>
                  <a:rPr lang="en-US" altLang="zh-CN" dirty="0"/>
                  <a:t> can be considered to be the momentum canonical conjugate to </a:t>
                </a:r>
                <a14:m>
                  <m:oMath xmlns:m="http://schemas.openxmlformats.org/officeDocument/2006/math">
                    <m:r>
                      <a:rPr lang="en-US" altLang="zh-CN" i="1" dirty="0">
                        <a:latin typeface="Cambria Math" panose="02040503050406030204" pitchFamily="18" charset="0"/>
                      </a:rPr>
                      <m:t>𝑢</m:t>
                    </m:r>
                  </m:oMath>
                </a14:m>
                <a:r>
                  <a:rPr lang="en-US" altLang="zh-CN" dirty="0"/>
                  <a:t>, </a:t>
                </a:r>
                <a14:m>
                  <m:oMath xmlns:m="http://schemas.openxmlformats.org/officeDocument/2006/math">
                    <m:r>
                      <a:rPr lang="en-US" altLang="zh-CN" i="1" dirty="0">
                        <a:latin typeface="Cambria Math" panose="02040503050406030204" pitchFamily="18" charset="0"/>
                      </a:rPr>
                      <m:t>𝑢</m:t>
                    </m:r>
                  </m:oMath>
                </a14:m>
                <a:r>
                  <a:rPr lang="en-US" altLang="zh-CN" dirty="0"/>
                  <a:t> being proportional to </a:t>
                </a:r>
                <a14:m>
                  <m:oMath xmlns:m="http://schemas.openxmlformats.org/officeDocument/2006/math">
                    <m:r>
                      <a:rPr lang="en-US" altLang="zh-CN" i="1" dirty="0">
                        <a:latin typeface="Cambria Math" panose="02040503050406030204" pitchFamily="18" charset="0"/>
                      </a:rPr>
                      <m:t>𝐶𝑜𝑠</m:t>
                    </m:r>
                    <m:d>
                      <m:dPr>
                        <m:ctrlPr>
                          <a:rPr lang="en-US" altLang="zh-CN" i="1" dirty="0">
                            <a:latin typeface="Cambria Math" panose="02040503050406030204" pitchFamily="18" charset="0"/>
                          </a:rPr>
                        </m:ctrlPr>
                      </m:dPr>
                      <m:e>
                        <m:r>
                          <m:rPr>
                            <m:sty m:val="p"/>
                          </m:rPr>
                          <a:rPr lang="el-GR" altLang="zh-CN" i="1" dirty="0">
                            <a:latin typeface="Cambria Math" panose="02040503050406030204" pitchFamily="18" charset="0"/>
                          </a:rPr>
                          <m:t>ψ</m:t>
                        </m:r>
                        <m:r>
                          <a:rPr lang="en-US" altLang="zh-CN" i="1" dirty="0">
                            <a:latin typeface="Cambria Math" panose="02040503050406030204" pitchFamily="18" charset="0"/>
                          </a:rPr>
                          <m:t>+</m:t>
                        </m:r>
                        <m:r>
                          <m:rPr>
                            <m:sty m:val="p"/>
                          </m:rPr>
                          <a:rPr lang="el-GR" altLang="zh-CN" i="1" dirty="0">
                            <a:latin typeface="Cambria Math" panose="02040503050406030204" pitchFamily="18" charset="0"/>
                          </a:rPr>
                          <m:t>ψ</m:t>
                        </m:r>
                        <m:r>
                          <a:rPr lang="en-US" altLang="zh-CN" i="1" baseline="-25000" dirty="0">
                            <a:latin typeface="Cambria Math" panose="02040503050406030204" pitchFamily="18" charset="0"/>
                          </a:rPr>
                          <m:t>0</m:t>
                        </m:r>
                      </m:e>
                    </m:d>
                  </m:oMath>
                </a14:m>
                <a:r>
                  <a:rPr lang="en-US" altLang="zh-CN" dirty="0"/>
                  <a:t>.</a:t>
                </a:r>
              </a:p>
              <a:p>
                <a:pPr marL="0" indent="0">
                  <a:buNone/>
                </a:pPr>
                <a:r>
                  <a:rPr lang="en-US" altLang="zh-CN" dirty="0"/>
                  <a:t>From eq.(5) and eq.(9), one can get </a:t>
                </a:r>
                <a14:m>
                  <m:oMath xmlns:m="http://schemas.openxmlformats.org/officeDocument/2006/math">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𝑢</m:t>
                        </m:r>
                      </m:e>
                      <m:sup>
                        <m:r>
                          <a:rPr lang="en-US" altLang="zh-CN" b="0" i="0" dirty="0" smtClean="0">
                            <a:latin typeface="Cambria Math" panose="02040503050406030204" pitchFamily="18" charset="0"/>
                          </a:rPr>
                          <m:t>2</m:t>
                        </m:r>
                      </m:sup>
                    </m:sSup>
                    <m:r>
                      <a:rPr lang="en-US" altLang="zh-CN" b="0" i="1" dirty="0" smtClean="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b="0" i="1" dirty="0" smtClean="0">
                            <a:latin typeface="Cambria Math" panose="02040503050406030204" pitchFamily="18" charset="0"/>
                          </a:rPr>
                          <m:t>(</m:t>
                        </m:r>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𝛽</m:t>
                            </m:r>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m:rPr>
                            <m:nor/>
                          </m:rPr>
                          <a:rPr lang="en-US" altLang="zh-CN" dirty="0"/>
                          <m:t>+</m:t>
                        </m:r>
                        <m:r>
                          <m:rPr>
                            <m:nor/>
                          </m:rPr>
                          <a:rPr lang="el-GR" altLang="zh-CN" dirty="0"/>
                          <m:t> </m:t>
                        </m:r>
                        <m:r>
                          <m:rPr>
                            <m:sty m:val="p"/>
                          </m:rPr>
                          <a:rPr lang="el-GR" altLang="zh-CN" i="1" dirty="0">
                            <a:latin typeface="Cambria Math" panose="02040503050406030204" pitchFamily="18" charset="0"/>
                          </a:rPr>
                          <m:t>α</m:t>
                        </m:r>
                        <m:r>
                          <a:rPr lang="en-US" altLang="zh-CN" i="1" dirty="0">
                            <a:latin typeface="Cambria Math" panose="02040503050406030204" pitchFamily="18" charset="0"/>
                          </a:rPr>
                          <m:t>𝑢</m:t>
                        </m:r>
                        <m:r>
                          <a:rPr lang="en-US" altLang="zh-CN" b="0" i="1" dirty="0" smtClean="0">
                            <a:latin typeface="Cambria Math" panose="02040503050406030204" pitchFamily="18" charset="0"/>
                          </a:rPr>
                          <m:t>)</m:t>
                        </m:r>
                      </m:e>
                      <m:sup>
                        <m:r>
                          <a:rPr lang="en-US" altLang="zh-CN" dirty="0">
                            <a:latin typeface="Cambria Math" panose="02040503050406030204" pitchFamily="18" charset="0"/>
                          </a:rPr>
                          <m:t>2</m:t>
                        </m:r>
                      </m:sup>
                    </m:sSup>
                    <m:r>
                      <a:rPr lang="en-US" altLang="zh-CN" b="0" i="1" dirty="0" smtClean="0">
                        <a:latin typeface="Cambria Math" panose="02040503050406030204" pitchFamily="18" charset="0"/>
                      </a:rPr>
                      <m:t>=</m:t>
                    </m:r>
                    <m:r>
                      <m:rPr>
                        <m:sty m:val="p"/>
                      </m:rPr>
                      <a:rPr lang="el-GR" altLang="zh-CN" i="1" dirty="0">
                        <a:latin typeface="Cambria Math" panose="02040503050406030204" pitchFamily="18" charset="0"/>
                      </a:rPr>
                      <m:t>ε</m:t>
                    </m:r>
                    <m:r>
                      <a:rPr lang="zh-CN" altLang="en-US" i="1" dirty="0">
                        <a:latin typeface="Cambria Math" panose="02040503050406030204" pitchFamily="18" charset="0"/>
                      </a:rPr>
                      <m:t>𝛽</m:t>
                    </m:r>
                  </m:oMath>
                </a14:m>
                <a:r>
                  <a:rPr lang="zh-CN" altLang="en-US" dirty="0"/>
                  <a:t> </a:t>
                </a:r>
                <a:r>
                  <a:rPr lang="en-US" altLang="zh-CN" dirty="0"/>
                  <a:t>or equivalently </a:t>
                </a:r>
              </a:p>
              <a:p>
                <a:pPr marL="0" indent="0">
                  <a:buNone/>
                </a:pPr>
                <a14:m>
                  <m:oMath xmlns:m="http://schemas.openxmlformats.org/officeDocument/2006/math">
                    <m:sSup>
                      <m:sSupPr>
                        <m:ctrlPr>
                          <a:rPr lang="en-US" altLang="zh-CN" i="1" dirty="0">
                            <a:latin typeface="Cambria Math" panose="02040503050406030204" pitchFamily="18" charset="0"/>
                          </a:rPr>
                        </m:ctrlPr>
                      </m:sSupPr>
                      <m:e>
                        <m:r>
                          <m:rPr>
                            <m:sty m:val="p"/>
                          </m:rPr>
                          <a:rPr lang="el-GR" altLang="zh-CN" i="1" dirty="0" smtClean="0">
                            <a:latin typeface="Cambria Math" panose="02040503050406030204" pitchFamily="18" charset="0"/>
                          </a:rPr>
                          <m:t>γ</m:t>
                        </m:r>
                        <m:r>
                          <a:rPr lang="en-US" altLang="zh-CN" i="1" dirty="0">
                            <a:latin typeface="Cambria Math" panose="02040503050406030204" pitchFamily="18" charset="0"/>
                          </a:rPr>
                          <m:t>𝑢</m:t>
                        </m:r>
                      </m:e>
                      <m:sup>
                        <m:r>
                          <a:rPr lang="en-US" altLang="zh-CN" dirty="0">
                            <a:latin typeface="Cambria Math" panose="02040503050406030204" pitchFamily="18" charset="0"/>
                          </a:rPr>
                          <m:t>2</m:t>
                        </m:r>
                      </m:sup>
                    </m:sSup>
                    <m:r>
                      <a:rPr lang="en-US" altLang="zh-CN" i="1" dirty="0">
                        <a:latin typeface="Cambria Math" panose="02040503050406030204" pitchFamily="18" charset="0"/>
                      </a:rPr>
                      <m:t>+2</m:t>
                    </m:r>
                    <m:r>
                      <a:rPr lang="el-GR" altLang="zh-CN" i="1" dirty="0">
                        <a:latin typeface="Cambria Math" panose="02040503050406030204" pitchFamily="18" charset="0"/>
                        <a:ea typeface="Cambria Math" panose="02040503050406030204" pitchFamily="18" charset="0"/>
                      </a:rPr>
                      <m:t>𝛼</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𝑢𝑢</m:t>
                        </m:r>
                      </m:e>
                      <m:sup>
                        <m:r>
                          <a:rPr lang="en-US" altLang="zh-CN" dirty="0">
                            <a:latin typeface="Cambria Math" panose="02040503050406030204" pitchFamily="18" charset="0"/>
                          </a:rPr>
                          <m:t>′</m:t>
                        </m:r>
                      </m:sup>
                    </m:sSup>
                    <m:r>
                      <a:rPr lang="en-US" altLang="zh-CN" b="0" i="0" dirty="0" smtClean="0">
                        <a:latin typeface="Cambria Math" panose="02040503050406030204" pitchFamily="18" charset="0"/>
                      </a:rPr>
                      <m:t>+</m:t>
                    </m:r>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𝛽</m:t>
                        </m:r>
                        <m:r>
                          <a:rPr lang="en-US" altLang="zh-CN" i="1" dirty="0">
                            <a:latin typeface="Cambria Math" panose="02040503050406030204" pitchFamily="18" charset="0"/>
                          </a:rPr>
                          <m:t>𝑢</m:t>
                        </m:r>
                      </m:e>
                      <m:sup>
                        <m:r>
                          <a:rPr lang="en-US" altLang="zh-CN" dirty="0">
                            <a:latin typeface="Cambria Math" panose="02040503050406030204" pitchFamily="18" charset="0"/>
                          </a:rPr>
                          <m:t>′</m:t>
                        </m:r>
                        <m:r>
                          <a:rPr lang="en-US" altLang="zh-CN" b="0" i="0" dirty="0" smtClean="0">
                            <a:latin typeface="Cambria Math" panose="02040503050406030204" pitchFamily="18" charset="0"/>
                          </a:rPr>
                          <m:t>2</m:t>
                        </m:r>
                      </m:sup>
                    </m:sSup>
                    <m:r>
                      <a:rPr lang="en-US" altLang="zh-CN" i="1" dirty="0">
                        <a:latin typeface="Cambria Math" panose="02040503050406030204" pitchFamily="18" charset="0"/>
                      </a:rPr>
                      <m:t>=</m:t>
                    </m:r>
                    <m:r>
                      <m:rPr>
                        <m:sty m:val="p"/>
                      </m:rPr>
                      <a:rPr lang="el-GR" altLang="zh-CN" i="1" dirty="0">
                        <a:latin typeface="Cambria Math" panose="02040503050406030204" pitchFamily="18" charset="0"/>
                      </a:rPr>
                      <m:t>ε</m:t>
                    </m:r>
                  </m:oMath>
                </a14:m>
                <a:r>
                  <a:rPr lang="en-US" altLang="zh-CN" dirty="0"/>
                  <a:t>=constant                                           (10)</a:t>
                </a:r>
              </a:p>
              <a:p>
                <a:pPr marL="0" indent="0">
                  <a:buNone/>
                </a:pPr>
                <a:r>
                  <a:rPr lang="en-US" altLang="zh-CN" dirty="0"/>
                  <a:t>This constant is called the emittance of the particle.</a:t>
                </a:r>
                <a:endParaRPr lang="zh-CN" altLang="en-US" dirty="0"/>
              </a:p>
            </p:txBody>
          </p:sp>
        </mc:Choice>
        <mc:Fallback xmlns="">
          <p:sp>
            <p:nvSpPr>
              <p:cNvPr id="3" name="内容占位符 2">
                <a:extLst>
                  <a:ext uri="{FF2B5EF4-FFF2-40B4-BE49-F238E27FC236}">
                    <a16:creationId xmlns:a16="http://schemas.microsoft.com/office/drawing/2014/main" id="{CE60CB5B-956A-40C3-8266-F7C21CE9F339}"/>
                  </a:ext>
                </a:extLst>
              </p:cNvPr>
              <p:cNvSpPr>
                <a:spLocks noGrp="1" noRot="1" noChangeAspect="1" noMove="1" noResize="1" noEditPoints="1" noAdjustHandles="1" noChangeArrowheads="1" noChangeShapeType="1" noTextEdit="1"/>
              </p:cNvSpPr>
              <p:nvPr>
                <p:ph idx="1"/>
              </p:nvPr>
            </p:nvSpPr>
            <p:spPr>
              <a:xfrm>
                <a:off x="838200" y="553156"/>
                <a:ext cx="10515600" cy="5623807"/>
              </a:xfrm>
              <a:blipFill>
                <a:blip r:embed="rId2"/>
                <a:stretch>
                  <a:fillRect l="-1217" t="-2061"/>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B4BC5C85-FCE4-4E9F-BEF3-B4A11660A21E}"/>
              </a:ext>
            </a:extLst>
          </p:cNvPr>
          <p:cNvSpPr>
            <a:spLocks noGrp="1"/>
          </p:cNvSpPr>
          <p:nvPr>
            <p:ph type="sldNum" sz="quarter" idx="12"/>
          </p:nvPr>
        </p:nvSpPr>
        <p:spPr/>
        <p:txBody>
          <a:bodyPr/>
          <a:lstStyle/>
          <a:p>
            <a:fld id="{BECEA2A7-8118-4BBB-B458-A85BC23F12DD}" type="slidenum">
              <a:rPr lang="zh-CN" altLang="en-US" smtClean="0"/>
              <a:t>19</a:t>
            </a:fld>
            <a:endParaRPr lang="zh-CN" altLang="en-US"/>
          </a:p>
        </p:txBody>
      </p:sp>
    </p:spTree>
    <p:extLst>
      <p:ext uri="{BB962C8B-B14F-4D97-AF65-F5344CB8AC3E}">
        <p14:creationId xmlns:p14="http://schemas.microsoft.com/office/powerpoint/2010/main" val="2793619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93A582-080F-4256-B019-2C4163778D5C}"/>
              </a:ext>
            </a:extLst>
          </p:cNvPr>
          <p:cNvSpPr>
            <a:spLocks noGrp="1"/>
          </p:cNvSpPr>
          <p:nvPr>
            <p:ph type="title"/>
          </p:nvPr>
        </p:nvSpPr>
        <p:spPr>
          <a:xfrm>
            <a:off x="838200" y="92176"/>
            <a:ext cx="10515600" cy="780279"/>
          </a:xfrm>
        </p:spPr>
        <p:txBody>
          <a:bodyPr/>
          <a:lstStyle/>
          <a:p>
            <a:r>
              <a:rPr lang="en-US" altLang="zh-CN" dirty="0"/>
              <a:t>Content</a:t>
            </a:r>
            <a:r>
              <a:rPr lang="zh-CN" altLang="en-US" dirty="0"/>
              <a:t>（内容）</a:t>
            </a:r>
          </a:p>
        </p:txBody>
      </p:sp>
      <p:sp>
        <p:nvSpPr>
          <p:cNvPr id="9" name="文本框 8">
            <a:extLst>
              <a:ext uri="{FF2B5EF4-FFF2-40B4-BE49-F238E27FC236}">
                <a16:creationId xmlns:a16="http://schemas.microsoft.com/office/drawing/2014/main" id="{D4D66022-CF5F-4FCD-8587-BD3EAEC65C57}"/>
              </a:ext>
            </a:extLst>
          </p:cNvPr>
          <p:cNvSpPr txBox="1"/>
          <p:nvPr/>
        </p:nvSpPr>
        <p:spPr>
          <a:xfrm>
            <a:off x="4357542" y="1127125"/>
            <a:ext cx="2731416" cy="4708981"/>
          </a:xfrm>
          <a:prstGeom prst="rect">
            <a:avLst/>
          </a:prstGeom>
          <a:noFill/>
        </p:spPr>
        <p:txBody>
          <a:bodyPr wrap="square">
            <a:spAutoFit/>
          </a:bodyPr>
          <a:lstStyle/>
          <a:p>
            <a:r>
              <a:rPr lang="en-US" altLang="zh-CN" sz="2000" b="1" dirty="0"/>
              <a:t>Perturbation</a:t>
            </a:r>
          </a:p>
          <a:p>
            <a:r>
              <a:rPr lang="zh-CN" altLang="en-US" sz="2000" b="1" dirty="0"/>
              <a:t>（扰动）</a:t>
            </a:r>
            <a:endParaRPr lang="en-US" altLang="zh-CN" sz="2000" b="1" dirty="0"/>
          </a:p>
          <a:p>
            <a:pPr marL="0" indent="0">
              <a:buNone/>
            </a:pPr>
            <a:r>
              <a:rPr lang="en-US" altLang="zh-CN" sz="2000" dirty="0"/>
              <a:t>  Field error</a:t>
            </a:r>
          </a:p>
          <a:p>
            <a:pPr marL="0" indent="0">
              <a:buNone/>
            </a:pPr>
            <a:r>
              <a:rPr lang="zh-CN" altLang="en-US" sz="2000" dirty="0"/>
              <a:t>（场误差）</a:t>
            </a:r>
            <a:endParaRPr lang="en-US" altLang="zh-CN" sz="2000" dirty="0"/>
          </a:p>
          <a:p>
            <a:pPr marL="0" indent="0">
              <a:buNone/>
            </a:pPr>
            <a:r>
              <a:rPr lang="en-US" altLang="zh-CN" sz="2000" dirty="0"/>
              <a:t>  Orbit distortion</a:t>
            </a:r>
          </a:p>
          <a:p>
            <a:pPr marL="0" indent="0">
              <a:buNone/>
            </a:pPr>
            <a:r>
              <a:rPr lang="zh-CN" altLang="en-US" sz="2000" dirty="0"/>
              <a:t>（轨道扭曲）</a:t>
            </a:r>
            <a:endParaRPr lang="en-US" altLang="zh-CN" sz="2000" dirty="0"/>
          </a:p>
          <a:p>
            <a:pPr marL="0" indent="0">
              <a:buNone/>
            </a:pPr>
            <a:r>
              <a:rPr lang="en-US" altLang="zh-CN" sz="2000" dirty="0"/>
              <a:t>  Tune shift</a:t>
            </a:r>
          </a:p>
          <a:p>
            <a:pPr marL="0" indent="0">
              <a:buNone/>
            </a:pPr>
            <a:r>
              <a:rPr lang="zh-CN" altLang="en-US" sz="2000" dirty="0"/>
              <a:t>（频移）</a:t>
            </a:r>
            <a:endParaRPr lang="en-US" altLang="zh-CN" sz="2000" dirty="0"/>
          </a:p>
          <a:p>
            <a:pPr marL="0" indent="0">
              <a:buNone/>
            </a:pPr>
            <a:r>
              <a:rPr lang="en-US" altLang="zh-CN" sz="2000" dirty="0"/>
              <a:t>  Adiabatic damping</a:t>
            </a:r>
          </a:p>
          <a:p>
            <a:pPr marL="0" indent="0">
              <a:buNone/>
            </a:pPr>
            <a:r>
              <a:rPr lang="zh-CN" altLang="en-US" sz="2000" dirty="0"/>
              <a:t>（绝热阻尼）</a:t>
            </a:r>
            <a:endParaRPr lang="en-US" altLang="zh-CN" sz="2000" dirty="0"/>
          </a:p>
          <a:p>
            <a:pPr marL="0" indent="0">
              <a:buNone/>
            </a:pPr>
            <a:r>
              <a:rPr lang="en-US" altLang="zh-CN" sz="2000" dirty="0"/>
              <a:t>  Linear coupling</a:t>
            </a:r>
          </a:p>
          <a:p>
            <a:pPr marL="0" indent="0">
              <a:buNone/>
            </a:pPr>
            <a:r>
              <a:rPr lang="zh-CN" altLang="en-US" sz="2000" dirty="0"/>
              <a:t>（线性耦合）</a:t>
            </a:r>
            <a:endParaRPr lang="en-US" altLang="zh-CN" sz="2000" dirty="0"/>
          </a:p>
          <a:p>
            <a:pPr marL="0" indent="0">
              <a:buNone/>
            </a:pPr>
            <a:r>
              <a:rPr lang="en-US" altLang="zh-CN" sz="2000" dirty="0"/>
              <a:t>  Nonlinear resonance</a:t>
            </a:r>
          </a:p>
          <a:p>
            <a:pPr marL="0" indent="0">
              <a:buNone/>
            </a:pPr>
            <a:r>
              <a:rPr lang="zh-CN" altLang="en-US" sz="2000" dirty="0"/>
              <a:t>（非线性共振）</a:t>
            </a:r>
            <a:endParaRPr lang="en-US" altLang="zh-CN" sz="2000" dirty="0"/>
          </a:p>
          <a:p>
            <a:pPr marL="0" indent="0">
              <a:buNone/>
            </a:pPr>
            <a:r>
              <a:rPr lang="en-US" altLang="zh-CN" sz="2000" dirty="0"/>
              <a:t> </a:t>
            </a:r>
          </a:p>
        </p:txBody>
      </p:sp>
      <p:sp>
        <p:nvSpPr>
          <p:cNvPr id="11" name="文本框 10">
            <a:extLst>
              <a:ext uri="{FF2B5EF4-FFF2-40B4-BE49-F238E27FC236}">
                <a16:creationId xmlns:a16="http://schemas.microsoft.com/office/drawing/2014/main" id="{952F0789-33F5-433E-BAF6-45DE2C5EFCBF}"/>
              </a:ext>
            </a:extLst>
          </p:cNvPr>
          <p:cNvSpPr txBox="1"/>
          <p:nvPr/>
        </p:nvSpPr>
        <p:spPr>
          <a:xfrm>
            <a:off x="7428320" y="1127125"/>
            <a:ext cx="4336331" cy="4708981"/>
          </a:xfrm>
          <a:prstGeom prst="rect">
            <a:avLst/>
          </a:prstGeom>
          <a:noFill/>
        </p:spPr>
        <p:txBody>
          <a:bodyPr wrap="square">
            <a:spAutoFit/>
          </a:bodyPr>
          <a:lstStyle/>
          <a:p>
            <a:r>
              <a:rPr lang="en-US" altLang="zh-CN" sz="2000" b="1" dirty="0"/>
              <a:t>Chromatic effect</a:t>
            </a:r>
          </a:p>
          <a:p>
            <a:r>
              <a:rPr lang="zh-CN" altLang="en-US" sz="2000" b="1" dirty="0"/>
              <a:t>（色散效应）</a:t>
            </a:r>
            <a:endParaRPr lang="en-US" altLang="zh-CN" sz="2000" b="1" dirty="0"/>
          </a:p>
          <a:p>
            <a:pPr marL="0" indent="0">
              <a:buNone/>
            </a:pPr>
            <a:r>
              <a:rPr lang="en-US" altLang="zh-CN" sz="2000" dirty="0"/>
              <a:t>  Dispersion function</a:t>
            </a:r>
          </a:p>
          <a:p>
            <a:pPr marL="0" indent="0">
              <a:buNone/>
            </a:pPr>
            <a:r>
              <a:rPr lang="zh-CN" altLang="en-US" sz="2000" dirty="0"/>
              <a:t>（色散函数）</a:t>
            </a:r>
            <a:endParaRPr lang="en-US" altLang="zh-CN" sz="2000" dirty="0"/>
          </a:p>
          <a:p>
            <a:pPr marL="0" indent="0">
              <a:buNone/>
            </a:pPr>
            <a:r>
              <a:rPr lang="en-US" altLang="zh-CN" sz="2000" dirty="0"/>
              <a:t>  Calculation of dispersion function </a:t>
            </a:r>
          </a:p>
          <a:p>
            <a:pPr marL="0" indent="0">
              <a:buNone/>
            </a:pPr>
            <a:r>
              <a:rPr lang="zh-CN" altLang="en-US" sz="2000" dirty="0"/>
              <a:t>（色散函数的计算）</a:t>
            </a:r>
            <a:endParaRPr lang="en-US" altLang="zh-CN" sz="2000" dirty="0"/>
          </a:p>
          <a:p>
            <a:pPr marL="0" indent="0">
              <a:buNone/>
            </a:pPr>
            <a:r>
              <a:rPr lang="en-US" altLang="zh-CN" sz="2000" dirty="0"/>
              <a:t>  Dispersion suppressor</a:t>
            </a:r>
          </a:p>
          <a:p>
            <a:pPr marL="0" indent="0">
              <a:buNone/>
            </a:pPr>
            <a:r>
              <a:rPr lang="zh-CN" altLang="en-US" sz="2000" dirty="0"/>
              <a:t>（色散的消除）</a:t>
            </a:r>
            <a:endParaRPr lang="en-US" altLang="zh-CN" sz="2000" dirty="0"/>
          </a:p>
          <a:p>
            <a:pPr marL="0" indent="0">
              <a:buNone/>
            </a:pPr>
            <a:r>
              <a:rPr lang="en-US" altLang="zh-CN" sz="2000" dirty="0"/>
              <a:t>  Momentum compaction</a:t>
            </a:r>
          </a:p>
          <a:p>
            <a:pPr marL="0" indent="0">
              <a:buNone/>
            </a:pPr>
            <a:r>
              <a:rPr lang="zh-CN" altLang="en-US" sz="2000" dirty="0"/>
              <a:t>（动量的压缩）</a:t>
            </a:r>
            <a:endParaRPr lang="en-US" altLang="zh-CN" sz="2000" dirty="0"/>
          </a:p>
          <a:p>
            <a:pPr marL="0" indent="0">
              <a:buNone/>
            </a:pPr>
            <a:r>
              <a:rPr lang="en-US" altLang="zh-CN" sz="2000" dirty="0"/>
              <a:t>  Achromat cell</a:t>
            </a:r>
          </a:p>
          <a:p>
            <a:pPr marL="0" indent="0">
              <a:buNone/>
            </a:pPr>
            <a:r>
              <a:rPr lang="zh-CN" altLang="en-US" sz="2000" dirty="0"/>
              <a:t>（消色散单元）</a:t>
            </a:r>
            <a:endParaRPr lang="en-US" altLang="zh-CN" sz="2000" dirty="0"/>
          </a:p>
          <a:p>
            <a:pPr marL="0" indent="0">
              <a:buNone/>
            </a:pPr>
            <a:r>
              <a:rPr lang="en-US" altLang="zh-CN" sz="2000" dirty="0"/>
              <a:t>  Chromaticity</a:t>
            </a:r>
          </a:p>
          <a:p>
            <a:pPr marL="0" indent="0">
              <a:buNone/>
            </a:pPr>
            <a:r>
              <a:rPr lang="zh-CN" altLang="en-US" sz="2000" dirty="0"/>
              <a:t>（色品）</a:t>
            </a:r>
            <a:endParaRPr lang="en-US" altLang="zh-CN" sz="2000" dirty="0"/>
          </a:p>
          <a:p>
            <a:pPr marL="0" indent="0">
              <a:buNone/>
            </a:pPr>
            <a:endParaRPr lang="zh-CN" altLang="en-US" sz="2000" dirty="0"/>
          </a:p>
        </p:txBody>
      </p:sp>
      <p:sp>
        <p:nvSpPr>
          <p:cNvPr id="4" name="灯片编号占位符 3">
            <a:extLst>
              <a:ext uri="{FF2B5EF4-FFF2-40B4-BE49-F238E27FC236}">
                <a16:creationId xmlns:a16="http://schemas.microsoft.com/office/drawing/2014/main" id="{8EC5D5C1-B0DB-4CDC-AAB6-C7A88A47C99D}"/>
              </a:ext>
            </a:extLst>
          </p:cNvPr>
          <p:cNvSpPr>
            <a:spLocks noGrp="1"/>
          </p:cNvSpPr>
          <p:nvPr>
            <p:ph type="sldNum" sz="quarter" idx="12"/>
          </p:nvPr>
        </p:nvSpPr>
        <p:spPr/>
        <p:txBody>
          <a:bodyPr/>
          <a:lstStyle/>
          <a:p>
            <a:fld id="{BECEA2A7-8118-4BBB-B458-A85BC23F12DD}" type="slidenum">
              <a:rPr lang="zh-CN" altLang="en-US" smtClean="0"/>
              <a:t>2</a:t>
            </a:fld>
            <a:endParaRPr lang="zh-CN" altLang="en-US"/>
          </a:p>
        </p:txBody>
      </p:sp>
      <p:sp>
        <p:nvSpPr>
          <p:cNvPr id="5" name="文本框 4">
            <a:extLst>
              <a:ext uri="{FF2B5EF4-FFF2-40B4-BE49-F238E27FC236}">
                <a16:creationId xmlns:a16="http://schemas.microsoft.com/office/drawing/2014/main" id="{C927E264-24CA-4F6A-B0E1-850A699DF992}"/>
              </a:ext>
            </a:extLst>
          </p:cNvPr>
          <p:cNvSpPr txBox="1"/>
          <p:nvPr/>
        </p:nvSpPr>
        <p:spPr>
          <a:xfrm>
            <a:off x="945716" y="1096025"/>
            <a:ext cx="3457184" cy="3785652"/>
          </a:xfrm>
          <a:prstGeom prst="rect">
            <a:avLst/>
          </a:prstGeom>
          <a:noFill/>
        </p:spPr>
        <p:txBody>
          <a:bodyPr wrap="square" rtlCol="0">
            <a:spAutoFit/>
          </a:bodyPr>
          <a:lstStyle/>
          <a:p>
            <a:pPr marL="0" indent="0">
              <a:buNone/>
            </a:pPr>
            <a:r>
              <a:rPr lang="en-US" altLang="zh-CN" sz="2000" b="1" dirty="0"/>
              <a:t>Transverse Motion</a:t>
            </a:r>
          </a:p>
          <a:p>
            <a:pPr marL="0" indent="0">
              <a:buNone/>
            </a:pPr>
            <a:r>
              <a:rPr lang="zh-CN" altLang="en-US" sz="2000" b="1" dirty="0"/>
              <a:t>（横向运动）</a:t>
            </a:r>
            <a:endParaRPr lang="en-US" altLang="zh-CN" sz="2000" b="1" dirty="0"/>
          </a:p>
          <a:p>
            <a:pPr marL="0" indent="0">
              <a:buNone/>
            </a:pPr>
            <a:r>
              <a:rPr lang="en-US" altLang="zh-CN" sz="2000" dirty="0"/>
              <a:t>Equation of motion</a:t>
            </a:r>
          </a:p>
          <a:p>
            <a:pPr marL="0" indent="0">
              <a:buNone/>
            </a:pPr>
            <a:r>
              <a:rPr lang="zh-CN" altLang="en-US" sz="2000" dirty="0"/>
              <a:t>（运动方程）</a:t>
            </a:r>
            <a:endParaRPr lang="en-US" altLang="zh-CN" sz="2000" dirty="0"/>
          </a:p>
          <a:p>
            <a:pPr marL="0" indent="0">
              <a:buNone/>
            </a:pPr>
            <a:r>
              <a:rPr lang="en-US" altLang="zh-CN" sz="2000" dirty="0"/>
              <a:t>Matrix formalism</a:t>
            </a:r>
          </a:p>
          <a:p>
            <a:pPr marL="0" indent="0">
              <a:buNone/>
            </a:pPr>
            <a:r>
              <a:rPr lang="zh-CN" altLang="en-US" sz="2000" dirty="0"/>
              <a:t>（矩阵形式）</a:t>
            </a:r>
            <a:endParaRPr lang="en-US" altLang="zh-CN" sz="2000" dirty="0"/>
          </a:p>
          <a:p>
            <a:pPr marL="0" indent="0">
              <a:buNone/>
            </a:pPr>
            <a:r>
              <a:rPr lang="en-US" altLang="zh-CN" sz="2000" dirty="0" err="1"/>
              <a:t>Symplecticity</a:t>
            </a:r>
            <a:endParaRPr lang="en-US" altLang="zh-CN" sz="2000" dirty="0"/>
          </a:p>
          <a:p>
            <a:pPr marL="0" indent="0">
              <a:buNone/>
            </a:pPr>
            <a:r>
              <a:rPr lang="zh-CN" altLang="en-US" sz="2000" dirty="0"/>
              <a:t>（辛）</a:t>
            </a:r>
            <a:endParaRPr lang="en-US" altLang="zh-CN" sz="2000" dirty="0"/>
          </a:p>
          <a:p>
            <a:pPr marL="0" indent="0">
              <a:buNone/>
            </a:pPr>
            <a:r>
              <a:rPr lang="en-US" altLang="zh-CN" sz="2000" dirty="0"/>
              <a:t>Courant-Snyder formalism</a:t>
            </a:r>
          </a:p>
          <a:p>
            <a:pPr marL="0" indent="0">
              <a:buNone/>
            </a:pPr>
            <a:r>
              <a:rPr lang="zh-CN" altLang="en-US" sz="2000" dirty="0"/>
              <a:t>（克朗特</a:t>
            </a:r>
            <a:r>
              <a:rPr lang="en-US" altLang="zh-CN" sz="2000" dirty="0"/>
              <a:t>-</a:t>
            </a:r>
            <a:r>
              <a:rPr lang="zh-CN" altLang="en-US" sz="2000" dirty="0"/>
              <a:t>施耐德形式）</a:t>
            </a:r>
            <a:endParaRPr lang="en-US" altLang="zh-CN" sz="2000" dirty="0"/>
          </a:p>
          <a:p>
            <a:pPr marL="0" indent="0">
              <a:buNone/>
            </a:pPr>
            <a:r>
              <a:rPr lang="en-US" altLang="zh-CN" sz="2000" dirty="0"/>
              <a:t>Normal form</a:t>
            </a:r>
          </a:p>
          <a:p>
            <a:pPr marL="0" indent="0">
              <a:buNone/>
            </a:pPr>
            <a:r>
              <a:rPr lang="zh-CN" altLang="en-US" sz="2000" dirty="0"/>
              <a:t>（规范形式）</a:t>
            </a:r>
            <a:endParaRPr lang="en-US" altLang="zh-CN" sz="2000" dirty="0"/>
          </a:p>
        </p:txBody>
      </p:sp>
    </p:spTree>
    <p:extLst>
      <p:ext uri="{BB962C8B-B14F-4D97-AF65-F5344CB8AC3E}">
        <p14:creationId xmlns:p14="http://schemas.microsoft.com/office/powerpoint/2010/main" val="2431326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2519D6-3E07-4BED-863C-46378633C5B0}"/>
              </a:ext>
            </a:extLst>
          </p:cNvPr>
          <p:cNvSpPr>
            <a:spLocks noGrp="1"/>
          </p:cNvSpPr>
          <p:nvPr>
            <p:ph type="title"/>
          </p:nvPr>
        </p:nvSpPr>
        <p:spPr>
          <a:xfrm>
            <a:off x="838200" y="240947"/>
            <a:ext cx="10515600" cy="825853"/>
          </a:xfrm>
        </p:spPr>
        <p:txBody>
          <a:bodyPr/>
          <a:lstStyle/>
          <a:p>
            <a:r>
              <a:rPr lang="en-US" altLang="zh-CN" dirty="0"/>
              <a:t>Phase space ellipse (</a:t>
            </a:r>
            <a:r>
              <a:rPr lang="zh-CN" altLang="en-US" dirty="0"/>
              <a:t>相空间椭圆</a:t>
            </a:r>
            <a:r>
              <a:rPr lang="en-US" altLang="zh-CN" dirty="0"/>
              <a:t>)</a:t>
            </a:r>
            <a:endParaRPr lang="zh-CN" altLang="en-US" dirty="0"/>
          </a:p>
        </p:txBody>
      </p:sp>
      <p:pic>
        <p:nvPicPr>
          <p:cNvPr id="5" name="内容占位符 4">
            <a:extLst>
              <a:ext uri="{FF2B5EF4-FFF2-40B4-BE49-F238E27FC236}">
                <a16:creationId xmlns:a16="http://schemas.microsoft.com/office/drawing/2014/main" id="{77FCC6EC-7082-4155-B8B9-DF92136A0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4311" y="1332089"/>
            <a:ext cx="6261701" cy="5475111"/>
          </a:xfr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8D714BD-CF9A-4A18-ADD7-F83DD4808D43}"/>
                  </a:ext>
                </a:extLst>
              </p:cNvPr>
              <p:cNvSpPr txBox="1"/>
              <p:nvPr/>
            </p:nvSpPr>
            <p:spPr>
              <a:xfrm>
                <a:off x="8291688" y="2037645"/>
                <a:ext cx="618374" cy="3721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altLang="zh-CN" i="1">
                              <a:latin typeface="Cambria Math" panose="02040503050406030204" pitchFamily="18" charset="0"/>
                            </a:rPr>
                          </m:ctrlPr>
                        </m:radPr>
                        <m:deg/>
                        <m:e>
                          <m:r>
                            <m:rPr>
                              <m:nor/>
                            </m:rPr>
                            <a:rPr lang="el-GR" altLang="zh-CN" dirty="0"/>
                            <m:t>γε</m:t>
                          </m:r>
                        </m:e>
                      </m:rad>
                    </m:oMath>
                  </m:oMathPara>
                </a14:m>
                <a:endParaRPr lang="zh-CN" altLang="en-US" dirty="0"/>
              </a:p>
            </p:txBody>
          </p:sp>
        </mc:Choice>
        <mc:Fallback xmlns="">
          <p:sp>
            <p:nvSpPr>
              <p:cNvPr id="6" name="文本框 5">
                <a:extLst>
                  <a:ext uri="{FF2B5EF4-FFF2-40B4-BE49-F238E27FC236}">
                    <a16:creationId xmlns:a16="http://schemas.microsoft.com/office/drawing/2014/main" id="{88D714BD-CF9A-4A18-ADD7-F83DD4808D43}"/>
                  </a:ext>
                </a:extLst>
              </p:cNvPr>
              <p:cNvSpPr txBox="1">
                <a:spLocks noRot="1" noChangeAspect="1" noMove="1" noResize="1" noEditPoints="1" noAdjustHandles="1" noChangeArrowheads="1" noChangeShapeType="1" noTextEdit="1"/>
              </p:cNvSpPr>
              <p:nvPr/>
            </p:nvSpPr>
            <p:spPr>
              <a:xfrm>
                <a:off x="8291688" y="2037645"/>
                <a:ext cx="618374" cy="372153"/>
              </a:xfrm>
              <a:prstGeom prst="rect">
                <a:avLst/>
              </a:prstGeom>
              <a:blipFill>
                <a:blip r:embed="rId3"/>
                <a:stretch>
                  <a:fillRect b="-81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B548F0C-77AA-4816-8070-87EF644F5745}"/>
                  </a:ext>
                </a:extLst>
              </p:cNvPr>
              <p:cNvSpPr txBox="1"/>
              <p:nvPr/>
            </p:nvSpPr>
            <p:spPr>
              <a:xfrm>
                <a:off x="6773335" y="2503503"/>
                <a:ext cx="699911" cy="4277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altLang="zh-CN" i="1" smtClean="0">
                              <a:latin typeface="Cambria Math" panose="02040503050406030204" pitchFamily="18" charset="0"/>
                            </a:rPr>
                          </m:ctrlPr>
                        </m:radPr>
                        <m:deg/>
                        <m:e>
                          <m:r>
                            <m:rPr>
                              <m:nor/>
                            </m:rPr>
                            <a:rPr lang="el-GR" altLang="zh-CN" dirty="0"/>
                            <m:t>ε</m:t>
                          </m:r>
                          <m:r>
                            <m:rPr>
                              <m:nor/>
                            </m:rPr>
                            <a:rPr lang="en-US" altLang="zh-CN" b="0" i="0" dirty="0" smtClean="0"/>
                            <m:t>/</m:t>
                          </m:r>
                          <m:r>
                            <m:rPr>
                              <m:sty m:val="p"/>
                            </m:rPr>
                            <a:rPr lang="el-GR" altLang="zh-CN" b="0" i="1" dirty="0" smtClean="0">
                              <a:latin typeface="Cambria Math" panose="02040503050406030204" pitchFamily="18" charset="0"/>
                            </a:rPr>
                            <m:t>β</m:t>
                          </m:r>
                        </m:e>
                      </m:rad>
                    </m:oMath>
                  </m:oMathPara>
                </a14:m>
                <a:endParaRPr lang="zh-CN" altLang="en-US" dirty="0"/>
              </a:p>
            </p:txBody>
          </p:sp>
        </mc:Choice>
        <mc:Fallback xmlns="">
          <p:sp>
            <p:nvSpPr>
              <p:cNvPr id="8" name="文本框 7">
                <a:extLst>
                  <a:ext uri="{FF2B5EF4-FFF2-40B4-BE49-F238E27FC236}">
                    <a16:creationId xmlns:a16="http://schemas.microsoft.com/office/drawing/2014/main" id="{8B548F0C-77AA-4816-8070-87EF644F5745}"/>
                  </a:ext>
                </a:extLst>
              </p:cNvPr>
              <p:cNvSpPr txBox="1">
                <a:spLocks noRot="1" noChangeAspect="1" noMove="1" noResize="1" noEditPoints="1" noAdjustHandles="1" noChangeArrowheads="1" noChangeShapeType="1" noTextEdit="1"/>
              </p:cNvSpPr>
              <p:nvPr/>
            </p:nvSpPr>
            <p:spPr>
              <a:xfrm>
                <a:off x="6773335" y="2503503"/>
                <a:ext cx="699911" cy="427746"/>
              </a:xfrm>
              <a:prstGeom prst="rect">
                <a:avLst/>
              </a:prstGeom>
              <a:blipFill>
                <a:blip r:embed="rId4"/>
                <a:stretch>
                  <a:fillRect r="-870" b="-8571"/>
                </a:stretch>
              </a:blipFill>
            </p:spPr>
            <p:txBody>
              <a:bodyPr/>
              <a:lstStyle/>
              <a:p>
                <a:r>
                  <a:rPr lang="zh-CN" altLang="en-US">
                    <a:noFill/>
                  </a:rPr>
                  <a:t> </a:t>
                </a:r>
              </a:p>
            </p:txBody>
          </p:sp>
        </mc:Fallback>
      </mc:AlternateContent>
      <p:cxnSp>
        <p:nvCxnSpPr>
          <p:cNvPr id="10" name="直接箭头连接符 9">
            <a:extLst>
              <a:ext uri="{FF2B5EF4-FFF2-40B4-BE49-F238E27FC236}">
                <a16:creationId xmlns:a16="http://schemas.microsoft.com/office/drawing/2014/main" id="{D135FEDE-BB28-4A96-90D4-AF3E6FCDBA4D}"/>
              </a:ext>
            </a:extLst>
          </p:cNvPr>
          <p:cNvCxnSpPr/>
          <p:nvPr/>
        </p:nvCxnSpPr>
        <p:spPr>
          <a:xfrm flipV="1">
            <a:off x="7411157" y="2585156"/>
            <a:ext cx="1032933" cy="124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85B84339-82F1-4FBF-A2A2-33B382FAEBB5}"/>
                  </a:ext>
                </a:extLst>
              </p:cNvPr>
              <p:cNvSpPr txBox="1"/>
              <p:nvPr/>
            </p:nvSpPr>
            <p:spPr>
              <a:xfrm>
                <a:off x="8912577" y="2740569"/>
                <a:ext cx="128693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b="0" i="0" dirty="0" smtClean="0"/>
                        <m:t>slop</m:t>
                      </m:r>
                      <m:r>
                        <m:rPr>
                          <m:nor/>
                        </m:rPr>
                        <a:rPr lang="en-US" altLang="zh-CN" b="0" i="0" dirty="0" smtClean="0"/>
                        <m:t>=−</m:t>
                      </m:r>
                      <m:r>
                        <m:rPr>
                          <m:nor/>
                        </m:rPr>
                        <a:rPr lang="el-GR" altLang="zh-CN" dirty="0" smtClean="0"/>
                        <m:t>γ</m:t>
                      </m:r>
                      <m:r>
                        <a:rPr lang="en-US" altLang="zh-CN" b="0" i="1" dirty="0" smtClean="0">
                          <a:latin typeface="Cambria Math" panose="02040503050406030204" pitchFamily="18" charset="0"/>
                        </a:rPr>
                        <m:t>/</m:t>
                      </m:r>
                      <m:r>
                        <m:rPr>
                          <m:sty m:val="p"/>
                        </m:rPr>
                        <a:rPr lang="el-GR" altLang="zh-CN" b="0" i="1" dirty="0" smtClean="0">
                          <a:latin typeface="Cambria Math" panose="02040503050406030204" pitchFamily="18" charset="0"/>
                        </a:rPr>
                        <m:t>α</m:t>
                      </m:r>
                    </m:oMath>
                  </m:oMathPara>
                </a14:m>
                <a:endParaRPr lang="zh-CN" altLang="en-US" dirty="0"/>
              </a:p>
            </p:txBody>
          </p:sp>
        </mc:Choice>
        <mc:Fallback xmlns="">
          <p:sp>
            <p:nvSpPr>
              <p:cNvPr id="12" name="文本框 11">
                <a:extLst>
                  <a:ext uri="{FF2B5EF4-FFF2-40B4-BE49-F238E27FC236}">
                    <a16:creationId xmlns:a16="http://schemas.microsoft.com/office/drawing/2014/main" id="{85B84339-82F1-4FBF-A2A2-33B382FAEBB5}"/>
                  </a:ext>
                </a:extLst>
              </p:cNvPr>
              <p:cNvSpPr txBox="1">
                <a:spLocks noRot="1" noChangeAspect="1" noMove="1" noResize="1" noEditPoints="1" noAdjustHandles="1" noChangeArrowheads="1" noChangeShapeType="1" noTextEdit="1"/>
              </p:cNvSpPr>
              <p:nvPr/>
            </p:nvSpPr>
            <p:spPr>
              <a:xfrm>
                <a:off x="8912577" y="2740569"/>
                <a:ext cx="1286933" cy="369332"/>
              </a:xfrm>
              <a:prstGeom prst="rect">
                <a:avLst/>
              </a:prstGeom>
              <a:blipFill>
                <a:blip r:embed="rId5"/>
                <a:stretch>
                  <a:fillRect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F8CD5846-E3AC-4911-AF89-98A1B447D73F}"/>
                  </a:ext>
                </a:extLst>
              </p:cNvPr>
              <p:cNvSpPr txBox="1"/>
              <p:nvPr/>
            </p:nvSpPr>
            <p:spPr>
              <a:xfrm>
                <a:off x="9217377" y="3474345"/>
                <a:ext cx="128693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b="0" i="0" dirty="0" smtClean="0"/>
                        <m:t>slop</m:t>
                      </m:r>
                      <m:r>
                        <m:rPr>
                          <m:nor/>
                        </m:rPr>
                        <a:rPr lang="en-US" altLang="zh-CN" b="0" i="0" dirty="0" smtClean="0"/>
                        <m:t>=−</m:t>
                      </m:r>
                      <m:r>
                        <m:rPr>
                          <m:sty m:val="p"/>
                        </m:rPr>
                        <a:rPr lang="el-GR" altLang="zh-CN" b="0" i="1" dirty="0" smtClean="0">
                          <a:latin typeface="Cambria Math" panose="02040503050406030204" pitchFamily="18" charset="0"/>
                        </a:rPr>
                        <m:t>α</m:t>
                      </m:r>
                      <m:r>
                        <a:rPr lang="en-US" altLang="zh-CN" b="0" i="1" dirty="0" smtClean="0">
                          <a:latin typeface="Cambria Math" panose="02040503050406030204" pitchFamily="18" charset="0"/>
                        </a:rPr>
                        <m:t>/</m:t>
                      </m:r>
                      <m:r>
                        <m:rPr>
                          <m:sty m:val="p"/>
                        </m:rPr>
                        <a:rPr lang="el-GR" altLang="zh-CN" i="1" dirty="0">
                          <a:latin typeface="Cambria Math" panose="02040503050406030204" pitchFamily="18" charset="0"/>
                        </a:rPr>
                        <m:t>β</m:t>
                      </m:r>
                    </m:oMath>
                  </m:oMathPara>
                </a14:m>
                <a:endParaRPr lang="zh-CN" altLang="en-US" dirty="0"/>
              </a:p>
            </p:txBody>
          </p:sp>
        </mc:Choice>
        <mc:Fallback xmlns="">
          <p:sp>
            <p:nvSpPr>
              <p:cNvPr id="13" name="文本框 12">
                <a:extLst>
                  <a:ext uri="{FF2B5EF4-FFF2-40B4-BE49-F238E27FC236}">
                    <a16:creationId xmlns:a16="http://schemas.microsoft.com/office/drawing/2014/main" id="{F8CD5846-E3AC-4911-AF89-98A1B447D73F}"/>
                  </a:ext>
                </a:extLst>
              </p:cNvPr>
              <p:cNvSpPr txBox="1">
                <a:spLocks noRot="1" noChangeAspect="1" noMove="1" noResize="1" noEditPoints="1" noAdjustHandles="1" noChangeArrowheads="1" noChangeShapeType="1" noTextEdit="1"/>
              </p:cNvSpPr>
              <p:nvPr/>
            </p:nvSpPr>
            <p:spPr>
              <a:xfrm>
                <a:off x="9217377" y="3474345"/>
                <a:ext cx="1286933" cy="369332"/>
              </a:xfrm>
              <a:prstGeom prst="rect">
                <a:avLst/>
              </a:prstGeom>
              <a:blipFill>
                <a:blip r:embed="rId6"/>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9E0F9CEB-F34D-4802-B31F-69C078EE2B27}"/>
                  </a:ext>
                </a:extLst>
              </p:cNvPr>
              <p:cNvSpPr txBox="1"/>
              <p:nvPr/>
            </p:nvSpPr>
            <p:spPr>
              <a:xfrm>
                <a:off x="10380133" y="4305491"/>
                <a:ext cx="903111" cy="4277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altLang="zh-CN" i="1">
                              <a:latin typeface="Cambria Math" panose="02040503050406030204" pitchFamily="18" charset="0"/>
                            </a:rPr>
                          </m:ctrlPr>
                        </m:radPr>
                        <m:deg/>
                        <m:e>
                          <m:r>
                            <m:rPr>
                              <m:nor/>
                            </m:rPr>
                            <a:rPr lang="el-GR" altLang="zh-CN" dirty="0"/>
                            <m:t>ε</m:t>
                          </m:r>
                          <m:r>
                            <m:rPr>
                              <m:sty m:val="p"/>
                            </m:rPr>
                            <a:rPr lang="el-GR" altLang="zh-CN" i="1" dirty="0">
                              <a:latin typeface="Cambria Math" panose="02040503050406030204" pitchFamily="18" charset="0"/>
                            </a:rPr>
                            <m:t>β</m:t>
                          </m:r>
                        </m:e>
                      </m:rad>
                    </m:oMath>
                  </m:oMathPara>
                </a14:m>
                <a:endParaRPr lang="zh-CN" altLang="en-US" dirty="0"/>
              </a:p>
            </p:txBody>
          </p:sp>
        </mc:Choice>
        <mc:Fallback xmlns="">
          <p:sp>
            <p:nvSpPr>
              <p:cNvPr id="15" name="文本框 14">
                <a:extLst>
                  <a:ext uri="{FF2B5EF4-FFF2-40B4-BE49-F238E27FC236}">
                    <a16:creationId xmlns:a16="http://schemas.microsoft.com/office/drawing/2014/main" id="{9E0F9CEB-F34D-4802-B31F-69C078EE2B27}"/>
                  </a:ext>
                </a:extLst>
              </p:cNvPr>
              <p:cNvSpPr txBox="1">
                <a:spLocks noRot="1" noChangeAspect="1" noMove="1" noResize="1" noEditPoints="1" noAdjustHandles="1" noChangeArrowheads="1" noChangeShapeType="1" noTextEdit="1"/>
              </p:cNvSpPr>
              <p:nvPr/>
            </p:nvSpPr>
            <p:spPr>
              <a:xfrm>
                <a:off x="10380133" y="4305491"/>
                <a:ext cx="903111" cy="427746"/>
              </a:xfrm>
              <a:prstGeom prst="rect">
                <a:avLst/>
              </a:prstGeom>
              <a:blipFill>
                <a:blip r:embed="rId7"/>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A9BE5358-6A77-47B2-A6B8-1F966FA63995}"/>
                  </a:ext>
                </a:extLst>
              </p:cNvPr>
              <p:cNvSpPr txBox="1"/>
              <p:nvPr/>
            </p:nvSpPr>
            <p:spPr>
              <a:xfrm>
                <a:off x="9217377" y="4507705"/>
                <a:ext cx="558800" cy="4277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altLang="zh-CN" i="1" smtClean="0">
                              <a:latin typeface="Cambria Math" panose="02040503050406030204" pitchFamily="18" charset="0"/>
                            </a:rPr>
                          </m:ctrlPr>
                        </m:radPr>
                        <m:deg/>
                        <m:e>
                          <m:r>
                            <m:rPr>
                              <m:nor/>
                            </m:rPr>
                            <a:rPr lang="el-GR" altLang="zh-CN" dirty="0"/>
                            <m:t>ε</m:t>
                          </m:r>
                          <m:r>
                            <m:rPr>
                              <m:nor/>
                            </m:rPr>
                            <a:rPr lang="en-US" altLang="zh-CN" b="0" i="0" dirty="0" smtClean="0"/>
                            <m:t>/</m:t>
                          </m:r>
                          <m:r>
                            <m:rPr>
                              <m:sty m:val="p"/>
                            </m:rPr>
                            <a:rPr lang="el-GR" altLang="zh-CN" b="0" i="1" dirty="0" smtClean="0">
                              <a:latin typeface="Cambria Math" panose="02040503050406030204" pitchFamily="18" charset="0"/>
                            </a:rPr>
                            <m:t>γ</m:t>
                          </m:r>
                        </m:e>
                      </m:rad>
                    </m:oMath>
                  </m:oMathPara>
                </a14:m>
                <a:endParaRPr lang="zh-CN" altLang="en-US" dirty="0"/>
              </a:p>
            </p:txBody>
          </p:sp>
        </mc:Choice>
        <mc:Fallback xmlns="">
          <p:sp>
            <p:nvSpPr>
              <p:cNvPr id="17" name="文本框 16">
                <a:extLst>
                  <a:ext uri="{FF2B5EF4-FFF2-40B4-BE49-F238E27FC236}">
                    <a16:creationId xmlns:a16="http://schemas.microsoft.com/office/drawing/2014/main" id="{A9BE5358-6A77-47B2-A6B8-1F966FA63995}"/>
                  </a:ext>
                </a:extLst>
              </p:cNvPr>
              <p:cNvSpPr txBox="1">
                <a:spLocks noRot="1" noChangeAspect="1" noMove="1" noResize="1" noEditPoints="1" noAdjustHandles="1" noChangeArrowheads="1" noChangeShapeType="1" noTextEdit="1"/>
              </p:cNvSpPr>
              <p:nvPr/>
            </p:nvSpPr>
            <p:spPr>
              <a:xfrm>
                <a:off x="9217377" y="4507705"/>
                <a:ext cx="558800" cy="427746"/>
              </a:xfrm>
              <a:prstGeom prst="rect">
                <a:avLst/>
              </a:prstGeom>
              <a:blipFill>
                <a:blip r:embed="rId8"/>
                <a:stretch>
                  <a:fillRect r="-16304"/>
                </a:stretch>
              </a:blipFill>
            </p:spPr>
            <p:txBody>
              <a:bodyPr/>
              <a:lstStyle/>
              <a:p>
                <a:r>
                  <a:rPr lang="zh-CN" altLang="en-US">
                    <a:noFill/>
                  </a:rPr>
                  <a:t> </a:t>
                </a:r>
              </a:p>
            </p:txBody>
          </p:sp>
        </mc:Fallback>
      </mc:AlternateContent>
      <p:cxnSp>
        <p:nvCxnSpPr>
          <p:cNvPr id="19" name="直接箭头连接符 18">
            <a:extLst>
              <a:ext uri="{FF2B5EF4-FFF2-40B4-BE49-F238E27FC236}">
                <a16:creationId xmlns:a16="http://schemas.microsoft.com/office/drawing/2014/main" id="{C2A21005-678F-4F5F-9D9A-61C78DE91DB4}"/>
              </a:ext>
            </a:extLst>
          </p:cNvPr>
          <p:cNvCxnSpPr/>
          <p:nvPr/>
        </p:nvCxnSpPr>
        <p:spPr>
          <a:xfrm flipV="1">
            <a:off x="9810046" y="4306711"/>
            <a:ext cx="812800" cy="417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D3B4CFB3-0CFA-4DBB-8203-503267E49E58}"/>
              </a:ext>
            </a:extLst>
          </p:cNvPr>
          <p:cNvSpPr txBox="1"/>
          <p:nvPr/>
        </p:nvSpPr>
        <p:spPr>
          <a:xfrm>
            <a:off x="5424312" y="5582355"/>
            <a:ext cx="1043876" cy="369332"/>
          </a:xfrm>
          <a:prstGeom prst="rect">
            <a:avLst/>
          </a:prstGeom>
          <a:noFill/>
        </p:spPr>
        <p:txBody>
          <a:bodyPr wrap="none" rtlCol="0">
            <a:spAutoFit/>
          </a:bodyPr>
          <a:lstStyle/>
          <a:p>
            <a:r>
              <a:rPr lang="en-US" altLang="zh-CN" dirty="0"/>
              <a:t>Area=</a:t>
            </a:r>
            <a:r>
              <a:rPr lang="el-GR" altLang="zh-CN" dirty="0"/>
              <a:t>πε</a:t>
            </a:r>
            <a:endParaRPr lang="zh-CN" altLang="en-US"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12332597-1F43-49B1-9A2F-FBA4658BE23B}"/>
                  </a:ext>
                </a:extLst>
              </p:cNvPr>
              <p:cNvSpPr txBox="1"/>
              <p:nvPr/>
            </p:nvSpPr>
            <p:spPr>
              <a:xfrm>
                <a:off x="491068" y="1269999"/>
                <a:ext cx="4910665" cy="5262979"/>
              </a:xfrm>
              <a:prstGeom prst="rect">
                <a:avLst/>
              </a:prstGeom>
              <a:noFill/>
            </p:spPr>
            <p:txBody>
              <a:bodyPr wrap="square" rtlCol="0">
                <a:spAutoFit/>
              </a:bodyPr>
              <a:lstStyle/>
              <a:p>
                <a:r>
                  <a:rPr lang="en-US" altLang="zh-CN" sz="2400" dirty="0"/>
                  <a:t>From eq. (5)</a:t>
                </a:r>
                <a:r>
                  <a:rPr lang="zh-CN" altLang="en-US" sz="2400" dirty="0"/>
                  <a:t>，</a:t>
                </a:r>
                <a:r>
                  <a:rPr lang="en-US" altLang="zh-CN" sz="2400" dirty="0"/>
                  <a:t>the motion of a particle is completely specified by two constants the emittance </a:t>
                </a:r>
                <a14:m>
                  <m:oMath xmlns:m="http://schemas.openxmlformats.org/officeDocument/2006/math">
                    <m:r>
                      <m:rPr>
                        <m:nor/>
                      </m:rPr>
                      <a:rPr lang="el-GR" altLang="zh-CN" sz="2400" dirty="0"/>
                      <m:t>ε</m:t>
                    </m:r>
                  </m:oMath>
                </a14:m>
                <a:r>
                  <a:rPr lang="zh-CN" altLang="en-US" sz="2400" dirty="0"/>
                  <a:t> </a:t>
                </a:r>
                <a:r>
                  <a:rPr lang="en-US" altLang="zh-CN" sz="2400" dirty="0"/>
                  <a:t>and initial phase </a:t>
                </a:r>
                <a14:m>
                  <m:oMath xmlns:m="http://schemas.openxmlformats.org/officeDocument/2006/math">
                    <m:sSub>
                      <m:sSubPr>
                        <m:ctrlPr>
                          <a:rPr lang="en-US" altLang="zh-CN" sz="2400" i="1">
                            <a:latin typeface="Cambria Math" panose="02040503050406030204" pitchFamily="18" charset="0"/>
                          </a:rPr>
                        </m:ctrlPr>
                      </m:sSubPr>
                      <m:e>
                        <m:r>
                          <m:rPr>
                            <m:nor/>
                          </m:rPr>
                          <a:rPr lang="el-GR" altLang="zh-CN" sz="2400" dirty="0"/>
                          <m:t>ψ</m:t>
                        </m:r>
                      </m:e>
                      <m:sub>
                        <m:r>
                          <a:rPr lang="en-US" altLang="zh-CN" sz="2400" i="1">
                            <a:latin typeface="Cambria Math" panose="02040503050406030204" pitchFamily="18" charset="0"/>
                          </a:rPr>
                          <m:t>0</m:t>
                        </m:r>
                      </m:sub>
                    </m:sSub>
                  </m:oMath>
                </a14:m>
                <a:r>
                  <a:rPr lang="en-US" altLang="zh-CN" sz="2400" dirty="0"/>
                  <a:t>. It is important to note that the same C-S functions apply to all particles in the accelerator regardless of their initial phase or emittances. C-S functions are strictly properties of the lattice design, and do not depend on any particle or  beam properties. Note that, C-S formalism can not be used  for nonlinear systems in that case one can implement Lie algebra.</a:t>
                </a:r>
                <a:endParaRPr lang="zh-CN" altLang="en-US" sz="2400" dirty="0"/>
              </a:p>
            </p:txBody>
          </p:sp>
        </mc:Choice>
        <mc:Fallback xmlns="">
          <p:sp>
            <p:nvSpPr>
              <p:cNvPr id="22" name="文本框 21">
                <a:extLst>
                  <a:ext uri="{FF2B5EF4-FFF2-40B4-BE49-F238E27FC236}">
                    <a16:creationId xmlns:a16="http://schemas.microsoft.com/office/drawing/2014/main" id="{12332597-1F43-49B1-9A2F-FBA4658BE23B}"/>
                  </a:ext>
                </a:extLst>
              </p:cNvPr>
              <p:cNvSpPr txBox="1">
                <a:spLocks noRot="1" noChangeAspect="1" noMove="1" noResize="1" noEditPoints="1" noAdjustHandles="1" noChangeArrowheads="1" noChangeShapeType="1" noTextEdit="1"/>
              </p:cNvSpPr>
              <p:nvPr/>
            </p:nvSpPr>
            <p:spPr>
              <a:xfrm>
                <a:off x="491068" y="1269999"/>
                <a:ext cx="4910665" cy="5262979"/>
              </a:xfrm>
              <a:prstGeom prst="rect">
                <a:avLst/>
              </a:prstGeom>
              <a:blipFill>
                <a:blip r:embed="rId9"/>
                <a:stretch>
                  <a:fillRect l="-1988" t="-810" r="-2857" b="-1736"/>
                </a:stretch>
              </a:blipFill>
            </p:spPr>
            <p:txBody>
              <a:bodyPr/>
              <a:lstStyle/>
              <a:p>
                <a:r>
                  <a:rPr lang="zh-CN" altLang="en-US">
                    <a:noFill/>
                  </a:rPr>
                  <a:t> </a:t>
                </a:r>
              </a:p>
            </p:txBody>
          </p:sp>
        </mc:Fallback>
      </mc:AlternateContent>
      <p:sp>
        <p:nvSpPr>
          <p:cNvPr id="27" name="文本框 26">
            <a:extLst>
              <a:ext uri="{FF2B5EF4-FFF2-40B4-BE49-F238E27FC236}">
                <a16:creationId xmlns:a16="http://schemas.microsoft.com/office/drawing/2014/main" id="{BDF51590-817A-45B0-9102-1F96D99F60CA}"/>
              </a:ext>
            </a:extLst>
          </p:cNvPr>
          <p:cNvSpPr txBox="1"/>
          <p:nvPr/>
        </p:nvSpPr>
        <p:spPr>
          <a:xfrm>
            <a:off x="6293555" y="6090357"/>
            <a:ext cx="4272323" cy="369332"/>
          </a:xfrm>
          <a:prstGeom prst="rect">
            <a:avLst/>
          </a:prstGeom>
          <a:noFill/>
        </p:spPr>
        <p:txBody>
          <a:bodyPr wrap="none" rtlCol="0">
            <a:spAutoFit/>
          </a:bodyPr>
          <a:lstStyle/>
          <a:p>
            <a:r>
              <a:rPr lang="en-US" altLang="zh-CN" dirty="0"/>
              <a:t>The Courant-Snyder phase space ellipse</a:t>
            </a:r>
            <a:endParaRPr lang="zh-CN" altLang="en-US" dirty="0"/>
          </a:p>
        </p:txBody>
      </p:sp>
      <p:sp>
        <p:nvSpPr>
          <p:cNvPr id="3" name="灯片编号占位符 2">
            <a:extLst>
              <a:ext uri="{FF2B5EF4-FFF2-40B4-BE49-F238E27FC236}">
                <a16:creationId xmlns:a16="http://schemas.microsoft.com/office/drawing/2014/main" id="{695CBB8F-5C09-41A9-B8D8-84EFCD673679}"/>
              </a:ext>
            </a:extLst>
          </p:cNvPr>
          <p:cNvSpPr>
            <a:spLocks noGrp="1"/>
          </p:cNvSpPr>
          <p:nvPr>
            <p:ph type="sldNum" sz="quarter" idx="12"/>
          </p:nvPr>
        </p:nvSpPr>
        <p:spPr/>
        <p:txBody>
          <a:bodyPr/>
          <a:lstStyle/>
          <a:p>
            <a:fld id="{BECEA2A7-8118-4BBB-B458-A85BC23F12DD}" type="slidenum">
              <a:rPr lang="zh-CN" altLang="en-US" smtClean="0"/>
              <a:t>20</a:t>
            </a:fld>
            <a:endParaRPr lang="zh-CN" altLang="en-US"/>
          </a:p>
        </p:txBody>
      </p:sp>
    </p:spTree>
    <p:extLst>
      <p:ext uri="{BB962C8B-B14F-4D97-AF65-F5344CB8AC3E}">
        <p14:creationId xmlns:p14="http://schemas.microsoft.com/office/powerpoint/2010/main" val="255539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7A4094-B971-4285-B669-F6AC83C45BB7}"/>
              </a:ext>
            </a:extLst>
          </p:cNvPr>
          <p:cNvSpPr>
            <a:spLocks noGrp="1"/>
          </p:cNvSpPr>
          <p:nvPr>
            <p:ph type="title"/>
          </p:nvPr>
        </p:nvSpPr>
        <p:spPr/>
        <p:txBody>
          <a:bodyPr/>
          <a:lstStyle/>
          <a:p>
            <a:r>
              <a:rPr lang="en-US" altLang="zh-CN" dirty="0"/>
              <a:t>Beam emittance(</a:t>
            </a:r>
            <a:r>
              <a:rPr lang="zh-CN" altLang="en-US" dirty="0"/>
              <a:t>束流发射度</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BD6EB27-8E5E-46B4-9BA8-556E0A89F882}"/>
                  </a:ext>
                </a:extLst>
              </p:cNvPr>
              <p:cNvSpPr>
                <a:spLocks noGrp="1"/>
              </p:cNvSpPr>
              <p:nvPr>
                <p:ph idx="1"/>
              </p:nvPr>
            </p:nvSpPr>
            <p:spPr/>
            <p:txBody>
              <a:bodyPr>
                <a:normAutofit fontScale="70000" lnSpcReduction="20000"/>
              </a:bodyPr>
              <a:lstStyle/>
              <a:p>
                <a:pPr marL="0" indent="0">
                  <a:buNone/>
                </a:pPr>
                <a:r>
                  <a:rPr lang="en-US" altLang="zh-CN" dirty="0"/>
                  <a:t>So far</a:t>
                </a:r>
                <a:r>
                  <a:rPr lang="zh-CN" altLang="en-US" dirty="0"/>
                  <a:t>，</a:t>
                </a:r>
                <a:r>
                  <a:rPr lang="en-US" altLang="zh-CN" dirty="0"/>
                  <a:t>we have defined an emittance of a particle. If we have a beam of particles, </a:t>
                </a:r>
              </a:p>
              <a:p>
                <a:pPr marL="0" indent="0">
                  <a:buNone/>
                </a:pPr>
                <a:r>
                  <a:rPr lang="en-US" altLang="zh-CN" dirty="0"/>
                  <a:t>these particles have a distribution of values of </a:t>
                </a:r>
                <a14:m>
                  <m:oMath xmlns:m="http://schemas.openxmlformats.org/officeDocument/2006/math">
                    <m:r>
                      <m:rPr>
                        <m:sty m:val="p"/>
                      </m:rPr>
                      <a:rPr lang="el-GR" altLang="zh-CN" i="1" dirty="0">
                        <a:latin typeface="Cambria Math" panose="02040503050406030204" pitchFamily="18" charset="0"/>
                      </a:rPr>
                      <m:t>ε</m:t>
                    </m:r>
                    <m:sSub>
                      <m:sSubPr>
                        <m:ctrlPr>
                          <a:rPr lang="en-US" altLang="zh-CN" sz="2800" i="1" smtClean="0">
                            <a:latin typeface="Cambria Math" panose="02040503050406030204" pitchFamily="18" charset="0"/>
                          </a:rPr>
                        </m:ctrlPr>
                      </m:sSubPr>
                      <m:e>
                        <m:r>
                          <m:rPr>
                            <m:nor/>
                          </m:rPr>
                          <a:rPr lang="en-US" altLang="zh-CN" dirty="0"/>
                          <m:t> </m:t>
                        </m:r>
                        <m:r>
                          <m:rPr>
                            <m:nor/>
                          </m:rPr>
                          <a:rPr lang="en-US" altLang="zh-CN" dirty="0"/>
                          <m:t>and</m:t>
                        </m:r>
                        <m:r>
                          <a:rPr lang="en-US" altLang="zh-CN" b="0" i="1" dirty="0" smtClean="0">
                            <a:latin typeface="Cambria Math" panose="02040503050406030204" pitchFamily="18" charset="0"/>
                          </a:rPr>
                          <m:t> </m:t>
                        </m:r>
                        <m:r>
                          <m:rPr>
                            <m:sty m:val="p"/>
                          </m:rPr>
                          <a:rPr lang="el-GR" altLang="zh-CN" i="1" dirty="0">
                            <a:latin typeface="Cambria Math" panose="02040503050406030204" pitchFamily="18" charset="0"/>
                          </a:rPr>
                          <m:t>Ψ</m:t>
                        </m:r>
                      </m:e>
                      <m:sub>
                        <m:r>
                          <a:rPr lang="en-US" altLang="zh-CN" sz="2800" i="1">
                            <a:latin typeface="Cambria Math" panose="02040503050406030204" pitchFamily="18" charset="0"/>
                          </a:rPr>
                          <m:t>0</m:t>
                        </m:r>
                      </m:sub>
                    </m:sSub>
                  </m:oMath>
                </a14:m>
                <a:r>
                  <a:rPr lang="en-US" altLang="zh-CN" dirty="0"/>
                  <a:t>. From eq.(10), the beam </a:t>
                </a:r>
              </a:p>
              <a:p>
                <a:pPr marL="0" indent="0">
                  <a:buNone/>
                </a:pPr>
                <a:r>
                  <a:rPr lang="en-US" altLang="zh-CN" dirty="0"/>
                  <a:t>distribution in (</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r>
                          <a:rPr lang="en-US" altLang="zh-CN" b="0" i="1" dirty="0" smtClean="0">
                            <a:latin typeface="Cambria Math" panose="02040503050406030204" pitchFamily="18" charset="0"/>
                          </a:rPr>
                          <m:t>,</m:t>
                        </m:r>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oMath>
                </a14:m>
                <a:r>
                  <a:rPr lang="en-US" altLang="zh-CN" dirty="0"/>
                  <a:t>) is</a:t>
                </a:r>
              </a:p>
              <a:p>
                <a:pPr marL="0" indent="0">
                  <a:buNone/>
                </a:pPr>
                <a14:m>
                  <m:oMath xmlns:m="http://schemas.openxmlformats.org/officeDocument/2006/math">
                    <m:r>
                      <m:rPr>
                        <m:sty m:val="p"/>
                      </m:rPr>
                      <a:rPr lang="el-GR" altLang="zh-CN" i="1" dirty="0">
                        <a:latin typeface="Cambria Math" panose="02040503050406030204" pitchFamily="18" charset="0"/>
                      </a:rPr>
                      <m:t>Ψ</m:t>
                    </m:r>
                  </m:oMath>
                </a14:m>
                <a:r>
                  <a:rPr lang="en-US" altLang="zh-CN" dirty="0"/>
                  <a:t>(</a:t>
                </a:r>
                <a14:m>
                  <m:oMath xmlns:m="http://schemas.openxmlformats.org/officeDocument/2006/math">
                    <m:r>
                      <a:rPr lang="en-US" altLang="zh-CN" i="1" dirty="0">
                        <a:latin typeface="Cambria Math" panose="02040503050406030204" pitchFamily="18" charset="0"/>
                      </a:rPr>
                      <m:t>𝑢</m:t>
                    </m:r>
                  </m:oMath>
                </a14:m>
                <a:r>
                  <a:rPr lang="en-US" altLang="zh-CN" dirty="0"/>
                  <a:t>, </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oMath>
                </a14:m>
                <a:r>
                  <a:rPr lang="en-US" altLang="zh-CN" dirty="0"/>
                  <a:t>)=</a:t>
                </a:r>
                <a:r>
                  <a:rPr lang="el-GR" altLang="zh-CN" dirty="0"/>
                  <a:t> </a:t>
                </a:r>
                <a14:m>
                  <m:oMath xmlns:m="http://schemas.openxmlformats.org/officeDocument/2006/math">
                    <m:r>
                      <m:rPr>
                        <m:sty m:val="p"/>
                      </m:rPr>
                      <a:rPr lang="el-GR" altLang="zh-CN" i="1" dirty="0">
                        <a:latin typeface="Cambria Math" panose="02040503050406030204" pitchFamily="18" charset="0"/>
                      </a:rPr>
                      <m:t>Ψ</m:t>
                    </m:r>
                  </m:oMath>
                </a14:m>
                <a:r>
                  <a:rPr lang="en-US" altLang="zh-CN" dirty="0"/>
                  <a:t>(</a:t>
                </a:r>
                <a:r>
                  <a:rPr lang="el-GR" altLang="zh-CN" dirty="0"/>
                  <a:t>γ</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2</m:t>
                        </m:r>
                      </m:sup>
                    </m:sSup>
                    <m:r>
                      <a:rPr lang="en-US" altLang="zh-CN" i="1" dirty="0">
                        <a:latin typeface="Cambria Math" panose="02040503050406030204" pitchFamily="18" charset="0"/>
                      </a:rPr>
                      <m:t>+2</m:t>
                    </m:r>
                    <m:r>
                      <m:rPr>
                        <m:sty m:val="p"/>
                      </m:rPr>
                      <a:rPr lang="el-GR" altLang="zh-CN" i="1" dirty="0">
                        <a:latin typeface="Cambria Math" panose="02040503050406030204" pitchFamily="18" charset="0"/>
                      </a:rPr>
                      <m:t>α</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𝑢𝑢</m:t>
                        </m:r>
                      </m:e>
                      <m:sup>
                        <m:r>
                          <a:rPr lang="en-US" altLang="zh-CN" dirty="0">
                            <a:latin typeface="Cambria Math" panose="02040503050406030204" pitchFamily="18" charset="0"/>
                          </a:rPr>
                          <m:t>′</m:t>
                        </m:r>
                      </m:sup>
                    </m:sSup>
                    <m:r>
                      <a:rPr lang="en-US" altLang="zh-CN" dirty="0">
                        <a:latin typeface="Cambria Math" panose="02040503050406030204" pitchFamily="18" charset="0"/>
                      </a:rPr>
                      <m:t>+</m:t>
                    </m:r>
                    <m:r>
                      <a:rPr lang="zh-CN" altLang="en-US" i="1" dirty="0">
                        <a:latin typeface="Cambria Math" panose="02040503050406030204" pitchFamily="18" charset="0"/>
                      </a:rPr>
                      <m:t>𝛽</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′2</m:t>
                        </m:r>
                      </m:sup>
                    </m:sSup>
                  </m:oMath>
                </a14:m>
                <a:r>
                  <a:rPr lang="en-US" altLang="zh-CN" dirty="0"/>
                  <a:t>)                                                 (11)</a:t>
                </a:r>
              </a:p>
              <a:p>
                <a:pPr marL="0" indent="0">
                  <a:buNone/>
                </a:pPr>
                <a:r>
                  <a:rPr lang="en-US" altLang="zh-CN" dirty="0"/>
                  <a:t>One can normalize </a:t>
                </a:r>
                <a14:m>
                  <m:oMath xmlns:m="http://schemas.openxmlformats.org/officeDocument/2006/math">
                    <m:r>
                      <m:rPr>
                        <m:sty m:val="p"/>
                      </m:rPr>
                      <a:rPr lang="el-GR" altLang="zh-CN" i="1" dirty="0">
                        <a:latin typeface="Cambria Math" panose="02040503050406030204" pitchFamily="18" charset="0"/>
                      </a:rPr>
                      <m:t>Ψ</m:t>
                    </m:r>
                  </m:oMath>
                </a14:m>
                <a:r>
                  <a:rPr lang="en-US" altLang="zh-CN" dirty="0"/>
                  <a:t> </a:t>
                </a:r>
                <a14:m>
                  <m:oMath xmlns:m="http://schemas.openxmlformats.org/officeDocument/2006/math">
                    <m:r>
                      <a:rPr lang="en-US" altLang="zh-CN" i="1" dirty="0">
                        <a:latin typeface="Cambria Math" panose="02040503050406030204" pitchFamily="18" charset="0"/>
                      </a:rPr>
                      <m:t>(</m:t>
                    </m:r>
                    <m:r>
                      <a:rPr lang="en-US" altLang="zh-CN" i="1" dirty="0">
                        <a:latin typeface="Cambria Math" panose="02040503050406030204" pitchFamily="18" charset="0"/>
                      </a:rPr>
                      <m:t>𝑢</m:t>
                    </m:r>
                    <m:r>
                      <m:rPr>
                        <m:nor/>
                      </m:rPr>
                      <a:rPr lang="en-US" altLang="zh-CN" dirty="0"/>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a:rPr lang="en-US" altLang="zh-CN" i="1" dirty="0">
                        <a:latin typeface="Cambria Math" panose="02040503050406030204" pitchFamily="18" charset="0"/>
                      </a:rPr>
                      <m:t>)</m:t>
                    </m:r>
                  </m:oMath>
                </a14:m>
                <a:r>
                  <a:rPr lang="en-US" altLang="zh-CN" dirty="0"/>
                  <a:t> according to</a:t>
                </a:r>
              </a:p>
              <a:p>
                <a:pPr marL="0" indent="0">
                  <a:buNone/>
                </a:pPr>
                <a14:m>
                  <m:oMath xmlns:m="http://schemas.openxmlformats.org/officeDocument/2006/math">
                    <m:nary>
                      <m:naryPr>
                        <m:ctrlPr>
                          <a:rPr lang="zh-CN" altLang="en-US" i="1" smtClean="0">
                            <a:latin typeface="Cambria Math" panose="02040503050406030204" pitchFamily="18" charset="0"/>
                          </a:rPr>
                        </m:ctrlPr>
                      </m:naryPr>
                      <m:sub>
                        <m:r>
                          <m:rPr>
                            <m:brk m:alnAt="23"/>
                          </m:rPr>
                          <a:rPr lang="en-US" altLang="zh-CN" b="0" i="1" smtClean="0">
                            <a:latin typeface="Cambria Math" panose="02040503050406030204" pitchFamily="18" charset="0"/>
                          </a:rPr>
                          <m:t>−</m:t>
                        </m:r>
                        <m:r>
                          <a:rPr lang="en-US" altLang="zh-CN" b="0" i="1" smtClean="0">
                            <a:latin typeface="Cambria Math" panose="02040503050406030204" pitchFamily="18" charset="0"/>
                          </a:rPr>
                          <m:t>∞</m:t>
                        </m:r>
                      </m:sub>
                      <m:sup>
                        <m:r>
                          <m:rPr>
                            <m:brk m:alnAt="23"/>
                          </m:rPr>
                          <a:rPr lang="en-US" altLang="zh-CN" i="1">
                            <a:latin typeface="Cambria Math" panose="02040503050406030204" pitchFamily="18" charset="0"/>
                          </a:rPr>
                          <m:t>∞</m:t>
                        </m:r>
                      </m:sup>
                      <m:e>
                        <m:r>
                          <a:rPr lang="en-US" altLang="zh-CN" b="0" i="1" smtClean="0">
                            <a:latin typeface="Cambria Math" panose="02040503050406030204" pitchFamily="18" charset="0"/>
                          </a:rPr>
                          <m:t>𝑑𝑢</m:t>
                        </m:r>
                      </m:e>
                    </m:nary>
                    <m:nary>
                      <m:naryPr>
                        <m:ctrlPr>
                          <a:rPr lang="en-US" altLang="zh-CN" i="1" smtClean="0">
                            <a:latin typeface="Cambria Math" panose="02040503050406030204" pitchFamily="18" charset="0"/>
                          </a:rPr>
                        </m:ctrlPr>
                      </m:naryPr>
                      <m:sub>
                        <m:r>
                          <m:rPr>
                            <m:brk m:alnAt="23"/>
                          </m:rPr>
                          <a:rPr lang="en-US" altLang="zh-CN" b="0" i="1" smtClean="0">
                            <a:latin typeface="Cambria Math" panose="02040503050406030204" pitchFamily="18" charset="0"/>
                          </a:rPr>
                          <m:t>−</m:t>
                        </m:r>
                        <m:r>
                          <a:rPr lang="en-US" altLang="zh-CN" i="1">
                            <a:latin typeface="Cambria Math" panose="02040503050406030204" pitchFamily="18" charset="0"/>
                          </a:rPr>
                          <m:t>∞</m:t>
                        </m:r>
                      </m:sub>
                      <m:sup>
                        <m:r>
                          <m:rPr>
                            <m:brk m:alnAt="23"/>
                          </m:rPr>
                          <a:rPr lang="en-US" altLang="zh-CN" i="1">
                            <a:latin typeface="Cambria Math" panose="02040503050406030204" pitchFamily="18" charset="0"/>
                          </a:rPr>
                          <m:t>∞</m:t>
                        </m:r>
                      </m:sup>
                      <m:e>
                        <m:r>
                          <a:rPr lang="en-US" altLang="zh-CN" b="0" i="1" smtClean="0">
                            <a:latin typeface="Cambria Math" panose="02040503050406030204" pitchFamily="18" charset="0"/>
                          </a:rPr>
                          <m:t>𝑑𝑢</m:t>
                        </m:r>
                        <m:r>
                          <a:rPr lang="en-US" altLang="zh-CN" b="0" i="1" smtClean="0">
                            <a:latin typeface="Cambria Math" panose="02040503050406030204" pitchFamily="18" charset="0"/>
                          </a:rPr>
                          <m:t>′</m:t>
                        </m:r>
                      </m:e>
                    </m:nary>
                  </m:oMath>
                </a14:m>
                <a:r>
                  <a:rPr lang="el-GR" altLang="zh-CN" dirty="0"/>
                  <a:t> </a:t>
                </a:r>
                <a14:m>
                  <m:oMath xmlns:m="http://schemas.openxmlformats.org/officeDocument/2006/math">
                    <m:r>
                      <m:rPr>
                        <m:sty m:val="p"/>
                      </m:rPr>
                      <a:rPr lang="el-GR" altLang="zh-CN" i="1" dirty="0">
                        <a:latin typeface="Cambria Math" panose="02040503050406030204" pitchFamily="18" charset="0"/>
                      </a:rPr>
                      <m:t>Ψ</m:t>
                    </m:r>
                  </m:oMath>
                </a14:m>
                <a:r>
                  <a:rPr lang="en-US" altLang="zh-CN" dirty="0"/>
                  <a:t> </a:t>
                </a:r>
                <a14:m>
                  <m:oMath xmlns:m="http://schemas.openxmlformats.org/officeDocument/2006/math">
                    <m:r>
                      <a:rPr lang="en-US" altLang="zh-CN" i="1" dirty="0">
                        <a:latin typeface="Cambria Math" panose="02040503050406030204" pitchFamily="18" charset="0"/>
                      </a:rPr>
                      <m:t>(</m:t>
                    </m:r>
                    <m:r>
                      <a:rPr lang="en-US" altLang="zh-CN" i="1" dirty="0">
                        <a:latin typeface="Cambria Math" panose="02040503050406030204" pitchFamily="18" charset="0"/>
                      </a:rPr>
                      <m:t>𝑢</m:t>
                    </m:r>
                    <m:r>
                      <m:rPr>
                        <m:nor/>
                      </m:rPr>
                      <a:rPr lang="en-US" altLang="zh-CN" dirty="0"/>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a:rPr lang="en-US" altLang="zh-CN" i="1" dirty="0">
                        <a:latin typeface="Cambria Math" panose="02040503050406030204" pitchFamily="18" charset="0"/>
                      </a:rPr>
                      <m:t>)</m:t>
                    </m:r>
                  </m:oMath>
                </a14:m>
                <a:r>
                  <a:rPr lang="en-US" altLang="zh-CN" dirty="0"/>
                  <a:t> =1</a:t>
                </a:r>
              </a:p>
              <a:p>
                <a:pPr marL="0" indent="0">
                  <a:buNone/>
                </a:pPr>
                <a:r>
                  <a:rPr lang="en-US" altLang="zh-CN" dirty="0"/>
                  <a:t>From Eq. (11),</a:t>
                </a:r>
                <a:r>
                  <a:rPr lang="zh-CN" altLang="en-US" dirty="0"/>
                  <a:t> </a:t>
                </a:r>
                <a:r>
                  <a:rPr lang="en-US" altLang="zh-CN" dirty="0"/>
                  <a:t>one can see </a:t>
                </a:r>
                <a14:m>
                  <m:oMath xmlns:m="http://schemas.openxmlformats.org/officeDocument/2006/math">
                    <m:r>
                      <m:rPr>
                        <m:sty m:val="p"/>
                      </m:rPr>
                      <a:rPr lang="el-GR" altLang="zh-CN" i="1" dirty="0">
                        <a:latin typeface="Cambria Math" panose="02040503050406030204" pitchFamily="18" charset="0"/>
                      </a:rPr>
                      <m:t>Ψ</m:t>
                    </m:r>
                    <m:r>
                      <a:rPr lang="el-GR" altLang="zh-CN" i="1" dirty="0">
                        <a:latin typeface="Cambria Math" panose="02040503050406030204" pitchFamily="18" charset="0"/>
                      </a:rPr>
                      <m:t> (</m:t>
                    </m:r>
                    <m:r>
                      <a:rPr lang="en-US" altLang="zh-CN" i="1" dirty="0">
                        <a:latin typeface="Cambria Math" panose="02040503050406030204" pitchFamily="18" charset="0"/>
                      </a:rPr>
                      <m:t>𝑢</m:t>
                    </m:r>
                    <m:r>
                      <m:rPr>
                        <m:nor/>
                      </m:rPr>
                      <a:rPr lang="en-US" altLang="zh-CN" dirty="0"/>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a:rPr lang="en-US" altLang="zh-CN" b="0" i="1" dirty="0" smtClean="0">
                        <a:latin typeface="Cambria Math" panose="02040503050406030204" pitchFamily="18" charset="0"/>
                      </a:rPr>
                      <m:t>)</m:t>
                    </m:r>
                  </m:oMath>
                </a14:m>
                <a:r>
                  <a:rPr lang="en-US" altLang="zh-CN" dirty="0"/>
                  <a:t> is independent of </a:t>
                </a:r>
                <a14:m>
                  <m:oMath xmlns:m="http://schemas.openxmlformats.org/officeDocument/2006/math">
                    <m:sSub>
                      <m:sSubPr>
                        <m:ctrlPr>
                          <a:rPr lang="en-US" altLang="zh-CN" i="1">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i="1">
                            <a:latin typeface="Cambria Math" panose="02040503050406030204" pitchFamily="18" charset="0"/>
                          </a:rPr>
                          <m:t>0</m:t>
                        </m:r>
                      </m:sub>
                    </m:sSub>
                  </m:oMath>
                </a14:m>
                <a:r>
                  <a:rPr lang="zh-CN" altLang="en-US" dirty="0"/>
                  <a:t> </a:t>
                </a:r>
                <a:r>
                  <a:rPr lang="en-US" altLang="zh-CN" dirty="0"/>
                  <a:t>and only dependent to </a:t>
                </a:r>
                <a14:m>
                  <m:oMath xmlns:m="http://schemas.openxmlformats.org/officeDocument/2006/math">
                    <m:r>
                      <a:rPr lang="zh-CN" altLang="en-US" i="1" dirty="0">
                        <a:latin typeface="Cambria Math" panose="02040503050406030204" pitchFamily="18" charset="0"/>
                      </a:rPr>
                      <m:t>𝜀</m:t>
                    </m:r>
                  </m:oMath>
                </a14:m>
                <a:r>
                  <a:rPr lang="en-US" altLang="zh-CN" dirty="0"/>
                  <a:t>, so </a:t>
                </a:r>
              </a:p>
              <a:p>
                <a:pPr marL="0" indent="0">
                  <a:buNone/>
                </a:pPr>
                <a:r>
                  <a:rPr lang="en-US" altLang="zh-CN" dirty="0"/>
                  <a:t>one can get</a:t>
                </a:r>
              </a:p>
              <a:p>
                <a:pPr marL="0" indent="0">
                  <a:buNone/>
                </a:pPr>
                <a:endParaRPr lang="en-US" altLang="zh-CN" i="1" dirty="0">
                  <a:latin typeface="Cambria Math" panose="02040503050406030204" pitchFamily="18" charset="0"/>
                </a:endParaRPr>
              </a:p>
              <a:p>
                <a:pPr marL="0" indent="0">
                  <a:buNone/>
                </a:pPr>
                <a14:m>
                  <m:oMath xmlns:m="http://schemas.openxmlformats.org/officeDocument/2006/math">
                    <m:nary>
                      <m:naryPr>
                        <m:ctrlPr>
                          <a:rPr lang="zh-CN" altLang="en-US"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m:rPr>
                            <m:brk m:alnAt="23"/>
                          </m:rPr>
                          <a:rPr lang="en-US" altLang="zh-CN" i="1">
                            <a:latin typeface="Cambria Math" panose="02040503050406030204" pitchFamily="18" charset="0"/>
                          </a:rPr>
                          <m:t>∞</m:t>
                        </m:r>
                      </m:sup>
                      <m:e>
                        <m:r>
                          <m:rPr>
                            <m:sty m:val="p"/>
                          </m:rPr>
                          <a:rPr lang="el-GR" altLang="zh-CN" i="1" dirty="0">
                            <a:latin typeface="Cambria Math" panose="02040503050406030204" pitchFamily="18" charset="0"/>
                          </a:rPr>
                          <m:t>Ψ</m:t>
                        </m:r>
                        <m:r>
                          <m:rPr>
                            <m:nor/>
                          </m:rPr>
                          <a:rPr lang="en-US" altLang="zh-CN" b="0" i="0" dirty="0" smtClean="0">
                            <a:latin typeface="Cambria Math" panose="02040503050406030204" pitchFamily="18" charset="0"/>
                          </a:rPr>
                          <m:t>(</m:t>
                        </m:r>
                        <m:r>
                          <a:rPr lang="zh-CN" altLang="en-US" i="1" dirty="0">
                            <a:latin typeface="Cambria Math" panose="02040503050406030204" pitchFamily="18" charset="0"/>
                          </a:rPr>
                          <m:t>𝜀</m:t>
                        </m:r>
                        <m:r>
                          <m:rPr>
                            <m:nor/>
                          </m:rPr>
                          <a:rPr lang="en-US" altLang="zh-CN" b="0" i="0" dirty="0" smtClean="0">
                            <a:latin typeface="Cambria Math" panose="02040503050406030204" pitchFamily="18" charset="0"/>
                          </a:rPr>
                          <m:t>)</m:t>
                        </m:r>
                        <m:r>
                          <a:rPr lang="en-US" altLang="zh-CN" b="0" i="1" smtClean="0">
                            <a:latin typeface="Cambria Math" panose="02040503050406030204" pitchFamily="18" charset="0"/>
                          </a:rPr>
                          <m:t>𝑑</m:t>
                        </m:r>
                        <m:r>
                          <a:rPr lang="zh-CN" altLang="en-US" i="1" dirty="0">
                            <a:latin typeface="Cambria Math" panose="02040503050406030204" pitchFamily="18" charset="0"/>
                          </a:rPr>
                          <m:t>𝜀</m:t>
                        </m:r>
                      </m:e>
                    </m:nary>
                  </m:oMath>
                </a14:m>
                <a:r>
                  <a:rPr lang="en-US" altLang="zh-CN" dirty="0"/>
                  <a:t>=1</a:t>
                </a:r>
              </a:p>
              <a:p>
                <a:pPr marL="0" indent="0">
                  <a:buNone/>
                </a:pPr>
                <a:endParaRPr lang="en-US" altLang="zh-CN" dirty="0"/>
              </a:p>
              <a:p>
                <a:pPr marL="0" indent="0">
                  <a:buNone/>
                </a:pPr>
                <a:r>
                  <a:rPr lang="en-US" altLang="zh-CN" dirty="0"/>
                  <a:t>And </a:t>
                </a:r>
                <a14:m>
                  <m:oMath xmlns:m="http://schemas.openxmlformats.org/officeDocument/2006/math">
                    <m:nary>
                      <m:naryPr>
                        <m:ctrlPr>
                          <a:rPr lang="zh-CN" altLang="en-US"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m:rPr>
                            <m:brk m:alnAt="23"/>
                          </m:rPr>
                          <a:rPr lang="en-US" altLang="zh-CN" i="1">
                            <a:latin typeface="Cambria Math" panose="02040503050406030204" pitchFamily="18" charset="0"/>
                          </a:rPr>
                          <m:t>∞</m:t>
                        </m:r>
                      </m:sup>
                      <m:e>
                        <m:r>
                          <a:rPr lang="zh-CN" altLang="en-US" i="1" dirty="0">
                            <a:latin typeface="Cambria Math" panose="02040503050406030204" pitchFamily="18" charset="0"/>
                          </a:rPr>
                          <m:t>𝜀</m:t>
                        </m:r>
                        <m:r>
                          <m:rPr>
                            <m:sty m:val="p"/>
                          </m:rPr>
                          <a:rPr lang="el-GR" altLang="zh-CN" i="1" dirty="0">
                            <a:latin typeface="Cambria Math" panose="02040503050406030204" pitchFamily="18" charset="0"/>
                          </a:rPr>
                          <m:t>Ψ</m:t>
                        </m:r>
                        <m:r>
                          <m:rPr>
                            <m:nor/>
                          </m:rPr>
                          <a:rPr lang="en-US" altLang="zh-CN" dirty="0"/>
                          <m:t>(</m:t>
                        </m:r>
                        <m:r>
                          <a:rPr lang="zh-CN" altLang="en-US" i="1" dirty="0">
                            <a:latin typeface="Cambria Math" panose="02040503050406030204" pitchFamily="18" charset="0"/>
                          </a:rPr>
                          <m:t>𝜀</m:t>
                        </m:r>
                        <m:r>
                          <m:rPr>
                            <m:nor/>
                          </m:rPr>
                          <a:rPr lang="en-US" altLang="zh-CN" dirty="0"/>
                          <m:t>)</m:t>
                        </m:r>
                        <m:r>
                          <a:rPr lang="en-US" altLang="zh-CN" b="0" i="1" smtClean="0">
                            <a:latin typeface="Cambria Math" panose="02040503050406030204" pitchFamily="18" charset="0"/>
                          </a:rPr>
                          <m:t>𝑑</m:t>
                        </m:r>
                        <m:r>
                          <a:rPr lang="zh-CN" altLang="en-US" i="1" dirty="0">
                            <a:latin typeface="Cambria Math" panose="02040503050406030204" pitchFamily="18" charset="0"/>
                          </a:rPr>
                          <m:t>𝜀</m:t>
                        </m:r>
                      </m:e>
                    </m:nary>
                  </m:oMath>
                </a14:m>
                <a:r>
                  <a:rPr lang="en-US" altLang="zh-CN" dirty="0"/>
                  <a:t>=</a:t>
                </a:r>
                <a14:m>
                  <m:oMath xmlns:m="http://schemas.openxmlformats.org/officeDocument/2006/math">
                    <m:sSub>
                      <m:sSubPr>
                        <m:ctrlPr>
                          <a:rPr lang="el-GR" altLang="zh-CN" i="1" dirty="0" smtClean="0">
                            <a:latin typeface="Cambria Math" panose="02040503050406030204" pitchFamily="18" charset="0"/>
                          </a:rPr>
                        </m:ctrlPr>
                      </m:sSubPr>
                      <m:e>
                        <m:r>
                          <a:rPr lang="zh-CN" altLang="en-US" i="1" dirty="0">
                            <a:latin typeface="Cambria Math" panose="02040503050406030204" pitchFamily="18" charset="0"/>
                          </a:rPr>
                          <m:t>𝜀</m:t>
                        </m:r>
                      </m:e>
                      <m:sub>
                        <m:r>
                          <a:rPr lang="en-US" altLang="zh-CN" b="0" i="1" dirty="0" smtClean="0">
                            <a:latin typeface="Cambria Math" panose="02040503050406030204" pitchFamily="18" charset="0"/>
                          </a:rPr>
                          <m:t>𝑟𝑚𝑠</m:t>
                        </m:r>
                      </m:sub>
                    </m:sSub>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a:rPr lang="zh-CN" altLang="en-US" i="1" dirty="0">
                            <a:latin typeface="Cambria Math" panose="02040503050406030204" pitchFamily="18" charset="0"/>
                          </a:rPr>
                          <m:t>𝜀</m:t>
                        </m:r>
                      </m:e>
                      <m:sub>
                        <m:r>
                          <a:rPr lang="en-US" altLang="zh-CN" i="1" dirty="0">
                            <a:latin typeface="Cambria Math" panose="02040503050406030204" pitchFamily="18" charset="0"/>
                          </a:rPr>
                          <m:t>𝑟𝑚𝑠</m:t>
                        </m:r>
                      </m:sub>
                    </m:sSub>
                  </m:oMath>
                </a14:m>
                <a:r>
                  <a:rPr lang="en-US" altLang="zh-CN" dirty="0"/>
                  <a:t> is the root of mean square of the emittance distribution</a:t>
                </a:r>
                <a:endParaRPr lang="zh-CN" altLang="en-US" dirty="0"/>
              </a:p>
            </p:txBody>
          </p:sp>
        </mc:Choice>
        <mc:Fallback xmlns="">
          <p:sp>
            <p:nvSpPr>
              <p:cNvPr id="3" name="内容占位符 2">
                <a:extLst>
                  <a:ext uri="{FF2B5EF4-FFF2-40B4-BE49-F238E27FC236}">
                    <a16:creationId xmlns:a16="http://schemas.microsoft.com/office/drawing/2014/main" id="{7BD6EB27-8E5E-46B4-9BA8-556E0A89F882}"/>
                  </a:ext>
                </a:extLst>
              </p:cNvPr>
              <p:cNvSpPr>
                <a:spLocks noGrp="1" noRot="1" noChangeAspect="1" noMove="1" noResize="1" noEditPoints="1" noAdjustHandles="1" noChangeArrowheads="1" noChangeShapeType="1" noTextEdit="1"/>
              </p:cNvSpPr>
              <p:nvPr>
                <p:ph idx="1"/>
              </p:nvPr>
            </p:nvSpPr>
            <p:spPr>
              <a:blipFill>
                <a:blip r:embed="rId2"/>
                <a:stretch>
                  <a:fillRect l="-4522" t="-2521" b="-18207"/>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615A39F-113A-478D-89F0-51F3484DF1B4}"/>
              </a:ext>
            </a:extLst>
          </p:cNvPr>
          <p:cNvSpPr>
            <a:spLocks noGrp="1"/>
          </p:cNvSpPr>
          <p:nvPr>
            <p:ph type="sldNum" sz="quarter" idx="12"/>
          </p:nvPr>
        </p:nvSpPr>
        <p:spPr/>
        <p:txBody>
          <a:bodyPr/>
          <a:lstStyle/>
          <a:p>
            <a:fld id="{BECEA2A7-8118-4BBB-B458-A85BC23F12DD}" type="slidenum">
              <a:rPr lang="zh-CN" altLang="en-US" smtClean="0"/>
              <a:t>21</a:t>
            </a:fld>
            <a:endParaRPr lang="zh-CN" altLang="en-US"/>
          </a:p>
        </p:txBody>
      </p:sp>
    </p:spTree>
    <p:extLst>
      <p:ext uri="{BB962C8B-B14F-4D97-AF65-F5344CB8AC3E}">
        <p14:creationId xmlns:p14="http://schemas.microsoft.com/office/powerpoint/2010/main" val="113685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0097DA-D237-4CB4-9964-EF6FF2984E67}"/>
              </a:ext>
            </a:extLst>
          </p:cNvPr>
          <p:cNvSpPr>
            <a:spLocks noGrp="1"/>
          </p:cNvSpPr>
          <p:nvPr>
            <p:ph type="title"/>
          </p:nvPr>
        </p:nvSpPr>
        <p:spPr/>
        <p:txBody>
          <a:bodyPr/>
          <a:lstStyle/>
          <a:p>
            <a:r>
              <a:rPr lang="en-US" altLang="zh-CN" dirty="0"/>
              <a:t>Beam distribution moments(</a:t>
            </a:r>
            <a:r>
              <a:rPr lang="zh-CN" altLang="en-US" dirty="0"/>
              <a:t>束流分布矩</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37A4409-807E-4580-A19C-34AB9340D9A0}"/>
                  </a:ext>
                </a:extLst>
              </p:cNvPr>
              <p:cNvSpPr>
                <a:spLocks noGrp="1"/>
              </p:cNvSpPr>
              <p:nvPr>
                <p:ph idx="1"/>
              </p:nvPr>
            </p:nvSpPr>
            <p:spPr/>
            <p:txBody>
              <a:bodyPr>
                <a:normAutofit/>
              </a:bodyPr>
              <a:lstStyle/>
              <a:p>
                <a:pPr marL="0" indent="0">
                  <a:buNone/>
                </a:pPr>
                <a:r>
                  <a:rPr lang="en-US" altLang="zh-CN" dirty="0"/>
                  <a:t>If we assume the beam distribution</a:t>
                </a:r>
                <a14:m>
                  <m:oMath xmlns:m="http://schemas.openxmlformats.org/officeDocument/2006/math">
                    <m:r>
                      <m:rPr>
                        <m:sty m:val="p"/>
                      </m:rPr>
                      <a:rPr lang="el-GR" altLang="zh-CN" i="1" dirty="0">
                        <a:latin typeface="Cambria Math" panose="02040503050406030204" pitchFamily="18" charset="0"/>
                      </a:rPr>
                      <m:t>Ψ</m:t>
                    </m:r>
                    <m:r>
                      <a:rPr lang="el-GR" altLang="zh-CN" i="1" dirty="0">
                        <a:latin typeface="Cambria Math" panose="02040503050406030204" pitchFamily="18" charset="0"/>
                      </a:rPr>
                      <m:t> (</m:t>
                    </m:r>
                    <m:r>
                      <a:rPr lang="en-US" altLang="zh-CN" i="1" dirty="0">
                        <a:latin typeface="Cambria Math" panose="02040503050406030204" pitchFamily="18" charset="0"/>
                      </a:rPr>
                      <m:t>𝑢</m:t>
                    </m:r>
                    <m:r>
                      <m:rPr>
                        <m:nor/>
                      </m:rPr>
                      <a:rPr lang="en-US" altLang="zh-CN" dirty="0"/>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a:rPr lang="en-US" altLang="zh-CN" i="1" dirty="0">
                        <a:latin typeface="Cambria Math" panose="02040503050406030204" pitchFamily="18" charset="0"/>
                      </a:rPr>
                      <m:t>)</m:t>
                    </m:r>
                  </m:oMath>
                </a14:m>
                <a:r>
                  <a:rPr lang="en-US" altLang="zh-CN" dirty="0"/>
                  <a:t>is a Gaussian distribution, we can calculate out the second moments as following</a:t>
                </a:r>
              </a:p>
              <a:p>
                <a:pPr marL="0" indent="0">
                  <a:buNone/>
                </a:pPr>
                <a:r>
                  <a:rPr lang="en-US" altLang="zh-CN" dirty="0"/>
                  <a:t>&lt;</a:t>
                </a:r>
                <a14:m>
                  <m:oMath xmlns:m="http://schemas.openxmlformats.org/officeDocument/2006/math">
                    <m:r>
                      <a:rPr lang="zh-CN" altLang="en-US" i="1" dirty="0">
                        <a:latin typeface="Cambria Math" panose="02040503050406030204" pitchFamily="18" charset="0"/>
                      </a:rPr>
                      <m:t>𝜀</m:t>
                    </m:r>
                  </m:oMath>
                </a14:m>
                <a:r>
                  <a:rPr lang="en-US" altLang="zh-CN" dirty="0"/>
                  <a:t>&gt;=</a:t>
                </a:r>
                <a14:m>
                  <m:oMath xmlns:m="http://schemas.openxmlformats.org/officeDocument/2006/math">
                    <m:nary>
                      <m:naryPr>
                        <m:ctrlPr>
                          <a:rPr lang="zh-CN" altLang="en-US" i="1">
                            <a:latin typeface="Cambria Math" panose="02040503050406030204" pitchFamily="18" charset="0"/>
                          </a:rPr>
                        </m:ctrlPr>
                      </m:naryPr>
                      <m:sub>
                        <m:r>
                          <m:rPr>
                            <m:brk m:alnAt="23"/>
                          </m:rPr>
                          <a:rPr lang="en-US" altLang="zh-CN" i="1">
                            <a:latin typeface="Cambria Math" panose="02040503050406030204" pitchFamily="18" charset="0"/>
                          </a:rPr>
                          <m:t>−</m:t>
                        </m:r>
                        <m:r>
                          <a:rPr lang="en-US" altLang="zh-CN" i="1">
                            <a:latin typeface="Cambria Math" panose="02040503050406030204" pitchFamily="18" charset="0"/>
                          </a:rPr>
                          <m:t>∞</m:t>
                        </m:r>
                      </m:sub>
                      <m:sup>
                        <m:r>
                          <m:rPr>
                            <m:brk m:alnAt="23"/>
                          </m:rPr>
                          <a:rPr lang="en-US" altLang="zh-CN" i="1">
                            <a:latin typeface="Cambria Math" panose="02040503050406030204" pitchFamily="18" charset="0"/>
                          </a:rPr>
                          <m:t>∞</m:t>
                        </m:r>
                      </m:sup>
                      <m:e>
                        <m:r>
                          <a:rPr lang="en-US" altLang="zh-CN" i="1">
                            <a:latin typeface="Cambria Math" panose="02040503050406030204" pitchFamily="18" charset="0"/>
                          </a:rPr>
                          <m:t>𝑑𝑢</m:t>
                        </m:r>
                      </m:e>
                    </m:nary>
                    <m:nary>
                      <m:naryPr>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m:t>
                        </m:r>
                        <m:r>
                          <a:rPr lang="en-US" altLang="zh-CN" i="1">
                            <a:latin typeface="Cambria Math" panose="02040503050406030204" pitchFamily="18" charset="0"/>
                          </a:rPr>
                          <m:t>∞</m:t>
                        </m:r>
                      </m:sub>
                      <m:sup>
                        <m:r>
                          <m:rPr>
                            <m:brk m:alnAt="23"/>
                          </m:rPr>
                          <a:rPr lang="en-US" altLang="zh-CN" i="1">
                            <a:latin typeface="Cambria Math" panose="02040503050406030204" pitchFamily="18" charset="0"/>
                          </a:rPr>
                          <m:t>∞</m:t>
                        </m:r>
                      </m:sup>
                      <m:e>
                        <m:r>
                          <a:rPr lang="en-US" altLang="zh-CN" i="1">
                            <a:latin typeface="Cambria Math" panose="02040503050406030204" pitchFamily="18" charset="0"/>
                          </a:rPr>
                          <m:t>𝑑𝑢</m:t>
                        </m:r>
                        <m:r>
                          <a:rPr lang="en-US" altLang="zh-CN" i="1">
                            <a:latin typeface="Cambria Math" panose="02040503050406030204" pitchFamily="18" charset="0"/>
                          </a:rPr>
                          <m:t>′</m:t>
                        </m:r>
                      </m:e>
                    </m:nary>
                    <m:r>
                      <a:rPr lang="zh-CN" altLang="en-US" i="1" dirty="0">
                        <a:latin typeface="Cambria Math" panose="02040503050406030204" pitchFamily="18" charset="0"/>
                      </a:rPr>
                      <m:t>𝜀</m:t>
                    </m:r>
                    <m:r>
                      <m:rPr>
                        <m:sty m:val="p"/>
                      </m:rPr>
                      <a:rPr lang="el-GR" altLang="zh-CN" i="1" dirty="0">
                        <a:latin typeface="Cambria Math" panose="02040503050406030204" pitchFamily="18" charset="0"/>
                      </a:rPr>
                      <m:t>Ψ</m:t>
                    </m:r>
                    <m:r>
                      <a:rPr lang="el-GR" altLang="zh-CN" i="1" dirty="0">
                        <a:latin typeface="Cambria Math" panose="02040503050406030204" pitchFamily="18" charset="0"/>
                      </a:rPr>
                      <m:t>(</m:t>
                    </m:r>
                    <m:r>
                      <a:rPr lang="en-US" altLang="zh-CN" i="1" dirty="0">
                        <a:latin typeface="Cambria Math" panose="02040503050406030204" pitchFamily="18" charset="0"/>
                      </a:rPr>
                      <m:t>𝑢</m:t>
                    </m:r>
                    <m:r>
                      <m:rPr>
                        <m:nor/>
                      </m:rPr>
                      <a:rPr lang="en-US" altLang="zh-CN" dirty="0"/>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a:rPr lang="en-US" altLang="zh-CN" i="1" dirty="0">
                        <a:latin typeface="Cambria Math" panose="02040503050406030204" pitchFamily="18" charset="0"/>
                      </a:rPr>
                      <m:t>)</m:t>
                    </m:r>
                  </m:oMath>
                </a14:m>
                <a:r>
                  <a:rPr lang="en-US" altLang="zh-CN" dirty="0"/>
                  <a:t>=</a:t>
                </a:r>
                <a14:m>
                  <m:oMath xmlns:m="http://schemas.openxmlformats.org/officeDocument/2006/math">
                    <m:r>
                      <a:rPr lang="zh-CN" altLang="en-US" i="1" dirty="0">
                        <a:latin typeface="Cambria Math" panose="02040503050406030204" pitchFamily="18" charset="0"/>
                      </a:rPr>
                      <m:t>𝛾</m:t>
                    </m:r>
                  </m:oMath>
                </a14:m>
                <a:r>
                  <a:rPr lang="en-US" altLang="zh-CN" dirty="0"/>
                  <a:t>&lt;</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2</m:t>
                        </m:r>
                      </m:sup>
                    </m:sSup>
                  </m:oMath>
                </a14:m>
                <a:r>
                  <a:rPr lang="en-US" altLang="zh-CN" dirty="0"/>
                  <a:t>&gt;+2</a:t>
                </a:r>
                <a14:m>
                  <m:oMath xmlns:m="http://schemas.openxmlformats.org/officeDocument/2006/math">
                    <m:r>
                      <m:rPr>
                        <m:sty m:val="p"/>
                      </m:rPr>
                      <a:rPr lang="el-GR" altLang="zh-CN" i="1" dirty="0">
                        <a:latin typeface="Cambria Math" panose="02040503050406030204" pitchFamily="18" charset="0"/>
                      </a:rPr>
                      <m:t>α</m:t>
                    </m:r>
                  </m:oMath>
                </a14:m>
                <a:r>
                  <a:rPr lang="en-US" altLang="zh-CN" dirty="0"/>
                  <a:t>&lt;</a:t>
                </a:r>
                <a14:m>
                  <m:oMath xmlns:m="http://schemas.openxmlformats.org/officeDocument/2006/math">
                    <m:r>
                      <a:rPr lang="en-US" altLang="zh-CN" i="1">
                        <a:latin typeface="Cambria Math" panose="02040503050406030204" pitchFamily="18" charset="0"/>
                      </a:rPr>
                      <m:t>𝑢𝑢</m:t>
                    </m:r>
                    <m:r>
                      <a:rPr lang="en-US" altLang="zh-CN" i="1">
                        <a:latin typeface="Cambria Math" panose="02040503050406030204" pitchFamily="18" charset="0"/>
                      </a:rPr>
                      <m:t>′</m:t>
                    </m:r>
                  </m:oMath>
                </a14:m>
                <a:r>
                  <a:rPr lang="en-US" altLang="zh-CN" dirty="0"/>
                  <a:t>&gt;+</a:t>
                </a:r>
                <a14:m>
                  <m:oMath xmlns:m="http://schemas.openxmlformats.org/officeDocument/2006/math">
                    <m:r>
                      <a:rPr lang="zh-CN" altLang="en-US" i="1" dirty="0">
                        <a:latin typeface="Cambria Math" panose="02040503050406030204" pitchFamily="18" charset="0"/>
                      </a:rPr>
                      <m:t>𝛽</m:t>
                    </m:r>
                  </m:oMath>
                </a14:m>
                <a:r>
                  <a:rPr lang="en-US" altLang="zh-CN" dirty="0"/>
                  <a:t>&lt;</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r>
                          <a:rPr lang="en-US" altLang="zh-CN" i="1">
                            <a:latin typeface="Cambria Math" panose="02040503050406030204" pitchFamily="18" charset="0"/>
                          </a:rPr>
                          <m:t>′</m:t>
                        </m:r>
                      </m:e>
                      <m:sup>
                        <m:r>
                          <a:rPr lang="en-US" altLang="zh-CN" i="1">
                            <a:latin typeface="Cambria Math" panose="02040503050406030204" pitchFamily="18" charset="0"/>
                          </a:rPr>
                          <m:t>2</m:t>
                        </m:r>
                      </m:sup>
                    </m:sSup>
                  </m:oMath>
                </a14:m>
                <a:r>
                  <a:rPr lang="en-US" altLang="zh-CN" dirty="0"/>
                  <a:t>&gt;=</a:t>
                </a:r>
                <a:r>
                  <a:rPr lang="zh-CN" altLang="en-US" dirty="0"/>
                  <a:t> </a:t>
                </a:r>
                <a:r>
                  <a:rPr lang="en-US" altLang="zh-CN" dirty="0"/>
                  <a:t>2</a:t>
                </a:r>
                <a14:m>
                  <m:oMath xmlns:m="http://schemas.openxmlformats.org/officeDocument/2006/math">
                    <m:sSub>
                      <m:sSubPr>
                        <m:ctrlPr>
                          <a:rPr lang="el-GR" altLang="zh-CN" i="1" dirty="0">
                            <a:latin typeface="Cambria Math" panose="02040503050406030204" pitchFamily="18" charset="0"/>
                          </a:rPr>
                        </m:ctrlPr>
                      </m:sSubPr>
                      <m:e>
                        <m:r>
                          <a:rPr lang="zh-CN" altLang="en-US" i="1" dirty="0">
                            <a:latin typeface="Cambria Math" panose="02040503050406030204" pitchFamily="18" charset="0"/>
                          </a:rPr>
                          <m:t>𝜀</m:t>
                        </m:r>
                      </m:e>
                      <m:sub>
                        <m:r>
                          <a:rPr lang="en-US" altLang="zh-CN" i="1" dirty="0">
                            <a:latin typeface="Cambria Math" panose="02040503050406030204" pitchFamily="18" charset="0"/>
                          </a:rPr>
                          <m:t>𝑟𝑚𝑠</m:t>
                        </m:r>
                      </m:sub>
                    </m:sSub>
                  </m:oMath>
                </a14:m>
                <a:endParaRPr lang="en-US" altLang="zh-CN" dirty="0"/>
              </a:p>
              <a:p>
                <a:pPr marL="0" indent="0">
                  <a:buNone/>
                </a:pPr>
                <a:r>
                  <a:rPr lang="en-US" altLang="zh-CN" dirty="0"/>
                  <a:t>&lt;</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i="1" smtClean="0">
                            <a:latin typeface="Cambria Math" panose="02040503050406030204" pitchFamily="18" charset="0"/>
                          </a:rPr>
                          <m:t>2</m:t>
                        </m:r>
                      </m:sup>
                    </m:sSup>
                  </m:oMath>
                </a14:m>
                <a:r>
                  <a:rPr lang="en-US" altLang="zh-CN" dirty="0"/>
                  <a:t>&gt;=</a:t>
                </a:r>
                <a14:m>
                  <m:oMath xmlns:m="http://schemas.openxmlformats.org/officeDocument/2006/math">
                    <m:nary>
                      <m:naryPr>
                        <m:ctrlPr>
                          <a:rPr lang="zh-CN" altLang="en-US" i="1">
                            <a:latin typeface="Cambria Math" panose="02040503050406030204" pitchFamily="18" charset="0"/>
                          </a:rPr>
                        </m:ctrlPr>
                      </m:naryPr>
                      <m:sub>
                        <m:r>
                          <m:rPr>
                            <m:brk m:alnAt="23"/>
                          </m:rPr>
                          <a:rPr lang="en-US" altLang="zh-CN" i="1">
                            <a:latin typeface="Cambria Math" panose="02040503050406030204" pitchFamily="18" charset="0"/>
                          </a:rPr>
                          <m:t>−</m:t>
                        </m:r>
                        <m:r>
                          <a:rPr lang="en-US" altLang="zh-CN" i="1">
                            <a:latin typeface="Cambria Math" panose="02040503050406030204" pitchFamily="18" charset="0"/>
                          </a:rPr>
                          <m:t>∞</m:t>
                        </m:r>
                      </m:sub>
                      <m:sup>
                        <m:r>
                          <m:rPr>
                            <m:brk m:alnAt="23"/>
                          </m:rPr>
                          <a:rPr lang="en-US" altLang="zh-CN" i="1">
                            <a:latin typeface="Cambria Math" panose="02040503050406030204" pitchFamily="18" charset="0"/>
                          </a:rPr>
                          <m:t>∞</m:t>
                        </m:r>
                      </m:sup>
                      <m:e>
                        <m:r>
                          <a:rPr lang="en-US" altLang="zh-CN" i="1">
                            <a:latin typeface="Cambria Math" panose="02040503050406030204" pitchFamily="18" charset="0"/>
                          </a:rPr>
                          <m:t>𝑑𝑢</m:t>
                        </m:r>
                      </m:e>
                    </m:nary>
                    <m:nary>
                      <m:naryPr>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m:t>
                        </m:r>
                        <m:r>
                          <a:rPr lang="en-US" altLang="zh-CN" i="1">
                            <a:latin typeface="Cambria Math" panose="02040503050406030204" pitchFamily="18" charset="0"/>
                          </a:rPr>
                          <m:t>∞</m:t>
                        </m:r>
                      </m:sub>
                      <m:sup>
                        <m:r>
                          <m:rPr>
                            <m:brk m:alnAt="23"/>
                          </m:rPr>
                          <a:rPr lang="en-US" altLang="zh-CN" i="1">
                            <a:latin typeface="Cambria Math" panose="02040503050406030204" pitchFamily="18" charset="0"/>
                          </a:rPr>
                          <m:t>∞</m:t>
                        </m:r>
                      </m:sup>
                      <m:e>
                        <m:r>
                          <a:rPr lang="en-US" altLang="zh-CN" i="1">
                            <a:latin typeface="Cambria Math" panose="02040503050406030204" pitchFamily="18" charset="0"/>
                          </a:rPr>
                          <m:t>𝑑𝑢</m:t>
                        </m:r>
                        <m:r>
                          <a:rPr lang="en-US" altLang="zh-CN" i="1">
                            <a:latin typeface="Cambria Math" panose="02040503050406030204" pitchFamily="18" charset="0"/>
                          </a:rPr>
                          <m:t>′</m:t>
                        </m:r>
                      </m:e>
                    </m:nary>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2</m:t>
                        </m:r>
                      </m:sup>
                    </m:sSup>
                    <m:r>
                      <m:rPr>
                        <m:sty m:val="p"/>
                      </m:rPr>
                      <a:rPr lang="el-GR" altLang="zh-CN" i="1" dirty="0">
                        <a:latin typeface="Cambria Math" panose="02040503050406030204" pitchFamily="18" charset="0"/>
                      </a:rPr>
                      <m:t>Ψ</m:t>
                    </m:r>
                    <m:r>
                      <a:rPr lang="el-GR" altLang="zh-CN" i="1" dirty="0">
                        <a:latin typeface="Cambria Math" panose="02040503050406030204" pitchFamily="18" charset="0"/>
                      </a:rPr>
                      <m:t>(</m:t>
                    </m:r>
                    <m:r>
                      <a:rPr lang="en-US" altLang="zh-CN" i="1" dirty="0">
                        <a:latin typeface="Cambria Math" panose="02040503050406030204" pitchFamily="18" charset="0"/>
                      </a:rPr>
                      <m:t>𝑢</m:t>
                    </m:r>
                    <m:r>
                      <m:rPr>
                        <m:nor/>
                      </m:rPr>
                      <a:rPr lang="en-US" altLang="zh-CN" dirty="0"/>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a:rPr lang="en-US" altLang="zh-CN" i="1" dirty="0">
                        <a:latin typeface="Cambria Math" panose="02040503050406030204" pitchFamily="18" charset="0"/>
                      </a:rPr>
                      <m:t>)</m:t>
                    </m:r>
                  </m:oMath>
                </a14:m>
                <a:r>
                  <a:rPr lang="en-US" altLang="zh-CN" dirty="0"/>
                  <a:t>=</a:t>
                </a:r>
                <a14:m>
                  <m:oMath xmlns:m="http://schemas.openxmlformats.org/officeDocument/2006/math">
                    <m:sSub>
                      <m:sSubPr>
                        <m:ctrlPr>
                          <a:rPr lang="el-GR" altLang="zh-CN" i="1" dirty="0">
                            <a:latin typeface="Cambria Math" panose="02040503050406030204" pitchFamily="18" charset="0"/>
                          </a:rPr>
                        </m:ctrlPr>
                      </m:sSubPr>
                      <m:e>
                        <m:r>
                          <a:rPr lang="zh-CN" altLang="en-US" i="1" dirty="0">
                            <a:latin typeface="Cambria Math" panose="02040503050406030204" pitchFamily="18" charset="0"/>
                          </a:rPr>
                          <m:t>𝛽𝜀</m:t>
                        </m:r>
                      </m:e>
                      <m:sub>
                        <m:r>
                          <a:rPr lang="en-US" altLang="zh-CN" i="1" dirty="0">
                            <a:latin typeface="Cambria Math" panose="02040503050406030204" pitchFamily="18" charset="0"/>
                          </a:rPr>
                          <m:t>𝑟𝑚𝑠</m:t>
                        </m:r>
                      </m:sub>
                    </m:sSub>
                  </m:oMath>
                </a14:m>
                <a:endParaRPr lang="en-US" altLang="zh-CN" dirty="0"/>
              </a:p>
              <a:p>
                <a:pPr marL="0" indent="0">
                  <a:buNone/>
                </a:pPr>
                <a:r>
                  <a:rPr lang="en-US" altLang="zh-CN" dirty="0"/>
                  <a:t>&lt;</a:t>
                </a:r>
                <a14:m>
                  <m:oMath xmlns:m="http://schemas.openxmlformats.org/officeDocument/2006/math">
                    <m:r>
                      <a:rPr lang="en-US" altLang="zh-CN" i="1">
                        <a:latin typeface="Cambria Math" panose="02040503050406030204" pitchFamily="18" charset="0"/>
                      </a:rPr>
                      <m:t>𝑢𝑢</m:t>
                    </m:r>
                    <m:r>
                      <a:rPr lang="en-US" altLang="zh-CN" b="0" i="1" smtClean="0">
                        <a:latin typeface="Cambria Math" panose="02040503050406030204" pitchFamily="18" charset="0"/>
                      </a:rPr>
                      <m:t>′</m:t>
                    </m:r>
                  </m:oMath>
                </a14:m>
                <a:r>
                  <a:rPr lang="en-US" altLang="zh-CN" dirty="0"/>
                  <a:t>&gt;=</a:t>
                </a:r>
                <a14:m>
                  <m:oMath xmlns:m="http://schemas.openxmlformats.org/officeDocument/2006/math">
                    <m:nary>
                      <m:naryPr>
                        <m:ctrlPr>
                          <a:rPr lang="zh-CN" altLang="en-US" i="1">
                            <a:latin typeface="Cambria Math" panose="02040503050406030204" pitchFamily="18" charset="0"/>
                          </a:rPr>
                        </m:ctrlPr>
                      </m:naryPr>
                      <m:sub>
                        <m:r>
                          <m:rPr>
                            <m:brk m:alnAt="23"/>
                          </m:rPr>
                          <a:rPr lang="en-US" altLang="zh-CN" i="1">
                            <a:latin typeface="Cambria Math" panose="02040503050406030204" pitchFamily="18" charset="0"/>
                          </a:rPr>
                          <m:t>−</m:t>
                        </m:r>
                        <m:r>
                          <a:rPr lang="en-US" altLang="zh-CN" i="1">
                            <a:latin typeface="Cambria Math" panose="02040503050406030204" pitchFamily="18" charset="0"/>
                          </a:rPr>
                          <m:t>∞</m:t>
                        </m:r>
                      </m:sub>
                      <m:sup>
                        <m:r>
                          <m:rPr>
                            <m:brk m:alnAt="23"/>
                          </m:rPr>
                          <a:rPr lang="en-US" altLang="zh-CN" i="1">
                            <a:latin typeface="Cambria Math" panose="02040503050406030204" pitchFamily="18" charset="0"/>
                          </a:rPr>
                          <m:t>∞</m:t>
                        </m:r>
                      </m:sup>
                      <m:e>
                        <m:r>
                          <a:rPr lang="en-US" altLang="zh-CN" i="1">
                            <a:latin typeface="Cambria Math" panose="02040503050406030204" pitchFamily="18" charset="0"/>
                          </a:rPr>
                          <m:t>𝑑𝑢</m:t>
                        </m:r>
                      </m:e>
                    </m:nary>
                    <m:nary>
                      <m:naryPr>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m:t>
                        </m:r>
                        <m:r>
                          <a:rPr lang="en-US" altLang="zh-CN" i="1">
                            <a:latin typeface="Cambria Math" panose="02040503050406030204" pitchFamily="18" charset="0"/>
                          </a:rPr>
                          <m:t>∞</m:t>
                        </m:r>
                      </m:sub>
                      <m:sup>
                        <m:r>
                          <m:rPr>
                            <m:brk m:alnAt="23"/>
                          </m:rPr>
                          <a:rPr lang="en-US" altLang="zh-CN" i="1">
                            <a:latin typeface="Cambria Math" panose="02040503050406030204" pitchFamily="18" charset="0"/>
                          </a:rPr>
                          <m:t>∞</m:t>
                        </m:r>
                      </m:sup>
                      <m:e>
                        <m:r>
                          <a:rPr lang="en-US" altLang="zh-CN" i="1">
                            <a:latin typeface="Cambria Math" panose="02040503050406030204" pitchFamily="18" charset="0"/>
                          </a:rPr>
                          <m:t>𝑑𝑢</m:t>
                        </m:r>
                        <m:r>
                          <a:rPr lang="en-US" altLang="zh-CN" i="1">
                            <a:latin typeface="Cambria Math" panose="02040503050406030204" pitchFamily="18" charset="0"/>
                          </a:rPr>
                          <m:t>′</m:t>
                        </m:r>
                      </m:e>
                    </m:nary>
                    <m:r>
                      <a:rPr lang="en-US" altLang="zh-CN" i="1">
                        <a:latin typeface="Cambria Math" panose="02040503050406030204" pitchFamily="18" charset="0"/>
                      </a:rPr>
                      <m:t>𝑢𝑢</m:t>
                    </m:r>
                    <m:r>
                      <a:rPr lang="en-US" altLang="zh-CN" i="1">
                        <a:latin typeface="Cambria Math" panose="02040503050406030204" pitchFamily="18" charset="0"/>
                      </a:rPr>
                      <m:t>′</m:t>
                    </m:r>
                    <m:r>
                      <m:rPr>
                        <m:sty m:val="p"/>
                      </m:rPr>
                      <a:rPr lang="el-GR" altLang="zh-CN" i="1" dirty="0">
                        <a:latin typeface="Cambria Math" panose="02040503050406030204" pitchFamily="18" charset="0"/>
                      </a:rPr>
                      <m:t>Ψ</m:t>
                    </m:r>
                    <m:r>
                      <a:rPr lang="el-GR" altLang="zh-CN" i="1" dirty="0">
                        <a:latin typeface="Cambria Math" panose="02040503050406030204" pitchFamily="18" charset="0"/>
                      </a:rPr>
                      <m:t>(</m:t>
                    </m:r>
                    <m:r>
                      <a:rPr lang="en-US" altLang="zh-CN" i="1" dirty="0">
                        <a:latin typeface="Cambria Math" panose="02040503050406030204" pitchFamily="18" charset="0"/>
                      </a:rPr>
                      <m:t>𝑢</m:t>
                    </m:r>
                    <m:r>
                      <m:rPr>
                        <m:nor/>
                      </m:rPr>
                      <a:rPr lang="en-US" altLang="zh-CN" dirty="0"/>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a:rPr lang="en-US" altLang="zh-CN" i="1" dirty="0">
                        <a:latin typeface="Cambria Math" panose="02040503050406030204" pitchFamily="18" charset="0"/>
                      </a:rPr>
                      <m:t>)</m:t>
                    </m:r>
                  </m:oMath>
                </a14:m>
                <a:r>
                  <a:rPr lang="en-US" altLang="zh-CN" dirty="0"/>
                  <a:t>=-</a:t>
                </a:r>
                <a14:m>
                  <m:oMath xmlns:m="http://schemas.openxmlformats.org/officeDocument/2006/math">
                    <m:r>
                      <m:rPr>
                        <m:sty m:val="p"/>
                      </m:rPr>
                      <a:rPr lang="el-GR" altLang="zh-CN" i="1" dirty="0" smtClean="0">
                        <a:latin typeface="Cambria Math" panose="02040503050406030204" pitchFamily="18" charset="0"/>
                      </a:rPr>
                      <m:t>α</m:t>
                    </m:r>
                    <m:sSub>
                      <m:sSubPr>
                        <m:ctrlPr>
                          <a:rPr lang="el-GR" altLang="zh-CN" i="1" dirty="0">
                            <a:latin typeface="Cambria Math" panose="02040503050406030204" pitchFamily="18" charset="0"/>
                          </a:rPr>
                        </m:ctrlPr>
                      </m:sSubPr>
                      <m:e>
                        <m:r>
                          <a:rPr lang="zh-CN" altLang="en-US" i="1" dirty="0">
                            <a:latin typeface="Cambria Math" panose="02040503050406030204" pitchFamily="18" charset="0"/>
                          </a:rPr>
                          <m:t>𝜀</m:t>
                        </m:r>
                      </m:e>
                      <m:sub>
                        <m:r>
                          <a:rPr lang="en-US" altLang="zh-CN" i="1" dirty="0">
                            <a:latin typeface="Cambria Math" panose="02040503050406030204" pitchFamily="18" charset="0"/>
                          </a:rPr>
                          <m:t>𝑟𝑚𝑠</m:t>
                        </m:r>
                      </m:sub>
                    </m:sSub>
                  </m:oMath>
                </a14:m>
                <a:endParaRPr lang="en-US" altLang="zh-CN" dirty="0"/>
              </a:p>
              <a:p>
                <a:pPr marL="0" indent="0">
                  <a:buNone/>
                </a:pPr>
                <a:r>
                  <a:rPr lang="en-US" altLang="zh-CN" dirty="0"/>
                  <a:t>&lt;</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e>
                      <m:sup>
                        <m:r>
                          <a:rPr lang="en-US" altLang="zh-CN" i="1" smtClean="0">
                            <a:latin typeface="Cambria Math" panose="02040503050406030204" pitchFamily="18" charset="0"/>
                          </a:rPr>
                          <m:t>2</m:t>
                        </m:r>
                      </m:sup>
                    </m:sSup>
                  </m:oMath>
                </a14:m>
                <a:r>
                  <a:rPr lang="en-US" altLang="zh-CN" dirty="0"/>
                  <a:t>&gt;=</a:t>
                </a:r>
                <a14:m>
                  <m:oMath xmlns:m="http://schemas.openxmlformats.org/officeDocument/2006/math">
                    <m:nary>
                      <m:naryPr>
                        <m:ctrlPr>
                          <a:rPr lang="zh-CN" altLang="en-US" i="1">
                            <a:latin typeface="Cambria Math" panose="02040503050406030204" pitchFamily="18" charset="0"/>
                          </a:rPr>
                        </m:ctrlPr>
                      </m:naryPr>
                      <m:sub>
                        <m:r>
                          <m:rPr>
                            <m:brk m:alnAt="23"/>
                          </m:rPr>
                          <a:rPr lang="en-US" altLang="zh-CN" i="1">
                            <a:latin typeface="Cambria Math" panose="02040503050406030204" pitchFamily="18" charset="0"/>
                          </a:rPr>
                          <m:t>−</m:t>
                        </m:r>
                        <m:r>
                          <a:rPr lang="en-US" altLang="zh-CN" i="1">
                            <a:latin typeface="Cambria Math" panose="02040503050406030204" pitchFamily="18" charset="0"/>
                          </a:rPr>
                          <m:t>∞</m:t>
                        </m:r>
                      </m:sub>
                      <m:sup>
                        <m:r>
                          <m:rPr>
                            <m:brk m:alnAt="23"/>
                          </m:rPr>
                          <a:rPr lang="en-US" altLang="zh-CN" i="1">
                            <a:latin typeface="Cambria Math" panose="02040503050406030204" pitchFamily="18" charset="0"/>
                          </a:rPr>
                          <m:t>∞</m:t>
                        </m:r>
                      </m:sup>
                      <m:e>
                        <m:r>
                          <a:rPr lang="en-US" altLang="zh-CN" i="1">
                            <a:latin typeface="Cambria Math" panose="02040503050406030204" pitchFamily="18" charset="0"/>
                          </a:rPr>
                          <m:t>𝑑𝑢</m:t>
                        </m:r>
                      </m:e>
                    </m:nary>
                    <m:nary>
                      <m:naryPr>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m:t>
                        </m:r>
                        <m:r>
                          <a:rPr lang="en-US" altLang="zh-CN" i="1">
                            <a:latin typeface="Cambria Math" panose="02040503050406030204" pitchFamily="18" charset="0"/>
                          </a:rPr>
                          <m:t>∞</m:t>
                        </m:r>
                      </m:sub>
                      <m:sup>
                        <m:r>
                          <m:rPr>
                            <m:brk m:alnAt="23"/>
                          </m:rPr>
                          <a:rPr lang="en-US" altLang="zh-CN" i="1">
                            <a:latin typeface="Cambria Math" panose="02040503050406030204" pitchFamily="18" charset="0"/>
                          </a:rPr>
                          <m:t>∞</m:t>
                        </m:r>
                      </m:sup>
                      <m:e>
                        <m:r>
                          <a:rPr lang="en-US" altLang="zh-CN" i="1">
                            <a:latin typeface="Cambria Math" panose="02040503050406030204" pitchFamily="18" charset="0"/>
                          </a:rPr>
                          <m:t>𝑑𝑢</m:t>
                        </m:r>
                        <m:r>
                          <a:rPr lang="en-US" altLang="zh-CN" i="1">
                            <a:latin typeface="Cambria Math" panose="02040503050406030204" pitchFamily="18" charset="0"/>
                          </a:rPr>
                          <m:t>′</m:t>
                        </m:r>
                      </m:e>
                    </m:nary>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r>
                          <a:rPr lang="en-US" altLang="zh-CN" b="0" i="1" smtClean="0">
                            <a:latin typeface="Cambria Math" panose="02040503050406030204" pitchFamily="18" charset="0"/>
                          </a:rPr>
                          <m:t>′</m:t>
                        </m:r>
                      </m:e>
                      <m:sup>
                        <m:r>
                          <a:rPr lang="en-US" altLang="zh-CN" i="1">
                            <a:latin typeface="Cambria Math" panose="02040503050406030204" pitchFamily="18" charset="0"/>
                          </a:rPr>
                          <m:t>2</m:t>
                        </m:r>
                      </m:sup>
                    </m:sSup>
                    <m:r>
                      <m:rPr>
                        <m:sty m:val="p"/>
                      </m:rPr>
                      <a:rPr lang="el-GR" altLang="zh-CN" i="1" dirty="0">
                        <a:latin typeface="Cambria Math" panose="02040503050406030204" pitchFamily="18" charset="0"/>
                      </a:rPr>
                      <m:t>Ψ</m:t>
                    </m:r>
                    <m:r>
                      <a:rPr lang="el-GR" altLang="zh-CN" i="1" dirty="0">
                        <a:latin typeface="Cambria Math" panose="02040503050406030204" pitchFamily="18" charset="0"/>
                      </a:rPr>
                      <m:t>(</m:t>
                    </m:r>
                    <m:r>
                      <a:rPr lang="en-US" altLang="zh-CN" i="1" dirty="0">
                        <a:latin typeface="Cambria Math" panose="02040503050406030204" pitchFamily="18" charset="0"/>
                      </a:rPr>
                      <m:t>𝑢</m:t>
                    </m:r>
                    <m:r>
                      <m:rPr>
                        <m:nor/>
                      </m:rPr>
                      <a:rPr lang="en-US" altLang="zh-CN" dirty="0"/>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a:rPr lang="en-US" altLang="zh-CN" i="1" dirty="0">
                        <a:latin typeface="Cambria Math" panose="02040503050406030204" pitchFamily="18" charset="0"/>
                      </a:rPr>
                      <m:t>)</m:t>
                    </m:r>
                  </m:oMath>
                </a14:m>
                <a:r>
                  <a:rPr lang="en-US" altLang="zh-CN" dirty="0"/>
                  <a:t>=</a:t>
                </a:r>
                <a14:m>
                  <m:oMath xmlns:m="http://schemas.openxmlformats.org/officeDocument/2006/math">
                    <m:r>
                      <a:rPr lang="zh-CN" altLang="en-US" i="1" dirty="0">
                        <a:latin typeface="Cambria Math" panose="02040503050406030204" pitchFamily="18" charset="0"/>
                      </a:rPr>
                      <m:t>𝛾</m:t>
                    </m:r>
                    <m:sSub>
                      <m:sSubPr>
                        <m:ctrlPr>
                          <a:rPr lang="el-GR" altLang="zh-CN" i="1" dirty="0">
                            <a:latin typeface="Cambria Math" panose="02040503050406030204" pitchFamily="18" charset="0"/>
                          </a:rPr>
                        </m:ctrlPr>
                      </m:sSubPr>
                      <m:e>
                        <m:r>
                          <a:rPr lang="zh-CN" altLang="en-US" i="1" dirty="0">
                            <a:latin typeface="Cambria Math" panose="02040503050406030204" pitchFamily="18" charset="0"/>
                          </a:rPr>
                          <m:t>𝜀</m:t>
                        </m:r>
                      </m:e>
                      <m:sub>
                        <m:r>
                          <a:rPr lang="en-US" altLang="zh-CN" i="1" dirty="0">
                            <a:latin typeface="Cambria Math" panose="02040503050406030204" pitchFamily="18" charset="0"/>
                          </a:rPr>
                          <m:t>𝑟𝑚𝑠</m:t>
                        </m:r>
                      </m:sub>
                    </m:sSub>
                  </m:oMath>
                </a14:m>
                <a:endParaRPr lang="en-US" altLang="zh-CN" dirty="0"/>
              </a:p>
              <a:p>
                <a:pPr marL="0" indent="0">
                  <a:buNone/>
                </a:pPr>
                <a:endParaRPr lang="en-US" altLang="zh-CN" dirty="0"/>
              </a:p>
            </p:txBody>
          </p:sp>
        </mc:Choice>
        <mc:Fallback xmlns="">
          <p:sp>
            <p:nvSpPr>
              <p:cNvPr id="3" name="内容占位符 2">
                <a:extLst>
                  <a:ext uri="{FF2B5EF4-FFF2-40B4-BE49-F238E27FC236}">
                    <a16:creationId xmlns:a16="http://schemas.microsoft.com/office/drawing/2014/main" id="{237A4409-807E-4580-A19C-34AB9340D9A0}"/>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2E407531-D582-4962-900D-4CF302E22354}"/>
              </a:ext>
            </a:extLst>
          </p:cNvPr>
          <p:cNvSpPr>
            <a:spLocks noGrp="1"/>
          </p:cNvSpPr>
          <p:nvPr>
            <p:ph type="sldNum" sz="quarter" idx="12"/>
          </p:nvPr>
        </p:nvSpPr>
        <p:spPr/>
        <p:txBody>
          <a:bodyPr/>
          <a:lstStyle/>
          <a:p>
            <a:fld id="{BECEA2A7-8118-4BBB-B458-A85BC23F12DD}" type="slidenum">
              <a:rPr lang="zh-CN" altLang="en-US" smtClean="0"/>
              <a:t>22</a:t>
            </a:fld>
            <a:endParaRPr lang="zh-CN" altLang="en-US"/>
          </a:p>
        </p:txBody>
      </p:sp>
    </p:spTree>
    <p:extLst>
      <p:ext uri="{BB962C8B-B14F-4D97-AF65-F5344CB8AC3E}">
        <p14:creationId xmlns:p14="http://schemas.microsoft.com/office/powerpoint/2010/main" val="367616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38AB296-B05C-4C12-A6FE-7E17175D9A7B}"/>
                  </a:ext>
                </a:extLst>
              </p:cNvPr>
              <p:cNvSpPr>
                <a:spLocks noGrp="1"/>
              </p:cNvSpPr>
              <p:nvPr>
                <p:ph idx="1"/>
              </p:nvPr>
            </p:nvSpPr>
            <p:spPr>
              <a:xfrm>
                <a:off x="814952" y="402957"/>
                <a:ext cx="10515600" cy="1363850"/>
              </a:xfrm>
            </p:spPr>
            <p:txBody>
              <a:bodyPr>
                <a:normAutofit fontScale="92500" lnSpcReduction="20000"/>
              </a:bodyPr>
              <a:lstStyle/>
              <a:p>
                <a:pPr marL="0" indent="0">
                  <a:buNone/>
                </a:pPr>
                <a:r>
                  <a:rPr lang="en-US" altLang="zh-CN" sz="2000" dirty="0"/>
                  <a:t>Definition of beam emittance(</a:t>
                </a:r>
                <a:r>
                  <a:rPr lang="zh-CN" altLang="en-US" sz="2000" dirty="0"/>
                  <a:t>束流发射度的定义</a:t>
                </a:r>
                <a:r>
                  <a:rPr lang="en-US" altLang="zh-CN" sz="2000" dirty="0"/>
                  <a:t>)</a:t>
                </a:r>
              </a:p>
              <a:p>
                <a:pPr marL="0" indent="0">
                  <a:buNone/>
                </a:pPr>
                <a:r>
                  <a:rPr lang="en-US" altLang="zh-CN" sz="2000" dirty="0"/>
                  <a:t>For a distribution </a:t>
                </a:r>
                <a14:m>
                  <m:oMath xmlns:m="http://schemas.openxmlformats.org/officeDocument/2006/math">
                    <m:r>
                      <m:rPr>
                        <m:nor/>
                      </m:rPr>
                      <a:rPr lang="el-GR" altLang="zh-CN" sz="2000" dirty="0" smtClean="0"/>
                      <m:t>Ψ</m:t>
                    </m:r>
                    <m:r>
                      <m:rPr>
                        <m:nor/>
                      </m:rPr>
                      <a:rPr lang="en-US" altLang="zh-CN" sz="2000" dirty="0" smtClean="0"/>
                      <m:t>(</m:t>
                    </m:r>
                    <m:r>
                      <m:rPr>
                        <m:nor/>
                      </m:rPr>
                      <a:rPr lang="el-GR" altLang="zh-CN" sz="2000" dirty="0" smtClean="0"/>
                      <m:t>ε</m:t>
                    </m:r>
                    <m:r>
                      <m:rPr>
                        <m:nor/>
                      </m:rPr>
                      <a:rPr lang="en-US" altLang="zh-CN" sz="2000" dirty="0" smtClean="0"/>
                      <m:t>)</m:t>
                    </m:r>
                  </m:oMath>
                </a14:m>
                <a:r>
                  <a:rPr lang="en-US" altLang="zh-CN" sz="2000" dirty="0"/>
                  <a:t> other</a:t>
                </a:r>
                <a:r>
                  <a:rPr lang="zh-CN" altLang="en-US" sz="2000" dirty="0"/>
                  <a:t> </a:t>
                </a:r>
                <a:r>
                  <a:rPr lang="en-US" altLang="zh-CN" sz="2000" dirty="0"/>
                  <a:t>than</a:t>
                </a:r>
                <a:r>
                  <a:rPr lang="zh-CN" altLang="en-US" sz="2000" dirty="0"/>
                  <a:t> </a:t>
                </a:r>
                <a:r>
                  <a:rPr lang="en-US" altLang="zh-CN" sz="2000" dirty="0"/>
                  <a:t>Gaussian, a definition of the rms beam emittance can be as following</a:t>
                </a:r>
              </a:p>
              <a:p>
                <a:pPr marL="0" indent="0">
                  <a:buNone/>
                </a:pPr>
                <a14:m>
                  <m:oMath xmlns:m="http://schemas.openxmlformats.org/officeDocument/2006/math">
                    <m:sSub>
                      <m:sSubPr>
                        <m:ctrlPr>
                          <a:rPr lang="el-GR" altLang="zh-CN" sz="2000" i="1" dirty="0" smtClean="0">
                            <a:latin typeface="Cambria Math" panose="02040503050406030204" pitchFamily="18" charset="0"/>
                          </a:rPr>
                        </m:ctrlPr>
                      </m:sSubPr>
                      <m:e>
                        <m:r>
                          <m:rPr>
                            <m:nor/>
                          </m:rPr>
                          <a:rPr lang="el-GR" altLang="zh-CN" sz="2000" dirty="0"/>
                          <m:t>ε</m:t>
                        </m:r>
                      </m:e>
                      <m:sub>
                        <m:r>
                          <a:rPr lang="en-US" altLang="zh-CN" sz="2000" i="1" dirty="0">
                            <a:latin typeface="Cambria Math" panose="02040503050406030204" pitchFamily="18" charset="0"/>
                          </a:rPr>
                          <m:t>𝑟𝑚𝑠</m:t>
                        </m:r>
                      </m:sub>
                    </m:sSub>
                  </m:oMath>
                </a14:m>
                <a:r>
                  <a:rPr lang="en-US" altLang="zh-CN" sz="2000" dirty="0"/>
                  <a:t>=</a:t>
                </a:r>
                <a:r>
                  <a:rPr lang="el-GR" altLang="zh-CN" sz="2000" dirty="0"/>
                  <a:t> </a:t>
                </a:r>
                <a14:m>
                  <m:oMath xmlns:m="http://schemas.openxmlformats.org/officeDocument/2006/math">
                    <m:f>
                      <m:fPr>
                        <m:ctrlPr>
                          <a:rPr lang="el-GR" altLang="zh-CN" sz="2000" i="1" dirty="0">
                            <a:latin typeface="Cambria Math" panose="02040503050406030204" pitchFamily="18" charset="0"/>
                          </a:rPr>
                        </m:ctrlPr>
                      </m:fPr>
                      <m:num>
                        <m:r>
                          <a:rPr lang="en-US" altLang="zh-CN" sz="2000" b="0" i="1" dirty="0" smtClean="0">
                            <a:latin typeface="Cambria Math" panose="02040503050406030204" pitchFamily="18" charset="0"/>
                          </a:rPr>
                          <m:t>1</m:t>
                        </m:r>
                      </m:num>
                      <m:den>
                        <m:r>
                          <a:rPr lang="en-US" altLang="zh-CN" sz="2000" b="0" i="1" dirty="0" smtClean="0">
                            <a:latin typeface="Cambria Math" panose="02040503050406030204" pitchFamily="18" charset="0"/>
                          </a:rPr>
                          <m:t>2</m:t>
                        </m:r>
                      </m:den>
                    </m:f>
                    <m:r>
                      <a:rPr lang="el-GR" altLang="zh-CN" sz="2000" i="1" dirty="0">
                        <a:latin typeface="Cambria Math" panose="02040503050406030204" pitchFamily="18" charset="0"/>
                      </a:rPr>
                      <m:t> </m:t>
                    </m:r>
                  </m:oMath>
                </a14:m>
                <a:r>
                  <a:rPr lang="en-US" altLang="zh-CN" sz="2000" dirty="0"/>
                  <a:t>&lt;</a:t>
                </a:r>
                <a14:m>
                  <m:oMath xmlns:m="http://schemas.openxmlformats.org/officeDocument/2006/math">
                    <m:r>
                      <m:rPr>
                        <m:nor/>
                      </m:rPr>
                      <a:rPr lang="el-GR" altLang="zh-CN" sz="2000" dirty="0"/>
                      <m:t>ε</m:t>
                    </m:r>
                  </m:oMath>
                </a14:m>
                <a:r>
                  <a:rPr lang="en-US" altLang="zh-CN" sz="2000" dirty="0"/>
                  <a:t>&gt; =</a:t>
                </a:r>
                <a:r>
                  <a:rPr lang="el-GR" altLang="zh-CN" sz="2000" dirty="0"/>
                  <a:t> </a:t>
                </a:r>
                <a14:m>
                  <m:oMath xmlns:m="http://schemas.openxmlformats.org/officeDocument/2006/math">
                    <m:f>
                      <m:fPr>
                        <m:ctrlPr>
                          <a:rPr lang="el-GR"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r>
                          <a:rPr lang="en-US" altLang="zh-CN" sz="2000" i="1" dirty="0">
                            <a:latin typeface="Cambria Math" panose="02040503050406030204" pitchFamily="18" charset="0"/>
                          </a:rPr>
                          <m:t>2</m:t>
                        </m:r>
                      </m:den>
                    </m:f>
                    <m:r>
                      <a:rPr lang="el-GR" altLang="zh-CN" sz="2000" i="1" dirty="0">
                        <a:latin typeface="Cambria Math" panose="02040503050406030204" pitchFamily="18" charset="0"/>
                      </a:rPr>
                      <m:t> </m:t>
                    </m:r>
                    <m:nary>
                      <m:naryPr>
                        <m:ctrlPr>
                          <a:rPr lang="zh-CN" altLang="en-US" sz="2000" i="1">
                            <a:latin typeface="Cambria Math" panose="02040503050406030204" pitchFamily="18" charset="0"/>
                          </a:rPr>
                        </m:ctrlPr>
                      </m:naryPr>
                      <m:sub>
                        <m:r>
                          <m:rPr>
                            <m:brk m:alnAt="23"/>
                          </m:rPr>
                          <a:rPr lang="en-US" altLang="zh-CN" sz="2000" i="1">
                            <a:latin typeface="Cambria Math" panose="02040503050406030204" pitchFamily="18" charset="0"/>
                          </a:rPr>
                          <m:t>−</m:t>
                        </m:r>
                        <m:r>
                          <a:rPr lang="en-US" altLang="zh-CN" sz="2000" i="1">
                            <a:latin typeface="Cambria Math" panose="02040503050406030204" pitchFamily="18" charset="0"/>
                          </a:rPr>
                          <m:t>∞</m:t>
                        </m:r>
                      </m:sub>
                      <m:sup>
                        <m:r>
                          <m:rPr>
                            <m:brk m:alnAt="23"/>
                          </m:rPr>
                          <a:rPr lang="en-US" altLang="zh-CN" sz="2000" i="1">
                            <a:latin typeface="Cambria Math" panose="02040503050406030204" pitchFamily="18" charset="0"/>
                          </a:rPr>
                          <m:t>∞</m:t>
                        </m:r>
                      </m:sup>
                      <m:e>
                        <m:r>
                          <a:rPr lang="en-US" altLang="zh-CN" sz="2000" i="1">
                            <a:latin typeface="Cambria Math" panose="02040503050406030204" pitchFamily="18" charset="0"/>
                          </a:rPr>
                          <m:t>𝑑𝑢</m:t>
                        </m:r>
                      </m:e>
                    </m:nary>
                    <m:nary>
                      <m:naryPr>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m:t>
                        </m:r>
                        <m:r>
                          <a:rPr lang="en-US" altLang="zh-CN" sz="2000" i="1">
                            <a:latin typeface="Cambria Math" panose="02040503050406030204" pitchFamily="18" charset="0"/>
                          </a:rPr>
                          <m:t>∞</m:t>
                        </m:r>
                      </m:sub>
                      <m:sup>
                        <m:r>
                          <m:rPr>
                            <m:brk m:alnAt="23"/>
                          </m:rPr>
                          <a:rPr lang="en-US" altLang="zh-CN" sz="2000" i="1">
                            <a:latin typeface="Cambria Math" panose="02040503050406030204" pitchFamily="18" charset="0"/>
                          </a:rPr>
                          <m:t>∞</m:t>
                        </m:r>
                      </m:sup>
                      <m:e>
                        <m:r>
                          <a:rPr lang="en-US" altLang="zh-CN" sz="2000" i="1">
                            <a:latin typeface="Cambria Math" panose="02040503050406030204" pitchFamily="18" charset="0"/>
                          </a:rPr>
                          <m:t>𝑑𝑢</m:t>
                        </m:r>
                        <m:r>
                          <a:rPr lang="en-US" altLang="zh-CN" sz="2000" i="1">
                            <a:latin typeface="Cambria Math" panose="02040503050406030204" pitchFamily="18" charset="0"/>
                          </a:rPr>
                          <m:t>′</m:t>
                        </m:r>
                      </m:e>
                    </m:nary>
                  </m:oMath>
                </a14:m>
                <a:r>
                  <a:rPr lang="el-GR" altLang="zh-CN" sz="2000" dirty="0"/>
                  <a:t> </a:t>
                </a:r>
                <a14:m>
                  <m:oMath xmlns:m="http://schemas.openxmlformats.org/officeDocument/2006/math">
                    <m:r>
                      <m:rPr>
                        <m:nor/>
                      </m:rPr>
                      <a:rPr lang="el-GR" altLang="zh-CN" sz="2000" dirty="0"/>
                      <m:t>ε</m:t>
                    </m:r>
                    <m:r>
                      <a:rPr lang="el-GR" altLang="zh-CN" sz="2000" i="1" dirty="0">
                        <a:latin typeface="Cambria Math" panose="02040503050406030204" pitchFamily="18" charset="0"/>
                      </a:rPr>
                      <m:t> </m:t>
                    </m:r>
                  </m:oMath>
                </a14:m>
                <a:r>
                  <a:rPr lang="el-GR" altLang="zh-CN" sz="2000" dirty="0"/>
                  <a:t>Ψ</a:t>
                </a:r>
                <a:r>
                  <a:rPr lang="en-US" altLang="zh-CN" sz="2000" dirty="0"/>
                  <a:t>(</a:t>
                </a:r>
                <a14:m>
                  <m:oMath xmlns:m="http://schemas.openxmlformats.org/officeDocument/2006/math">
                    <m:r>
                      <m:rPr>
                        <m:sty m:val="p"/>
                      </m:rPr>
                      <a:rPr lang="en-US" altLang="zh-CN" sz="2000" dirty="0">
                        <a:latin typeface="Cambria Math" panose="02040503050406030204" pitchFamily="18" charset="0"/>
                      </a:rPr>
                      <m:t>u</m:t>
                    </m:r>
                  </m:oMath>
                </a14:m>
                <a:r>
                  <a:rPr lang="en-US" altLang="zh-CN" sz="2000" dirty="0"/>
                  <a:t>, </a:t>
                </a:r>
                <a14:m>
                  <m:oMath xmlns:m="http://schemas.openxmlformats.org/officeDocument/2006/math">
                    <m:sSup>
                      <m:sSupPr>
                        <m:ctrlPr>
                          <a:rPr lang="en-US" altLang="zh-CN" sz="2000" i="1" dirty="0">
                            <a:latin typeface="Cambria Math" panose="02040503050406030204" pitchFamily="18" charset="0"/>
                          </a:rPr>
                        </m:ctrlPr>
                      </m:sSupPr>
                      <m:e>
                        <m:r>
                          <m:rPr>
                            <m:sty m:val="p"/>
                          </m:rPr>
                          <a:rPr lang="en-US" altLang="zh-CN" sz="2000" dirty="0">
                            <a:latin typeface="Cambria Math" panose="02040503050406030204" pitchFamily="18" charset="0"/>
                          </a:rPr>
                          <m:t>u</m:t>
                        </m:r>
                      </m:e>
                      <m:sup>
                        <m:r>
                          <a:rPr lang="en-US" altLang="zh-CN" sz="2000" dirty="0">
                            <a:latin typeface="Cambria Math" panose="02040503050406030204" pitchFamily="18" charset="0"/>
                          </a:rPr>
                          <m:t>′</m:t>
                        </m:r>
                      </m:sup>
                    </m:sSup>
                  </m:oMath>
                </a14:m>
                <a:r>
                  <a:rPr lang="en-US" altLang="zh-CN" sz="2000" dirty="0"/>
                  <a:t>) </a:t>
                </a:r>
                <a:endParaRPr lang="zh-CN" altLang="en-US" sz="2000" dirty="0"/>
              </a:p>
            </p:txBody>
          </p:sp>
        </mc:Choice>
        <mc:Fallback xmlns="">
          <p:sp>
            <p:nvSpPr>
              <p:cNvPr id="3" name="内容占位符 2">
                <a:extLst>
                  <a:ext uri="{FF2B5EF4-FFF2-40B4-BE49-F238E27FC236}">
                    <a16:creationId xmlns:a16="http://schemas.microsoft.com/office/drawing/2014/main" id="{238AB296-B05C-4C12-A6FE-7E17175D9A7B}"/>
                  </a:ext>
                </a:extLst>
              </p:cNvPr>
              <p:cNvSpPr>
                <a:spLocks noGrp="1" noRot="1" noChangeAspect="1" noMove="1" noResize="1" noEditPoints="1" noAdjustHandles="1" noChangeArrowheads="1" noChangeShapeType="1" noTextEdit="1"/>
              </p:cNvSpPr>
              <p:nvPr>
                <p:ph idx="1"/>
              </p:nvPr>
            </p:nvSpPr>
            <p:spPr>
              <a:xfrm>
                <a:off x="814952" y="402957"/>
                <a:ext cx="10515600" cy="1363850"/>
              </a:xfrm>
              <a:blipFill>
                <a:blip r:embed="rId2"/>
                <a:stretch>
                  <a:fillRect l="-580" t="-7589" b="-53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内容占位符 2">
                <a:extLst>
                  <a:ext uri="{FF2B5EF4-FFF2-40B4-BE49-F238E27FC236}">
                    <a16:creationId xmlns:a16="http://schemas.microsoft.com/office/drawing/2014/main" id="{12703DAA-7974-4E48-85F7-032FACAD6F95}"/>
                  </a:ext>
                </a:extLst>
              </p:cNvPr>
              <p:cNvSpPr txBox="1">
                <a:spLocks/>
              </p:cNvSpPr>
              <p:nvPr/>
            </p:nvSpPr>
            <p:spPr>
              <a:xfrm>
                <a:off x="796872" y="1779722"/>
                <a:ext cx="10515600" cy="1412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Envelope equation(</a:t>
                </a:r>
                <a:r>
                  <a:rPr lang="zh-CN" altLang="en-US" sz="2000" dirty="0"/>
                  <a:t>包络方程</a:t>
                </a:r>
                <a:r>
                  <a:rPr lang="en-US" altLang="zh-CN" sz="2000" dirty="0"/>
                  <a:t>)</a:t>
                </a:r>
              </a:p>
              <a:p>
                <a:pPr marL="0" indent="0">
                  <a:buNone/>
                </a:pPr>
                <a14:m>
                  <m:oMath xmlns:m="http://schemas.openxmlformats.org/officeDocument/2006/math">
                    <m:f>
                      <m:fPr>
                        <m:ctrlPr>
                          <a:rPr lang="en-US" altLang="zh-CN" sz="2000" i="1" smtClean="0">
                            <a:latin typeface="Cambria Math" panose="02040503050406030204" pitchFamily="18" charset="0"/>
                          </a:rPr>
                        </m:ctrlPr>
                      </m:fPr>
                      <m:num>
                        <m:sSup>
                          <m:sSupPr>
                            <m:ctrlPr>
                              <a:rPr lang="en-US" altLang="zh-CN" sz="2000" b="0" i="1" smtClean="0">
                                <a:latin typeface="Cambria Math" panose="02040503050406030204" pitchFamily="18" charset="0"/>
                              </a:rPr>
                            </m:ctrlPr>
                          </m:sSupPr>
                          <m:e>
                            <m:r>
                              <a:rPr lang="en-US" altLang="zh-CN" sz="2000" i="1">
                                <a:latin typeface="Cambria Math" panose="02040503050406030204" pitchFamily="18" charset="0"/>
                              </a:rPr>
                              <m:t>𝑑</m:t>
                            </m:r>
                          </m:e>
                          <m:sup>
                            <m:r>
                              <a:rPr lang="en-US" altLang="zh-CN" sz="2000" b="0" i="1" smtClean="0">
                                <a:latin typeface="Cambria Math" panose="02040503050406030204" pitchFamily="18" charset="0"/>
                              </a:rPr>
                              <m:t>2</m:t>
                            </m:r>
                          </m:sup>
                        </m:sSup>
                        <m:r>
                          <m:rPr>
                            <m:sty m:val="p"/>
                          </m:rPr>
                          <a:rPr lang="en-US" altLang="zh-CN" sz="2000" i="1">
                            <a:latin typeface="Cambria Math" panose="02040503050406030204" pitchFamily="18" charset="0"/>
                          </a:rPr>
                          <m:t>σ</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m:t>
                        </m:r>
                      </m:num>
                      <m:den>
                        <m:sSup>
                          <m:sSupPr>
                            <m:ctrlPr>
                              <a:rPr lang="en-US" altLang="zh-CN" sz="2000" i="1" smtClean="0">
                                <a:latin typeface="Cambria Math" panose="02040503050406030204" pitchFamily="18" charset="0"/>
                              </a:rPr>
                            </m:ctrlPr>
                          </m:sSupPr>
                          <m:e>
                            <m:r>
                              <m:rPr>
                                <m:sty m:val="p"/>
                              </m:rPr>
                              <a:rPr lang="en-US" altLang="zh-CN" sz="2000" i="1">
                                <a:latin typeface="Cambria Math" panose="02040503050406030204" pitchFamily="18" charset="0"/>
                              </a:rPr>
                              <m:t>ds</m:t>
                            </m:r>
                          </m:e>
                          <m:sup>
                            <m:r>
                              <a:rPr lang="en-US" altLang="zh-CN" sz="2000" b="0" i="1" smtClean="0">
                                <a:latin typeface="Cambria Math" panose="02040503050406030204" pitchFamily="18" charset="0"/>
                              </a:rPr>
                              <m:t>2</m:t>
                            </m:r>
                          </m:sup>
                        </m:sSup>
                      </m:den>
                    </m:f>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𝐾</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m:t>
                    </m:r>
                    <m:r>
                      <m:rPr>
                        <m:sty m:val="p"/>
                      </m:rPr>
                      <a:rPr lang="en-US" altLang="zh-CN" sz="2000" i="1">
                        <a:latin typeface="Cambria Math" panose="02040503050406030204" pitchFamily="18" charset="0"/>
                      </a:rPr>
                      <m:t>σ</m:t>
                    </m:r>
                    <m:r>
                      <a:rPr lang="en-US" altLang="zh-CN" sz="2000" i="1">
                        <a:latin typeface="Cambria Math" panose="02040503050406030204" pitchFamily="18" charset="0"/>
                      </a:rPr>
                      <m:t>(</m:t>
                    </m:r>
                    <m:r>
                      <a:rPr lang="en-US" altLang="zh-CN" sz="2000" i="1">
                        <a:latin typeface="Cambria Math" panose="02040503050406030204" pitchFamily="18" charset="0"/>
                      </a:rPr>
                      <m:t>𝑠</m:t>
                    </m:r>
                    <m:r>
                      <a:rPr lang="en-US" altLang="zh-CN" sz="2000" i="1">
                        <a:latin typeface="Cambria Math" panose="02040503050406030204" pitchFamily="18" charset="0"/>
                      </a:rPr>
                      <m:t>)=</m:t>
                    </m:r>
                    <m:f>
                      <m:fPr>
                        <m:ctrlPr>
                          <a:rPr lang="en-US" altLang="zh-CN" sz="2000" i="1" smtClean="0">
                            <a:latin typeface="Cambria Math" panose="02040503050406030204" pitchFamily="18" charset="0"/>
                          </a:rPr>
                        </m:ctrlPr>
                      </m:fPr>
                      <m:num>
                        <m:sSubSup>
                          <m:sSubSupPr>
                            <m:ctrlPr>
                              <a:rPr lang="en-US" altLang="zh-CN" sz="2000" i="1" smtClean="0">
                                <a:latin typeface="Cambria Math" panose="02040503050406030204" pitchFamily="18" charset="0"/>
                              </a:rPr>
                            </m:ctrlPr>
                          </m:sSubSupPr>
                          <m:e>
                            <m:r>
                              <m:rPr>
                                <m:nor/>
                              </m:rPr>
                              <a:rPr lang="el-GR" altLang="zh-CN" sz="2000" dirty="0"/>
                              <m:t>ε</m:t>
                            </m:r>
                          </m:e>
                          <m:sub>
                            <m:r>
                              <a:rPr lang="en-US" altLang="zh-CN" sz="2000" b="0" i="1" smtClean="0">
                                <a:latin typeface="Cambria Math" panose="02040503050406030204" pitchFamily="18" charset="0"/>
                              </a:rPr>
                              <m:t>𝑟𝑚𝑠</m:t>
                            </m:r>
                          </m:sub>
                          <m:sup>
                            <m:r>
                              <a:rPr lang="en-US" altLang="zh-CN" sz="2000" b="0" i="1" smtClean="0">
                                <a:latin typeface="Cambria Math" panose="02040503050406030204" pitchFamily="18" charset="0"/>
                              </a:rPr>
                              <m:t>2</m:t>
                            </m:r>
                          </m:sup>
                        </m:sSubSup>
                      </m:num>
                      <m:den>
                        <m:sSup>
                          <m:sSupPr>
                            <m:ctrlPr>
                              <a:rPr lang="en-US" altLang="zh-CN" sz="2000" i="1">
                                <a:latin typeface="Cambria Math" panose="02040503050406030204" pitchFamily="18" charset="0"/>
                              </a:rPr>
                            </m:ctrlPr>
                          </m:sSupPr>
                          <m:e>
                            <m:r>
                              <m:rPr>
                                <m:sty m:val="p"/>
                              </m:rPr>
                              <a:rPr lang="en-US" altLang="zh-CN" sz="2000" i="1">
                                <a:latin typeface="Cambria Math" panose="02040503050406030204" pitchFamily="18" charset="0"/>
                              </a:rPr>
                              <m:t>σ</m:t>
                            </m:r>
                          </m:e>
                          <m:sup>
                            <m:r>
                              <a:rPr lang="en-US" altLang="zh-CN" sz="2000" b="0" i="1" smtClean="0">
                                <a:latin typeface="Cambria Math" panose="02040503050406030204" pitchFamily="18" charset="0"/>
                              </a:rPr>
                              <m:t>3</m:t>
                            </m:r>
                          </m:sup>
                        </m:sSup>
                        <m:r>
                          <a:rPr lang="en-US" altLang="zh-CN" sz="2000" i="1">
                            <a:latin typeface="Cambria Math" panose="02040503050406030204" pitchFamily="18" charset="0"/>
                          </a:rPr>
                          <m:t>(</m:t>
                        </m:r>
                        <m:r>
                          <a:rPr lang="en-US" altLang="zh-CN" sz="2000" i="1">
                            <a:latin typeface="Cambria Math" panose="02040503050406030204" pitchFamily="18" charset="0"/>
                          </a:rPr>
                          <m:t>𝑠</m:t>
                        </m:r>
                        <m:r>
                          <a:rPr lang="en-US" altLang="zh-CN" sz="2000" i="1">
                            <a:latin typeface="Cambria Math" panose="02040503050406030204" pitchFamily="18" charset="0"/>
                          </a:rPr>
                          <m:t>)</m:t>
                        </m:r>
                      </m:den>
                    </m:f>
                  </m:oMath>
                </a14:m>
                <a:r>
                  <a:rPr lang="en-US" altLang="zh-CN" sz="2000" dirty="0"/>
                  <a:t>, </a:t>
                </a:r>
              </a:p>
              <a:p>
                <a:pPr marL="0" indent="0">
                  <a:buNone/>
                </a:pPr>
                <a:r>
                  <a:rPr lang="en-US" altLang="zh-CN" sz="2000" dirty="0"/>
                  <a:t>this equation is nonlinear differential equation, it is hard to solve except in a drift space</a:t>
                </a:r>
                <a:endParaRPr lang="zh-CN" altLang="en-US" sz="2000" dirty="0"/>
              </a:p>
            </p:txBody>
          </p:sp>
        </mc:Choice>
        <mc:Fallback xmlns="">
          <p:sp>
            <p:nvSpPr>
              <p:cNvPr id="4" name="内容占位符 2">
                <a:extLst>
                  <a:ext uri="{FF2B5EF4-FFF2-40B4-BE49-F238E27FC236}">
                    <a16:creationId xmlns:a16="http://schemas.microsoft.com/office/drawing/2014/main" id="{12703DAA-7974-4E48-85F7-032FACAD6F95}"/>
                  </a:ext>
                </a:extLst>
              </p:cNvPr>
              <p:cNvSpPr txBox="1">
                <a:spLocks noRot="1" noChangeAspect="1" noMove="1" noResize="1" noEditPoints="1" noAdjustHandles="1" noChangeArrowheads="1" noChangeShapeType="1" noTextEdit="1"/>
              </p:cNvSpPr>
              <p:nvPr/>
            </p:nvSpPr>
            <p:spPr>
              <a:xfrm>
                <a:off x="796872" y="1779722"/>
                <a:ext cx="10515600" cy="1412929"/>
              </a:xfrm>
              <a:prstGeom prst="rect">
                <a:avLst/>
              </a:prstGeom>
              <a:blipFill>
                <a:blip r:embed="rId3"/>
                <a:stretch>
                  <a:fillRect l="-638" t="-4741" b="-38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65AF9E89-940A-440F-A635-803E0781EE2C}"/>
                  </a:ext>
                </a:extLst>
              </p:cNvPr>
              <p:cNvSpPr txBox="1">
                <a:spLocks/>
              </p:cNvSpPr>
              <p:nvPr/>
            </p:nvSpPr>
            <p:spPr>
              <a:xfrm>
                <a:off x="794289" y="3301138"/>
                <a:ext cx="10515600" cy="31926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r>
                      <m:rPr>
                        <m:sty m:val="p"/>
                      </m:rPr>
                      <a:rPr lang="el-GR" altLang="zh-CN" i="1" smtClean="0">
                        <a:latin typeface="Cambria Math" panose="02040503050406030204" pitchFamily="18" charset="0"/>
                      </a:rPr>
                      <m:t>Σ</m:t>
                    </m:r>
                  </m:oMath>
                </a14:m>
                <a:r>
                  <a:rPr lang="en-US" altLang="zh-CN" dirty="0"/>
                  <a:t> matrix(</a:t>
                </a:r>
                <a:r>
                  <a:rPr lang="zh-CN" altLang="en-US" dirty="0"/>
                  <a:t>束流分布的</a:t>
                </a:r>
                <a:r>
                  <a:rPr lang="el-GR" altLang="zh-CN" dirty="0"/>
                  <a:t>Σ</a:t>
                </a:r>
                <a:r>
                  <a:rPr lang="zh-CN" altLang="en-US" dirty="0"/>
                  <a:t>矩阵</a:t>
                </a:r>
                <a:r>
                  <a:rPr lang="en-US" altLang="zh-CN" dirty="0"/>
                  <a:t>)</a:t>
                </a:r>
              </a:p>
              <a:p>
                <a:pPr marL="0" indent="0">
                  <a:buNone/>
                </a:pPr>
                <a:r>
                  <a:rPr lang="en-US" altLang="zh-CN" dirty="0"/>
                  <a:t>A Gaussian beam distribution can be generally written as exp(-</a:t>
                </a:r>
                <a14:m>
                  <m:oMath xmlns:m="http://schemas.openxmlformats.org/officeDocument/2006/math">
                    <m:f>
                      <m:fPr>
                        <m:ctrlPr>
                          <a:rPr lang="el-GR" altLang="zh-CN" i="1" dirty="0" smtClean="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b="0" i="1" dirty="0" smtClean="0">
                            <a:latin typeface="Cambria Math" panose="02040503050406030204" pitchFamily="18" charset="0"/>
                          </a:rPr>
                          <m:t>2</m:t>
                        </m:r>
                      </m:den>
                    </m:f>
                    <m:acc>
                      <m:accPr>
                        <m:chr m:val="̃"/>
                        <m:ctrlPr>
                          <a:rPr lang="en-US" altLang="zh-CN" b="0" i="1" dirty="0" smtClean="0">
                            <a:latin typeface="Cambria Math" panose="02040503050406030204" pitchFamily="18" charset="0"/>
                          </a:rPr>
                        </m:ctrlPr>
                      </m:accPr>
                      <m:e>
                        <m:r>
                          <a:rPr lang="en-US" altLang="zh-CN" i="1" dirty="0">
                            <a:latin typeface="Cambria Math" panose="02040503050406030204" pitchFamily="18" charset="0"/>
                          </a:rPr>
                          <m:t>𝑈</m:t>
                        </m:r>
                      </m:e>
                    </m:acc>
                    <m:r>
                      <a:rPr lang="en-US" altLang="zh-CN" b="0" i="1" dirty="0" smtClean="0">
                        <a:latin typeface="Cambria Math" panose="02040503050406030204" pitchFamily="18" charset="0"/>
                      </a:rPr>
                      <m:t>𝐴</m:t>
                    </m:r>
                    <m:r>
                      <a:rPr lang="en-US" altLang="zh-CN" i="1" dirty="0">
                        <a:latin typeface="Cambria Math" panose="02040503050406030204" pitchFamily="18" charset="0"/>
                      </a:rPr>
                      <m:t>𝑈</m:t>
                    </m:r>
                  </m:oMath>
                </a14:m>
                <a:r>
                  <a:rPr lang="en-US" altLang="zh-CN" dirty="0"/>
                  <a:t>) ,where </a:t>
                </a:r>
                <a14:m>
                  <m:oMath xmlns:m="http://schemas.openxmlformats.org/officeDocument/2006/math">
                    <m:r>
                      <a:rPr lang="en-US" altLang="zh-CN" i="1" dirty="0">
                        <a:latin typeface="Cambria Math" panose="02040503050406030204" pitchFamily="18" charset="0"/>
                      </a:rPr>
                      <m:t>𝑈</m:t>
                    </m:r>
                  </m:oMath>
                </a14:m>
                <a:r>
                  <a:rPr lang="en-US" altLang="zh-CN" dirty="0"/>
                  <a:t> is the 2n-D state vector, </a:t>
                </a:r>
                <a14:m>
                  <m:oMath xmlns:m="http://schemas.openxmlformats.org/officeDocument/2006/math">
                    <m:r>
                      <a:rPr lang="en-US" altLang="zh-CN" i="1" dirty="0">
                        <a:latin typeface="Cambria Math" panose="02040503050406030204" pitchFamily="18" charset="0"/>
                      </a:rPr>
                      <m:t>𝐴</m:t>
                    </m:r>
                  </m:oMath>
                </a14:m>
                <a:r>
                  <a:rPr lang="en-US" altLang="zh-CN" dirty="0"/>
                  <a:t> is 2n×2n symmetric, positive definite matrix, the normalized coefficient has </a:t>
                </a:r>
              </a:p>
              <a:p>
                <a:pPr marL="0" indent="0">
                  <a:buNone/>
                </a:pPr>
                <a:r>
                  <a:rPr lang="en-US" altLang="zh-CN" dirty="0"/>
                  <a:t>been omitted. For 2D case there is a simpler form </a:t>
                </a:r>
                <a14:m>
                  <m:oMath xmlns:m="http://schemas.openxmlformats.org/officeDocument/2006/math">
                    <m:r>
                      <m:rPr>
                        <m:brk m:alnAt="7"/>
                      </m:rPr>
                      <a:rPr lang="en-US" altLang="zh-CN" i="1" dirty="0">
                        <a:latin typeface="Cambria Math" panose="02040503050406030204" pitchFamily="18" charset="0"/>
                      </a:rPr>
                      <m:t>𝑈</m:t>
                    </m:r>
                  </m:oMath>
                </a14:m>
                <a:r>
                  <a:rPr lang="en-US" altLang="zh-CN" dirty="0"/>
                  <a:t>=</a:t>
                </a:r>
                <a:r>
                  <a:rPr lang="pt-BR" altLang="zh-CN" dirty="0"/>
                  <a:t> </a:t>
                </a:r>
                <a14:m>
                  <m:oMath xmlns:m="http://schemas.openxmlformats.org/officeDocument/2006/math">
                    <m:d>
                      <m:dPr>
                        <m:ctrlPr>
                          <a:rPr lang="pt-BR" altLang="zh-CN" i="1" dirty="0">
                            <a:latin typeface="Cambria Math" panose="02040503050406030204" pitchFamily="18" charset="0"/>
                          </a:rPr>
                        </m:ctrlPr>
                      </m:dPr>
                      <m:e>
                        <m:f>
                          <m:fPr>
                            <m:type m:val="noBar"/>
                            <m:ctrlPr>
                              <a:rPr lang="pt-BR" altLang="zh-CN" i="1" dirty="0">
                                <a:latin typeface="Cambria Math" panose="02040503050406030204" pitchFamily="18" charset="0"/>
                              </a:rPr>
                            </m:ctrlPr>
                          </m:fPr>
                          <m:num>
                            <m:r>
                              <m:rPr>
                                <m:brk m:alnAt="7"/>
                              </m:rPr>
                              <a:rPr lang="en-US" altLang="zh-CN" i="1" dirty="0">
                                <a:latin typeface="Cambria Math" panose="02040503050406030204" pitchFamily="18" charset="0"/>
                              </a:rPr>
                              <m:t>𝑢</m:t>
                            </m:r>
                          </m:num>
                          <m:den>
                            <m:sSup>
                              <m:sSupPr>
                                <m:ctrlPr>
                                  <a:rPr lang="en-US" altLang="zh-CN" i="1">
                                    <a:latin typeface="Cambria Math" panose="02040503050406030204" pitchFamily="18" charset="0"/>
                                  </a:rPr>
                                </m:ctrlPr>
                              </m:sSupPr>
                              <m:e>
                                <m:r>
                                  <m:rPr>
                                    <m:brk m:alnAt="7"/>
                                  </m:rPr>
                                  <a:rPr lang="en-US" altLang="zh-CN" i="1" dirty="0">
                                    <a:latin typeface="Cambria Math" panose="02040503050406030204" pitchFamily="18" charset="0"/>
                                  </a:rPr>
                                  <m:t>𝑢</m:t>
                                </m:r>
                              </m:e>
                              <m:sup>
                                <m:r>
                                  <a:rPr lang="en-US" altLang="zh-CN" i="1">
                                    <a:latin typeface="Cambria Math" panose="02040503050406030204" pitchFamily="18" charset="0"/>
                                  </a:rPr>
                                  <m:t>′</m:t>
                                </m:r>
                              </m:sup>
                            </m:sSup>
                          </m:den>
                        </m:f>
                      </m:e>
                    </m:d>
                  </m:oMath>
                </a14:m>
                <a:endParaRPr lang="zh-CN" altLang="en-US" dirty="0"/>
              </a:p>
              <a:p>
                <a:pPr marL="0" indent="0">
                  <a:buNone/>
                </a:pPr>
                <a:r>
                  <a:rPr lang="en-US" altLang="zh-CN" dirty="0"/>
                  <a:t> </a:t>
                </a:r>
                <a14:m>
                  <m:oMath xmlns:m="http://schemas.openxmlformats.org/officeDocument/2006/math">
                    <m:r>
                      <a:rPr lang="en-US" altLang="zh-CN" i="1" dirty="0">
                        <a:latin typeface="Cambria Math" panose="02040503050406030204" pitchFamily="18" charset="0"/>
                      </a:rPr>
                      <m:t>𝐴</m:t>
                    </m:r>
                  </m:oMath>
                </a14:m>
                <a:r>
                  <a:rPr lang="en-US" altLang="zh-CN" dirty="0"/>
                  <a:t>=</a:t>
                </a:r>
                <a14:m>
                  <m:oMath xmlns:m="http://schemas.openxmlformats.org/officeDocument/2006/math">
                    <m:sSup>
                      <m:sSupPr>
                        <m:ctrlPr>
                          <a:rPr lang="en-US" altLang="zh-CN" i="1">
                            <a:latin typeface="Cambria Math" panose="02040503050406030204" pitchFamily="18" charset="0"/>
                          </a:rPr>
                        </m:ctrlPr>
                      </m:sSupPr>
                      <m:e>
                        <m:r>
                          <m:rPr>
                            <m:sty m:val="p"/>
                          </m:rPr>
                          <a:rPr lang="el-GR" altLang="zh-CN" i="1" smtClean="0">
                            <a:latin typeface="Cambria Math" panose="02040503050406030204" pitchFamily="18" charset="0"/>
                          </a:rPr>
                          <m:t>Σ</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f>
                      <m:fPr>
                        <m:ctrlPr>
                          <a:rPr lang="el-GR" altLang="zh-CN" i="1" dirty="0">
                            <a:latin typeface="Cambria Math" panose="02040503050406030204" pitchFamily="18" charset="0"/>
                          </a:rPr>
                        </m:ctrlPr>
                      </m:fPr>
                      <m:num>
                        <m:r>
                          <a:rPr lang="en-US" altLang="zh-CN" i="1" dirty="0">
                            <a:latin typeface="Cambria Math" panose="02040503050406030204" pitchFamily="18" charset="0"/>
                          </a:rPr>
                          <m:t>1</m:t>
                        </m:r>
                      </m:num>
                      <m:den>
                        <m:sSub>
                          <m:sSubPr>
                            <m:ctrlPr>
                              <a:rPr lang="el-GR" altLang="zh-CN" i="1" dirty="0">
                                <a:latin typeface="Cambria Math" panose="02040503050406030204" pitchFamily="18" charset="0"/>
                              </a:rPr>
                            </m:ctrlPr>
                          </m:sSubPr>
                          <m:e>
                            <m:r>
                              <m:rPr>
                                <m:nor/>
                              </m:rPr>
                              <a:rPr lang="el-GR" altLang="zh-CN" dirty="0"/>
                              <m:t>ε</m:t>
                            </m:r>
                          </m:e>
                          <m:sub>
                            <m:r>
                              <a:rPr lang="en-US" altLang="zh-CN" i="1" dirty="0">
                                <a:latin typeface="Cambria Math" panose="02040503050406030204" pitchFamily="18" charset="0"/>
                              </a:rPr>
                              <m:t>𝑟𝑚𝑠</m:t>
                            </m:r>
                          </m:sub>
                        </m:sSub>
                      </m:den>
                    </m:f>
                    <m:d>
                      <m:dPr>
                        <m:ctrlPr>
                          <a:rPr lang="en-US" altLang="zh-CN" i="1" dirty="0" smtClean="0">
                            <a:latin typeface="Cambria Math" panose="02040503050406030204" pitchFamily="18" charset="0"/>
                          </a:rPr>
                        </m:ctrlPr>
                      </m:dPr>
                      <m:e>
                        <m:m>
                          <m:mPr>
                            <m:mcs>
                              <m:mc>
                                <m:mcPr>
                                  <m:count m:val="2"/>
                                  <m:mcJc m:val="center"/>
                                </m:mcPr>
                              </m:mc>
                            </m:mcs>
                            <m:ctrlPr>
                              <a:rPr lang="en-US" altLang="zh-CN" i="1" dirty="0" smtClean="0">
                                <a:latin typeface="Cambria Math" panose="02040503050406030204" pitchFamily="18" charset="0"/>
                              </a:rPr>
                            </m:ctrlPr>
                          </m:mPr>
                          <m:mr>
                            <m:e>
                              <m:r>
                                <m:rPr>
                                  <m:sty m:val="p"/>
                                  <m:brk m:alnAt="7"/>
                                </m:rPr>
                                <a:rPr lang="el-GR" altLang="zh-CN" i="1" dirty="0" smtClean="0">
                                  <a:latin typeface="Cambria Math" panose="02040503050406030204" pitchFamily="18" charset="0"/>
                                </a:rPr>
                                <m:t>γ</m:t>
                              </m:r>
                            </m:e>
                            <m:e>
                              <m:r>
                                <m:rPr>
                                  <m:sty m:val="p"/>
                                </m:rPr>
                                <a:rPr lang="el-GR" altLang="zh-CN" i="1" dirty="0" smtClean="0">
                                  <a:latin typeface="Cambria Math" panose="02040503050406030204" pitchFamily="18" charset="0"/>
                                </a:rPr>
                                <m:t>α</m:t>
                              </m:r>
                            </m:e>
                          </m:mr>
                          <m:mr>
                            <m:e>
                              <m:r>
                                <m:rPr>
                                  <m:sty m:val="p"/>
                                </m:rPr>
                                <a:rPr lang="el-GR" altLang="zh-CN" i="1" dirty="0" smtClean="0">
                                  <a:latin typeface="Cambria Math" panose="02040503050406030204" pitchFamily="18" charset="0"/>
                                </a:rPr>
                                <m:t>α</m:t>
                              </m:r>
                            </m:e>
                            <m:e>
                              <m:r>
                                <m:rPr>
                                  <m:sty m:val="p"/>
                                </m:rPr>
                                <a:rPr lang="el-GR" altLang="zh-CN" i="1" dirty="0" smtClean="0">
                                  <a:latin typeface="Cambria Math" panose="02040503050406030204" pitchFamily="18" charset="0"/>
                                </a:rPr>
                                <m:t>β</m:t>
                              </m:r>
                            </m:e>
                          </m:mr>
                        </m:m>
                      </m:e>
                    </m:d>
                  </m:oMath>
                </a14:m>
                <a:r>
                  <a:rPr lang="zh-CN" altLang="en-US" dirty="0"/>
                  <a:t> </a:t>
                </a:r>
                <a:r>
                  <a:rPr lang="en-US" altLang="zh-CN" dirty="0"/>
                  <a:t>or</a:t>
                </a:r>
                <a:r>
                  <a:rPr lang="el-GR" altLang="zh-CN" dirty="0"/>
                  <a:t> </a:t>
                </a:r>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a:latin typeface="Cambria Math" panose="02040503050406030204" pitchFamily="18" charset="0"/>
                          </a:rPr>
                          <m:t>A</m:t>
                        </m:r>
                      </m:e>
                      <m:sup>
                        <m:r>
                          <a:rPr lang="en-US" altLang="zh-CN" b="0" i="1" smtClean="0">
                            <a:latin typeface="Cambria Math" panose="02040503050406030204" pitchFamily="18" charset="0"/>
                          </a:rPr>
                          <m:t>−1</m:t>
                        </m:r>
                      </m:sup>
                    </m:sSup>
                    <m:r>
                      <a:rPr lang="en-US" altLang="zh-CN" b="0" i="0" smtClean="0">
                        <a:latin typeface="Cambria Math" panose="02040503050406030204" pitchFamily="18" charset="0"/>
                      </a:rPr>
                      <m:t>=</m:t>
                    </m:r>
                    <m:r>
                      <m:rPr>
                        <m:sty m:val="p"/>
                      </m:rPr>
                      <a:rPr lang="el-GR" altLang="zh-CN" i="1">
                        <a:latin typeface="Cambria Math" panose="02040503050406030204" pitchFamily="18" charset="0"/>
                      </a:rPr>
                      <m:t>Σ</m:t>
                    </m:r>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nor/>
                          </m:rPr>
                          <a:rPr lang="el-GR" altLang="zh-CN" dirty="0"/>
                          <m:t>ε</m:t>
                        </m:r>
                      </m:e>
                      <m:sub>
                        <m:r>
                          <a:rPr lang="en-US" altLang="zh-CN" i="1" dirty="0">
                            <a:latin typeface="Cambria Math" panose="02040503050406030204" pitchFamily="18" charset="0"/>
                          </a:rPr>
                          <m:t>𝑟𝑚𝑠</m:t>
                        </m:r>
                      </m:sub>
                    </m:sSub>
                  </m:oMath>
                </a14:m>
                <a:r>
                  <a:rPr lang="en-US" altLang="zh-CN" dirty="0"/>
                  <a:t> </a:t>
                </a:r>
                <a14:m>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m:rPr>
                                  <m:sty m:val="p"/>
                                </m:rPr>
                                <a:rPr lang="el-GR" altLang="zh-CN" i="1" dirty="0" smtClean="0">
                                  <a:latin typeface="Cambria Math" panose="02040503050406030204" pitchFamily="18" charset="0"/>
                                </a:rPr>
                                <m:t>β</m:t>
                              </m:r>
                            </m:e>
                            <m:e>
                              <m:r>
                                <a:rPr lang="en-US" altLang="zh-CN" b="0" i="1" dirty="0" smtClean="0">
                                  <a:latin typeface="Cambria Math" panose="02040503050406030204" pitchFamily="18" charset="0"/>
                                </a:rPr>
                                <m:t>−</m:t>
                              </m:r>
                              <m:r>
                                <m:rPr>
                                  <m:sty m:val="p"/>
                                </m:rPr>
                                <a:rPr lang="el-GR" altLang="zh-CN" i="1" dirty="0">
                                  <a:latin typeface="Cambria Math" panose="02040503050406030204" pitchFamily="18" charset="0"/>
                                </a:rPr>
                                <m:t>α</m:t>
                              </m:r>
                            </m:e>
                          </m:mr>
                          <m:mr>
                            <m:e>
                              <m:r>
                                <a:rPr lang="en-US" altLang="zh-CN" b="0" i="1" dirty="0" smtClean="0">
                                  <a:latin typeface="Cambria Math" panose="02040503050406030204" pitchFamily="18" charset="0"/>
                                </a:rPr>
                                <m:t>−</m:t>
                              </m:r>
                              <m:r>
                                <m:rPr>
                                  <m:sty m:val="p"/>
                                </m:rPr>
                                <a:rPr lang="el-GR" altLang="zh-CN" i="1" dirty="0">
                                  <a:latin typeface="Cambria Math" panose="02040503050406030204" pitchFamily="18" charset="0"/>
                                </a:rPr>
                                <m:t>α</m:t>
                              </m:r>
                            </m:e>
                            <m:e>
                              <m:r>
                                <m:rPr>
                                  <m:sty m:val="p"/>
                                </m:rPr>
                                <a:rPr lang="el-GR" altLang="zh-CN" i="1" dirty="0" smtClean="0">
                                  <a:latin typeface="Cambria Math" panose="02040503050406030204" pitchFamily="18" charset="0"/>
                                </a:rPr>
                                <m:t>γ</m:t>
                              </m:r>
                            </m:e>
                          </m:mr>
                        </m:m>
                      </m:e>
                    </m:d>
                  </m:oMath>
                </a14:m>
                <a:endParaRPr lang="en-US" altLang="zh-CN" dirty="0"/>
              </a:p>
              <a:p>
                <a:pPr marL="0" indent="0">
                  <a:buNone/>
                </a:pPr>
                <a14:m>
                  <m:oMath xmlns:m="http://schemas.openxmlformats.org/officeDocument/2006/math">
                    <m:acc>
                      <m:accPr>
                        <m:chr m:val="̃"/>
                        <m:ctrlPr>
                          <a:rPr lang="en-US" altLang="zh-CN" b="0" i="1" dirty="0" smtClean="0">
                            <a:latin typeface="Cambria Math" panose="02040503050406030204" pitchFamily="18" charset="0"/>
                          </a:rPr>
                        </m:ctrlPr>
                      </m:accPr>
                      <m:e>
                        <m:r>
                          <a:rPr lang="en-US" altLang="zh-CN" i="1" dirty="0">
                            <a:latin typeface="Cambria Math" panose="02040503050406030204" pitchFamily="18" charset="0"/>
                          </a:rPr>
                          <m:t>𝑈</m:t>
                        </m:r>
                      </m:e>
                    </m:acc>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m:rPr>
                            <m:sty m:val="p"/>
                          </m:rPr>
                          <a:rPr lang="el-GR" altLang="zh-CN" i="1">
                            <a:latin typeface="Cambria Math" panose="02040503050406030204" pitchFamily="18" charset="0"/>
                          </a:rPr>
                          <m:t>Σ</m:t>
                        </m:r>
                      </m:e>
                      <m:sup>
                        <m:r>
                          <a:rPr lang="en-US" altLang="zh-CN" i="1">
                            <a:latin typeface="Cambria Math" panose="02040503050406030204" pitchFamily="18" charset="0"/>
                          </a:rPr>
                          <m:t>−1</m:t>
                        </m:r>
                      </m:sup>
                    </m:sSup>
                  </m:oMath>
                </a14:m>
                <a:r>
                  <a:rPr lang="en-US" altLang="zh-CN" dirty="0"/>
                  <a:t> </a:t>
                </a:r>
                <a14:m>
                  <m:oMath xmlns:m="http://schemas.openxmlformats.org/officeDocument/2006/math">
                    <m:r>
                      <m:rPr>
                        <m:brk m:alnAt="7"/>
                      </m:rPr>
                      <a:rPr lang="en-US" altLang="zh-CN" i="1" dirty="0">
                        <a:latin typeface="Cambria Math" panose="02040503050406030204" pitchFamily="18" charset="0"/>
                      </a:rPr>
                      <m:t>𝑈</m:t>
                    </m:r>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nor/>
                          </m:rPr>
                          <a:rPr lang="el-GR" altLang="zh-CN" dirty="0"/>
                          <m:t>ε</m:t>
                        </m:r>
                      </m:e>
                      <m:sub>
                        <m:r>
                          <a:rPr lang="en-US" altLang="zh-CN" i="1" dirty="0">
                            <a:latin typeface="Cambria Math" panose="02040503050406030204" pitchFamily="18" charset="0"/>
                          </a:rPr>
                          <m:t>𝑟𝑚𝑠</m:t>
                        </m:r>
                      </m:sub>
                    </m:sSub>
                  </m:oMath>
                </a14:m>
                <a:endParaRPr lang="en-US" altLang="zh-CN" dirty="0"/>
              </a:p>
              <a:p>
                <a:pPr marL="0" indent="0">
                  <a:buNone/>
                </a:pPr>
                <a:r>
                  <a:rPr lang="en-US" altLang="zh-CN" dirty="0"/>
                  <a:t>The beam propagates from </a:t>
                </a:r>
                <a14:m>
                  <m:oMath xmlns:m="http://schemas.openxmlformats.org/officeDocument/2006/math">
                    <m:sSub>
                      <m:sSubPr>
                        <m:ctrlPr>
                          <a:rPr lang="el-GR" altLang="zh-CN" i="1" dirty="0" smtClean="0">
                            <a:latin typeface="Cambria Math" panose="02040503050406030204" pitchFamily="18" charset="0"/>
                          </a:rPr>
                        </m:ctrlPr>
                      </m:sSubPr>
                      <m:e>
                        <m:r>
                          <m:rPr>
                            <m:nor/>
                          </m:rPr>
                          <a:rPr lang="en-US" altLang="zh-CN" b="0" i="0" dirty="0" smtClean="0">
                            <a:latin typeface="Cambria Math" panose="02040503050406030204" pitchFamily="18" charset="0"/>
                          </a:rPr>
                          <m:t>s</m:t>
                        </m:r>
                      </m:e>
                      <m:sub>
                        <m:r>
                          <a:rPr lang="en-US" altLang="zh-CN" b="0" i="1" dirty="0" smtClean="0">
                            <a:latin typeface="Cambria Math" panose="02040503050406030204" pitchFamily="18" charset="0"/>
                          </a:rPr>
                          <m:t>1</m:t>
                        </m:r>
                      </m:sub>
                    </m:sSub>
                  </m:oMath>
                </a14:m>
                <a:r>
                  <a:rPr lang="en-US" altLang="zh-CN" dirty="0"/>
                  <a:t> to </a:t>
                </a:r>
                <a14:m>
                  <m:oMath xmlns:m="http://schemas.openxmlformats.org/officeDocument/2006/math">
                    <m:sSub>
                      <m:sSubPr>
                        <m:ctrlPr>
                          <a:rPr lang="el-GR" altLang="zh-CN" i="1" dirty="0">
                            <a:latin typeface="Cambria Math" panose="02040503050406030204" pitchFamily="18" charset="0"/>
                          </a:rPr>
                        </m:ctrlPr>
                      </m:sSubPr>
                      <m:e>
                        <m:r>
                          <m:rPr>
                            <m:nor/>
                          </m:rPr>
                          <a:rPr lang="en-US" altLang="zh-CN" dirty="0">
                            <a:latin typeface="Cambria Math" panose="02040503050406030204" pitchFamily="18" charset="0"/>
                          </a:rPr>
                          <m:t>s</m:t>
                        </m:r>
                      </m:e>
                      <m:sub>
                        <m:r>
                          <a:rPr lang="en-US" altLang="zh-CN" b="0" i="1" dirty="0" smtClean="0">
                            <a:latin typeface="Cambria Math" panose="02040503050406030204" pitchFamily="18" charset="0"/>
                          </a:rPr>
                          <m:t>2</m:t>
                        </m:r>
                      </m:sub>
                    </m:sSub>
                  </m:oMath>
                </a14:m>
                <a:r>
                  <a:rPr lang="en-US" altLang="zh-CN" dirty="0"/>
                  <a:t>, </a:t>
                </a:r>
                <a14:m>
                  <m:oMath xmlns:m="http://schemas.openxmlformats.org/officeDocument/2006/math">
                    <m:sSub>
                      <m:sSubPr>
                        <m:ctrlPr>
                          <a:rPr lang="el-GR" altLang="zh-CN" i="1" dirty="0">
                            <a:latin typeface="Cambria Math" panose="02040503050406030204" pitchFamily="18" charset="0"/>
                          </a:rPr>
                        </m:ctrlPr>
                      </m:sSubPr>
                      <m:e>
                        <m:r>
                          <m:rPr>
                            <m:brk m:alnAt="7"/>
                          </m:rPr>
                          <a:rPr lang="en-US" altLang="zh-CN" i="1" dirty="0">
                            <a:latin typeface="Cambria Math" panose="02040503050406030204" pitchFamily="18" charset="0"/>
                          </a:rPr>
                          <m:t>𝑈</m:t>
                        </m:r>
                      </m:e>
                      <m:sub>
                        <m:r>
                          <a:rPr lang="en-US" altLang="zh-CN" i="1" dirty="0">
                            <a:latin typeface="Cambria Math" panose="02040503050406030204" pitchFamily="18" charset="0"/>
                          </a:rPr>
                          <m:t>2</m:t>
                        </m:r>
                      </m:sub>
                    </m:sSub>
                  </m:oMath>
                </a14:m>
                <a:r>
                  <a:rPr lang="en-US" altLang="zh-CN" dirty="0"/>
                  <a:t>=M(</a:t>
                </a:r>
                <a14:m>
                  <m:oMath xmlns:m="http://schemas.openxmlformats.org/officeDocument/2006/math">
                    <m:sSub>
                      <m:sSubPr>
                        <m:ctrlPr>
                          <a:rPr lang="el-GR" altLang="zh-CN" i="1" dirty="0">
                            <a:latin typeface="Cambria Math" panose="02040503050406030204" pitchFamily="18" charset="0"/>
                          </a:rPr>
                        </m:ctrlPr>
                      </m:sSubPr>
                      <m:e>
                        <m:r>
                          <m:rPr>
                            <m:nor/>
                          </m:rPr>
                          <a:rPr lang="en-US" altLang="zh-CN" dirty="0">
                            <a:latin typeface="Cambria Math" panose="02040503050406030204" pitchFamily="18" charset="0"/>
                          </a:rPr>
                          <m:t>s</m:t>
                        </m:r>
                      </m:e>
                      <m:sub>
                        <m:r>
                          <a:rPr lang="en-US" altLang="zh-CN" i="1" dirty="0">
                            <a:latin typeface="Cambria Math" panose="02040503050406030204" pitchFamily="18" charset="0"/>
                          </a:rPr>
                          <m:t>2</m:t>
                        </m:r>
                      </m:sub>
                    </m:sSub>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nor/>
                          </m:rPr>
                          <a:rPr lang="en-US" altLang="zh-CN" dirty="0">
                            <a:latin typeface="Cambria Math" panose="02040503050406030204" pitchFamily="18" charset="0"/>
                          </a:rPr>
                          <m:t>s</m:t>
                        </m:r>
                      </m:e>
                      <m:sub>
                        <m:r>
                          <a:rPr lang="en-US" altLang="zh-CN" i="1" dirty="0">
                            <a:latin typeface="Cambria Math" panose="02040503050406030204" pitchFamily="18" charset="0"/>
                          </a:rPr>
                          <m:t>1</m:t>
                        </m:r>
                      </m:sub>
                    </m:sSub>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brk m:alnAt="7"/>
                          </m:rPr>
                          <a:rPr lang="en-US" altLang="zh-CN" i="1" dirty="0">
                            <a:latin typeface="Cambria Math" panose="02040503050406030204" pitchFamily="18" charset="0"/>
                          </a:rPr>
                          <m:t>𝑈</m:t>
                        </m:r>
                      </m:e>
                      <m:sub>
                        <m:r>
                          <a:rPr lang="en-US" altLang="zh-CN" b="0" i="1" dirty="0" smtClean="0">
                            <a:latin typeface="Cambria Math" panose="02040503050406030204" pitchFamily="18" charset="0"/>
                          </a:rPr>
                          <m:t>1</m:t>
                        </m:r>
                      </m:sub>
                    </m:sSub>
                  </m:oMath>
                </a14:m>
                <a:r>
                  <a:rPr lang="zh-CN" altLang="en-US" dirty="0"/>
                  <a:t>，</a:t>
                </a:r>
                <a14:m>
                  <m:oMath xmlns:m="http://schemas.openxmlformats.org/officeDocument/2006/math">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𝑈</m:t>
                            </m:r>
                          </m:e>
                        </m:acc>
                      </m:e>
                      <m:sub>
                        <m:r>
                          <a:rPr lang="en-US" altLang="zh-CN" b="0" i="1" dirty="0" smtClean="0">
                            <a:latin typeface="Cambria Math" panose="02040503050406030204" pitchFamily="18" charset="0"/>
                          </a:rPr>
                          <m:t>2</m:t>
                        </m:r>
                      </m:sub>
                    </m:sSub>
                    <m:sSubSup>
                      <m:sSubSupPr>
                        <m:ctrlPr>
                          <a:rPr lang="en-US" altLang="zh-CN" i="1" dirty="0" smtClean="0">
                            <a:latin typeface="Cambria Math" panose="02040503050406030204" pitchFamily="18" charset="0"/>
                          </a:rPr>
                        </m:ctrlPr>
                      </m:sSubSupPr>
                      <m:e>
                        <m:r>
                          <m:rPr>
                            <m:sty m:val="p"/>
                          </m:rPr>
                          <a:rPr lang="el-GR" altLang="zh-CN" i="1">
                            <a:latin typeface="Cambria Math" panose="02040503050406030204" pitchFamily="18" charset="0"/>
                          </a:rPr>
                          <m:t>Σ</m:t>
                        </m:r>
                      </m:e>
                      <m:sub>
                        <m:r>
                          <a:rPr lang="en-US" altLang="zh-CN" b="0" i="1" dirty="0" smtClean="0">
                            <a:latin typeface="Cambria Math" panose="02040503050406030204" pitchFamily="18" charset="0"/>
                          </a:rPr>
                          <m:t>2</m:t>
                        </m:r>
                      </m:sub>
                      <m:sup>
                        <m:r>
                          <a:rPr lang="en-US" altLang="zh-CN" b="0" i="1" dirty="0" smtClean="0">
                            <a:latin typeface="Cambria Math" panose="02040503050406030204" pitchFamily="18" charset="0"/>
                          </a:rPr>
                          <m:t>−1</m:t>
                        </m:r>
                      </m:sup>
                    </m:sSubSup>
                    <m:sSub>
                      <m:sSubPr>
                        <m:ctrlPr>
                          <a:rPr lang="el-GR" altLang="zh-CN" i="1" dirty="0" smtClean="0">
                            <a:latin typeface="Cambria Math" panose="02040503050406030204" pitchFamily="18" charset="0"/>
                          </a:rPr>
                        </m:ctrlPr>
                      </m:sSubPr>
                      <m:e>
                        <m:r>
                          <m:rPr>
                            <m:brk m:alnAt="7"/>
                          </m:rPr>
                          <a:rPr lang="en-US" altLang="zh-CN" i="1" dirty="0">
                            <a:latin typeface="Cambria Math" panose="02040503050406030204" pitchFamily="18" charset="0"/>
                          </a:rPr>
                          <m:t>𝑈</m:t>
                        </m:r>
                      </m:e>
                      <m:sub>
                        <m:r>
                          <a:rPr lang="en-US" altLang="zh-CN" i="1" dirty="0">
                            <a:latin typeface="Cambria Math" panose="02040503050406030204" pitchFamily="18" charset="0"/>
                          </a:rPr>
                          <m:t>2</m:t>
                        </m:r>
                      </m:sub>
                    </m:sSub>
                  </m:oMath>
                </a14:m>
                <a:r>
                  <a:rPr lang="en-US" altLang="zh-CN" dirty="0"/>
                  <a:t>=</a:t>
                </a:r>
                <a14:m>
                  <m:oMath xmlns:m="http://schemas.openxmlformats.org/officeDocument/2006/math">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𝑈</m:t>
                            </m:r>
                          </m:e>
                        </m:acc>
                      </m:e>
                      <m:sub>
                        <m:r>
                          <a:rPr lang="en-US" altLang="zh-CN" i="1" dirty="0">
                            <a:latin typeface="Cambria Math" panose="02040503050406030204" pitchFamily="18" charset="0"/>
                          </a:rPr>
                          <m:t>1</m:t>
                        </m:r>
                      </m:sub>
                    </m:sSub>
                    <m:sSubSup>
                      <m:sSubSupPr>
                        <m:ctrlPr>
                          <a:rPr lang="en-US" altLang="zh-CN" i="1" dirty="0">
                            <a:latin typeface="Cambria Math" panose="02040503050406030204" pitchFamily="18" charset="0"/>
                          </a:rPr>
                        </m:ctrlPr>
                      </m:sSubSupPr>
                      <m:e>
                        <m:r>
                          <m:rPr>
                            <m:sty m:val="p"/>
                          </m:rPr>
                          <a:rPr lang="el-GR" altLang="zh-CN" i="1">
                            <a:latin typeface="Cambria Math" panose="02040503050406030204" pitchFamily="18" charset="0"/>
                          </a:rPr>
                          <m:t>Σ</m:t>
                        </m:r>
                      </m:e>
                      <m:sub>
                        <m:r>
                          <a:rPr lang="en-US" altLang="zh-CN" b="0" i="1" dirty="0" smtClean="0">
                            <a:latin typeface="Cambria Math" panose="02040503050406030204" pitchFamily="18" charset="0"/>
                          </a:rPr>
                          <m:t>1</m:t>
                        </m:r>
                      </m:sub>
                      <m:sup>
                        <m:r>
                          <a:rPr lang="en-US" altLang="zh-CN" i="1" dirty="0">
                            <a:latin typeface="Cambria Math" panose="02040503050406030204" pitchFamily="18" charset="0"/>
                          </a:rPr>
                          <m:t>−1</m:t>
                        </m:r>
                      </m:sup>
                    </m:sSubSup>
                    <m:sSub>
                      <m:sSubPr>
                        <m:ctrlPr>
                          <a:rPr lang="el-GR" altLang="zh-CN" i="1" dirty="0">
                            <a:latin typeface="Cambria Math" panose="02040503050406030204" pitchFamily="18" charset="0"/>
                          </a:rPr>
                        </m:ctrlPr>
                      </m:sSubPr>
                      <m:e>
                        <m:r>
                          <m:rPr>
                            <m:brk m:alnAt="7"/>
                          </m:rPr>
                          <a:rPr lang="en-US" altLang="zh-CN" i="1" dirty="0">
                            <a:latin typeface="Cambria Math" panose="02040503050406030204" pitchFamily="18" charset="0"/>
                          </a:rPr>
                          <m:t>𝑈</m:t>
                        </m:r>
                      </m:e>
                      <m:sub>
                        <m:r>
                          <a:rPr lang="en-US" altLang="zh-CN" b="0" i="1" dirty="0" smtClean="0">
                            <a:latin typeface="Cambria Math" panose="02040503050406030204" pitchFamily="18" charset="0"/>
                          </a:rPr>
                          <m:t>1</m:t>
                        </m:r>
                      </m:sub>
                    </m:sSub>
                  </m:oMath>
                </a14:m>
                <a:endParaRPr lang="en-US" altLang="zh-CN" dirty="0"/>
              </a:p>
              <a:p>
                <a:pPr marL="0" indent="0">
                  <a:buNone/>
                </a:pPr>
                <a:r>
                  <a:rPr lang="en-US" altLang="zh-CN" dirty="0"/>
                  <a:t>We know det </a:t>
                </a:r>
                <a14:m>
                  <m:oMath xmlns:m="http://schemas.openxmlformats.org/officeDocument/2006/math">
                    <m:r>
                      <a:rPr lang="en-US" altLang="zh-CN" i="1" dirty="0">
                        <a:latin typeface="Cambria Math" panose="02040503050406030204" pitchFamily="18" charset="0"/>
                      </a:rPr>
                      <m:t>𝑀</m:t>
                    </m:r>
                    <m:r>
                      <a:rPr lang="en-US" altLang="zh-CN" i="1" dirty="0">
                        <a:latin typeface="Cambria Math" panose="02040503050406030204" pitchFamily="18" charset="0"/>
                      </a:rPr>
                      <m:t> </m:t>
                    </m:r>
                  </m:oMath>
                </a14:m>
                <a:r>
                  <a:rPr lang="en-US" altLang="zh-CN" dirty="0"/>
                  <a:t>(</a:t>
                </a:r>
                <a14:m>
                  <m:oMath xmlns:m="http://schemas.openxmlformats.org/officeDocument/2006/math">
                    <m:sSub>
                      <m:sSubPr>
                        <m:ctrlPr>
                          <a:rPr lang="el-GR" altLang="zh-CN" i="1" dirty="0">
                            <a:latin typeface="Cambria Math" panose="02040503050406030204" pitchFamily="18" charset="0"/>
                          </a:rPr>
                        </m:ctrlPr>
                      </m:sSubPr>
                      <m:e>
                        <m:r>
                          <m:rPr>
                            <m:nor/>
                          </m:rPr>
                          <a:rPr lang="en-US" altLang="zh-CN" dirty="0">
                            <a:latin typeface="Cambria Math" panose="02040503050406030204" pitchFamily="18" charset="0"/>
                          </a:rPr>
                          <m:t>s</m:t>
                        </m:r>
                      </m:e>
                      <m:sub>
                        <m:r>
                          <a:rPr lang="en-US" altLang="zh-CN" i="1" dirty="0">
                            <a:latin typeface="Cambria Math" panose="02040503050406030204" pitchFamily="18" charset="0"/>
                          </a:rPr>
                          <m:t>2</m:t>
                        </m:r>
                      </m:sub>
                    </m:sSub>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nor/>
                          </m:rPr>
                          <a:rPr lang="en-US" altLang="zh-CN" dirty="0">
                            <a:latin typeface="Cambria Math" panose="02040503050406030204" pitchFamily="18" charset="0"/>
                          </a:rPr>
                          <m:t>s</m:t>
                        </m:r>
                      </m:e>
                      <m:sub>
                        <m:r>
                          <a:rPr lang="en-US" altLang="zh-CN" i="1" dirty="0">
                            <a:latin typeface="Cambria Math" panose="02040503050406030204" pitchFamily="18" charset="0"/>
                          </a:rPr>
                          <m:t>1</m:t>
                        </m:r>
                      </m:sub>
                    </m:sSub>
                  </m:oMath>
                </a14:m>
                <a:r>
                  <a:rPr lang="en-US" altLang="zh-CN" dirty="0"/>
                  <a:t>)= det</a:t>
                </a:r>
                <a14:m>
                  <m:oMath xmlns:m="http://schemas.openxmlformats.org/officeDocument/2006/math">
                    <m:acc>
                      <m:accPr>
                        <m:chr m:val="̃"/>
                        <m:ctrlPr>
                          <a:rPr lang="en-US" altLang="zh-CN" i="1" dirty="0">
                            <a:latin typeface="Cambria Math" panose="02040503050406030204" pitchFamily="18" charset="0"/>
                          </a:rPr>
                        </m:ctrlPr>
                      </m:accPr>
                      <m:e>
                        <m:r>
                          <a:rPr lang="en-US" altLang="zh-CN" b="0" i="1" dirty="0" smtClean="0">
                            <a:latin typeface="Cambria Math" panose="02040503050406030204" pitchFamily="18" charset="0"/>
                          </a:rPr>
                          <m:t>𝑀</m:t>
                        </m:r>
                      </m:e>
                    </m:acc>
                  </m:oMath>
                </a14:m>
                <a:r>
                  <a:rPr lang="en-US" altLang="zh-CN" dirty="0"/>
                  <a:t>(</a:t>
                </a:r>
                <a14:m>
                  <m:oMath xmlns:m="http://schemas.openxmlformats.org/officeDocument/2006/math">
                    <m:sSub>
                      <m:sSubPr>
                        <m:ctrlPr>
                          <a:rPr lang="el-GR" altLang="zh-CN" i="1" dirty="0">
                            <a:latin typeface="Cambria Math" panose="02040503050406030204" pitchFamily="18" charset="0"/>
                          </a:rPr>
                        </m:ctrlPr>
                      </m:sSubPr>
                      <m:e>
                        <m:r>
                          <m:rPr>
                            <m:nor/>
                          </m:rPr>
                          <a:rPr lang="en-US" altLang="zh-CN" dirty="0">
                            <a:latin typeface="Cambria Math" panose="02040503050406030204" pitchFamily="18" charset="0"/>
                          </a:rPr>
                          <m:t>s</m:t>
                        </m:r>
                      </m:e>
                      <m:sub>
                        <m:r>
                          <a:rPr lang="en-US" altLang="zh-CN" i="1" dirty="0">
                            <a:latin typeface="Cambria Math" panose="02040503050406030204" pitchFamily="18" charset="0"/>
                          </a:rPr>
                          <m:t>2</m:t>
                        </m:r>
                      </m:sub>
                    </m:sSub>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nor/>
                          </m:rPr>
                          <a:rPr lang="en-US" altLang="zh-CN" dirty="0">
                            <a:latin typeface="Cambria Math" panose="02040503050406030204" pitchFamily="18" charset="0"/>
                          </a:rPr>
                          <m:t>s</m:t>
                        </m:r>
                      </m:e>
                      <m:sub>
                        <m:r>
                          <a:rPr lang="en-US" altLang="zh-CN" i="1" dirty="0">
                            <a:latin typeface="Cambria Math" panose="02040503050406030204" pitchFamily="18" charset="0"/>
                          </a:rPr>
                          <m:t>1</m:t>
                        </m:r>
                      </m:sub>
                    </m:sSub>
                  </m:oMath>
                </a14:m>
                <a:r>
                  <a:rPr lang="en-US" altLang="zh-CN" dirty="0"/>
                  <a:t>)=1, so det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a:latin typeface="Cambria Math" panose="02040503050406030204" pitchFamily="18" charset="0"/>
                          </a:rPr>
                          <m:t>Σ</m:t>
                        </m:r>
                      </m:e>
                      <m:sub>
                        <m:r>
                          <a:rPr lang="en-US" altLang="zh-CN" i="1" dirty="0">
                            <a:latin typeface="Cambria Math" panose="02040503050406030204" pitchFamily="18" charset="0"/>
                          </a:rPr>
                          <m:t>2</m:t>
                        </m:r>
                      </m:sub>
                    </m:sSub>
                  </m:oMath>
                </a14:m>
                <a:r>
                  <a:rPr lang="en-US" altLang="zh-CN" dirty="0"/>
                  <a:t>= det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a:latin typeface="Cambria Math" panose="02040503050406030204" pitchFamily="18" charset="0"/>
                          </a:rPr>
                          <m:t>Σ</m:t>
                        </m:r>
                      </m:e>
                      <m:sub>
                        <m:r>
                          <a:rPr lang="en-US" altLang="zh-CN" b="0" i="1" smtClean="0">
                            <a:latin typeface="Cambria Math" panose="02040503050406030204" pitchFamily="18" charset="0"/>
                          </a:rPr>
                          <m:t>1</m:t>
                        </m:r>
                      </m:sub>
                    </m:sSub>
                  </m:oMath>
                </a14:m>
                <a:r>
                  <a:rPr lang="en-US" altLang="zh-CN" dirty="0"/>
                  <a:t>=</a:t>
                </a:r>
                <a:r>
                  <a:rPr lang="el-GR" altLang="zh-CN" dirty="0"/>
                  <a:t> </a:t>
                </a:r>
                <a14:m>
                  <m:oMath xmlns:m="http://schemas.openxmlformats.org/officeDocument/2006/math">
                    <m:sSubSup>
                      <m:sSubSupPr>
                        <m:ctrlPr>
                          <a:rPr lang="el-GR" altLang="zh-CN" i="1" dirty="0" smtClean="0">
                            <a:latin typeface="Cambria Math" panose="02040503050406030204" pitchFamily="18" charset="0"/>
                          </a:rPr>
                        </m:ctrlPr>
                      </m:sSubSupPr>
                      <m:e>
                        <m:r>
                          <m:rPr>
                            <m:sty m:val="p"/>
                          </m:rPr>
                          <a:rPr lang="el-GR" altLang="zh-CN" i="1" dirty="0" smtClean="0">
                            <a:latin typeface="Cambria Math" panose="02040503050406030204" pitchFamily="18" charset="0"/>
                          </a:rPr>
                          <m:t>ε</m:t>
                        </m:r>
                      </m:e>
                      <m:sub>
                        <m:r>
                          <a:rPr lang="en-US" altLang="zh-CN" b="0" i="1" dirty="0" smtClean="0">
                            <a:latin typeface="Cambria Math" panose="02040503050406030204" pitchFamily="18" charset="0"/>
                          </a:rPr>
                          <m:t>𝑟𝑚𝑠</m:t>
                        </m:r>
                      </m:sub>
                      <m:sup>
                        <m:r>
                          <a:rPr lang="en-US" altLang="zh-CN" b="0" i="1" dirty="0" smtClean="0">
                            <a:latin typeface="Cambria Math" panose="02040503050406030204" pitchFamily="18" charset="0"/>
                          </a:rPr>
                          <m:t>2</m:t>
                        </m:r>
                      </m:sup>
                    </m:sSubSup>
                  </m:oMath>
                </a14:m>
                <a:endParaRPr lang="en-US" altLang="zh-CN" dirty="0"/>
              </a:p>
              <a:p>
                <a:pPr marL="0" indent="0">
                  <a:buNone/>
                </a:pPr>
                <a:endParaRPr lang="en-US" altLang="zh-CN" dirty="0"/>
              </a:p>
            </p:txBody>
          </p:sp>
        </mc:Choice>
        <mc:Fallback xmlns="">
          <p:sp>
            <p:nvSpPr>
              <p:cNvPr id="5" name="内容占位符 2">
                <a:extLst>
                  <a:ext uri="{FF2B5EF4-FFF2-40B4-BE49-F238E27FC236}">
                    <a16:creationId xmlns:a16="http://schemas.microsoft.com/office/drawing/2014/main" id="{65AF9E89-940A-440F-A635-803E0781EE2C}"/>
                  </a:ext>
                </a:extLst>
              </p:cNvPr>
              <p:cNvSpPr txBox="1">
                <a:spLocks noRot="1" noChangeAspect="1" noMove="1" noResize="1" noEditPoints="1" noAdjustHandles="1" noChangeArrowheads="1" noChangeShapeType="1" noTextEdit="1"/>
              </p:cNvSpPr>
              <p:nvPr/>
            </p:nvSpPr>
            <p:spPr>
              <a:xfrm>
                <a:off x="794289" y="3301138"/>
                <a:ext cx="10515600" cy="3192651"/>
              </a:xfrm>
              <a:prstGeom prst="rect">
                <a:avLst/>
              </a:prstGeom>
              <a:blipFill>
                <a:blip r:embed="rId4"/>
                <a:stretch>
                  <a:fillRect l="-580" t="-3633"/>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24567151-BB13-479C-B3A9-1E8659518927}"/>
              </a:ext>
            </a:extLst>
          </p:cNvPr>
          <p:cNvSpPr>
            <a:spLocks noGrp="1"/>
          </p:cNvSpPr>
          <p:nvPr>
            <p:ph type="sldNum" sz="quarter" idx="12"/>
          </p:nvPr>
        </p:nvSpPr>
        <p:spPr/>
        <p:txBody>
          <a:bodyPr/>
          <a:lstStyle/>
          <a:p>
            <a:fld id="{BECEA2A7-8118-4BBB-B458-A85BC23F12DD}" type="slidenum">
              <a:rPr lang="zh-CN" altLang="en-US" smtClean="0"/>
              <a:t>23</a:t>
            </a:fld>
            <a:endParaRPr lang="zh-CN" altLang="en-US"/>
          </a:p>
        </p:txBody>
      </p:sp>
    </p:spTree>
    <p:extLst>
      <p:ext uri="{BB962C8B-B14F-4D97-AF65-F5344CB8AC3E}">
        <p14:creationId xmlns:p14="http://schemas.microsoft.com/office/powerpoint/2010/main" val="2287624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EEC299-80D9-4A29-A9AF-C3B7276E357B}"/>
              </a:ext>
            </a:extLst>
          </p:cNvPr>
          <p:cNvSpPr>
            <a:spLocks noGrp="1"/>
          </p:cNvSpPr>
          <p:nvPr>
            <p:ph type="title"/>
          </p:nvPr>
        </p:nvSpPr>
        <p:spPr>
          <a:xfrm>
            <a:off x="838200" y="365125"/>
            <a:ext cx="10515600" cy="619017"/>
          </a:xfrm>
        </p:spPr>
        <p:txBody>
          <a:bodyPr>
            <a:normAutofit/>
          </a:bodyPr>
          <a:lstStyle/>
          <a:p>
            <a:r>
              <a:rPr lang="en-US" altLang="zh-CN" sz="3000" dirty="0"/>
              <a:t>Transfer map in terms of C-S function(</a:t>
            </a:r>
            <a:r>
              <a:rPr lang="zh-CN" altLang="en-US" sz="3000" dirty="0"/>
              <a:t>传输映射的</a:t>
            </a:r>
            <a:r>
              <a:rPr lang="en-US" altLang="zh-CN" sz="3000" dirty="0"/>
              <a:t>C-S</a:t>
            </a:r>
            <a:r>
              <a:rPr lang="zh-CN" altLang="en-US" sz="3000" dirty="0"/>
              <a:t>函数表示</a:t>
            </a:r>
            <a:r>
              <a:rPr lang="en-US" altLang="zh-CN" sz="3000" dirty="0"/>
              <a:t>)</a:t>
            </a:r>
            <a:endParaRPr lang="zh-CN" altLang="en-US" sz="30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8548704-67E3-44F8-811D-B924DF5A550C}"/>
                  </a:ext>
                </a:extLst>
              </p:cNvPr>
              <p:cNvSpPr>
                <a:spLocks noGrp="1"/>
              </p:cNvSpPr>
              <p:nvPr>
                <p:ph idx="1"/>
              </p:nvPr>
            </p:nvSpPr>
            <p:spPr>
              <a:xfrm>
                <a:off x="576196" y="1135950"/>
                <a:ext cx="11298477" cy="5252324"/>
              </a:xfrm>
            </p:spPr>
            <p:txBody>
              <a:bodyPr>
                <a:normAutofit fontScale="47500" lnSpcReduction="20000"/>
              </a:bodyPr>
              <a:lstStyle/>
              <a:p>
                <a:pPr marL="0" indent="0">
                  <a:buNone/>
                </a:pPr>
                <a:r>
                  <a:rPr lang="en-US" altLang="zh-CN" sz="4200" dirty="0"/>
                  <a:t>We know </a:t>
                </a:r>
                <a14:m>
                  <m:oMath xmlns:m="http://schemas.openxmlformats.org/officeDocument/2006/math">
                    <m:r>
                      <m:rPr>
                        <m:sty m:val="p"/>
                      </m:rPr>
                      <a:rPr lang="en-US" altLang="zh-CN" sz="4200" b="0" i="0" dirty="0" smtClean="0">
                        <a:latin typeface="Cambria Math" panose="02040503050406030204" pitchFamily="18" charset="0"/>
                      </a:rPr>
                      <m:t>u</m:t>
                    </m:r>
                    <m:d>
                      <m:dPr>
                        <m:ctrlPr>
                          <a:rPr lang="en-US" altLang="zh-CN" sz="4200" b="0" i="1" dirty="0" smtClean="0">
                            <a:latin typeface="Cambria Math" panose="02040503050406030204" pitchFamily="18" charset="0"/>
                          </a:rPr>
                        </m:ctrlPr>
                      </m:dPr>
                      <m:e>
                        <m:r>
                          <m:rPr>
                            <m:sty m:val="p"/>
                          </m:rPr>
                          <a:rPr lang="en-US" altLang="zh-CN" sz="4200" b="0" i="0" dirty="0" smtClean="0">
                            <a:latin typeface="Cambria Math" panose="02040503050406030204" pitchFamily="18" charset="0"/>
                          </a:rPr>
                          <m:t>s</m:t>
                        </m:r>
                      </m:e>
                    </m:d>
                    <m:r>
                      <a:rPr lang="en-US" altLang="zh-CN" sz="4200" b="0" i="0" dirty="0" smtClean="0">
                        <a:latin typeface="Cambria Math" panose="02040503050406030204" pitchFamily="18" charset="0"/>
                      </a:rPr>
                      <m:t>=</m:t>
                    </m:r>
                    <m:rad>
                      <m:radPr>
                        <m:degHide m:val="on"/>
                        <m:ctrlPr>
                          <a:rPr lang="en-US" altLang="zh-CN" sz="4200" i="1" dirty="0">
                            <a:latin typeface="Cambria Math" panose="02040503050406030204" pitchFamily="18" charset="0"/>
                          </a:rPr>
                        </m:ctrlPr>
                      </m:radPr>
                      <m:deg/>
                      <m:e>
                        <m:r>
                          <a:rPr lang="el-GR" altLang="zh-CN" sz="4200" i="1" dirty="0" smtClean="0">
                            <a:latin typeface="Cambria Math" panose="02040503050406030204" pitchFamily="18" charset="0"/>
                          </a:rPr>
                          <m:t>𝜀𝛽</m:t>
                        </m:r>
                        <m:d>
                          <m:dPr>
                            <m:ctrlPr>
                              <a:rPr lang="en-US" altLang="zh-CN" sz="4200" b="0" i="1" dirty="0" smtClean="0">
                                <a:latin typeface="Cambria Math" panose="02040503050406030204" pitchFamily="18" charset="0"/>
                              </a:rPr>
                            </m:ctrlPr>
                          </m:dPr>
                          <m:e>
                            <m:r>
                              <a:rPr lang="en-US" altLang="zh-CN" sz="4200" b="0" i="1" dirty="0" smtClean="0">
                                <a:latin typeface="Cambria Math" panose="02040503050406030204" pitchFamily="18" charset="0"/>
                              </a:rPr>
                              <m:t>𝑠</m:t>
                            </m:r>
                          </m:e>
                        </m:d>
                      </m:e>
                    </m:rad>
                    <m:r>
                      <a:rPr lang="en-US" altLang="zh-CN" sz="4200" b="0" i="1" dirty="0" smtClean="0">
                        <a:latin typeface="Cambria Math" panose="02040503050406030204" pitchFamily="18" charset="0"/>
                      </a:rPr>
                      <m:t>𝐶𝑜𝑠</m:t>
                    </m:r>
                    <m:d>
                      <m:dPr>
                        <m:ctrlPr>
                          <a:rPr lang="en-US" altLang="zh-CN" sz="4200" b="0" i="1" dirty="0" smtClean="0">
                            <a:latin typeface="Cambria Math" panose="02040503050406030204" pitchFamily="18" charset="0"/>
                          </a:rPr>
                        </m:ctrlPr>
                      </m:dPr>
                      <m:e>
                        <m:r>
                          <m:rPr>
                            <m:sty m:val="p"/>
                          </m:rPr>
                          <a:rPr lang="el-GR" altLang="zh-CN" sz="4200" b="0" i="1" dirty="0" smtClean="0">
                            <a:latin typeface="Cambria Math" panose="02040503050406030204" pitchFamily="18" charset="0"/>
                          </a:rPr>
                          <m:t>ψ</m:t>
                        </m:r>
                        <m:d>
                          <m:dPr>
                            <m:ctrlPr>
                              <a:rPr lang="en-US" altLang="zh-CN" sz="4200" b="0" i="1" dirty="0" smtClean="0">
                                <a:latin typeface="Cambria Math" panose="02040503050406030204" pitchFamily="18" charset="0"/>
                              </a:rPr>
                            </m:ctrlPr>
                          </m:dPr>
                          <m:e>
                            <m:r>
                              <a:rPr lang="en-US" altLang="zh-CN" sz="4200" b="0" i="1" dirty="0" smtClean="0">
                                <a:latin typeface="Cambria Math" panose="02040503050406030204" pitchFamily="18" charset="0"/>
                              </a:rPr>
                              <m:t>𝑠</m:t>
                            </m:r>
                          </m:e>
                        </m:d>
                        <m:r>
                          <a:rPr lang="en-US" altLang="zh-CN" sz="4200" b="0" i="1" dirty="0" smtClean="0">
                            <a:latin typeface="Cambria Math" panose="02040503050406030204" pitchFamily="18" charset="0"/>
                          </a:rPr>
                          <m:t>+</m:t>
                        </m:r>
                        <m:r>
                          <m:rPr>
                            <m:sty m:val="p"/>
                          </m:rPr>
                          <a:rPr lang="el-GR" altLang="zh-CN" sz="4200" i="1" dirty="0">
                            <a:latin typeface="Cambria Math" panose="02040503050406030204" pitchFamily="18" charset="0"/>
                          </a:rPr>
                          <m:t>ψ</m:t>
                        </m:r>
                        <m:r>
                          <a:rPr lang="en-US" altLang="zh-CN" sz="4200" b="0" i="1" baseline="-25000" dirty="0" smtClean="0">
                            <a:latin typeface="Cambria Math" panose="02040503050406030204" pitchFamily="18" charset="0"/>
                          </a:rPr>
                          <m:t>0</m:t>
                        </m:r>
                      </m:e>
                    </m:d>
                    <m:r>
                      <a:rPr lang="en-US" altLang="zh-CN" sz="4200" b="0" i="0" dirty="0" smtClean="0">
                        <a:latin typeface="Cambria Math" panose="02040503050406030204" pitchFamily="18" charset="0"/>
                      </a:rPr>
                      <m:t>=</m:t>
                    </m:r>
                    <m:r>
                      <a:rPr lang="en-US" altLang="zh-CN" sz="4200" i="1" dirty="0">
                        <a:latin typeface="Cambria Math" panose="02040503050406030204" pitchFamily="18" charset="0"/>
                      </a:rPr>
                      <m:t>𝑎</m:t>
                    </m:r>
                    <m:rad>
                      <m:radPr>
                        <m:degHide m:val="on"/>
                        <m:ctrlPr>
                          <a:rPr lang="en-US" altLang="zh-CN" sz="4200" i="1" dirty="0">
                            <a:latin typeface="Cambria Math" panose="02040503050406030204" pitchFamily="18" charset="0"/>
                          </a:rPr>
                        </m:ctrlPr>
                      </m:radPr>
                      <m:deg/>
                      <m:e>
                        <m:r>
                          <a:rPr lang="el-GR" altLang="zh-CN" sz="4200" i="1" dirty="0">
                            <a:latin typeface="Cambria Math" panose="02040503050406030204" pitchFamily="18" charset="0"/>
                          </a:rPr>
                          <m:t>𝛽</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e>
                    </m:rad>
                  </m:oMath>
                </a14:m>
                <a:r>
                  <a:rPr lang="en-US" altLang="zh-CN" sz="4200" dirty="0"/>
                  <a:t> </a:t>
                </a:r>
                <a14:m>
                  <m:oMath xmlns:m="http://schemas.openxmlformats.org/officeDocument/2006/math">
                    <m:r>
                      <a:rPr lang="en-US" altLang="zh-CN" sz="4200" i="1" dirty="0">
                        <a:latin typeface="Cambria Math" panose="02040503050406030204" pitchFamily="18" charset="0"/>
                      </a:rPr>
                      <m:t>𝐶𝑜𝑠</m:t>
                    </m:r>
                    <m:r>
                      <m:rPr>
                        <m:sty m:val="p"/>
                      </m:rPr>
                      <a:rPr lang="el-GR" altLang="zh-CN" sz="4200" i="1" dirty="0">
                        <a:latin typeface="Cambria Math" panose="02040503050406030204" pitchFamily="18" charset="0"/>
                      </a:rPr>
                      <m:t>ψ</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oMath>
                </a14:m>
                <a:r>
                  <a:rPr lang="en-US" altLang="zh-CN" sz="4200" dirty="0"/>
                  <a:t>+ </a:t>
                </a:r>
                <a14:m>
                  <m:oMath xmlns:m="http://schemas.openxmlformats.org/officeDocument/2006/math">
                    <m:r>
                      <a:rPr lang="en-US" altLang="zh-CN" sz="4200" b="0" i="1" dirty="0" smtClean="0">
                        <a:latin typeface="Cambria Math" panose="02040503050406030204" pitchFamily="18" charset="0"/>
                      </a:rPr>
                      <m:t>𝑏</m:t>
                    </m:r>
                    <m:rad>
                      <m:radPr>
                        <m:degHide m:val="on"/>
                        <m:ctrlPr>
                          <a:rPr lang="en-US" altLang="zh-CN" sz="4200" i="1" dirty="0">
                            <a:latin typeface="Cambria Math" panose="02040503050406030204" pitchFamily="18" charset="0"/>
                          </a:rPr>
                        </m:ctrlPr>
                      </m:radPr>
                      <m:deg/>
                      <m:e>
                        <m:r>
                          <a:rPr lang="el-GR" altLang="zh-CN" sz="4200" i="1" dirty="0">
                            <a:latin typeface="Cambria Math" panose="02040503050406030204" pitchFamily="18" charset="0"/>
                          </a:rPr>
                          <m:t>𝛽</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e>
                    </m:rad>
                  </m:oMath>
                </a14:m>
                <a:r>
                  <a:rPr lang="en-US" altLang="zh-CN" sz="4200" dirty="0"/>
                  <a:t> </a:t>
                </a:r>
                <a14:m>
                  <m:oMath xmlns:m="http://schemas.openxmlformats.org/officeDocument/2006/math">
                    <m:r>
                      <a:rPr lang="en-US" altLang="zh-CN" sz="4200" b="0" i="1" dirty="0" smtClean="0">
                        <a:latin typeface="Cambria Math" panose="02040503050406030204" pitchFamily="18" charset="0"/>
                      </a:rPr>
                      <m:t>𝑆𝑖𝑛</m:t>
                    </m:r>
                    <m:r>
                      <m:rPr>
                        <m:sty m:val="p"/>
                      </m:rPr>
                      <a:rPr lang="el-GR" altLang="zh-CN" sz="4200" i="1" dirty="0">
                        <a:latin typeface="Cambria Math" panose="02040503050406030204" pitchFamily="18" charset="0"/>
                      </a:rPr>
                      <m:t>ψ</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oMath>
                </a14:m>
                <a:r>
                  <a:rPr lang="en-US" altLang="zh-CN" sz="4200" dirty="0"/>
                  <a:t>, from </a:t>
                </a:r>
              </a:p>
              <a:p>
                <a:pPr marL="0" indent="0">
                  <a:buNone/>
                </a:pPr>
                <a:r>
                  <a:rPr lang="en-US" altLang="zh-CN" sz="4200" dirty="0"/>
                  <a:t>the equation and set </a:t>
                </a:r>
                <a14:m>
                  <m:oMath xmlns:m="http://schemas.openxmlformats.org/officeDocument/2006/math">
                    <m:sSub>
                      <m:sSubPr>
                        <m:ctrlPr>
                          <a:rPr lang="el-GR" altLang="zh-CN" sz="4200" i="1" dirty="0">
                            <a:latin typeface="Cambria Math" panose="02040503050406030204" pitchFamily="18" charset="0"/>
                          </a:rPr>
                        </m:ctrlPr>
                      </m:sSubPr>
                      <m:e>
                        <m:r>
                          <m:rPr>
                            <m:sty m:val="p"/>
                          </m:rPr>
                          <a:rPr lang="el-GR" altLang="zh-CN" sz="4200" i="1" dirty="0">
                            <a:latin typeface="Cambria Math" panose="02040503050406030204" pitchFamily="18" charset="0"/>
                          </a:rPr>
                          <m:t>ψ</m:t>
                        </m:r>
                      </m:e>
                      <m:sub>
                        <m:r>
                          <a:rPr lang="en-US" altLang="zh-CN" sz="4200" i="1" dirty="0">
                            <a:latin typeface="Cambria Math" panose="02040503050406030204" pitchFamily="18" charset="0"/>
                          </a:rPr>
                          <m:t>0</m:t>
                        </m:r>
                      </m:sub>
                    </m:sSub>
                  </m:oMath>
                </a14:m>
                <a:r>
                  <a:rPr lang="en-US" altLang="zh-CN" sz="4200" dirty="0"/>
                  <a:t> =0, one can get </a:t>
                </a:r>
                <a14:m>
                  <m:oMath xmlns:m="http://schemas.openxmlformats.org/officeDocument/2006/math">
                    <m:r>
                      <m:rPr>
                        <m:sty m:val="p"/>
                      </m:rPr>
                      <a:rPr lang="en-US" altLang="zh-CN" sz="4200" b="0" i="0" dirty="0" smtClean="0">
                        <a:latin typeface="Cambria Math" panose="02040503050406030204" pitchFamily="18" charset="0"/>
                      </a:rPr>
                      <m:t>a</m:t>
                    </m:r>
                    <m:r>
                      <a:rPr lang="en-US" altLang="zh-CN" sz="4200" b="0" i="0" dirty="0" smtClean="0">
                        <a:latin typeface="Cambria Math" panose="02040503050406030204" pitchFamily="18" charset="0"/>
                      </a:rPr>
                      <m:t>=</m:t>
                    </m:r>
                    <m:f>
                      <m:fPr>
                        <m:ctrlPr>
                          <a:rPr lang="el-GR" altLang="zh-CN" sz="4200" i="1" dirty="0">
                            <a:latin typeface="Cambria Math" panose="02040503050406030204" pitchFamily="18" charset="0"/>
                          </a:rPr>
                        </m:ctrlPr>
                      </m:fPr>
                      <m:num>
                        <m:sSub>
                          <m:sSubPr>
                            <m:ctrlPr>
                              <a:rPr lang="el-GR" altLang="zh-CN" sz="4200" i="1" dirty="0" smtClean="0">
                                <a:latin typeface="Cambria Math" panose="02040503050406030204" pitchFamily="18" charset="0"/>
                              </a:rPr>
                            </m:ctrlPr>
                          </m:sSubPr>
                          <m:e>
                            <m:r>
                              <a:rPr lang="en-US" altLang="zh-CN" sz="4200" i="1" dirty="0">
                                <a:latin typeface="Cambria Math" panose="02040503050406030204" pitchFamily="18" charset="0"/>
                              </a:rPr>
                              <m:t>𝑢</m:t>
                            </m:r>
                          </m:e>
                          <m:sub>
                            <m:r>
                              <a:rPr lang="en-US" altLang="zh-CN" sz="4200" b="0" i="1" dirty="0" smtClean="0">
                                <a:latin typeface="Cambria Math" panose="02040503050406030204" pitchFamily="18" charset="0"/>
                              </a:rPr>
                              <m:t>0</m:t>
                            </m:r>
                          </m:sub>
                        </m:sSub>
                      </m:num>
                      <m:den>
                        <m:rad>
                          <m:radPr>
                            <m:degHide m:val="on"/>
                            <m:ctrlPr>
                              <a:rPr lang="el-GR" altLang="zh-CN" sz="4200" i="1" dirty="0">
                                <a:latin typeface="Cambria Math" panose="02040503050406030204" pitchFamily="18" charset="0"/>
                              </a:rPr>
                            </m:ctrlPr>
                          </m:radPr>
                          <m:deg/>
                          <m:e>
                            <m:r>
                              <a:rPr lang="el-GR" altLang="zh-CN" sz="4200" i="1" dirty="0">
                                <a:latin typeface="Cambria Math" panose="02040503050406030204" pitchFamily="18" charset="0"/>
                              </a:rPr>
                              <m:t>𝛽</m:t>
                            </m:r>
                          </m:e>
                        </m:rad>
                      </m:den>
                    </m:f>
                  </m:oMath>
                </a14:m>
                <a:r>
                  <a:rPr lang="en-US" altLang="zh-CN" sz="4200" dirty="0"/>
                  <a:t>, </a:t>
                </a:r>
                <a14:m>
                  <m:oMath xmlns:m="http://schemas.openxmlformats.org/officeDocument/2006/math">
                    <m:r>
                      <m:rPr>
                        <m:sty m:val="p"/>
                      </m:rPr>
                      <a:rPr lang="en-US" altLang="zh-CN" sz="4200" b="0" i="0" dirty="0" smtClean="0">
                        <a:latin typeface="Cambria Math" panose="02040503050406030204" pitchFamily="18" charset="0"/>
                      </a:rPr>
                      <m:t>b</m:t>
                    </m:r>
                    <m:r>
                      <a:rPr lang="en-US" altLang="zh-CN" sz="4200" dirty="0">
                        <a:latin typeface="Cambria Math" panose="02040503050406030204" pitchFamily="18" charset="0"/>
                      </a:rPr>
                      <m:t>=</m:t>
                    </m:r>
                    <m:rad>
                      <m:radPr>
                        <m:degHide m:val="on"/>
                        <m:ctrlPr>
                          <a:rPr lang="el-GR" altLang="zh-CN" sz="4200" i="1" dirty="0">
                            <a:latin typeface="Cambria Math" panose="02040503050406030204" pitchFamily="18" charset="0"/>
                          </a:rPr>
                        </m:ctrlPr>
                      </m:radPr>
                      <m:deg/>
                      <m:e>
                        <m:r>
                          <a:rPr lang="el-GR" altLang="zh-CN" sz="4200" i="1" dirty="0">
                            <a:latin typeface="Cambria Math" panose="02040503050406030204" pitchFamily="18" charset="0"/>
                          </a:rPr>
                          <m:t>𝛽</m:t>
                        </m:r>
                      </m:e>
                    </m:rad>
                    <m:sSubSup>
                      <m:sSubSupPr>
                        <m:ctrlPr>
                          <a:rPr lang="el-GR" altLang="zh-CN" sz="4200" i="1" dirty="0">
                            <a:latin typeface="Cambria Math" panose="02040503050406030204" pitchFamily="18" charset="0"/>
                          </a:rPr>
                        </m:ctrlPr>
                      </m:sSubSupPr>
                      <m:e>
                        <m:r>
                          <a:rPr lang="en-US" altLang="zh-CN" sz="4200" i="1" dirty="0">
                            <a:latin typeface="Cambria Math" panose="02040503050406030204" pitchFamily="18" charset="0"/>
                          </a:rPr>
                          <m:t>𝑢</m:t>
                        </m:r>
                      </m:e>
                      <m:sub>
                        <m:r>
                          <a:rPr lang="en-US" altLang="zh-CN" sz="4200" i="1" dirty="0">
                            <a:latin typeface="Cambria Math" panose="02040503050406030204" pitchFamily="18" charset="0"/>
                          </a:rPr>
                          <m:t>0</m:t>
                        </m:r>
                      </m:sub>
                      <m:sup>
                        <m:r>
                          <a:rPr lang="en-US" altLang="zh-CN" sz="4200" i="1" dirty="0">
                            <a:latin typeface="Cambria Math" panose="02040503050406030204" pitchFamily="18" charset="0"/>
                          </a:rPr>
                          <m:t>′</m:t>
                        </m:r>
                      </m:sup>
                    </m:sSubSup>
                    <m:r>
                      <a:rPr lang="en-US" altLang="zh-CN" sz="4200" b="0" i="1" dirty="0" smtClean="0">
                        <a:latin typeface="Cambria Math" panose="02040503050406030204" pitchFamily="18" charset="0"/>
                      </a:rPr>
                      <m:t>+</m:t>
                    </m:r>
                    <m:f>
                      <m:fPr>
                        <m:ctrlPr>
                          <a:rPr lang="el-GR" altLang="zh-CN" sz="4200" i="1" dirty="0">
                            <a:latin typeface="Cambria Math" panose="02040503050406030204" pitchFamily="18" charset="0"/>
                          </a:rPr>
                        </m:ctrlPr>
                      </m:fPr>
                      <m:num>
                        <m:sSub>
                          <m:sSubPr>
                            <m:ctrlPr>
                              <a:rPr lang="el-GR" altLang="zh-CN" sz="4200" i="1" dirty="0">
                                <a:latin typeface="Cambria Math" panose="02040503050406030204" pitchFamily="18" charset="0"/>
                              </a:rPr>
                            </m:ctrlPr>
                          </m:sSubPr>
                          <m:e>
                            <m:r>
                              <m:rPr>
                                <m:sty m:val="p"/>
                              </m:rPr>
                              <a:rPr lang="el-GR" altLang="zh-CN" sz="4200" i="1" dirty="0" smtClean="0">
                                <a:latin typeface="Cambria Math" panose="02040503050406030204" pitchFamily="18" charset="0"/>
                              </a:rPr>
                              <m:t>α</m:t>
                            </m:r>
                          </m:e>
                          <m:sub>
                            <m:r>
                              <a:rPr lang="en-US" altLang="zh-CN" sz="4200" i="1" dirty="0">
                                <a:latin typeface="Cambria Math" panose="02040503050406030204" pitchFamily="18" charset="0"/>
                              </a:rPr>
                              <m:t>0</m:t>
                            </m:r>
                          </m:sub>
                        </m:sSub>
                      </m:num>
                      <m:den>
                        <m:rad>
                          <m:radPr>
                            <m:degHide m:val="on"/>
                            <m:ctrlPr>
                              <a:rPr lang="el-GR" altLang="zh-CN" sz="4200" i="1" dirty="0">
                                <a:latin typeface="Cambria Math" panose="02040503050406030204" pitchFamily="18" charset="0"/>
                              </a:rPr>
                            </m:ctrlPr>
                          </m:radPr>
                          <m:deg/>
                          <m:e>
                            <m:r>
                              <a:rPr lang="el-GR" altLang="zh-CN" sz="4200" i="1" dirty="0">
                                <a:latin typeface="Cambria Math" panose="02040503050406030204" pitchFamily="18" charset="0"/>
                              </a:rPr>
                              <m:t>𝛽</m:t>
                            </m:r>
                          </m:e>
                        </m:rad>
                      </m:den>
                    </m:f>
                    <m:sSub>
                      <m:sSubPr>
                        <m:ctrlPr>
                          <a:rPr lang="el-GR" altLang="zh-CN" sz="4200" i="1" dirty="0">
                            <a:latin typeface="Cambria Math" panose="02040503050406030204" pitchFamily="18" charset="0"/>
                          </a:rPr>
                        </m:ctrlPr>
                      </m:sSubPr>
                      <m:e>
                        <m:r>
                          <a:rPr lang="en-US" altLang="zh-CN" sz="4200" i="1" dirty="0">
                            <a:latin typeface="Cambria Math" panose="02040503050406030204" pitchFamily="18" charset="0"/>
                          </a:rPr>
                          <m:t>𝑢</m:t>
                        </m:r>
                      </m:e>
                      <m:sub>
                        <m:r>
                          <a:rPr lang="en-US" altLang="zh-CN" sz="4200" i="1" dirty="0">
                            <a:latin typeface="Cambria Math" panose="02040503050406030204" pitchFamily="18" charset="0"/>
                          </a:rPr>
                          <m:t>0</m:t>
                        </m:r>
                      </m:sub>
                    </m:sSub>
                  </m:oMath>
                </a14:m>
                <a:r>
                  <a:rPr lang="en-US" altLang="zh-CN" sz="4200" dirty="0"/>
                  <a:t>,</a:t>
                </a:r>
                <a14:m>
                  <m:oMath xmlns:m="http://schemas.openxmlformats.org/officeDocument/2006/math">
                    <m:r>
                      <a:rPr lang="el-GR" altLang="zh-CN" sz="4200" i="1" dirty="0" smtClean="0">
                        <a:latin typeface="Cambria Math" panose="02040503050406030204" pitchFamily="18" charset="0"/>
                      </a:rPr>
                      <m:t> </m:t>
                    </m:r>
                  </m:oMath>
                </a14:m>
                <a:r>
                  <a:rPr lang="en-US" altLang="zh-CN" sz="4200" dirty="0"/>
                  <a:t>then</a:t>
                </a:r>
              </a:p>
              <a:p>
                <a:pPr marL="0" indent="0">
                  <a:buNone/>
                </a:pPr>
                <a14:m>
                  <m:oMath xmlns:m="http://schemas.openxmlformats.org/officeDocument/2006/math">
                    <m:r>
                      <m:rPr>
                        <m:sty m:val="p"/>
                      </m:rPr>
                      <a:rPr lang="en-US" altLang="zh-CN" sz="4200" dirty="0">
                        <a:latin typeface="Cambria Math" panose="02040503050406030204" pitchFamily="18" charset="0"/>
                      </a:rPr>
                      <m:t>u</m:t>
                    </m:r>
                    <m:d>
                      <m:dPr>
                        <m:ctrlPr>
                          <a:rPr lang="en-US" altLang="zh-CN" sz="4200" i="1" dirty="0">
                            <a:latin typeface="Cambria Math" panose="02040503050406030204" pitchFamily="18" charset="0"/>
                          </a:rPr>
                        </m:ctrlPr>
                      </m:dPr>
                      <m:e>
                        <m:r>
                          <m:rPr>
                            <m:sty m:val="p"/>
                          </m:rPr>
                          <a:rPr lang="en-US" altLang="zh-CN" sz="4200" dirty="0">
                            <a:latin typeface="Cambria Math" panose="02040503050406030204" pitchFamily="18" charset="0"/>
                          </a:rPr>
                          <m:t>s</m:t>
                        </m:r>
                      </m:e>
                    </m:d>
                    <m:r>
                      <a:rPr lang="en-US" altLang="zh-CN" sz="4200" dirty="0">
                        <a:latin typeface="Cambria Math" panose="02040503050406030204" pitchFamily="18" charset="0"/>
                      </a:rPr>
                      <m:t>=</m:t>
                    </m:r>
                    <m:rad>
                      <m:radPr>
                        <m:degHide m:val="on"/>
                        <m:ctrlPr>
                          <a:rPr lang="en-US" altLang="zh-CN" sz="4200" i="1" dirty="0">
                            <a:latin typeface="Cambria Math" panose="02040503050406030204" pitchFamily="18" charset="0"/>
                          </a:rPr>
                        </m:ctrlPr>
                      </m:radPr>
                      <m:deg/>
                      <m:e>
                        <m:f>
                          <m:fPr>
                            <m:ctrlPr>
                              <a:rPr lang="en-US" altLang="zh-CN" sz="4200" i="1" dirty="0" smtClean="0">
                                <a:latin typeface="Cambria Math" panose="02040503050406030204" pitchFamily="18" charset="0"/>
                              </a:rPr>
                            </m:ctrlPr>
                          </m:fPr>
                          <m:num>
                            <m:r>
                              <a:rPr lang="el-GR" altLang="zh-CN" sz="4200" i="1" dirty="0">
                                <a:latin typeface="Cambria Math" panose="02040503050406030204" pitchFamily="18" charset="0"/>
                              </a:rPr>
                              <m:t>𝛽</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num>
                          <m:den>
                            <m:sSub>
                              <m:sSubPr>
                                <m:ctrlPr>
                                  <a:rPr lang="el-GR" altLang="zh-CN" sz="4200" i="1" dirty="0">
                                    <a:latin typeface="Cambria Math" panose="02040503050406030204" pitchFamily="18" charset="0"/>
                                  </a:rPr>
                                </m:ctrlPr>
                              </m:sSubPr>
                              <m:e>
                                <m:r>
                                  <a:rPr lang="el-GR" altLang="zh-CN" sz="4200" i="1" dirty="0">
                                    <a:latin typeface="Cambria Math" panose="02040503050406030204" pitchFamily="18" charset="0"/>
                                  </a:rPr>
                                  <m:t>𝛽</m:t>
                                </m:r>
                              </m:e>
                              <m:sub>
                                <m:r>
                                  <a:rPr lang="en-US" altLang="zh-CN" sz="4200" i="1" dirty="0">
                                    <a:latin typeface="Cambria Math" panose="02040503050406030204" pitchFamily="18" charset="0"/>
                                  </a:rPr>
                                  <m:t>0</m:t>
                                </m:r>
                              </m:sub>
                            </m:sSub>
                          </m:den>
                        </m:f>
                      </m:e>
                    </m:rad>
                    <m:r>
                      <a:rPr lang="en-US" altLang="zh-CN" sz="4200" b="0" i="1" dirty="0" smtClean="0">
                        <a:latin typeface="Cambria Math" panose="02040503050406030204" pitchFamily="18" charset="0"/>
                      </a:rPr>
                      <m:t>[</m:t>
                    </m:r>
                    <m:r>
                      <a:rPr lang="en-US" altLang="zh-CN" sz="4200" i="1" dirty="0">
                        <a:latin typeface="Cambria Math" panose="02040503050406030204" pitchFamily="18" charset="0"/>
                      </a:rPr>
                      <m:t>𝐶𝑜𝑠</m:t>
                    </m:r>
                    <m:r>
                      <m:rPr>
                        <m:sty m:val="p"/>
                      </m:rPr>
                      <a:rPr lang="el-GR" altLang="zh-CN" sz="4200" i="1" dirty="0">
                        <a:latin typeface="Cambria Math" panose="02040503050406030204" pitchFamily="18" charset="0"/>
                      </a:rPr>
                      <m:t>ψ</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r>
                      <a:rPr lang="en-US" altLang="zh-CN" sz="4200" b="0" i="1" dirty="0" smtClean="0">
                        <a:latin typeface="Cambria Math" panose="02040503050406030204" pitchFamily="18" charset="0"/>
                      </a:rPr>
                      <m:t>+</m:t>
                    </m:r>
                    <m:sSub>
                      <m:sSubPr>
                        <m:ctrlPr>
                          <a:rPr lang="el-GR" altLang="zh-CN" sz="4200" i="1" dirty="0">
                            <a:latin typeface="Cambria Math" panose="02040503050406030204" pitchFamily="18" charset="0"/>
                          </a:rPr>
                        </m:ctrlPr>
                      </m:sSubPr>
                      <m:e>
                        <m:r>
                          <m:rPr>
                            <m:sty m:val="p"/>
                          </m:rPr>
                          <a:rPr lang="el-GR" altLang="zh-CN" sz="4200" i="1" dirty="0">
                            <a:latin typeface="Cambria Math" panose="02040503050406030204" pitchFamily="18" charset="0"/>
                          </a:rPr>
                          <m:t>α</m:t>
                        </m:r>
                      </m:e>
                      <m:sub>
                        <m:r>
                          <a:rPr lang="en-US" altLang="zh-CN" sz="4200" i="1" dirty="0">
                            <a:latin typeface="Cambria Math" panose="02040503050406030204" pitchFamily="18" charset="0"/>
                          </a:rPr>
                          <m:t>0</m:t>
                        </m:r>
                      </m:sub>
                    </m:sSub>
                    <m:r>
                      <a:rPr lang="en-US" altLang="zh-CN" sz="4200" b="0" i="1" dirty="0" smtClean="0">
                        <a:latin typeface="Cambria Math" panose="02040503050406030204" pitchFamily="18" charset="0"/>
                      </a:rPr>
                      <m:t>𝑆𝑖𝑛</m:t>
                    </m:r>
                    <m:r>
                      <m:rPr>
                        <m:sty m:val="p"/>
                      </m:rPr>
                      <a:rPr lang="el-GR" altLang="zh-CN" sz="4200" i="1" dirty="0">
                        <a:latin typeface="Cambria Math" panose="02040503050406030204" pitchFamily="18" charset="0"/>
                      </a:rPr>
                      <m:t>ψ</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r>
                      <a:rPr lang="en-US" altLang="zh-CN" sz="4200" b="0" i="1" dirty="0" smtClean="0">
                        <a:latin typeface="Cambria Math" panose="02040503050406030204" pitchFamily="18" charset="0"/>
                      </a:rPr>
                      <m:t>]</m:t>
                    </m:r>
                  </m:oMath>
                </a14:m>
                <a:r>
                  <a:rPr lang="el-GR" altLang="zh-CN" sz="4200" dirty="0"/>
                  <a:t> </a:t>
                </a:r>
                <a14:m>
                  <m:oMath xmlns:m="http://schemas.openxmlformats.org/officeDocument/2006/math">
                    <m:sSub>
                      <m:sSubPr>
                        <m:ctrlPr>
                          <a:rPr lang="el-GR" altLang="zh-CN" sz="4200" i="1" dirty="0">
                            <a:latin typeface="Cambria Math" panose="02040503050406030204" pitchFamily="18" charset="0"/>
                          </a:rPr>
                        </m:ctrlPr>
                      </m:sSubPr>
                      <m:e>
                        <m:r>
                          <a:rPr lang="en-US" altLang="zh-CN" sz="4200" i="1" dirty="0">
                            <a:latin typeface="Cambria Math" panose="02040503050406030204" pitchFamily="18" charset="0"/>
                          </a:rPr>
                          <m:t>𝑢</m:t>
                        </m:r>
                      </m:e>
                      <m:sub>
                        <m:r>
                          <a:rPr lang="en-US" altLang="zh-CN" sz="4200" i="1" dirty="0">
                            <a:latin typeface="Cambria Math" panose="02040503050406030204" pitchFamily="18" charset="0"/>
                          </a:rPr>
                          <m:t>0</m:t>
                        </m:r>
                      </m:sub>
                    </m:sSub>
                  </m:oMath>
                </a14:m>
                <a:r>
                  <a:rPr lang="en-US" altLang="zh-CN" sz="4200" dirty="0"/>
                  <a:t>+</a:t>
                </a:r>
                <a14:m>
                  <m:oMath xmlns:m="http://schemas.openxmlformats.org/officeDocument/2006/math">
                    <m:rad>
                      <m:radPr>
                        <m:degHide m:val="on"/>
                        <m:ctrlPr>
                          <a:rPr lang="el-GR" altLang="zh-CN" sz="4200" i="1" dirty="0">
                            <a:latin typeface="Cambria Math" panose="02040503050406030204" pitchFamily="18" charset="0"/>
                          </a:rPr>
                        </m:ctrlPr>
                      </m:radPr>
                      <m:deg/>
                      <m:e>
                        <m:sSub>
                          <m:sSubPr>
                            <m:ctrlPr>
                              <a:rPr lang="el-GR" altLang="zh-CN" sz="4200" i="1" dirty="0">
                                <a:latin typeface="Cambria Math" panose="02040503050406030204" pitchFamily="18" charset="0"/>
                              </a:rPr>
                            </m:ctrlPr>
                          </m:sSubPr>
                          <m:e>
                            <m:r>
                              <a:rPr lang="el-GR" altLang="zh-CN" sz="4200" i="1" dirty="0">
                                <a:latin typeface="Cambria Math" panose="02040503050406030204" pitchFamily="18" charset="0"/>
                              </a:rPr>
                              <m:t>𝛽</m:t>
                            </m:r>
                          </m:e>
                          <m:sub>
                            <m:r>
                              <a:rPr lang="en-US" altLang="zh-CN" sz="4200" i="1" dirty="0">
                                <a:latin typeface="Cambria Math" panose="02040503050406030204" pitchFamily="18" charset="0"/>
                              </a:rPr>
                              <m:t>0</m:t>
                            </m:r>
                          </m:sub>
                        </m:sSub>
                        <m:r>
                          <a:rPr lang="el-GR" altLang="zh-CN" sz="4200" i="1" dirty="0">
                            <a:latin typeface="Cambria Math" panose="02040503050406030204" pitchFamily="18" charset="0"/>
                          </a:rPr>
                          <m:t>𝛽</m:t>
                        </m:r>
                        <m:r>
                          <a:rPr lang="en-US" altLang="zh-CN" sz="4200" b="0" i="1" dirty="0" smtClean="0">
                            <a:latin typeface="Cambria Math" panose="02040503050406030204" pitchFamily="18" charset="0"/>
                          </a:rPr>
                          <m:t>(</m:t>
                        </m:r>
                        <m:r>
                          <a:rPr lang="en-US" altLang="zh-CN" sz="4200" b="0" i="1" dirty="0" smtClean="0">
                            <a:latin typeface="Cambria Math" panose="02040503050406030204" pitchFamily="18" charset="0"/>
                          </a:rPr>
                          <m:t>𝑠</m:t>
                        </m:r>
                        <m:r>
                          <a:rPr lang="en-US" altLang="zh-CN" sz="4200" b="0" i="1" dirty="0" smtClean="0">
                            <a:latin typeface="Cambria Math" panose="02040503050406030204" pitchFamily="18" charset="0"/>
                          </a:rPr>
                          <m:t>)</m:t>
                        </m:r>
                      </m:e>
                    </m:rad>
                    <m:sSubSup>
                      <m:sSubSupPr>
                        <m:ctrlPr>
                          <a:rPr lang="el-GR" altLang="zh-CN" sz="4200" i="1" dirty="0">
                            <a:latin typeface="Cambria Math" panose="02040503050406030204" pitchFamily="18" charset="0"/>
                          </a:rPr>
                        </m:ctrlPr>
                      </m:sSubSupPr>
                      <m:e>
                        <m:r>
                          <a:rPr lang="en-US" altLang="zh-CN" sz="4200" i="1" dirty="0">
                            <a:latin typeface="Cambria Math" panose="02040503050406030204" pitchFamily="18" charset="0"/>
                          </a:rPr>
                          <m:t>𝑢</m:t>
                        </m:r>
                      </m:e>
                      <m:sub>
                        <m:r>
                          <a:rPr lang="en-US" altLang="zh-CN" sz="4200" i="1" dirty="0">
                            <a:latin typeface="Cambria Math" panose="02040503050406030204" pitchFamily="18" charset="0"/>
                          </a:rPr>
                          <m:t>0</m:t>
                        </m:r>
                      </m:sub>
                      <m:sup>
                        <m:r>
                          <a:rPr lang="en-US" altLang="zh-CN" sz="4200" i="1" dirty="0">
                            <a:latin typeface="Cambria Math" panose="02040503050406030204" pitchFamily="18" charset="0"/>
                          </a:rPr>
                          <m:t>′</m:t>
                        </m:r>
                      </m:sup>
                    </m:sSubSup>
                  </m:oMath>
                </a14:m>
                <a:r>
                  <a:rPr lang="en-US" altLang="zh-CN" sz="4200" dirty="0"/>
                  <a:t> </a:t>
                </a:r>
                <a14:m>
                  <m:oMath xmlns:m="http://schemas.openxmlformats.org/officeDocument/2006/math">
                    <m:r>
                      <a:rPr lang="en-US" altLang="zh-CN" sz="4200" i="1" dirty="0">
                        <a:latin typeface="Cambria Math" panose="02040503050406030204" pitchFamily="18" charset="0"/>
                      </a:rPr>
                      <m:t>𝑆𝑖𝑛</m:t>
                    </m:r>
                    <m:r>
                      <m:rPr>
                        <m:sty m:val="p"/>
                      </m:rPr>
                      <a:rPr lang="el-GR" altLang="zh-CN" sz="4200" i="1" dirty="0">
                        <a:latin typeface="Cambria Math" panose="02040503050406030204" pitchFamily="18" charset="0"/>
                      </a:rPr>
                      <m:t>ψ</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oMath>
                </a14:m>
                <a:r>
                  <a:rPr lang="en-US" altLang="zh-CN" sz="4200" dirty="0"/>
                  <a:t> </a:t>
                </a:r>
              </a:p>
              <a:p>
                <a:pPr marL="0" indent="0">
                  <a:buNone/>
                </a:pPr>
                <a:endParaRPr lang="en-US" altLang="zh-CN" sz="4200" dirty="0"/>
              </a:p>
              <a:p>
                <a:pPr marL="0" indent="0">
                  <a:buNone/>
                </a:pPr>
                <a14:m>
                  <m:oMathPara xmlns:m="http://schemas.openxmlformats.org/officeDocument/2006/math">
                    <m:oMathParaPr>
                      <m:jc m:val="left"/>
                    </m:oMathParaPr>
                    <m:oMath xmlns:m="http://schemas.openxmlformats.org/officeDocument/2006/math">
                      <m:sSup>
                        <m:sSupPr>
                          <m:ctrlPr>
                            <a:rPr lang="en-US" altLang="zh-CN" sz="4200" b="0" i="1" dirty="0" smtClean="0">
                              <a:latin typeface="Cambria Math" panose="02040503050406030204" pitchFamily="18" charset="0"/>
                            </a:rPr>
                          </m:ctrlPr>
                        </m:sSupPr>
                        <m:e>
                          <m:r>
                            <m:rPr>
                              <m:sty m:val="p"/>
                            </m:rPr>
                            <a:rPr lang="en-US" altLang="zh-CN" sz="4200" dirty="0">
                              <a:latin typeface="Cambria Math" panose="02040503050406030204" pitchFamily="18" charset="0"/>
                            </a:rPr>
                            <m:t>u</m:t>
                          </m:r>
                        </m:e>
                        <m:sup>
                          <m:r>
                            <a:rPr lang="en-US" altLang="zh-CN" sz="4200" b="0" i="0" dirty="0" smtClean="0">
                              <a:latin typeface="Cambria Math" panose="02040503050406030204" pitchFamily="18" charset="0"/>
                            </a:rPr>
                            <m:t>′</m:t>
                          </m:r>
                          <m:d>
                            <m:dPr>
                              <m:ctrlPr>
                                <a:rPr lang="en-US" altLang="zh-CN" sz="4200" i="1" dirty="0">
                                  <a:latin typeface="Cambria Math" panose="02040503050406030204" pitchFamily="18" charset="0"/>
                                </a:rPr>
                              </m:ctrlPr>
                            </m:dPr>
                            <m:e>
                              <m:r>
                                <m:rPr>
                                  <m:sty m:val="p"/>
                                </m:rPr>
                                <a:rPr lang="en-US" altLang="zh-CN" sz="4200" dirty="0">
                                  <a:latin typeface="Cambria Math" panose="02040503050406030204" pitchFamily="18" charset="0"/>
                                </a:rPr>
                                <m:t>s</m:t>
                              </m:r>
                            </m:e>
                          </m:d>
                        </m:sup>
                      </m:sSup>
                      <m:r>
                        <a:rPr lang="en-US" altLang="zh-CN" sz="4200" dirty="0">
                          <a:latin typeface="Cambria Math" panose="02040503050406030204" pitchFamily="18" charset="0"/>
                        </a:rPr>
                        <m:t>=</m:t>
                      </m:r>
                      <m:rad>
                        <m:radPr>
                          <m:degHide m:val="on"/>
                          <m:ctrlPr>
                            <a:rPr lang="en-US" altLang="zh-CN" sz="4200" i="1" dirty="0">
                              <a:latin typeface="Cambria Math" panose="02040503050406030204" pitchFamily="18" charset="0"/>
                            </a:rPr>
                          </m:ctrlPr>
                        </m:radPr>
                        <m:deg/>
                        <m:e>
                          <m:f>
                            <m:fPr>
                              <m:ctrlPr>
                                <a:rPr lang="en-US" altLang="zh-CN" sz="4200" i="1" dirty="0">
                                  <a:latin typeface="Cambria Math" panose="02040503050406030204" pitchFamily="18" charset="0"/>
                                </a:rPr>
                              </m:ctrlPr>
                            </m:fPr>
                            <m:num>
                              <m:r>
                                <a:rPr lang="en-US" altLang="zh-CN" sz="4200" b="0" i="1" dirty="0" smtClean="0">
                                  <a:latin typeface="Cambria Math" panose="02040503050406030204" pitchFamily="18" charset="0"/>
                                </a:rPr>
                                <m:t>1</m:t>
                              </m:r>
                            </m:num>
                            <m:den>
                              <m:sSub>
                                <m:sSubPr>
                                  <m:ctrlPr>
                                    <a:rPr lang="el-GR" altLang="zh-CN" sz="4200" i="1" dirty="0">
                                      <a:latin typeface="Cambria Math" panose="02040503050406030204" pitchFamily="18" charset="0"/>
                                    </a:rPr>
                                  </m:ctrlPr>
                                </m:sSubPr>
                                <m:e>
                                  <m:r>
                                    <a:rPr lang="el-GR" altLang="zh-CN" sz="4200" i="1" dirty="0">
                                      <a:latin typeface="Cambria Math" panose="02040503050406030204" pitchFamily="18" charset="0"/>
                                    </a:rPr>
                                    <m:t>𝛽</m:t>
                                  </m:r>
                                </m:e>
                                <m:sub>
                                  <m:r>
                                    <a:rPr lang="en-US" altLang="zh-CN" sz="4200" i="1" dirty="0">
                                      <a:latin typeface="Cambria Math" panose="02040503050406030204" pitchFamily="18" charset="0"/>
                                    </a:rPr>
                                    <m:t>0</m:t>
                                  </m:r>
                                </m:sub>
                              </m:sSub>
                              <m:r>
                                <a:rPr lang="el-GR" altLang="zh-CN" sz="4200" i="1" dirty="0">
                                  <a:latin typeface="Cambria Math" panose="02040503050406030204" pitchFamily="18" charset="0"/>
                                </a:rPr>
                                <m:t>𝛽</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den>
                          </m:f>
                        </m:e>
                      </m:rad>
                      <m:d>
                        <m:dPr>
                          <m:begChr m:val="["/>
                          <m:ctrlPr>
                            <a:rPr lang="en-US" altLang="zh-CN" sz="4200" b="0" i="1" dirty="0" smtClean="0">
                              <a:latin typeface="Cambria Math" panose="02040503050406030204" pitchFamily="18" charset="0"/>
                            </a:rPr>
                          </m:ctrlPr>
                        </m:dPr>
                        <m:e>
                          <m:sSub>
                            <m:sSubPr>
                              <m:ctrlPr>
                                <a:rPr lang="el-GR" altLang="zh-CN" sz="4200" i="1" dirty="0">
                                  <a:latin typeface="Cambria Math" panose="02040503050406030204" pitchFamily="18" charset="0"/>
                                </a:rPr>
                              </m:ctrlPr>
                            </m:sSubPr>
                            <m:e>
                              <m:r>
                                <a:rPr lang="en-US" altLang="zh-CN" sz="4200" b="0" i="1" dirty="0" smtClean="0">
                                  <a:latin typeface="Cambria Math" panose="02040503050406030204" pitchFamily="18" charset="0"/>
                                </a:rPr>
                                <m:t>(</m:t>
                              </m:r>
                              <m:r>
                                <a:rPr lang="el-GR" altLang="zh-CN" sz="4200" i="1" dirty="0">
                                  <a:latin typeface="Cambria Math" panose="02040503050406030204" pitchFamily="18" charset="0"/>
                                </a:rPr>
                                <m:t>𝛼</m:t>
                              </m:r>
                            </m:e>
                            <m:sub>
                              <m:r>
                                <a:rPr lang="en-US" altLang="zh-CN" sz="4200" i="1" dirty="0">
                                  <a:latin typeface="Cambria Math" panose="02040503050406030204" pitchFamily="18" charset="0"/>
                                </a:rPr>
                                <m:t>0</m:t>
                              </m:r>
                            </m:sub>
                          </m:sSub>
                          <m:r>
                            <a:rPr lang="en-US" altLang="zh-CN" sz="4200" dirty="0">
                              <a:latin typeface="Cambria Math" panose="02040503050406030204" pitchFamily="18" charset="0"/>
                            </a:rPr>
                            <m:t>−</m:t>
                          </m:r>
                          <m:r>
                            <m:rPr>
                              <m:sty m:val="p"/>
                            </m:rPr>
                            <a:rPr lang="el-GR" altLang="zh-CN" sz="4200" i="1" dirty="0">
                              <a:latin typeface="Cambria Math" panose="02040503050406030204" pitchFamily="18" charset="0"/>
                            </a:rPr>
                            <m:t>α</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e>
                      </m:d>
                      <m:r>
                        <a:rPr lang="en-US" altLang="zh-CN" sz="4200" i="1" dirty="0">
                          <a:latin typeface="Cambria Math" panose="02040503050406030204" pitchFamily="18" charset="0"/>
                        </a:rPr>
                        <m:t>𝐶𝑜𝑠</m:t>
                      </m:r>
                      <m:r>
                        <m:rPr>
                          <m:sty m:val="p"/>
                        </m:rPr>
                        <a:rPr lang="el-GR" altLang="zh-CN" sz="4200" i="1" dirty="0">
                          <a:latin typeface="Cambria Math" panose="02040503050406030204" pitchFamily="18" charset="0"/>
                        </a:rPr>
                        <m:t>ψ</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r>
                        <a:rPr lang="en-US" altLang="zh-CN" sz="4200" b="0" i="0" dirty="0" smtClean="0">
                          <a:latin typeface="Cambria Math" panose="02040503050406030204" pitchFamily="18" charset="0"/>
                        </a:rPr>
                        <m:t>−(1+</m:t>
                      </m:r>
                      <m:sSub>
                        <m:sSubPr>
                          <m:ctrlPr>
                            <a:rPr lang="el-GR" altLang="zh-CN" sz="4200" i="1" dirty="0">
                              <a:latin typeface="Cambria Math" panose="02040503050406030204" pitchFamily="18" charset="0"/>
                            </a:rPr>
                          </m:ctrlPr>
                        </m:sSubPr>
                        <m:e>
                          <m:r>
                            <m:rPr>
                              <m:sty m:val="p"/>
                            </m:rPr>
                            <a:rPr lang="el-GR" altLang="zh-CN" sz="4200" i="1" dirty="0">
                              <a:latin typeface="Cambria Math" panose="02040503050406030204" pitchFamily="18" charset="0"/>
                            </a:rPr>
                            <m:t>α</m:t>
                          </m:r>
                        </m:e>
                        <m:sub>
                          <m:r>
                            <a:rPr lang="en-US" altLang="zh-CN" sz="4200" i="1" dirty="0">
                              <a:latin typeface="Cambria Math" panose="02040503050406030204" pitchFamily="18" charset="0"/>
                            </a:rPr>
                            <m:t>0</m:t>
                          </m:r>
                        </m:sub>
                      </m:sSub>
                      <m:r>
                        <m:rPr>
                          <m:sty m:val="p"/>
                        </m:rPr>
                        <a:rPr lang="el-GR" altLang="zh-CN" sz="4200" i="1" dirty="0">
                          <a:latin typeface="Cambria Math" panose="02040503050406030204" pitchFamily="18" charset="0"/>
                        </a:rPr>
                        <m:t>α</m:t>
                      </m:r>
                      <m:r>
                        <a:rPr lang="en-US" altLang="zh-CN" sz="4200" b="0" i="0" dirty="0" smtClean="0">
                          <a:latin typeface="Cambria Math" panose="02040503050406030204" pitchFamily="18" charset="0"/>
                        </a:rPr>
                        <m:t>(</m:t>
                      </m:r>
                      <m:r>
                        <a:rPr lang="en-US" altLang="zh-CN" sz="4200" i="1" dirty="0">
                          <a:latin typeface="Cambria Math" panose="02040503050406030204" pitchFamily="18" charset="0"/>
                        </a:rPr>
                        <m:t>𝑠</m:t>
                      </m:r>
                      <m:r>
                        <a:rPr lang="en-US" altLang="zh-CN" sz="4200" b="0" i="0" dirty="0" smtClean="0">
                          <a:latin typeface="Cambria Math" panose="02040503050406030204" pitchFamily="18" charset="0"/>
                        </a:rPr>
                        <m:t>))</m:t>
                      </m:r>
                      <m:r>
                        <a:rPr lang="en-US" altLang="zh-CN" sz="4200" i="1" dirty="0">
                          <a:latin typeface="Cambria Math" panose="02040503050406030204" pitchFamily="18" charset="0"/>
                        </a:rPr>
                        <m:t>𝑆𝑖𝑛</m:t>
                      </m:r>
                      <m:r>
                        <m:rPr>
                          <m:sty m:val="p"/>
                        </m:rPr>
                        <a:rPr lang="el-GR" altLang="zh-CN" sz="4200" i="1" dirty="0">
                          <a:latin typeface="Cambria Math" panose="02040503050406030204" pitchFamily="18" charset="0"/>
                        </a:rPr>
                        <m:t>ψ</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r>
                        <a:rPr lang="en-US" altLang="zh-CN" sz="4200" b="0" i="0" dirty="0" smtClean="0">
                          <a:latin typeface="Cambria Math" panose="02040503050406030204" pitchFamily="18" charset="0"/>
                        </a:rPr>
                        <m:t>]</m:t>
                      </m:r>
                      <m:sSub>
                        <m:sSubPr>
                          <m:ctrlPr>
                            <a:rPr lang="el-GR" altLang="zh-CN" sz="4200" i="1" dirty="0">
                              <a:latin typeface="Cambria Math" panose="02040503050406030204" pitchFamily="18" charset="0"/>
                            </a:rPr>
                          </m:ctrlPr>
                        </m:sSubPr>
                        <m:e>
                          <m:r>
                            <a:rPr lang="en-US" altLang="zh-CN" sz="4200" i="1" dirty="0">
                              <a:latin typeface="Cambria Math" panose="02040503050406030204" pitchFamily="18" charset="0"/>
                            </a:rPr>
                            <m:t>𝑢</m:t>
                          </m:r>
                        </m:e>
                        <m:sub>
                          <m:r>
                            <a:rPr lang="en-US" altLang="zh-CN" sz="4200" i="1" dirty="0">
                              <a:latin typeface="Cambria Math" panose="02040503050406030204" pitchFamily="18" charset="0"/>
                            </a:rPr>
                            <m:t>0</m:t>
                          </m:r>
                        </m:sub>
                      </m:sSub>
                      <m:r>
                        <a:rPr lang="en-US" altLang="zh-CN" sz="4200" b="0" i="0" dirty="0" smtClean="0">
                          <a:latin typeface="Cambria Math" panose="02040503050406030204" pitchFamily="18" charset="0"/>
                        </a:rPr>
                        <m:t>+</m:t>
                      </m:r>
                      <m:rad>
                        <m:radPr>
                          <m:degHide m:val="on"/>
                          <m:ctrlPr>
                            <a:rPr lang="en-US" altLang="zh-CN" sz="4200" i="1" dirty="0">
                              <a:latin typeface="Cambria Math" panose="02040503050406030204" pitchFamily="18" charset="0"/>
                            </a:rPr>
                          </m:ctrlPr>
                        </m:radPr>
                        <m:deg/>
                        <m:e>
                          <m:f>
                            <m:fPr>
                              <m:ctrlPr>
                                <a:rPr lang="en-US" altLang="zh-CN" sz="4200" i="1" dirty="0">
                                  <a:latin typeface="Cambria Math" panose="02040503050406030204" pitchFamily="18" charset="0"/>
                                </a:rPr>
                              </m:ctrlPr>
                            </m:fPr>
                            <m:num>
                              <m:sSub>
                                <m:sSubPr>
                                  <m:ctrlPr>
                                    <a:rPr lang="el-GR" altLang="zh-CN" sz="4200" i="1" dirty="0">
                                      <a:latin typeface="Cambria Math" panose="02040503050406030204" pitchFamily="18" charset="0"/>
                                    </a:rPr>
                                  </m:ctrlPr>
                                </m:sSubPr>
                                <m:e>
                                  <m:r>
                                    <a:rPr lang="el-GR" altLang="zh-CN" sz="4200" i="1" dirty="0">
                                      <a:latin typeface="Cambria Math" panose="02040503050406030204" pitchFamily="18" charset="0"/>
                                    </a:rPr>
                                    <m:t>𝛽</m:t>
                                  </m:r>
                                </m:e>
                                <m:sub>
                                  <m:r>
                                    <a:rPr lang="en-US" altLang="zh-CN" sz="4200" i="1" dirty="0">
                                      <a:latin typeface="Cambria Math" panose="02040503050406030204" pitchFamily="18" charset="0"/>
                                    </a:rPr>
                                    <m:t>0</m:t>
                                  </m:r>
                                </m:sub>
                              </m:sSub>
                            </m:num>
                            <m:den>
                              <m:r>
                                <a:rPr lang="el-GR" altLang="zh-CN" sz="4200" i="1" dirty="0">
                                  <a:latin typeface="Cambria Math" panose="02040503050406030204" pitchFamily="18" charset="0"/>
                                </a:rPr>
                                <m:t>𝛽</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den>
                          </m:f>
                        </m:e>
                      </m:rad>
                      <m:r>
                        <a:rPr lang="en-US" altLang="zh-CN" sz="4200" b="0" i="1" dirty="0" smtClean="0">
                          <a:latin typeface="Cambria Math" panose="02040503050406030204" pitchFamily="18" charset="0"/>
                        </a:rPr>
                        <m:t>[</m:t>
                      </m:r>
                      <m:r>
                        <a:rPr lang="en-US" altLang="zh-CN" sz="4200" i="1" dirty="0">
                          <a:latin typeface="Cambria Math" panose="02040503050406030204" pitchFamily="18" charset="0"/>
                        </a:rPr>
                        <m:t>𝐶𝑜𝑠</m:t>
                      </m:r>
                      <m:r>
                        <m:rPr>
                          <m:sty m:val="p"/>
                        </m:rPr>
                        <a:rPr lang="el-GR" altLang="zh-CN" sz="4200" i="1" dirty="0">
                          <a:latin typeface="Cambria Math" panose="02040503050406030204" pitchFamily="18" charset="0"/>
                        </a:rPr>
                        <m:t>ψ</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r>
                        <a:rPr lang="en-US" altLang="zh-CN" sz="4200" dirty="0">
                          <a:latin typeface="Cambria Math" panose="02040503050406030204" pitchFamily="18" charset="0"/>
                        </a:rPr>
                        <m:t>−</m:t>
                      </m:r>
                      <m:r>
                        <m:rPr>
                          <m:sty m:val="p"/>
                        </m:rPr>
                        <a:rPr lang="el-GR" altLang="zh-CN" sz="4200" i="1" dirty="0">
                          <a:latin typeface="Cambria Math" panose="02040503050406030204" pitchFamily="18" charset="0"/>
                        </a:rPr>
                        <m:t>α</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r>
                        <a:rPr lang="en-US" altLang="zh-CN" sz="4200" i="1" dirty="0">
                          <a:latin typeface="Cambria Math" panose="02040503050406030204" pitchFamily="18" charset="0"/>
                        </a:rPr>
                        <m:t>𝑆𝑖𝑛</m:t>
                      </m:r>
                      <m:r>
                        <m:rPr>
                          <m:sty m:val="p"/>
                        </m:rPr>
                        <a:rPr lang="el-GR" altLang="zh-CN" sz="4200" i="1" dirty="0">
                          <a:latin typeface="Cambria Math" panose="02040503050406030204" pitchFamily="18" charset="0"/>
                        </a:rPr>
                        <m:t>ψ</m:t>
                      </m:r>
                      <m:d>
                        <m:dPr>
                          <m:ctrlPr>
                            <a:rPr lang="en-US" altLang="zh-CN" sz="4200" i="1" dirty="0">
                              <a:latin typeface="Cambria Math" panose="02040503050406030204" pitchFamily="18" charset="0"/>
                            </a:rPr>
                          </m:ctrlPr>
                        </m:dPr>
                        <m:e>
                          <m:r>
                            <a:rPr lang="en-US" altLang="zh-CN" sz="4200" i="1" dirty="0">
                              <a:latin typeface="Cambria Math" panose="02040503050406030204" pitchFamily="18" charset="0"/>
                            </a:rPr>
                            <m:t>𝑠</m:t>
                          </m:r>
                        </m:e>
                      </m:d>
                      <m:r>
                        <a:rPr lang="en-US" altLang="zh-CN" sz="4200" b="0" i="1" dirty="0" smtClean="0">
                          <a:latin typeface="Cambria Math" panose="02040503050406030204" pitchFamily="18" charset="0"/>
                        </a:rPr>
                        <m:t>]</m:t>
                      </m:r>
                      <m:sSubSup>
                        <m:sSubSupPr>
                          <m:ctrlPr>
                            <a:rPr lang="el-GR" altLang="zh-CN" sz="4200" i="1" dirty="0">
                              <a:latin typeface="Cambria Math" panose="02040503050406030204" pitchFamily="18" charset="0"/>
                            </a:rPr>
                          </m:ctrlPr>
                        </m:sSubSupPr>
                        <m:e>
                          <m:r>
                            <a:rPr lang="en-US" altLang="zh-CN" sz="4200" i="1" dirty="0">
                              <a:latin typeface="Cambria Math" panose="02040503050406030204" pitchFamily="18" charset="0"/>
                            </a:rPr>
                            <m:t>𝑢</m:t>
                          </m:r>
                        </m:e>
                        <m:sub>
                          <m:r>
                            <a:rPr lang="en-US" altLang="zh-CN" sz="4200" i="1" dirty="0">
                              <a:latin typeface="Cambria Math" panose="02040503050406030204" pitchFamily="18" charset="0"/>
                            </a:rPr>
                            <m:t>0</m:t>
                          </m:r>
                        </m:sub>
                        <m:sup>
                          <m:r>
                            <a:rPr lang="en-US" altLang="zh-CN" sz="4200" i="1" dirty="0">
                              <a:latin typeface="Cambria Math" panose="02040503050406030204" pitchFamily="18" charset="0"/>
                            </a:rPr>
                            <m:t>′</m:t>
                          </m:r>
                        </m:sup>
                      </m:sSubSup>
                    </m:oMath>
                  </m:oMathPara>
                </a14:m>
                <a:endParaRPr lang="en-US" altLang="zh-CN" sz="4200" dirty="0"/>
              </a:p>
              <a:p>
                <a:pPr marL="0" indent="0">
                  <a:buNone/>
                </a:pPr>
                <a:r>
                  <a:rPr lang="en-US" altLang="zh-CN" sz="4200" dirty="0"/>
                  <a:t>These expression can be cast in a matrix form</a:t>
                </a:r>
              </a:p>
              <a:p>
                <a:pPr marL="0" indent="0">
                  <a:buNone/>
                </a:pPr>
                <a14:m>
                  <m:oMath xmlns:m="http://schemas.openxmlformats.org/officeDocument/2006/math">
                    <m:d>
                      <m:dPr>
                        <m:ctrlPr>
                          <a:rPr lang="pt-BR" altLang="zh-CN" sz="4200" i="1" dirty="0">
                            <a:latin typeface="Cambria Math" panose="02040503050406030204" pitchFamily="18" charset="0"/>
                          </a:rPr>
                        </m:ctrlPr>
                      </m:dPr>
                      <m:e>
                        <m:f>
                          <m:fPr>
                            <m:type m:val="noBar"/>
                            <m:ctrlPr>
                              <a:rPr lang="pt-BR" altLang="zh-CN" sz="4200" i="1" dirty="0">
                                <a:latin typeface="Cambria Math" panose="02040503050406030204" pitchFamily="18" charset="0"/>
                              </a:rPr>
                            </m:ctrlPr>
                          </m:fPr>
                          <m:num>
                            <m:r>
                              <a:rPr lang="en-US" altLang="zh-CN" sz="4200" i="1" dirty="0">
                                <a:latin typeface="Cambria Math" panose="02040503050406030204" pitchFamily="18" charset="0"/>
                              </a:rPr>
                              <m:t>𝑢</m:t>
                            </m:r>
                            <m:r>
                              <a:rPr lang="en-US" altLang="zh-CN" sz="4200" i="1" dirty="0">
                                <a:latin typeface="Cambria Math" panose="02040503050406030204" pitchFamily="18" charset="0"/>
                              </a:rPr>
                              <m:t>(</m:t>
                            </m:r>
                            <m:r>
                              <a:rPr lang="en-US" altLang="zh-CN" sz="4200" i="1" dirty="0">
                                <a:latin typeface="Cambria Math" panose="02040503050406030204" pitchFamily="18" charset="0"/>
                              </a:rPr>
                              <m:t>𝑠</m:t>
                            </m:r>
                            <m:r>
                              <a:rPr lang="en-US" altLang="zh-CN" sz="4200" i="1" dirty="0">
                                <a:latin typeface="Cambria Math" panose="02040503050406030204" pitchFamily="18" charset="0"/>
                              </a:rPr>
                              <m:t>)</m:t>
                            </m:r>
                          </m:num>
                          <m:den>
                            <m:r>
                              <a:rPr lang="en-US" altLang="zh-CN" sz="4200" i="1" dirty="0">
                                <a:latin typeface="Cambria Math" panose="02040503050406030204" pitchFamily="18" charset="0"/>
                              </a:rPr>
                              <m:t>𝑢</m:t>
                            </m:r>
                            <m:r>
                              <a:rPr lang="en-US" altLang="zh-CN" sz="4200" i="1" dirty="0">
                                <a:latin typeface="Cambria Math" panose="02040503050406030204" pitchFamily="18" charset="0"/>
                              </a:rPr>
                              <m:t>′(</m:t>
                            </m:r>
                            <m:r>
                              <a:rPr lang="en-US" altLang="zh-CN" sz="4200" i="1" dirty="0">
                                <a:latin typeface="Cambria Math" panose="02040503050406030204" pitchFamily="18" charset="0"/>
                              </a:rPr>
                              <m:t>𝑠</m:t>
                            </m:r>
                            <m:r>
                              <a:rPr lang="en-US" altLang="zh-CN" sz="4200" i="1" dirty="0">
                                <a:latin typeface="Cambria Math" panose="02040503050406030204" pitchFamily="18" charset="0"/>
                              </a:rPr>
                              <m:t>)</m:t>
                            </m:r>
                          </m:den>
                        </m:f>
                      </m:e>
                    </m:d>
                    <m:r>
                      <a:rPr lang="en-US" altLang="zh-CN" sz="4200" b="0" i="1" smtClean="0">
                        <a:latin typeface="Cambria Math" panose="02040503050406030204" pitchFamily="18" charset="0"/>
                      </a:rPr>
                      <m:t>=</m:t>
                    </m:r>
                    <m:r>
                      <a:rPr lang="en-US" altLang="zh-CN" sz="4200" i="1" dirty="0">
                        <a:latin typeface="Cambria Math" panose="02040503050406030204" pitchFamily="18" charset="0"/>
                      </a:rPr>
                      <m:t>𝑀</m:t>
                    </m:r>
                    <m:r>
                      <a:rPr lang="en-US" altLang="zh-CN" sz="4200" i="1" dirty="0">
                        <a:latin typeface="Cambria Math" panose="02040503050406030204" pitchFamily="18" charset="0"/>
                      </a:rPr>
                      <m:t> </m:t>
                    </m:r>
                  </m:oMath>
                </a14:m>
                <a:r>
                  <a:rPr lang="pt-BR" altLang="zh-CN" sz="4200" dirty="0"/>
                  <a:t>(</a:t>
                </a:r>
                <a14:m>
                  <m:oMath xmlns:m="http://schemas.openxmlformats.org/officeDocument/2006/math">
                    <m:r>
                      <a:rPr lang="en-US" altLang="zh-CN" sz="4200" i="1" dirty="0">
                        <a:latin typeface="Cambria Math" panose="02040503050406030204" pitchFamily="18" charset="0"/>
                      </a:rPr>
                      <m:t>𝑠</m:t>
                    </m:r>
                  </m:oMath>
                </a14:m>
                <a:r>
                  <a:rPr lang="pt-BR" altLang="zh-CN" sz="4200" dirty="0"/>
                  <a:t>|</a:t>
                </a:r>
                <a14:m>
                  <m:oMath xmlns:m="http://schemas.openxmlformats.org/officeDocument/2006/math">
                    <m:sSub>
                      <m:sSubPr>
                        <m:ctrlPr>
                          <a:rPr lang="en-US" altLang="zh-CN" sz="4200" i="1" dirty="0">
                            <a:latin typeface="Cambria Math" panose="02040503050406030204" pitchFamily="18" charset="0"/>
                          </a:rPr>
                        </m:ctrlPr>
                      </m:sSubPr>
                      <m:e>
                        <m:r>
                          <a:rPr lang="en-US" altLang="zh-CN" sz="4200" i="1" dirty="0">
                            <a:latin typeface="Cambria Math" panose="02040503050406030204" pitchFamily="18" charset="0"/>
                          </a:rPr>
                          <m:t>𝑠</m:t>
                        </m:r>
                      </m:e>
                      <m:sub>
                        <m:r>
                          <a:rPr lang="en-US" altLang="zh-CN" sz="4200" b="0" i="1" dirty="0" smtClean="0">
                            <a:latin typeface="Cambria Math" panose="02040503050406030204" pitchFamily="18" charset="0"/>
                          </a:rPr>
                          <m:t>0</m:t>
                        </m:r>
                      </m:sub>
                    </m:sSub>
                  </m:oMath>
                </a14:m>
                <a:r>
                  <a:rPr lang="pt-BR" altLang="zh-CN" sz="4200" dirty="0"/>
                  <a:t>)</a:t>
                </a:r>
                <a14:m>
                  <m:oMath xmlns:m="http://schemas.openxmlformats.org/officeDocument/2006/math">
                    <m:d>
                      <m:dPr>
                        <m:ctrlPr>
                          <a:rPr lang="pt-BR" altLang="zh-CN" sz="4200" i="1" dirty="0">
                            <a:latin typeface="Cambria Math" panose="02040503050406030204" pitchFamily="18" charset="0"/>
                          </a:rPr>
                        </m:ctrlPr>
                      </m:dPr>
                      <m:e>
                        <m:f>
                          <m:fPr>
                            <m:type m:val="noBar"/>
                            <m:ctrlPr>
                              <a:rPr lang="pt-BR" altLang="zh-CN" sz="4200" i="1" dirty="0">
                                <a:latin typeface="Cambria Math" panose="02040503050406030204" pitchFamily="18" charset="0"/>
                              </a:rPr>
                            </m:ctrlPr>
                          </m:fPr>
                          <m:num>
                            <m:r>
                              <a:rPr lang="en-US" altLang="zh-CN" sz="4200" i="1" dirty="0">
                                <a:latin typeface="Cambria Math" panose="02040503050406030204" pitchFamily="18" charset="0"/>
                              </a:rPr>
                              <m:t>𝑢</m:t>
                            </m:r>
                            <m:r>
                              <a:rPr lang="en-US" altLang="zh-CN" sz="4200" i="1" dirty="0">
                                <a:latin typeface="Cambria Math" panose="02040503050406030204" pitchFamily="18" charset="0"/>
                              </a:rPr>
                              <m:t>(</m:t>
                            </m:r>
                            <m:sSub>
                              <m:sSubPr>
                                <m:ctrlPr>
                                  <a:rPr lang="en-US" altLang="zh-CN" sz="4200" i="1" dirty="0">
                                    <a:latin typeface="Cambria Math" panose="02040503050406030204" pitchFamily="18" charset="0"/>
                                  </a:rPr>
                                </m:ctrlPr>
                              </m:sSubPr>
                              <m:e>
                                <m:r>
                                  <a:rPr lang="en-US" altLang="zh-CN" sz="4200" i="1" dirty="0">
                                    <a:latin typeface="Cambria Math" panose="02040503050406030204" pitchFamily="18" charset="0"/>
                                  </a:rPr>
                                  <m:t>𝑠</m:t>
                                </m:r>
                              </m:e>
                              <m:sub>
                                <m:r>
                                  <a:rPr lang="en-US" altLang="zh-CN" sz="4200" b="0" i="1" dirty="0" smtClean="0">
                                    <a:latin typeface="Cambria Math" panose="02040503050406030204" pitchFamily="18" charset="0"/>
                                  </a:rPr>
                                  <m:t>0</m:t>
                                </m:r>
                              </m:sub>
                            </m:sSub>
                            <m:r>
                              <a:rPr lang="en-US" altLang="zh-CN" sz="4200" i="1" dirty="0">
                                <a:latin typeface="Cambria Math" panose="02040503050406030204" pitchFamily="18" charset="0"/>
                              </a:rPr>
                              <m:t>)</m:t>
                            </m:r>
                          </m:num>
                          <m:den>
                            <m:r>
                              <a:rPr lang="en-US" altLang="zh-CN" sz="4200" i="1" dirty="0">
                                <a:latin typeface="Cambria Math" panose="02040503050406030204" pitchFamily="18" charset="0"/>
                              </a:rPr>
                              <m:t>𝑢</m:t>
                            </m:r>
                            <m:r>
                              <a:rPr lang="en-US" altLang="zh-CN" sz="4200" i="1" dirty="0">
                                <a:latin typeface="Cambria Math" panose="02040503050406030204" pitchFamily="18" charset="0"/>
                              </a:rPr>
                              <m:t>′(</m:t>
                            </m:r>
                            <m:sSub>
                              <m:sSubPr>
                                <m:ctrlPr>
                                  <a:rPr lang="en-US" altLang="zh-CN" sz="4200" i="1" dirty="0">
                                    <a:latin typeface="Cambria Math" panose="02040503050406030204" pitchFamily="18" charset="0"/>
                                  </a:rPr>
                                </m:ctrlPr>
                              </m:sSubPr>
                              <m:e>
                                <m:r>
                                  <a:rPr lang="en-US" altLang="zh-CN" sz="4200" i="1" dirty="0">
                                    <a:latin typeface="Cambria Math" panose="02040503050406030204" pitchFamily="18" charset="0"/>
                                  </a:rPr>
                                  <m:t>𝑠</m:t>
                                </m:r>
                              </m:e>
                              <m:sub>
                                <m:r>
                                  <a:rPr lang="en-US" altLang="zh-CN" sz="4200" b="0" i="1" dirty="0" smtClean="0">
                                    <a:latin typeface="Cambria Math" panose="02040503050406030204" pitchFamily="18" charset="0"/>
                                  </a:rPr>
                                  <m:t>0</m:t>
                                </m:r>
                              </m:sub>
                            </m:sSub>
                            <m:r>
                              <a:rPr lang="en-US" altLang="zh-CN" sz="4200" i="1" dirty="0">
                                <a:latin typeface="Cambria Math" panose="02040503050406030204" pitchFamily="18" charset="0"/>
                              </a:rPr>
                              <m:t>)</m:t>
                            </m:r>
                          </m:den>
                        </m:f>
                      </m:e>
                    </m:d>
                  </m:oMath>
                </a14:m>
                <a:endParaRPr lang="en-US" altLang="zh-CN" sz="4200" dirty="0"/>
              </a:p>
              <a:p>
                <a:pPr marL="0" indent="0">
                  <a:buNone/>
                </a:pPr>
                <a:endParaRPr lang="en-US" altLang="zh-CN" sz="4200" i="1" dirty="0">
                  <a:latin typeface="Cambria Math" panose="02040503050406030204" pitchFamily="18" charset="0"/>
                </a:endParaRPr>
              </a:p>
              <a:p>
                <a:pPr marL="0" indent="0">
                  <a:buNone/>
                </a:pPr>
                <a14:m>
                  <m:oMath xmlns:m="http://schemas.openxmlformats.org/officeDocument/2006/math">
                    <m:r>
                      <a:rPr lang="en-US" altLang="zh-CN" sz="4200" i="1" dirty="0">
                        <a:latin typeface="Cambria Math" panose="02040503050406030204" pitchFamily="18" charset="0"/>
                      </a:rPr>
                      <m:t>𝑀</m:t>
                    </m:r>
                    <m:r>
                      <a:rPr lang="en-US" altLang="zh-CN" sz="4200" i="1" dirty="0">
                        <a:latin typeface="Cambria Math" panose="02040503050406030204" pitchFamily="18" charset="0"/>
                      </a:rPr>
                      <m:t> </m:t>
                    </m:r>
                  </m:oMath>
                </a14:m>
                <a:r>
                  <a:rPr lang="pt-BR" altLang="zh-CN" sz="4200" dirty="0"/>
                  <a:t>(</a:t>
                </a:r>
                <a14:m>
                  <m:oMath xmlns:m="http://schemas.openxmlformats.org/officeDocument/2006/math">
                    <m:r>
                      <a:rPr lang="en-US" altLang="zh-CN" sz="4200" i="1" dirty="0">
                        <a:latin typeface="Cambria Math" panose="02040503050406030204" pitchFamily="18" charset="0"/>
                      </a:rPr>
                      <m:t>𝑠</m:t>
                    </m:r>
                  </m:oMath>
                </a14:m>
                <a:r>
                  <a:rPr lang="pt-BR" altLang="zh-CN" sz="4200" dirty="0"/>
                  <a:t>|</a:t>
                </a:r>
                <a:r>
                  <a:rPr lang="en-US" altLang="zh-CN" sz="4200" dirty="0"/>
                  <a:t> </a:t>
                </a:r>
                <a14:m>
                  <m:oMath xmlns:m="http://schemas.openxmlformats.org/officeDocument/2006/math">
                    <m:sSub>
                      <m:sSubPr>
                        <m:ctrlPr>
                          <a:rPr lang="en-US" altLang="zh-CN" sz="4200" i="1" dirty="0">
                            <a:latin typeface="Cambria Math" panose="02040503050406030204" pitchFamily="18" charset="0"/>
                          </a:rPr>
                        </m:ctrlPr>
                      </m:sSubPr>
                      <m:e>
                        <m:r>
                          <a:rPr lang="en-US" altLang="zh-CN" sz="4200" i="1" dirty="0">
                            <a:latin typeface="Cambria Math" panose="02040503050406030204" pitchFamily="18" charset="0"/>
                          </a:rPr>
                          <m:t>𝑠</m:t>
                        </m:r>
                      </m:e>
                      <m:sub>
                        <m:r>
                          <a:rPr lang="en-US" altLang="zh-CN" sz="4200" b="0" i="1" dirty="0" smtClean="0">
                            <a:latin typeface="Cambria Math" panose="02040503050406030204" pitchFamily="18" charset="0"/>
                          </a:rPr>
                          <m:t>0</m:t>
                        </m:r>
                      </m:sub>
                    </m:sSub>
                  </m:oMath>
                </a14:m>
                <a:r>
                  <a:rPr lang="pt-BR" altLang="zh-CN" sz="4200" dirty="0"/>
                  <a:t>) </a:t>
                </a:r>
                <a14:m>
                  <m:oMath xmlns:m="http://schemas.openxmlformats.org/officeDocument/2006/math">
                    <m:r>
                      <a:rPr lang="en-US" altLang="zh-CN" sz="4200" b="0" i="0" dirty="0" smtClean="0">
                        <a:latin typeface="Cambria Math" panose="02040503050406030204" pitchFamily="18" charset="0"/>
                      </a:rPr>
                      <m:t>=</m:t>
                    </m:r>
                    <m:d>
                      <m:dPr>
                        <m:ctrlPr>
                          <a:rPr lang="en-US" altLang="zh-CN" sz="4200" i="1" dirty="0" smtClean="0">
                            <a:latin typeface="Cambria Math" panose="02040503050406030204" pitchFamily="18" charset="0"/>
                          </a:rPr>
                        </m:ctrlPr>
                      </m:dPr>
                      <m:e>
                        <m:m>
                          <m:mPr>
                            <m:mcs>
                              <m:mc>
                                <m:mcPr>
                                  <m:count m:val="2"/>
                                  <m:mcJc m:val="center"/>
                                </m:mcPr>
                              </m:mc>
                            </m:mcs>
                            <m:ctrlPr>
                              <a:rPr lang="en-US" altLang="zh-CN" sz="4200" i="1" dirty="0">
                                <a:latin typeface="Cambria Math" panose="02040503050406030204" pitchFamily="18" charset="0"/>
                              </a:rPr>
                            </m:ctrlPr>
                          </m:mPr>
                          <m:mr>
                            <m:e>
                              <m:rad>
                                <m:radPr>
                                  <m:degHide m:val="on"/>
                                  <m:ctrlPr>
                                    <a:rPr lang="en-US" altLang="zh-CN" sz="4200" i="1" dirty="0">
                                      <a:latin typeface="Cambria Math" panose="02040503050406030204" pitchFamily="18" charset="0"/>
                                    </a:rPr>
                                  </m:ctrlPr>
                                </m:radPr>
                                <m:deg/>
                                <m:e>
                                  <m:f>
                                    <m:fPr>
                                      <m:ctrlPr>
                                        <a:rPr lang="en-US" altLang="zh-CN" sz="4200" i="1" dirty="0">
                                          <a:latin typeface="Cambria Math" panose="02040503050406030204" pitchFamily="18" charset="0"/>
                                        </a:rPr>
                                      </m:ctrlPr>
                                    </m:fPr>
                                    <m:num>
                                      <m:r>
                                        <a:rPr lang="el-GR" altLang="zh-CN" sz="4200" i="1" dirty="0">
                                          <a:latin typeface="Cambria Math" panose="02040503050406030204" pitchFamily="18" charset="0"/>
                                        </a:rPr>
                                        <m:t>𝛽</m:t>
                                      </m:r>
                                      <m:r>
                                        <a:rPr lang="en-US" altLang="zh-CN" sz="4200" b="0" i="1" dirty="0" smtClean="0">
                                          <a:latin typeface="Cambria Math" panose="02040503050406030204" pitchFamily="18" charset="0"/>
                                        </a:rPr>
                                        <m:t>(</m:t>
                                      </m:r>
                                      <m:r>
                                        <a:rPr lang="en-US" altLang="zh-CN" sz="4200" b="0" i="1" dirty="0" smtClean="0">
                                          <a:latin typeface="Cambria Math" panose="02040503050406030204" pitchFamily="18" charset="0"/>
                                        </a:rPr>
                                        <m:t>𝑠</m:t>
                                      </m:r>
                                      <m:r>
                                        <a:rPr lang="en-US" altLang="zh-CN" sz="4200" b="0" i="1" dirty="0" smtClean="0">
                                          <a:latin typeface="Cambria Math" panose="02040503050406030204" pitchFamily="18" charset="0"/>
                                        </a:rPr>
                                        <m:t>)</m:t>
                                      </m:r>
                                    </m:num>
                                    <m:den>
                                      <m:sSub>
                                        <m:sSubPr>
                                          <m:ctrlPr>
                                            <a:rPr lang="el-GR" altLang="zh-CN" sz="4200" i="1" dirty="0">
                                              <a:latin typeface="Cambria Math" panose="02040503050406030204" pitchFamily="18" charset="0"/>
                                            </a:rPr>
                                          </m:ctrlPr>
                                        </m:sSubPr>
                                        <m:e>
                                          <m:r>
                                            <a:rPr lang="el-GR" altLang="zh-CN" sz="4200" i="1" dirty="0">
                                              <a:latin typeface="Cambria Math" panose="02040503050406030204" pitchFamily="18" charset="0"/>
                                            </a:rPr>
                                            <m:t>𝛽</m:t>
                                          </m:r>
                                        </m:e>
                                        <m:sub>
                                          <m:r>
                                            <a:rPr lang="en-US" altLang="zh-CN" sz="4200" i="1" dirty="0">
                                              <a:latin typeface="Cambria Math" panose="02040503050406030204" pitchFamily="18" charset="0"/>
                                            </a:rPr>
                                            <m:t>0</m:t>
                                          </m:r>
                                        </m:sub>
                                      </m:sSub>
                                    </m:den>
                                  </m:f>
                                </m:e>
                              </m:rad>
                              <m:r>
                                <a:rPr lang="en-US" altLang="zh-CN" sz="4200" b="0" i="1" dirty="0" smtClean="0">
                                  <a:latin typeface="Cambria Math" panose="02040503050406030204" pitchFamily="18" charset="0"/>
                                </a:rPr>
                                <m:t>(</m:t>
                              </m:r>
                              <m:r>
                                <a:rPr lang="en-US" altLang="zh-CN" sz="4200" i="1" dirty="0">
                                  <a:latin typeface="Cambria Math" panose="02040503050406030204" pitchFamily="18" charset="0"/>
                                </a:rPr>
                                <m:t>𝐶𝑜𝑠</m:t>
                              </m:r>
                              <m:r>
                                <m:rPr>
                                  <m:sty m:val="p"/>
                                </m:rPr>
                                <a:rPr lang="el-GR" altLang="zh-CN" sz="4200" i="1" dirty="0">
                                  <a:latin typeface="Cambria Math" panose="02040503050406030204" pitchFamily="18" charset="0"/>
                                </a:rPr>
                                <m:t>ψ</m:t>
                              </m:r>
                              <m:r>
                                <a:rPr lang="en-US" altLang="zh-CN" sz="4200" b="0" i="1" dirty="0" smtClean="0">
                                  <a:latin typeface="Cambria Math" panose="02040503050406030204" pitchFamily="18" charset="0"/>
                                </a:rPr>
                                <m:t>+</m:t>
                              </m:r>
                              <m:sSub>
                                <m:sSubPr>
                                  <m:ctrlPr>
                                    <a:rPr lang="el-GR" altLang="zh-CN" sz="4200" i="1" dirty="0">
                                      <a:latin typeface="Cambria Math" panose="02040503050406030204" pitchFamily="18" charset="0"/>
                                    </a:rPr>
                                  </m:ctrlPr>
                                </m:sSubPr>
                                <m:e>
                                  <m:r>
                                    <m:rPr>
                                      <m:sty m:val="p"/>
                                    </m:rPr>
                                    <a:rPr lang="el-GR" altLang="zh-CN" sz="4200" i="1" dirty="0">
                                      <a:latin typeface="Cambria Math" panose="02040503050406030204" pitchFamily="18" charset="0"/>
                                    </a:rPr>
                                    <m:t>α</m:t>
                                  </m:r>
                                </m:e>
                                <m:sub>
                                  <m:r>
                                    <a:rPr lang="en-US" altLang="zh-CN" sz="4200" i="1" dirty="0">
                                      <a:latin typeface="Cambria Math" panose="02040503050406030204" pitchFamily="18" charset="0"/>
                                    </a:rPr>
                                    <m:t>0</m:t>
                                  </m:r>
                                </m:sub>
                              </m:sSub>
                              <m:r>
                                <a:rPr lang="en-US" altLang="zh-CN" sz="4200" i="1" dirty="0">
                                  <a:latin typeface="Cambria Math" panose="02040503050406030204" pitchFamily="18" charset="0"/>
                                </a:rPr>
                                <m:t>𝑆𝑖𝑛</m:t>
                              </m:r>
                              <m:r>
                                <m:rPr>
                                  <m:sty m:val="p"/>
                                </m:rPr>
                                <a:rPr lang="el-GR" altLang="zh-CN" sz="4200" i="1" dirty="0">
                                  <a:latin typeface="Cambria Math" panose="02040503050406030204" pitchFamily="18" charset="0"/>
                                </a:rPr>
                                <m:t>ψ</m:t>
                              </m:r>
                              <m:r>
                                <a:rPr lang="en-US" altLang="zh-CN" sz="4200" b="0" i="1" dirty="0" smtClean="0">
                                  <a:latin typeface="Cambria Math" panose="02040503050406030204" pitchFamily="18" charset="0"/>
                                </a:rPr>
                                <m:t>)</m:t>
                              </m:r>
                            </m:e>
                            <m:e>
                              <m:rad>
                                <m:radPr>
                                  <m:degHide m:val="on"/>
                                  <m:ctrlPr>
                                    <a:rPr lang="en-US" altLang="zh-CN" sz="4200" i="1" dirty="0">
                                      <a:latin typeface="Cambria Math" panose="02040503050406030204" pitchFamily="18" charset="0"/>
                                    </a:rPr>
                                  </m:ctrlPr>
                                </m:radPr>
                                <m:deg/>
                                <m:e>
                                  <m:sSub>
                                    <m:sSubPr>
                                      <m:ctrlPr>
                                        <a:rPr lang="el-GR" altLang="zh-CN" sz="4200" i="1" dirty="0">
                                          <a:latin typeface="Cambria Math" panose="02040503050406030204" pitchFamily="18" charset="0"/>
                                        </a:rPr>
                                      </m:ctrlPr>
                                    </m:sSubPr>
                                    <m:e>
                                      <m:r>
                                        <a:rPr lang="el-GR" altLang="zh-CN" sz="4200" i="1" dirty="0">
                                          <a:latin typeface="Cambria Math" panose="02040503050406030204" pitchFamily="18" charset="0"/>
                                        </a:rPr>
                                        <m:t>𝛽</m:t>
                                      </m:r>
                                    </m:e>
                                    <m:sub>
                                      <m:r>
                                        <a:rPr lang="en-US" altLang="zh-CN" sz="4200" i="1" dirty="0">
                                          <a:latin typeface="Cambria Math" panose="02040503050406030204" pitchFamily="18" charset="0"/>
                                        </a:rPr>
                                        <m:t>0</m:t>
                                      </m:r>
                                    </m:sub>
                                  </m:sSub>
                                  <m:r>
                                    <a:rPr lang="el-GR" altLang="zh-CN" sz="4200" i="1" dirty="0">
                                      <a:latin typeface="Cambria Math" panose="02040503050406030204" pitchFamily="18" charset="0"/>
                                    </a:rPr>
                                    <m:t>𝛽</m:t>
                                  </m:r>
                                  <m:r>
                                    <a:rPr lang="en-US" altLang="zh-CN" sz="4200" b="0" i="1" dirty="0" smtClean="0">
                                      <a:latin typeface="Cambria Math" panose="02040503050406030204" pitchFamily="18" charset="0"/>
                                    </a:rPr>
                                    <m:t>(</m:t>
                                  </m:r>
                                  <m:r>
                                    <a:rPr lang="en-US" altLang="zh-CN" sz="4200" b="0" i="1" dirty="0" smtClean="0">
                                      <a:latin typeface="Cambria Math" panose="02040503050406030204" pitchFamily="18" charset="0"/>
                                    </a:rPr>
                                    <m:t>𝑠</m:t>
                                  </m:r>
                                  <m:r>
                                    <a:rPr lang="en-US" altLang="zh-CN" sz="4200" b="0" i="1" dirty="0" smtClean="0">
                                      <a:latin typeface="Cambria Math" panose="02040503050406030204" pitchFamily="18" charset="0"/>
                                    </a:rPr>
                                    <m:t>)</m:t>
                                  </m:r>
                                </m:e>
                              </m:rad>
                              <m:r>
                                <a:rPr lang="en-US" altLang="zh-CN" sz="4200" i="1" dirty="0">
                                  <a:latin typeface="Cambria Math" panose="02040503050406030204" pitchFamily="18" charset="0"/>
                                </a:rPr>
                                <m:t>𝑆𝑖𝑛</m:t>
                              </m:r>
                              <m:r>
                                <m:rPr>
                                  <m:sty m:val="p"/>
                                </m:rPr>
                                <a:rPr lang="el-GR" altLang="zh-CN" sz="4200" i="1" dirty="0">
                                  <a:latin typeface="Cambria Math" panose="02040503050406030204" pitchFamily="18" charset="0"/>
                                </a:rPr>
                                <m:t>ψ</m:t>
                              </m:r>
                            </m:e>
                          </m:mr>
                          <m:mr>
                            <m:e>
                              <m:f>
                                <m:fPr>
                                  <m:ctrlPr>
                                    <a:rPr lang="en-US" altLang="zh-CN" sz="4200" i="1" dirty="0">
                                      <a:latin typeface="Cambria Math" panose="02040503050406030204" pitchFamily="18" charset="0"/>
                                    </a:rPr>
                                  </m:ctrlPr>
                                </m:fPr>
                                <m:num>
                                  <m:sSub>
                                    <m:sSubPr>
                                      <m:ctrlPr>
                                        <a:rPr lang="el-GR" altLang="zh-CN" sz="4200" i="1" dirty="0">
                                          <a:latin typeface="Cambria Math" panose="02040503050406030204" pitchFamily="18" charset="0"/>
                                        </a:rPr>
                                      </m:ctrlPr>
                                    </m:sSubPr>
                                    <m:e>
                                      <m:r>
                                        <m:rPr>
                                          <m:sty m:val="p"/>
                                        </m:rPr>
                                        <a:rPr lang="el-GR" altLang="zh-CN" sz="4200" i="1" dirty="0">
                                          <a:latin typeface="Cambria Math" panose="02040503050406030204" pitchFamily="18" charset="0"/>
                                        </a:rPr>
                                        <m:t>α</m:t>
                                      </m:r>
                                    </m:e>
                                    <m:sub>
                                      <m:r>
                                        <a:rPr lang="en-US" altLang="zh-CN" sz="4200" i="1" dirty="0">
                                          <a:latin typeface="Cambria Math" panose="02040503050406030204" pitchFamily="18" charset="0"/>
                                        </a:rPr>
                                        <m:t>0</m:t>
                                      </m:r>
                                    </m:sub>
                                  </m:sSub>
                                  <m:r>
                                    <a:rPr lang="en-US" altLang="zh-CN" sz="4200" b="0" i="1" dirty="0" smtClean="0">
                                      <a:latin typeface="Cambria Math" panose="02040503050406030204" pitchFamily="18" charset="0"/>
                                    </a:rPr>
                                    <m:t>−</m:t>
                                  </m:r>
                                  <m:r>
                                    <m:rPr>
                                      <m:sty m:val="p"/>
                                    </m:rPr>
                                    <a:rPr lang="el-GR" altLang="zh-CN" sz="4200" i="1" dirty="0">
                                      <a:latin typeface="Cambria Math" panose="02040503050406030204" pitchFamily="18" charset="0"/>
                                    </a:rPr>
                                    <m:t>α</m:t>
                                  </m:r>
                                  <m:r>
                                    <a:rPr lang="en-US" altLang="zh-CN" sz="4200" b="0" i="1" dirty="0" smtClean="0">
                                      <a:latin typeface="Cambria Math" panose="02040503050406030204" pitchFamily="18" charset="0"/>
                                    </a:rPr>
                                    <m:t>(</m:t>
                                  </m:r>
                                  <m:r>
                                    <a:rPr lang="en-US" altLang="zh-CN" sz="4200" b="0" i="1" dirty="0" smtClean="0">
                                      <a:latin typeface="Cambria Math" panose="02040503050406030204" pitchFamily="18" charset="0"/>
                                    </a:rPr>
                                    <m:t>𝑠</m:t>
                                  </m:r>
                                  <m:r>
                                    <a:rPr lang="en-US" altLang="zh-CN" sz="4200" b="0" i="1" dirty="0" smtClean="0">
                                      <a:latin typeface="Cambria Math" panose="02040503050406030204" pitchFamily="18" charset="0"/>
                                    </a:rPr>
                                    <m:t>)</m:t>
                                  </m:r>
                                </m:num>
                                <m:den>
                                  <m:rad>
                                    <m:radPr>
                                      <m:degHide m:val="on"/>
                                      <m:ctrlPr>
                                        <a:rPr lang="en-US" altLang="zh-CN" sz="4200" i="1" dirty="0">
                                          <a:latin typeface="Cambria Math" panose="02040503050406030204" pitchFamily="18" charset="0"/>
                                        </a:rPr>
                                      </m:ctrlPr>
                                    </m:radPr>
                                    <m:deg/>
                                    <m:e>
                                      <m:sSub>
                                        <m:sSubPr>
                                          <m:ctrlPr>
                                            <a:rPr lang="el-GR" altLang="zh-CN" sz="4200" i="1" dirty="0">
                                              <a:latin typeface="Cambria Math" panose="02040503050406030204" pitchFamily="18" charset="0"/>
                                            </a:rPr>
                                          </m:ctrlPr>
                                        </m:sSubPr>
                                        <m:e>
                                          <m:r>
                                            <a:rPr lang="el-GR" altLang="zh-CN" sz="4200" i="1" dirty="0">
                                              <a:latin typeface="Cambria Math" panose="02040503050406030204" pitchFamily="18" charset="0"/>
                                            </a:rPr>
                                            <m:t>𝛽</m:t>
                                          </m:r>
                                        </m:e>
                                        <m:sub>
                                          <m:r>
                                            <a:rPr lang="en-US" altLang="zh-CN" sz="4200" i="1" dirty="0">
                                              <a:latin typeface="Cambria Math" panose="02040503050406030204" pitchFamily="18" charset="0"/>
                                            </a:rPr>
                                            <m:t>0</m:t>
                                          </m:r>
                                        </m:sub>
                                      </m:sSub>
                                      <m:r>
                                        <a:rPr lang="el-GR" altLang="zh-CN" sz="4200" i="1" dirty="0">
                                          <a:latin typeface="Cambria Math" panose="02040503050406030204" pitchFamily="18" charset="0"/>
                                        </a:rPr>
                                        <m:t>𝛽</m:t>
                                      </m:r>
                                      <m:r>
                                        <a:rPr lang="en-US" altLang="zh-CN" sz="4200" b="0" i="1" dirty="0" smtClean="0">
                                          <a:latin typeface="Cambria Math" panose="02040503050406030204" pitchFamily="18" charset="0"/>
                                        </a:rPr>
                                        <m:t>(</m:t>
                                      </m:r>
                                      <m:r>
                                        <a:rPr lang="en-US" altLang="zh-CN" sz="4200" b="0" i="1" dirty="0" smtClean="0">
                                          <a:latin typeface="Cambria Math" panose="02040503050406030204" pitchFamily="18" charset="0"/>
                                        </a:rPr>
                                        <m:t>𝑠</m:t>
                                      </m:r>
                                      <m:r>
                                        <a:rPr lang="en-US" altLang="zh-CN" sz="4200" b="0" i="1" dirty="0" smtClean="0">
                                          <a:latin typeface="Cambria Math" panose="02040503050406030204" pitchFamily="18" charset="0"/>
                                        </a:rPr>
                                        <m:t>)</m:t>
                                      </m:r>
                                    </m:e>
                                  </m:rad>
                                </m:den>
                              </m:f>
                              <m:r>
                                <a:rPr lang="en-US" altLang="zh-CN" sz="4200" i="1" dirty="0">
                                  <a:latin typeface="Cambria Math" panose="02040503050406030204" pitchFamily="18" charset="0"/>
                                </a:rPr>
                                <m:t>𝐶𝑜𝑠</m:t>
                              </m:r>
                              <m:r>
                                <m:rPr>
                                  <m:sty m:val="p"/>
                                </m:rPr>
                                <a:rPr lang="el-GR" altLang="zh-CN" sz="4200" i="1" dirty="0">
                                  <a:latin typeface="Cambria Math" panose="02040503050406030204" pitchFamily="18" charset="0"/>
                                </a:rPr>
                                <m:t>ψ</m:t>
                              </m:r>
                              <m:r>
                                <a:rPr lang="en-US" altLang="zh-CN" sz="4200" b="0" i="1" dirty="0" smtClean="0">
                                  <a:latin typeface="Cambria Math" panose="02040503050406030204" pitchFamily="18" charset="0"/>
                                </a:rPr>
                                <m:t>−</m:t>
                              </m:r>
                              <m:f>
                                <m:fPr>
                                  <m:ctrlPr>
                                    <a:rPr lang="en-US" altLang="zh-CN" sz="4200" i="1" dirty="0">
                                      <a:latin typeface="Cambria Math" panose="02040503050406030204" pitchFamily="18" charset="0"/>
                                    </a:rPr>
                                  </m:ctrlPr>
                                </m:fPr>
                                <m:num>
                                  <m:sSub>
                                    <m:sSubPr>
                                      <m:ctrlPr>
                                        <a:rPr lang="el-GR" altLang="zh-CN" sz="4200" i="1" dirty="0">
                                          <a:latin typeface="Cambria Math" panose="02040503050406030204" pitchFamily="18" charset="0"/>
                                        </a:rPr>
                                      </m:ctrlPr>
                                    </m:sSubPr>
                                    <m:e>
                                      <m:r>
                                        <a:rPr lang="en-US" altLang="zh-CN" sz="4200" b="0" i="1" dirty="0" smtClean="0">
                                          <a:latin typeface="Cambria Math" panose="02040503050406030204" pitchFamily="18" charset="0"/>
                                        </a:rPr>
                                        <m:t>1+</m:t>
                                      </m:r>
                                      <m:r>
                                        <m:rPr>
                                          <m:sty m:val="p"/>
                                        </m:rPr>
                                        <a:rPr lang="el-GR" altLang="zh-CN" sz="4200" i="1" dirty="0">
                                          <a:latin typeface="Cambria Math" panose="02040503050406030204" pitchFamily="18" charset="0"/>
                                        </a:rPr>
                                        <m:t>α</m:t>
                                      </m:r>
                                    </m:e>
                                    <m:sub>
                                      <m:r>
                                        <a:rPr lang="en-US" altLang="zh-CN" sz="4200" i="1" dirty="0">
                                          <a:latin typeface="Cambria Math" panose="02040503050406030204" pitchFamily="18" charset="0"/>
                                        </a:rPr>
                                        <m:t>0</m:t>
                                      </m:r>
                                    </m:sub>
                                  </m:sSub>
                                  <m:r>
                                    <m:rPr>
                                      <m:sty m:val="p"/>
                                    </m:rPr>
                                    <a:rPr lang="el-GR" altLang="zh-CN" sz="4200" i="1" dirty="0">
                                      <a:latin typeface="Cambria Math" panose="02040503050406030204" pitchFamily="18" charset="0"/>
                                    </a:rPr>
                                    <m:t>α</m:t>
                                  </m:r>
                                  <m:r>
                                    <a:rPr lang="en-US" altLang="zh-CN" sz="4200" b="0" i="1" dirty="0" smtClean="0">
                                      <a:latin typeface="Cambria Math" panose="02040503050406030204" pitchFamily="18" charset="0"/>
                                    </a:rPr>
                                    <m:t>(</m:t>
                                  </m:r>
                                  <m:r>
                                    <a:rPr lang="en-US" altLang="zh-CN" sz="4200" b="0" i="1" dirty="0" smtClean="0">
                                      <a:latin typeface="Cambria Math" panose="02040503050406030204" pitchFamily="18" charset="0"/>
                                    </a:rPr>
                                    <m:t>𝑠</m:t>
                                  </m:r>
                                  <m:r>
                                    <a:rPr lang="en-US" altLang="zh-CN" sz="4200" b="0" i="1" dirty="0" smtClean="0">
                                      <a:latin typeface="Cambria Math" panose="02040503050406030204" pitchFamily="18" charset="0"/>
                                    </a:rPr>
                                    <m:t>)</m:t>
                                  </m:r>
                                </m:num>
                                <m:den>
                                  <m:rad>
                                    <m:radPr>
                                      <m:degHide m:val="on"/>
                                      <m:ctrlPr>
                                        <a:rPr lang="en-US" altLang="zh-CN" sz="4200" i="1" dirty="0">
                                          <a:latin typeface="Cambria Math" panose="02040503050406030204" pitchFamily="18" charset="0"/>
                                        </a:rPr>
                                      </m:ctrlPr>
                                    </m:radPr>
                                    <m:deg/>
                                    <m:e>
                                      <m:sSub>
                                        <m:sSubPr>
                                          <m:ctrlPr>
                                            <a:rPr lang="el-GR" altLang="zh-CN" sz="4200" i="1" dirty="0">
                                              <a:latin typeface="Cambria Math" panose="02040503050406030204" pitchFamily="18" charset="0"/>
                                            </a:rPr>
                                          </m:ctrlPr>
                                        </m:sSubPr>
                                        <m:e>
                                          <m:r>
                                            <a:rPr lang="el-GR" altLang="zh-CN" sz="4200" i="1" dirty="0">
                                              <a:latin typeface="Cambria Math" panose="02040503050406030204" pitchFamily="18" charset="0"/>
                                            </a:rPr>
                                            <m:t>𝛽</m:t>
                                          </m:r>
                                        </m:e>
                                        <m:sub>
                                          <m:r>
                                            <a:rPr lang="en-US" altLang="zh-CN" sz="4200" i="1" dirty="0">
                                              <a:latin typeface="Cambria Math" panose="02040503050406030204" pitchFamily="18" charset="0"/>
                                            </a:rPr>
                                            <m:t>0</m:t>
                                          </m:r>
                                        </m:sub>
                                      </m:sSub>
                                      <m:r>
                                        <a:rPr lang="el-GR" altLang="zh-CN" sz="4200" i="1" dirty="0">
                                          <a:latin typeface="Cambria Math" panose="02040503050406030204" pitchFamily="18" charset="0"/>
                                        </a:rPr>
                                        <m:t>𝛽</m:t>
                                      </m:r>
                                      <m:r>
                                        <a:rPr lang="en-US" altLang="zh-CN" sz="4200" b="0" i="1" dirty="0" smtClean="0">
                                          <a:latin typeface="Cambria Math" panose="02040503050406030204" pitchFamily="18" charset="0"/>
                                        </a:rPr>
                                        <m:t>(</m:t>
                                      </m:r>
                                      <m:r>
                                        <a:rPr lang="en-US" altLang="zh-CN" sz="4200" b="0" i="1" dirty="0" smtClean="0">
                                          <a:latin typeface="Cambria Math" panose="02040503050406030204" pitchFamily="18" charset="0"/>
                                        </a:rPr>
                                        <m:t>𝑠</m:t>
                                      </m:r>
                                      <m:r>
                                        <a:rPr lang="en-US" altLang="zh-CN" sz="4200" b="0" i="1" dirty="0" smtClean="0">
                                          <a:latin typeface="Cambria Math" panose="02040503050406030204" pitchFamily="18" charset="0"/>
                                        </a:rPr>
                                        <m:t>)</m:t>
                                      </m:r>
                                    </m:e>
                                  </m:rad>
                                </m:den>
                              </m:f>
                              <m:r>
                                <a:rPr lang="en-US" altLang="zh-CN" sz="4200" i="1" dirty="0">
                                  <a:latin typeface="Cambria Math" panose="02040503050406030204" pitchFamily="18" charset="0"/>
                                </a:rPr>
                                <m:t>𝑆𝑖𝑛</m:t>
                              </m:r>
                              <m:r>
                                <m:rPr>
                                  <m:sty m:val="p"/>
                                </m:rPr>
                                <a:rPr lang="el-GR" altLang="zh-CN" sz="4200" i="1" dirty="0">
                                  <a:latin typeface="Cambria Math" panose="02040503050406030204" pitchFamily="18" charset="0"/>
                                </a:rPr>
                                <m:t>ψ</m:t>
                              </m:r>
                            </m:e>
                            <m:e>
                              <m:rad>
                                <m:radPr>
                                  <m:degHide m:val="on"/>
                                  <m:ctrlPr>
                                    <a:rPr lang="en-US" altLang="zh-CN" sz="4200" i="1" dirty="0">
                                      <a:latin typeface="Cambria Math" panose="02040503050406030204" pitchFamily="18" charset="0"/>
                                    </a:rPr>
                                  </m:ctrlPr>
                                </m:radPr>
                                <m:deg/>
                                <m:e>
                                  <m:f>
                                    <m:fPr>
                                      <m:ctrlPr>
                                        <a:rPr lang="en-US" altLang="zh-CN" sz="4200" i="1" dirty="0">
                                          <a:latin typeface="Cambria Math" panose="02040503050406030204" pitchFamily="18" charset="0"/>
                                        </a:rPr>
                                      </m:ctrlPr>
                                    </m:fPr>
                                    <m:num>
                                      <m:sSub>
                                        <m:sSubPr>
                                          <m:ctrlPr>
                                            <a:rPr lang="el-GR" altLang="zh-CN" sz="4200" i="1" dirty="0">
                                              <a:latin typeface="Cambria Math" panose="02040503050406030204" pitchFamily="18" charset="0"/>
                                            </a:rPr>
                                          </m:ctrlPr>
                                        </m:sSubPr>
                                        <m:e>
                                          <m:r>
                                            <a:rPr lang="el-GR" altLang="zh-CN" sz="4200" i="1" dirty="0">
                                              <a:latin typeface="Cambria Math" panose="02040503050406030204" pitchFamily="18" charset="0"/>
                                            </a:rPr>
                                            <m:t>𝛽</m:t>
                                          </m:r>
                                        </m:e>
                                        <m:sub>
                                          <m:r>
                                            <a:rPr lang="en-US" altLang="zh-CN" sz="4200" i="1" dirty="0">
                                              <a:latin typeface="Cambria Math" panose="02040503050406030204" pitchFamily="18" charset="0"/>
                                            </a:rPr>
                                            <m:t>0</m:t>
                                          </m:r>
                                        </m:sub>
                                      </m:sSub>
                                    </m:num>
                                    <m:den>
                                      <m:r>
                                        <a:rPr lang="el-GR" altLang="zh-CN" sz="4200" i="1" dirty="0">
                                          <a:latin typeface="Cambria Math" panose="02040503050406030204" pitchFamily="18" charset="0"/>
                                        </a:rPr>
                                        <m:t>𝛽</m:t>
                                      </m:r>
                                      <m:d>
                                        <m:dPr>
                                          <m:ctrlPr>
                                            <a:rPr lang="en-US" altLang="zh-CN" sz="4200" b="0" i="1" dirty="0" smtClean="0">
                                              <a:latin typeface="Cambria Math" panose="02040503050406030204" pitchFamily="18" charset="0"/>
                                            </a:rPr>
                                          </m:ctrlPr>
                                        </m:dPr>
                                        <m:e>
                                          <m:r>
                                            <a:rPr lang="en-US" altLang="zh-CN" sz="4200" b="0" i="1" dirty="0" smtClean="0">
                                              <a:latin typeface="Cambria Math" panose="02040503050406030204" pitchFamily="18" charset="0"/>
                                            </a:rPr>
                                            <m:t>𝑠</m:t>
                                          </m:r>
                                        </m:e>
                                      </m:d>
                                    </m:den>
                                  </m:f>
                                </m:e>
                              </m:rad>
                              <m:r>
                                <a:rPr lang="en-US" altLang="zh-CN" sz="4200" i="1" dirty="0">
                                  <a:latin typeface="Cambria Math" panose="02040503050406030204" pitchFamily="18" charset="0"/>
                                </a:rPr>
                                <m:t>(</m:t>
                              </m:r>
                              <m:r>
                                <a:rPr lang="en-US" altLang="zh-CN" sz="4200" i="1" dirty="0">
                                  <a:latin typeface="Cambria Math" panose="02040503050406030204" pitchFamily="18" charset="0"/>
                                </a:rPr>
                                <m:t>𝐶𝑜𝑠</m:t>
                              </m:r>
                              <m:r>
                                <m:rPr>
                                  <m:sty m:val="p"/>
                                </m:rPr>
                                <a:rPr lang="el-GR" altLang="zh-CN" sz="4200" i="1" dirty="0">
                                  <a:latin typeface="Cambria Math" panose="02040503050406030204" pitchFamily="18" charset="0"/>
                                </a:rPr>
                                <m:t>ψ</m:t>
                              </m:r>
                              <m:r>
                                <a:rPr lang="en-US" altLang="zh-CN" sz="4200" b="0" i="1" dirty="0" smtClean="0">
                                  <a:latin typeface="Cambria Math" panose="02040503050406030204" pitchFamily="18" charset="0"/>
                                </a:rPr>
                                <m:t>−</m:t>
                              </m:r>
                              <m:r>
                                <m:rPr>
                                  <m:sty m:val="p"/>
                                </m:rPr>
                                <a:rPr lang="el-GR" altLang="zh-CN" sz="4200" i="1" dirty="0">
                                  <a:latin typeface="Cambria Math" panose="02040503050406030204" pitchFamily="18" charset="0"/>
                                </a:rPr>
                                <m:t>α</m:t>
                              </m:r>
                              <m:r>
                                <a:rPr lang="en-US" altLang="zh-CN" sz="4200" b="0" i="1" dirty="0" smtClean="0">
                                  <a:latin typeface="Cambria Math" panose="02040503050406030204" pitchFamily="18" charset="0"/>
                                </a:rPr>
                                <m:t>(</m:t>
                              </m:r>
                              <m:r>
                                <a:rPr lang="en-US" altLang="zh-CN" sz="4200" b="0" i="1" dirty="0" smtClean="0">
                                  <a:latin typeface="Cambria Math" panose="02040503050406030204" pitchFamily="18" charset="0"/>
                                </a:rPr>
                                <m:t>𝑠</m:t>
                              </m:r>
                              <m:r>
                                <a:rPr lang="en-US" altLang="zh-CN" sz="4200" b="0" i="1" dirty="0" smtClean="0">
                                  <a:latin typeface="Cambria Math" panose="02040503050406030204" pitchFamily="18" charset="0"/>
                                </a:rPr>
                                <m:t>)</m:t>
                              </m:r>
                              <m:r>
                                <a:rPr lang="en-US" altLang="zh-CN" sz="4200" i="1" dirty="0">
                                  <a:latin typeface="Cambria Math" panose="02040503050406030204" pitchFamily="18" charset="0"/>
                                </a:rPr>
                                <m:t>𝑆𝑖𝑛</m:t>
                              </m:r>
                              <m:r>
                                <m:rPr>
                                  <m:sty m:val="p"/>
                                </m:rPr>
                                <a:rPr lang="el-GR" altLang="zh-CN" sz="4200" i="1" dirty="0">
                                  <a:latin typeface="Cambria Math" panose="02040503050406030204" pitchFamily="18" charset="0"/>
                                </a:rPr>
                                <m:t>ψ</m:t>
                              </m:r>
                              <m:r>
                                <a:rPr lang="en-US" altLang="zh-CN" sz="4200" i="1" dirty="0">
                                  <a:latin typeface="Cambria Math" panose="02040503050406030204" pitchFamily="18" charset="0"/>
                                </a:rPr>
                                <m:t>)</m:t>
                              </m:r>
                            </m:e>
                          </m:mr>
                        </m:m>
                      </m:e>
                    </m:d>
                  </m:oMath>
                </a14:m>
                <a:r>
                  <a:rPr lang="en-US" altLang="zh-CN" sz="4200" dirty="0"/>
                  <a:t>                                         (12)</a:t>
                </a:r>
              </a:p>
              <a:p>
                <a:pPr marL="0" indent="0">
                  <a:buNone/>
                </a:pPr>
                <a:r>
                  <a:rPr lang="en-US" altLang="zh-CN" sz="4200" dirty="0"/>
                  <a:t>This is the transfer map in terms of C-S function.</a:t>
                </a: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B8548704-67E3-44F8-811D-B924DF5A550C}"/>
                  </a:ext>
                </a:extLst>
              </p:cNvPr>
              <p:cNvSpPr>
                <a:spLocks noGrp="1" noRot="1" noChangeAspect="1" noMove="1" noResize="1" noEditPoints="1" noAdjustHandles="1" noChangeArrowheads="1" noChangeShapeType="1" noTextEdit="1"/>
              </p:cNvSpPr>
              <p:nvPr>
                <p:ph idx="1"/>
              </p:nvPr>
            </p:nvSpPr>
            <p:spPr>
              <a:xfrm>
                <a:off x="576196" y="1135950"/>
                <a:ext cx="11298477" cy="5252324"/>
              </a:xfrm>
              <a:blipFill>
                <a:blip r:embed="rId2"/>
                <a:stretch>
                  <a:fillRect l="-594" t="-1392" b="-232"/>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65FC9A21-A80D-4034-834C-5B0E329585EC}"/>
              </a:ext>
            </a:extLst>
          </p:cNvPr>
          <p:cNvSpPr>
            <a:spLocks noGrp="1"/>
          </p:cNvSpPr>
          <p:nvPr>
            <p:ph type="sldNum" sz="quarter" idx="12"/>
          </p:nvPr>
        </p:nvSpPr>
        <p:spPr/>
        <p:txBody>
          <a:bodyPr/>
          <a:lstStyle/>
          <a:p>
            <a:fld id="{BECEA2A7-8118-4BBB-B458-A85BC23F12DD}" type="slidenum">
              <a:rPr lang="zh-CN" altLang="en-US" smtClean="0"/>
              <a:t>24</a:t>
            </a:fld>
            <a:endParaRPr lang="zh-CN" altLang="en-US"/>
          </a:p>
        </p:txBody>
      </p:sp>
    </p:spTree>
    <p:extLst>
      <p:ext uri="{BB962C8B-B14F-4D97-AF65-F5344CB8AC3E}">
        <p14:creationId xmlns:p14="http://schemas.microsoft.com/office/powerpoint/2010/main" val="663010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ADBC0E-42E4-4B2A-8308-DA03418B9675}"/>
              </a:ext>
            </a:extLst>
          </p:cNvPr>
          <p:cNvSpPr>
            <a:spLocks noGrp="1"/>
          </p:cNvSpPr>
          <p:nvPr>
            <p:ph type="title"/>
          </p:nvPr>
        </p:nvSpPr>
        <p:spPr>
          <a:xfrm>
            <a:off x="822702" y="225640"/>
            <a:ext cx="10515600" cy="967729"/>
          </a:xfrm>
        </p:spPr>
        <p:txBody>
          <a:bodyPr/>
          <a:lstStyle/>
          <a:p>
            <a:r>
              <a:rPr lang="en-US" altLang="zh-CN" dirty="0"/>
              <a:t>One-period map(</a:t>
            </a:r>
            <a:r>
              <a:rPr lang="zh-CN" altLang="en-US" dirty="0"/>
              <a:t>一个周期的映射</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7F97C64-571A-4C36-B32F-5EC82FDE474C}"/>
                  </a:ext>
                </a:extLst>
              </p:cNvPr>
              <p:cNvSpPr>
                <a:spLocks noGrp="1"/>
              </p:cNvSpPr>
              <p:nvPr>
                <p:ph idx="1"/>
              </p:nvPr>
            </p:nvSpPr>
            <p:spPr>
              <a:xfrm>
                <a:off x="838200" y="1480088"/>
                <a:ext cx="10515600" cy="4696875"/>
              </a:xfrm>
            </p:spPr>
            <p:txBody>
              <a:bodyPr>
                <a:normAutofit/>
              </a:bodyPr>
              <a:lstStyle/>
              <a:p>
                <a:pPr marL="0" indent="0">
                  <a:buNone/>
                </a:pPr>
                <a:r>
                  <a:rPr lang="en-US" altLang="zh-CN" dirty="0"/>
                  <a:t>One period map means </a:t>
                </a:r>
                <a:r>
                  <a:rPr lang="el-GR" altLang="zh-CN" dirty="0"/>
                  <a:t> </a:t>
                </a:r>
                <a14:m>
                  <m:oMath xmlns:m="http://schemas.openxmlformats.org/officeDocument/2006/math">
                    <m:r>
                      <a:rPr lang="el-GR" altLang="zh-CN" i="1" dirty="0">
                        <a:latin typeface="Cambria Math" panose="02040503050406030204" pitchFamily="18" charset="0"/>
                      </a:rPr>
                      <m:t>𝛽</m:t>
                    </m:r>
                    <m:r>
                      <a:rPr lang="en-US" altLang="zh-CN" b="0" i="1" dirty="0" smtClean="0">
                        <a:latin typeface="Cambria Math" panose="02040503050406030204" pitchFamily="18" charset="0"/>
                      </a:rPr>
                      <m:t>=</m:t>
                    </m:r>
                    <m:sSub>
                      <m:sSubPr>
                        <m:ctrlPr>
                          <a:rPr lang="el-GR" altLang="zh-CN" i="1" dirty="0" smtClean="0">
                            <a:latin typeface="Cambria Math" panose="02040503050406030204" pitchFamily="18" charset="0"/>
                          </a:rPr>
                        </m:ctrlPr>
                      </m:sSubPr>
                      <m:e>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oMath>
                </a14:m>
                <a:r>
                  <a:rPr lang="en-US" altLang="zh-CN" dirty="0"/>
                  <a:t>,</a:t>
                </a:r>
                <a:r>
                  <a:rPr lang="el-GR" altLang="zh-CN" dirty="0"/>
                  <a:t> </a:t>
                </a:r>
                <a14:m>
                  <m:oMath xmlns:m="http://schemas.openxmlformats.org/officeDocument/2006/math">
                    <m:r>
                      <m:rPr>
                        <m:sty m:val="p"/>
                      </m:rPr>
                      <a:rPr lang="el-GR" altLang="zh-CN" i="1" dirty="0" smtClean="0">
                        <a:latin typeface="Cambria Math" panose="02040503050406030204" pitchFamily="18" charset="0"/>
                      </a:rPr>
                      <m:t>α</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oMath>
                </a14:m>
                <a:r>
                  <a:rPr lang="en-US" altLang="zh-CN" dirty="0"/>
                  <a:t>, set the phase advance </a:t>
                </a:r>
                <a14:m>
                  <m:oMath xmlns:m="http://schemas.openxmlformats.org/officeDocument/2006/math">
                    <m:r>
                      <m:rPr>
                        <m:sty m:val="p"/>
                      </m:rPr>
                      <a:rPr lang="el-GR" altLang="zh-CN" i="1" dirty="0">
                        <a:latin typeface="Cambria Math" panose="02040503050406030204" pitchFamily="18" charset="0"/>
                      </a:rPr>
                      <m:t>ψ</m:t>
                    </m:r>
                    <m:r>
                      <a:rPr lang="el-GR" altLang="zh-CN" i="1" dirty="0">
                        <a:latin typeface="Cambria Math" panose="02040503050406030204" pitchFamily="18" charset="0"/>
                      </a:rPr>
                      <m:t> </m:t>
                    </m:r>
                  </m:oMath>
                </a14:m>
                <a:r>
                  <a:rPr lang="en-US" altLang="zh-CN" dirty="0"/>
                  <a:t>for one-period, after simplification one can get the map</a:t>
                </a:r>
              </a:p>
              <a:p>
                <a:pPr marL="0" indent="0">
                  <a:buNone/>
                </a:pPr>
                <a14:m>
                  <m:oMath xmlns:m="http://schemas.openxmlformats.org/officeDocument/2006/math">
                    <m:r>
                      <a:rPr lang="en-US" altLang="zh-CN" i="1" dirty="0" smtClean="0">
                        <a:latin typeface="Cambria Math" panose="02040503050406030204" pitchFamily="18" charset="0"/>
                      </a:rPr>
                      <m:t>𝑀</m:t>
                    </m:r>
                    <m:r>
                      <a:rPr lang="en-US" altLang="zh-CN" i="1" dirty="0" smtClean="0">
                        <a:latin typeface="Cambria Math" panose="02040503050406030204" pitchFamily="18" charset="0"/>
                      </a:rPr>
                      <m:t> </m:t>
                    </m:r>
                  </m:oMath>
                </a14:m>
                <a:r>
                  <a:rPr lang="pt-BR" altLang="zh-CN" dirty="0"/>
                  <a:t>(</a:t>
                </a:r>
                <a14:m>
                  <m:oMath xmlns:m="http://schemas.openxmlformats.org/officeDocument/2006/math">
                    <m:r>
                      <a:rPr lang="en-US" altLang="zh-CN" i="1" dirty="0">
                        <a:latin typeface="Cambria Math" panose="02040503050406030204" pitchFamily="18" charset="0"/>
                      </a:rPr>
                      <m:t>𝑠</m:t>
                    </m:r>
                  </m:oMath>
                </a14:m>
                <a:r>
                  <a:rPr lang="pt-BR" altLang="zh-CN" dirty="0"/>
                  <a:t>|</a:t>
                </a: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𝑠</m:t>
                        </m:r>
                      </m:e>
                      <m:sub>
                        <m:r>
                          <a:rPr lang="en-US" altLang="zh-CN" b="0" i="1" dirty="0" smtClean="0">
                            <a:latin typeface="Cambria Math" panose="02040503050406030204" pitchFamily="18" charset="0"/>
                          </a:rPr>
                          <m:t>0</m:t>
                        </m:r>
                      </m:sub>
                    </m:sSub>
                  </m:oMath>
                </a14:m>
                <a:r>
                  <a:rPr lang="pt-BR" altLang="zh-CN" dirty="0"/>
                  <a:t>) </a:t>
                </a:r>
                <a14:m>
                  <m:oMath xmlns:m="http://schemas.openxmlformats.org/officeDocument/2006/math">
                    <m:r>
                      <a:rPr lang="en-US" altLang="zh-CN" b="0" i="0" dirty="0" smtClean="0">
                        <a:latin typeface="Cambria Math" panose="02040503050406030204" pitchFamily="18" charset="0"/>
                      </a:rPr>
                      <m:t>=</m:t>
                    </m:r>
                    <m:d>
                      <m:dPr>
                        <m:ctrlPr>
                          <a:rPr lang="en-US" altLang="zh-CN" i="1" dirty="0" smtClean="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smtClean="0">
                                  <a:latin typeface="Cambria Math" panose="02040503050406030204" pitchFamily="18" charset="0"/>
                                </a:rPr>
                                <m:t> </m:t>
                              </m:r>
                              <m:r>
                                <a:rPr lang="en-US" altLang="zh-CN" i="1" dirty="0">
                                  <a:latin typeface="Cambria Math" panose="02040503050406030204" pitchFamily="18" charset="0"/>
                                </a:rPr>
                                <m:t>𝐶𝑜𝑠</m:t>
                              </m:r>
                              <m:r>
                                <m:rPr>
                                  <m:sty m:val="p"/>
                                </m:rPr>
                                <a:rPr lang="el-GR" altLang="zh-CN" i="1" dirty="0">
                                  <a:latin typeface="Cambria Math" panose="02040503050406030204" pitchFamily="18" charset="0"/>
                                </a:rPr>
                                <m:t>ψ</m:t>
                              </m:r>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e>
                            <m:e>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e>
                          </m:mr>
                          <m:mr>
                            <m:e>
                              <m:r>
                                <a:rPr lang="en-US" altLang="zh-CN" b="0" i="1" dirty="0" smtClean="0">
                                  <a:latin typeface="Cambria Math" panose="02040503050406030204" pitchFamily="18" charset="0"/>
                                </a:rPr>
                                <m:t>−</m:t>
                              </m:r>
                              <m:r>
                                <m:rPr>
                                  <m:nor/>
                                </m:rPr>
                                <a:rPr lang="el-GR" altLang="zh-CN" dirty="0"/>
                                <m:t>γ</m:t>
                              </m:r>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e>
                            <m:e>
                              <m:r>
                                <a:rPr lang="en-US" altLang="zh-CN" i="1" dirty="0">
                                  <a:latin typeface="Cambria Math" panose="02040503050406030204" pitchFamily="18" charset="0"/>
                                </a:rPr>
                                <m:t>𝐶𝑜𝑠</m:t>
                              </m:r>
                              <m:r>
                                <m:rPr>
                                  <m:sty m:val="p"/>
                                </m:rPr>
                                <a:rPr lang="el-GR" altLang="zh-CN" i="1" dirty="0">
                                  <a:latin typeface="Cambria Math" panose="02040503050406030204" pitchFamily="18" charset="0"/>
                                </a:rPr>
                                <m:t>ψ</m:t>
                              </m:r>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e>
                          </m:mr>
                        </m:m>
                      </m:e>
                    </m:d>
                  </m:oMath>
                </a14:m>
                <a:r>
                  <a:rPr lang="en-US" altLang="zh-CN" dirty="0"/>
                  <a:t> </a:t>
                </a:r>
              </a:p>
              <a:p>
                <a:pPr marL="0" indent="0">
                  <a:buNone/>
                </a:pPr>
                <a:r>
                  <a:rPr lang="en-US" altLang="zh-CN" dirty="0"/>
                  <a:t>where </a:t>
                </a:r>
                <a14:m>
                  <m:oMath xmlns:m="http://schemas.openxmlformats.org/officeDocument/2006/math">
                    <m:r>
                      <m:rPr>
                        <m:nor/>
                      </m:rPr>
                      <a:rPr lang="el-GR" altLang="zh-CN" dirty="0"/>
                      <m:t>γ</m:t>
                    </m:r>
                    <m:r>
                      <a:rPr lang="en-US" altLang="zh-CN" b="0" i="0" dirty="0" smtClean="0">
                        <a:latin typeface="Cambria Math" panose="02040503050406030204" pitchFamily="18" charset="0"/>
                      </a:rPr>
                      <m:t>=</m:t>
                    </m:r>
                    <m:f>
                      <m:fPr>
                        <m:ctrlPr>
                          <a:rPr lang="en-US" altLang="zh-CN" i="1" dirty="0" smtClean="0">
                            <a:latin typeface="Cambria Math" panose="02040503050406030204" pitchFamily="18" charset="0"/>
                          </a:rPr>
                        </m:ctrlPr>
                      </m:fPr>
                      <m:num>
                        <m:r>
                          <a:rPr lang="en-US" altLang="zh-CN" b="0" i="1" dirty="0" smtClean="0">
                            <a:latin typeface="Cambria Math" panose="02040503050406030204" pitchFamily="18" charset="0"/>
                          </a:rPr>
                          <m:t>1+</m:t>
                        </m:r>
                        <m:sSubSup>
                          <m:sSubSupPr>
                            <m:ctrlPr>
                              <a:rPr lang="en-US" altLang="zh-CN" i="1" dirty="0" smtClean="0">
                                <a:latin typeface="Cambria Math" panose="02040503050406030204" pitchFamily="18" charset="0"/>
                              </a:rPr>
                            </m:ctrlPr>
                          </m:sSubSupPr>
                          <m:e>
                            <m:r>
                              <m:rPr>
                                <m:sty m:val="p"/>
                              </m:rPr>
                              <a:rPr lang="el-GR" altLang="zh-CN" i="1" dirty="0">
                                <a:latin typeface="Cambria Math" panose="02040503050406030204" pitchFamily="18" charset="0"/>
                              </a:rPr>
                              <m:t>α</m:t>
                            </m:r>
                          </m:e>
                          <m:sub>
                            <m:r>
                              <a:rPr lang="en-US" altLang="zh-CN" b="0" i="1" dirty="0" smtClean="0">
                                <a:latin typeface="Cambria Math" panose="02040503050406030204" pitchFamily="18" charset="0"/>
                              </a:rPr>
                              <m:t>0</m:t>
                            </m:r>
                          </m:sub>
                          <m:sup>
                            <m:r>
                              <a:rPr lang="en-US" altLang="zh-CN" b="0" i="1" dirty="0" smtClean="0">
                                <a:latin typeface="Cambria Math" panose="02040503050406030204" pitchFamily="18" charset="0"/>
                              </a:rPr>
                              <m:t>2</m:t>
                            </m:r>
                          </m:sup>
                        </m:sSubSup>
                      </m:num>
                      <m:den>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den>
                    </m:f>
                  </m:oMath>
                </a14:m>
                <a:r>
                  <a:rPr lang="en-US" altLang="zh-CN" dirty="0"/>
                  <a:t>.</a:t>
                </a:r>
              </a:p>
              <a:p>
                <a:pPr marL="0" indent="0">
                  <a:buNone/>
                </a:pPr>
                <a:r>
                  <a:rPr lang="en-US" altLang="zh-CN" dirty="0"/>
                  <a:t>If the map is </a:t>
                </a:r>
                <a14:m>
                  <m:oMath xmlns:m="http://schemas.openxmlformats.org/officeDocument/2006/math">
                    <m:d>
                      <m:dPr>
                        <m:ctrlPr>
                          <a:rPr lang="en-US" altLang="zh-CN" i="1" dirty="0" smtClean="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smtClean="0">
                                  <a:latin typeface="Cambria Math" panose="02040503050406030204" pitchFamily="18" charset="0"/>
                                </a:rPr>
                                <m:t> </m:t>
                              </m:r>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11</m:t>
                                  </m:r>
                                </m:sub>
                              </m:sSub>
                            </m:e>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1</m:t>
                                  </m:r>
                                  <m:r>
                                    <a:rPr lang="en-US" altLang="zh-CN" b="0" i="1" dirty="0" smtClean="0">
                                      <a:latin typeface="Cambria Math" panose="02040503050406030204" pitchFamily="18" charset="0"/>
                                    </a:rPr>
                                    <m:t>2</m:t>
                                  </m:r>
                                </m:sub>
                              </m:sSub>
                            </m:e>
                          </m:mr>
                          <m:m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2</m:t>
                                  </m:r>
                                  <m:r>
                                    <a:rPr lang="en-US" altLang="zh-CN" i="1" dirty="0">
                                      <a:latin typeface="Cambria Math" panose="02040503050406030204" pitchFamily="18" charset="0"/>
                                    </a:rPr>
                                    <m:t>1</m:t>
                                  </m:r>
                                </m:sub>
                              </m:sSub>
                            </m:e>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22</m:t>
                                  </m:r>
                                </m:sub>
                              </m:sSub>
                            </m:e>
                          </m:mr>
                        </m:m>
                      </m:e>
                    </m:d>
                  </m:oMath>
                </a14:m>
                <a:r>
                  <a:rPr lang="en-US" altLang="zh-CN" dirty="0"/>
                  <a:t>, comparing them one can get</a:t>
                </a:r>
              </a:p>
              <a:p>
                <a:pPr marL="0" indent="0">
                  <a:buNone/>
                </a:pPr>
                <a14:m>
                  <m:oMath xmlns:m="http://schemas.openxmlformats.org/officeDocument/2006/math">
                    <m:r>
                      <m:rPr>
                        <m:sty m:val="p"/>
                      </m:rPr>
                      <a:rPr lang="el-GR" altLang="zh-CN" i="1" dirty="0" smtClean="0">
                        <a:latin typeface="Cambria Math" panose="02040503050406030204" pitchFamily="18" charset="0"/>
                      </a:rPr>
                      <m:t>Ψ</m:t>
                    </m:r>
                  </m:oMath>
                </a14:m>
                <a:r>
                  <a:rPr lang="en-US" altLang="zh-CN" dirty="0"/>
                  <a:t>= </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𝐶𝑜𝑠</m:t>
                        </m:r>
                      </m:e>
                      <m:sup>
                        <m:r>
                          <a:rPr lang="en-US" altLang="zh-CN" i="1" dirty="0">
                            <a:latin typeface="Cambria Math" panose="02040503050406030204" pitchFamily="18" charset="0"/>
                          </a:rPr>
                          <m:t>−1</m:t>
                        </m:r>
                      </m:sup>
                    </m:sSup>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11</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22</m:t>
                            </m:r>
                          </m:sub>
                        </m:sSub>
                      </m:num>
                      <m:den>
                        <m:r>
                          <a:rPr lang="en-US" altLang="zh-CN" b="0" i="1" dirty="0" smtClean="0">
                            <a:latin typeface="Cambria Math" panose="02040503050406030204" pitchFamily="18" charset="0"/>
                          </a:rPr>
                          <m:t>2</m:t>
                        </m:r>
                      </m:den>
                    </m:f>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12</m:t>
                        </m:r>
                      </m:sub>
                    </m:sSub>
                  </m:oMath>
                </a14:m>
                <a:r>
                  <a:rPr lang="en-US" altLang="zh-CN" dirty="0"/>
                  <a:t>/ </a:t>
                </a:r>
                <a14:m>
                  <m:oMath xmlns:m="http://schemas.openxmlformats.org/officeDocument/2006/math">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oMath>
                </a14:m>
                <a:r>
                  <a:rPr lang="en-US" altLang="zh-CN" dirty="0"/>
                  <a:t>,</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11</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22</m:t>
                            </m:r>
                          </m:sub>
                        </m:sSub>
                      </m:num>
                      <m:den>
                        <m:r>
                          <a:rPr lang="en-US" altLang="zh-CN" i="1" dirty="0">
                            <a:latin typeface="Cambria Math" panose="02040503050406030204" pitchFamily="18" charset="0"/>
                          </a:rPr>
                          <m:t>2</m:t>
                        </m:r>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den>
                    </m:f>
                  </m:oMath>
                </a14:m>
                <a:r>
                  <a:rPr lang="en-US" altLang="zh-CN" dirty="0"/>
                  <a:t>,</a:t>
                </a:r>
                <a:r>
                  <a:rPr lang="el-GR" altLang="zh-CN" dirty="0"/>
                  <a:t> </a:t>
                </a:r>
                <a14:m>
                  <m:oMath xmlns:m="http://schemas.openxmlformats.org/officeDocument/2006/math">
                    <m:r>
                      <m:rPr>
                        <m:nor/>
                      </m:rPr>
                      <a:rPr lang="el-GR" altLang="zh-CN" dirty="0"/>
                      <m:t>γ</m:t>
                    </m:r>
                    <m:r>
                      <a:rPr lang="en-US" altLang="zh-CN" dirty="0">
                        <a:latin typeface="Cambria Math" panose="02040503050406030204" pitchFamily="18" charset="0"/>
                      </a:rPr>
                      <m:t>=</m:t>
                    </m:r>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2</m:t>
                            </m:r>
                            <m:r>
                              <a:rPr lang="en-US" altLang="zh-CN" i="1" dirty="0">
                                <a:latin typeface="Cambria Math" panose="02040503050406030204" pitchFamily="18" charset="0"/>
                              </a:rPr>
                              <m:t>1</m:t>
                            </m:r>
                          </m:sub>
                        </m:sSub>
                      </m:num>
                      <m:den>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den>
                    </m:f>
                  </m:oMath>
                </a14:m>
                <a:endParaRPr lang="en-US" altLang="zh-CN" dirty="0"/>
              </a:p>
              <a:p>
                <a:pPr marL="0" indent="0">
                  <a:buNone/>
                </a:pPr>
                <a:r>
                  <a:rPr lang="en-US" altLang="zh-CN" dirty="0"/>
                  <a:t>(</a:t>
                </a:r>
                <a14:m>
                  <m:oMath xmlns:m="http://schemas.openxmlformats.org/officeDocument/2006/math">
                    <m:sSup>
                      <m:sSupPr>
                        <m:ctrlPr>
                          <a:rPr lang="en-US" altLang="zh-CN" i="1" dirty="0" smtClean="0">
                            <a:latin typeface="Cambria Math" panose="02040503050406030204" pitchFamily="18" charset="0"/>
                          </a:rPr>
                        </m:ctrlPr>
                      </m:sSupPr>
                      <m:e>
                        <m:r>
                          <a:rPr lang="en-US" altLang="zh-CN" i="1" dirty="0">
                            <a:latin typeface="Cambria Math" panose="02040503050406030204" pitchFamily="18" charset="0"/>
                          </a:rPr>
                          <m:t>𝐶𝑜𝑠</m:t>
                        </m:r>
                      </m:e>
                      <m:sup>
                        <m:r>
                          <a:rPr lang="en-US" altLang="zh-CN" b="0" i="1" dirty="0" smtClean="0">
                            <a:latin typeface="Cambria Math" panose="02040503050406030204" pitchFamily="18" charset="0"/>
                          </a:rPr>
                          <m:t>−1</m:t>
                        </m:r>
                      </m:sup>
                    </m:sSup>
                    <m:r>
                      <a:rPr lang="en-US" altLang="zh-CN" b="0" i="1" dirty="0" smtClean="0">
                        <a:latin typeface="Cambria Math" panose="02040503050406030204" pitchFamily="18" charset="0"/>
                      </a:rPr>
                      <m:t> </m:t>
                    </m:r>
                  </m:oMath>
                </a14:m>
                <a:r>
                  <a:rPr lang="en-US" altLang="zh-CN" dirty="0"/>
                  <a:t>is also noted as </a:t>
                </a:r>
                <a:r>
                  <a:rPr lang="en-US" altLang="zh-CN" dirty="0" err="1"/>
                  <a:t>ArcCos</a:t>
                </a:r>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37F97C64-571A-4C36-B32F-5EC82FDE474C}"/>
                  </a:ext>
                </a:extLst>
              </p:cNvPr>
              <p:cNvSpPr>
                <a:spLocks noGrp="1" noRot="1" noChangeAspect="1" noMove="1" noResize="1" noEditPoints="1" noAdjustHandles="1" noChangeArrowheads="1" noChangeShapeType="1" noTextEdit="1"/>
              </p:cNvSpPr>
              <p:nvPr>
                <p:ph idx="1"/>
              </p:nvPr>
            </p:nvSpPr>
            <p:spPr>
              <a:xfrm>
                <a:off x="838200" y="1480088"/>
                <a:ext cx="10515600" cy="4696875"/>
              </a:xfrm>
              <a:blipFill>
                <a:blip r:embed="rId2"/>
                <a:stretch>
                  <a:fillRect l="-1217" t="-233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CB2D08E5-F86B-42F7-94D8-63BDE2703C0D}"/>
              </a:ext>
            </a:extLst>
          </p:cNvPr>
          <p:cNvSpPr>
            <a:spLocks noGrp="1"/>
          </p:cNvSpPr>
          <p:nvPr>
            <p:ph type="sldNum" sz="quarter" idx="12"/>
          </p:nvPr>
        </p:nvSpPr>
        <p:spPr/>
        <p:txBody>
          <a:bodyPr/>
          <a:lstStyle/>
          <a:p>
            <a:fld id="{BECEA2A7-8118-4BBB-B458-A85BC23F12DD}" type="slidenum">
              <a:rPr lang="zh-CN" altLang="en-US" smtClean="0"/>
              <a:t>25</a:t>
            </a:fld>
            <a:endParaRPr lang="zh-CN" altLang="en-US"/>
          </a:p>
        </p:txBody>
      </p:sp>
    </p:spTree>
    <p:extLst>
      <p:ext uri="{BB962C8B-B14F-4D97-AF65-F5344CB8AC3E}">
        <p14:creationId xmlns:p14="http://schemas.microsoft.com/office/powerpoint/2010/main" val="41967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4129895-FA5F-42BD-8C8C-791EE6AE286D}"/>
                  </a:ext>
                </a:extLst>
              </p:cNvPr>
              <p:cNvSpPr>
                <a:spLocks noGrp="1"/>
              </p:cNvSpPr>
              <p:nvPr>
                <p:ph idx="1"/>
              </p:nvPr>
            </p:nvSpPr>
            <p:spPr>
              <a:xfrm>
                <a:off x="723900" y="242316"/>
                <a:ext cx="10870692" cy="6083328"/>
              </a:xfrm>
            </p:spPr>
            <p:txBody>
              <a:bodyPr>
                <a:normAutofit fontScale="32500" lnSpcReduction="20000"/>
              </a:bodyPr>
              <a:lstStyle/>
              <a:p>
                <a:pPr marL="0" indent="0">
                  <a:buNone/>
                </a:pPr>
                <a:r>
                  <a:rPr lang="en-US" altLang="zh-CN" sz="6200" dirty="0"/>
                  <a:t>The inter-position map</a:t>
                </a:r>
              </a:p>
              <a:p>
                <a:pPr marL="0" indent="0">
                  <a:buNone/>
                </a:pPr>
                <a:r>
                  <a:rPr lang="en-US" altLang="zh-CN" sz="6200" dirty="0"/>
                  <a:t>From eq.(11), the transfer map can be expressed in C-S function, in other way, from the relation equation, one can get the relation of </a:t>
                </a:r>
                <a:r>
                  <a:rPr lang="en-US" altLang="zh-CN" sz="6200" dirty="0" err="1"/>
                  <a:t>twiss</a:t>
                </a:r>
                <a:r>
                  <a:rPr lang="en-US" altLang="zh-CN" sz="6200" dirty="0"/>
                  <a:t> functions from the start to end point</a:t>
                </a:r>
              </a:p>
              <a:p>
                <a:pPr marL="0" indent="0">
                  <a:buNone/>
                </a:pPr>
                <a:endParaRPr lang="en-US" altLang="zh-CN" sz="62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d>
                        <m:dPr>
                          <m:ctrlPr>
                            <a:rPr lang="en-US" altLang="zh-CN" sz="6200" i="1">
                              <a:latin typeface="Cambria Math" panose="02040503050406030204" pitchFamily="18" charset="0"/>
                            </a:rPr>
                          </m:ctrlPr>
                        </m:dPr>
                        <m:e>
                          <m:m>
                            <m:mPr>
                              <m:mcs>
                                <m:mc>
                                  <m:mcPr>
                                    <m:count m:val="1"/>
                                    <m:mcJc m:val="center"/>
                                  </m:mcPr>
                                </m:mc>
                              </m:mcs>
                              <m:ctrlPr>
                                <a:rPr lang="en-US" altLang="zh-CN" sz="6200" i="1">
                                  <a:latin typeface="Cambria Math" panose="02040503050406030204" pitchFamily="18" charset="0"/>
                                </a:rPr>
                              </m:ctrlPr>
                            </m:mPr>
                            <m:mr>
                              <m:e>
                                <m:sSub>
                                  <m:sSubPr>
                                    <m:ctrlPr>
                                      <a:rPr lang="en-US" altLang="zh-CN" sz="6200" i="1" smtClean="0">
                                        <a:latin typeface="Cambria Math" panose="02040503050406030204" pitchFamily="18" charset="0"/>
                                      </a:rPr>
                                    </m:ctrlPr>
                                  </m:sSubPr>
                                  <m:e>
                                    <m:r>
                                      <m:rPr>
                                        <m:sty m:val="p"/>
                                        <m:brk m:alnAt="7"/>
                                      </m:rPr>
                                      <a:rPr lang="el-GR" altLang="zh-CN" sz="6200" i="1">
                                        <a:latin typeface="Cambria Math" panose="02040503050406030204" pitchFamily="18" charset="0"/>
                                      </a:rPr>
                                      <m:t>α</m:t>
                                    </m:r>
                                  </m:e>
                                  <m:sub>
                                    <m:r>
                                      <a:rPr lang="en-US" altLang="zh-CN" sz="6200" b="0" i="1" smtClean="0">
                                        <a:latin typeface="Cambria Math" panose="02040503050406030204" pitchFamily="18" charset="0"/>
                                      </a:rPr>
                                      <m:t>2</m:t>
                                    </m:r>
                                  </m:sub>
                                </m:sSub>
                              </m:e>
                            </m:mr>
                            <m:mr>
                              <m:e>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β</m:t>
                                    </m:r>
                                  </m:e>
                                  <m:sub>
                                    <m:r>
                                      <a:rPr lang="en-US" altLang="zh-CN" sz="6200" i="1">
                                        <a:latin typeface="Cambria Math" panose="02040503050406030204" pitchFamily="18" charset="0"/>
                                      </a:rPr>
                                      <m:t>2</m:t>
                                    </m:r>
                                  </m:sub>
                                </m:sSub>
                              </m:e>
                            </m:mr>
                            <m:mr>
                              <m:e>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γ</m:t>
                                    </m:r>
                                  </m:e>
                                  <m:sub>
                                    <m:r>
                                      <a:rPr lang="en-US" altLang="zh-CN" sz="6200" i="1">
                                        <a:latin typeface="Cambria Math" panose="02040503050406030204" pitchFamily="18" charset="0"/>
                                      </a:rPr>
                                      <m:t>2</m:t>
                                    </m:r>
                                  </m:sub>
                                </m:sSub>
                              </m:e>
                            </m:mr>
                          </m:m>
                        </m:e>
                      </m:d>
                      <m:r>
                        <a:rPr lang="en-US" altLang="zh-CN" sz="6200" b="0" i="1" smtClean="0">
                          <a:latin typeface="Cambria Math" panose="02040503050406030204" pitchFamily="18" charset="0"/>
                        </a:rPr>
                        <m:t>=</m:t>
                      </m:r>
                      <m:d>
                        <m:dPr>
                          <m:ctrlPr>
                            <a:rPr lang="en-US" altLang="zh-CN" sz="6200" i="1" smtClean="0">
                              <a:latin typeface="Cambria Math" panose="02040503050406030204" pitchFamily="18" charset="0"/>
                            </a:rPr>
                          </m:ctrlPr>
                        </m:dPr>
                        <m:e>
                          <m:m>
                            <m:mPr>
                              <m:mcs>
                                <m:mc>
                                  <m:mcPr>
                                    <m:count m:val="3"/>
                                    <m:mcJc m:val="center"/>
                                  </m:mcPr>
                                </m:mc>
                              </m:mcs>
                              <m:ctrlPr>
                                <a:rPr lang="en-US" altLang="zh-CN" sz="6200" i="1">
                                  <a:latin typeface="Cambria Math" panose="02040503050406030204" pitchFamily="18" charset="0"/>
                                </a:rPr>
                              </m:ctrlPr>
                            </m:mPr>
                            <m:mr>
                              <m:e>
                                <m:sSub>
                                  <m:sSubPr>
                                    <m:ctrlPr>
                                      <a:rPr lang="en-US" altLang="zh-CN" sz="6200" i="1">
                                        <a:latin typeface="Cambria Math" panose="02040503050406030204" pitchFamily="18" charset="0"/>
                                      </a:rPr>
                                    </m:ctrlPr>
                                  </m:sSubPr>
                                  <m:e>
                                    <m:r>
                                      <a:rPr lang="en-US" altLang="zh-CN" sz="6200" b="0" i="1" smtClean="0">
                                        <a:latin typeface="Cambria Math" panose="02040503050406030204" pitchFamily="18" charset="0"/>
                                      </a:rPr>
                                      <m:t>𝑚</m:t>
                                    </m:r>
                                  </m:e>
                                  <m:sub>
                                    <m:r>
                                      <a:rPr lang="en-US" altLang="zh-CN" sz="6200" b="0" i="1" smtClean="0">
                                        <a:latin typeface="Cambria Math" panose="02040503050406030204" pitchFamily="18" charset="0"/>
                                      </a:rPr>
                                      <m:t>1</m:t>
                                    </m:r>
                                    <m:r>
                                      <a:rPr lang="en-US" altLang="zh-CN" sz="6200" i="1">
                                        <a:latin typeface="Cambria Math" panose="02040503050406030204" pitchFamily="18" charset="0"/>
                                      </a:rPr>
                                      <m:t>1</m:t>
                                    </m:r>
                                  </m:sub>
                                </m:sSub>
                                <m:sSub>
                                  <m:sSubPr>
                                    <m:ctrlPr>
                                      <a:rPr lang="en-US" altLang="zh-CN" sz="6200" i="1">
                                        <a:latin typeface="Cambria Math" panose="02040503050406030204" pitchFamily="18" charset="0"/>
                                      </a:rPr>
                                    </m:ctrlPr>
                                  </m:sSubPr>
                                  <m:e>
                                    <m:r>
                                      <a:rPr lang="en-US" altLang="zh-CN" sz="6200" i="1">
                                        <a:latin typeface="Cambria Math" panose="02040503050406030204" pitchFamily="18" charset="0"/>
                                      </a:rPr>
                                      <m:t>𝑚</m:t>
                                    </m:r>
                                  </m:e>
                                  <m:sub>
                                    <m:r>
                                      <a:rPr lang="en-US" altLang="zh-CN" sz="6200" b="0" i="1" smtClean="0">
                                        <a:latin typeface="Cambria Math" panose="02040503050406030204" pitchFamily="18" charset="0"/>
                                      </a:rPr>
                                      <m:t>22</m:t>
                                    </m:r>
                                  </m:sub>
                                </m:sSub>
                                <m:r>
                                  <a:rPr lang="en-US" altLang="zh-CN" sz="6200" b="0" i="1" smtClean="0">
                                    <a:latin typeface="Cambria Math" panose="02040503050406030204" pitchFamily="18" charset="0"/>
                                  </a:rPr>
                                  <m:t>+</m:t>
                                </m:r>
                                <m:sSub>
                                  <m:sSubPr>
                                    <m:ctrlPr>
                                      <a:rPr lang="en-US" altLang="zh-CN" sz="6200" i="1">
                                        <a:latin typeface="Cambria Math" panose="02040503050406030204" pitchFamily="18" charset="0"/>
                                      </a:rPr>
                                    </m:ctrlPr>
                                  </m:sSubPr>
                                  <m:e>
                                    <m:r>
                                      <a:rPr lang="en-US" altLang="zh-CN" sz="6200" i="1">
                                        <a:latin typeface="Cambria Math" panose="02040503050406030204" pitchFamily="18" charset="0"/>
                                      </a:rPr>
                                      <m:t>𝑚</m:t>
                                    </m:r>
                                  </m:e>
                                  <m:sub>
                                    <m:r>
                                      <a:rPr lang="en-US" altLang="zh-CN" sz="6200" i="1">
                                        <a:latin typeface="Cambria Math" panose="02040503050406030204" pitchFamily="18" charset="0"/>
                                      </a:rPr>
                                      <m:t>1</m:t>
                                    </m:r>
                                    <m:r>
                                      <a:rPr lang="en-US" altLang="zh-CN" sz="6200" b="0" i="1" smtClean="0">
                                        <a:latin typeface="Cambria Math" panose="02040503050406030204" pitchFamily="18" charset="0"/>
                                      </a:rPr>
                                      <m:t>2</m:t>
                                    </m:r>
                                  </m:sub>
                                </m:sSub>
                                <m:sSub>
                                  <m:sSubPr>
                                    <m:ctrlPr>
                                      <a:rPr lang="en-US" altLang="zh-CN" sz="6200" i="1">
                                        <a:latin typeface="Cambria Math" panose="02040503050406030204" pitchFamily="18" charset="0"/>
                                      </a:rPr>
                                    </m:ctrlPr>
                                  </m:sSubPr>
                                  <m:e>
                                    <m:r>
                                      <a:rPr lang="en-US" altLang="zh-CN" sz="6200" i="1">
                                        <a:latin typeface="Cambria Math" panose="02040503050406030204" pitchFamily="18" charset="0"/>
                                      </a:rPr>
                                      <m:t>𝑚</m:t>
                                    </m:r>
                                  </m:e>
                                  <m:sub>
                                    <m:r>
                                      <a:rPr lang="en-US" altLang="zh-CN" sz="6200" i="1">
                                        <a:latin typeface="Cambria Math" panose="02040503050406030204" pitchFamily="18" charset="0"/>
                                      </a:rPr>
                                      <m:t>2</m:t>
                                    </m:r>
                                    <m:r>
                                      <a:rPr lang="en-US" altLang="zh-CN" sz="6200" b="0" i="1" smtClean="0">
                                        <a:latin typeface="Cambria Math" panose="02040503050406030204" pitchFamily="18" charset="0"/>
                                      </a:rPr>
                                      <m:t>1</m:t>
                                    </m:r>
                                  </m:sub>
                                </m:sSub>
                              </m:e>
                              <m:e>
                                <m:sSub>
                                  <m:sSubPr>
                                    <m:ctrlPr>
                                      <a:rPr lang="en-US" altLang="zh-CN" sz="6200" i="1">
                                        <a:latin typeface="Cambria Math" panose="02040503050406030204" pitchFamily="18" charset="0"/>
                                      </a:rPr>
                                    </m:ctrlPr>
                                  </m:sSubPr>
                                  <m:e>
                                    <m:r>
                                      <a:rPr lang="en-US" altLang="zh-CN" sz="6200" b="0" i="1" smtClean="0">
                                        <a:latin typeface="Cambria Math" panose="02040503050406030204" pitchFamily="18" charset="0"/>
                                      </a:rPr>
                                      <m:t>−</m:t>
                                    </m:r>
                                    <m:r>
                                      <a:rPr lang="en-US" altLang="zh-CN" sz="6200" i="1">
                                        <a:latin typeface="Cambria Math" panose="02040503050406030204" pitchFamily="18" charset="0"/>
                                      </a:rPr>
                                      <m:t>𝑚</m:t>
                                    </m:r>
                                  </m:e>
                                  <m:sub>
                                    <m:r>
                                      <a:rPr lang="en-US" altLang="zh-CN" sz="6200" i="1">
                                        <a:latin typeface="Cambria Math" panose="02040503050406030204" pitchFamily="18" charset="0"/>
                                      </a:rPr>
                                      <m:t>1</m:t>
                                    </m:r>
                                    <m:r>
                                      <a:rPr lang="en-US" altLang="zh-CN" sz="6200" b="0" i="1" smtClean="0">
                                        <a:latin typeface="Cambria Math" panose="02040503050406030204" pitchFamily="18" charset="0"/>
                                      </a:rPr>
                                      <m:t>1</m:t>
                                    </m:r>
                                  </m:sub>
                                </m:sSub>
                                <m:sSub>
                                  <m:sSubPr>
                                    <m:ctrlPr>
                                      <a:rPr lang="en-US" altLang="zh-CN" sz="6200" i="1">
                                        <a:latin typeface="Cambria Math" panose="02040503050406030204" pitchFamily="18" charset="0"/>
                                      </a:rPr>
                                    </m:ctrlPr>
                                  </m:sSubPr>
                                  <m:e>
                                    <m:r>
                                      <a:rPr lang="en-US" altLang="zh-CN" sz="6200" i="1">
                                        <a:latin typeface="Cambria Math" panose="02040503050406030204" pitchFamily="18" charset="0"/>
                                      </a:rPr>
                                      <m:t>𝑚</m:t>
                                    </m:r>
                                  </m:e>
                                  <m:sub>
                                    <m:r>
                                      <a:rPr lang="en-US" altLang="zh-CN" sz="6200" i="1">
                                        <a:latin typeface="Cambria Math" panose="02040503050406030204" pitchFamily="18" charset="0"/>
                                      </a:rPr>
                                      <m:t>21</m:t>
                                    </m:r>
                                  </m:sub>
                                </m:sSub>
                              </m:e>
                              <m:e>
                                <m:sSub>
                                  <m:sSubPr>
                                    <m:ctrlPr>
                                      <a:rPr lang="en-US" altLang="zh-CN" sz="6200" i="1">
                                        <a:latin typeface="Cambria Math" panose="02040503050406030204" pitchFamily="18" charset="0"/>
                                      </a:rPr>
                                    </m:ctrlPr>
                                  </m:sSubPr>
                                  <m:e>
                                    <m:r>
                                      <a:rPr lang="en-US" altLang="zh-CN" sz="6200" i="1">
                                        <a:latin typeface="Cambria Math" panose="02040503050406030204" pitchFamily="18" charset="0"/>
                                      </a:rPr>
                                      <m:t>−</m:t>
                                    </m:r>
                                    <m:r>
                                      <a:rPr lang="en-US" altLang="zh-CN" sz="6200" i="1">
                                        <a:latin typeface="Cambria Math" panose="02040503050406030204" pitchFamily="18" charset="0"/>
                                      </a:rPr>
                                      <m:t>𝑚</m:t>
                                    </m:r>
                                  </m:e>
                                  <m:sub>
                                    <m:r>
                                      <a:rPr lang="en-US" altLang="zh-CN" sz="6200" i="1">
                                        <a:latin typeface="Cambria Math" panose="02040503050406030204" pitchFamily="18" charset="0"/>
                                      </a:rPr>
                                      <m:t>1</m:t>
                                    </m:r>
                                    <m:r>
                                      <a:rPr lang="en-US" altLang="zh-CN" sz="6200" b="0" i="1" smtClean="0">
                                        <a:latin typeface="Cambria Math" panose="02040503050406030204" pitchFamily="18" charset="0"/>
                                      </a:rPr>
                                      <m:t>2</m:t>
                                    </m:r>
                                  </m:sub>
                                </m:sSub>
                                <m:sSub>
                                  <m:sSubPr>
                                    <m:ctrlPr>
                                      <a:rPr lang="en-US" altLang="zh-CN" sz="6200" i="1">
                                        <a:latin typeface="Cambria Math" panose="02040503050406030204" pitchFamily="18" charset="0"/>
                                      </a:rPr>
                                    </m:ctrlPr>
                                  </m:sSubPr>
                                  <m:e>
                                    <m:r>
                                      <a:rPr lang="en-US" altLang="zh-CN" sz="6200" i="1">
                                        <a:latin typeface="Cambria Math" panose="02040503050406030204" pitchFamily="18" charset="0"/>
                                      </a:rPr>
                                      <m:t>𝑚</m:t>
                                    </m:r>
                                  </m:e>
                                  <m:sub>
                                    <m:r>
                                      <a:rPr lang="en-US" altLang="zh-CN" sz="6200" i="1">
                                        <a:latin typeface="Cambria Math" panose="02040503050406030204" pitchFamily="18" charset="0"/>
                                      </a:rPr>
                                      <m:t>2</m:t>
                                    </m:r>
                                    <m:r>
                                      <a:rPr lang="en-US" altLang="zh-CN" sz="6200" b="0" i="1" smtClean="0">
                                        <a:latin typeface="Cambria Math" panose="02040503050406030204" pitchFamily="18" charset="0"/>
                                      </a:rPr>
                                      <m:t>2</m:t>
                                    </m:r>
                                  </m:sub>
                                </m:sSub>
                              </m:e>
                            </m:mr>
                            <m:mr>
                              <m:e>
                                <m:sSub>
                                  <m:sSubPr>
                                    <m:ctrlPr>
                                      <a:rPr lang="en-US" altLang="zh-CN" sz="6200" i="1">
                                        <a:latin typeface="Cambria Math" panose="02040503050406030204" pitchFamily="18" charset="0"/>
                                      </a:rPr>
                                    </m:ctrlPr>
                                  </m:sSubPr>
                                  <m:e>
                                    <m:r>
                                      <a:rPr lang="en-US" altLang="zh-CN" sz="6200" i="1">
                                        <a:latin typeface="Cambria Math" panose="02040503050406030204" pitchFamily="18" charset="0"/>
                                      </a:rPr>
                                      <m:t>−</m:t>
                                    </m:r>
                                    <m:r>
                                      <a:rPr lang="en-US" altLang="zh-CN" sz="6200" b="0" i="1" smtClean="0">
                                        <a:latin typeface="Cambria Math" panose="02040503050406030204" pitchFamily="18" charset="0"/>
                                      </a:rPr>
                                      <m:t>2</m:t>
                                    </m:r>
                                    <m:r>
                                      <a:rPr lang="en-US" altLang="zh-CN" sz="6200" i="1">
                                        <a:latin typeface="Cambria Math" panose="02040503050406030204" pitchFamily="18" charset="0"/>
                                      </a:rPr>
                                      <m:t>𝑚</m:t>
                                    </m:r>
                                  </m:e>
                                  <m:sub>
                                    <m:r>
                                      <a:rPr lang="en-US" altLang="zh-CN" sz="6200" i="1">
                                        <a:latin typeface="Cambria Math" panose="02040503050406030204" pitchFamily="18" charset="0"/>
                                      </a:rPr>
                                      <m:t>1</m:t>
                                    </m:r>
                                    <m:r>
                                      <a:rPr lang="en-US" altLang="zh-CN" sz="6200" b="0" i="1" smtClean="0">
                                        <a:latin typeface="Cambria Math" panose="02040503050406030204" pitchFamily="18" charset="0"/>
                                      </a:rPr>
                                      <m:t>1</m:t>
                                    </m:r>
                                  </m:sub>
                                </m:sSub>
                                <m:sSub>
                                  <m:sSubPr>
                                    <m:ctrlPr>
                                      <a:rPr lang="en-US" altLang="zh-CN" sz="6200" i="1">
                                        <a:latin typeface="Cambria Math" panose="02040503050406030204" pitchFamily="18" charset="0"/>
                                      </a:rPr>
                                    </m:ctrlPr>
                                  </m:sSubPr>
                                  <m:e>
                                    <m:r>
                                      <a:rPr lang="en-US" altLang="zh-CN" sz="6200" i="1">
                                        <a:latin typeface="Cambria Math" panose="02040503050406030204" pitchFamily="18" charset="0"/>
                                      </a:rPr>
                                      <m:t>𝑚</m:t>
                                    </m:r>
                                  </m:e>
                                  <m:sub>
                                    <m:r>
                                      <a:rPr lang="en-US" altLang="zh-CN" sz="6200" b="0" i="1" smtClean="0">
                                        <a:latin typeface="Cambria Math" panose="02040503050406030204" pitchFamily="18" charset="0"/>
                                      </a:rPr>
                                      <m:t>1</m:t>
                                    </m:r>
                                    <m:r>
                                      <a:rPr lang="en-US" altLang="zh-CN" sz="6200" i="1">
                                        <a:latin typeface="Cambria Math" panose="02040503050406030204" pitchFamily="18" charset="0"/>
                                      </a:rPr>
                                      <m:t>2</m:t>
                                    </m:r>
                                  </m:sub>
                                </m:sSub>
                              </m:e>
                              <m:e>
                                <m:sSubSup>
                                  <m:sSubSupPr>
                                    <m:ctrlPr>
                                      <a:rPr lang="en-US" altLang="zh-CN" sz="6200" i="1" smtClean="0">
                                        <a:latin typeface="Cambria Math" panose="02040503050406030204" pitchFamily="18" charset="0"/>
                                      </a:rPr>
                                    </m:ctrlPr>
                                  </m:sSubSupPr>
                                  <m:e>
                                    <m:r>
                                      <a:rPr lang="en-US" altLang="zh-CN" sz="6200" i="1">
                                        <a:latin typeface="Cambria Math" panose="02040503050406030204" pitchFamily="18" charset="0"/>
                                      </a:rPr>
                                      <m:t>𝑚</m:t>
                                    </m:r>
                                  </m:e>
                                  <m:sub>
                                    <m:r>
                                      <a:rPr lang="en-US" altLang="zh-CN" sz="6200" b="0" i="1" smtClean="0">
                                        <a:latin typeface="Cambria Math" panose="02040503050406030204" pitchFamily="18" charset="0"/>
                                      </a:rPr>
                                      <m:t>11</m:t>
                                    </m:r>
                                  </m:sub>
                                  <m:sup>
                                    <m:r>
                                      <a:rPr lang="en-US" altLang="zh-CN" sz="6200" b="0" i="1" smtClean="0">
                                        <a:latin typeface="Cambria Math" panose="02040503050406030204" pitchFamily="18" charset="0"/>
                                      </a:rPr>
                                      <m:t>2</m:t>
                                    </m:r>
                                  </m:sup>
                                </m:sSubSup>
                              </m:e>
                              <m:e>
                                <m:sSubSup>
                                  <m:sSubSupPr>
                                    <m:ctrlPr>
                                      <a:rPr lang="en-US" altLang="zh-CN" sz="6200" i="1">
                                        <a:latin typeface="Cambria Math" panose="02040503050406030204" pitchFamily="18" charset="0"/>
                                      </a:rPr>
                                    </m:ctrlPr>
                                  </m:sSubSupPr>
                                  <m:e>
                                    <m:r>
                                      <a:rPr lang="en-US" altLang="zh-CN" sz="6200" i="1">
                                        <a:latin typeface="Cambria Math" panose="02040503050406030204" pitchFamily="18" charset="0"/>
                                      </a:rPr>
                                      <m:t>𝑚</m:t>
                                    </m:r>
                                  </m:e>
                                  <m:sub>
                                    <m:r>
                                      <a:rPr lang="en-US" altLang="zh-CN" sz="6200" i="1">
                                        <a:latin typeface="Cambria Math" panose="02040503050406030204" pitchFamily="18" charset="0"/>
                                      </a:rPr>
                                      <m:t>1</m:t>
                                    </m:r>
                                    <m:r>
                                      <a:rPr lang="en-US" altLang="zh-CN" sz="6200" b="0" i="1" smtClean="0">
                                        <a:latin typeface="Cambria Math" panose="02040503050406030204" pitchFamily="18" charset="0"/>
                                      </a:rPr>
                                      <m:t>2</m:t>
                                    </m:r>
                                  </m:sub>
                                  <m:sup>
                                    <m:r>
                                      <a:rPr lang="en-US" altLang="zh-CN" sz="6200" i="1">
                                        <a:latin typeface="Cambria Math" panose="02040503050406030204" pitchFamily="18" charset="0"/>
                                      </a:rPr>
                                      <m:t>2</m:t>
                                    </m:r>
                                  </m:sup>
                                </m:sSubSup>
                              </m:e>
                            </m:mr>
                            <m:mr>
                              <m:e>
                                <m:sSub>
                                  <m:sSubPr>
                                    <m:ctrlPr>
                                      <a:rPr lang="en-US" altLang="zh-CN" sz="6200" i="1">
                                        <a:latin typeface="Cambria Math" panose="02040503050406030204" pitchFamily="18" charset="0"/>
                                      </a:rPr>
                                    </m:ctrlPr>
                                  </m:sSubPr>
                                  <m:e>
                                    <m:r>
                                      <a:rPr lang="en-US" altLang="zh-CN" sz="6200" i="1">
                                        <a:latin typeface="Cambria Math" panose="02040503050406030204" pitchFamily="18" charset="0"/>
                                      </a:rPr>
                                      <m:t>−2</m:t>
                                    </m:r>
                                    <m:r>
                                      <a:rPr lang="en-US" altLang="zh-CN" sz="6200" i="1">
                                        <a:latin typeface="Cambria Math" panose="02040503050406030204" pitchFamily="18" charset="0"/>
                                      </a:rPr>
                                      <m:t>𝑚</m:t>
                                    </m:r>
                                  </m:e>
                                  <m:sub>
                                    <m:r>
                                      <a:rPr lang="en-US" altLang="zh-CN" sz="6200" b="0" i="1" smtClean="0">
                                        <a:latin typeface="Cambria Math" panose="02040503050406030204" pitchFamily="18" charset="0"/>
                                      </a:rPr>
                                      <m:t>2</m:t>
                                    </m:r>
                                    <m:r>
                                      <a:rPr lang="en-US" altLang="zh-CN" sz="6200" i="1">
                                        <a:latin typeface="Cambria Math" panose="02040503050406030204" pitchFamily="18" charset="0"/>
                                      </a:rPr>
                                      <m:t>1</m:t>
                                    </m:r>
                                  </m:sub>
                                </m:sSub>
                                <m:sSub>
                                  <m:sSubPr>
                                    <m:ctrlPr>
                                      <a:rPr lang="en-US" altLang="zh-CN" sz="6200" i="1">
                                        <a:latin typeface="Cambria Math" panose="02040503050406030204" pitchFamily="18" charset="0"/>
                                      </a:rPr>
                                    </m:ctrlPr>
                                  </m:sSubPr>
                                  <m:e>
                                    <m:r>
                                      <a:rPr lang="en-US" altLang="zh-CN" sz="6200" i="1">
                                        <a:latin typeface="Cambria Math" panose="02040503050406030204" pitchFamily="18" charset="0"/>
                                      </a:rPr>
                                      <m:t>𝑚</m:t>
                                    </m:r>
                                  </m:e>
                                  <m:sub>
                                    <m:r>
                                      <a:rPr lang="en-US" altLang="zh-CN" sz="6200" b="0" i="1" smtClean="0">
                                        <a:latin typeface="Cambria Math" panose="02040503050406030204" pitchFamily="18" charset="0"/>
                                      </a:rPr>
                                      <m:t>2</m:t>
                                    </m:r>
                                    <m:r>
                                      <a:rPr lang="en-US" altLang="zh-CN" sz="6200" i="1">
                                        <a:latin typeface="Cambria Math" panose="02040503050406030204" pitchFamily="18" charset="0"/>
                                      </a:rPr>
                                      <m:t>2</m:t>
                                    </m:r>
                                  </m:sub>
                                </m:sSub>
                              </m:e>
                              <m:e>
                                <m:sSubSup>
                                  <m:sSubSupPr>
                                    <m:ctrlPr>
                                      <a:rPr lang="en-US" altLang="zh-CN" sz="6200" i="1">
                                        <a:latin typeface="Cambria Math" panose="02040503050406030204" pitchFamily="18" charset="0"/>
                                      </a:rPr>
                                    </m:ctrlPr>
                                  </m:sSubSupPr>
                                  <m:e>
                                    <m:r>
                                      <a:rPr lang="en-US" altLang="zh-CN" sz="6200" i="1">
                                        <a:latin typeface="Cambria Math" panose="02040503050406030204" pitchFamily="18" charset="0"/>
                                      </a:rPr>
                                      <m:t>𝑚</m:t>
                                    </m:r>
                                  </m:e>
                                  <m:sub>
                                    <m:r>
                                      <a:rPr lang="en-US" altLang="zh-CN" sz="6200" b="0" i="1" smtClean="0">
                                        <a:latin typeface="Cambria Math" panose="02040503050406030204" pitchFamily="18" charset="0"/>
                                      </a:rPr>
                                      <m:t>2</m:t>
                                    </m:r>
                                    <m:r>
                                      <a:rPr lang="en-US" altLang="zh-CN" sz="6200" i="1">
                                        <a:latin typeface="Cambria Math" panose="02040503050406030204" pitchFamily="18" charset="0"/>
                                      </a:rPr>
                                      <m:t>1</m:t>
                                    </m:r>
                                  </m:sub>
                                  <m:sup>
                                    <m:r>
                                      <a:rPr lang="en-US" altLang="zh-CN" sz="6200" i="1">
                                        <a:latin typeface="Cambria Math" panose="02040503050406030204" pitchFamily="18" charset="0"/>
                                      </a:rPr>
                                      <m:t>2</m:t>
                                    </m:r>
                                  </m:sup>
                                </m:sSubSup>
                              </m:e>
                              <m:e>
                                <m:sSubSup>
                                  <m:sSubSupPr>
                                    <m:ctrlPr>
                                      <a:rPr lang="en-US" altLang="zh-CN" sz="6200" i="1">
                                        <a:latin typeface="Cambria Math" panose="02040503050406030204" pitchFamily="18" charset="0"/>
                                      </a:rPr>
                                    </m:ctrlPr>
                                  </m:sSubSupPr>
                                  <m:e>
                                    <m:r>
                                      <a:rPr lang="en-US" altLang="zh-CN" sz="6200" i="1">
                                        <a:latin typeface="Cambria Math" panose="02040503050406030204" pitchFamily="18" charset="0"/>
                                      </a:rPr>
                                      <m:t>𝑚</m:t>
                                    </m:r>
                                  </m:e>
                                  <m:sub>
                                    <m:r>
                                      <a:rPr lang="en-US" altLang="zh-CN" sz="6200" b="0" i="1" smtClean="0">
                                        <a:latin typeface="Cambria Math" panose="02040503050406030204" pitchFamily="18" charset="0"/>
                                      </a:rPr>
                                      <m:t>22</m:t>
                                    </m:r>
                                  </m:sub>
                                  <m:sup>
                                    <m:r>
                                      <a:rPr lang="en-US" altLang="zh-CN" sz="6200" i="1">
                                        <a:latin typeface="Cambria Math" panose="02040503050406030204" pitchFamily="18" charset="0"/>
                                      </a:rPr>
                                      <m:t>2</m:t>
                                    </m:r>
                                  </m:sup>
                                </m:sSubSup>
                              </m:e>
                            </m:mr>
                          </m:m>
                        </m:e>
                      </m:d>
                      <m:d>
                        <m:dPr>
                          <m:ctrlPr>
                            <a:rPr lang="en-US" altLang="zh-CN" sz="6200" i="1">
                              <a:latin typeface="Cambria Math" panose="02040503050406030204" pitchFamily="18" charset="0"/>
                            </a:rPr>
                          </m:ctrlPr>
                        </m:dPr>
                        <m:e>
                          <m:m>
                            <m:mPr>
                              <m:mcs>
                                <m:mc>
                                  <m:mcPr>
                                    <m:count m:val="1"/>
                                    <m:mcJc m:val="center"/>
                                  </m:mcPr>
                                </m:mc>
                              </m:mcs>
                              <m:ctrlPr>
                                <a:rPr lang="en-US" altLang="zh-CN" sz="6200" i="1">
                                  <a:latin typeface="Cambria Math" panose="02040503050406030204" pitchFamily="18" charset="0"/>
                                </a:rPr>
                              </m:ctrlPr>
                            </m:mPr>
                            <m:mr>
                              <m:e>
                                <m:sSub>
                                  <m:sSubPr>
                                    <m:ctrlPr>
                                      <a:rPr lang="en-US" altLang="zh-CN" sz="6200" i="1">
                                        <a:latin typeface="Cambria Math" panose="02040503050406030204" pitchFamily="18" charset="0"/>
                                      </a:rPr>
                                    </m:ctrlPr>
                                  </m:sSubPr>
                                  <m:e>
                                    <m:r>
                                      <m:rPr>
                                        <m:sty m:val="p"/>
                                        <m:brk m:alnAt="7"/>
                                      </m:rPr>
                                      <a:rPr lang="el-GR" altLang="zh-CN" sz="6200" i="1">
                                        <a:latin typeface="Cambria Math" panose="02040503050406030204" pitchFamily="18" charset="0"/>
                                      </a:rPr>
                                      <m:t>α</m:t>
                                    </m:r>
                                  </m:e>
                                  <m:sub>
                                    <m:r>
                                      <a:rPr lang="en-US" altLang="zh-CN" sz="6200" b="0" i="1" smtClean="0">
                                        <a:latin typeface="Cambria Math" panose="02040503050406030204" pitchFamily="18" charset="0"/>
                                      </a:rPr>
                                      <m:t>1</m:t>
                                    </m:r>
                                  </m:sub>
                                </m:sSub>
                              </m:e>
                            </m:mr>
                            <m:mr>
                              <m:e>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β</m:t>
                                    </m:r>
                                  </m:e>
                                  <m:sub>
                                    <m:r>
                                      <a:rPr lang="en-US" altLang="zh-CN" sz="6200" b="0" i="1" smtClean="0">
                                        <a:latin typeface="Cambria Math" panose="02040503050406030204" pitchFamily="18" charset="0"/>
                                      </a:rPr>
                                      <m:t>1</m:t>
                                    </m:r>
                                  </m:sub>
                                </m:sSub>
                              </m:e>
                            </m:mr>
                            <m:mr>
                              <m:e>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γ</m:t>
                                    </m:r>
                                  </m:e>
                                  <m:sub>
                                    <m:r>
                                      <a:rPr lang="en-US" altLang="zh-CN" sz="6200" b="0" i="1" smtClean="0">
                                        <a:latin typeface="Cambria Math" panose="02040503050406030204" pitchFamily="18" charset="0"/>
                                      </a:rPr>
                                      <m:t>1</m:t>
                                    </m:r>
                                  </m:sub>
                                </m:sSub>
                              </m:e>
                            </m:mr>
                          </m:m>
                        </m:e>
                      </m:d>
                    </m:oMath>
                  </m:oMathPara>
                </a14:m>
                <a:endParaRPr lang="en-US" altLang="zh-CN" sz="6200" dirty="0"/>
              </a:p>
              <a:p>
                <a:pPr marL="0" indent="0">
                  <a:buNone/>
                </a:pPr>
                <a:endParaRPr lang="en-US" altLang="zh-CN" sz="6200" dirty="0"/>
              </a:p>
              <a:p>
                <a:pPr marL="0" indent="0">
                  <a:buNone/>
                </a:pPr>
                <a:r>
                  <a:rPr lang="en-US" altLang="zh-CN" sz="6200" dirty="0"/>
                  <a:t>From this equation, one can get the map for drift </a:t>
                </a:r>
              </a:p>
              <a:p>
                <a:pPr marL="0" indent="0">
                  <a:buNone/>
                </a:pPr>
                <a14:m>
                  <m:oMath xmlns:m="http://schemas.openxmlformats.org/officeDocument/2006/math">
                    <m:sSub>
                      <m:sSubPr>
                        <m:ctrlPr>
                          <a:rPr lang="en-US" altLang="zh-CN" sz="6200" i="1" smtClean="0">
                            <a:latin typeface="Cambria Math" panose="02040503050406030204" pitchFamily="18" charset="0"/>
                          </a:rPr>
                        </m:ctrlPr>
                      </m:sSubPr>
                      <m:e>
                        <m:r>
                          <m:rPr>
                            <m:sty m:val="p"/>
                            <m:brk m:alnAt="7"/>
                          </m:rPr>
                          <a:rPr lang="el-GR" altLang="zh-CN" sz="6200" i="1">
                            <a:latin typeface="Cambria Math" panose="02040503050406030204" pitchFamily="18" charset="0"/>
                          </a:rPr>
                          <m:t>α</m:t>
                        </m:r>
                      </m:e>
                      <m:sub>
                        <m:r>
                          <a:rPr lang="en-US" altLang="zh-CN" sz="6200" b="0" i="1" smtClean="0">
                            <a:latin typeface="Cambria Math" panose="02040503050406030204" pitchFamily="18" charset="0"/>
                          </a:rPr>
                          <m:t>2</m:t>
                        </m:r>
                      </m:sub>
                    </m:sSub>
                  </m:oMath>
                </a14:m>
                <a:r>
                  <a:rPr lang="en-US" altLang="zh-CN" sz="6200" dirty="0"/>
                  <a:t>= </a:t>
                </a:r>
                <a14:m>
                  <m:oMath xmlns:m="http://schemas.openxmlformats.org/officeDocument/2006/math">
                    <m:sSub>
                      <m:sSubPr>
                        <m:ctrlPr>
                          <a:rPr lang="en-US" altLang="zh-CN" sz="6200" i="1">
                            <a:latin typeface="Cambria Math" panose="02040503050406030204" pitchFamily="18" charset="0"/>
                          </a:rPr>
                        </m:ctrlPr>
                      </m:sSubPr>
                      <m:e>
                        <m:r>
                          <m:rPr>
                            <m:sty m:val="p"/>
                            <m:brk m:alnAt="7"/>
                          </m:rPr>
                          <a:rPr lang="el-GR" altLang="zh-CN" sz="6200" i="1">
                            <a:latin typeface="Cambria Math" panose="02040503050406030204" pitchFamily="18" charset="0"/>
                          </a:rPr>
                          <m:t>α</m:t>
                        </m:r>
                      </m:e>
                      <m:sub>
                        <m:r>
                          <a:rPr lang="en-US" altLang="zh-CN" sz="6200" b="0" i="1" smtClean="0">
                            <a:latin typeface="Cambria Math" panose="02040503050406030204" pitchFamily="18" charset="0"/>
                          </a:rPr>
                          <m:t>1</m:t>
                        </m:r>
                      </m:sub>
                    </m:sSub>
                    <m:r>
                      <a:rPr lang="en-US" altLang="zh-CN" sz="6200" b="0" i="1" smtClean="0">
                        <a:latin typeface="Cambria Math" panose="02040503050406030204" pitchFamily="18" charset="0"/>
                      </a:rPr>
                      <m:t>−</m:t>
                    </m:r>
                  </m:oMath>
                </a14:m>
                <a:r>
                  <a:rPr lang="en-US" altLang="zh-CN" sz="6200" dirty="0"/>
                  <a:t> </a:t>
                </a:r>
                <a14:m>
                  <m:oMath xmlns:m="http://schemas.openxmlformats.org/officeDocument/2006/math">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γ</m:t>
                        </m:r>
                      </m:e>
                      <m:sub>
                        <m:r>
                          <a:rPr lang="en-US" altLang="zh-CN" sz="6200" i="1">
                            <a:latin typeface="Cambria Math" panose="02040503050406030204" pitchFamily="18" charset="0"/>
                          </a:rPr>
                          <m:t>1</m:t>
                        </m:r>
                      </m:sub>
                    </m:sSub>
                  </m:oMath>
                </a14:m>
                <a:r>
                  <a:rPr lang="en-US" altLang="zh-CN" sz="6200" dirty="0"/>
                  <a:t>s, </a:t>
                </a:r>
                <a14:m>
                  <m:oMath xmlns:m="http://schemas.openxmlformats.org/officeDocument/2006/math">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β</m:t>
                        </m:r>
                      </m:e>
                      <m:sub>
                        <m:r>
                          <a:rPr lang="en-US" altLang="zh-CN" sz="6200" i="1">
                            <a:latin typeface="Cambria Math" panose="02040503050406030204" pitchFamily="18" charset="0"/>
                          </a:rPr>
                          <m:t>2</m:t>
                        </m:r>
                      </m:sub>
                    </m:sSub>
                  </m:oMath>
                </a14:m>
                <a:r>
                  <a:rPr lang="en-US" altLang="zh-CN" sz="6200" dirty="0"/>
                  <a:t>= </a:t>
                </a:r>
                <a14:m>
                  <m:oMath xmlns:m="http://schemas.openxmlformats.org/officeDocument/2006/math">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β</m:t>
                        </m:r>
                      </m:e>
                      <m:sub>
                        <m:r>
                          <a:rPr lang="en-US" altLang="zh-CN" sz="6200" b="0" i="1" smtClean="0">
                            <a:latin typeface="Cambria Math" panose="02040503050406030204" pitchFamily="18" charset="0"/>
                          </a:rPr>
                          <m:t>1</m:t>
                        </m:r>
                      </m:sub>
                    </m:sSub>
                    <m:r>
                      <a:rPr lang="en-US" altLang="zh-CN" sz="6200" b="0" i="1" smtClean="0">
                        <a:latin typeface="Cambria Math" panose="02040503050406030204" pitchFamily="18" charset="0"/>
                      </a:rPr>
                      <m:t>−2</m:t>
                    </m:r>
                  </m:oMath>
                </a14:m>
                <a:r>
                  <a:rPr lang="en-US" altLang="zh-CN" sz="6200" dirty="0"/>
                  <a:t> </a:t>
                </a:r>
                <a14:m>
                  <m:oMath xmlns:m="http://schemas.openxmlformats.org/officeDocument/2006/math">
                    <m:sSub>
                      <m:sSubPr>
                        <m:ctrlPr>
                          <a:rPr lang="en-US" altLang="zh-CN" sz="6200" i="1">
                            <a:latin typeface="Cambria Math" panose="02040503050406030204" pitchFamily="18" charset="0"/>
                          </a:rPr>
                        </m:ctrlPr>
                      </m:sSubPr>
                      <m:e>
                        <m:r>
                          <m:rPr>
                            <m:sty m:val="p"/>
                            <m:brk m:alnAt="7"/>
                          </m:rPr>
                          <a:rPr lang="el-GR" altLang="zh-CN" sz="6200" i="1">
                            <a:latin typeface="Cambria Math" panose="02040503050406030204" pitchFamily="18" charset="0"/>
                          </a:rPr>
                          <m:t>α</m:t>
                        </m:r>
                      </m:e>
                      <m:sub>
                        <m:r>
                          <a:rPr lang="en-US" altLang="zh-CN" sz="6200" i="1">
                            <a:latin typeface="Cambria Math" panose="02040503050406030204" pitchFamily="18" charset="0"/>
                          </a:rPr>
                          <m:t>1</m:t>
                        </m:r>
                      </m:sub>
                    </m:sSub>
                  </m:oMath>
                </a14:m>
                <a:r>
                  <a:rPr lang="en-US" altLang="zh-CN" sz="6200" dirty="0"/>
                  <a:t>s+ </a:t>
                </a:r>
                <a14:m>
                  <m:oMath xmlns:m="http://schemas.openxmlformats.org/officeDocument/2006/math">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γ</m:t>
                        </m:r>
                      </m:e>
                      <m:sub>
                        <m:r>
                          <a:rPr lang="en-US" altLang="zh-CN" sz="6200" i="1">
                            <a:latin typeface="Cambria Math" panose="02040503050406030204" pitchFamily="18" charset="0"/>
                          </a:rPr>
                          <m:t>1</m:t>
                        </m:r>
                      </m:sub>
                    </m:sSub>
                    <m:sSup>
                      <m:sSupPr>
                        <m:ctrlPr>
                          <a:rPr lang="en-US" altLang="zh-CN" sz="6200" i="1" smtClean="0">
                            <a:latin typeface="Cambria Math" panose="02040503050406030204" pitchFamily="18" charset="0"/>
                          </a:rPr>
                        </m:ctrlPr>
                      </m:sSupPr>
                      <m:e>
                        <m:r>
                          <m:rPr>
                            <m:sty m:val="p"/>
                          </m:rPr>
                          <a:rPr lang="en-US" altLang="zh-CN" sz="6200">
                            <a:latin typeface="Cambria Math" panose="02040503050406030204" pitchFamily="18" charset="0"/>
                          </a:rPr>
                          <m:t>s</m:t>
                        </m:r>
                      </m:e>
                      <m:sup>
                        <m:r>
                          <a:rPr lang="en-US" altLang="zh-CN" sz="6200" b="0" i="1" smtClean="0">
                            <a:latin typeface="Cambria Math" panose="02040503050406030204" pitchFamily="18" charset="0"/>
                          </a:rPr>
                          <m:t>2</m:t>
                        </m:r>
                      </m:sup>
                    </m:sSup>
                  </m:oMath>
                </a14:m>
                <a:r>
                  <a:rPr lang="en-US" altLang="zh-CN" sz="6200" dirty="0"/>
                  <a:t>, </a:t>
                </a:r>
                <a14:m>
                  <m:oMath xmlns:m="http://schemas.openxmlformats.org/officeDocument/2006/math">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γ</m:t>
                        </m:r>
                      </m:e>
                      <m:sub>
                        <m:r>
                          <a:rPr lang="en-US" altLang="zh-CN" sz="6200" b="0" i="1" smtClean="0">
                            <a:latin typeface="Cambria Math" panose="02040503050406030204" pitchFamily="18" charset="0"/>
                          </a:rPr>
                          <m:t>2</m:t>
                        </m:r>
                      </m:sub>
                    </m:sSub>
                  </m:oMath>
                </a14:m>
                <a:r>
                  <a:rPr lang="en-US" altLang="zh-CN" sz="6200" dirty="0"/>
                  <a:t>= </a:t>
                </a:r>
                <a14:m>
                  <m:oMath xmlns:m="http://schemas.openxmlformats.org/officeDocument/2006/math">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γ</m:t>
                        </m:r>
                      </m:e>
                      <m:sub>
                        <m:r>
                          <a:rPr lang="en-US" altLang="zh-CN" sz="6200" i="1">
                            <a:latin typeface="Cambria Math" panose="02040503050406030204" pitchFamily="18" charset="0"/>
                          </a:rPr>
                          <m:t>1</m:t>
                        </m:r>
                      </m:sub>
                    </m:sSub>
                  </m:oMath>
                </a14:m>
                <a:endParaRPr lang="en-US" altLang="zh-CN" sz="6200" dirty="0"/>
              </a:p>
              <a:p>
                <a:pPr marL="0" indent="0">
                  <a:buNone/>
                </a:pPr>
                <a:r>
                  <a:rPr lang="en-US" altLang="zh-CN" sz="6200" dirty="0"/>
                  <a:t>For quadruple</a:t>
                </a:r>
              </a:p>
              <a:p>
                <a:pPr marL="0" indent="0">
                  <a:buNone/>
                </a:pPr>
                <a:endParaRPr lang="en-US" altLang="zh-CN" sz="6200" dirty="0"/>
              </a:p>
              <a:p>
                <a:pPr marL="0" indent="0">
                  <a:buNone/>
                </a:pPr>
                <a14:m>
                  <m:oMath xmlns:m="http://schemas.openxmlformats.org/officeDocument/2006/math">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β</m:t>
                        </m:r>
                      </m:e>
                      <m:sub>
                        <m:r>
                          <a:rPr lang="en-US" altLang="zh-CN" sz="6200" b="0" i="1" smtClean="0">
                            <a:latin typeface="Cambria Math" panose="02040503050406030204" pitchFamily="18" charset="0"/>
                          </a:rPr>
                          <m:t>2</m:t>
                        </m:r>
                      </m:sub>
                    </m:sSub>
                  </m:oMath>
                </a14:m>
                <a:r>
                  <a:rPr lang="en-US" altLang="zh-CN" sz="6200" dirty="0"/>
                  <a:t>=</a:t>
                </a:r>
                <a14:m>
                  <m:oMath xmlns:m="http://schemas.openxmlformats.org/officeDocument/2006/math">
                    <m:d>
                      <m:dPr>
                        <m:begChr m:val="{"/>
                        <m:endChr m:val=""/>
                        <m:ctrlPr>
                          <a:rPr lang="en-US" altLang="zh-CN" sz="6200" i="1" dirty="0" smtClean="0">
                            <a:latin typeface="Cambria Math" panose="02040503050406030204" pitchFamily="18" charset="0"/>
                          </a:rPr>
                        </m:ctrlPr>
                      </m:dPr>
                      <m:e>
                        <m:eqArr>
                          <m:eqArrPr>
                            <m:ctrlPr>
                              <a:rPr lang="en-US" altLang="zh-CN" sz="6200" i="1" dirty="0" smtClean="0">
                                <a:latin typeface="Cambria Math" panose="02040503050406030204" pitchFamily="18" charset="0"/>
                              </a:rPr>
                            </m:ctrlPr>
                          </m:eqArrPr>
                          <m:e>
                            <m:d>
                              <m:dPr>
                                <m:ctrlPr>
                                  <a:rPr lang="en-US" altLang="zh-CN" sz="6200" b="0" i="1" dirty="0" smtClean="0">
                                    <a:latin typeface="Cambria Math" panose="02040503050406030204" pitchFamily="18" charset="0"/>
                                  </a:rPr>
                                </m:ctrlPr>
                              </m:dPr>
                              <m:e>
                                <m:f>
                                  <m:fPr>
                                    <m:ctrlPr>
                                      <a:rPr lang="en-US" altLang="zh-CN" sz="6200" b="0" i="1" dirty="0" smtClean="0">
                                        <a:latin typeface="Cambria Math" panose="02040503050406030204" pitchFamily="18" charset="0"/>
                                      </a:rPr>
                                    </m:ctrlPr>
                                  </m:fPr>
                                  <m:num>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β</m:t>
                                        </m:r>
                                      </m:e>
                                      <m:sub>
                                        <m:r>
                                          <a:rPr lang="en-US" altLang="zh-CN" sz="6200" b="0" i="1" smtClean="0">
                                            <a:latin typeface="Cambria Math" panose="02040503050406030204" pitchFamily="18" charset="0"/>
                                          </a:rPr>
                                          <m:t>1</m:t>
                                        </m:r>
                                      </m:sub>
                                    </m:sSub>
                                  </m:num>
                                  <m:den>
                                    <m:r>
                                      <a:rPr lang="en-US" altLang="zh-CN" sz="6200" b="0" i="1" dirty="0" smtClean="0">
                                        <a:latin typeface="Cambria Math" panose="02040503050406030204" pitchFamily="18" charset="0"/>
                                      </a:rPr>
                                      <m:t>2</m:t>
                                    </m:r>
                                  </m:den>
                                </m:f>
                                <m:r>
                                  <a:rPr lang="en-US" altLang="zh-CN" sz="6200" b="0" i="1" dirty="0" smtClean="0">
                                    <a:latin typeface="Cambria Math" panose="02040503050406030204" pitchFamily="18" charset="0"/>
                                  </a:rPr>
                                  <m:t>−</m:t>
                                </m:r>
                                <m:f>
                                  <m:fPr>
                                    <m:ctrlPr>
                                      <a:rPr lang="en-US" altLang="zh-CN" sz="6200" i="1" dirty="0">
                                        <a:latin typeface="Cambria Math" panose="02040503050406030204" pitchFamily="18" charset="0"/>
                                      </a:rPr>
                                    </m:ctrlPr>
                                  </m:fPr>
                                  <m:num>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γ</m:t>
                                        </m:r>
                                      </m:e>
                                      <m:sub>
                                        <m:r>
                                          <a:rPr lang="en-US" altLang="zh-CN" sz="6200" b="0" i="1" smtClean="0">
                                            <a:latin typeface="Cambria Math" panose="02040503050406030204" pitchFamily="18" charset="0"/>
                                          </a:rPr>
                                          <m:t>1</m:t>
                                        </m:r>
                                      </m:sub>
                                    </m:sSub>
                                  </m:num>
                                  <m:den>
                                    <m:r>
                                      <a:rPr lang="en-US" altLang="zh-CN" sz="6200" i="1" dirty="0">
                                        <a:latin typeface="Cambria Math" panose="02040503050406030204" pitchFamily="18" charset="0"/>
                                      </a:rPr>
                                      <m:t>2</m:t>
                                    </m:r>
                                    <m:r>
                                      <a:rPr lang="en-US" altLang="zh-CN" sz="6200" b="0" i="1" dirty="0" smtClean="0">
                                        <a:latin typeface="Cambria Math" panose="02040503050406030204" pitchFamily="18" charset="0"/>
                                      </a:rPr>
                                      <m:t>𝐾</m:t>
                                    </m:r>
                                  </m:den>
                                </m:f>
                              </m:e>
                            </m:d>
                            <m:r>
                              <a:rPr lang="en-US" altLang="zh-CN" sz="6200" b="0" i="1" dirty="0" smtClean="0">
                                <a:latin typeface="Cambria Math" panose="02040503050406030204" pitchFamily="18" charset="0"/>
                              </a:rPr>
                              <m:t>𝐶𝑜𝑠</m:t>
                            </m:r>
                            <m:r>
                              <a:rPr lang="en-US" altLang="zh-CN" sz="6200" b="0" i="1" dirty="0" smtClean="0">
                                <a:latin typeface="Cambria Math" panose="02040503050406030204" pitchFamily="18" charset="0"/>
                              </a:rPr>
                              <m:t>2</m:t>
                            </m:r>
                            <m:rad>
                              <m:radPr>
                                <m:degHide m:val="on"/>
                                <m:ctrlPr>
                                  <a:rPr lang="en-US" altLang="zh-CN" sz="6200" b="0" i="1" dirty="0" smtClean="0">
                                    <a:latin typeface="Cambria Math" panose="02040503050406030204" pitchFamily="18" charset="0"/>
                                  </a:rPr>
                                </m:ctrlPr>
                              </m:radPr>
                              <m:deg/>
                              <m:e>
                                <m:r>
                                  <a:rPr lang="en-US" altLang="zh-CN" sz="6200" b="0" i="1" dirty="0" smtClean="0">
                                    <a:latin typeface="Cambria Math" panose="02040503050406030204" pitchFamily="18" charset="0"/>
                                  </a:rPr>
                                  <m:t>𝐾</m:t>
                                </m:r>
                              </m:e>
                            </m:rad>
                            <m:r>
                              <a:rPr lang="en-US" altLang="zh-CN" sz="6200" b="0" i="1" dirty="0" smtClean="0">
                                <a:latin typeface="Cambria Math" panose="02040503050406030204" pitchFamily="18" charset="0"/>
                              </a:rPr>
                              <m:t>𝑠</m:t>
                            </m:r>
                            <m:r>
                              <a:rPr lang="en-US" altLang="zh-CN" sz="6200" b="0" i="1" dirty="0" smtClean="0">
                                <a:latin typeface="Cambria Math" panose="02040503050406030204" pitchFamily="18" charset="0"/>
                              </a:rPr>
                              <m:t>−</m:t>
                            </m:r>
                            <m:f>
                              <m:fPr>
                                <m:ctrlPr>
                                  <a:rPr lang="en-US" altLang="zh-CN" sz="6200" i="1" dirty="0">
                                    <a:latin typeface="Cambria Math" panose="02040503050406030204" pitchFamily="18" charset="0"/>
                                  </a:rPr>
                                </m:ctrlPr>
                              </m:fPr>
                              <m:num>
                                <m:sSub>
                                  <m:sSubPr>
                                    <m:ctrlPr>
                                      <a:rPr lang="en-US" altLang="zh-CN" sz="6200" i="1">
                                        <a:latin typeface="Cambria Math" panose="02040503050406030204" pitchFamily="18" charset="0"/>
                                      </a:rPr>
                                    </m:ctrlPr>
                                  </m:sSubPr>
                                  <m:e>
                                    <m:r>
                                      <m:rPr>
                                        <m:sty m:val="p"/>
                                        <m:brk m:alnAt="7"/>
                                      </m:rPr>
                                      <a:rPr lang="el-GR" altLang="zh-CN" sz="6200" i="1">
                                        <a:latin typeface="Cambria Math" panose="02040503050406030204" pitchFamily="18" charset="0"/>
                                      </a:rPr>
                                      <m:t>α</m:t>
                                    </m:r>
                                  </m:e>
                                  <m:sub>
                                    <m:r>
                                      <a:rPr lang="en-US" altLang="zh-CN" sz="6200" b="0" i="1" smtClean="0">
                                        <a:latin typeface="Cambria Math" panose="02040503050406030204" pitchFamily="18" charset="0"/>
                                      </a:rPr>
                                      <m:t>1</m:t>
                                    </m:r>
                                  </m:sub>
                                </m:sSub>
                              </m:num>
                              <m:den>
                                <m:rad>
                                  <m:radPr>
                                    <m:degHide m:val="on"/>
                                    <m:ctrlPr>
                                      <a:rPr lang="en-US" altLang="zh-CN" sz="6200" i="1" smtClean="0">
                                        <a:latin typeface="Cambria Math" panose="02040503050406030204" pitchFamily="18" charset="0"/>
                                      </a:rPr>
                                    </m:ctrlPr>
                                  </m:radPr>
                                  <m:deg/>
                                  <m:e>
                                    <m:r>
                                      <a:rPr lang="en-US" altLang="zh-CN" sz="6200" b="0" i="1" smtClean="0">
                                        <a:latin typeface="Cambria Math" panose="02040503050406030204" pitchFamily="18" charset="0"/>
                                      </a:rPr>
                                      <m:t>𝐾</m:t>
                                    </m:r>
                                  </m:e>
                                </m:rad>
                              </m:den>
                            </m:f>
                            <m:r>
                              <a:rPr lang="en-US" altLang="zh-CN" sz="6200" b="0" i="1" dirty="0" smtClean="0">
                                <a:latin typeface="Cambria Math" panose="02040503050406030204" pitchFamily="18" charset="0"/>
                              </a:rPr>
                              <m:t>𝑆𝑖𝑛</m:t>
                            </m:r>
                            <m:r>
                              <a:rPr lang="en-US" altLang="zh-CN" sz="6200" b="0" i="1" dirty="0" smtClean="0">
                                <a:latin typeface="Cambria Math" panose="02040503050406030204" pitchFamily="18" charset="0"/>
                              </a:rPr>
                              <m:t>2</m:t>
                            </m:r>
                            <m:rad>
                              <m:radPr>
                                <m:degHide m:val="on"/>
                                <m:ctrlPr>
                                  <a:rPr lang="en-US" altLang="zh-CN" sz="6200" i="1" dirty="0">
                                    <a:latin typeface="Cambria Math" panose="02040503050406030204" pitchFamily="18" charset="0"/>
                                  </a:rPr>
                                </m:ctrlPr>
                              </m:radPr>
                              <m:deg/>
                              <m:e>
                                <m:r>
                                  <a:rPr lang="en-US" altLang="zh-CN" sz="6200" i="1" dirty="0">
                                    <a:latin typeface="Cambria Math" panose="02040503050406030204" pitchFamily="18" charset="0"/>
                                  </a:rPr>
                                  <m:t>𝐾</m:t>
                                </m:r>
                              </m:e>
                            </m:rad>
                            <m:r>
                              <a:rPr lang="en-US" altLang="zh-CN" sz="6200" i="1" dirty="0">
                                <a:latin typeface="Cambria Math" panose="02040503050406030204" pitchFamily="18" charset="0"/>
                              </a:rPr>
                              <m:t>𝑠</m:t>
                            </m:r>
                            <m:r>
                              <a:rPr lang="en-US" altLang="zh-CN" sz="6200" b="0" i="1" dirty="0" smtClean="0">
                                <a:latin typeface="Cambria Math" panose="02040503050406030204" pitchFamily="18" charset="0"/>
                              </a:rPr>
                              <m:t>+</m:t>
                            </m:r>
                            <m:d>
                              <m:dPr>
                                <m:ctrlPr>
                                  <a:rPr lang="en-US" altLang="zh-CN" sz="6200" b="0" i="1" dirty="0" smtClean="0">
                                    <a:latin typeface="Cambria Math" panose="02040503050406030204" pitchFamily="18" charset="0"/>
                                  </a:rPr>
                                </m:ctrlPr>
                              </m:dPr>
                              <m:e>
                                <m:f>
                                  <m:fPr>
                                    <m:ctrlPr>
                                      <a:rPr lang="en-US" altLang="zh-CN" sz="6200" i="1" dirty="0">
                                        <a:latin typeface="Cambria Math" panose="02040503050406030204" pitchFamily="18" charset="0"/>
                                      </a:rPr>
                                    </m:ctrlPr>
                                  </m:fPr>
                                  <m:num>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β</m:t>
                                        </m:r>
                                      </m:e>
                                      <m:sub>
                                        <m:r>
                                          <a:rPr lang="en-US" altLang="zh-CN" sz="6200" b="0" i="1" smtClean="0">
                                            <a:latin typeface="Cambria Math" panose="02040503050406030204" pitchFamily="18" charset="0"/>
                                          </a:rPr>
                                          <m:t>1</m:t>
                                        </m:r>
                                      </m:sub>
                                    </m:sSub>
                                  </m:num>
                                  <m:den>
                                    <m:r>
                                      <a:rPr lang="en-US" altLang="zh-CN" sz="6200" i="1" dirty="0">
                                        <a:latin typeface="Cambria Math" panose="02040503050406030204" pitchFamily="18" charset="0"/>
                                      </a:rPr>
                                      <m:t>2</m:t>
                                    </m:r>
                                  </m:den>
                                </m:f>
                                <m:r>
                                  <a:rPr lang="en-US" altLang="zh-CN" sz="6200" b="0" i="1" dirty="0" smtClean="0">
                                    <a:latin typeface="Cambria Math" panose="02040503050406030204" pitchFamily="18" charset="0"/>
                                  </a:rPr>
                                  <m:t>+</m:t>
                                </m:r>
                                <m:f>
                                  <m:fPr>
                                    <m:ctrlPr>
                                      <a:rPr lang="en-US" altLang="zh-CN" sz="6200" i="1" dirty="0">
                                        <a:latin typeface="Cambria Math" panose="02040503050406030204" pitchFamily="18" charset="0"/>
                                      </a:rPr>
                                    </m:ctrlPr>
                                  </m:fPr>
                                  <m:num>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γ</m:t>
                                        </m:r>
                                      </m:e>
                                      <m:sub>
                                        <m:r>
                                          <a:rPr lang="en-US" altLang="zh-CN" sz="6200" b="0" i="1" smtClean="0">
                                            <a:latin typeface="Cambria Math" panose="02040503050406030204" pitchFamily="18" charset="0"/>
                                          </a:rPr>
                                          <m:t>1</m:t>
                                        </m:r>
                                      </m:sub>
                                    </m:sSub>
                                  </m:num>
                                  <m:den>
                                    <m:r>
                                      <a:rPr lang="en-US" altLang="zh-CN" sz="6200" i="1" dirty="0">
                                        <a:latin typeface="Cambria Math" panose="02040503050406030204" pitchFamily="18" charset="0"/>
                                      </a:rPr>
                                      <m:t>2</m:t>
                                    </m:r>
                                    <m:r>
                                      <a:rPr lang="en-US" altLang="zh-CN" sz="6200" i="1" dirty="0">
                                        <a:latin typeface="Cambria Math" panose="02040503050406030204" pitchFamily="18" charset="0"/>
                                      </a:rPr>
                                      <m:t>𝐾</m:t>
                                    </m:r>
                                  </m:den>
                                </m:f>
                              </m:e>
                            </m:d>
                            <m:r>
                              <a:rPr lang="en-US" altLang="zh-CN" sz="6200" b="0" i="1" dirty="0" smtClean="0">
                                <a:latin typeface="Cambria Math" panose="02040503050406030204" pitchFamily="18" charset="0"/>
                              </a:rPr>
                              <m:t>                                                   </m:t>
                            </m:r>
                            <m:r>
                              <a:rPr lang="en-US" altLang="zh-CN" sz="6200" b="0" i="1" dirty="0" smtClean="0">
                                <a:latin typeface="Cambria Math" panose="02040503050406030204" pitchFamily="18" charset="0"/>
                              </a:rPr>
                              <m:t>𝐹</m:t>
                            </m:r>
                            <m:r>
                              <a:rPr lang="en-US" altLang="zh-CN" sz="6200" b="0" i="1" dirty="0" smtClean="0">
                                <a:latin typeface="Cambria Math" panose="02040503050406030204" pitchFamily="18" charset="0"/>
                              </a:rPr>
                              <m:t> </m:t>
                            </m:r>
                            <m:r>
                              <a:rPr lang="en-US" altLang="zh-CN" sz="6200" b="0" i="1" dirty="0" smtClean="0">
                                <a:latin typeface="Cambria Math" panose="02040503050406030204" pitchFamily="18" charset="0"/>
                              </a:rPr>
                              <m:t>𝑞𝑢𝑎𝑑</m:t>
                            </m:r>
                          </m:e>
                          <m:e>
                            <m:d>
                              <m:dPr>
                                <m:ctrlPr>
                                  <a:rPr lang="en-US" altLang="zh-CN" sz="6200" i="1" dirty="0">
                                    <a:latin typeface="Cambria Math" panose="02040503050406030204" pitchFamily="18" charset="0"/>
                                  </a:rPr>
                                </m:ctrlPr>
                              </m:dPr>
                              <m:e>
                                <m:f>
                                  <m:fPr>
                                    <m:ctrlPr>
                                      <a:rPr lang="en-US" altLang="zh-CN" sz="6200" i="1" dirty="0">
                                        <a:latin typeface="Cambria Math" panose="02040503050406030204" pitchFamily="18" charset="0"/>
                                      </a:rPr>
                                    </m:ctrlPr>
                                  </m:fPr>
                                  <m:num>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β</m:t>
                                        </m:r>
                                      </m:e>
                                      <m:sub>
                                        <m:r>
                                          <a:rPr lang="en-US" altLang="zh-CN" sz="6200" b="0" i="1" smtClean="0">
                                            <a:latin typeface="Cambria Math" panose="02040503050406030204" pitchFamily="18" charset="0"/>
                                          </a:rPr>
                                          <m:t>1</m:t>
                                        </m:r>
                                      </m:sub>
                                    </m:sSub>
                                  </m:num>
                                  <m:den>
                                    <m:r>
                                      <a:rPr lang="en-US" altLang="zh-CN" sz="6200" i="1" dirty="0">
                                        <a:latin typeface="Cambria Math" panose="02040503050406030204" pitchFamily="18" charset="0"/>
                                      </a:rPr>
                                      <m:t>2</m:t>
                                    </m:r>
                                  </m:den>
                                </m:f>
                                <m:r>
                                  <a:rPr lang="en-US" altLang="zh-CN" sz="6200" b="0" i="1" dirty="0" smtClean="0">
                                    <a:latin typeface="Cambria Math" panose="02040503050406030204" pitchFamily="18" charset="0"/>
                                  </a:rPr>
                                  <m:t>+</m:t>
                                </m:r>
                                <m:f>
                                  <m:fPr>
                                    <m:ctrlPr>
                                      <a:rPr lang="en-US" altLang="zh-CN" sz="6200" i="1" dirty="0">
                                        <a:latin typeface="Cambria Math" panose="02040503050406030204" pitchFamily="18" charset="0"/>
                                      </a:rPr>
                                    </m:ctrlPr>
                                  </m:fPr>
                                  <m:num>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γ</m:t>
                                        </m:r>
                                      </m:e>
                                      <m:sub>
                                        <m:r>
                                          <a:rPr lang="en-US" altLang="zh-CN" sz="6200" b="0" i="1" smtClean="0">
                                            <a:latin typeface="Cambria Math" panose="02040503050406030204" pitchFamily="18" charset="0"/>
                                          </a:rPr>
                                          <m:t>1</m:t>
                                        </m:r>
                                      </m:sub>
                                    </m:sSub>
                                  </m:num>
                                  <m:den>
                                    <m:r>
                                      <a:rPr lang="en-US" altLang="zh-CN" sz="6200" i="1" dirty="0">
                                        <a:latin typeface="Cambria Math" panose="02040503050406030204" pitchFamily="18" charset="0"/>
                                      </a:rPr>
                                      <m:t>2</m:t>
                                    </m:r>
                                    <m:r>
                                      <a:rPr lang="en-US" altLang="zh-CN" sz="6200" b="0" i="1" dirty="0" smtClean="0">
                                        <a:latin typeface="Cambria Math" panose="02040503050406030204" pitchFamily="18" charset="0"/>
                                      </a:rPr>
                                      <m:t>|</m:t>
                                    </m:r>
                                    <m:r>
                                      <a:rPr lang="en-US" altLang="zh-CN" sz="6200" i="1" dirty="0">
                                        <a:latin typeface="Cambria Math" panose="02040503050406030204" pitchFamily="18" charset="0"/>
                                      </a:rPr>
                                      <m:t>𝐾</m:t>
                                    </m:r>
                                    <m:r>
                                      <a:rPr lang="en-US" altLang="zh-CN" sz="6200" b="0" i="1" dirty="0" smtClean="0">
                                        <a:latin typeface="Cambria Math" panose="02040503050406030204" pitchFamily="18" charset="0"/>
                                      </a:rPr>
                                      <m:t>|</m:t>
                                    </m:r>
                                  </m:den>
                                </m:f>
                              </m:e>
                            </m:d>
                            <m:r>
                              <a:rPr lang="en-US" altLang="zh-CN" sz="6200" i="1" dirty="0">
                                <a:latin typeface="Cambria Math" panose="02040503050406030204" pitchFamily="18" charset="0"/>
                              </a:rPr>
                              <m:t>𝐶𝑜𝑠</m:t>
                            </m:r>
                            <m:r>
                              <a:rPr lang="en-US" altLang="zh-CN" sz="6200" b="0" i="1" dirty="0" smtClean="0">
                                <a:latin typeface="Cambria Math" panose="02040503050406030204" pitchFamily="18" charset="0"/>
                              </a:rPr>
                              <m:t>h</m:t>
                            </m:r>
                            <m:r>
                              <a:rPr lang="en-US" altLang="zh-CN" sz="6200" i="1" dirty="0">
                                <a:latin typeface="Cambria Math" panose="02040503050406030204" pitchFamily="18" charset="0"/>
                              </a:rPr>
                              <m:t>2</m:t>
                            </m:r>
                            <m:rad>
                              <m:radPr>
                                <m:degHide m:val="on"/>
                                <m:ctrlPr>
                                  <a:rPr lang="en-US" altLang="zh-CN" sz="6200" i="1" dirty="0">
                                    <a:latin typeface="Cambria Math" panose="02040503050406030204" pitchFamily="18" charset="0"/>
                                  </a:rPr>
                                </m:ctrlPr>
                              </m:radPr>
                              <m:deg/>
                              <m:e>
                                <m:r>
                                  <a:rPr lang="en-US" altLang="zh-CN" sz="6200" b="0" i="1" dirty="0" smtClean="0">
                                    <a:latin typeface="Cambria Math" panose="02040503050406030204" pitchFamily="18" charset="0"/>
                                  </a:rPr>
                                  <m:t>|</m:t>
                                </m:r>
                                <m:r>
                                  <a:rPr lang="en-US" altLang="zh-CN" sz="6200" i="1" dirty="0">
                                    <a:latin typeface="Cambria Math" panose="02040503050406030204" pitchFamily="18" charset="0"/>
                                  </a:rPr>
                                  <m:t>𝐾</m:t>
                                </m:r>
                                <m:r>
                                  <a:rPr lang="en-US" altLang="zh-CN" sz="6200" b="0" i="1" dirty="0" smtClean="0">
                                    <a:latin typeface="Cambria Math" panose="02040503050406030204" pitchFamily="18" charset="0"/>
                                  </a:rPr>
                                  <m:t>|</m:t>
                                </m:r>
                              </m:e>
                            </m:rad>
                            <m:r>
                              <a:rPr lang="en-US" altLang="zh-CN" sz="6200" i="1" dirty="0">
                                <a:latin typeface="Cambria Math" panose="02040503050406030204" pitchFamily="18" charset="0"/>
                              </a:rPr>
                              <m:t>𝑠</m:t>
                            </m:r>
                            <m:r>
                              <a:rPr lang="en-US" altLang="zh-CN" sz="6200" i="1" dirty="0">
                                <a:latin typeface="Cambria Math" panose="02040503050406030204" pitchFamily="18" charset="0"/>
                              </a:rPr>
                              <m:t>−</m:t>
                            </m:r>
                            <m:f>
                              <m:fPr>
                                <m:ctrlPr>
                                  <a:rPr lang="en-US" altLang="zh-CN" sz="6200" i="1" dirty="0">
                                    <a:latin typeface="Cambria Math" panose="02040503050406030204" pitchFamily="18" charset="0"/>
                                  </a:rPr>
                                </m:ctrlPr>
                              </m:fPr>
                              <m:num>
                                <m:sSub>
                                  <m:sSubPr>
                                    <m:ctrlPr>
                                      <a:rPr lang="en-US" altLang="zh-CN" sz="6200" i="1">
                                        <a:latin typeface="Cambria Math" panose="02040503050406030204" pitchFamily="18" charset="0"/>
                                      </a:rPr>
                                    </m:ctrlPr>
                                  </m:sSubPr>
                                  <m:e>
                                    <m:r>
                                      <m:rPr>
                                        <m:sty m:val="p"/>
                                        <m:brk m:alnAt="7"/>
                                      </m:rPr>
                                      <a:rPr lang="el-GR" altLang="zh-CN" sz="6200" i="1">
                                        <a:latin typeface="Cambria Math" panose="02040503050406030204" pitchFamily="18" charset="0"/>
                                      </a:rPr>
                                      <m:t>α</m:t>
                                    </m:r>
                                  </m:e>
                                  <m:sub>
                                    <m:r>
                                      <a:rPr lang="en-US" altLang="zh-CN" sz="6200" b="0" i="1" smtClean="0">
                                        <a:latin typeface="Cambria Math" panose="02040503050406030204" pitchFamily="18" charset="0"/>
                                      </a:rPr>
                                      <m:t>1</m:t>
                                    </m:r>
                                  </m:sub>
                                </m:sSub>
                              </m:num>
                              <m:den>
                                <m:rad>
                                  <m:radPr>
                                    <m:degHide m:val="on"/>
                                    <m:ctrlPr>
                                      <a:rPr lang="en-US" altLang="zh-CN" sz="6200" i="1">
                                        <a:latin typeface="Cambria Math" panose="02040503050406030204" pitchFamily="18" charset="0"/>
                                      </a:rPr>
                                    </m:ctrlPr>
                                  </m:radPr>
                                  <m:deg/>
                                  <m:e>
                                    <m:d>
                                      <m:dPr>
                                        <m:begChr m:val="|"/>
                                        <m:endChr m:val="|"/>
                                        <m:ctrlPr>
                                          <a:rPr lang="en-US" altLang="zh-CN" sz="6200" b="0" i="1" smtClean="0">
                                            <a:latin typeface="Cambria Math" panose="02040503050406030204" pitchFamily="18" charset="0"/>
                                          </a:rPr>
                                        </m:ctrlPr>
                                      </m:dPr>
                                      <m:e>
                                        <m:r>
                                          <a:rPr lang="en-US" altLang="zh-CN" sz="6200" i="1">
                                            <a:latin typeface="Cambria Math" panose="02040503050406030204" pitchFamily="18" charset="0"/>
                                          </a:rPr>
                                          <m:t>𝐾</m:t>
                                        </m:r>
                                      </m:e>
                                    </m:d>
                                  </m:e>
                                </m:rad>
                              </m:den>
                            </m:f>
                            <m:r>
                              <a:rPr lang="en-US" altLang="zh-CN" sz="6200" i="1" dirty="0">
                                <a:latin typeface="Cambria Math" panose="02040503050406030204" pitchFamily="18" charset="0"/>
                              </a:rPr>
                              <m:t>𝑆𝑖𝑛</m:t>
                            </m:r>
                            <m:r>
                              <a:rPr lang="en-US" altLang="zh-CN" sz="6200" b="0" i="1" dirty="0" smtClean="0">
                                <a:latin typeface="Cambria Math" panose="02040503050406030204" pitchFamily="18" charset="0"/>
                              </a:rPr>
                              <m:t>h</m:t>
                            </m:r>
                            <m:r>
                              <a:rPr lang="en-US" altLang="zh-CN" sz="6200" i="1" dirty="0">
                                <a:latin typeface="Cambria Math" panose="02040503050406030204" pitchFamily="18" charset="0"/>
                              </a:rPr>
                              <m:t>2</m:t>
                            </m:r>
                            <m:rad>
                              <m:radPr>
                                <m:degHide m:val="on"/>
                                <m:ctrlPr>
                                  <a:rPr lang="en-US" altLang="zh-CN" sz="6200" i="1" dirty="0">
                                    <a:latin typeface="Cambria Math" panose="02040503050406030204" pitchFamily="18" charset="0"/>
                                  </a:rPr>
                                </m:ctrlPr>
                              </m:radPr>
                              <m:deg/>
                              <m:e>
                                <m:d>
                                  <m:dPr>
                                    <m:begChr m:val="|"/>
                                    <m:endChr m:val="|"/>
                                    <m:ctrlPr>
                                      <a:rPr lang="en-US" altLang="zh-CN" sz="6200" b="0" i="1" dirty="0" smtClean="0">
                                        <a:latin typeface="Cambria Math" panose="02040503050406030204" pitchFamily="18" charset="0"/>
                                      </a:rPr>
                                    </m:ctrlPr>
                                  </m:dPr>
                                  <m:e>
                                    <m:r>
                                      <a:rPr lang="en-US" altLang="zh-CN" sz="6200" i="1" dirty="0">
                                        <a:latin typeface="Cambria Math" panose="02040503050406030204" pitchFamily="18" charset="0"/>
                                      </a:rPr>
                                      <m:t>𝐾</m:t>
                                    </m:r>
                                  </m:e>
                                </m:d>
                              </m:e>
                            </m:rad>
                            <m:r>
                              <a:rPr lang="en-US" altLang="zh-CN" sz="6200" i="1" dirty="0">
                                <a:latin typeface="Cambria Math" panose="02040503050406030204" pitchFamily="18" charset="0"/>
                              </a:rPr>
                              <m:t>𝑠</m:t>
                            </m:r>
                            <m:r>
                              <a:rPr lang="en-US" altLang="zh-CN" sz="6200" i="1" dirty="0">
                                <a:latin typeface="Cambria Math" panose="02040503050406030204" pitchFamily="18" charset="0"/>
                              </a:rPr>
                              <m:t>+</m:t>
                            </m:r>
                            <m:d>
                              <m:dPr>
                                <m:ctrlPr>
                                  <a:rPr lang="en-US" altLang="zh-CN" sz="6200" i="1" dirty="0">
                                    <a:latin typeface="Cambria Math" panose="02040503050406030204" pitchFamily="18" charset="0"/>
                                  </a:rPr>
                                </m:ctrlPr>
                              </m:dPr>
                              <m:e>
                                <m:f>
                                  <m:fPr>
                                    <m:ctrlPr>
                                      <a:rPr lang="en-US" altLang="zh-CN" sz="6200" i="1" dirty="0">
                                        <a:latin typeface="Cambria Math" panose="02040503050406030204" pitchFamily="18" charset="0"/>
                                      </a:rPr>
                                    </m:ctrlPr>
                                  </m:fPr>
                                  <m:num>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β</m:t>
                                        </m:r>
                                      </m:e>
                                      <m:sub>
                                        <m:r>
                                          <a:rPr lang="en-US" altLang="zh-CN" sz="6200" b="0" i="1" smtClean="0">
                                            <a:latin typeface="Cambria Math" panose="02040503050406030204" pitchFamily="18" charset="0"/>
                                          </a:rPr>
                                          <m:t>1</m:t>
                                        </m:r>
                                      </m:sub>
                                    </m:sSub>
                                  </m:num>
                                  <m:den>
                                    <m:r>
                                      <a:rPr lang="en-US" altLang="zh-CN" sz="6200" i="1" dirty="0">
                                        <a:latin typeface="Cambria Math" panose="02040503050406030204" pitchFamily="18" charset="0"/>
                                      </a:rPr>
                                      <m:t>2</m:t>
                                    </m:r>
                                  </m:den>
                                </m:f>
                                <m:r>
                                  <a:rPr lang="en-US" altLang="zh-CN" sz="6200" b="0" i="1" dirty="0" smtClean="0">
                                    <a:latin typeface="Cambria Math" panose="02040503050406030204" pitchFamily="18" charset="0"/>
                                  </a:rPr>
                                  <m:t>−</m:t>
                                </m:r>
                                <m:f>
                                  <m:fPr>
                                    <m:ctrlPr>
                                      <a:rPr lang="en-US" altLang="zh-CN" sz="6200" i="1" dirty="0">
                                        <a:latin typeface="Cambria Math" panose="02040503050406030204" pitchFamily="18" charset="0"/>
                                      </a:rPr>
                                    </m:ctrlPr>
                                  </m:fPr>
                                  <m:num>
                                    <m:sSub>
                                      <m:sSubPr>
                                        <m:ctrlPr>
                                          <a:rPr lang="en-US" altLang="zh-CN" sz="6200" i="1">
                                            <a:latin typeface="Cambria Math" panose="02040503050406030204" pitchFamily="18" charset="0"/>
                                          </a:rPr>
                                        </m:ctrlPr>
                                      </m:sSubPr>
                                      <m:e>
                                        <m:r>
                                          <m:rPr>
                                            <m:sty m:val="p"/>
                                          </m:rPr>
                                          <a:rPr lang="el-GR" altLang="zh-CN" sz="6200" i="1">
                                            <a:latin typeface="Cambria Math" panose="02040503050406030204" pitchFamily="18" charset="0"/>
                                          </a:rPr>
                                          <m:t>γ</m:t>
                                        </m:r>
                                      </m:e>
                                      <m:sub>
                                        <m:r>
                                          <a:rPr lang="en-US" altLang="zh-CN" sz="6200" b="0" i="1" smtClean="0">
                                            <a:latin typeface="Cambria Math" panose="02040503050406030204" pitchFamily="18" charset="0"/>
                                          </a:rPr>
                                          <m:t>1</m:t>
                                        </m:r>
                                      </m:sub>
                                    </m:sSub>
                                  </m:num>
                                  <m:den>
                                    <m:r>
                                      <a:rPr lang="en-US" altLang="zh-CN" sz="6200" i="1" dirty="0">
                                        <a:latin typeface="Cambria Math" panose="02040503050406030204" pitchFamily="18" charset="0"/>
                                      </a:rPr>
                                      <m:t>2</m:t>
                                    </m:r>
                                    <m:d>
                                      <m:dPr>
                                        <m:begChr m:val="|"/>
                                        <m:endChr m:val="|"/>
                                        <m:ctrlPr>
                                          <a:rPr lang="en-US" altLang="zh-CN" sz="6200" b="0" i="1" dirty="0" smtClean="0">
                                            <a:latin typeface="Cambria Math" panose="02040503050406030204" pitchFamily="18" charset="0"/>
                                          </a:rPr>
                                        </m:ctrlPr>
                                      </m:dPr>
                                      <m:e>
                                        <m:r>
                                          <a:rPr lang="en-US" altLang="zh-CN" sz="6200" i="1" dirty="0">
                                            <a:latin typeface="Cambria Math" panose="02040503050406030204" pitchFamily="18" charset="0"/>
                                          </a:rPr>
                                          <m:t>𝐾</m:t>
                                        </m:r>
                                      </m:e>
                                    </m:d>
                                  </m:den>
                                </m:f>
                              </m:e>
                            </m:d>
                            <m:r>
                              <a:rPr lang="en-US" altLang="zh-CN" sz="6200" b="0" i="1" dirty="0" smtClean="0">
                                <a:latin typeface="Cambria Math" panose="02040503050406030204" pitchFamily="18" charset="0"/>
                              </a:rPr>
                              <m:t>                                </m:t>
                            </m:r>
                            <m:r>
                              <a:rPr lang="en-US" altLang="zh-CN" sz="6200" b="0" i="1" dirty="0" smtClean="0">
                                <a:latin typeface="Cambria Math" panose="02040503050406030204" pitchFamily="18" charset="0"/>
                              </a:rPr>
                              <m:t>𝐷</m:t>
                            </m:r>
                            <m:r>
                              <a:rPr lang="en-US" altLang="zh-CN" sz="6200" b="0" i="1" dirty="0" smtClean="0">
                                <a:latin typeface="Cambria Math" panose="02040503050406030204" pitchFamily="18" charset="0"/>
                              </a:rPr>
                              <m:t> </m:t>
                            </m:r>
                            <m:r>
                              <a:rPr lang="en-US" altLang="zh-CN" sz="6200" b="0" i="1" dirty="0" smtClean="0">
                                <a:latin typeface="Cambria Math" panose="02040503050406030204" pitchFamily="18" charset="0"/>
                              </a:rPr>
                              <m:t>𝑞𝑢𝑎𝑑</m:t>
                            </m:r>
                          </m:e>
                        </m:eqArr>
                      </m:e>
                    </m:d>
                  </m:oMath>
                </a14:m>
                <a:endParaRPr lang="en-US" altLang="zh-CN" sz="6200" dirty="0"/>
              </a:p>
              <a:p>
                <a:pPr marL="0" indent="0">
                  <a:buNone/>
                </a:pPr>
                <a:r>
                  <a:rPr lang="en-US" altLang="zh-CN" sz="6200" dirty="0"/>
                  <a:t>The </a:t>
                </a:r>
                <a:r>
                  <a:rPr lang="en-US" altLang="zh-CN" sz="6200" dirty="0" err="1"/>
                  <a:t>betatron</a:t>
                </a:r>
                <a:r>
                  <a:rPr lang="en-US" altLang="zh-CN" sz="6200" dirty="0"/>
                  <a:t> tune in one period is</a:t>
                </a:r>
              </a:p>
              <a:p>
                <a:pPr marL="0" indent="0">
                  <a:buNone/>
                </a:pPr>
                <a:r>
                  <a:rPr lang="el-GR" altLang="zh-CN" sz="6200" dirty="0"/>
                  <a:t>ν</a:t>
                </a:r>
                <a:r>
                  <a:rPr lang="en-US" altLang="zh-CN" sz="6200" dirty="0"/>
                  <a:t>=</a:t>
                </a:r>
                <a:r>
                  <a:rPr lang="el-GR" altLang="zh-CN" sz="6200" dirty="0"/>
                  <a:t> </a:t>
                </a:r>
                <a14:m>
                  <m:oMath xmlns:m="http://schemas.openxmlformats.org/officeDocument/2006/math">
                    <m:f>
                      <m:fPr>
                        <m:ctrlPr>
                          <a:rPr lang="el-GR" altLang="zh-CN" sz="6200" i="1" dirty="0">
                            <a:latin typeface="Cambria Math" panose="02040503050406030204" pitchFamily="18" charset="0"/>
                          </a:rPr>
                        </m:ctrlPr>
                      </m:fPr>
                      <m:num>
                        <m:r>
                          <m:rPr>
                            <m:sty m:val="p"/>
                          </m:rPr>
                          <a:rPr lang="el-GR" altLang="zh-CN" sz="6200" b="0" i="1" dirty="0" smtClean="0">
                            <a:latin typeface="Cambria Math" panose="02040503050406030204" pitchFamily="18" charset="0"/>
                          </a:rPr>
                          <m:t>Ψ</m:t>
                        </m:r>
                      </m:num>
                      <m:den>
                        <m:r>
                          <a:rPr lang="en-US" altLang="zh-CN" sz="6200" b="0" i="1" dirty="0" smtClean="0">
                            <a:latin typeface="Cambria Math" panose="02040503050406030204" pitchFamily="18" charset="0"/>
                          </a:rPr>
                          <m:t>2</m:t>
                        </m:r>
                        <m:r>
                          <m:rPr>
                            <m:sty m:val="p"/>
                          </m:rPr>
                          <a:rPr lang="el-GR" altLang="zh-CN" sz="6200" b="0" i="1" dirty="0" smtClean="0">
                            <a:latin typeface="Cambria Math" panose="02040503050406030204" pitchFamily="18" charset="0"/>
                          </a:rPr>
                          <m:t>π</m:t>
                        </m:r>
                      </m:den>
                    </m:f>
                    <m:r>
                      <a:rPr lang="en-US" altLang="zh-CN" sz="6200" b="0" i="1" dirty="0" smtClean="0">
                        <a:latin typeface="Cambria Math" panose="02040503050406030204" pitchFamily="18" charset="0"/>
                      </a:rPr>
                      <m:t>=</m:t>
                    </m:r>
                  </m:oMath>
                </a14:m>
                <a:r>
                  <a:rPr lang="el-GR" altLang="zh-CN" sz="6200" dirty="0"/>
                  <a:t> </a:t>
                </a:r>
                <a14:m>
                  <m:oMath xmlns:m="http://schemas.openxmlformats.org/officeDocument/2006/math">
                    <m:f>
                      <m:fPr>
                        <m:ctrlPr>
                          <a:rPr lang="el-GR" altLang="zh-CN" sz="6200" i="1" dirty="0">
                            <a:latin typeface="Cambria Math" panose="02040503050406030204" pitchFamily="18" charset="0"/>
                          </a:rPr>
                        </m:ctrlPr>
                      </m:fPr>
                      <m:num>
                        <m:r>
                          <a:rPr lang="en-US" altLang="zh-CN" sz="6200" b="0" i="1" dirty="0" smtClean="0">
                            <a:latin typeface="Cambria Math" panose="02040503050406030204" pitchFamily="18" charset="0"/>
                          </a:rPr>
                          <m:t>1</m:t>
                        </m:r>
                      </m:num>
                      <m:den>
                        <m:r>
                          <a:rPr lang="en-US" altLang="zh-CN" sz="6200" i="1" dirty="0">
                            <a:latin typeface="Cambria Math" panose="02040503050406030204" pitchFamily="18" charset="0"/>
                          </a:rPr>
                          <m:t>2</m:t>
                        </m:r>
                        <m:r>
                          <m:rPr>
                            <m:sty m:val="p"/>
                          </m:rPr>
                          <a:rPr lang="el-GR" altLang="zh-CN" sz="6200" i="1" dirty="0">
                            <a:latin typeface="Cambria Math" panose="02040503050406030204" pitchFamily="18" charset="0"/>
                          </a:rPr>
                          <m:t>π</m:t>
                        </m:r>
                      </m:den>
                    </m:f>
                    <m:nary>
                      <m:naryPr>
                        <m:ctrlPr>
                          <a:rPr lang="el-GR" altLang="zh-CN" sz="6200" i="1" dirty="0" smtClean="0">
                            <a:latin typeface="Cambria Math" panose="02040503050406030204" pitchFamily="18" charset="0"/>
                          </a:rPr>
                        </m:ctrlPr>
                      </m:naryPr>
                      <m:sub>
                        <m:sSub>
                          <m:sSubPr>
                            <m:ctrlPr>
                              <a:rPr lang="en-US" altLang="zh-CN" sz="6200" i="1">
                                <a:latin typeface="Cambria Math" panose="02040503050406030204" pitchFamily="18" charset="0"/>
                              </a:rPr>
                            </m:ctrlPr>
                          </m:sSubPr>
                          <m:e>
                            <m:r>
                              <m:rPr>
                                <m:brk m:alnAt="7"/>
                              </m:rPr>
                              <a:rPr lang="en-US" altLang="zh-CN" sz="6200" i="1">
                                <a:latin typeface="Cambria Math" panose="02040503050406030204" pitchFamily="18" charset="0"/>
                              </a:rPr>
                              <m:t>𝑠</m:t>
                            </m:r>
                          </m:e>
                          <m:sub>
                            <m:r>
                              <a:rPr lang="en-US" altLang="zh-CN" sz="6200" i="1">
                                <a:latin typeface="Cambria Math" panose="02040503050406030204" pitchFamily="18" charset="0"/>
                              </a:rPr>
                              <m:t>0</m:t>
                            </m:r>
                          </m:sub>
                        </m:sSub>
                      </m:sub>
                      <m:sup>
                        <m:sSub>
                          <m:sSubPr>
                            <m:ctrlPr>
                              <a:rPr lang="en-US" altLang="zh-CN" sz="6200" i="1">
                                <a:latin typeface="Cambria Math" panose="02040503050406030204" pitchFamily="18" charset="0"/>
                              </a:rPr>
                            </m:ctrlPr>
                          </m:sSubPr>
                          <m:e>
                            <m:r>
                              <m:rPr>
                                <m:brk m:alnAt="7"/>
                              </m:rPr>
                              <a:rPr lang="en-US" altLang="zh-CN" sz="6200" b="0" i="1" smtClean="0">
                                <a:latin typeface="Cambria Math" panose="02040503050406030204" pitchFamily="18" charset="0"/>
                              </a:rPr>
                              <m:t>𝑠</m:t>
                            </m:r>
                          </m:e>
                          <m:sub>
                            <m:r>
                              <a:rPr lang="en-US" altLang="zh-CN" sz="6200" b="0" i="1" smtClean="0">
                                <a:latin typeface="Cambria Math" panose="02040503050406030204" pitchFamily="18" charset="0"/>
                              </a:rPr>
                              <m:t>0</m:t>
                            </m:r>
                          </m:sub>
                        </m:sSub>
                        <m:r>
                          <a:rPr lang="en-US" altLang="zh-CN" sz="6200" b="0" i="1" dirty="0" smtClean="0">
                            <a:latin typeface="Cambria Math" panose="02040503050406030204" pitchFamily="18" charset="0"/>
                          </a:rPr>
                          <m:t>+</m:t>
                        </m:r>
                        <m:r>
                          <a:rPr lang="en-US" altLang="zh-CN" sz="6200" b="0" i="1" dirty="0" smtClean="0">
                            <a:latin typeface="Cambria Math" panose="02040503050406030204" pitchFamily="18" charset="0"/>
                          </a:rPr>
                          <m:t>𝐿</m:t>
                        </m:r>
                      </m:sup>
                      <m:e>
                        <m:f>
                          <m:fPr>
                            <m:ctrlPr>
                              <a:rPr lang="el-GR" altLang="zh-CN" sz="6200" i="1" dirty="0" smtClean="0">
                                <a:latin typeface="Cambria Math" panose="02040503050406030204" pitchFamily="18" charset="0"/>
                              </a:rPr>
                            </m:ctrlPr>
                          </m:fPr>
                          <m:num>
                            <m:r>
                              <a:rPr lang="en-US" altLang="zh-CN" sz="6200" b="0" i="1" dirty="0" smtClean="0">
                                <a:latin typeface="Cambria Math" panose="02040503050406030204" pitchFamily="18" charset="0"/>
                              </a:rPr>
                              <m:t>𝑑𝑠</m:t>
                            </m:r>
                          </m:num>
                          <m:den>
                            <m:r>
                              <m:rPr>
                                <m:sty m:val="p"/>
                              </m:rPr>
                              <a:rPr lang="el-GR" altLang="zh-CN" sz="6200" i="1" dirty="0" smtClean="0">
                                <a:latin typeface="Cambria Math" panose="02040503050406030204" pitchFamily="18" charset="0"/>
                              </a:rPr>
                              <m:t>β</m:t>
                            </m:r>
                            <m:r>
                              <a:rPr lang="en-US" altLang="zh-CN" sz="6200" b="0" i="1" dirty="0" smtClean="0">
                                <a:latin typeface="Cambria Math" panose="02040503050406030204" pitchFamily="18" charset="0"/>
                              </a:rPr>
                              <m:t>(</m:t>
                            </m:r>
                            <m:r>
                              <a:rPr lang="en-US" altLang="zh-CN" sz="6200" b="0" i="1" dirty="0" smtClean="0">
                                <a:latin typeface="Cambria Math" panose="02040503050406030204" pitchFamily="18" charset="0"/>
                              </a:rPr>
                              <m:t>𝑠</m:t>
                            </m:r>
                            <m:r>
                              <a:rPr lang="en-US" altLang="zh-CN" sz="6200" b="0" i="1" dirty="0" smtClean="0">
                                <a:latin typeface="Cambria Math" panose="02040503050406030204" pitchFamily="18" charset="0"/>
                              </a:rPr>
                              <m:t>)</m:t>
                            </m:r>
                          </m:den>
                        </m:f>
                      </m:e>
                    </m:nary>
                  </m:oMath>
                </a14:m>
                <a:r>
                  <a:rPr lang="en-US" altLang="zh-CN" sz="6200" dirty="0"/>
                  <a:t>=</a:t>
                </a:r>
                <a:r>
                  <a:rPr lang="el-GR" altLang="zh-CN" sz="6200" dirty="0"/>
                  <a:t> </a:t>
                </a:r>
                <a14:m>
                  <m:oMath xmlns:m="http://schemas.openxmlformats.org/officeDocument/2006/math">
                    <m:f>
                      <m:fPr>
                        <m:ctrlPr>
                          <a:rPr lang="el-GR" altLang="zh-CN" sz="6200" i="1" dirty="0">
                            <a:latin typeface="Cambria Math" panose="02040503050406030204" pitchFamily="18" charset="0"/>
                          </a:rPr>
                        </m:ctrlPr>
                      </m:fPr>
                      <m:num>
                        <m:r>
                          <a:rPr lang="en-US" altLang="zh-CN" sz="6200" i="1" dirty="0">
                            <a:latin typeface="Cambria Math" panose="02040503050406030204" pitchFamily="18" charset="0"/>
                          </a:rPr>
                          <m:t>1</m:t>
                        </m:r>
                      </m:num>
                      <m:den>
                        <m:r>
                          <a:rPr lang="en-US" altLang="zh-CN" sz="6200" i="1" dirty="0">
                            <a:latin typeface="Cambria Math" panose="02040503050406030204" pitchFamily="18" charset="0"/>
                          </a:rPr>
                          <m:t>2</m:t>
                        </m:r>
                        <m:r>
                          <m:rPr>
                            <m:sty m:val="p"/>
                          </m:rPr>
                          <a:rPr lang="el-GR" altLang="zh-CN" sz="6200" i="1" dirty="0">
                            <a:latin typeface="Cambria Math" panose="02040503050406030204" pitchFamily="18" charset="0"/>
                          </a:rPr>
                          <m:t>π</m:t>
                        </m:r>
                      </m:den>
                    </m:f>
                    <m:nary>
                      <m:naryPr>
                        <m:chr m:val="∮"/>
                        <m:limLoc m:val="undOvr"/>
                        <m:subHide m:val="on"/>
                        <m:supHide m:val="on"/>
                        <m:ctrlPr>
                          <a:rPr lang="el-GR" altLang="zh-CN" sz="6200" i="1" dirty="0" smtClean="0">
                            <a:latin typeface="Cambria Math" panose="02040503050406030204" pitchFamily="18" charset="0"/>
                          </a:rPr>
                        </m:ctrlPr>
                      </m:naryPr>
                      <m:sub/>
                      <m:sup/>
                      <m:e>
                        <m:f>
                          <m:fPr>
                            <m:ctrlPr>
                              <a:rPr lang="el-GR" altLang="zh-CN" sz="6200" i="1" dirty="0">
                                <a:latin typeface="Cambria Math" panose="02040503050406030204" pitchFamily="18" charset="0"/>
                              </a:rPr>
                            </m:ctrlPr>
                          </m:fPr>
                          <m:num>
                            <m:r>
                              <a:rPr lang="en-US" altLang="zh-CN" sz="6200" i="1" dirty="0">
                                <a:latin typeface="Cambria Math" panose="02040503050406030204" pitchFamily="18" charset="0"/>
                              </a:rPr>
                              <m:t>𝑑𝑠</m:t>
                            </m:r>
                          </m:num>
                          <m:den>
                            <m:r>
                              <m:rPr>
                                <m:sty m:val="p"/>
                              </m:rPr>
                              <a:rPr lang="el-GR" altLang="zh-CN" sz="6200" i="1" dirty="0">
                                <a:latin typeface="Cambria Math" panose="02040503050406030204" pitchFamily="18" charset="0"/>
                              </a:rPr>
                              <m:t>β</m:t>
                            </m:r>
                            <m:r>
                              <a:rPr lang="en-US" altLang="zh-CN" sz="6200" i="1" dirty="0">
                                <a:latin typeface="Cambria Math" panose="02040503050406030204" pitchFamily="18" charset="0"/>
                              </a:rPr>
                              <m:t>(</m:t>
                            </m:r>
                            <m:r>
                              <a:rPr lang="en-US" altLang="zh-CN" sz="6200" i="1" dirty="0">
                                <a:latin typeface="Cambria Math" panose="02040503050406030204" pitchFamily="18" charset="0"/>
                              </a:rPr>
                              <m:t>𝑠</m:t>
                            </m:r>
                            <m:r>
                              <a:rPr lang="en-US" altLang="zh-CN" sz="6200" i="1" dirty="0">
                                <a:latin typeface="Cambria Math" panose="02040503050406030204" pitchFamily="18" charset="0"/>
                              </a:rPr>
                              <m:t>)</m:t>
                            </m:r>
                          </m:den>
                        </m:f>
                      </m:e>
                    </m:nary>
                  </m:oMath>
                </a14:m>
                <a:endParaRPr lang="en-US" altLang="zh-CN" sz="6200" dirty="0"/>
              </a:p>
              <a:p>
                <a:pPr marL="0" indent="0">
                  <a:buNone/>
                </a:pPr>
                <a:r>
                  <a:rPr lang="en-US" altLang="zh-CN" sz="6200" dirty="0"/>
                  <a:t>The tune does not depend on the start point </a:t>
                </a:r>
                <a14:m>
                  <m:oMath xmlns:m="http://schemas.openxmlformats.org/officeDocument/2006/math">
                    <m:sSub>
                      <m:sSubPr>
                        <m:ctrlPr>
                          <a:rPr lang="en-US" altLang="zh-CN" sz="6200" i="1" smtClean="0">
                            <a:latin typeface="Cambria Math" panose="02040503050406030204" pitchFamily="18" charset="0"/>
                          </a:rPr>
                        </m:ctrlPr>
                      </m:sSubPr>
                      <m:e>
                        <m:r>
                          <m:rPr>
                            <m:brk m:alnAt="7"/>
                          </m:rPr>
                          <a:rPr lang="en-US" altLang="zh-CN" sz="6200" i="1">
                            <a:latin typeface="Cambria Math" panose="02040503050406030204" pitchFamily="18" charset="0"/>
                          </a:rPr>
                          <m:t>𝑠</m:t>
                        </m:r>
                      </m:e>
                      <m:sub>
                        <m:r>
                          <a:rPr lang="en-US" altLang="zh-CN" sz="6200" i="1">
                            <a:latin typeface="Cambria Math" panose="02040503050406030204" pitchFamily="18" charset="0"/>
                          </a:rPr>
                          <m:t>0</m:t>
                        </m:r>
                      </m:sub>
                    </m:sSub>
                  </m:oMath>
                </a14:m>
                <a:r>
                  <a:rPr lang="en-US" altLang="zh-CN" sz="6200" dirty="0"/>
                  <a:t>.</a:t>
                </a:r>
              </a:p>
            </p:txBody>
          </p:sp>
        </mc:Choice>
        <mc:Fallback xmlns="">
          <p:sp>
            <p:nvSpPr>
              <p:cNvPr id="3" name="内容占位符 2">
                <a:extLst>
                  <a:ext uri="{FF2B5EF4-FFF2-40B4-BE49-F238E27FC236}">
                    <a16:creationId xmlns:a16="http://schemas.microsoft.com/office/drawing/2014/main" id="{54129895-FA5F-42BD-8C8C-791EE6AE286D}"/>
                  </a:ext>
                </a:extLst>
              </p:cNvPr>
              <p:cNvSpPr>
                <a:spLocks noGrp="1" noRot="1" noChangeAspect="1" noMove="1" noResize="1" noEditPoints="1" noAdjustHandles="1" noChangeArrowheads="1" noChangeShapeType="1" noTextEdit="1"/>
              </p:cNvSpPr>
              <p:nvPr>
                <p:ph idx="1"/>
              </p:nvPr>
            </p:nvSpPr>
            <p:spPr>
              <a:xfrm>
                <a:off x="723900" y="242316"/>
                <a:ext cx="10870692" cy="6083328"/>
              </a:xfrm>
              <a:blipFill>
                <a:blip r:embed="rId2"/>
                <a:stretch>
                  <a:fillRect l="-617" t="-1904"/>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A3D62485-D478-4FC4-BCED-0A1B3188F48E}"/>
              </a:ext>
            </a:extLst>
          </p:cNvPr>
          <p:cNvSpPr>
            <a:spLocks noGrp="1"/>
          </p:cNvSpPr>
          <p:nvPr>
            <p:ph type="sldNum" sz="quarter" idx="12"/>
          </p:nvPr>
        </p:nvSpPr>
        <p:spPr/>
        <p:txBody>
          <a:bodyPr/>
          <a:lstStyle/>
          <a:p>
            <a:fld id="{BECEA2A7-8118-4BBB-B458-A85BC23F12DD}" type="slidenum">
              <a:rPr lang="zh-CN" altLang="en-US" smtClean="0"/>
              <a:t>26</a:t>
            </a:fld>
            <a:endParaRPr lang="zh-CN" altLang="en-US"/>
          </a:p>
        </p:txBody>
      </p:sp>
    </p:spTree>
    <p:extLst>
      <p:ext uri="{BB962C8B-B14F-4D97-AF65-F5344CB8AC3E}">
        <p14:creationId xmlns:p14="http://schemas.microsoft.com/office/powerpoint/2010/main" val="59013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DA92E3-E756-4EFC-8B50-D46B5993595B}"/>
              </a:ext>
            </a:extLst>
          </p:cNvPr>
          <p:cNvSpPr>
            <a:spLocks noGrp="1"/>
          </p:cNvSpPr>
          <p:nvPr>
            <p:ph type="title"/>
          </p:nvPr>
        </p:nvSpPr>
        <p:spPr>
          <a:xfrm>
            <a:off x="830451" y="171396"/>
            <a:ext cx="10515600" cy="859241"/>
          </a:xfrm>
        </p:spPr>
        <p:txBody>
          <a:bodyPr/>
          <a:lstStyle/>
          <a:p>
            <a:r>
              <a:rPr lang="en-US" altLang="zh-CN" dirty="0"/>
              <a:t>Normal form(</a:t>
            </a:r>
            <a:r>
              <a:rPr lang="zh-CN" altLang="en-US" dirty="0"/>
              <a:t>规范形式</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D923064-A2B9-4807-9E52-9601D3FB5378}"/>
                  </a:ext>
                </a:extLst>
              </p:cNvPr>
              <p:cNvSpPr>
                <a:spLocks noGrp="1"/>
              </p:cNvSpPr>
              <p:nvPr>
                <p:ph idx="1"/>
              </p:nvPr>
            </p:nvSpPr>
            <p:spPr>
              <a:xfrm>
                <a:off x="838200" y="1162373"/>
                <a:ext cx="10515600" cy="5188323"/>
              </a:xfrm>
            </p:spPr>
            <p:txBody>
              <a:bodyPr>
                <a:normAutofit fontScale="85000" lnSpcReduction="20000"/>
              </a:bodyPr>
              <a:lstStyle/>
              <a:p>
                <a:pPr marL="0" indent="0">
                  <a:buNone/>
                </a:pPr>
                <a:r>
                  <a:rPr lang="en-US" altLang="zh-CN" dirty="0"/>
                  <a:t>Rewrite Eq.(12) as </a:t>
                </a:r>
                <a14:m>
                  <m:oMath xmlns:m="http://schemas.openxmlformats.org/officeDocument/2006/math">
                    <m:r>
                      <a:rPr lang="en-US" altLang="zh-CN" i="1" dirty="0" smtClean="0">
                        <a:latin typeface="Cambria Math" panose="02040503050406030204" pitchFamily="18" charset="0"/>
                      </a:rPr>
                      <m:t>𝑀</m:t>
                    </m:r>
                    <m:r>
                      <a:rPr lang="en-US" altLang="zh-CN" i="1" dirty="0" smtClean="0">
                        <a:latin typeface="Cambria Math" panose="02040503050406030204" pitchFamily="18" charset="0"/>
                      </a:rPr>
                      <m:t> </m:t>
                    </m:r>
                  </m:oMath>
                </a14:m>
                <a:r>
                  <a:rPr lang="pt-BR" altLang="zh-CN" dirty="0"/>
                  <a:t>(</a:t>
                </a:r>
                <a14:m>
                  <m:oMath xmlns:m="http://schemas.openxmlformats.org/officeDocument/2006/math">
                    <m:r>
                      <a:rPr lang="en-US" altLang="zh-CN" i="1" dirty="0">
                        <a:latin typeface="Cambria Math" panose="02040503050406030204" pitchFamily="18" charset="0"/>
                      </a:rPr>
                      <m:t>𝑠</m:t>
                    </m:r>
                  </m:oMath>
                </a14:m>
                <a:r>
                  <a:rPr lang="pt-BR" altLang="zh-CN" dirty="0"/>
                  <a:t>|</a:t>
                </a: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𝑠</m:t>
                        </m:r>
                      </m:e>
                      <m:sub>
                        <m:r>
                          <a:rPr lang="en-US" altLang="zh-CN" b="0" i="1" dirty="0" smtClean="0">
                            <a:latin typeface="Cambria Math" panose="02040503050406030204" pitchFamily="18" charset="0"/>
                          </a:rPr>
                          <m:t>0</m:t>
                        </m:r>
                      </m:sub>
                    </m:sSub>
                  </m:oMath>
                </a14:m>
                <a:r>
                  <a:rPr lang="pt-BR" altLang="zh-CN" dirty="0"/>
                  <a:t>)</a:t>
                </a:r>
                <a14:m>
                  <m:oMath xmlns:m="http://schemas.openxmlformats.org/officeDocument/2006/math">
                    <m:r>
                      <a:rPr lang="en-US" altLang="zh-CN" b="0" i="1" dirty="0" smtClean="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𝐴</m:t>
                        </m:r>
                      </m:e>
                      <m:sup>
                        <m:r>
                          <a:rPr lang="en-US" altLang="zh-CN" i="1" dirty="0">
                            <a:latin typeface="Cambria Math" panose="02040503050406030204" pitchFamily="18" charset="0"/>
                          </a:rPr>
                          <m:t>−1</m:t>
                        </m:r>
                      </m:sup>
                    </m:sSup>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r>
                      <a:rPr lang="en-US" altLang="zh-CN" i="1" dirty="0">
                        <a:latin typeface="Cambria Math" panose="02040503050406030204" pitchFamily="18" charset="0"/>
                      </a:rPr>
                      <m:t>𝑅𝐴</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oMath>
                </a14:m>
                <a:endParaRPr lang="en-US" altLang="zh-CN" dirty="0"/>
              </a:p>
              <a:p>
                <a:pPr marL="0" indent="0">
                  <a:buNone/>
                </a:pPr>
                <a:r>
                  <a:rPr lang="en-US" altLang="zh-CN" dirty="0"/>
                  <a:t>The right side is the normal form representation of transfer matrix </a:t>
                </a:r>
                <a14:m>
                  <m:oMath xmlns:m="http://schemas.openxmlformats.org/officeDocument/2006/math">
                    <m:r>
                      <a:rPr lang="en-US" altLang="zh-CN" i="1" dirty="0">
                        <a:latin typeface="Cambria Math" panose="02040503050406030204" pitchFamily="18" charset="0"/>
                      </a:rPr>
                      <m:t>𝑀</m:t>
                    </m:r>
                  </m:oMath>
                </a14:m>
                <a:r>
                  <a:rPr lang="en-US" altLang="zh-CN" dirty="0"/>
                  <a:t>.</a:t>
                </a:r>
              </a:p>
              <a:p>
                <a:pPr marL="0" indent="0">
                  <a:buNone/>
                </a:pPr>
                <a:endParaRPr lang="en-US" altLang="zh-CN" i="1" dirty="0">
                  <a:latin typeface="Cambria Math" panose="02040503050406030204" pitchFamily="18" charset="0"/>
                </a:endParaRPr>
              </a:p>
              <a:p>
                <a:pPr marL="0" indent="0">
                  <a:buNone/>
                </a:pPr>
                <a14:m>
                  <m:oMath xmlns:m="http://schemas.openxmlformats.org/officeDocument/2006/math">
                    <m:r>
                      <a:rPr lang="en-US" altLang="zh-CN" i="1" dirty="0">
                        <a:latin typeface="Cambria Math" panose="02040503050406030204" pitchFamily="18" charset="0"/>
                      </a:rPr>
                      <m:t>𝐴</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r>
                      <a:rPr lang="en-US" altLang="zh-CN" b="0" i="1" dirty="0" smtClean="0">
                        <a:latin typeface="Cambria Math" panose="02040503050406030204" pitchFamily="18" charset="0"/>
                      </a:rPr>
                      <m:t>=</m:t>
                    </m:r>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1</m:t>
                                  </m:r>
                                </m:num>
                                <m:den>
                                  <m:rad>
                                    <m:radPr>
                                      <m:degHide m:val="on"/>
                                      <m:ctrlPr>
                                        <a:rPr lang="en-US" altLang="zh-CN" i="1" dirty="0">
                                          <a:latin typeface="Cambria Math" panose="02040503050406030204" pitchFamily="18" charset="0"/>
                                        </a:rPr>
                                      </m:ctrlPr>
                                    </m:radPr>
                                    <m:deg/>
                                    <m:e>
                                      <m:r>
                                        <a:rPr lang="el-GR" altLang="zh-CN" i="1" dirty="0">
                                          <a:latin typeface="Cambria Math" panose="02040503050406030204" pitchFamily="18" charset="0"/>
                                        </a:rPr>
                                        <m:t>𝛽</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e>
                                  </m:rad>
                                </m:den>
                              </m:f>
                            </m:e>
                            <m:e>
                              <m:r>
                                <a:rPr lang="en-US" altLang="zh-CN" b="0" i="1" dirty="0" smtClean="0">
                                  <a:latin typeface="Cambria Math" panose="02040503050406030204" pitchFamily="18" charset="0"/>
                                </a:rPr>
                                <m:t>0</m:t>
                              </m:r>
                            </m:e>
                          </m:mr>
                          <m:mr>
                            <m:e>
                              <m:f>
                                <m:fPr>
                                  <m:ctrlPr>
                                    <a:rPr lang="en-US" altLang="zh-CN" i="1" dirty="0">
                                      <a:latin typeface="Cambria Math" panose="02040503050406030204" pitchFamily="18" charset="0"/>
                                    </a:rPr>
                                  </m:ctrlPr>
                                </m:fPr>
                                <m:num>
                                  <m:r>
                                    <m:rPr>
                                      <m:sty m:val="p"/>
                                    </m:rPr>
                                    <a:rPr lang="el-GR" altLang="zh-CN" i="1" dirty="0">
                                      <a:latin typeface="Cambria Math" panose="02040503050406030204" pitchFamily="18" charset="0"/>
                                    </a:rPr>
                                    <m:t>α</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num>
                                <m:den>
                                  <m:rad>
                                    <m:radPr>
                                      <m:degHide m:val="on"/>
                                      <m:ctrlPr>
                                        <a:rPr lang="en-US" altLang="zh-CN" i="1" dirty="0">
                                          <a:latin typeface="Cambria Math" panose="02040503050406030204" pitchFamily="18" charset="0"/>
                                        </a:rPr>
                                      </m:ctrlPr>
                                    </m:radPr>
                                    <m:deg/>
                                    <m:e>
                                      <m:r>
                                        <a:rPr lang="el-GR" altLang="zh-CN" i="1" dirty="0">
                                          <a:latin typeface="Cambria Math" panose="02040503050406030204" pitchFamily="18" charset="0"/>
                                        </a:rPr>
                                        <m:t>𝛽</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e>
                                  </m:rad>
                                </m:den>
                              </m:f>
                            </m:e>
                            <m:e>
                              <m:rad>
                                <m:radPr>
                                  <m:degHide m:val="on"/>
                                  <m:ctrlPr>
                                    <a:rPr lang="en-US" altLang="zh-CN" i="1" dirty="0">
                                      <a:latin typeface="Cambria Math" panose="02040503050406030204" pitchFamily="18" charset="0"/>
                                    </a:rPr>
                                  </m:ctrlPr>
                                </m:radPr>
                                <m:deg/>
                                <m:e>
                                  <m:r>
                                    <a:rPr lang="el-GR" altLang="zh-CN" i="1" dirty="0">
                                      <a:latin typeface="Cambria Math" panose="02040503050406030204" pitchFamily="18" charset="0"/>
                                    </a:rPr>
                                    <m:t>𝛽</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e>
                              </m:rad>
                            </m:e>
                          </m:mr>
                        </m:m>
                      </m:e>
                    </m:d>
                  </m:oMath>
                </a14:m>
                <a:r>
                  <a:rPr lang="en-US" altLang="zh-CN" i="1" dirty="0">
                    <a:latin typeface="Cambria Math" panose="02040503050406030204" pitchFamily="18" charset="0"/>
                  </a:rPr>
                  <a:t>,</a:t>
                </a:r>
                <a:r>
                  <a:rPr lang="en-US" altLang="zh-CN" dirty="0"/>
                  <a:t> </a:t>
                </a:r>
                <a14:m>
                  <m:oMath xmlns:m="http://schemas.openxmlformats.org/officeDocument/2006/math">
                    <m:sSup>
                      <m:sSupPr>
                        <m:ctrlPr>
                          <a:rPr lang="en-US" altLang="zh-CN" i="1" dirty="0" smtClean="0">
                            <a:latin typeface="Cambria Math" panose="02040503050406030204" pitchFamily="18" charset="0"/>
                          </a:rPr>
                        </m:ctrlPr>
                      </m:sSupPr>
                      <m:e>
                        <m:r>
                          <a:rPr lang="en-US" altLang="zh-CN" i="1" dirty="0">
                            <a:latin typeface="Cambria Math" panose="02040503050406030204" pitchFamily="18" charset="0"/>
                          </a:rPr>
                          <m:t>𝐴</m:t>
                        </m:r>
                      </m:e>
                      <m:sup>
                        <m:r>
                          <a:rPr lang="en-US" altLang="zh-CN" b="0" i="1" dirty="0" smtClean="0">
                            <a:latin typeface="Cambria Math" panose="02040503050406030204" pitchFamily="18" charset="0"/>
                          </a:rPr>
                          <m:t>−1</m:t>
                        </m:r>
                      </m:sup>
                    </m:sSup>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r>
                      <a:rPr lang="en-US" altLang="zh-CN" i="1" dirty="0">
                        <a:latin typeface="Cambria Math" panose="02040503050406030204" pitchFamily="18" charset="0"/>
                      </a:rPr>
                      <m:t>=</m:t>
                    </m:r>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ad>
                                <m:radPr>
                                  <m:degHide m:val="on"/>
                                  <m:ctrlPr>
                                    <a:rPr lang="en-US" altLang="zh-CN" i="1" dirty="0">
                                      <a:latin typeface="Cambria Math" panose="02040503050406030204" pitchFamily="18" charset="0"/>
                                    </a:rPr>
                                  </m:ctrlPr>
                                </m:radPr>
                                <m:deg/>
                                <m:e>
                                  <m:r>
                                    <a:rPr lang="el-GR" altLang="zh-CN" i="1" dirty="0">
                                      <a:latin typeface="Cambria Math" panose="02040503050406030204" pitchFamily="18" charset="0"/>
                                    </a:rPr>
                                    <m:t>𝛽</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e>
                              </m:rad>
                            </m:e>
                            <m:e>
                              <m:r>
                                <a:rPr lang="en-US" altLang="zh-CN" i="1" dirty="0">
                                  <a:latin typeface="Cambria Math" panose="02040503050406030204" pitchFamily="18" charset="0"/>
                                </a:rPr>
                                <m:t>0</m:t>
                              </m:r>
                            </m:e>
                          </m:mr>
                          <m:mr>
                            <m:e>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m:rPr>
                                      <m:sty m:val="p"/>
                                    </m:rPr>
                                    <a:rPr lang="el-GR" altLang="zh-CN" i="1" dirty="0">
                                      <a:latin typeface="Cambria Math" panose="02040503050406030204" pitchFamily="18" charset="0"/>
                                    </a:rPr>
                                    <m:t>α</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num>
                                <m:den>
                                  <m:rad>
                                    <m:radPr>
                                      <m:degHide m:val="on"/>
                                      <m:ctrlPr>
                                        <a:rPr lang="en-US" altLang="zh-CN" i="1" dirty="0">
                                          <a:latin typeface="Cambria Math" panose="02040503050406030204" pitchFamily="18" charset="0"/>
                                        </a:rPr>
                                      </m:ctrlPr>
                                    </m:radPr>
                                    <m:deg/>
                                    <m:e>
                                      <m:r>
                                        <a:rPr lang="el-GR" altLang="zh-CN" i="1" dirty="0">
                                          <a:latin typeface="Cambria Math" panose="02040503050406030204" pitchFamily="18" charset="0"/>
                                        </a:rPr>
                                        <m:t>𝛽</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e>
                                  </m:rad>
                                </m:den>
                              </m:f>
                            </m:e>
                            <m:e>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ad>
                                    <m:radPr>
                                      <m:degHide m:val="on"/>
                                      <m:ctrlPr>
                                        <a:rPr lang="en-US" altLang="zh-CN" i="1" dirty="0">
                                          <a:latin typeface="Cambria Math" panose="02040503050406030204" pitchFamily="18" charset="0"/>
                                        </a:rPr>
                                      </m:ctrlPr>
                                    </m:radPr>
                                    <m:deg/>
                                    <m:e>
                                      <m:r>
                                        <a:rPr lang="el-GR" altLang="zh-CN" i="1" dirty="0">
                                          <a:latin typeface="Cambria Math" panose="02040503050406030204" pitchFamily="18" charset="0"/>
                                        </a:rPr>
                                        <m:t>𝛽</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e>
                                  </m:rad>
                                </m:den>
                              </m:f>
                            </m:e>
                          </m:mr>
                        </m:m>
                      </m:e>
                    </m:d>
                    <m:r>
                      <a:rPr lang="en-US" altLang="zh-CN" b="0" i="1" dirty="0" smtClean="0">
                        <a:latin typeface="Cambria Math" panose="02040503050406030204" pitchFamily="18" charset="0"/>
                      </a:rPr>
                      <m:t>,</m:t>
                    </m:r>
                    <m:r>
                      <a:rPr lang="en-US" altLang="zh-CN" i="1" dirty="0">
                        <a:latin typeface="Cambria Math" panose="02040503050406030204" pitchFamily="18" charset="0"/>
                      </a:rPr>
                      <m:t>𝑅</m:t>
                    </m:r>
                    <m:r>
                      <a:rPr lang="en-US" altLang="zh-CN" b="0" i="1" dirty="0" smtClean="0">
                        <a:latin typeface="Cambria Math" panose="02040503050406030204" pitchFamily="18" charset="0"/>
                      </a:rPr>
                      <m:t>=</m:t>
                    </m:r>
                    <m:d>
                      <m:dPr>
                        <m:ctrlPr>
                          <a:rPr lang="en-US" altLang="zh-CN" i="1" dirty="0" smtClean="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smtClean="0">
                                  <a:latin typeface="Cambria Math" panose="02040503050406030204" pitchFamily="18" charset="0"/>
                                </a:rPr>
                                <m:t> </m:t>
                              </m:r>
                              <m:r>
                                <a:rPr lang="en-US" altLang="zh-CN" i="1" dirty="0">
                                  <a:latin typeface="Cambria Math" panose="02040503050406030204" pitchFamily="18" charset="0"/>
                                </a:rPr>
                                <m:t>𝐶𝑜𝑠</m:t>
                              </m:r>
                              <m:r>
                                <m:rPr>
                                  <m:sty m:val="p"/>
                                </m:rPr>
                                <a:rPr lang="el-GR" altLang="zh-CN" i="1" dirty="0">
                                  <a:latin typeface="Cambria Math" panose="02040503050406030204" pitchFamily="18" charset="0"/>
                                </a:rPr>
                                <m:t>ψ</m:t>
                              </m:r>
                            </m:e>
                            <m:e>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e>
                          </m:mr>
                          <m:mr>
                            <m:e>
                              <m:r>
                                <a:rPr lang="en-US" altLang="zh-CN" b="0" i="1" dirty="0" smtClean="0">
                                  <a:latin typeface="Cambria Math" panose="02040503050406030204" pitchFamily="18" charset="0"/>
                                </a:rPr>
                                <m:t>−</m:t>
                              </m:r>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e>
                            <m:e>
                              <m:r>
                                <a:rPr lang="en-US" altLang="zh-CN" i="1" dirty="0">
                                  <a:latin typeface="Cambria Math" panose="02040503050406030204" pitchFamily="18" charset="0"/>
                                </a:rPr>
                                <m:t>𝐶𝑜𝑠</m:t>
                              </m:r>
                              <m:r>
                                <m:rPr>
                                  <m:sty m:val="p"/>
                                </m:rPr>
                                <a:rPr lang="el-GR" altLang="zh-CN" i="1" dirty="0">
                                  <a:latin typeface="Cambria Math" panose="02040503050406030204" pitchFamily="18" charset="0"/>
                                </a:rPr>
                                <m:t>ψ</m:t>
                              </m:r>
                            </m:e>
                          </m:mr>
                        </m:m>
                      </m:e>
                    </m:d>
                  </m:oMath>
                </a14:m>
                <a:endParaRPr lang="en-US" altLang="zh-CN" dirty="0"/>
              </a:p>
              <a:p>
                <a:pPr marL="0" indent="0">
                  <a:buNone/>
                </a:pPr>
                <a:endParaRPr lang="en-US" altLang="zh-CN" b="0" dirty="0"/>
              </a:p>
              <a:p>
                <a:pPr marL="0" indent="0">
                  <a:buNone/>
                </a:pPr>
                <a:r>
                  <a:rPr lang="en-US" altLang="zh-CN" b="0" dirty="0"/>
                  <a:t>Let </a:t>
                </a:r>
                <a14:m>
                  <m:oMath xmlns:m="http://schemas.openxmlformats.org/officeDocument/2006/math">
                    <m:d>
                      <m:dPr>
                        <m:ctrlPr>
                          <a:rPr lang="en-US" altLang="zh-CN" b="0" i="1" smtClean="0">
                            <a:latin typeface="Cambria Math" panose="02040503050406030204" pitchFamily="18" charset="0"/>
                          </a:rPr>
                        </m:ctrlPr>
                      </m:dPr>
                      <m:e>
                        <m:f>
                          <m:fPr>
                            <m:type m:val="noBar"/>
                            <m:ctrlPr>
                              <a:rPr lang="en-US" altLang="zh-CN" b="0" i="1" smtClean="0">
                                <a:latin typeface="Cambria Math" panose="02040503050406030204" pitchFamily="18" charset="0"/>
                              </a:rPr>
                            </m:ctrlPr>
                          </m:fPr>
                          <m:num>
                            <m:r>
                              <a:rPr lang="en-US" altLang="zh-CN" i="1" dirty="0">
                                <a:latin typeface="Cambria Math" panose="02040503050406030204" pitchFamily="18" charset="0"/>
                              </a:rPr>
                              <m:t>𝑣</m:t>
                            </m:r>
                          </m:num>
                          <m:den>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𝑝</m:t>
                                </m:r>
                              </m:e>
                              <m:sub>
                                <m:r>
                                  <a:rPr lang="en-US" altLang="zh-CN" i="1" dirty="0">
                                    <a:latin typeface="Cambria Math" panose="02040503050406030204" pitchFamily="18" charset="0"/>
                                  </a:rPr>
                                  <m:t>𝑣</m:t>
                                </m:r>
                              </m:sub>
                            </m:sSub>
                          </m:den>
                        </m:f>
                      </m:e>
                    </m:d>
                  </m:oMath>
                </a14:m>
                <a:r>
                  <a:rPr lang="en-US" altLang="zh-CN" dirty="0"/>
                  <a:t>= </a:t>
                </a:r>
                <a14:m>
                  <m:oMath xmlns:m="http://schemas.openxmlformats.org/officeDocument/2006/math">
                    <m:r>
                      <a:rPr lang="en-US" altLang="zh-CN" i="1" dirty="0">
                        <a:latin typeface="Cambria Math" panose="02040503050406030204" pitchFamily="18" charset="0"/>
                      </a:rPr>
                      <m:t>𝐴</m:t>
                    </m:r>
                  </m:oMath>
                </a14:m>
                <a:r>
                  <a:rPr lang="en-US" altLang="zh-CN" dirty="0"/>
                  <a:t> </a:t>
                </a:r>
                <a14:m>
                  <m:oMath xmlns:m="http://schemas.openxmlformats.org/officeDocument/2006/math">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r>
                              <a:rPr lang="en-US" altLang="zh-CN" i="1" dirty="0">
                                <a:latin typeface="Cambria Math" panose="02040503050406030204" pitchFamily="18" charset="0"/>
                              </a:rPr>
                              <m:t>𝑢</m:t>
                            </m:r>
                          </m:num>
                          <m:den>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den>
                        </m:f>
                      </m:e>
                    </m:d>
                  </m:oMath>
                </a14:m>
                <a:r>
                  <a:rPr lang="en-US" altLang="zh-CN" dirty="0"/>
                  <a:t>= </a:t>
                </a:r>
                <a14:m>
                  <m:oMath xmlns:m="http://schemas.openxmlformats.org/officeDocument/2006/math">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𝑢</m:t>
                                </m:r>
                              </m:num>
                              <m:den>
                                <m:rad>
                                  <m:radPr>
                                    <m:degHide m:val="on"/>
                                    <m:ctrlPr>
                                      <a:rPr lang="en-US" altLang="zh-CN" i="1" dirty="0">
                                        <a:latin typeface="Cambria Math" panose="02040503050406030204" pitchFamily="18" charset="0"/>
                                      </a:rPr>
                                    </m:ctrlPr>
                                  </m:radPr>
                                  <m:deg/>
                                  <m:e>
                                    <m:r>
                                      <a:rPr lang="el-GR" altLang="zh-CN" i="1" dirty="0">
                                        <a:latin typeface="Cambria Math" panose="02040503050406030204" pitchFamily="18" charset="0"/>
                                      </a:rPr>
                                      <m:t>𝛽</m:t>
                                    </m:r>
                                  </m:e>
                                </m:rad>
                              </m:den>
                            </m:f>
                          </m:num>
                          <m:den>
                            <m:f>
                              <m:fPr>
                                <m:ctrlPr>
                                  <a:rPr lang="en-US" altLang="zh-CN" i="1" dirty="0">
                                    <a:latin typeface="Cambria Math" panose="02040503050406030204" pitchFamily="18" charset="0"/>
                                  </a:rPr>
                                </m:ctrlPr>
                              </m:fPr>
                              <m:num>
                                <m:r>
                                  <a:rPr lang="el-GR" altLang="zh-CN" i="1" dirty="0">
                                    <a:latin typeface="Cambria Math" panose="02040503050406030204" pitchFamily="18" charset="0"/>
                                  </a:rPr>
                                  <m:t>𝛽</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a:rPr lang="en-US" altLang="zh-CN" b="0" i="1" dirty="0" smtClean="0">
                                    <a:latin typeface="Cambria Math" panose="02040503050406030204" pitchFamily="18" charset="0"/>
                                  </a:rPr>
                                  <m:t>+</m:t>
                                </m:r>
                                <m:r>
                                  <m:rPr>
                                    <m:sty m:val="p"/>
                                    <m:brk m:alnAt="7"/>
                                  </m:rPr>
                                  <a:rPr lang="el-GR" altLang="zh-CN" i="1">
                                    <a:latin typeface="Cambria Math" panose="02040503050406030204" pitchFamily="18" charset="0"/>
                                  </a:rPr>
                                  <m:t>α</m:t>
                                </m:r>
                                <m:r>
                                  <a:rPr lang="en-US" altLang="zh-CN" i="1" dirty="0">
                                    <a:latin typeface="Cambria Math" panose="02040503050406030204" pitchFamily="18" charset="0"/>
                                  </a:rPr>
                                  <m:t>𝑢</m:t>
                                </m:r>
                              </m:num>
                              <m:den>
                                <m:rad>
                                  <m:radPr>
                                    <m:degHide m:val="on"/>
                                    <m:ctrlPr>
                                      <a:rPr lang="en-US" altLang="zh-CN" i="1" dirty="0">
                                        <a:latin typeface="Cambria Math" panose="02040503050406030204" pitchFamily="18" charset="0"/>
                                      </a:rPr>
                                    </m:ctrlPr>
                                  </m:radPr>
                                  <m:deg/>
                                  <m:e>
                                    <m:r>
                                      <a:rPr lang="el-GR" altLang="zh-CN" i="1" dirty="0">
                                        <a:latin typeface="Cambria Math" panose="02040503050406030204" pitchFamily="18" charset="0"/>
                                      </a:rPr>
                                      <m:t>𝛽</m:t>
                                    </m:r>
                                  </m:e>
                                </m:rad>
                              </m:den>
                            </m:f>
                          </m:den>
                        </m:f>
                      </m:e>
                    </m:d>
                  </m:oMath>
                </a14:m>
                <a:endParaRPr lang="en-US" altLang="zh-CN" dirty="0"/>
              </a:p>
              <a:p>
                <a:pPr marL="0" indent="0">
                  <a:buNone/>
                </a:pPr>
                <a:r>
                  <a:rPr lang="en-US" altLang="zh-CN" dirty="0"/>
                  <a:t>The matrix </a:t>
                </a:r>
                <a14:m>
                  <m:oMath xmlns:m="http://schemas.openxmlformats.org/officeDocument/2006/math">
                    <m:r>
                      <a:rPr lang="en-US" altLang="zh-CN" i="1" dirty="0" smtClean="0">
                        <a:latin typeface="Cambria Math" panose="02040503050406030204" pitchFamily="18" charset="0"/>
                      </a:rPr>
                      <m:t>𝐴</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oMath>
                </a14:m>
                <a:r>
                  <a:rPr lang="zh-CN" altLang="en-US" dirty="0"/>
                  <a:t> </a:t>
                </a:r>
                <a:r>
                  <a:rPr lang="en-US" altLang="zh-CN" dirty="0"/>
                  <a:t>is the transformation from the physical coordinates </a:t>
                </a:r>
                <a14:m>
                  <m:oMath xmlns:m="http://schemas.openxmlformats.org/officeDocument/2006/math">
                    <m:r>
                      <a:rPr lang="en-US" altLang="zh-CN" b="0" i="0" dirty="0" smtClean="0">
                        <a:latin typeface="Cambria Math" panose="02040503050406030204" pitchFamily="18" charset="0"/>
                      </a:rPr>
                      <m:t>(</m:t>
                    </m:r>
                    <m:r>
                      <a:rPr lang="en-US" altLang="zh-CN" i="1" dirty="0">
                        <a:latin typeface="Cambria Math" panose="02040503050406030204" pitchFamily="18" charset="0"/>
                      </a:rPr>
                      <m:t>𝑢</m:t>
                    </m:r>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a:rPr lang="en-US" altLang="zh-CN" b="0" i="1" dirty="0" smtClean="0">
                        <a:latin typeface="Cambria Math" panose="02040503050406030204" pitchFamily="18" charset="0"/>
                      </a:rPr>
                      <m:t>)</m:t>
                    </m:r>
                  </m:oMath>
                </a14:m>
                <a:r>
                  <a:rPr lang="en-US" altLang="zh-CN" dirty="0"/>
                  <a:t>  to the normalized coordinates </a:t>
                </a:r>
                <a14:m>
                  <m:oMath xmlns:m="http://schemas.openxmlformats.org/officeDocument/2006/math">
                    <m:d>
                      <m:dPr>
                        <m:ctrlPr>
                          <a:rPr lang="en-US" altLang="zh-CN" i="1" dirty="0">
                            <a:latin typeface="Cambria Math" panose="02040503050406030204" pitchFamily="18" charset="0"/>
                          </a:rPr>
                        </m:ctrlPr>
                      </m:dPr>
                      <m:e>
                        <m:r>
                          <a:rPr lang="en-US" altLang="zh-CN" i="1" dirty="0">
                            <a:latin typeface="Cambria Math" panose="02040503050406030204" pitchFamily="18" charset="0"/>
                          </a:rPr>
                          <m:t>𝑣</m:t>
                        </m:r>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𝑝</m:t>
                            </m:r>
                          </m:e>
                          <m:sub>
                            <m:r>
                              <a:rPr lang="en-US" altLang="zh-CN" i="1" dirty="0">
                                <a:latin typeface="Cambria Math" panose="02040503050406030204" pitchFamily="18" charset="0"/>
                              </a:rPr>
                              <m:t>𝑣</m:t>
                            </m:r>
                          </m:sub>
                        </m:sSub>
                      </m:e>
                    </m:d>
                  </m:oMath>
                </a14:m>
                <a:r>
                  <a:rPr lang="en-US" altLang="zh-CN" dirty="0"/>
                  <a:t>, it is a canonical transformation, because det</a:t>
                </a:r>
                <a14:m>
                  <m:oMath xmlns:m="http://schemas.openxmlformats.org/officeDocument/2006/math">
                    <m:r>
                      <a:rPr lang="en-US" altLang="zh-CN" i="1" dirty="0">
                        <a:latin typeface="Cambria Math" panose="02040503050406030204" pitchFamily="18" charset="0"/>
                      </a:rPr>
                      <m:t>𝐴</m:t>
                    </m:r>
                  </m:oMath>
                </a14:m>
                <a:r>
                  <a:rPr lang="en-US" altLang="zh-CN" dirty="0"/>
                  <a:t>=1. The emittance can be written as </a:t>
                </a:r>
                <a:r>
                  <a:rPr lang="el-GR" altLang="zh-CN" dirty="0"/>
                  <a:t>ε</a:t>
                </a:r>
                <a:r>
                  <a:rPr lang="en-US" altLang="zh-CN" dirty="0"/>
                  <a:t>= </a:t>
                </a:r>
                <a14:m>
                  <m:oMath xmlns:m="http://schemas.openxmlformats.org/officeDocument/2006/math">
                    <m:sSup>
                      <m:sSupPr>
                        <m:ctrlPr>
                          <a:rPr lang="en-US" altLang="zh-CN" i="1" dirty="0" smtClean="0">
                            <a:latin typeface="Cambria Math" panose="02040503050406030204" pitchFamily="18" charset="0"/>
                          </a:rPr>
                        </m:ctrlPr>
                      </m:sSupPr>
                      <m:e>
                        <m:r>
                          <a:rPr lang="en-US" altLang="zh-CN" i="1" dirty="0">
                            <a:latin typeface="Cambria Math" panose="02040503050406030204" pitchFamily="18" charset="0"/>
                          </a:rPr>
                          <m:t>𝑣</m:t>
                        </m:r>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sSubSup>
                      <m:sSubSupPr>
                        <m:ctrlPr>
                          <a:rPr lang="en-US" altLang="zh-CN" b="0" i="1" dirty="0" smtClean="0">
                            <a:latin typeface="Cambria Math" panose="02040503050406030204" pitchFamily="18" charset="0"/>
                          </a:rPr>
                        </m:ctrlPr>
                      </m:sSubSupPr>
                      <m:e>
                        <m:r>
                          <a:rPr lang="en-US" altLang="zh-CN" i="1" dirty="0">
                            <a:latin typeface="Cambria Math" panose="02040503050406030204" pitchFamily="18" charset="0"/>
                          </a:rPr>
                          <m:t>𝑝</m:t>
                        </m:r>
                      </m:e>
                      <m:sub>
                        <m:r>
                          <a:rPr lang="en-US" altLang="zh-CN" b="0" i="1" dirty="0" smtClean="0">
                            <a:latin typeface="Cambria Math" panose="02040503050406030204" pitchFamily="18" charset="0"/>
                          </a:rPr>
                          <m:t>𝑣</m:t>
                        </m:r>
                      </m:sub>
                      <m:sup>
                        <m:r>
                          <a:rPr lang="en-US" altLang="zh-CN" b="0" i="1" dirty="0" smtClean="0">
                            <a:latin typeface="Cambria Math" panose="02040503050406030204" pitchFamily="18" charset="0"/>
                          </a:rPr>
                          <m:t>2</m:t>
                        </m:r>
                      </m:sup>
                    </m:sSubSup>
                  </m:oMath>
                </a14:m>
                <a:endParaRPr lang="en-US" altLang="zh-CN" dirty="0"/>
              </a:p>
              <a:p>
                <a:pPr marL="0" indent="0">
                  <a:buNone/>
                </a:pPr>
                <a:r>
                  <a:rPr lang="en-US" altLang="zh-CN" dirty="0"/>
                  <a:t>In the normalized phase space </a:t>
                </a:r>
                <a14:m>
                  <m:oMath xmlns:m="http://schemas.openxmlformats.org/officeDocument/2006/math">
                    <m:d>
                      <m:dPr>
                        <m:ctrlPr>
                          <a:rPr lang="en-US" altLang="zh-CN" i="1" dirty="0" smtClean="0">
                            <a:latin typeface="Cambria Math" panose="02040503050406030204" pitchFamily="18" charset="0"/>
                          </a:rPr>
                        </m:ctrlPr>
                      </m:dPr>
                      <m:e>
                        <m:r>
                          <a:rPr lang="en-US" altLang="zh-CN" i="1" dirty="0">
                            <a:latin typeface="Cambria Math" panose="02040503050406030204" pitchFamily="18" charset="0"/>
                          </a:rPr>
                          <m:t>𝑣</m:t>
                        </m:r>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𝑝</m:t>
                            </m:r>
                          </m:e>
                          <m:sub>
                            <m:r>
                              <a:rPr lang="en-US" altLang="zh-CN" i="1" dirty="0">
                                <a:latin typeface="Cambria Math" panose="02040503050406030204" pitchFamily="18" charset="0"/>
                              </a:rPr>
                              <m:t>𝑣</m:t>
                            </m:r>
                          </m:sub>
                        </m:sSub>
                      </m:e>
                    </m:d>
                  </m:oMath>
                </a14:m>
                <a:r>
                  <a:rPr lang="en-US" altLang="zh-CN" dirty="0"/>
                  <a:t>, the particle trajectory will be a circle, and the radius of the circle is </a:t>
                </a:r>
                <a14:m>
                  <m:oMath xmlns:m="http://schemas.openxmlformats.org/officeDocument/2006/math">
                    <m:rad>
                      <m:radPr>
                        <m:degHide m:val="on"/>
                        <m:ctrlPr>
                          <a:rPr lang="en-US" altLang="zh-CN" i="1" dirty="0">
                            <a:latin typeface="Cambria Math" panose="02040503050406030204" pitchFamily="18" charset="0"/>
                          </a:rPr>
                        </m:ctrlPr>
                      </m:radPr>
                      <m:deg/>
                      <m:e>
                        <m:r>
                          <m:rPr>
                            <m:nor/>
                          </m:rPr>
                          <a:rPr lang="el-GR" altLang="zh-CN" dirty="0"/>
                          <m:t>ε</m:t>
                        </m:r>
                      </m:e>
                    </m:rad>
                  </m:oMath>
                </a14:m>
                <a:r>
                  <a:rPr lang="en-US" altLang="zh-CN" dirty="0"/>
                  <a:t>, the area is </a:t>
                </a:r>
                <a14:m>
                  <m:oMath xmlns:m="http://schemas.openxmlformats.org/officeDocument/2006/math">
                    <m:r>
                      <m:rPr>
                        <m:sty m:val="p"/>
                      </m:rPr>
                      <a:rPr lang="el-GR" altLang="zh-CN" i="1" dirty="0" smtClean="0">
                        <a:latin typeface="Cambria Math" panose="02040503050406030204" pitchFamily="18" charset="0"/>
                      </a:rPr>
                      <m:t>π</m:t>
                    </m:r>
                    <m:r>
                      <m:rPr>
                        <m:nor/>
                      </m:rPr>
                      <a:rPr lang="el-GR" altLang="zh-CN" dirty="0"/>
                      <m:t>ε</m:t>
                    </m:r>
                  </m:oMath>
                </a14:m>
                <a:endParaRPr lang="en-US" altLang="zh-CN" dirty="0"/>
              </a:p>
              <a:p>
                <a:pPr marL="0" indent="0">
                  <a:buNone/>
                </a:pPr>
                <a:endParaRPr lang="en-US" altLang="zh-CN"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4D923064-A2B9-4807-9E52-9601D3FB5378}"/>
                  </a:ext>
                </a:extLst>
              </p:cNvPr>
              <p:cNvSpPr>
                <a:spLocks noGrp="1" noRot="1" noChangeAspect="1" noMove="1" noResize="1" noEditPoints="1" noAdjustHandles="1" noChangeArrowheads="1" noChangeShapeType="1" noTextEdit="1"/>
              </p:cNvSpPr>
              <p:nvPr>
                <p:ph idx="1"/>
              </p:nvPr>
            </p:nvSpPr>
            <p:spPr>
              <a:xfrm>
                <a:off x="838200" y="1162373"/>
                <a:ext cx="10515600" cy="5188323"/>
              </a:xfrm>
              <a:blipFill>
                <a:blip r:embed="rId2"/>
                <a:stretch>
                  <a:fillRect l="-928" t="-2585" b="-70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1B3ADA3B-D119-4455-9019-D680DC655463}"/>
              </a:ext>
            </a:extLst>
          </p:cNvPr>
          <p:cNvSpPr>
            <a:spLocks noGrp="1"/>
          </p:cNvSpPr>
          <p:nvPr>
            <p:ph type="sldNum" sz="quarter" idx="12"/>
          </p:nvPr>
        </p:nvSpPr>
        <p:spPr/>
        <p:txBody>
          <a:bodyPr/>
          <a:lstStyle/>
          <a:p>
            <a:fld id="{BECEA2A7-8118-4BBB-B458-A85BC23F12DD}" type="slidenum">
              <a:rPr lang="zh-CN" altLang="en-US" smtClean="0"/>
              <a:t>27</a:t>
            </a:fld>
            <a:endParaRPr lang="zh-CN" altLang="en-US"/>
          </a:p>
        </p:txBody>
      </p:sp>
    </p:spTree>
    <p:extLst>
      <p:ext uri="{BB962C8B-B14F-4D97-AF65-F5344CB8AC3E}">
        <p14:creationId xmlns:p14="http://schemas.microsoft.com/office/powerpoint/2010/main" val="412407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76986-A6E4-4A2D-B080-634F38067343}"/>
              </a:ext>
            </a:extLst>
          </p:cNvPr>
          <p:cNvSpPr>
            <a:spLocks noGrp="1"/>
          </p:cNvSpPr>
          <p:nvPr>
            <p:ph type="title"/>
          </p:nvPr>
        </p:nvSpPr>
        <p:spPr>
          <a:xfrm>
            <a:off x="799454" y="287635"/>
            <a:ext cx="10515600" cy="1325563"/>
          </a:xfrm>
        </p:spPr>
        <p:txBody>
          <a:bodyPr/>
          <a:lstStyle/>
          <a:p>
            <a:r>
              <a:rPr lang="en-US" altLang="zh-CN" dirty="0"/>
              <a:t>Field error(</a:t>
            </a:r>
            <a:r>
              <a:rPr lang="zh-CN" altLang="en-US" dirty="0"/>
              <a:t>场误差</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655D0D7-21DE-47A4-9445-FCC566A12E95}"/>
                  </a:ext>
                </a:extLst>
              </p:cNvPr>
              <p:cNvSpPr>
                <a:spLocks noGrp="1"/>
              </p:cNvSpPr>
              <p:nvPr>
                <p:ph idx="1"/>
              </p:nvPr>
            </p:nvSpPr>
            <p:spPr>
              <a:xfrm>
                <a:off x="791705" y="1421705"/>
                <a:ext cx="10515600" cy="4932600"/>
              </a:xfrm>
            </p:spPr>
            <p:txBody>
              <a:bodyPr>
                <a:normAutofit fontScale="85000" lnSpcReduction="20000"/>
              </a:bodyPr>
              <a:lstStyle/>
              <a:p>
                <a:pPr marL="0" indent="0">
                  <a:buNone/>
                </a:pPr>
                <a:r>
                  <a:rPr lang="en-US" altLang="zh-CN" dirty="0"/>
                  <a:t>The magnetic field with errors can be written as </a:t>
                </a:r>
              </a:p>
              <a:p>
                <a:pPr marL="0" indent="0">
                  <a:buNone/>
                </a:pP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i="1" dirty="0">
                            <a:latin typeface="Cambria Math" panose="02040503050406030204" pitchFamily="18" charset="0"/>
                          </a:rPr>
                          <m:t>𝑥</m:t>
                        </m:r>
                      </m:sub>
                    </m:sSub>
                  </m:oMath>
                </a14:m>
                <a:r>
                  <a:rPr lang="en-US" altLang="zh-CN" dirty="0"/>
                  <a:t>=</a:t>
                </a:r>
                <a14:m>
                  <m:oMath xmlns:m="http://schemas.openxmlformats.org/officeDocument/2006/math">
                    <m:r>
                      <a:rPr lang="en-US" altLang="zh-CN" i="1" dirty="0">
                        <a:latin typeface="Cambria Math" panose="02040503050406030204" pitchFamily="18" charset="0"/>
                      </a:rPr>
                      <m:t>𝐺</m:t>
                    </m:r>
                    <m:r>
                      <a:rPr lang="en-US" altLang="zh-CN" b="0" i="1" dirty="0" smtClean="0">
                        <a:latin typeface="Cambria Math" panose="02040503050406030204" pitchFamily="18" charset="0"/>
                      </a:rPr>
                      <m:t>𝑦</m:t>
                    </m:r>
                    <m:r>
                      <a:rPr lang="en-US" altLang="zh-CN" b="0" i="1" dirty="0" smtClean="0">
                        <a:latin typeface="Cambria Math" panose="02040503050406030204" pitchFamily="18" charset="0"/>
                      </a:rPr>
                      <m:t>+</m:t>
                    </m:r>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m:rPr>
                            <m:nor/>
                          </m:rPr>
                          <a:rPr lang="en-US" altLang="zh-CN" dirty="0"/>
                          <m:t>Δ</m:t>
                        </m:r>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oMath>
                </a14:m>
                <a:endParaRPr lang="en-US" altLang="zh-CN" dirty="0"/>
              </a:p>
              <a:p>
                <a:pPr marL="0" indent="0">
                  <a:buNone/>
                </a:pP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𝑦</m:t>
                        </m:r>
                      </m:sub>
                    </m:sSub>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𝑦</m:t>
                        </m:r>
                        <m:r>
                          <a:rPr lang="en-US" altLang="zh-CN" i="1" dirty="0">
                            <a:latin typeface="Cambria Math" panose="02040503050406030204" pitchFamily="18" charset="0"/>
                          </a:rPr>
                          <m:t>0</m:t>
                        </m:r>
                      </m:sub>
                    </m:sSub>
                    <m:r>
                      <a:rPr lang="en-US" altLang="zh-CN" i="1" dirty="0">
                        <a:latin typeface="Cambria Math" panose="02040503050406030204" pitchFamily="18" charset="0"/>
                      </a:rPr>
                      <m:t>+</m:t>
                    </m:r>
                    <m:r>
                      <a:rPr lang="en-US" altLang="zh-CN" i="1" dirty="0">
                        <a:latin typeface="Cambria Math" panose="02040503050406030204" pitchFamily="18" charset="0"/>
                      </a:rPr>
                      <m:t>𝐺𝑥</m:t>
                    </m:r>
                    <m:r>
                      <a:rPr lang="en-US" altLang="zh-CN" i="1" dirty="0">
                        <a:latin typeface="Cambria Math" panose="02040503050406030204" pitchFamily="18" charset="0"/>
                      </a:rPr>
                      <m:t>+</m:t>
                    </m:r>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m:rPr>
                            <m:nor/>
                          </m:rPr>
                          <a:rPr lang="en-US" altLang="zh-CN" dirty="0"/>
                          <m:t>Δ</m:t>
                        </m:r>
                        <m:r>
                          <a:rPr lang="en-US" altLang="zh-CN" i="1" dirty="0">
                            <a:latin typeface="Cambria Math" panose="02040503050406030204" pitchFamily="18" charset="0"/>
                          </a:rPr>
                          <m:t>𝐵</m:t>
                        </m:r>
                      </m:e>
                      <m:sub>
                        <m:r>
                          <a:rPr lang="en-US" altLang="zh-CN" b="0" i="1" dirty="0" smtClean="0">
                            <a:latin typeface="Cambria Math" panose="02040503050406030204" pitchFamily="18" charset="0"/>
                          </a:rPr>
                          <m:t>𝑦</m:t>
                        </m:r>
                      </m:sub>
                    </m:sSub>
                  </m:oMath>
                </a14:m>
                <a:endParaRPr lang="en-US" altLang="zh-CN" dirty="0"/>
              </a:p>
              <a:p>
                <a:pPr marL="0" indent="0">
                  <a:buNone/>
                </a:pPr>
                <a:r>
                  <a:rPr lang="en-US" altLang="zh-CN" dirty="0"/>
                  <a:t>The equation of motion become </a:t>
                </a:r>
              </a:p>
              <a:p>
                <a:pPr marL="0" indent="0">
                  <a:buNone/>
                </a:pPr>
                <a14:m>
                  <m:oMathPara xmlns:m="http://schemas.openxmlformats.org/officeDocument/2006/math">
                    <m:oMathParaPr>
                      <m:jc m:val="left"/>
                    </m:oMathParaPr>
                    <m:oMath xmlns:m="http://schemas.openxmlformats.org/officeDocument/2006/math">
                      <m:sSup>
                        <m:sSupPr>
                          <m:ctrlPr>
                            <a:rPr lang="en-US" altLang="zh-CN" b="0" i="1" dirty="0">
                              <a:latin typeface="Cambria Math" panose="02040503050406030204" pitchFamily="18" charset="0"/>
                              <a:ea typeface="新宋体" panose="02010609030101010101" pitchFamily="49" charset="-122"/>
                            </a:rPr>
                          </m:ctrlPr>
                        </m:sSupPr>
                        <m:e>
                          <m:r>
                            <a:rPr lang="en-US" altLang="zh-CN" b="0" i="1" dirty="0" smtClean="0">
                              <a:latin typeface="Cambria Math" panose="02040503050406030204" pitchFamily="18" charset="0"/>
                            </a:rPr>
                            <m:t>𝑥</m:t>
                          </m:r>
                        </m:e>
                        <m:sup>
                          <m:r>
                            <a:rPr lang="en-US" altLang="zh-CN" b="0" i="1" dirty="0">
                              <a:latin typeface="Cambria Math" panose="02040503050406030204" pitchFamily="18" charset="0"/>
                            </a:rPr>
                            <m:t>″</m:t>
                          </m:r>
                        </m:sup>
                      </m:sSup>
                      <m:r>
                        <a:rPr lang="en-US" altLang="zh-CN" i="1" dirty="0">
                          <a:latin typeface="Cambria Math" panose="02040503050406030204" pitchFamily="18" charset="0"/>
                          <a:ea typeface="新宋体" panose="02010609030101010101" pitchFamily="49" charset="-122"/>
                        </a:rPr>
                        <m:t>+ </m:t>
                      </m:r>
                      <m:sSub>
                        <m:sSubPr>
                          <m:ctrlPr>
                            <a:rPr lang="en-US" altLang="zh-CN" i="1" dirty="0" smtClean="0">
                              <a:latin typeface="Cambria Math" panose="02040503050406030204" pitchFamily="18" charset="0"/>
                              <a:ea typeface="新宋体" panose="02010609030101010101" pitchFamily="49" charset="-122"/>
                            </a:rPr>
                          </m:ctrlPr>
                        </m:sSubPr>
                        <m:e>
                          <m:r>
                            <a:rPr lang="en-US" altLang="zh-CN" i="1" dirty="0">
                              <a:latin typeface="Cambria Math" panose="02040503050406030204" pitchFamily="18" charset="0"/>
                            </a:rPr>
                            <m:t>𝐾</m:t>
                          </m:r>
                        </m:e>
                        <m:sub>
                          <m:r>
                            <a:rPr lang="en-US" altLang="zh-CN" b="0" i="1" dirty="0" smtClean="0">
                              <a:latin typeface="Cambria Math" panose="02040503050406030204" pitchFamily="18" charset="0"/>
                              <a:ea typeface="新宋体" panose="02010609030101010101" pitchFamily="49" charset="-122"/>
                            </a:rPr>
                            <m:t>𝑥</m:t>
                          </m:r>
                        </m:sub>
                      </m:sSub>
                      <m:r>
                        <a:rPr lang="en-US" altLang="zh-CN" i="1" dirty="0" smtClean="0">
                          <a:latin typeface="Cambria Math" panose="02040503050406030204" pitchFamily="18" charset="0"/>
                        </a:rPr>
                        <m:t> </m:t>
                      </m:r>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sSub>
                            <m:sSubPr>
                              <m:ctrlPr>
                                <a:rPr lang="en-US" altLang="zh-CN" i="1" dirty="0">
                                  <a:latin typeface="Cambria Math" panose="02040503050406030204" pitchFamily="18" charset="0"/>
                                </a:rPr>
                              </m:ctrlPr>
                            </m:sSubPr>
                            <m:e>
                              <m:r>
                                <m:rPr>
                                  <m:nor/>
                                </m:rPr>
                                <a:rPr lang="en-US" altLang="zh-CN" dirty="0"/>
                                <m:t>Δ</m:t>
                              </m:r>
                              <m:r>
                                <a:rPr lang="en-US" altLang="zh-CN" i="1" dirty="0">
                                  <a:latin typeface="Cambria Math" panose="02040503050406030204" pitchFamily="18" charset="0"/>
                                </a:rPr>
                                <m:t>𝐵</m:t>
                              </m:r>
                            </m:e>
                            <m:sub>
                              <m:r>
                                <a:rPr lang="en-US" altLang="zh-CN" i="1" dirty="0">
                                  <a:latin typeface="Cambria Math" panose="02040503050406030204" pitchFamily="18" charset="0"/>
                                </a:rPr>
                                <m:t>𝑦</m:t>
                              </m:r>
                            </m:sub>
                          </m:sSub>
                        </m:num>
                        <m:den>
                          <m:r>
                            <a:rPr lang="en-US" altLang="zh-CN" b="0" i="1" dirty="0" smtClean="0">
                              <a:latin typeface="Cambria Math" panose="02040503050406030204" pitchFamily="18" charset="0"/>
                            </a:rPr>
                            <m:t>𝐵</m:t>
                          </m:r>
                          <m:r>
                            <m:rPr>
                              <m:sty m:val="p"/>
                            </m:rPr>
                            <a:rPr lang="el-GR" altLang="zh-CN" b="0" i="1" dirty="0" smtClean="0">
                              <a:latin typeface="Cambria Math" panose="02040503050406030204" pitchFamily="18" charset="0"/>
                            </a:rPr>
                            <m:t>ρ</m:t>
                          </m:r>
                        </m:den>
                      </m:f>
                    </m:oMath>
                  </m:oMathPara>
                </a14:m>
                <a:endParaRPr lang="en-US" altLang="zh-CN" dirty="0"/>
              </a:p>
              <a:p>
                <a:pPr marL="0" indent="0">
                  <a:buNone/>
                </a:pPr>
                <a14:m>
                  <m:oMathPara xmlns:m="http://schemas.openxmlformats.org/officeDocument/2006/math">
                    <m:oMathParaPr>
                      <m:jc m:val="left"/>
                    </m:oMathParaPr>
                    <m:oMath xmlns:m="http://schemas.openxmlformats.org/officeDocument/2006/math">
                      <m:sSup>
                        <m:sSupPr>
                          <m:ctrlPr>
                            <a:rPr lang="en-US" altLang="zh-CN" b="0" i="1" dirty="0" smtClean="0">
                              <a:latin typeface="Cambria Math" panose="02040503050406030204" pitchFamily="18" charset="0"/>
                              <a:ea typeface="新宋体" panose="02010609030101010101" pitchFamily="49" charset="-122"/>
                            </a:rPr>
                          </m:ctrlPr>
                        </m:sSupPr>
                        <m:e>
                          <m:r>
                            <a:rPr lang="en-US" altLang="zh-CN" b="0" i="1" dirty="0" smtClean="0">
                              <a:latin typeface="Cambria Math" panose="02040503050406030204" pitchFamily="18" charset="0"/>
                            </a:rPr>
                            <m:t>𝑦</m:t>
                          </m:r>
                        </m:e>
                        <m:sup>
                          <m:r>
                            <a:rPr lang="en-US" altLang="zh-CN" b="0" i="1" dirty="0">
                              <a:latin typeface="Cambria Math" panose="02040503050406030204" pitchFamily="18" charset="0"/>
                            </a:rPr>
                            <m:t>″</m:t>
                          </m:r>
                        </m:sup>
                      </m:sSup>
                      <m:r>
                        <a:rPr lang="en-US" altLang="zh-CN" i="1" dirty="0">
                          <a:latin typeface="Cambria Math" panose="02040503050406030204" pitchFamily="18" charset="0"/>
                          <a:ea typeface="新宋体" panose="02010609030101010101" pitchFamily="49" charset="-122"/>
                        </a:rPr>
                        <m:t>+ </m:t>
                      </m:r>
                      <m:sSub>
                        <m:sSubPr>
                          <m:ctrlPr>
                            <a:rPr lang="en-US" altLang="zh-CN" i="1" dirty="0" smtClean="0">
                              <a:latin typeface="Cambria Math" panose="02040503050406030204" pitchFamily="18" charset="0"/>
                              <a:ea typeface="新宋体" panose="02010609030101010101" pitchFamily="49" charset="-122"/>
                            </a:rPr>
                          </m:ctrlPr>
                        </m:sSubPr>
                        <m:e>
                          <m:r>
                            <a:rPr lang="en-US" altLang="zh-CN" i="1" dirty="0">
                              <a:latin typeface="Cambria Math" panose="02040503050406030204" pitchFamily="18" charset="0"/>
                            </a:rPr>
                            <m:t>𝐾</m:t>
                          </m:r>
                        </m:e>
                        <m:sub>
                          <m:r>
                            <a:rPr lang="en-US" altLang="zh-CN" b="0" i="1" dirty="0" smtClean="0">
                              <a:latin typeface="Cambria Math" panose="02040503050406030204" pitchFamily="18" charset="0"/>
                            </a:rPr>
                            <m:t>𝑦</m:t>
                          </m:r>
                        </m:sub>
                      </m:sSub>
                      <m:r>
                        <a:rPr lang="en-US" altLang="zh-CN" i="1" dirty="0" smtClean="0">
                          <a:latin typeface="Cambria Math" panose="02040503050406030204" pitchFamily="18" charset="0"/>
                        </a:rPr>
                        <m:t> </m:t>
                      </m:r>
                      <m:r>
                        <a:rPr lang="en-US" altLang="zh-CN" b="0" i="1" dirty="0" smtClean="0">
                          <a:latin typeface="Cambria Math" panose="02040503050406030204" pitchFamily="18" charset="0"/>
                        </a:rPr>
                        <m:t>𝑦</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sSub>
                            <m:sSubPr>
                              <m:ctrlPr>
                                <a:rPr lang="en-US" altLang="zh-CN" i="1" dirty="0">
                                  <a:latin typeface="Cambria Math" panose="02040503050406030204" pitchFamily="18" charset="0"/>
                                </a:rPr>
                              </m:ctrlPr>
                            </m:sSubPr>
                            <m:e>
                              <m:r>
                                <m:rPr>
                                  <m:nor/>
                                </m:rPr>
                                <a:rPr lang="en-US" altLang="zh-CN" dirty="0"/>
                                <m:t>Δ</m:t>
                              </m:r>
                              <m:r>
                                <a:rPr lang="en-US" altLang="zh-CN" i="1" dirty="0">
                                  <a:latin typeface="Cambria Math" panose="02040503050406030204" pitchFamily="18" charset="0"/>
                                </a:rPr>
                                <m:t>𝐵</m:t>
                              </m:r>
                            </m:e>
                            <m:sub>
                              <m:r>
                                <a:rPr lang="en-US" altLang="zh-CN" b="0" i="1" dirty="0" smtClean="0">
                                  <a:latin typeface="Cambria Math" panose="02040503050406030204" pitchFamily="18" charset="0"/>
                                </a:rPr>
                                <m:t>𝑥</m:t>
                              </m:r>
                            </m:sub>
                          </m:sSub>
                        </m:num>
                        <m:den>
                          <m:r>
                            <a:rPr lang="en-US" altLang="zh-CN" b="0" i="1" dirty="0" smtClean="0">
                              <a:latin typeface="Cambria Math" panose="02040503050406030204" pitchFamily="18" charset="0"/>
                            </a:rPr>
                            <m:t>𝐵</m:t>
                          </m:r>
                          <m:r>
                            <m:rPr>
                              <m:sty m:val="p"/>
                            </m:rPr>
                            <a:rPr lang="el-GR" altLang="zh-CN" b="0" i="1" dirty="0" smtClean="0">
                              <a:latin typeface="Cambria Math" panose="02040503050406030204" pitchFamily="18" charset="0"/>
                            </a:rPr>
                            <m:t>ρ</m:t>
                          </m:r>
                        </m:den>
                      </m:f>
                    </m:oMath>
                  </m:oMathPara>
                </a14:m>
                <a:endParaRPr lang="en-US" altLang="zh-CN" dirty="0"/>
              </a:p>
              <a:p>
                <a:pPr marL="0" indent="0">
                  <a:buNone/>
                </a:pPr>
                <a:r>
                  <a:rPr lang="en-US" altLang="zh-CN" dirty="0">
                    <a:ea typeface="新宋体" panose="02010609030101010101" pitchFamily="49" charset="-122"/>
                  </a:rPr>
                  <a:t>Where </a:t>
                </a:r>
                <a14:m>
                  <m:oMath xmlns:m="http://schemas.openxmlformats.org/officeDocument/2006/math">
                    <m:sSub>
                      <m:sSubPr>
                        <m:ctrlPr>
                          <a:rPr lang="en-US" altLang="zh-CN" i="1" dirty="0" smtClean="0">
                            <a:latin typeface="Cambria Math" panose="02040503050406030204" pitchFamily="18" charset="0"/>
                            <a:ea typeface="新宋体" panose="02010609030101010101" pitchFamily="49" charset="-122"/>
                          </a:rPr>
                        </m:ctrlPr>
                      </m:sSubPr>
                      <m:e>
                        <m:r>
                          <a:rPr lang="en-US" altLang="zh-CN" i="1" dirty="0">
                            <a:latin typeface="Cambria Math" panose="02040503050406030204" pitchFamily="18" charset="0"/>
                          </a:rPr>
                          <m:t>𝐾</m:t>
                        </m:r>
                      </m:e>
                      <m:sub>
                        <m:r>
                          <a:rPr lang="en-US" altLang="zh-CN" b="0" i="1" dirty="0" smtClean="0">
                            <a:latin typeface="Cambria Math" panose="02040503050406030204" pitchFamily="18" charset="0"/>
                            <a:ea typeface="新宋体" panose="02010609030101010101" pitchFamily="49" charset="-122"/>
                          </a:rPr>
                          <m:t>𝑥</m:t>
                        </m:r>
                      </m:sub>
                    </m:sSub>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1</m:t>
                        </m:r>
                      </m:num>
                      <m:den>
                        <m:sSup>
                          <m:sSupPr>
                            <m:ctrlPr>
                              <a:rPr lang="en-US" altLang="zh-CN" i="1" dirty="0" smtClean="0">
                                <a:latin typeface="Cambria Math" panose="02040503050406030204" pitchFamily="18" charset="0"/>
                              </a:rPr>
                            </m:ctrlPr>
                          </m:sSupPr>
                          <m:e>
                            <m:r>
                              <m:rPr>
                                <m:sty m:val="p"/>
                              </m:rPr>
                              <a:rPr lang="el-GR" altLang="zh-CN" i="1" dirty="0">
                                <a:latin typeface="Cambria Math" panose="02040503050406030204" pitchFamily="18" charset="0"/>
                              </a:rPr>
                              <m:t>ρ</m:t>
                            </m:r>
                          </m:e>
                          <m:sup>
                            <m:r>
                              <a:rPr lang="en-US" altLang="zh-CN" b="0" i="1" dirty="0" smtClean="0">
                                <a:latin typeface="Cambria Math" panose="02040503050406030204" pitchFamily="18" charset="0"/>
                              </a:rPr>
                              <m:t>2</m:t>
                            </m:r>
                          </m:sup>
                        </m:sSup>
                      </m:den>
                    </m:f>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𝐺</m:t>
                        </m:r>
                      </m:num>
                      <m:den>
                        <m:r>
                          <a:rPr lang="en-US" altLang="zh-CN" b="0" i="1" dirty="0" smtClean="0">
                            <a:latin typeface="Cambria Math" panose="02040503050406030204" pitchFamily="18" charset="0"/>
                          </a:rPr>
                          <m:t>𝐵</m:t>
                        </m:r>
                        <m:r>
                          <m:rPr>
                            <m:sty m:val="p"/>
                          </m:rPr>
                          <a:rPr lang="el-GR" altLang="zh-CN" i="1" dirty="0">
                            <a:latin typeface="Cambria Math" panose="02040503050406030204" pitchFamily="18" charset="0"/>
                          </a:rPr>
                          <m:t>ρ</m:t>
                        </m:r>
                      </m:den>
                    </m:f>
                  </m:oMath>
                </a14:m>
                <a:r>
                  <a:rPr lang="en-US" altLang="zh-CN" dirty="0"/>
                  <a:t>,</a:t>
                </a:r>
                <a:r>
                  <a:rPr lang="en-US" altLang="zh-CN" dirty="0">
                    <a:ea typeface="新宋体" panose="02010609030101010101" pitchFamily="49" charset="-122"/>
                  </a:rPr>
                  <a:t> </a:t>
                </a:r>
                <a14:m>
                  <m:oMath xmlns:m="http://schemas.openxmlformats.org/officeDocument/2006/math">
                    <m:sSub>
                      <m:sSubPr>
                        <m:ctrlPr>
                          <a:rPr lang="en-US" altLang="zh-CN" i="1" dirty="0">
                            <a:latin typeface="Cambria Math" panose="02040503050406030204" pitchFamily="18" charset="0"/>
                            <a:ea typeface="新宋体" panose="02010609030101010101" pitchFamily="49" charset="-122"/>
                          </a:rPr>
                        </m:ctrlPr>
                      </m:sSubPr>
                      <m:e>
                        <m:r>
                          <a:rPr lang="en-US" altLang="zh-CN" i="1" dirty="0">
                            <a:latin typeface="Cambria Math" panose="02040503050406030204" pitchFamily="18" charset="0"/>
                          </a:rPr>
                          <m:t>𝐾</m:t>
                        </m:r>
                      </m:e>
                      <m:sub>
                        <m:r>
                          <a:rPr lang="en-US" altLang="zh-CN" b="0" i="1" dirty="0" smtClean="0">
                            <a:latin typeface="Cambria Math" panose="02040503050406030204" pitchFamily="18" charset="0"/>
                          </a:rPr>
                          <m:t>𝑦</m:t>
                        </m:r>
                      </m:sub>
                    </m:sSub>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𝐺</m:t>
                        </m:r>
                      </m:num>
                      <m:den>
                        <m:r>
                          <a:rPr lang="en-US" altLang="zh-CN" i="1" dirty="0">
                            <a:latin typeface="Cambria Math" panose="02040503050406030204" pitchFamily="18" charset="0"/>
                          </a:rPr>
                          <m:t>𝐵</m:t>
                        </m:r>
                        <m:r>
                          <m:rPr>
                            <m:sty m:val="p"/>
                          </m:rPr>
                          <a:rPr lang="el-GR" altLang="zh-CN" i="1" dirty="0">
                            <a:latin typeface="Cambria Math" panose="02040503050406030204" pitchFamily="18" charset="0"/>
                          </a:rPr>
                          <m:t>ρ</m:t>
                        </m:r>
                      </m:den>
                    </m:f>
                  </m:oMath>
                </a14:m>
                <a:r>
                  <a:rPr lang="en-US" altLang="zh-CN" dirty="0"/>
                  <a:t>, we have assumed there are no electric field </a:t>
                </a:r>
              </a:p>
              <a:p>
                <a:pPr marL="0" indent="0">
                  <a:buNone/>
                </a:pPr>
                <a:r>
                  <a:rPr lang="en-US" altLang="zh-CN" dirty="0"/>
                  <a:t>devices in the accelerator. A general magnet error can be expressed in</a:t>
                </a:r>
              </a:p>
              <a:p>
                <a:pPr marL="0" indent="0">
                  <a:buNone/>
                </a:pPr>
                <a:r>
                  <a:rPr lang="en-US" altLang="zh-CN" dirty="0"/>
                  <a:t>multiple expansion </a:t>
                </a:r>
                <a14:m>
                  <m:oMath xmlns:m="http://schemas.openxmlformats.org/officeDocument/2006/math">
                    <m:sSub>
                      <m:sSubPr>
                        <m:ctrlPr>
                          <a:rPr lang="en-US" altLang="zh-CN" i="1" dirty="0">
                            <a:latin typeface="Cambria Math" panose="02040503050406030204" pitchFamily="18" charset="0"/>
                          </a:rPr>
                        </m:ctrlPr>
                      </m:sSubPr>
                      <m:e>
                        <m:sSub>
                          <m:sSubPr>
                            <m:ctrlPr>
                              <a:rPr lang="en-US" altLang="zh-CN" i="1" dirty="0">
                                <a:latin typeface="Cambria Math" panose="02040503050406030204" pitchFamily="18" charset="0"/>
                              </a:rPr>
                            </m:ctrlPr>
                          </m:sSubPr>
                          <m:e>
                            <m:r>
                              <m:rPr>
                                <m:nor/>
                              </m:rPr>
                              <a:rPr lang="en-US" altLang="zh-CN" dirty="0"/>
                              <m:t>Δ</m:t>
                            </m:r>
                            <m:r>
                              <a:rPr lang="en-US" altLang="zh-CN" i="1" dirty="0">
                                <a:latin typeface="Cambria Math" panose="02040503050406030204" pitchFamily="18" charset="0"/>
                              </a:rPr>
                              <m:t>𝐵</m:t>
                            </m:r>
                          </m:e>
                          <m:sub>
                            <m:r>
                              <a:rPr lang="en-US" altLang="zh-CN" i="1" dirty="0">
                                <a:latin typeface="Cambria Math" panose="02040503050406030204" pitchFamily="18" charset="0"/>
                              </a:rPr>
                              <m:t>𝑦</m:t>
                            </m:r>
                          </m:sub>
                        </m:sSub>
                        <m:r>
                          <m:rPr>
                            <m:nor/>
                          </m:rPr>
                          <a:rPr lang="en-US" altLang="zh-CN" b="0" i="0" dirty="0" smtClean="0">
                            <a:latin typeface="Cambria Math" panose="02040503050406030204" pitchFamily="18" charset="0"/>
                          </a:rPr>
                          <m:t>+</m:t>
                        </m:r>
                        <m:r>
                          <a:rPr lang="en-US" altLang="zh-CN" i="1" dirty="0">
                            <a:latin typeface="Cambria Math" panose="02040503050406030204" pitchFamily="18" charset="0"/>
                          </a:rPr>
                          <m:t>𝑖</m:t>
                        </m:r>
                        <m:r>
                          <m:rPr>
                            <m:nor/>
                          </m:rPr>
                          <a:rPr lang="en-US" altLang="zh-CN" dirty="0"/>
                          <m:t>Δ</m:t>
                        </m:r>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𝑦</m:t>
                        </m:r>
                        <m:r>
                          <a:rPr lang="en-US" altLang="zh-CN" b="0" i="1" dirty="0" smtClean="0">
                            <a:latin typeface="Cambria Math" panose="02040503050406030204" pitchFamily="18" charset="0"/>
                          </a:rPr>
                          <m:t>0</m:t>
                        </m:r>
                      </m:sub>
                    </m:sSub>
                    <m:nary>
                      <m:naryPr>
                        <m:chr m:val="∑"/>
                        <m:ctrlPr>
                          <a:rPr lang="en-US" altLang="zh-CN" i="1" dirty="0" smtClean="0">
                            <a:latin typeface="Cambria Math" panose="02040503050406030204" pitchFamily="18" charset="0"/>
                          </a:rPr>
                        </m:ctrlPr>
                      </m:naryPr>
                      <m:sub>
                        <m:r>
                          <a:rPr lang="en-US" altLang="zh-CN" b="0" i="1" dirty="0" smtClean="0">
                            <a:latin typeface="Cambria Math" panose="02040503050406030204" pitchFamily="18" charset="0"/>
                          </a:rPr>
                          <m:t>𝑚</m:t>
                        </m:r>
                        <m:r>
                          <a:rPr lang="en-US" altLang="zh-CN" i="1" dirty="0" smtClean="0">
                            <a:latin typeface="Cambria Math" panose="02040503050406030204" pitchFamily="18" charset="0"/>
                          </a:rPr>
                          <m:t>=0</m:t>
                        </m:r>
                      </m:sub>
                      <m:sup>
                        <m:r>
                          <a:rPr lang="en-US" altLang="zh-CN" i="1" dirty="0" smtClean="0">
                            <a:latin typeface="Cambria Math" panose="02040503050406030204" pitchFamily="18" charset="0"/>
                          </a:rPr>
                          <m:t>∞</m:t>
                        </m:r>
                      </m:sup>
                      <m:e>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b="0" i="1" dirty="0" smtClean="0">
                                <a:latin typeface="Cambria Math" panose="02040503050406030204" pitchFamily="18" charset="0"/>
                              </a:rPr>
                              <m:t>𝑚</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𝑖</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𝑎</m:t>
                            </m:r>
                          </m:e>
                          <m:sub>
                            <m:r>
                              <a:rPr lang="en-US" altLang="zh-CN" i="1" dirty="0">
                                <a:latin typeface="Cambria Math" panose="02040503050406030204" pitchFamily="18" charset="0"/>
                              </a:rPr>
                              <m:t>𝑚</m:t>
                            </m:r>
                          </m:sub>
                        </m:sSub>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i="1" dirty="0">
                                <a:latin typeface="Cambria Math" panose="02040503050406030204" pitchFamily="18" charset="0"/>
                              </a:rPr>
                              <m:t>𝑖𝑦</m:t>
                            </m:r>
                            <m:r>
                              <a:rPr lang="en-US" altLang="zh-CN" i="1" dirty="0">
                                <a:latin typeface="Cambria Math" panose="02040503050406030204" pitchFamily="18" charset="0"/>
                              </a:rPr>
                              <m:t>)</m:t>
                            </m:r>
                          </m:e>
                          <m:sup>
                            <m:r>
                              <a:rPr lang="en-US" altLang="zh-CN" b="0" i="1" dirty="0" smtClean="0">
                                <a:latin typeface="Cambria Math" panose="02040503050406030204" pitchFamily="18" charset="0"/>
                              </a:rPr>
                              <m:t>𝑚</m:t>
                            </m:r>
                          </m:sup>
                        </m:sSup>
                      </m:e>
                    </m:nary>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𝑦</m:t>
                        </m:r>
                        <m:r>
                          <a:rPr lang="en-US" altLang="zh-CN" i="1" dirty="0">
                            <a:latin typeface="Cambria Math" panose="02040503050406030204" pitchFamily="18" charset="0"/>
                          </a:rPr>
                          <m:t>0</m:t>
                        </m:r>
                      </m:sub>
                    </m:sSub>
                  </m:oMath>
                </a14:m>
                <a:r>
                  <a:rPr lang="zh-CN" altLang="en-US" dirty="0"/>
                  <a:t> </a:t>
                </a:r>
                <a:r>
                  <a:rPr lang="en-US" altLang="zh-CN" dirty="0"/>
                  <a:t>is a </a:t>
                </a:r>
              </a:p>
              <a:p>
                <a:pPr marL="0" indent="0">
                  <a:buNone/>
                </a:pPr>
                <a:r>
                  <a:rPr lang="en-US" altLang="zh-CN" dirty="0"/>
                  <a:t>reference field. m=0,1 the field errors will produce linear effects, m≥2 the errors will bring nonlinear effects.</a:t>
                </a:r>
                <a:endParaRPr lang="zh-CN" altLang="en-US" dirty="0"/>
              </a:p>
            </p:txBody>
          </p:sp>
        </mc:Choice>
        <mc:Fallback xmlns="">
          <p:sp>
            <p:nvSpPr>
              <p:cNvPr id="3" name="内容占位符 2">
                <a:extLst>
                  <a:ext uri="{FF2B5EF4-FFF2-40B4-BE49-F238E27FC236}">
                    <a16:creationId xmlns:a16="http://schemas.microsoft.com/office/drawing/2014/main" id="{7655D0D7-21DE-47A4-9445-FCC566A12E95}"/>
                  </a:ext>
                </a:extLst>
              </p:cNvPr>
              <p:cNvSpPr>
                <a:spLocks noGrp="1" noRot="1" noChangeAspect="1" noMove="1" noResize="1" noEditPoints="1" noAdjustHandles="1" noChangeArrowheads="1" noChangeShapeType="1" noTextEdit="1"/>
              </p:cNvSpPr>
              <p:nvPr>
                <p:ph idx="1"/>
              </p:nvPr>
            </p:nvSpPr>
            <p:spPr>
              <a:xfrm>
                <a:off x="791705" y="1421705"/>
                <a:ext cx="10515600" cy="4932600"/>
              </a:xfrm>
              <a:blipFill>
                <a:blip r:embed="rId2"/>
                <a:stretch>
                  <a:fillRect l="-928" t="-2719" b="-321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4226C2E9-AE59-4082-A5DD-D9729028743F}"/>
              </a:ext>
            </a:extLst>
          </p:cNvPr>
          <p:cNvSpPr>
            <a:spLocks noGrp="1"/>
          </p:cNvSpPr>
          <p:nvPr>
            <p:ph type="sldNum" sz="quarter" idx="12"/>
          </p:nvPr>
        </p:nvSpPr>
        <p:spPr/>
        <p:txBody>
          <a:bodyPr/>
          <a:lstStyle/>
          <a:p>
            <a:fld id="{BECEA2A7-8118-4BBB-B458-A85BC23F12DD}" type="slidenum">
              <a:rPr lang="zh-CN" altLang="en-US" smtClean="0"/>
              <a:t>28</a:t>
            </a:fld>
            <a:endParaRPr lang="zh-CN" altLang="en-US"/>
          </a:p>
        </p:txBody>
      </p:sp>
    </p:spTree>
    <p:extLst>
      <p:ext uri="{BB962C8B-B14F-4D97-AF65-F5344CB8AC3E}">
        <p14:creationId xmlns:p14="http://schemas.microsoft.com/office/powerpoint/2010/main" val="817404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C79706-B5E7-4341-98D6-1CECD7151915}"/>
              </a:ext>
            </a:extLst>
          </p:cNvPr>
          <p:cNvSpPr>
            <a:spLocks noGrp="1"/>
          </p:cNvSpPr>
          <p:nvPr>
            <p:ph type="title"/>
          </p:nvPr>
        </p:nvSpPr>
        <p:spPr>
          <a:xfrm>
            <a:off x="838200" y="310881"/>
            <a:ext cx="10515600" cy="828987"/>
          </a:xfrm>
        </p:spPr>
        <p:txBody>
          <a:bodyPr>
            <a:noAutofit/>
          </a:bodyPr>
          <a:lstStyle/>
          <a:p>
            <a:r>
              <a:rPr lang="en-US" altLang="zh-CN" sz="3400" dirty="0"/>
              <a:t>Dipole and quadrupole field errors</a:t>
            </a:r>
            <a:r>
              <a:rPr lang="zh-CN" altLang="en-US" sz="3400" dirty="0"/>
              <a:t>，</a:t>
            </a:r>
            <a:r>
              <a:rPr lang="en-US" altLang="zh-CN" sz="3400" dirty="0"/>
              <a:t>effects and sources</a:t>
            </a:r>
            <a:br>
              <a:rPr lang="en-US" altLang="zh-CN" sz="3400" dirty="0"/>
            </a:br>
            <a:r>
              <a:rPr lang="en-US" altLang="zh-CN" sz="3400" dirty="0"/>
              <a:t>(</a:t>
            </a:r>
            <a:r>
              <a:rPr lang="zh-CN" altLang="en-US" sz="3400" dirty="0"/>
              <a:t>二四极磁铁场误差效应及来源</a:t>
            </a:r>
            <a:r>
              <a:rPr lang="en-US" altLang="zh-CN" sz="3400" dirty="0"/>
              <a:t>)</a:t>
            </a:r>
            <a:endParaRPr lang="zh-CN" altLang="en-US" sz="3400" dirty="0"/>
          </a:p>
        </p:txBody>
      </p:sp>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42B34E01-4B93-4324-900A-886891531351}"/>
                  </a:ext>
                </a:extLst>
              </p:cNvPr>
              <p:cNvGraphicFramePr>
                <a:graphicFrameLocks noGrp="1"/>
              </p:cNvGraphicFramePr>
              <p:nvPr>
                <p:ph idx="1"/>
                <p:extLst>
                  <p:ext uri="{D42A27DB-BD31-4B8C-83A1-F6EECF244321}">
                    <p14:modId xmlns:p14="http://schemas.microsoft.com/office/powerpoint/2010/main" val="3968311527"/>
                  </p:ext>
                </p:extLst>
              </p:nvPr>
            </p:nvGraphicFramePr>
            <p:xfrm>
              <a:off x="860475" y="1301124"/>
              <a:ext cx="10501393" cy="3479800"/>
            </p:xfrm>
            <a:graphic>
              <a:graphicData uri="http://schemas.openxmlformats.org/drawingml/2006/table">
                <a:tbl>
                  <a:tblPr firstRow="1" bandRow="1">
                    <a:tableStyleId>{5C22544A-7EE6-4342-B048-85BDC9FD1C3A}</a:tableStyleId>
                  </a:tblPr>
                  <a:tblGrid>
                    <a:gridCol w="937647">
                      <a:extLst>
                        <a:ext uri="{9D8B030D-6E8A-4147-A177-3AD203B41FA5}">
                          <a16:colId xmlns:a16="http://schemas.microsoft.com/office/drawing/2014/main" val="127879727"/>
                        </a:ext>
                      </a:extLst>
                    </a:gridCol>
                    <a:gridCol w="2316997">
                      <a:extLst>
                        <a:ext uri="{9D8B030D-6E8A-4147-A177-3AD203B41FA5}">
                          <a16:colId xmlns:a16="http://schemas.microsoft.com/office/drawing/2014/main" val="1666667053"/>
                        </a:ext>
                      </a:extLst>
                    </a:gridCol>
                    <a:gridCol w="2696705">
                      <a:extLst>
                        <a:ext uri="{9D8B030D-6E8A-4147-A177-3AD203B41FA5}">
                          <a16:colId xmlns:a16="http://schemas.microsoft.com/office/drawing/2014/main" val="1672107589"/>
                        </a:ext>
                      </a:extLst>
                    </a:gridCol>
                    <a:gridCol w="4550044">
                      <a:extLst>
                        <a:ext uri="{9D8B030D-6E8A-4147-A177-3AD203B41FA5}">
                          <a16:colId xmlns:a16="http://schemas.microsoft.com/office/drawing/2014/main" val="315652941"/>
                        </a:ext>
                      </a:extLst>
                    </a:gridCol>
                  </a:tblGrid>
                  <a:tr h="370840">
                    <a:tc>
                      <a:txBody>
                        <a:bodyPr/>
                        <a:lstStyle/>
                        <a:p>
                          <a:endParaRPr lang="zh-CN" altLang="en-US"/>
                        </a:p>
                      </a:txBody>
                      <a:tcPr/>
                    </a:tc>
                    <a:tc>
                      <a:txBody>
                        <a:bodyPr/>
                        <a:lstStyle/>
                        <a:p>
                          <a:r>
                            <a:rPr lang="en-US" altLang="zh-CN" dirty="0"/>
                            <a:t>Multiple coefficient</a:t>
                          </a:r>
                          <a:endParaRPr lang="zh-CN" altLang="en-US" dirty="0"/>
                        </a:p>
                      </a:txBody>
                      <a:tcPr/>
                    </a:tc>
                    <a:tc>
                      <a:txBody>
                        <a:bodyPr/>
                        <a:lstStyle/>
                        <a:p>
                          <a:r>
                            <a:rPr lang="en-US" altLang="zh-CN" dirty="0"/>
                            <a:t>effects</a:t>
                          </a:r>
                          <a:endParaRPr lang="zh-CN" altLang="en-US" dirty="0"/>
                        </a:p>
                      </a:txBody>
                      <a:tcPr/>
                    </a:tc>
                    <a:tc>
                      <a:txBody>
                        <a:bodyPr/>
                        <a:lstStyle/>
                        <a:p>
                          <a:r>
                            <a:rPr lang="en-US" altLang="zh-CN" dirty="0"/>
                            <a:t>sources</a:t>
                          </a:r>
                          <a:endParaRPr lang="zh-CN" altLang="en-US" dirty="0"/>
                        </a:p>
                      </a:txBody>
                      <a:tcPr/>
                    </a:tc>
                    <a:extLst>
                      <a:ext uri="{0D108BD9-81ED-4DB2-BD59-A6C34878D82A}">
                        <a16:rowId xmlns:a16="http://schemas.microsoft.com/office/drawing/2014/main" val="771230546"/>
                      </a:ext>
                    </a:extLst>
                  </a:tr>
                  <a:tr h="370840">
                    <a:tc rowSpan="2">
                      <a:txBody>
                        <a:bodyPr/>
                        <a:lstStyle/>
                        <a:p>
                          <a:pPr algn="ctr"/>
                          <a:endParaRPr lang="en-US" altLang="zh-CN" dirty="0"/>
                        </a:p>
                        <a:p>
                          <a:pPr algn="ctr"/>
                          <a:endParaRPr lang="en-US" altLang="zh-CN" dirty="0"/>
                        </a:p>
                        <a:p>
                          <a:pPr algn="ctr"/>
                          <a:r>
                            <a:rPr lang="en-US" altLang="zh-CN" dirty="0"/>
                            <a:t>m=0</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a:rPr lang="en-US" altLang="zh-CN" b="0" i="1" dirty="0" smtClean="0">
                                        <a:latin typeface="Cambria Math" panose="02040503050406030204" pitchFamily="18" charset="0"/>
                                      </a:rPr>
                                      <m:t>0</m:t>
                                    </m:r>
                                  </m:sub>
                                </m:sSub>
                              </m:oMath>
                            </m:oMathPara>
                          </a14:m>
                          <a:endParaRPr lang="zh-CN" altLang="en-US" dirty="0"/>
                        </a:p>
                      </a:txBody>
                      <a:tcPr/>
                    </a:tc>
                    <a:tc>
                      <a:txBody>
                        <a:bodyPr/>
                        <a:lstStyle/>
                        <a:p>
                          <a:r>
                            <a:rPr lang="en-US" altLang="zh-CN" dirty="0"/>
                            <a:t>vertical orbit distortion</a:t>
                          </a:r>
                          <a:endParaRPr lang="zh-CN" altLang="en-US" dirty="0"/>
                        </a:p>
                      </a:txBody>
                      <a:tcPr/>
                    </a:tc>
                    <a:tc>
                      <a:txBody>
                        <a:bodyPr/>
                        <a:lstStyle/>
                        <a:p>
                          <a:r>
                            <a:rPr lang="en-US" altLang="zh-CN" dirty="0"/>
                            <a:t>Bending magnet roll</a:t>
                          </a:r>
                        </a:p>
                        <a:p>
                          <a:r>
                            <a:rPr lang="en-US" altLang="zh-CN" dirty="0"/>
                            <a:t>Quadrupole vertical misalignment</a:t>
                          </a:r>
                          <a:endParaRPr lang="zh-CN" altLang="en-US" dirty="0"/>
                        </a:p>
                      </a:txBody>
                      <a:tcPr/>
                    </a:tc>
                    <a:extLst>
                      <a:ext uri="{0D108BD9-81ED-4DB2-BD59-A6C34878D82A}">
                        <a16:rowId xmlns:a16="http://schemas.microsoft.com/office/drawing/2014/main" val="1401647227"/>
                      </a:ext>
                    </a:extLst>
                  </a:tr>
                  <a:tr h="370840">
                    <a:tc vMerge="1">
                      <a:txBody>
                        <a:bodyPr/>
                        <a:lstStyle/>
                        <a:p>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b="0" i="1" dirty="0" smtClean="0">
                                        <a:latin typeface="Cambria Math" panose="02040503050406030204" pitchFamily="18" charset="0"/>
                                      </a:rPr>
                                      <m:t>0</m:t>
                                    </m:r>
                                  </m:sub>
                                </m:sSub>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horizontal orbit distortion</a:t>
                          </a:r>
                          <a:endParaRPr lang="zh-CN" altLang="en-US" dirty="0"/>
                        </a:p>
                      </a:txBody>
                      <a:tcPr/>
                    </a:tc>
                    <a:tc>
                      <a:txBody>
                        <a:bodyPr/>
                        <a:lstStyle/>
                        <a:p>
                          <a:r>
                            <a:rPr lang="en-US" altLang="zh-CN" dirty="0"/>
                            <a:t>Bending magnet field or length error</a:t>
                          </a:r>
                        </a:p>
                        <a:p>
                          <a:r>
                            <a:rPr lang="en-US" altLang="zh-CN" dirty="0"/>
                            <a:t>Quadrupole horizontal misalignment</a:t>
                          </a:r>
                          <a:endParaRPr lang="zh-CN" altLang="en-US" dirty="0"/>
                        </a:p>
                      </a:txBody>
                      <a:tcPr/>
                    </a:tc>
                    <a:extLst>
                      <a:ext uri="{0D108BD9-81ED-4DB2-BD59-A6C34878D82A}">
                        <a16:rowId xmlns:a16="http://schemas.microsoft.com/office/drawing/2014/main" val="338742248"/>
                      </a:ext>
                    </a:extLst>
                  </a:tr>
                  <a:tr h="370840">
                    <a:tc rowSpan="2">
                      <a:txBody>
                        <a:bodyPr/>
                        <a:lstStyle/>
                        <a:p>
                          <a:pPr algn="ctr"/>
                          <a:endParaRPr lang="en-US" altLang="zh-CN" dirty="0"/>
                        </a:p>
                        <a:p>
                          <a:pPr algn="ctr"/>
                          <a:endParaRPr lang="en-US" altLang="zh-CN" dirty="0"/>
                        </a:p>
                        <a:p>
                          <a:pPr algn="ctr"/>
                          <a:endParaRPr lang="en-US" altLang="zh-CN" dirty="0"/>
                        </a:p>
                        <a:p>
                          <a:pPr algn="ctr"/>
                          <a:r>
                            <a:rPr lang="en-US" altLang="zh-CN" dirty="0"/>
                            <a:t>m=1</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a:rPr lang="en-US" altLang="zh-CN" b="0" i="1" dirty="0" smtClean="0">
                                        <a:latin typeface="Cambria Math" panose="02040503050406030204" pitchFamily="18" charset="0"/>
                                      </a:rPr>
                                      <m:t>1</m:t>
                                    </m:r>
                                  </m:sub>
                                </m:sSub>
                              </m:oMath>
                            </m:oMathPara>
                          </a14:m>
                          <a:endParaRPr lang="zh-CN" altLang="en-US" dirty="0"/>
                        </a:p>
                      </a:txBody>
                      <a:tcPr/>
                    </a:tc>
                    <a:tc>
                      <a:txBody>
                        <a:bodyPr/>
                        <a:lstStyle/>
                        <a:p>
                          <a:r>
                            <a:rPr lang="en-US" altLang="zh-CN" dirty="0"/>
                            <a:t>linear x-y coupling </a:t>
                          </a:r>
                          <a:endParaRPr lang="zh-CN" altLang="en-US" dirty="0"/>
                        </a:p>
                      </a:txBody>
                      <a:tcPr/>
                    </a:tc>
                    <a:tc>
                      <a:txBody>
                        <a:bodyPr/>
                        <a:lstStyle/>
                        <a:p>
                          <a:r>
                            <a:rPr lang="en-US" altLang="zh-CN" dirty="0"/>
                            <a:t>Quadrupole magnet roll</a:t>
                          </a:r>
                        </a:p>
                        <a:p>
                          <a:r>
                            <a:rPr lang="en-US" altLang="zh-CN" dirty="0"/>
                            <a:t>Feed-down of sextuple with vertical orbit</a:t>
                          </a:r>
                        </a:p>
                        <a:p>
                          <a:r>
                            <a:rPr lang="en-US" altLang="zh-CN" dirty="0" err="1"/>
                            <a:t>Sextupole</a:t>
                          </a:r>
                          <a:r>
                            <a:rPr lang="en-US" altLang="zh-CN" dirty="0"/>
                            <a:t> vertical misalignment</a:t>
                          </a:r>
                          <a:endParaRPr lang="zh-CN" altLang="en-US" dirty="0"/>
                        </a:p>
                      </a:txBody>
                      <a:tcPr/>
                    </a:tc>
                    <a:extLst>
                      <a:ext uri="{0D108BD9-81ED-4DB2-BD59-A6C34878D82A}">
                        <a16:rowId xmlns:a16="http://schemas.microsoft.com/office/drawing/2014/main" val="3788023754"/>
                      </a:ext>
                    </a:extLst>
                  </a:tr>
                  <a:tr h="370840">
                    <a:tc vMerge="1">
                      <a:txBody>
                        <a:bodyPr/>
                        <a:lstStyle/>
                        <a:p>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b="0" i="1" dirty="0" smtClean="0">
                                        <a:latin typeface="Cambria Math" panose="02040503050406030204" pitchFamily="18" charset="0"/>
                                      </a:rPr>
                                      <m:t>1</m:t>
                                    </m:r>
                                  </m:sub>
                                </m:sSub>
                              </m:oMath>
                            </m:oMathPara>
                          </a14:m>
                          <a:endParaRPr lang="zh-CN" altLang="en-US" dirty="0"/>
                        </a:p>
                      </a:txBody>
                      <a:tcPr/>
                    </a:tc>
                    <a:tc>
                      <a:txBody>
                        <a:bodyPr/>
                        <a:lstStyle/>
                        <a:p>
                          <a:r>
                            <a:rPr lang="en-US" altLang="zh-CN" dirty="0"/>
                            <a:t>tune shift</a:t>
                          </a:r>
                        </a:p>
                        <a:p>
                          <a:r>
                            <a:rPr lang="el-GR" altLang="zh-CN" dirty="0"/>
                            <a:t>β</a:t>
                          </a:r>
                          <a:r>
                            <a:rPr lang="en-US" altLang="zh-CN" dirty="0"/>
                            <a:t>-function beat</a:t>
                          </a:r>
                          <a:endParaRPr lang="zh-CN" altLang="en-US" dirty="0"/>
                        </a:p>
                      </a:txBody>
                      <a:tcPr/>
                    </a:tc>
                    <a:tc>
                      <a:txBody>
                        <a:bodyPr/>
                        <a:lstStyle/>
                        <a:p>
                          <a:r>
                            <a:rPr lang="en-US" altLang="zh-CN" dirty="0"/>
                            <a:t>Quadrupole field or length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Feed-down of sextuple with horizontal orbit</a:t>
                          </a:r>
                        </a:p>
                        <a:p>
                          <a:r>
                            <a:rPr lang="en-US" altLang="zh-CN" dirty="0" err="1"/>
                            <a:t>Sextupole</a:t>
                          </a:r>
                          <a:r>
                            <a:rPr lang="en-US" altLang="zh-CN" dirty="0"/>
                            <a:t> horizontal misalignment</a:t>
                          </a:r>
                          <a:endParaRPr lang="zh-CN" altLang="en-US" dirty="0"/>
                        </a:p>
                      </a:txBody>
                      <a:tcPr/>
                    </a:tc>
                    <a:extLst>
                      <a:ext uri="{0D108BD9-81ED-4DB2-BD59-A6C34878D82A}">
                        <a16:rowId xmlns:a16="http://schemas.microsoft.com/office/drawing/2014/main" val="2717605459"/>
                      </a:ext>
                    </a:extLst>
                  </a:tr>
                </a:tbl>
              </a:graphicData>
            </a:graphic>
          </p:graphicFrame>
        </mc:Choice>
        <mc:Fallback xmlns="">
          <p:graphicFrame>
            <p:nvGraphicFramePr>
              <p:cNvPr id="4" name="表格 4">
                <a:extLst>
                  <a:ext uri="{FF2B5EF4-FFF2-40B4-BE49-F238E27FC236}">
                    <a16:creationId xmlns:a16="http://schemas.microsoft.com/office/drawing/2014/main" id="{42B34E01-4B93-4324-900A-886891531351}"/>
                  </a:ext>
                </a:extLst>
              </p:cNvPr>
              <p:cNvGraphicFramePr>
                <a:graphicFrameLocks noGrp="1"/>
              </p:cNvGraphicFramePr>
              <p:nvPr>
                <p:ph idx="1"/>
                <p:extLst>
                  <p:ext uri="{D42A27DB-BD31-4B8C-83A1-F6EECF244321}">
                    <p14:modId xmlns:p14="http://schemas.microsoft.com/office/powerpoint/2010/main" val="3968311527"/>
                  </p:ext>
                </p:extLst>
              </p:nvPr>
            </p:nvGraphicFramePr>
            <p:xfrm>
              <a:off x="860475" y="1301124"/>
              <a:ext cx="10501393" cy="3479800"/>
            </p:xfrm>
            <a:graphic>
              <a:graphicData uri="http://schemas.openxmlformats.org/drawingml/2006/table">
                <a:tbl>
                  <a:tblPr firstRow="1" bandRow="1">
                    <a:tableStyleId>{5C22544A-7EE6-4342-B048-85BDC9FD1C3A}</a:tableStyleId>
                  </a:tblPr>
                  <a:tblGrid>
                    <a:gridCol w="937647">
                      <a:extLst>
                        <a:ext uri="{9D8B030D-6E8A-4147-A177-3AD203B41FA5}">
                          <a16:colId xmlns:a16="http://schemas.microsoft.com/office/drawing/2014/main" val="127879727"/>
                        </a:ext>
                      </a:extLst>
                    </a:gridCol>
                    <a:gridCol w="2316997">
                      <a:extLst>
                        <a:ext uri="{9D8B030D-6E8A-4147-A177-3AD203B41FA5}">
                          <a16:colId xmlns:a16="http://schemas.microsoft.com/office/drawing/2014/main" val="1666667053"/>
                        </a:ext>
                      </a:extLst>
                    </a:gridCol>
                    <a:gridCol w="2696705">
                      <a:extLst>
                        <a:ext uri="{9D8B030D-6E8A-4147-A177-3AD203B41FA5}">
                          <a16:colId xmlns:a16="http://schemas.microsoft.com/office/drawing/2014/main" val="1672107589"/>
                        </a:ext>
                      </a:extLst>
                    </a:gridCol>
                    <a:gridCol w="4550044">
                      <a:extLst>
                        <a:ext uri="{9D8B030D-6E8A-4147-A177-3AD203B41FA5}">
                          <a16:colId xmlns:a16="http://schemas.microsoft.com/office/drawing/2014/main" val="315652941"/>
                        </a:ext>
                      </a:extLst>
                    </a:gridCol>
                  </a:tblGrid>
                  <a:tr h="370840">
                    <a:tc>
                      <a:txBody>
                        <a:bodyPr/>
                        <a:lstStyle/>
                        <a:p>
                          <a:endParaRPr lang="zh-CN" altLang="en-US"/>
                        </a:p>
                      </a:txBody>
                      <a:tcPr/>
                    </a:tc>
                    <a:tc>
                      <a:txBody>
                        <a:bodyPr/>
                        <a:lstStyle/>
                        <a:p>
                          <a:r>
                            <a:rPr lang="en-US" altLang="zh-CN" dirty="0"/>
                            <a:t>Multiple coefficient</a:t>
                          </a:r>
                          <a:endParaRPr lang="zh-CN" altLang="en-US" dirty="0"/>
                        </a:p>
                      </a:txBody>
                      <a:tcPr/>
                    </a:tc>
                    <a:tc>
                      <a:txBody>
                        <a:bodyPr/>
                        <a:lstStyle/>
                        <a:p>
                          <a:r>
                            <a:rPr lang="en-US" altLang="zh-CN" dirty="0"/>
                            <a:t>effects</a:t>
                          </a:r>
                          <a:endParaRPr lang="zh-CN" altLang="en-US" dirty="0"/>
                        </a:p>
                      </a:txBody>
                      <a:tcPr/>
                    </a:tc>
                    <a:tc>
                      <a:txBody>
                        <a:bodyPr/>
                        <a:lstStyle/>
                        <a:p>
                          <a:r>
                            <a:rPr lang="en-US" altLang="zh-CN" dirty="0"/>
                            <a:t>sources</a:t>
                          </a:r>
                          <a:endParaRPr lang="zh-CN" altLang="en-US" dirty="0"/>
                        </a:p>
                      </a:txBody>
                      <a:tcPr/>
                    </a:tc>
                    <a:extLst>
                      <a:ext uri="{0D108BD9-81ED-4DB2-BD59-A6C34878D82A}">
                        <a16:rowId xmlns:a16="http://schemas.microsoft.com/office/drawing/2014/main" val="771230546"/>
                      </a:ext>
                    </a:extLst>
                  </a:tr>
                  <a:tr h="640080">
                    <a:tc rowSpan="2">
                      <a:txBody>
                        <a:bodyPr/>
                        <a:lstStyle/>
                        <a:p>
                          <a:pPr algn="ctr"/>
                          <a:endParaRPr lang="en-US" altLang="zh-CN" dirty="0"/>
                        </a:p>
                        <a:p>
                          <a:pPr algn="ctr"/>
                          <a:endParaRPr lang="en-US" altLang="zh-CN" dirty="0"/>
                        </a:p>
                        <a:p>
                          <a:pPr algn="ctr"/>
                          <a:r>
                            <a:rPr lang="en-US" altLang="zh-CN" dirty="0"/>
                            <a:t>m=0</a:t>
                          </a:r>
                          <a:endParaRPr lang="zh-CN" altLang="en-US" dirty="0"/>
                        </a:p>
                      </a:txBody>
                      <a:tcPr/>
                    </a:tc>
                    <a:tc>
                      <a:txBody>
                        <a:bodyPr/>
                        <a:lstStyle/>
                        <a:p>
                          <a:endParaRPr lang="zh-CN"/>
                        </a:p>
                      </a:txBody>
                      <a:tcPr>
                        <a:blipFill>
                          <a:blip r:embed="rId2"/>
                          <a:stretch>
                            <a:fillRect l="-40789" t="-62857" r="-313947" b="-400952"/>
                          </a:stretch>
                        </a:blipFill>
                      </a:tcPr>
                    </a:tc>
                    <a:tc>
                      <a:txBody>
                        <a:bodyPr/>
                        <a:lstStyle/>
                        <a:p>
                          <a:r>
                            <a:rPr lang="en-US" altLang="zh-CN" dirty="0"/>
                            <a:t>vertical orbit distortion</a:t>
                          </a:r>
                          <a:endParaRPr lang="zh-CN" altLang="en-US" dirty="0"/>
                        </a:p>
                      </a:txBody>
                      <a:tcPr/>
                    </a:tc>
                    <a:tc>
                      <a:txBody>
                        <a:bodyPr/>
                        <a:lstStyle/>
                        <a:p>
                          <a:r>
                            <a:rPr lang="en-US" altLang="zh-CN" dirty="0"/>
                            <a:t>Bending magnet roll</a:t>
                          </a:r>
                        </a:p>
                        <a:p>
                          <a:r>
                            <a:rPr lang="en-US" altLang="zh-CN" dirty="0"/>
                            <a:t>Quadrupole vertical misalignment</a:t>
                          </a:r>
                          <a:endParaRPr lang="zh-CN" altLang="en-US" dirty="0"/>
                        </a:p>
                      </a:txBody>
                      <a:tcPr/>
                    </a:tc>
                    <a:extLst>
                      <a:ext uri="{0D108BD9-81ED-4DB2-BD59-A6C34878D82A}">
                        <a16:rowId xmlns:a16="http://schemas.microsoft.com/office/drawing/2014/main" val="1401647227"/>
                      </a:ext>
                    </a:extLst>
                  </a:tr>
                  <a:tr h="640080">
                    <a:tc vMerge="1">
                      <a:txBody>
                        <a:bodyPr/>
                        <a:lstStyle/>
                        <a:p>
                          <a:endParaRPr lang="zh-CN" altLang="en-US" dirty="0"/>
                        </a:p>
                      </a:txBody>
                      <a:tcPr/>
                    </a:tc>
                    <a:tc>
                      <a:txBody>
                        <a:bodyPr/>
                        <a:lstStyle/>
                        <a:p>
                          <a:endParaRPr lang="zh-CN"/>
                        </a:p>
                      </a:txBody>
                      <a:tcPr>
                        <a:blipFill>
                          <a:blip r:embed="rId2"/>
                          <a:stretch>
                            <a:fillRect l="-40789" t="-162857" r="-313947" b="-30095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horizontal orbit distortion</a:t>
                          </a:r>
                          <a:endParaRPr lang="zh-CN" altLang="en-US" dirty="0"/>
                        </a:p>
                      </a:txBody>
                      <a:tcPr/>
                    </a:tc>
                    <a:tc>
                      <a:txBody>
                        <a:bodyPr/>
                        <a:lstStyle/>
                        <a:p>
                          <a:r>
                            <a:rPr lang="en-US" altLang="zh-CN" dirty="0"/>
                            <a:t>Bending magnet field or length error</a:t>
                          </a:r>
                        </a:p>
                        <a:p>
                          <a:r>
                            <a:rPr lang="en-US" altLang="zh-CN" dirty="0"/>
                            <a:t>Quadrupole horizontal misalignment</a:t>
                          </a:r>
                          <a:endParaRPr lang="zh-CN" altLang="en-US" dirty="0"/>
                        </a:p>
                      </a:txBody>
                      <a:tcPr/>
                    </a:tc>
                    <a:extLst>
                      <a:ext uri="{0D108BD9-81ED-4DB2-BD59-A6C34878D82A}">
                        <a16:rowId xmlns:a16="http://schemas.microsoft.com/office/drawing/2014/main" val="338742248"/>
                      </a:ext>
                    </a:extLst>
                  </a:tr>
                  <a:tr h="914400">
                    <a:tc rowSpan="2">
                      <a:txBody>
                        <a:bodyPr/>
                        <a:lstStyle/>
                        <a:p>
                          <a:pPr algn="ctr"/>
                          <a:endParaRPr lang="en-US" altLang="zh-CN" dirty="0"/>
                        </a:p>
                        <a:p>
                          <a:pPr algn="ctr"/>
                          <a:endParaRPr lang="en-US" altLang="zh-CN" dirty="0"/>
                        </a:p>
                        <a:p>
                          <a:pPr algn="ctr"/>
                          <a:endParaRPr lang="en-US" altLang="zh-CN" dirty="0"/>
                        </a:p>
                        <a:p>
                          <a:pPr algn="ctr"/>
                          <a:r>
                            <a:rPr lang="en-US" altLang="zh-CN" dirty="0"/>
                            <a:t>m=1</a:t>
                          </a:r>
                          <a:endParaRPr lang="zh-CN" altLang="en-US" dirty="0"/>
                        </a:p>
                      </a:txBody>
                      <a:tcPr/>
                    </a:tc>
                    <a:tc>
                      <a:txBody>
                        <a:bodyPr/>
                        <a:lstStyle/>
                        <a:p>
                          <a:endParaRPr lang="zh-CN"/>
                        </a:p>
                      </a:txBody>
                      <a:tcPr>
                        <a:blipFill>
                          <a:blip r:embed="rId2"/>
                          <a:stretch>
                            <a:fillRect l="-40789" t="-182781" r="-313947" b="-109272"/>
                          </a:stretch>
                        </a:blipFill>
                      </a:tcPr>
                    </a:tc>
                    <a:tc>
                      <a:txBody>
                        <a:bodyPr/>
                        <a:lstStyle/>
                        <a:p>
                          <a:r>
                            <a:rPr lang="en-US" altLang="zh-CN" dirty="0"/>
                            <a:t>linear x-y coupling </a:t>
                          </a:r>
                          <a:endParaRPr lang="zh-CN" altLang="en-US" dirty="0"/>
                        </a:p>
                      </a:txBody>
                      <a:tcPr/>
                    </a:tc>
                    <a:tc>
                      <a:txBody>
                        <a:bodyPr/>
                        <a:lstStyle/>
                        <a:p>
                          <a:r>
                            <a:rPr lang="en-US" altLang="zh-CN" dirty="0"/>
                            <a:t>Quadrupole magnet roll</a:t>
                          </a:r>
                        </a:p>
                        <a:p>
                          <a:r>
                            <a:rPr lang="en-US" altLang="zh-CN" dirty="0"/>
                            <a:t>Feed-down of sextuple with vertical orbit</a:t>
                          </a:r>
                        </a:p>
                        <a:p>
                          <a:r>
                            <a:rPr lang="en-US" altLang="zh-CN" dirty="0" err="1"/>
                            <a:t>Sextupole</a:t>
                          </a:r>
                          <a:r>
                            <a:rPr lang="en-US" altLang="zh-CN" dirty="0"/>
                            <a:t> vertical misalignment</a:t>
                          </a:r>
                          <a:endParaRPr lang="zh-CN" altLang="en-US" dirty="0"/>
                        </a:p>
                      </a:txBody>
                      <a:tcPr/>
                    </a:tc>
                    <a:extLst>
                      <a:ext uri="{0D108BD9-81ED-4DB2-BD59-A6C34878D82A}">
                        <a16:rowId xmlns:a16="http://schemas.microsoft.com/office/drawing/2014/main" val="3788023754"/>
                      </a:ext>
                    </a:extLst>
                  </a:tr>
                  <a:tr h="914400">
                    <a:tc vMerge="1">
                      <a:txBody>
                        <a:bodyPr/>
                        <a:lstStyle/>
                        <a:p>
                          <a:endParaRPr lang="zh-CN" altLang="en-US" dirty="0"/>
                        </a:p>
                      </a:txBody>
                      <a:tcPr/>
                    </a:tc>
                    <a:tc>
                      <a:txBody>
                        <a:bodyPr/>
                        <a:lstStyle/>
                        <a:p>
                          <a:endParaRPr lang="zh-CN"/>
                        </a:p>
                      </a:txBody>
                      <a:tcPr>
                        <a:blipFill>
                          <a:blip r:embed="rId2"/>
                          <a:stretch>
                            <a:fillRect l="-40789" t="-284667" r="-313947" b="-10000"/>
                          </a:stretch>
                        </a:blipFill>
                      </a:tcPr>
                    </a:tc>
                    <a:tc>
                      <a:txBody>
                        <a:bodyPr/>
                        <a:lstStyle/>
                        <a:p>
                          <a:r>
                            <a:rPr lang="en-US" altLang="zh-CN" dirty="0"/>
                            <a:t>tune shift</a:t>
                          </a:r>
                        </a:p>
                        <a:p>
                          <a:r>
                            <a:rPr lang="el-GR" altLang="zh-CN" dirty="0"/>
                            <a:t>β</a:t>
                          </a:r>
                          <a:r>
                            <a:rPr lang="en-US" altLang="zh-CN" dirty="0"/>
                            <a:t>-function beat</a:t>
                          </a:r>
                          <a:endParaRPr lang="zh-CN" altLang="en-US" dirty="0"/>
                        </a:p>
                      </a:txBody>
                      <a:tcPr/>
                    </a:tc>
                    <a:tc>
                      <a:txBody>
                        <a:bodyPr/>
                        <a:lstStyle/>
                        <a:p>
                          <a:r>
                            <a:rPr lang="en-US" altLang="zh-CN" dirty="0"/>
                            <a:t>Quadrupole field or length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Feed-down of sextuple with horizontal orbit</a:t>
                          </a:r>
                        </a:p>
                        <a:p>
                          <a:r>
                            <a:rPr lang="en-US" altLang="zh-CN" dirty="0" err="1"/>
                            <a:t>Sextupole</a:t>
                          </a:r>
                          <a:r>
                            <a:rPr lang="en-US" altLang="zh-CN" dirty="0"/>
                            <a:t> horizontal misalignment</a:t>
                          </a:r>
                          <a:endParaRPr lang="zh-CN" altLang="en-US" dirty="0"/>
                        </a:p>
                      </a:txBody>
                      <a:tcPr/>
                    </a:tc>
                    <a:extLst>
                      <a:ext uri="{0D108BD9-81ED-4DB2-BD59-A6C34878D82A}">
                        <a16:rowId xmlns:a16="http://schemas.microsoft.com/office/drawing/2014/main" val="2717605459"/>
                      </a:ext>
                    </a:extLst>
                  </a:tr>
                </a:tbl>
              </a:graphicData>
            </a:graphic>
          </p:graphicFrame>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B13EDB0-CADD-462F-B6D4-F0B11D4BD363}"/>
                  </a:ext>
                </a:extLst>
              </p:cNvPr>
              <p:cNvSpPr txBox="1"/>
              <p:nvPr/>
            </p:nvSpPr>
            <p:spPr>
              <a:xfrm>
                <a:off x="790415" y="4827192"/>
                <a:ext cx="10670582" cy="1628010"/>
              </a:xfrm>
              <a:prstGeom prst="rect">
                <a:avLst/>
              </a:prstGeom>
              <a:noFill/>
            </p:spPr>
            <p:txBody>
              <a:bodyPr wrap="square" rtlCol="0">
                <a:spAutoFit/>
              </a:bodyPr>
              <a:lstStyle/>
              <a:p>
                <a:r>
                  <a:rPr lang="en-US" altLang="zh-CN" sz="2400" dirty="0"/>
                  <a:t>Different multipole errors produce different beam dynamical effects.  Dipole errors produce orbit distortions, Quadrupole errors produce </a:t>
                </a:r>
                <a:r>
                  <a:rPr lang="en-US" altLang="zh-CN" sz="2400" dirty="0" err="1"/>
                  <a:t>betatron</a:t>
                </a:r>
                <a:r>
                  <a:rPr lang="en-US" altLang="zh-CN" sz="2400" dirty="0"/>
                  <a:t> tune shifts and distortions in </a:t>
                </a:r>
                <a14:m>
                  <m:oMath xmlns:m="http://schemas.openxmlformats.org/officeDocument/2006/math">
                    <m:r>
                      <a:rPr lang="el-GR" altLang="zh-CN" sz="2400" i="1" dirty="0">
                        <a:latin typeface="Cambria Math" panose="02040503050406030204" pitchFamily="18" charset="0"/>
                      </a:rPr>
                      <m:t>𝛽</m:t>
                    </m:r>
                    <m:r>
                      <a:rPr lang="el-GR" altLang="zh-CN" sz="2400" i="1" dirty="0">
                        <a:latin typeface="Cambria Math" panose="02040503050406030204" pitchFamily="18" charset="0"/>
                      </a:rPr>
                      <m:t> </m:t>
                    </m:r>
                  </m:oMath>
                </a14:m>
                <a:r>
                  <a:rPr lang="en-US" altLang="zh-CN" sz="2400" dirty="0"/>
                  <a:t>–functions. For the dipole, the error fields are </a:t>
                </a:r>
                <a14:m>
                  <m:oMath xmlns:m="http://schemas.openxmlformats.org/officeDocument/2006/math">
                    <m:sSub>
                      <m:sSubPr>
                        <m:ctrlPr>
                          <a:rPr lang="en-US" altLang="zh-CN" sz="2400" i="1" dirty="0">
                            <a:latin typeface="Cambria Math" panose="02040503050406030204" pitchFamily="18" charset="0"/>
                          </a:rPr>
                        </m:ctrlPr>
                      </m:sSubPr>
                      <m:e>
                        <m:r>
                          <m:rPr>
                            <m:nor/>
                          </m:rPr>
                          <a:rPr lang="en-US" altLang="zh-CN" sz="2400" dirty="0"/>
                          <m:t>Δ</m:t>
                        </m:r>
                        <m:r>
                          <a:rPr lang="en-US" altLang="zh-CN" sz="2400" i="1" dirty="0">
                            <a:latin typeface="Cambria Math" panose="02040503050406030204" pitchFamily="18" charset="0"/>
                          </a:rPr>
                          <m:t>𝐵</m:t>
                        </m:r>
                      </m:e>
                      <m:sub>
                        <m:r>
                          <a:rPr lang="en-US" altLang="zh-CN" sz="2400" i="1" dirty="0">
                            <a:latin typeface="Cambria Math" panose="02040503050406030204" pitchFamily="18" charset="0"/>
                          </a:rPr>
                          <m:t>𝑥</m:t>
                        </m:r>
                      </m:sub>
                    </m:sSub>
                  </m:oMath>
                </a14:m>
                <a:r>
                  <a:rPr lang="en-US" altLang="zh-CN" sz="2400" dirty="0"/>
                  <a:t>= </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𝐵</m:t>
                        </m:r>
                      </m:e>
                      <m:sub>
                        <m:r>
                          <a:rPr lang="en-US" altLang="zh-CN" sz="2400" i="1" dirty="0">
                            <a:latin typeface="Cambria Math" panose="02040503050406030204" pitchFamily="18" charset="0"/>
                          </a:rPr>
                          <m:t>𝑦</m:t>
                        </m:r>
                        <m:r>
                          <a:rPr lang="en-US" altLang="zh-CN" sz="2400" i="1" dirty="0">
                            <a:latin typeface="Cambria Math" panose="02040503050406030204" pitchFamily="18" charset="0"/>
                          </a:rPr>
                          <m:t>0</m:t>
                        </m:r>
                      </m:sub>
                    </m:sSub>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0</m:t>
                        </m:r>
                      </m:sub>
                    </m:sSub>
                  </m:oMath>
                </a14:m>
                <a:r>
                  <a:rPr lang="en-US" altLang="zh-CN" sz="2400" dirty="0"/>
                  <a:t>, </a:t>
                </a:r>
                <a14:m>
                  <m:oMath xmlns:m="http://schemas.openxmlformats.org/officeDocument/2006/math">
                    <m:sSub>
                      <m:sSubPr>
                        <m:ctrlPr>
                          <a:rPr lang="en-US" altLang="zh-CN" sz="2400" i="1" dirty="0">
                            <a:latin typeface="Cambria Math" panose="02040503050406030204" pitchFamily="18" charset="0"/>
                          </a:rPr>
                        </m:ctrlPr>
                      </m:sSubPr>
                      <m:e>
                        <m:r>
                          <m:rPr>
                            <m:nor/>
                          </m:rPr>
                          <a:rPr lang="en-US" altLang="zh-CN" sz="2400" dirty="0"/>
                          <m:t>Δ</m:t>
                        </m:r>
                        <m:r>
                          <a:rPr lang="en-US" altLang="zh-CN" sz="2400" i="1" dirty="0">
                            <a:latin typeface="Cambria Math" panose="02040503050406030204" pitchFamily="18" charset="0"/>
                          </a:rPr>
                          <m:t>𝐵</m:t>
                        </m:r>
                      </m:e>
                      <m:sub>
                        <m:r>
                          <a:rPr lang="en-US" altLang="zh-CN" sz="2400" i="1" dirty="0">
                            <a:latin typeface="Cambria Math" panose="02040503050406030204" pitchFamily="18" charset="0"/>
                          </a:rPr>
                          <m:t>𝑦</m:t>
                        </m:r>
                      </m:sub>
                    </m:sSub>
                  </m:oMath>
                </a14:m>
                <a:r>
                  <a:rPr lang="en-US" altLang="zh-CN" sz="2400" dirty="0"/>
                  <a:t>= </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𝐵</m:t>
                        </m:r>
                      </m:e>
                      <m:sub>
                        <m:r>
                          <a:rPr lang="en-US" altLang="zh-CN" sz="2400" i="1" dirty="0">
                            <a:latin typeface="Cambria Math" panose="02040503050406030204" pitchFamily="18" charset="0"/>
                          </a:rPr>
                          <m:t>𝑦</m:t>
                        </m:r>
                        <m:r>
                          <a:rPr lang="en-US" altLang="zh-CN" sz="2400" i="1" dirty="0">
                            <a:latin typeface="Cambria Math" panose="02040503050406030204" pitchFamily="18" charset="0"/>
                          </a:rPr>
                          <m:t>0</m:t>
                        </m:r>
                      </m:sub>
                    </m:sSub>
                    <m:sSub>
                      <m:sSubPr>
                        <m:ctrlPr>
                          <a:rPr lang="en-US" altLang="zh-CN" sz="2400" i="1" dirty="0">
                            <a:latin typeface="Cambria Math" panose="02040503050406030204" pitchFamily="18" charset="0"/>
                          </a:rPr>
                        </m:ctrlPr>
                      </m:sSubPr>
                      <m:e>
                        <m:r>
                          <a:rPr lang="en-US" altLang="zh-CN" sz="2400" b="0" i="1" dirty="0" smtClean="0">
                            <a:latin typeface="Cambria Math" panose="02040503050406030204" pitchFamily="18" charset="0"/>
                          </a:rPr>
                          <m:t>𝑏</m:t>
                        </m:r>
                      </m:e>
                      <m:sub>
                        <m:r>
                          <a:rPr lang="en-US" altLang="zh-CN" sz="2400" i="1" dirty="0">
                            <a:latin typeface="Cambria Math" panose="02040503050406030204" pitchFamily="18" charset="0"/>
                          </a:rPr>
                          <m:t>0</m:t>
                        </m:r>
                      </m:sub>
                    </m:sSub>
                  </m:oMath>
                </a14:m>
                <a:r>
                  <a:rPr lang="en-US" altLang="zh-CN" sz="2400" dirty="0"/>
                  <a:t>. For the quadrupole </a:t>
                </a:r>
                <a14:m>
                  <m:oMath xmlns:m="http://schemas.openxmlformats.org/officeDocument/2006/math">
                    <m:sSub>
                      <m:sSubPr>
                        <m:ctrlPr>
                          <a:rPr lang="en-US" altLang="zh-CN" sz="2400" i="1" dirty="0">
                            <a:latin typeface="Cambria Math" panose="02040503050406030204" pitchFamily="18" charset="0"/>
                          </a:rPr>
                        </m:ctrlPr>
                      </m:sSubPr>
                      <m:e>
                        <m:r>
                          <m:rPr>
                            <m:nor/>
                          </m:rPr>
                          <a:rPr lang="en-US" altLang="zh-CN" sz="2400" dirty="0"/>
                          <m:t>Δ</m:t>
                        </m:r>
                        <m:r>
                          <a:rPr lang="en-US" altLang="zh-CN" sz="2400" i="1" dirty="0">
                            <a:latin typeface="Cambria Math" panose="02040503050406030204" pitchFamily="18" charset="0"/>
                          </a:rPr>
                          <m:t>𝐵</m:t>
                        </m:r>
                      </m:e>
                      <m:sub>
                        <m:r>
                          <a:rPr lang="en-US" altLang="zh-CN" sz="2400" i="1" dirty="0">
                            <a:latin typeface="Cambria Math" panose="02040503050406030204" pitchFamily="18" charset="0"/>
                          </a:rPr>
                          <m:t>𝑥</m:t>
                        </m:r>
                      </m:sub>
                    </m:sSub>
                  </m:oMath>
                </a14:m>
                <a:r>
                  <a:rPr lang="en-US" altLang="zh-CN" sz="2400" dirty="0"/>
                  <a:t>= </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𝐵</m:t>
                        </m:r>
                      </m:e>
                      <m:sub>
                        <m:r>
                          <a:rPr lang="en-US" altLang="zh-CN" sz="2400" i="1" dirty="0">
                            <a:latin typeface="Cambria Math" panose="02040503050406030204" pitchFamily="18" charset="0"/>
                          </a:rPr>
                          <m:t>𝑦</m:t>
                        </m:r>
                        <m:r>
                          <a:rPr lang="en-US" altLang="zh-CN" sz="2400" i="1" dirty="0">
                            <a:latin typeface="Cambria Math" panose="02040503050406030204" pitchFamily="18" charset="0"/>
                          </a:rPr>
                          <m:t>0</m:t>
                        </m:r>
                      </m:sub>
                    </m:sSub>
                    <m:r>
                      <a:rPr lang="en-US" altLang="zh-CN" sz="2400" b="0" i="1" dirty="0" smtClean="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1</m:t>
                        </m:r>
                      </m:sub>
                    </m:sSub>
                    <m:r>
                      <a:rPr lang="en-US" altLang="zh-CN" sz="2400" b="0" i="1" dirty="0" smtClean="0">
                        <a:latin typeface="Cambria Math" panose="02040503050406030204" pitchFamily="18" charset="0"/>
                      </a:rPr>
                      <m:t>𝑥</m:t>
                    </m:r>
                    <m:r>
                      <a:rPr lang="en-US" altLang="zh-CN" sz="2400" b="0" i="1" dirty="0" smtClean="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b="0" i="1" dirty="0" smtClean="0">
                            <a:latin typeface="Cambria Math" panose="02040503050406030204" pitchFamily="18" charset="0"/>
                          </a:rPr>
                          <m:t>𝑏</m:t>
                        </m:r>
                      </m:e>
                      <m:sub>
                        <m:r>
                          <a:rPr lang="en-US" altLang="zh-CN" sz="2400" i="1" dirty="0">
                            <a:latin typeface="Cambria Math" panose="02040503050406030204" pitchFamily="18" charset="0"/>
                          </a:rPr>
                          <m:t>1</m:t>
                        </m:r>
                      </m:sub>
                    </m:sSub>
                    <m:r>
                      <a:rPr lang="en-US" altLang="zh-CN" sz="2400" b="0" i="1" dirty="0" smtClean="0">
                        <a:latin typeface="Cambria Math" panose="02040503050406030204" pitchFamily="18" charset="0"/>
                      </a:rPr>
                      <m:t>𝑦</m:t>
                    </m:r>
                    <m:r>
                      <a:rPr lang="en-US" altLang="zh-CN" sz="2400" b="0" i="1" dirty="0" smtClean="0">
                        <a:latin typeface="Cambria Math" panose="02040503050406030204" pitchFamily="18" charset="0"/>
                      </a:rPr>
                      <m:t>)</m:t>
                    </m:r>
                  </m:oMath>
                </a14:m>
                <a:r>
                  <a:rPr lang="en-US" altLang="zh-CN" sz="2400" dirty="0"/>
                  <a:t>, </a:t>
                </a:r>
                <a14:m>
                  <m:oMath xmlns:m="http://schemas.openxmlformats.org/officeDocument/2006/math">
                    <m:sSub>
                      <m:sSubPr>
                        <m:ctrlPr>
                          <a:rPr lang="en-US" altLang="zh-CN" sz="2400" i="1" dirty="0">
                            <a:latin typeface="Cambria Math" panose="02040503050406030204" pitchFamily="18" charset="0"/>
                          </a:rPr>
                        </m:ctrlPr>
                      </m:sSubPr>
                      <m:e>
                        <m:r>
                          <m:rPr>
                            <m:nor/>
                          </m:rPr>
                          <a:rPr lang="en-US" altLang="zh-CN" sz="2400" dirty="0"/>
                          <m:t>Δ</m:t>
                        </m:r>
                        <m:r>
                          <a:rPr lang="en-US" altLang="zh-CN" sz="2400" i="1" dirty="0">
                            <a:latin typeface="Cambria Math" panose="02040503050406030204" pitchFamily="18" charset="0"/>
                          </a:rPr>
                          <m:t>𝐵</m:t>
                        </m:r>
                      </m:e>
                      <m:sub>
                        <m:r>
                          <a:rPr lang="en-US" altLang="zh-CN" sz="2400" b="0" i="1" dirty="0" smtClean="0">
                            <a:latin typeface="Cambria Math" panose="02040503050406030204" pitchFamily="18" charset="0"/>
                          </a:rPr>
                          <m:t>𝑦</m:t>
                        </m:r>
                      </m:sub>
                    </m:sSub>
                  </m:oMath>
                </a14:m>
                <a:r>
                  <a:rPr lang="en-US" altLang="zh-CN" sz="2400" dirty="0"/>
                  <a:t>= </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𝐵</m:t>
                        </m:r>
                      </m:e>
                      <m:sub>
                        <m:r>
                          <a:rPr lang="en-US" altLang="zh-CN" sz="2400" i="1" dirty="0">
                            <a:latin typeface="Cambria Math" panose="02040503050406030204" pitchFamily="18" charset="0"/>
                          </a:rPr>
                          <m:t>𝑦</m:t>
                        </m:r>
                        <m:r>
                          <a:rPr lang="en-US" altLang="zh-CN" sz="2400" i="1" dirty="0">
                            <a:latin typeface="Cambria Math" panose="02040503050406030204" pitchFamily="18" charset="0"/>
                          </a:rPr>
                          <m:t>0</m:t>
                        </m:r>
                      </m:sub>
                    </m:sSub>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b="0" i="1" dirty="0" smtClean="0">
                            <a:latin typeface="Cambria Math" panose="02040503050406030204" pitchFamily="18" charset="0"/>
                          </a:rPr>
                          <m:t>𝑏</m:t>
                        </m:r>
                      </m:e>
                      <m:sub>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𝑥</m:t>
                    </m:r>
                    <m:r>
                      <a:rPr lang="en-US" altLang="zh-CN" sz="2400" b="0" i="1" dirty="0" smtClean="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b="0" i="1" dirty="0" smtClean="0">
                            <a:latin typeface="Cambria Math" panose="02040503050406030204" pitchFamily="18" charset="0"/>
                          </a:rPr>
                          <m:t>𝑎</m:t>
                        </m:r>
                      </m:e>
                      <m:sub>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𝑦</m:t>
                    </m:r>
                    <m:r>
                      <a:rPr lang="en-US" altLang="zh-CN" sz="2400" i="1" dirty="0">
                        <a:latin typeface="Cambria Math" panose="02040503050406030204" pitchFamily="18" charset="0"/>
                      </a:rPr>
                      <m:t>)</m:t>
                    </m:r>
                  </m:oMath>
                </a14:m>
                <a:endParaRPr lang="zh-CN" altLang="en-US" sz="2400" dirty="0"/>
              </a:p>
            </p:txBody>
          </p:sp>
        </mc:Choice>
        <mc:Fallback xmlns="">
          <p:sp>
            <p:nvSpPr>
              <p:cNvPr id="5" name="文本框 4">
                <a:extLst>
                  <a:ext uri="{FF2B5EF4-FFF2-40B4-BE49-F238E27FC236}">
                    <a16:creationId xmlns:a16="http://schemas.microsoft.com/office/drawing/2014/main" id="{2B13EDB0-CADD-462F-B6D4-F0B11D4BD363}"/>
                  </a:ext>
                </a:extLst>
              </p:cNvPr>
              <p:cNvSpPr txBox="1">
                <a:spLocks noRot="1" noChangeAspect="1" noMove="1" noResize="1" noEditPoints="1" noAdjustHandles="1" noChangeArrowheads="1" noChangeShapeType="1" noTextEdit="1"/>
              </p:cNvSpPr>
              <p:nvPr/>
            </p:nvSpPr>
            <p:spPr>
              <a:xfrm>
                <a:off x="790415" y="4827192"/>
                <a:ext cx="10670582" cy="1628010"/>
              </a:xfrm>
              <a:prstGeom prst="rect">
                <a:avLst/>
              </a:prstGeom>
              <a:blipFill>
                <a:blip r:embed="rId3"/>
                <a:stretch>
                  <a:fillRect l="-914" t="-2622" r="-1657" b="-6367"/>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9BE679B9-98A4-4072-8D0E-57DB1B59FF1B}"/>
              </a:ext>
            </a:extLst>
          </p:cNvPr>
          <p:cNvSpPr>
            <a:spLocks noGrp="1"/>
          </p:cNvSpPr>
          <p:nvPr>
            <p:ph type="sldNum" sz="quarter" idx="12"/>
          </p:nvPr>
        </p:nvSpPr>
        <p:spPr/>
        <p:txBody>
          <a:bodyPr/>
          <a:lstStyle/>
          <a:p>
            <a:fld id="{BECEA2A7-8118-4BBB-B458-A85BC23F12DD}" type="slidenum">
              <a:rPr lang="zh-CN" altLang="en-US" smtClean="0"/>
              <a:t>29</a:t>
            </a:fld>
            <a:endParaRPr lang="zh-CN" altLang="en-US"/>
          </a:p>
        </p:txBody>
      </p:sp>
    </p:spTree>
    <p:extLst>
      <p:ext uri="{BB962C8B-B14F-4D97-AF65-F5344CB8AC3E}">
        <p14:creationId xmlns:p14="http://schemas.microsoft.com/office/powerpoint/2010/main" val="185496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297BB3-FB44-4E13-A5CB-68208372E8DB}"/>
              </a:ext>
            </a:extLst>
          </p:cNvPr>
          <p:cNvSpPr>
            <a:spLocks noGrp="1"/>
          </p:cNvSpPr>
          <p:nvPr>
            <p:ph type="title"/>
          </p:nvPr>
        </p:nvSpPr>
        <p:spPr>
          <a:xfrm>
            <a:off x="796637" y="173933"/>
            <a:ext cx="10515600" cy="989849"/>
          </a:xfrm>
        </p:spPr>
        <p:txBody>
          <a:bodyPr/>
          <a:lstStyle/>
          <a:p>
            <a:pPr marL="0" indent="0">
              <a:buNone/>
            </a:pPr>
            <a:r>
              <a:rPr lang="en-US" altLang="zh-CN" b="1" dirty="0"/>
              <a:t>Coordinate system</a:t>
            </a:r>
            <a:r>
              <a:rPr lang="zh-CN" altLang="en-US" b="1" dirty="0"/>
              <a:t>（坐标系）</a:t>
            </a:r>
            <a:endParaRPr lang="en-US" altLang="zh-CN" sz="3200" b="1" dirty="0">
              <a:latin typeface="Inherited"/>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1E22F52-83FD-4D96-8381-CCB863BE5141}"/>
                  </a:ext>
                </a:extLst>
              </p:cNvPr>
              <p:cNvSpPr>
                <a:spLocks noGrp="1"/>
              </p:cNvSpPr>
              <p:nvPr>
                <p:ph idx="1"/>
              </p:nvPr>
            </p:nvSpPr>
            <p:spPr>
              <a:xfrm>
                <a:off x="838199" y="1271847"/>
                <a:ext cx="10936705" cy="5028745"/>
              </a:xfrm>
            </p:spPr>
            <p:txBody>
              <a:bodyPr/>
              <a:lstStyle/>
              <a:p>
                <a:pPr marL="0" indent="0">
                  <a:buNone/>
                </a:pPr>
                <a:r>
                  <a:rPr lang="en-US" altLang="zh-CN" sz="2000" dirty="0">
                    <a:latin typeface="Inherited"/>
                  </a:rPr>
                  <a:t>See the following figure, the design trajectory has a local</a:t>
                </a:r>
              </a:p>
              <a:p>
                <a:pPr marL="0" indent="0">
                  <a:buNone/>
                </a:pPr>
                <a:r>
                  <a:rPr lang="en-US" altLang="zh-CN" sz="2000" dirty="0">
                    <a:latin typeface="Inherited"/>
                  </a:rPr>
                  <a:t>curvature </a:t>
                </a:r>
                <a:r>
                  <a:rPr lang="el-GR" altLang="zh-CN" sz="2000" dirty="0">
                    <a:latin typeface="Inherited"/>
                  </a:rPr>
                  <a:t>ρ</a:t>
                </a:r>
                <a:r>
                  <a:rPr lang="en-US" altLang="zh-CN" sz="2000" dirty="0">
                    <a:latin typeface="Inherited"/>
                  </a:rPr>
                  <a:t>, the path length along the trajectory is s.</a:t>
                </a:r>
                <a:r>
                  <a:rPr lang="zh-CN" altLang="en-US" sz="2000" dirty="0">
                    <a:latin typeface="Inherited"/>
                  </a:rPr>
                  <a:t> </a:t>
                </a:r>
                <a:r>
                  <a:rPr lang="en-US" altLang="zh-CN" sz="2000" dirty="0">
                    <a:latin typeface="Inherited"/>
                  </a:rPr>
                  <a:t>We</a:t>
                </a:r>
              </a:p>
              <a:p>
                <a:pPr marL="0" indent="0">
                  <a:buNone/>
                </a:pPr>
                <a:r>
                  <a:rPr lang="en-US" altLang="zh-CN" sz="2000" dirty="0">
                    <a:latin typeface="Inherited"/>
                  </a:rPr>
                  <a:t>define three right-handed unit vectors (</a:t>
                </a:r>
                <a14:m>
                  <m:oMath xmlns:m="http://schemas.openxmlformats.org/officeDocument/2006/math">
                    <m:acc>
                      <m:accPr>
                        <m:chr m:val="̂"/>
                        <m:ctrlPr>
                          <a:rPr lang="en-US" altLang="zh-CN" sz="2000" i="1" dirty="0" smtClean="0">
                            <a:latin typeface="Cambria Math" panose="02040503050406030204" pitchFamily="18" charset="0"/>
                          </a:rPr>
                        </m:ctrlPr>
                      </m:accPr>
                      <m:e>
                        <m:r>
                          <a:rPr lang="en-US" altLang="zh-CN" sz="2000" i="1" dirty="0" smtClean="0">
                            <a:latin typeface="Cambria Math" panose="02040503050406030204" pitchFamily="18" charset="0"/>
                          </a:rPr>
                          <m:t>𝑥</m:t>
                        </m:r>
                      </m:e>
                    </m:acc>
                    <m:r>
                      <a:rPr lang="en-US" altLang="zh-CN" sz="2000" b="0" i="0" dirty="0" smtClean="0">
                        <a:latin typeface="Cambria Math" panose="02040503050406030204" pitchFamily="18" charset="0"/>
                      </a:rPr>
                      <m:t>,</m:t>
                    </m:r>
                  </m:oMath>
                </a14:m>
                <a:r>
                  <a:rPr lang="en-US" altLang="zh-CN" sz="2000" dirty="0"/>
                  <a:t> </a:t>
                </a:r>
                <a14:m>
                  <m:oMath xmlns:m="http://schemas.openxmlformats.org/officeDocument/2006/math">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𝑦</m:t>
                        </m:r>
                      </m:e>
                    </m:acc>
                    <m:r>
                      <a:rPr lang="en-US" altLang="zh-CN" sz="2000" i="1" dirty="0" smtClean="0">
                        <a:latin typeface="Cambria Math" panose="02040503050406030204" pitchFamily="18" charset="0"/>
                      </a:rPr>
                      <m:t> </m:t>
                    </m:r>
                  </m:oMath>
                </a14:m>
                <a:r>
                  <a:rPr lang="en-US" altLang="zh-CN" sz="2000" dirty="0">
                    <a:latin typeface="Inherited"/>
                  </a:rPr>
                  <a:t>,</a:t>
                </a:r>
                <a:r>
                  <a:rPr lang="en-US" altLang="zh-CN" sz="2000" dirty="0"/>
                  <a:t> </a:t>
                </a:r>
                <a14:m>
                  <m:oMath xmlns:m="http://schemas.openxmlformats.org/officeDocument/2006/math">
                    <m:acc>
                      <m:accPr>
                        <m:chr m:val="̂"/>
                        <m:ctrlPr>
                          <a:rPr lang="en-US" altLang="zh-CN" sz="2000" i="1" dirty="0" smtClean="0">
                            <a:latin typeface="Cambria Math" panose="02040503050406030204" pitchFamily="18" charset="0"/>
                          </a:rPr>
                        </m:ctrlPr>
                      </m:accPr>
                      <m:e>
                        <m:r>
                          <a:rPr lang="en-US" altLang="zh-CN" sz="2000" b="0" i="1" dirty="0" smtClean="0">
                            <a:latin typeface="Cambria Math" panose="02040503050406030204" pitchFamily="18" charset="0"/>
                          </a:rPr>
                          <m:t>𝑠</m:t>
                        </m:r>
                      </m:e>
                    </m:acc>
                  </m:oMath>
                </a14:m>
                <a:r>
                  <a:rPr lang="en-US" altLang="zh-CN" sz="2000" dirty="0">
                    <a:latin typeface="Inherited"/>
                  </a:rPr>
                  <a:t>) .</a:t>
                </a:r>
              </a:p>
              <a:p>
                <a:pPr marL="0" indent="0">
                  <a:buNone/>
                </a:pPr>
                <a:r>
                  <a:rPr lang="en-US" altLang="zh-CN" sz="2000" dirty="0">
                    <a:latin typeface="Inherited"/>
                  </a:rPr>
                  <a:t>The position of a particle in this coordinate system is </a:t>
                </a:r>
              </a:p>
              <a:p>
                <a:pPr marL="0" indent="0">
                  <a:buNone/>
                </a:pPr>
                <a14:m>
                  <m:oMath xmlns:m="http://schemas.openxmlformats.org/officeDocument/2006/math">
                    <m:acc>
                      <m:accPr>
                        <m:chr m:val="⃗"/>
                        <m:ctrlPr>
                          <a:rPr lang="en-US" altLang="zh-CN" sz="2000" i="1" dirty="0" smtClean="0">
                            <a:latin typeface="Cambria Math" panose="02040503050406030204" pitchFamily="18" charset="0"/>
                          </a:rPr>
                        </m:ctrlPr>
                      </m:accPr>
                      <m:e>
                        <m:r>
                          <a:rPr lang="en-US" altLang="zh-CN" sz="2000" b="0" i="1" dirty="0" smtClean="0">
                            <a:latin typeface="Cambria Math" panose="02040503050406030204" pitchFamily="18" charset="0"/>
                          </a:rPr>
                          <m:t>𝑅</m:t>
                        </m:r>
                      </m:e>
                    </m:acc>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𝑟</m:t>
                    </m:r>
                    <m:r>
                      <a:rPr lang="en-US" altLang="zh-CN" sz="2000" b="0" i="1" dirty="0" smtClean="0">
                        <a:latin typeface="Cambria Math" panose="02040503050406030204" pitchFamily="18" charset="0"/>
                      </a:rPr>
                      <m:t> </m:t>
                    </m:r>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𝑥</m:t>
                        </m:r>
                      </m:e>
                    </m:acc>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𝑦</m:t>
                    </m:r>
                    <m:r>
                      <a:rPr lang="en-US" altLang="zh-CN" sz="2000" b="0" i="1" dirty="0" smtClean="0">
                        <a:latin typeface="Cambria Math" panose="02040503050406030204" pitchFamily="18" charset="0"/>
                      </a:rPr>
                      <m:t> </m:t>
                    </m:r>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𝑦</m:t>
                        </m:r>
                      </m:e>
                    </m:acc>
                  </m:oMath>
                </a14:m>
                <a:r>
                  <a:rPr lang="en-US" altLang="zh-CN" sz="2000" dirty="0"/>
                  <a:t>, where r=</a:t>
                </a:r>
                <a:r>
                  <a:rPr lang="el-GR" altLang="zh-CN" sz="2000" dirty="0"/>
                  <a:t>ρ</a:t>
                </a:r>
                <a:r>
                  <a:rPr lang="en-US" altLang="zh-CN" sz="2000" dirty="0"/>
                  <a:t>+x, x and y are the functions</a:t>
                </a:r>
              </a:p>
              <a:p>
                <a:pPr marL="0" indent="0">
                  <a:buNone/>
                </a:pPr>
                <a:r>
                  <a:rPr lang="en-US" altLang="zh-CN" sz="2000" dirty="0"/>
                  <a:t>of s. To describe the transverse motion of the particle,</a:t>
                </a:r>
              </a:p>
              <a:p>
                <a:pPr marL="0" indent="0">
                  <a:buNone/>
                </a:pPr>
                <a:r>
                  <a:rPr lang="en-US" altLang="zh-CN" sz="2000" dirty="0"/>
                  <a:t>we need two more quantities </a:t>
                </a:r>
                <a14:m>
                  <m:oMath xmlns:m="http://schemas.openxmlformats.org/officeDocument/2006/math">
                    <m:r>
                      <m:rPr>
                        <m:sty m:val="p"/>
                      </m:rPr>
                      <a:rPr lang="en-US" altLang="zh-CN" sz="2000" b="0" i="0" dirty="0" smtClean="0">
                        <a:latin typeface="Cambria Math" panose="02040503050406030204" pitchFamily="18" charset="0"/>
                      </a:rPr>
                      <m:t>x</m:t>
                    </m:r>
                    <m:r>
                      <a:rPr lang="en-US" altLang="zh-CN" sz="2000" b="0" i="1" dirty="0" smtClean="0">
                        <a:latin typeface="Cambria Math" panose="02040503050406030204" pitchFamily="18" charset="0"/>
                      </a:rPr>
                      <m:t>ˊ</m:t>
                    </m:r>
                  </m:oMath>
                </a14:m>
                <a:r>
                  <a:rPr lang="en-US" altLang="zh-CN" sz="2000" dirty="0"/>
                  <a:t>(s)=dx(s)/ds and </a:t>
                </a:r>
              </a:p>
              <a:p>
                <a:pPr marL="0" indent="0">
                  <a:buNone/>
                </a:pPr>
                <a14:m>
                  <m:oMath xmlns:m="http://schemas.openxmlformats.org/officeDocument/2006/math">
                    <m:r>
                      <m:rPr>
                        <m:sty m:val="p"/>
                      </m:rPr>
                      <a:rPr lang="en-US" altLang="zh-CN" sz="2000" b="0" i="0" dirty="0" smtClean="0">
                        <a:latin typeface="Cambria Math" panose="02040503050406030204" pitchFamily="18" charset="0"/>
                      </a:rPr>
                      <m:t>y</m:t>
                    </m:r>
                    <m:r>
                      <a:rPr lang="en-US" altLang="zh-CN" sz="2000" b="0" i="1" dirty="0" smtClean="0">
                        <a:latin typeface="Cambria Math" panose="02040503050406030204" pitchFamily="18" charset="0"/>
                      </a:rPr>
                      <m:t>ˊ</m:t>
                    </m:r>
                  </m:oMath>
                </a14:m>
                <a:r>
                  <a:rPr lang="en-US" altLang="zh-CN" sz="2000" dirty="0"/>
                  <a:t>(s)=</a:t>
                </a:r>
                <a:r>
                  <a:rPr lang="en-US" altLang="zh-CN" sz="2000" dirty="0" err="1"/>
                  <a:t>dy</a:t>
                </a:r>
                <a:r>
                  <a:rPr lang="en-US" altLang="zh-CN" sz="2000" dirty="0"/>
                  <a:t>(s)/ds. The 4-D space (x,</a:t>
                </a:r>
                <a:r>
                  <a:rPr lang="en-US" altLang="zh-CN" sz="2000" b="0" dirty="0"/>
                  <a:t> </a:t>
                </a:r>
                <a14:m>
                  <m:oMath xmlns:m="http://schemas.openxmlformats.org/officeDocument/2006/math">
                    <m:r>
                      <m:rPr>
                        <m:sty m:val="p"/>
                      </m:rPr>
                      <a:rPr lang="en-US" altLang="zh-CN" sz="2000" b="0" i="0" dirty="0" smtClean="0">
                        <a:latin typeface="Cambria Math" panose="02040503050406030204" pitchFamily="18" charset="0"/>
                      </a:rPr>
                      <m:t>x</m:t>
                    </m:r>
                    <m:r>
                      <a:rPr lang="en-US" altLang="zh-CN" sz="2000" b="0" i="1" dirty="0" smtClean="0">
                        <a:latin typeface="Cambria Math" panose="02040503050406030204" pitchFamily="18" charset="0"/>
                      </a:rPr>
                      <m:t>ˊ</m:t>
                    </m:r>
                  </m:oMath>
                </a14:m>
                <a:r>
                  <a:rPr lang="en-US" altLang="zh-CN" sz="2000" dirty="0"/>
                  <a:t>,y,</a:t>
                </a:r>
                <a:r>
                  <a:rPr lang="en-US" altLang="zh-CN" sz="2000" b="0" dirty="0"/>
                  <a:t> </a:t>
                </a:r>
                <a14:m>
                  <m:oMath xmlns:m="http://schemas.openxmlformats.org/officeDocument/2006/math">
                    <m:r>
                      <a:rPr lang="en-US" altLang="zh-CN" sz="2000" b="0" i="1" dirty="0" smtClean="0">
                        <a:latin typeface="Cambria Math" panose="02040503050406030204" pitchFamily="18" charset="0"/>
                      </a:rPr>
                      <m:t>𝑦</m:t>
                    </m:r>
                    <m:r>
                      <a:rPr lang="en-US" altLang="zh-CN" sz="2000" b="0" i="1" dirty="0" smtClean="0">
                        <a:latin typeface="Cambria Math" panose="02040503050406030204" pitchFamily="18" charset="0"/>
                      </a:rPr>
                      <m:t>ˊ</m:t>
                    </m:r>
                  </m:oMath>
                </a14:m>
                <a:r>
                  <a:rPr lang="en-US" altLang="zh-CN" sz="2000" dirty="0"/>
                  <a:t>) constitutes </a:t>
                </a:r>
              </a:p>
              <a:p>
                <a:pPr marL="0" indent="0">
                  <a:buNone/>
                </a:pPr>
                <a:r>
                  <a:rPr lang="en-US" altLang="zh-CN" sz="2000" dirty="0"/>
                  <a:t>the transverse phase space.</a:t>
                </a:r>
              </a:p>
              <a:p>
                <a:pPr marL="0" indent="0">
                  <a:buNone/>
                </a:pPr>
                <a:r>
                  <a:rPr lang="en-US" altLang="zh-CN" sz="2000" dirty="0"/>
                  <a:t>The bending curvature </a:t>
                </a:r>
                <a:r>
                  <a:rPr lang="el-GR" altLang="zh-CN" sz="2000" dirty="0"/>
                  <a:t>ρ</a:t>
                </a:r>
                <a:r>
                  <a:rPr lang="en-US" altLang="zh-CN" sz="2000" dirty="0"/>
                  <a:t>&gt;&gt;|x|  ( |x| less than aperture </a:t>
                </a:r>
              </a:p>
              <a:p>
                <a:pPr marL="0" indent="0">
                  <a:buNone/>
                </a:pPr>
                <a:r>
                  <a:rPr lang="en-US" altLang="zh-CN" sz="2000" dirty="0"/>
                  <a:t>of vacuum chamber, far less than its length)</a:t>
                </a:r>
              </a:p>
              <a:p>
                <a:pPr marL="0" indent="0">
                  <a:buNone/>
                </a:pPr>
                <a:r>
                  <a:rPr lang="en-US" altLang="zh-CN" sz="1800" dirty="0"/>
                  <a:t>Note the particle motion on a circle, velocity will be  </a:t>
                </a:r>
                <a14:m>
                  <m:oMath xmlns:m="http://schemas.openxmlformats.org/officeDocument/2006/math">
                    <m:f>
                      <m:fPr>
                        <m:ctrlPr>
                          <a:rPr lang="en-US" altLang="zh-CN" sz="1800" i="1" dirty="0" smtClean="0">
                            <a:latin typeface="Cambria Math" panose="02040503050406030204" pitchFamily="18" charset="0"/>
                          </a:rPr>
                        </m:ctrlPr>
                      </m:fPr>
                      <m:num>
                        <m:r>
                          <a:rPr lang="en-US" altLang="zh-CN" sz="1800" b="0" i="1" dirty="0" smtClean="0">
                            <a:latin typeface="Cambria Math" panose="02040503050406030204" pitchFamily="18" charset="0"/>
                          </a:rPr>
                          <m:t>𝑑𝑠</m:t>
                        </m:r>
                      </m:num>
                      <m:den>
                        <m:r>
                          <a:rPr lang="en-US" altLang="zh-CN" sz="1800" b="0" i="1" dirty="0" smtClean="0">
                            <a:latin typeface="Cambria Math" panose="02040503050406030204" pitchFamily="18" charset="0"/>
                          </a:rPr>
                          <m:t>𝑑𝑡</m:t>
                        </m:r>
                      </m:den>
                    </m:f>
                  </m:oMath>
                </a14:m>
                <a:r>
                  <a:rPr lang="en-US" altLang="zh-CN" sz="1800" dirty="0"/>
                  <a:t>= </a:t>
                </a:r>
                <a14:m>
                  <m:oMath xmlns:m="http://schemas.openxmlformats.org/officeDocument/2006/math">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𝑣</m:t>
                        </m:r>
                      </m:e>
                      <m:sub>
                        <m:r>
                          <a:rPr lang="en-US" altLang="zh-CN" sz="1800" i="1" dirty="0">
                            <a:latin typeface="Cambria Math" panose="02040503050406030204" pitchFamily="18" charset="0"/>
                          </a:rPr>
                          <m:t>𝑠</m:t>
                        </m:r>
                      </m:sub>
                    </m:sSub>
                  </m:oMath>
                </a14:m>
                <a:r>
                  <a:rPr lang="en-US" altLang="zh-CN" sz="1800" dirty="0"/>
                  <a:t> </a:t>
                </a:r>
                <a14:m>
                  <m:oMath xmlns:m="http://schemas.openxmlformats.org/officeDocument/2006/math">
                    <m:f>
                      <m:fPr>
                        <m:ctrlPr>
                          <a:rPr lang="en-US" altLang="zh-CN" sz="1800" i="1" dirty="0">
                            <a:latin typeface="Cambria Math" panose="02040503050406030204" pitchFamily="18" charset="0"/>
                          </a:rPr>
                        </m:ctrlPr>
                      </m:fPr>
                      <m:num>
                        <m:r>
                          <m:rPr>
                            <m:nor/>
                          </m:rPr>
                          <a:rPr lang="el-GR" altLang="zh-CN" sz="1800" dirty="0"/>
                          <m:t>ρ</m:t>
                        </m:r>
                      </m:num>
                      <m:den>
                        <m:r>
                          <a:rPr lang="en-US" altLang="zh-CN" sz="1800" b="0" i="1" dirty="0" smtClean="0">
                            <a:latin typeface="Cambria Math" panose="02040503050406030204" pitchFamily="18" charset="0"/>
                          </a:rPr>
                          <m:t>𝑟</m:t>
                        </m:r>
                      </m:den>
                    </m:f>
                  </m:oMath>
                </a14:m>
                <a:r>
                  <a:rPr lang="en-US" altLang="zh-CN" sz="1800" dirty="0"/>
                  <a:t>= </a:t>
                </a:r>
                <a14:m>
                  <m:oMath xmlns:m="http://schemas.openxmlformats.org/officeDocument/2006/math">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𝑣</m:t>
                        </m:r>
                      </m:e>
                      <m:sub>
                        <m:r>
                          <a:rPr lang="en-US" altLang="zh-CN" sz="1800" i="1" dirty="0">
                            <a:latin typeface="Cambria Math" panose="02040503050406030204" pitchFamily="18" charset="0"/>
                          </a:rPr>
                          <m:t>𝑠</m:t>
                        </m:r>
                      </m:sub>
                    </m:sSub>
                  </m:oMath>
                </a14:m>
                <a:r>
                  <a:rPr lang="en-US" altLang="zh-CN" sz="1800" dirty="0"/>
                  <a:t> </a:t>
                </a:r>
                <a14:m>
                  <m:oMath xmlns:m="http://schemas.openxmlformats.org/officeDocument/2006/math">
                    <m:f>
                      <m:fPr>
                        <m:ctrlPr>
                          <a:rPr lang="en-US" altLang="zh-CN" sz="1800" i="1" dirty="0">
                            <a:latin typeface="Cambria Math" panose="02040503050406030204" pitchFamily="18" charset="0"/>
                          </a:rPr>
                        </m:ctrlPr>
                      </m:fPr>
                      <m:num>
                        <m:r>
                          <m:rPr>
                            <m:nor/>
                          </m:rPr>
                          <a:rPr lang="el-GR" altLang="zh-CN" sz="1800" dirty="0"/>
                          <m:t>ρ</m:t>
                        </m:r>
                      </m:num>
                      <m:den>
                        <m:r>
                          <m:rPr>
                            <m:nor/>
                          </m:rPr>
                          <a:rPr lang="el-GR" altLang="zh-CN" sz="1800" dirty="0"/>
                          <m:t>ρ</m:t>
                        </m:r>
                        <m:r>
                          <a:rPr lang="en-US" altLang="zh-CN" sz="1800" b="0" i="1" dirty="0" smtClean="0">
                            <a:latin typeface="Cambria Math" panose="02040503050406030204" pitchFamily="18" charset="0"/>
                          </a:rPr>
                          <m:t>+</m:t>
                        </m:r>
                        <m:r>
                          <a:rPr lang="en-US" altLang="zh-CN" sz="1800" b="0" i="1" dirty="0" smtClean="0">
                            <a:latin typeface="Cambria Math" panose="02040503050406030204" pitchFamily="18" charset="0"/>
                          </a:rPr>
                          <m:t>𝑥</m:t>
                        </m:r>
                      </m:den>
                    </m:f>
                  </m:oMath>
                </a14:m>
                <a:r>
                  <a:rPr lang="en-US" altLang="zh-CN" sz="1800" dirty="0"/>
                  <a:t>, it is different from </a:t>
                </a:r>
                <a14:m>
                  <m:oMath xmlns:m="http://schemas.openxmlformats.org/officeDocument/2006/math">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𝑣</m:t>
                        </m:r>
                      </m:e>
                      <m:sub>
                        <m:r>
                          <a:rPr lang="en-US" altLang="zh-CN" sz="1800" i="1" dirty="0">
                            <a:latin typeface="Cambria Math" panose="02040503050406030204" pitchFamily="18" charset="0"/>
                          </a:rPr>
                          <m:t>𝑠</m:t>
                        </m:r>
                      </m:sub>
                    </m:sSub>
                  </m:oMath>
                </a14:m>
                <a:r>
                  <a:rPr lang="en-US" altLang="zh-CN" sz="1800" dirty="0"/>
                  <a:t> </a:t>
                </a:r>
                <a:endParaRPr lang="zh-CN" altLang="en-US" sz="1800" dirty="0"/>
              </a:p>
            </p:txBody>
          </p:sp>
        </mc:Choice>
        <mc:Fallback xmlns="">
          <p:sp>
            <p:nvSpPr>
              <p:cNvPr id="3" name="内容占位符 2">
                <a:extLst>
                  <a:ext uri="{FF2B5EF4-FFF2-40B4-BE49-F238E27FC236}">
                    <a16:creationId xmlns:a16="http://schemas.microsoft.com/office/drawing/2014/main" id="{31E22F52-83FD-4D96-8381-CCB863BE5141}"/>
                  </a:ext>
                </a:extLst>
              </p:cNvPr>
              <p:cNvSpPr>
                <a:spLocks noGrp="1" noRot="1" noChangeAspect="1" noMove="1" noResize="1" noEditPoints="1" noAdjustHandles="1" noChangeArrowheads="1" noChangeShapeType="1" noTextEdit="1"/>
              </p:cNvSpPr>
              <p:nvPr>
                <p:ph idx="1"/>
              </p:nvPr>
            </p:nvSpPr>
            <p:spPr>
              <a:xfrm>
                <a:off x="838199" y="1271847"/>
                <a:ext cx="10936705" cy="5028745"/>
              </a:xfrm>
              <a:blipFill>
                <a:blip r:embed="rId2"/>
                <a:stretch>
                  <a:fillRect l="-557" t="-1333"/>
                </a:stretch>
              </a:blipFill>
            </p:spPr>
            <p:txBody>
              <a:bodyPr/>
              <a:lstStyle/>
              <a:p>
                <a:r>
                  <a:rPr lang="zh-CN" altLang="en-US">
                    <a:noFill/>
                  </a:rPr>
                  <a:t> </a:t>
                </a:r>
              </a:p>
            </p:txBody>
          </p:sp>
        </mc:Fallback>
      </mc:AlternateContent>
      <p:grpSp>
        <p:nvGrpSpPr>
          <p:cNvPr id="12" name="组合 11">
            <a:extLst>
              <a:ext uri="{FF2B5EF4-FFF2-40B4-BE49-F238E27FC236}">
                <a16:creationId xmlns:a16="http://schemas.microsoft.com/office/drawing/2014/main" id="{ADAC3CA7-46A9-452E-B709-B5784F4C2CA7}"/>
              </a:ext>
            </a:extLst>
          </p:cNvPr>
          <p:cNvGrpSpPr/>
          <p:nvPr/>
        </p:nvGrpSpPr>
        <p:grpSpPr>
          <a:xfrm>
            <a:off x="6551158" y="1030770"/>
            <a:ext cx="5277853" cy="3639898"/>
            <a:chOff x="6609347" y="1729039"/>
            <a:chExt cx="5277853" cy="3639898"/>
          </a:xfrm>
        </p:grpSpPr>
        <p:pic>
          <p:nvPicPr>
            <p:cNvPr id="10" name="图片 9">
              <a:extLst>
                <a:ext uri="{FF2B5EF4-FFF2-40B4-BE49-F238E27FC236}">
                  <a16:creationId xmlns:a16="http://schemas.microsoft.com/office/drawing/2014/main" id="{B754F939-C734-4645-90B0-1C3CBDAF7635}"/>
                </a:ext>
              </a:extLst>
            </p:cNvPr>
            <p:cNvPicPr>
              <a:picLocks noChangeAspect="1"/>
            </p:cNvPicPr>
            <p:nvPr/>
          </p:nvPicPr>
          <p:blipFill rotWithShape="1">
            <a:blip r:embed="rId3"/>
            <a:srcRect l="39211" t="17543" r="37894" b="54387"/>
            <a:stretch/>
          </p:blipFill>
          <p:spPr>
            <a:xfrm>
              <a:off x="6609347" y="1729039"/>
              <a:ext cx="5277853" cy="3639898"/>
            </a:xfrm>
            <a:prstGeom prst="rect">
              <a:avLst/>
            </a:prstGeom>
          </p:spPr>
        </p:pic>
        <p:sp>
          <p:nvSpPr>
            <p:cNvPr id="11" name="文本框 10">
              <a:extLst>
                <a:ext uri="{FF2B5EF4-FFF2-40B4-BE49-F238E27FC236}">
                  <a16:creationId xmlns:a16="http://schemas.microsoft.com/office/drawing/2014/main" id="{062682B2-838E-426F-ACD2-4A6C3726D4E6}"/>
                </a:ext>
              </a:extLst>
            </p:cNvPr>
            <p:cNvSpPr txBox="1"/>
            <p:nvPr/>
          </p:nvSpPr>
          <p:spPr>
            <a:xfrm>
              <a:off x="9156031" y="3429000"/>
              <a:ext cx="184484" cy="369332"/>
            </a:xfrm>
            <a:prstGeom prst="rect">
              <a:avLst/>
            </a:prstGeom>
            <a:noFill/>
          </p:spPr>
          <p:txBody>
            <a:bodyPr wrap="square" rtlCol="0">
              <a:spAutoFit/>
            </a:bodyPr>
            <a:lstStyle/>
            <a:p>
              <a:r>
                <a:rPr lang="el-GR" altLang="zh-CN" dirty="0"/>
                <a:t>ρ</a:t>
              </a:r>
              <a:endParaRPr lang="zh-CN" altLang="en-US" dirty="0"/>
            </a:p>
          </p:txBody>
        </p:sp>
      </p:grpSp>
      <p:sp>
        <p:nvSpPr>
          <p:cNvPr id="13" name="文本框 12">
            <a:extLst>
              <a:ext uri="{FF2B5EF4-FFF2-40B4-BE49-F238E27FC236}">
                <a16:creationId xmlns:a16="http://schemas.microsoft.com/office/drawing/2014/main" id="{B5A1A657-E145-4745-AAE3-59787059C6C5}"/>
              </a:ext>
            </a:extLst>
          </p:cNvPr>
          <p:cNvSpPr txBox="1"/>
          <p:nvPr/>
        </p:nvSpPr>
        <p:spPr>
          <a:xfrm flipH="1">
            <a:off x="6832752" y="4405129"/>
            <a:ext cx="4766733" cy="923330"/>
          </a:xfrm>
          <a:prstGeom prst="rect">
            <a:avLst/>
          </a:prstGeom>
          <a:noFill/>
        </p:spPr>
        <p:txBody>
          <a:bodyPr wrap="square" rtlCol="0">
            <a:spAutoFit/>
          </a:bodyPr>
          <a:lstStyle/>
          <a:p>
            <a:r>
              <a:rPr lang="en-US" altLang="zh-CN" dirty="0"/>
              <a:t>The deep black circle is not correct, in most cases, it is only valid in a short arc, because </a:t>
            </a:r>
            <a:r>
              <a:rPr lang="el-GR" altLang="zh-CN" dirty="0"/>
              <a:t>ρ</a:t>
            </a:r>
            <a:endParaRPr lang="en-US" altLang="zh-CN" dirty="0"/>
          </a:p>
          <a:p>
            <a:r>
              <a:rPr lang="en-US" altLang="zh-CN" dirty="0"/>
              <a:t>is varied with s</a:t>
            </a:r>
            <a:endParaRPr lang="zh-CN" altLang="en-US" dirty="0"/>
          </a:p>
        </p:txBody>
      </p:sp>
      <p:sp>
        <p:nvSpPr>
          <p:cNvPr id="4" name="灯片编号占位符 3">
            <a:extLst>
              <a:ext uri="{FF2B5EF4-FFF2-40B4-BE49-F238E27FC236}">
                <a16:creationId xmlns:a16="http://schemas.microsoft.com/office/drawing/2014/main" id="{686EAD48-5DBD-499E-9657-089182113B18}"/>
              </a:ext>
            </a:extLst>
          </p:cNvPr>
          <p:cNvSpPr>
            <a:spLocks noGrp="1"/>
          </p:cNvSpPr>
          <p:nvPr>
            <p:ph type="sldNum" sz="quarter" idx="12"/>
          </p:nvPr>
        </p:nvSpPr>
        <p:spPr/>
        <p:txBody>
          <a:bodyPr/>
          <a:lstStyle/>
          <a:p>
            <a:fld id="{BECEA2A7-8118-4BBB-B458-A85BC23F12DD}" type="slidenum">
              <a:rPr lang="zh-CN" altLang="en-US" smtClean="0"/>
              <a:t>3</a:t>
            </a:fld>
            <a:endParaRPr lang="zh-CN" altLang="en-US"/>
          </a:p>
        </p:txBody>
      </p:sp>
    </p:spTree>
    <p:extLst>
      <p:ext uri="{BB962C8B-B14F-4D97-AF65-F5344CB8AC3E}">
        <p14:creationId xmlns:p14="http://schemas.microsoft.com/office/powerpoint/2010/main" val="214552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61A6CF-8307-4AFA-9BE1-8DCA1BD453CC}"/>
              </a:ext>
            </a:extLst>
          </p:cNvPr>
          <p:cNvSpPr>
            <a:spLocks noGrp="1"/>
          </p:cNvSpPr>
          <p:nvPr>
            <p:ph type="title"/>
          </p:nvPr>
        </p:nvSpPr>
        <p:spPr>
          <a:xfrm>
            <a:off x="861448" y="194644"/>
            <a:ext cx="10515600" cy="874739"/>
          </a:xfrm>
        </p:spPr>
        <p:txBody>
          <a:bodyPr/>
          <a:lstStyle/>
          <a:p>
            <a:r>
              <a:rPr lang="en-US" altLang="zh-CN" dirty="0"/>
              <a:t>Orbit distortion(</a:t>
            </a:r>
            <a:r>
              <a:rPr lang="zh-CN" altLang="en-US" dirty="0"/>
              <a:t>轨道畸变</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865F9A6-A230-46B7-A845-7C0B3DD3D935}"/>
                  </a:ext>
                </a:extLst>
              </p:cNvPr>
              <p:cNvSpPr>
                <a:spLocks noGrp="1"/>
              </p:cNvSpPr>
              <p:nvPr>
                <p:ph idx="1"/>
              </p:nvPr>
            </p:nvSpPr>
            <p:spPr>
              <a:xfrm>
                <a:off x="838200" y="1046136"/>
                <a:ext cx="10515600" cy="5587139"/>
              </a:xfrm>
            </p:spPr>
            <p:txBody>
              <a:bodyPr>
                <a:normAutofit/>
              </a:bodyPr>
              <a:lstStyle/>
              <a:p>
                <a:pPr marL="0" indent="0">
                  <a:buNone/>
                </a:pPr>
                <a:r>
                  <a:rPr lang="en-US" altLang="zh-CN" dirty="0"/>
                  <a:t>Single dipole kick</a:t>
                </a:r>
              </a:p>
              <a:p>
                <a:pPr marL="0" indent="0">
                  <a:buNone/>
                </a:pPr>
                <a:r>
                  <a:rPr lang="en-US" altLang="zh-CN" dirty="0"/>
                  <a:t>When there are diploe field errors in a storage ring, the beam will no longer coincide with the design trajectory. Comparing with the design trajectory, it will produce a so-called closed orbit distortion(COD). When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a:rPr lang="en-US" altLang="zh-CN" b="0" i="1" dirty="0" smtClean="0">
                            <a:latin typeface="Cambria Math" panose="02040503050406030204" pitchFamily="18" charset="0"/>
                          </a:rPr>
                          <m:t>0</m:t>
                        </m:r>
                      </m:sub>
                    </m:sSub>
                  </m:oMath>
                </a14:m>
                <a:r>
                  <a:rPr lang="zh-CN" altLang="en-US" dirty="0"/>
                  <a:t>≠</a:t>
                </a:r>
                <a:r>
                  <a:rPr lang="en-US" altLang="zh-CN" dirty="0"/>
                  <a:t>0, there is a horizontal dipole field error, causing a vertical COD, When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𝑏</m:t>
                        </m:r>
                      </m:e>
                      <m:sub>
                        <m:r>
                          <a:rPr lang="en-US" altLang="zh-CN" i="1" dirty="0">
                            <a:latin typeface="Cambria Math" panose="02040503050406030204" pitchFamily="18" charset="0"/>
                          </a:rPr>
                          <m:t>0</m:t>
                        </m:r>
                      </m:sub>
                    </m:sSub>
                  </m:oMath>
                </a14:m>
                <a:r>
                  <a:rPr lang="zh-CN" altLang="en-US" dirty="0"/>
                  <a:t>≠</a:t>
                </a:r>
                <a:r>
                  <a:rPr lang="en-US" altLang="zh-CN" dirty="0"/>
                  <a:t>0, it will cause a horizontal COD.</a:t>
                </a:r>
              </a:p>
              <a:p>
                <a:pPr marL="0" indent="0">
                  <a:buNone/>
                </a:pPr>
                <a:r>
                  <a:rPr lang="en-US" altLang="zh-CN" dirty="0"/>
                  <a:t>A dipole error will produce not only a displacement but also a slope. For the single kick, after kick COD is </a:t>
                </a:r>
                <a14:m>
                  <m:oMath xmlns:m="http://schemas.openxmlformats.org/officeDocument/2006/math">
                    <m:d>
                      <m:dPr>
                        <m:ctrlPr>
                          <a:rPr lang="en-US" altLang="zh-CN" b="0" i="1" smtClean="0">
                            <a:latin typeface="Cambria Math" panose="02040503050406030204" pitchFamily="18" charset="0"/>
                          </a:rPr>
                        </m:ctrlPr>
                      </m:dPr>
                      <m:e>
                        <m:f>
                          <m:fPr>
                            <m:type m:val="noBar"/>
                            <m:ctrlPr>
                              <a:rPr lang="en-US" altLang="zh-CN" b="0" i="1" smtClean="0">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𝑢</m:t>
                                </m:r>
                              </m:e>
                              <m:sub>
                                <m:r>
                                  <a:rPr lang="en-US" altLang="zh-CN" b="0" i="1" dirty="0" smtClean="0">
                                    <a:latin typeface="Cambria Math" panose="02040503050406030204" pitchFamily="18" charset="0"/>
                                  </a:rPr>
                                  <m:t>0</m:t>
                                </m:r>
                              </m:sub>
                            </m:sSub>
                          </m:num>
                          <m:den>
                            <m:sSubSup>
                              <m:sSubSupPr>
                                <m:ctrlPr>
                                  <a:rPr lang="en-US" altLang="zh-CN" i="1" dirty="0">
                                    <a:latin typeface="Cambria Math" panose="02040503050406030204" pitchFamily="18" charset="0"/>
                                  </a:rPr>
                                </m:ctrlPr>
                              </m:sSubSupPr>
                              <m:e>
                                <m:r>
                                  <a:rPr lang="en-US" altLang="zh-CN" b="0" i="1" dirty="0" smtClean="0">
                                    <a:latin typeface="Cambria Math" panose="02040503050406030204" pitchFamily="18" charset="0"/>
                                  </a:rPr>
                                  <m:t>𝑢</m:t>
                                </m:r>
                              </m:e>
                              <m:sub>
                                <m:r>
                                  <a:rPr lang="en-US" altLang="zh-CN" i="1" dirty="0">
                                    <a:latin typeface="Cambria Math" panose="02040503050406030204" pitchFamily="18" charset="0"/>
                                  </a:rPr>
                                  <m:t>0</m:t>
                                </m:r>
                              </m:sub>
                              <m:sup>
                                <m:r>
                                  <a:rPr lang="en-US" altLang="zh-CN" b="0" i="1" dirty="0" smtClean="0">
                                    <a:latin typeface="Cambria Math" panose="02040503050406030204" pitchFamily="18" charset="0"/>
                                  </a:rPr>
                                  <m:t>′</m:t>
                                </m:r>
                              </m:sup>
                            </m:sSubSup>
                          </m:den>
                        </m:f>
                      </m:e>
                    </m:d>
                  </m:oMath>
                </a14:m>
                <a:r>
                  <a:rPr lang="en-US" altLang="zh-CN" dirty="0"/>
                  <a:t>(exit), Before kick the COD is </a:t>
                </a:r>
                <a14:m>
                  <m:oMath xmlns:m="http://schemas.openxmlformats.org/officeDocument/2006/math">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Sub>
                          </m:num>
                          <m:den>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up>
                                <m:r>
                                  <a:rPr lang="en-US" altLang="zh-CN" i="1" dirty="0">
                                    <a:latin typeface="Cambria Math" panose="02040503050406030204" pitchFamily="18" charset="0"/>
                                  </a:rPr>
                                  <m:t>′</m:t>
                                </m:r>
                              </m:sup>
                            </m:sSubSup>
                            <m:r>
                              <a:rPr lang="en-US" altLang="zh-CN" b="0" i="1" dirty="0" smtClean="0">
                                <a:latin typeface="Cambria Math" panose="02040503050406030204" pitchFamily="18" charset="0"/>
                              </a:rPr>
                              <m:t>−</m:t>
                            </m:r>
                            <m:r>
                              <m:rPr>
                                <m:sty m:val="p"/>
                              </m:rPr>
                              <a:rPr lang="el-GR" altLang="zh-CN" dirty="0">
                                <a:latin typeface="Cambria Math" panose="02040503050406030204" pitchFamily="18" charset="0"/>
                              </a:rPr>
                              <m:t>ϴ</m:t>
                            </m:r>
                          </m:den>
                        </m:f>
                      </m:e>
                    </m:d>
                  </m:oMath>
                </a14:m>
                <a:r>
                  <a:rPr lang="en-US" altLang="zh-CN" dirty="0"/>
                  <a:t>(entrance), after one turn the orbit is</a:t>
                </a:r>
              </a:p>
              <a:p>
                <a:pPr marL="0" indent="0">
                  <a:buNone/>
                </a:pPr>
                <a14:m>
                  <m:oMath xmlns:m="http://schemas.openxmlformats.org/officeDocument/2006/math">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Sub>
                          </m:num>
                          <m:den>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up>
                                <m:r>
                                  <a:rPr lang="en-US" altLang="zh-CN" i="1" dirty="0">
                                    <a:latin typeface="Cambria Math" panose="02040503050406030204" pitchFamily="18" charset="0"/>
                                  </a:rPr>
                                  <m:t>′</m:t>
                                </m:r>
                              </m:sup>
                            </m:sSubSup>
                            <m:r>
                              <a:rPr lang="en-US" altLang="zh-CN" i="1" dirty="0">
                                <a:latin typeface="Cambria Math" panose="02040503050406030204" pitchFamily="18" charset="0"/>
                              </a:rPr>
                              <m:t>−</m:t>
                            </m:r>
                            <m:r>
                              <m:rPr>
                                <m:sty m:val="p"/>
                              </m:rPr>
                              <a:rPr lang="el-GR" altLang="zh-CN" dirty="0">
                                <a:latin typeface="Cambria Math" panose="02040503050406030204" pitchFamily="18" charset="0"/>
                              </a:rPr>
                              <m:t>ϴ</m:t>
                            </m:r>
                          </m:den>
                        </m:f>
                      </m:e>
                    </m:d>
                  </m:oMath>
                </a14:m>
                <a:r>
                  <a:rPr lang="en-US" altLang="zh-CN" dirty="0"/>
                  <a:t>= </a:t>
                </a:r>
                <a14:m>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m:t>
                              </m:r>
                              <m:r>
                                <a:rPr lang="en-US" altLang="zh-CN" i="1" dirty="0">
                                  <a:latin typeface="Cambria Math" panose="02040503050406030204" pitchFamily="18" charset="0"/>
                                </a:rPr>
                                <m:t>𝐶𝑜𝑠</m:t>
                              </m:r>
                              <m:r>
                                <m:rPr>
                                  <m:sty m:val="p"/>
                                </m:rPr>
                                <a:rPr lang="el-GR" altLang="zh-CN" i="1" dirty="0">
                                  <a:latin typeface="Cambria Math" panose="02040503050406030204" pitchFamily="18" charset="0"/>
                                </a:rPr>
                                <m:t>ψ</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e>
                            <m:e>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e>
                          </m:mr>
                          <m:mr>
                            <m:e>
                              <m:r>
                                <a:rPr lang="en-US" altLang="zh-CN" i="1" dirty="0">
                                  <a:latin typeface="Cambria Math" panose="02040503050406030204" pitchFamily="18" charset="0"/>
                                </a:rPr>
                                <m:t>−</m:t>
                              </m:r>
                              <m:r>
                                <m:rPr>
                                  <m:nor/>
                                </m:rPr>
                                <a:rPr lang="el-GR" altLang="zh-CN" dirty="0"/>
                                <m:t>γ</m:t>
                              </m:r>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e>
                            <m:e>
                              <m:r>
                                <a:rPr lang="en-US" altLang="zh-CN" i="1" dirty="0">
                                  <a:latin typeface="Cambria Math" panose="02040503050406030204" pitchFamily="18" charset="0"/>
                                </a:rPr>
                                <m:t>𝐶𝑜𝑠</m:t>
                              </m:r>
                              <m:r>
                                <m:rPr>
                                  <m:sty m:val="p"/>
                                </m:rPr>
                                <a:rPr lang="el-GR" altLang="zh-CN" i="1" dirty="0">
                                  <a:latin typeface="Cambria Math" panose="02040503050406030204" pitchFamily="18" charset="0"/>
                                </a:rPr>
                                <m:t>ψ</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m:rPr>
                                  <m:sty m:val="p"/>
                                </m:rPr>
                                <a:rPr lang="el-GR" altLang="zh-CN" i="1" dirty="0">
                                  <a:latin typeface="Cambria Math" panose="02040503050406030204" pitchFamily="18" charset="0"/>
                                </a:rPr>
                                <m:t>ψ</m:t>
                              </m:r>
                            </m:e>
                          </m:mr>
                        </m:m>
                      </m:e>
                    </m:d>
                  </m:oMath>
                </a14:m>
                <a:r>
                  <a:rPr lang="en-US" altLang="zh-CN" dirty="0"/>
                  <a:t> </a:t>
                </a:r>
                <a14:m>
                  <m:oMath xmlns:m="http://schemas.openxmlformats.org/officeDocument/2006/math">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Sub>
                          </m:num>
                          <m:den>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up>
                                <m:r>
                                  <a:rPr lang="en-US" altLang="zh-CN" i="1" dirty="0">
                                    <a:latin typeface="Cambria Math" panose="02040503050406030204" pitchFamily="18" charset="0"/>
                                  </a:rPr>
                                  <m:t>′</m:t>
                                </m:r>
                              </m:sup>
                            </m:sSubSup>
                          </m:den>
                        </m:f>
                      </m:e>
                    </m:d>
                  </m:oMath>
                </a14:m>
                <a:endParaRPr lang="en-US" altLang="zh-CN" dirty="0"/>
              </a:p>
            </p:txBody>
          </p:sp>
        </mc:Choice>
        <mc:Fallback xmlns="">
          <p:sp>
            <p:nvSpPr>
              <p:cNvPr id="3" name="内容占位符 2">
                <a:extLst>
                  <a:ext uri="{FF2B5EF4-FFF2-40B4-BE49-F238E27FC236}">
                    <a16:creationId xmlns:a16="http://schemas.microsoft.com/office/drawing/2014/main" id="{F865F9A6-A230-46B7-A845-7C0B3DD3D935}"/>
                  </a:ext>
                </a:extLst>
              </p:cNvPr>
              <p:cNvSpPr>
                <a:spLocks noGrp="1" noRot="1" noChangeAspect="1" noMove="1" noResize="1" noEditPoints="1" noAdjustHandles="1" noChangeArrowheads="1" noChangeShapeType="1" noTextEdit="1"/>
              </p:cNvSpPr>
              <p:nvPr>
                <p:ph idx="1"/>
              </p:nvPr>
            </p:nvSpPr>
            <p:spPr>
              <a:xfrm>
                <a:off x="838200" y="1046136"/>
                <a:ext cx="10515600" cy="5587139"/>
              </a:xfrm>
              <a:blipFill>
                <a:blip r:embed="rId2"/>
                <a:stretch>
                  <a:fillRect l="-1217" t="-2074" r="-284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E10DA8E8-7E58-4765-BF0B-4BB820FDA632}"/>
              </a:ext>
            </a:extLst>
          </p:cNvPr>
          <p:cNvSpPr>
            <a:spLocks noGrp="1"/>
          </p:cNvSpPr>
          <p:nvPr>
            <p:ph type="sldNum" sz="quarter" idx="12"/>
          </p:nvPr>
        </p:nvSpPr>
        <p:spPr/>
        <p:txBody>
          <a:bodyPr/>
          <a:lstStyle/>
          <a:p>
            <a:fld id="{BECEA2A7-8118-4BBB-B458-A85BC23F12DD}" type="slidenum">
              <a:rPr lang="zh-CN" altLang="en-US" smtClean="0"/>
              <a:t>30</a:t>
            </a:fld>
            <a:endParaRPr lang="zh-CN" altLang="en-US"/>
          </a:p>
        </p:txBody>
      </p:sp>
    </p:spTree>
    <p:extLst>
      <p:ext uri="{BB962C8B-B14F-4D97-AF65-F5344CB8AC3E}">
        <p14:creationId xmlns:p14="http://schemas.microsoft.com/office/powerpoint/2010/main" val="157628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AA08E35-7A23-4C62-96F0-63FCAE8A61C5}"/>
                  </a:ext>
                </a:extLst>
              </p:cNvPr>
              <p:cNvSpPr>
                <a:spLocks noGrp="1"/>
              </p:cNvSpPr>
              <p:nvPr>
                <p:ph idx="1"/>
              </p:nvPr>
            </p:nvSpPr>
            <p:spPr>
              <a:xfrm>
                <a:off x="469726" y="790413"/>
                <a:ext cx="11098060" cy="5619024"/>
              </a:xfrm>
            </p:spPr>
            <p:txBody>
              <a:bodyPr>
                <a:normAutofit/>
              </a:bodyPr>
              <a:lstStyle/>
              <a:p>
                <a:pPr marL="0" indent="0">
                  <a:buNone/>
                </a:pPr>
                <a:r>
                  <a:rPr lang="en-US" altLang="zh-CN" dirty="0"/>
                  <a:t> Solving this equation one can get</a:t>
                </a:r>
              </a:p>
              <a:p>
                <a:pPr marL="0" indent="0">
                  <a:buNone/>
                </a:pP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Sub>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m:rPr>
                            <m:sty m:val="p"/>
                          </m:rPr>
                          <a:rPr lang="el-GR" altLang="zh-CN" dirty="0">
                            <a:latin typeface="Cambria Math" panose="02040503050406030204" pitchFamily="18" charset="0"/>
                          </a:rPr>
                          <m:t>ϴ</m:t>
                        </m:r>
                      </m:num>
                      <m:den>
                        <m:r>
                          <a:rPr lang="en-US" altLang="zh-CN" b="0" i="1" dirty="0" smtClean="0">
                            <a:latin typeface="Cambria Math" panose="02040503050406030204" pitchFamily="18" charset="0"/>
                          </a:rPr>
                          <m:t>2</m:t>
                        </m:r>
                      </m:den>
                    </m:f>
                    <m:r>
                      <m:rPr>
                        <m:sty m:val="p"/>
                      </m:rPr>
                      <a:rPr lang="en-US" altLang="zh-CN" dirty="0">
                        <a:latin typeface="Cambria Math" panose="02040503050406030204" pitchFamily="18" charset="0"/>
                      </a:rPr>
                      <m:t>Cot</m:t>
                    </m:r>
                    <m:f>
                      <m:fPr>
                        <m:ctrlPr>
                          <a:rPr lang="en-US" altLang="zh-CN" i="1" dirty="0">
                            <a:latin typeface="Cambria Math" panose="02040503050406030204" pitchFamily="18" charset="0"/>
                          </a:rPr>
                        </m:ctrlPr>
                      </m:fPr>
                      <m:num>
                        <m:r>
                          <m:rPr>
                            <m:sty m:val="p"/>
                          </m:rPr>
                          <a:rPr lang="el-GR" altLang="zh-CN" i="1" dirty="0">
                            <a:latin typeface="Cambria Math" panose="02040503050406030204" pitchFamily="18" charset="0"/>
                          </a:rPr>
                          <m:t>ψ</m:t>
                        </m:r>
                      </m:num>
                      <m:den>
                        <m:r>
                          <a:rPr lang="en-US" altLang="zh-CN" i="1" dirty="0">
                            <a:latin typeface="Cambria Math" panose="02040503050406030204" pitchFamily="18" charset="0"/>
                          </a:rPr>
                          <m:t>2</m:t>
                        </m:r>
                      </m:den>
                    </m:f>
                  </m:oMath>
                </a14:m>
                <a:r>
                  <a:rPr lang="en-US" altLang="zh-CN" dirty="0"/>
                  <a:t>, </a:t>
                </a:r>
                <a14:m>
                  <m:oMath xmlns:m="http://schemas.openxmlformats.org/officeDocument/2006/math">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up>
                        <m:r>
                          <a:rPr lang="en-US" altLang="zh-CN" i="1" dirty="0">
                            <a:latin typeface="Cambria Math" panose="02040503050406030204" pitchFamily="18" charset="0"/>
                          </a:rPr>
                          <m:t>′</m:t>
                        </m:r>
                      </m:sup>
                    </m:sSubSup>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m:rPr>
                            <m:sty m:val="p"/>
                          </m:rPr>
                          <a:rPr lang="el-GR" altLang="zh-CN" dirty="0">
                            <a:latin typeface="Cambria Math" panose="02040503050406030204" pitchFamily="18" charset="0"/>
                          </a:rPr>
                          <m:t>ϴ</m:t>
                        </m:r>
                      </m:num>
                      <m:den>
                        <m:r>
                          <a:rPr lang="en-US" altLang="zh-CN" i="1" dirty="0">
                            <a:latin typeface="Cambria Math" panose="02040503050406030204" pitchFamily="18" charset="0"/>
                          </a:rPr>
                          <m:t>2</m:t>
                        </m:r>
                      </m:den>
                    </m:f>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m:rPr>
                        <m:sty m:val="p"/>
                      </m:rPr>
                      <a:rPr lang="en-US" altLang="zh-CN" dirty="0">
                        <a:latin typeface="Cambria Math" panose="02040503050406030204" pitchFamily="18" charset="0"/>
                      </a:rPr>
                      <m:t>Cot</m:t>
                    </m:r>
                    <m:f>
                      <m:fPr>
                        <m:ctrlPr>
                          <a:rPr lang="en-US" altLang="zh-CN" i="1" dirty="0">
                            <a:latin typeface="Cambria Math" panose="02040503050406030204" pitchFamily="18" charset="0"/>
                          </a:rPr>
                        </m:ctrlPr>
                      </m:fPr>
                      <m:num>
                        <m:r>
                          <m:rPr>
                            <m:sty m:val="p"/>
                          </m:rPr>
                          <a:rPr lang="el-GR" altLang="zh-CN" i="1" dirty="0">
                            <a:latin typeface="Cambria Math" panose="02040503050406030204" pitchFamily="18" charset="0"/>
                          </a:rPr>
                          <m:t>ψ</m:t>
                        </m:r>
                      </m:num>
                      <m:den>
                        <m:r>
                          <a:rPr lang="en-US" altLang="zh-CN" i="1" dirty="0">
                            <a:latin typeface="Cambria Math" panose="02040503050406030204" pitchFamily="18" charset="0"/>
                          </a:rPr>
                          <m:t>2</m:t>
                        </m:r>
                      </m:den>
                    </m:f>
                    <m:r>
                      <a:rPr lang="en-US" altLang="zh-CN" b="0" i="1" dirty="0" smtClean="0">
                        <a:latin typeface="Cambria Math" panose="02040503050406030204" pitchFamily="18" charset="0"/>
                      </a:rPr>
                      <m:t>−1)</m:t>
                    </m:r>
                  </m:oMath>
                </a14:m>
                <a:r>
                  <a:rPr lang="en-US" altLang="zh-CN" dirty="0"/>
                  <a:t>, </a:t>
                </a:r>
                <a14:m>
                  <m:oMath xmlns:m="http://schemas.openxmlformats.org/officeDocument/2006/math">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up>
                        <m:r>
                          <a:rPr lang="en-US" altLang="zh-CN" i="1" dirty="0">
                            <a:latin typeface="Cambria Math" panose="02040503050406030204" pitchFamily="18" charset="0"/>
                          </a:rPr>
                          <m:t>′</m:t>
                        </m:r>
                      </m:sup>
                    </m:sSubSup>
                    <m:r>
                      <a:rPr lang="en-US" altLang="zh-CN" i="1" dirty="0">
                        <a:latin typeface="Cambria Math" panose="02040503050406030204" pitchFamily="18" charset="0"/>
                      </a:rPr>
                      <m:t>−</m:t>
                    </m:r>
                    <m:r>
                      <m:rPr>
                        <m:sty m:val="p"/>
                      </m:rPr>
                      <a:rPr lang="el-GR" altLang="zh-CN" dirty="0">
                        <a:latin typeface="Cambria Math" panose="02040503050406030204" pitchFamily="18" charset="0"/>
                      </a:rPr>
                      <m:t>ϴ</m:t>
                    </m:r>
                    <m:r>
                      <a:rPr lang="en-US" altLang="zh-CN" b="0" i="0" dirty="0" smtClean="0">
                        <a:latin typeface="Cambria Math" panose="02040503050406030204" pitchFamily="18" charset="0"/>
                      </a:rPr>
                      <m:t>=−</m:t>
                    </m:r>
                    <m:f>
                      <m:fPr>
                        <m:ctrlPr>
                          <a:rPr lang="en-US" altLang="zh-CN" i="1" dirty="0">
                            <a:latin typeface="Cambria Math" panose="02040503050406030204" pitchFamily="18" charset="0"/>
                          </a:rPr>
                        </m:ctrlPr>
                      </m:fPr>
                      <m:num>
                        <m:r>
                          <m:rPr>
                            <m:sty m:val="p"/>
                          </m:rPr>
                          <a:rPr lang="el-GR" altLang="zh-CN" dirty="0">
                            <a:latin typeface="Cambria Math" panose="02040503050406030204" pitchFamily="18" charset="0"/>
                          </a:rPr>
                          <m:t>ϴ</m:t>
                        </m:r>
                      </m:num>
                      <m:den>
                        <m:r>
                          <a:rPr lang="en-US" altLang="zh-CN" i="1" dirty="0">
                            <a:latin typeface="Cambria Math" panose="02040503050406030204" pitchFamily="18" charset="0"/>
                          </a:rPr>
                          <m:t>2</m:t>
                        </m:r>
                      </m:den>
                    </m:f>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m:rPr>
                        <m:sty m:val="p"/>
                      </m:rPr>
                      <a:rPr lang="en-US" altLang="zh-CN" dirty="0">
                        <a:latin typeface="Cambria Math" panose="02040503050406030204" pitchFamily="18" charset="0"/>
                      </a:rPr>
                      <m:t>Cot</m:t>
                    </m:r>
                    <m:f>
                      <m:fPr>
                        <m:ctrlPr>
                          <a:rPr lang="en-US" altLang="zh-CN" i="1" dirty="0">
                            <a:latin typeface="Cambria Math" panose="02040503050406030204" pitchFamily="18" charset="0"/>
                          </a:rPr>
                        </m:ctrlPr>
                      </m:fPr>
                      <m:num>
                        <m:r>
                          <m:rPr>
                            <m:sty m:val="p"/>
                          </m:rPr>
                          <a:rPr lang="el-GR" altLang="zh-CN" i="1" dirty="0">
                            <a:latin typeface="Cambria Math" panose="02040503050406030204" pitchFamily="18" charset="0"/>
                          </a:rPr>
                          <m:t>ψ</m:t>
                        </m:r>
                      </m:num>
                      <m:den>
                        <m:r>
                          <a:rPr lang="en-US" altLang="zh-CN" i="1" dirty="0">
                            <a:latin typeface="Cambria Math" panose="02040503050406030204" pitchFamily="18" charset="0"/>
                          </a:rPr>
                          <m:t>2</m:t>
                        </m:r>
                      </m:den>
                    </m:f>
                    <m:r>
                      <a:rPr lang="en-US" altLang="zh-CN" b="0" i="1" dirty="0" smtClean="0">
                        <a:latin typeface="Cambria Math" panose="02040503050406030204" pitchFamily="18" charset="0"/>
                      </a:rPr>
                      <m:t>+</m:t>
                    </m:r>
                    <m:r>
                      <a:rPr lang="en-US" altLang="zh-CN" i="1" dirty="0">
                        <a:latin typeface="Cambria Math" panose="02040503050406030204" pitchFamily="18" charset="0"/>
                      </a:rPr>
                      <m:t>1)</m:t>
                    </m:r>
                  </m:oMath>
                </a14:m>
                <a:r>
                  <a:rPr lang="en-US" altLang="zh-CN" dirty="0"/>
                  <a:t>    </a:t>
                </a:r>
              </a:p>
              <a:p>
                <a:pPr marL="0" indent="0">
                  <a:buNone/>
                </a:pPr>
                <a:r>
                  <a:rPr lang="en-US" altLang="zh-CN" dirty="0"/>
                  <a:t>At other position s, the COD is</a:t>
                </a:r>
              </a:p>
              <a:p>
                <a:pPr marL="0" indent="0">
                  <a:buNone/>
                </a:pPr>
                <a14:m>
                  <m:oMath xmlns:m="http://schemas.openxmlformats.org/officeDocument/2006/math">
                    <m:d>
                      <m:dPr>
                        <m:ctrlPr>
                          <a:rPr lang="en-US" altLang="zh-CN" i="1" smtClean="0">
                            <a:latin typeface="Cambria Math" panose="02040503050406030204" pitchFamily="18" charset="0"/>
                          </a:rPr>
                        </m:ctrlPr>
                      </m:dPr>
                      <m:e>
                        <m:f>
                          <m:fPr>
                            <m:type m:val="noBar"/>
                            <m:ctrlPr>
                              <a:rPr lang="en-US" altLang="zh-CN" i="1">
                                <a:latin typeface="Cambria Math" panose="02040503050406030204" pitchFamily="18" charset="0"/>
                              </a:rPr>
                            </m:ctrlPr>
                          </m:fPr>
                          <m:num>
                            <m:r>
                              <a:rPr lang="en-US" altLang="zh-CN" i="1" dirty="0">
                                <a:latin typeface="Cambria Math" panose="02040503050406030204" pitchFamily="18" charset="0"/>
                              </a:rPr>
                              <m:t>𝑢</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num>
                          <m:den>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dirty="0">
                                    <a:latin typeface="Cambria Math" panose="02040503050406030204" pitchFamily="18" charset="0"/>
                                  </a:rPr>
                                  <m:t>′</m:t>
                                </m:r>
                              </m:sup>
                            </m:s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den>
                        </m:f>
                      </m:e>
                    </m:d>
                  </m:oMath>
                </a14:m>
                <a:r>
                  <a:rPr lang="en-US" altLang="zh-CN" dirty="0"/>
                  <a:t>= </a:t>
                </a:r>
                <a14:m>
                  <m:oMath xmlns:m="http://schemas.openxmlformats.org/officeDocument/2006/math">
                    <m:r>
                      <a:rPr lang="en-US" altLang="zh-CN" i="1" dirty="0">
                        <a:latin typeface="Cambria Math" panose="02040503050406030204" pitchFamily="18" charset="0"/>
                      </a:rPr>
                      <m:t>𝑀</m:t>
                    </m:r>
                    <m:r>
                      <a:rPr lang="en-US" altLang="zh-CN" i="1" dirty="0">
                        <a:latin typeface="Cambria Math" panose="02040503050406030204" pitchFamily="18" charset="0"/>
                      </a:rPr>
                      <m:t> </m:t>
                    </m:r>
                  </m:oMath>
                </a14:m>
                <a:r>
                  <a:rPr lang="pt-BR" altLang="zh-CN" dirty="0"/>
                  <a:t>(</a:t>
                </a:r>
                <a14:m>
                  <m:oMath xmlns:m="http://schemas.openxmlformats.org/officeDocument/2006/math">
                    <m:r>
                      <a:rPr lang="en-US" altLang="zh-CN" i="1" dirty="0">
                        <a:latin typeface="Cambria Math" panose="02040503050406030204" pitchFamily="18" charset="0"/>
                      </a:rPr>
                      <m:t>𝑠</m:t>
                    </m:r>
                  </m:oMath>
                </a14:m>
                <a:r>
                  <a:rPr lang="pt-BR" altLang="zh-CN" dirty="0"/>
                  <a:t>|</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𝑠</m:t>
                        </m:r>
                      </m:e>
                      <m:sub>
                        <m:r>
                          <a:rPr lang="en-US" altLang="zh-CN" i="1" dirty="0">
                            <a:latin typeface="Cambria Math" panose="02040503050406030204" pitchFamily="18" charset="0"/>
                          </a:rPr>
                          <m:t>0</m:t>
                        </m:r>
                      </m:sub>
                    </m:sSub>
                  </m:oMath>
                </a14:m>
                <a:r>
                  <a:rPr lang="pt-BR" altLang="zh-CN" dirty="0"/>
                  <a:t>) </a:t>
                </a:r>
                <a14:m>
                  <m:oMath xmlns:m="http://schemas.openxmlformats.org/officeDocument/2006/math">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Sub>
                          </m:num>
                          <m:den>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up>
                                <m:r>
                                  <a:rPr lang="en-US" altLang="zh-CN" i="1" dirty="0">
                                    <a:latin typeface="Cambria Math" panose="02040503050406030204" pitchFamily="18" charset="0"/>
                                  </a:rPr>
                                  <m:t>′</m:t>
                                </m:r>
                              </m:sup>
                            </m:sSubSup>
                          </m:den>
                        </m:f>
                      </m:e>
                    </m:d>
                  </m:oMath>
                </a14:m>
                <a:endParaRPr lang="en-US" altLang="zh-CN" dirty="0"/>
              </a:p>
              <a:p>
                <a:pPr marL="0" indent="0">
                  <a:buNone/>
                </a:pPr>
                <a:r>
                  <a:rPr lang="en-US" altLang="zh-CN" dirty="0"/>
                  <a:t>If </a:t>
                </a:r>
                <a14:m>
                  <m:oMath xmlns:m="http://schemas.openxmlformats.org/officeDocument/2006/math">
                    <m:r>
                      <m:rPr>
                        <m:sty m:val="p"/>
                      </m:rPr>
                      <a:rPr lang="el-GR" altLang="zh-CN" i="1" dirty="0" smtClean="0">
                        <a:latin typeface="Cambria Math" panose="02040503050406030204" pitchFamily="18" charset="0"/>
                      </a:rPr>
                      <m:t>ψ</m:t>
                    </m:r>
                  </m:oMath>
                </a14:m>
                <a:r>
                  <a:rPr lang="en-US" altLang="zh-CN" dirty="0"/>
                  <a:t>= </a:t>
                </a:r>
                <a14:m>
                  <m:oMath xmlns:m="http://schemas.openxmlformats.org/officeDocument/2006/math">
                    <m:r>
                      <a:rPr lang="en-US" altLang="zh-CN" i="1" dirty="0">
                        <a:latin typeface="Cambria Math" panose="02040503050406030204" pitchFamily="18" charset="0"/>
                      </a:rPr>
                      <m:t>2</m:t>
                    </m:r>
                    <m:r>
                      <m:rPr>
                        <m:sty m:val="p"/>
                      </m:rPr>
                      <a:rPr lang="el-GR" altLang="zh-CN" i="1" dirty="0">
                        <a:latin typeface="Cambria Math" panose="02040503050406030204" pitchFamily="18" charset="0"/>
                      </a:rPr>
                      <m:t>π</m:t>
                    </m:r>
                    <m:r>
                      <a:rPr lang="en-US" altLang="zh-CN" b="0" i="1" dirty="0" smtClean="0">
                        <a:latin typeface="Cambria Math" panose="02040503050406030204" pitchFamily="18" charset="0"/>
                      </a:rPr>
                      <m:t>𝑛</m:t>
                    </m:r>
                  </m:oMath>
                </a14:m>
                <a:r>
                  <a:rPr lang="en-US" altLang="zh-CN" dirty="0"/>
                  <a:t>, n is an integer, </a:t>
                </a:r>
                <a14:m>
                  <m:oMath xmlns:m="http://schemas.openxmlformats.org/officeDocument/2006/math">
                    <m:r>
                      <m:rPr>
                        <m:sty m:val="p"/>
                      </m:rPr>
                      <a:rPr lang="en-US" altLang="zh-CN" b="0" i="0" dirty="0" smtClean="0">
                        <a:latin typeface="Cambria Math" panose="02040503050406030204" pitchFamily="18" charset="0"/>
                      </a:rPr>
                      <m:t>Cot</m:t>
                    </m:r>
                    <m:f>
                      <m:fPr>
                        <m:ctrlPr>
                          <a:rPr lang="en-US" altLang="zh-CN" i="1" dirty="0">
                            <a:latin typeface="Cambria Math" panose="02040503050406030204" pitchFamily="18" charset="0"/>
                          </a:rPr>
                        </m:ctrlPr>
                      </m:fPr>
                      <m:num>
                        <m:r>
                          <m:rPr>
                            <m:sty m:val="p"/>
                          </m:rPr>
                          <a:rPr lang="el-GR" altLang="zh-CN" i="1" dirty="0">
                            <a:latin typeface="Cambria Math" panose="02040503050406030204" pitchFamily="18" charset="0"/>
                          </a:rPr>
                          <m:t>ψ</m:t>
                        </m:r>
                      </m:num>
                      <m:den>
                        <m:r>
                          <a:rPr lang="en-US" altLang="zh-CN" i="1" dirty="0">
                            <a:latin typeface="Cambria Math" panose="02040503050406030204" pitchFamily="18" charset="0"/>
                          </a:rPr>
                          <m:t>2</m:t>
                        </m:r>
                      </m:den>
                    </m:f>
                    <m:r>
                      <a:rPr lang="en-US" altLang="zh-CN" i="1" dirty="0" smtClean="0">
                        <a:latin typeface="Cambria Math" panose="02040503050406030204" pitchFamily="18" charset="0"/>
                        <a:ea typeface="Cambria Math" panose="02040503050406030204" pitchFamily="18" charset="0"/>
                      </a:rPr>
                      <m:t>→∞</m:t>
                    </m:r>
                  </m:oMath>
                </a14:m>
                <a:r>
                  <a:rPr lang="en-US" altLang="zh-CN" dirty="0"/>
                  <a:t>,and therefor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Sub>
                    <m:r>
                      <a:rPr lang="en-US" altLang="zh-CN" i="1" dirty="0">
                        <a:latin typeface="Cambria Math" panose="02040503050406030204" pitchFamily="18" charset="0"/>
                        <a:ea typeface="Cambria Math" panose="02040503050406030204" pitchFamily="18" charset="0"/>
                      </a:rPr>
                      <m:t>→∞</m:t>
                    </m:r>
                  </m:oMath>
                </a14:m>
                <a:r>
                  <a:rPr lang="en-US" altLang="zh-CN" dirty="0"/>
                  <a:t>, and this is the integer resonance.</a:t>
                </a:r>
              </a:p>
              <a:p>
                <a:pPr marL="0" indent="0">
                  <a:buNone/>
                </a:pPr>
                <a:r>
                  <a:rPr lang="en-US" altLang="zh-CN" dirty="0"/>
                  <a:t>Multiturn closed orbit(</a:t>
                </a:r>
                <a:r>
                  <a:rPr lang="zh-CN" altLang="en-US" dirty="0"/>
                  <a:t>多圈闭轨</a:t>
                </a:r>
                <a:r>
                  <a:rPr lang="en-US" altLang="zh-CN" dirty="0"/>
                  <a:t>)</a:t>
                </a:r>
              </a:p>
              <a:p>
                <a:pPr marL="0" indent="0">
                  <a:buNone/>
                </a:pPr>
                <a:r>
                  <a:rPr lang="en-US" altLang="zh-CN" dirty="0"/>
                  <a:t>If </a:t>
                </a:r>
                <a14:m>
                  <m:oMath xmlns:m="http://schemas.openxmlformats.org/officeDocument/2006/math">
                    <m:r>
                      <m:rPr>
                        <m:sty m:val="p"/>
                      </m:rPr>
                      <a:rPr lang="el-GR" altLang="zh-CN" i="1" dirty="0" smtClean="0">
                        <a:latin typeface="Cambria Math" panose="02040503050406030204" pitchFamily="18" charset="0"/>
                      </a:rPr>
                      <m:t>ψ</m:t>
                    </m:r>
                    <m:r>
                      <a:rPr lang="en-US" altLang="zh-CN" b="0" i="1" dirty="0" smtClean="0">
                        <a:latin typeface="Cambria Math" panose="02040503050406030204" pitchFamily="18" charset="0"/>
                      </a:rPr>
                      <m:t>=2</m:t>
                    </m:r>
                    <m:r>
                      <m:rPr>
                        <m:sty m:val="p"/>
                      </m:rPr>
                      <a:rPr lang="el-GR" altLang="zh-CN" b="0" i="1" dirty="0" smtClean="0">
                        <a:latin typeface="Cambria Math" panose="02040503050406030204" pitchFamily="18" charset="0"/>
                      </a:rPr>
                      <m:t>π</m:t>
                    </m:r>
                    <m:f>
                      <m:fPr>
                        <m:ctrlPr>
                          <a:rPr lang="el-GR" altLang="zh-CN" b="0" i="1" dirty="0" smtClean="0">
                            <a:latin typeface="Cambria Math" panose="02040503050406030204" pitchFamily="18" charset="0"/>
                          </a:rPr>
                        </m:ctrlPr>
                      </m:fPr>
                      <m:num>
                        <m:r>
                          <a:rPr lang="en-US" altLang="zh-CN" b="0" i="1" dirty="0" smtClean="0">
                            <a:latin typeface="Cambria Math" panose="02040503050406030204" pitchFamily="18" charset="0"/>
                          </a:rPr>
                          <m:t>𝑛</m:t>
                        </m:r>
                      </m:num>
                      <m:den>
                        <m:r>
                          <a:rPr lang="en-US" altLang="zh-CN" b="0" i="1" dirty="0" smtClean="0">
                            <a:latin typeface="Cambria Math" panose="02040503050406030204" pitchFamily="18" charset="0"/>
                          </a:rPr>
                          <m:t>𝑚</m:t>
                        </m:r>
                      </m:den>
                    </m:f>
                  </m:oMath>
                </a14:m>
                <a:r>
                  <a:rPr lang="zh-CN" altLang="en-US" dirty="0"/>
                  <a:t>，</a:t>
                </a:r>
                <a:r>
                  <a:rPr lang="en-US" altLang="zh-CN" dirty="0"/>
                  <a:t>the particle will return at the origin phase space point after </a:t>
                </a:r>
                <a14:m>
                  <m:oMath xmlns:m="http://schemas.openxmlformats.org/officeDocument/2006/math">
                    <m:r>
                      <a:rPr lang="en-US" altLang="zh-CN" b="0" i="1" dirty="0" smtClean="0">
                        <a:latin typeface="Cambria Math" panose="02040503050406030204" pitchFamily="18" charset="0"/>
                      </a:rPr>
                      <m:t>𝑚</m:t>
                    </m:r>
                  </m:oMath>
                </a14:m>
                <a:r>
                  <a:rPr lang="en-US" altLang="zh-CN" dirty="0"/>
                  <a:t> </a:t>
                </a:r>
                <a:r>
                  <a:rPr lang="en-US" altLang="zh-CN" dirty="0" err="1"/>
                  <a:t>turns</a:t>
                </a:r>
                <a:r>
                  <a:rPr lang="en-US" altLang="zh-CN" dirty="0"/>
                  <a:t>, there are m points in the phase space. This is the multiturn closed orbit.</a:t>
                </a:r>
              </a:p>
            </p:txBody>
          </p:sp>
        </mc:Choice>
        <mc:Fallback xmlns="">
          <p:sp>
            <p:nvSpPr>
              <p:cNvPr id="3" name="内容占位符 2">
                <a:extLst>
                  <a:ext uri="{FF2B5EF4-FFF2-40B4-BE49-F238E27FC236}">
                    <a16:creationId xmlns:a16="http://schemas.microsoft.com/office/drawing/2014/main" id="{5AA08E35-7A23-4C62-96F0-63FCAE8A61C5}"/>
                  </a:ext>
                </a:extLst>
              </p:cNvPr>
              <p:cNvSpPr>
                <a:spLocks noGrp="1" noRot="1" noChangeAspect="1" noMove="1" noResize="1" noEditPoints="1" noAdjustHandles="1" noChangeArrowheads="1" noChangeShapeType="1" noTextEdit="1"/>
              </p:cNvSpPr>
              <p:nvPr>
                <p:ph idx="1"/>
              </p:nvPr>
            </p:nvSpPr>
            <p:spPr>
              <a:xfrm>
                <a:off x="469726" y="790413"/>
                <a:ext cx="11098060" cy="5619024"/>
              </a:xfrm>
              <a:blipFill>
                <a:blip r:embed="rId2"/>
                <a:stretch>
                  <a:fillRect l="-1098" t="-2063" b="-434"/>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89A33E2B-A54F-42CC-88F1-8E9CD7C92151}"/>
              </a:ext>
            </a:extLst>
          </p:cNvPr>
          <p:cNvSpPr>
            <a:spLocks noGrp="1"/>
          </p:cNvSpPr>
          <p:nvPr>
            <p:ph type="sldNum" sz="quarter" idx="12"/>
          </p:nvPr>
        </p:nvSpPr>
        <p:spPr/>
        <p:txBody>
          <a:bodyPr/>
          <a:lstStyle/>
          <a:p>
            <a:fld id="{BECEA2A7-8118-4BBB-B458-A85BC23F12DD}" type="slidenum">
              <a:rPr lang="zh-CN" altLang="en-US" smtClean="0"/>
              <a:t>31</a:t>
            </a:fld>
            <a:endParaRPr lang="zh-CN" altLang="en-US"/>
          </a:p>
        </p:txBody>
      </p:sp>
    </p:spTree>
    <p:extLst>
      <p:ext uri="{BB962C8B-B14F-4D97-AF65-F5344CB8AC3E}">
        <p14:creationId xmlns:p14="http://schemas.microsoft.com/office/powerpoint/2010/main" val="1163790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F3DBA7-C995-432B-B693-462845780FD0}"/>
              </a:ext>
            </a:extLst>
          </p:cNvPr>
          <p:cNvSpPr>
            <a:spLocks noGrp="1"/>
          </p:cNvSpPr>
          <p:nvPr>
            <p:ph type="title"/>
          </p:nvPr>
        </p:nvSpPr>
        <p:spPr>
          <a:xfrm>
            <a:off x="842772" y="195961"/>
            <a:ext cx="10515600" cy="1325563"/>
          </a:xfrm>
        </p:spPr>
        <p:txBody>
          <a:bodyPr>
            <a:normAutofit fontScale="90000"/>
          </a:bodyPr>
          <a:lstStyle/>
          <a:p>
            <a:r>
              <a:rPr lang="en-US" altLang="zh-CN" dirty="0"/>
              <a:t>Distributed dipole error and closed orbit bump</a:t>
            </a:r>
            <a:br>
              <a:rPr lang="en-US" altLang="zh-CN" dirty="0"/>
            </a:br>
            <a:r>
              <a:rPr lang="en-US" altLang="zh-CN" dirty="0"/>
              <a:t>(</a:t>
            </a:r>
            <a:r>
              <a:rPr lang="zh-CN" altLang="en-US" dirty="0"/>
              <a:t>分布式二极误差及局部突轨</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3F609A5-BF65-49EF-BE3C-8C664BA425AB}"/>
                  </a:ext>
                </a:extLst>
              </p:cNvPr>
              <p:cNvSpPr>
                <a:spLocks noGrp="1"/>
              </p:cNvSpPr>
              <p:nvPr>
                <p:ph idx="1"/>
              </p:nvPr>
            </p:nvSpPr>
            <p:spPr>
              <a:xfrm>
                <a:off x="838200" y="1536192"/>
                <a:ext cx="10515600" cy="5056632"/>
              </a:xfrm>
            </p:spPr>
            <p:txBody>
              <a:bodyPr>
                <a:normAutofit fontScale="70000" lnSpcReduction="20000"/>
              </a:bodyPr>
              <a:lstStyle/>
              <a:p>
                <a:pPr marL="0" indent="0">
                  <a:buNone/>
                </a:pPr>
                <a:r>
                  <a:rPr lang="en-US" altLang="zh-CN" dirty="0"/>
                  <a:t>In reality, dipole field errors are distributed and can described as </a:t>
                </a:r>
                <a14:m>
                  <m:oMath xmlns:m="http://schemas.openxmlformats.org/officeDocument/2006/math">
                    <m:sSub>
                      <m:sSubPr>
                        <m:ctrlPr>
                          <a:rPr lang="en-US" altLang="zh-CN" i="1" dirty="0" smtClean="0">
                            <a:latin typeface="Cambria Math" panose="02040503050406030204" pitchFamily="18" charset="0"/>
                          </a:rPr>
                        </m:ctrlPr>
                      </m:sSubPr>
                      <m:e>
                        <m:r>
                          <m:rPr>
                            <m:nor/>
                          </m:rPr>
                          <a:rPr lang="en-US" altLang="zh-CN" dirty="0"/>
                          <m:t>Δ</m:t>
                        </m:r>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oMath>
                </a14:m>
                <a:r>
                  <a:rPr lang="en-US" altLang="zh-CN" dirty="0"/>
                  <a:t> and </a:t>
                </a:r>
                <a14:m>
                  <m:oMath xmlns:m="http://schemas.openxmlformats.org/officeDocument/2006/math">
                    <m:sSub>
                      <m:sSubPr>
                        <m:ctrlPr>
                          <a:rPr lang="en-US" altLang="zh-CN" i="1" dirty="0">
                            <a:latin typeface="Cambria Math" panose="02040503050406030204" pitchFamily="18" charset="0"/>
                          </a:rPr>
                        </m:ctrlPr>
                      </m:sSubPr>
                      <m:e>
                        <m:r>
                          <m:rPr>
                            <m:nor/>
                          </m:rPr>
                          <a:rPr lang="en-US" altLang="zh-CN" dirty="0"/>
                          <m:t>Δ</m:t>
                        </m:r>
                        <m:r>
                          <a:rPr lang="en-US" altLang="zh-CN" i="1" dirty="0">
                            <a:latin typeface="Cambria Math" panose="02040503050406030204" pitchFamily="18" charset="0"/>
                          </a:rPr>
                          <m:t>𝐵</m:t>
                        </m:r>
                      </m:e>
                      <m:sub>
                        <m:r>
                          <a:rPr lang="en-US" altLang="zh-CN" b="0" i="1" dirty="0" smtClean="0">
                            <a:latin typeface="Cambria Math" panose="02040503050406030204" pitchFamily="18" charset="0"/>
                          </a:rPr>
                          <m:t>𝑦</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oMath>
                </a14:m>
                <a:r>
                  <a:rPr lang="en-US" altLang="zh-CN" dirty="0"/>
                  <a:t>, the COD is obtained by superposition as following</a:t>
                </a:r>
              </a:p>
              <a:p>
                <a:pPr marL="0" indent="0">
                  <a:buNone/>
                </a:pPr>
                <a14:m>
                  <m:oMath xmlns:m="http://schemas.openxmlformats.org/officeDocument/2006/math">
                    <m:r>
                      <a:rPr lang="en-US" altLang="zh-CN" i="1" dirty="0">
                        <a:latin typeface="Cambria Math" panose="02040503050406030204" pitchFamily="18" charset="0"/>
                      </a:rPr>
                      <m:t>𝑢</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r>
                      <a:rPr lang="en-US" altLang="zh-CN" b="0" i="1" dirty="0" smtClean="0">
                        <a:latin typeface="Cambria Math" panose="02040503050406030204" pitchFamily="18" charset="0"/>
                      </a:rPr>
                      <m:t>=</m:t>
                    </m:r>
                    <m:nary>
                      <m:naryPr>
                        <m:ctrlPr>
                          <a:rPr lang="en-US" altLang="zh-CN" b="0" i="1" dirty="0" smtClean="0">
                            <a:latin typeface="Cambria Math" panose="02040503050406030204" pitchFamily="18" charset="0"/>
                          </a:rPr>
                        </m:ctrlPr>
                      </m:naryPr>
                      <m:sub>
                        <m:r>
                          <m:rPr>
                            <m:brk m:alnAt="23"/>
                          </m:rPr>
                          <a:rPr lang="en-US" altLang="zh-CN" b="0" i="1" dirty="0" smtClean="0">
                            <a:latin typeface="Cambria Math" panose="02040503050406030204" pitchFamily="18" charset="0"/>
                          </a:rPr>
                          <m:t>𝑠</m:t>
                        </m:r>
                      </m:sub>
                      <m:sup>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𝐿</m:t>
                        </m:r>
                      </m:sup>
                      <m:e>
                        <m:r>
                          <a:rPr lang="en-US" altLang="zh-CN" b="0" i="1" dirty="0" smtClean="0">
                            <a:latin typeface="Cambria Math" panose="02040503050406030204" pitchFamily="18" charset="0"/>
                          </a:rPr>
                          <m:t>𝑑</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𝑠</m:t>
                            </m:r>
                          </m:e>
                          <m:sup>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𝐵</m:t>
                                </m:r>
                                <m:d>
                                  <m:dPr>
                                    <m:ctrlPr>
                                      <a:rPr lang="en-US" altLang="zh-CN" b="0" i="1" dirty="0" smtClean="0">
                                        <a:latin typeface="Cambria Math" panose="02040503050406030204" pitchFamily="18" charset="0"/>
                                      </a:rPr>
                                    </m:ctrlPr>
                                  </m:dPr>
                                  <m:e>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𝑠</m:t>
                                        </m:r>
                                      </m:e>
                                      <m:sup>
                                        <m:r>
                                          <a:rPr lang="en-US" altLang="zh-CN" b="0" i="1" dirty="0" smtClean="0">
                                            <a:latin typeface="Cambria Math" panose="02040503050406030204" pitchFamily="18" charset="0"/>
                                          </a:rPr>
                                          <m:t>′</m:t>
                                        </m:r>
                                      </m:sup>
                                    </m:sSup>
                                  </m:e>
                                </m:d>
                              </m:num>
                              <m:den>
                                <m:r>
                                  <a:rPr lang="en-US" altLang="zh-CN" b="0" i="1" dirty="0" smtClean="0">
                                    <a:latin typeface="Cambria Math" panose="02040503050406030204" pitchFamily="18" charset="0"/>
                                  </a:rPr>
                                  <m:t>𝐵</m:t>
                                </m:r>
                                <m:r>
                                  <m:rPr>
                                    <m:sty m:val="p"/>
                                  </m:rPr>
                                  <a:rPr lang="el-GR" altLang="zh-CN" b="0" i="1" dirty="0" smtClean="0">
                                    <a:latin typeface="Cambria Math" panose="02040503050406030204" pitchFamily="18" charset="0"/>
                                  </a:rPr>
                                  <m:t>ρ</m:t>
                                </m:r>
                              </m:den>
                            </m:f>
                          </m:sup>
                        </m:sSup>
                      </m:e>
                    </m:nary>
                    <m:f>
                      <m:fPr>
                        <m:ctrlPr>
                          <a:rPr lang="en-US" altLang="zh-CN" i="1" dirty="0">
                            <a:latin typeface="Cambria Math" panose="02040503050406030204" pitchFamily="18" charset="0"/>
                          </a:rPr>
                        </m:ctrlPr>
                      </m:fPr>
                      <m:num>
                        <m:rad>
                          <m:radPr>
                            <m:degHide m:val="on"/>
                            <m:ctrlPr>
                              <a:rPr lang="en-US" altLang="zh-CN" i="1" dirty="0" smtClean="0">
                                <a:latin typeface="Cambria Math" panose="02040503050406030204" pitchFamily="18" charset="0"/>
                              </a:rPr>
                            </m:ctrlPr>
                          </m:radPr>
                          <m:deg/>
                          <m:e>
                            <m:r>
                              <a:rPr lang="el-GR" altLang="zh-CN" i="1" dirty="0" smtClean="0">
                                <a:latin typeface="Cambria Math" panose="02040503050406030204" pitchFamily="18" charset="0"/>
                              </a:rPr>
                              <m:t>𝛽</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r>
                              <a:rPr lang="el-GR" altLang="zh-CN" i="1" dirty="0" smtClean="0">
                                <a:latin typeface="Cambria Math" panose="02040503050406030204" pitchFamily="18" charset="0"/>
                              </a:rPr>
                              <m:t>𝛽</m:t>
                            </m:r>
                            <m:d>
                              <m:dPr>
                                <m:ctrlPr>
                                  <a:rPr lang="en-US" altLang="zh-CN" b="0" i="1" dirty="0" smtClean="0">
                                    <a:latin typeface="Cambria Math" panose="02040503050406030204" pitchFamily="18" charset="0"/>
                                  </a:rPr>
                                </m:ctrlPr>
                              </m:dPr>
                              <m:e>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𝑠</m:t>
                                    </m:r>
                                  </m:e>
                                  <m:sup>
                                    <m:r>
                                      <a:rPr lang="en-US" altLang="zh-CN" b="0" i="1" dirty="0" smtClean="0">
                                        <a:latin typeface="Cambria Math" panose="02040503050406030204" pitchFamily="18" charset="0"/>
                                      </a:rPr>
                                      <m:t>′</m:t>
                                    </m:r>
                                  </m:sup>
                                </m:sSup>
                              </m:e>
                            </m:d>
                          </m:e>
                        </m:rad>
                      </m:num>
                      <m:den>
                        <m:r>
                          <a:rPr lang="en-US" altLang="zh-CN" b="0" i="1" dirty="0" smtClean="0">
                            <a:latin typeface="Cambria Math" panose="02040503050406030204" pitchFamily="18" charset="0"/>
                          </a:rPr>
                          <m:t>2</m:t>
                        </m:r>
                        <m:r>
                          <a:rPr lang="en-US" altLang="zh-CN" b="0" i="1" dirty="0" smtClean="0">
                            <a:latin typeface="Cambria Math" panose="02040503050406030204" pitchFamily="18" charset="0"/>
                          </a:rPr>
                          <m:t>𝑆𝑖𝑛</m:t>
                        </m:r>
                        <m:r>
                          <m:rPr>
                            <m:sty m:val="p"/>
                          </m:rPr>
                          <a:rPr lang="el-GR" altLang="zh-CN" b="0" i="1" dirty="0" smtClean="0">
                            <a:latin typeface="Cambria Math" panose="02040503050406030204" pitchFamily="18" charset="0"/>
                          </a:rPr>
                          <m:t>πν</m:t>
                        </m:r>
                      </m:den>
                    </m:f>
                    <m:r>
                      <m:rPr>
                        <m:sty m:val="p"/>
                      </m:rPr>
                      <a:rPr lang="en-US" altLang="zh-CN" b="0" i="0" dirty="0" smtClean="0">
                        <a:latin typeface="Cambria Math" panose="02040503050406030204" pitchFamily="18" charset="0"/>
                      </a:rPr>
                      <m:t>Cos</m:t>
                    </m:r>
                    <m:r>
                      <a:rPr lang="en-US" altLang="zh-CN" b="0" i="0" dirty="0" smtClean="0">
                        <a:latin typeface="Cambria Math" panose="02040503050406030204" pitchFamily="18" charset="0"/>
                      </a:rPr>
                      <m:t>(</m:t>
                    </m:r>
                    <m:r>
                      <m:rPr>
                        <m:sty m:val="p"/>
                      </m:rPr>
                      <a:rPr lang="el-GR" altLang="zh-CN" i="1" dirty="0">
                        <a:latin typeface="Cambria Math" panose="02040503050406030204" pitchFamily="18" charset="0"/>
                      </a:rPr>
                      <m:t>πν</m:t>
                    </m:r>
                    <m:r>
                      <a:rPr lang="en-US" altLang="zh-CN" b="0" i="0" dirty="0" smtClean="0">
                        <a:latin typeface="Cambria Math" panose="02040503050406030204" pitchFamily="18" charset="0"/>
                      </a:rPr>
                      <m:t>−|</m:t>
                    </m:r>
                    <m:r>
                      <m:rPr>
                        <m:sty m:val="p"/>
                      </m:rPr>
                      <a:rPr lang="el-GR" altLang="zh-CN" b="0" i="1" dirty="0" smtClean="0">
                        <a:latin typeface="Cambria Math" panose="02040503050406030204" pitchFamily="18" charset="0"/>
                      </a:rPr>
                      <m:t>Ψ</m:t>
                    </m:r>
                    <m:d>
                      <m:dPr>
                        <m:ctrlPr>
                          <a:rPr lang="en-US" altLang="zh-CN" b="0" i="1" dirty="0" smtClean="0">
                            <a:latin typeface="Cambria Math" panose="02040503050406030204" pitchFamily="18" charset="0"/>
                          </a:rPr>
                        </m:ctrlPr>
                      </m:dPr>
                      <m:e>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𝑠</m:t>
                            </m:r>
                          </m:e>
                          <m:sup>
                            <m:r>
                              <a:rPr lang="en-US" altLang="zh-CN" b="0" i="1" dirty="0" smtClean="0">
                                <a:latin typeface="Cambria Math" panose="02040503050406030204" pitchFamily="18" charset="0"/>
                              </a:rPr>
                              <m:t>′</m:t>
                            </m:r>
                          </m:sup>
                        </m:sSup>
                      </m:e>
                    </m:d>
                    <m:r>
                      <a:rPr lang="en-US" altLang="zh-CN" b="0" i="1" dirty="0" smtClean="0">
                        <a:latin typeface="Cambria Math" panose="02040503050406030204" pitchFamily="18" charset="0"/>
                      </a:rPr>
                      <m:t>−</m:t>
                    </m:r>
                    <m:r>
                      <m:rPr>
                        <m:sty m:val="p"/>
                      </m:rPr>
                      <a:rPr lang="el-GR" altLang="zh-CN" b="0" i="1" dirty="0" smtClean="0">
                        <a:latin typeface="Cambria Math" panose="02040503050406030204" pitchFamily="18" charset="0"/>
                      </a:rPr>
                      <m:t>Ψ</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r>
                      <a:rPr lang="en-US" altLang="zh-CN" b="0" i="0" dirty="0" smtClean="0">
                        <a:latin typeface="Cambria Math" panose="02040503050406030204" pitchFamily="18" charset="0"/>
                      </a:rPr>
                      <m:t>|)</m:t>
                    </m:r>
                  </m:oMath>
                </a14:m>
                <a:r>
                  <a:rPr lang="en-US" altLang="zh-CN" dirty="0"/>
                  <a:t>                            (14)</a:t>
                </a:r>
              </a:p>
              <a:p>
                <a:pPr marL="0" indent="0">
                  <a:buNone/>
                </a:pPr>
                <a:r>
                  <a:rPr lang="en-US" altLang="zh-CN" dirty="0"/>
                  <a:t>Here, </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𝐵</m:t>
                    </m:r>
                  </m:oMath>
                </a14:m>
                <a:r>
                  <a:rPr lang="en-US" altLang="zh-CN" dirty="0"/>
                  <a:t>=</a:t>
                </a:r>
                <a14:m>
                  <m:oMath xmlns:m="http://schemas.openxmlformats.org/officeDocument/2006/math">
                    <m:sSub>
                      <m:sSubPr>
                        <m:ctrlPr>
                          <a:rPr lang="en-US" altLang="zh-CN" i="1" dirty="0">
                            <a:latin typeface="Cambria Math" panose="02040503050406030204" pitchFamily="18" charset="0"/>
                          </a:rPr>
                        </m:ctrlPr>
                      </m:sSubPr>
                      <m:e>
                        <m:r>
                          <m:rPr>
                            <m:nor/>
                          </m:rPr>
                          <a:rPr lang="en-US" altLang="zh-CN" b="0" i="0" dirty="0" smtClean="0">
                            <a:latin typeface="Cambria Math" panose="02040503050406030204" pitchFamily="18" charset="0"/>
                          </a:rPr>
                          <m:t>−</m:t>
                        </m:r>
                        <m:r>
                          <m:rPr>
                            <m:nor/>
                          </m:rPr>
                          <a:rPr lang="en-US" altLang="zh-CN" dirty="0">
                            <a:ea typeface="Cambria Math" panose="02040503050406030204" pitchFamily="18" charset="0"/>
                          </a:rPr>
                          <m:t>∆</m:t>
                        </m:r>
                        <m:r>
                          <a:rPr lang="en-US" altLang="zh-CN" i="1" dirty="0">
                            <a:latin typeface="Cambria Math" panose="02040503050406030204" pitchFamily="18" charset="0"/>
                          </a:rPr>
                          <m:t>𝐵</m:t>
                        </m:r>
                      </m:e>
                      <m:sub>
                        <m:r>
                          <a:rPr lang="en-US" altLang="zh-CN" i="1" dirty="0">
                            <a:latin typeface="Cambria Math" panose="02040503050406030204" pitchFamily="18" charset="0"/>
                          </a:rPr>
                          <m:t>𝑦</m:t>
                        </m:r>
                      </m:sub>
                    </m:sSub>
                  </m:oMath>
                </a14:m>
                <a:r>
                  <a:rPr lang="en-US" altLang="zh-CN" dirty="0"/>
                  <a:t> for x-orbit, </a:t>
                </a:r>
                <a14:m>
                  <m:oMath xmlns:m="http://schemas.openxmlformats.org/officeDocument/2006/math">
                    <m:r>
                      <m:rPr>
                        <m:nor/>
                      </m:rPr>
                      <a:rPr lang="en-US" altLang="zh-CN" dirty="0"/>
                      <m:t>Δ</m:t>
                    </m:r>
                    <m:r>
                      <a:rPr lang="en-US" altLang="zh-CN" i="1" dirty="0">
                        <a:latin typeface="Cambria Math" panose="02040503050406030204" pitchFamily="18" charset="0"/>
                      </a:rPr>
                      <m:t>𝐵</m:t>
                    </m:r>
                  </m:oMath>
                </a14:m>
                <a:r>
                  <a:rPr lang="en-US" altLang="zh-CN" dirty="0"/>
                  <a:t>=</a:t>
                </a:r>
                <a14:m>
                  <m:oMath xmlns:m="http://schemas.openxmlformats.org/officeDocument/2006/math">
                    <m:sSub>
                      <m:sSubPr>
                        <m:ctrlPr>
                          <a:rPr lang="en-US" altLang="zh-CN" i="1" dirty="0">
                            <a:latin typeface="Cambria Math" panose="02040503050406030204" pitchFamily="18" charset="0"/>
                          </a:rPr>
                        </m:ctrlPr>
                      </m:sSubPr>
                      <m:e>
                        <m:r>
                          <m:rPr>
                            <m:nor/>
                          </m:rPr>
                          <a:rPr lang="en-US" altLang="zh-CN" dirty="0"/>
                          <m:t>Δ</m:t>
                        </m:r>
                        <m:r>
                          <a:rPr lang="en-US" altLang="zh-CN" i="1" dirty="0">
                            <a:latin typeface="Cambria Math" panose="02040503050406030204" pitchFamily="18" charset="0"/>
                          </a:rPr>
                          <m:t>𝐵</m:t>
                        </m:r>
                      </m:e>
                      <m:sub>
                        <m:r>
                          <a:rPr lang="en-US" altLang="zh-CN" b="0" i="1" dirty="0" smtClean="0">
                            <a:latin typeface="Cambria Math" panose="02040503050406030204" pitchFamily="18" charset="0"/>
                          </a:rPr>
                          <m:t>𝑥</m:t>
                        </m:r>
                      </m:sub>
                    </m:sSub>
                  </m:oMath>
                </a14:m>
                <a:r>
                  <a:rPr lang="zh-CN" altLang="en-US" dirty="0"/>
                  <a:t> </a:t>
                </a:r>
                <a:r>
                  <a:rPr lang="en-US" altLang="zh-CN" dirty="0"/>
                  <a:t>for y-orbit.</a:t>
                </a:r>
              </a:p>
              <a:p>
                <a:pPr marL="0" indent="0">
                  <a:buNone/>
                </a:pPr>
                <a:r>
                  <a:rPr lang="en-US" altLang="zh-CN" dirty="0"/>
                  <a:t>A most common COD bump consists three correctors. In general, the COD caused by a 3-bump system is given by</a:t>
                </a:r>
              </a:p>
              <a:p>
                <a:pPr marL="0" indent="0">
                  <a:buNone/>
                </a:pPr>
                <a14:m>
                  <m:oMathPara xmlns:m="http://schemas.openxmlformats.org/officeDocument/2006/math">
                    <m:oMathParaPr>
                      <m:jc m:val="left"/>
                    </m:oMathParaPr>
                    <m:oMath xmlns:m="http://schemas.openxmlformats.org/officeDocument/2006/math">
                      <m:r>
                        <a:rPr lang="en-US" altLang="zh-CN" i="1" dirty="0" smtClean="0">
                          <a:latin typeface="Cambria Math" panose="02040503050406030204" pitchFamily="18" charset="0"/>
                        </a:rPr>
                        <m:t>𝑢</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ad>
                            <m:radPr>
                              <m:degHide m:val="on"/>
                              <m:ctrlPr>
                                <a:rPr lang="en-US" altLang="zh-CN" i="1" dirty="0" smtClean="0">
                                  <a:latin typeface="Cambria Math" panose="02040503050406030204" pitchFamily="18" charset="0"/>
                                </a:rPr>
                              </m:ctrlPr>
                            </m:radPr>
                            <m:deg/>
                            <m:e>
                              <m:r>
                                <a:rPr lang="el-GR" altLang="zh-CN" i="1" dirty="0" smtClean="0">
                                  <a:latin typeface="Cambria Math" panose="02040503050406030204" pitchFamily="18" charset="0"/>
                                </a:rPr>
                                <m:t>𝛽</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e>
                          </m:rad>
                        </m:num>
                        <m:den>
                          <m:r>
                            <a:rPr lang="en-US" altLang="zh-CN" b="0" i="1" dirty="0" smtClean="0">
                              <a:latin typeface="Cambria Math" panose="02040503050406030204" pitchFamily="18" charset="0"/>
                            </a:rPr>
                            <m:t>2</m:t>
                          </m:r>
                          <m:r>
                            <a:rPr lang="en-US" altLang="zh-CN" b="0" i="1" dirty="0" smtClean="0">
                              <a:latin typeface="Cambria Math" panose="02040503050406030204" pitchFamily="18" charset="0"/>
                            </a:rPr>
                            <m:t>𝑆𝑖𝑛</m:t>
                          </m:r>
                          <m:r>
                            <m:rPr>
                              <m:sty m:val="p"/>
                            </m:rPr>
                            <a:rPr lang="el-GR" altLang="zh-CN" b="0" i="1" dirty="0" smtClean="0">
                              <a:latin typeface="Cambria Math" panose="02040503050406030204" pitchFamily="18" charset="0"/>
                            </a:rPr>
                            <m:t>πν</m:t>
                          </m:r>
                        </m:den>
                      </m:f>
                      <m:nary>
                        <m:naryPr>
                          <m:chr m:val="∑"/>
                          <m:ctrlPr>
                            <a:rPr lang="el-GR" altLang="zh-CN" b="0" i="1" dirty="0" smtClean="0">
                              <a:latin typeface="Cambria Math" panose="02040503050406030204" pitchFamily="18" charset="0"/>
                            </a:rPr>
                          </m:ctrlPr>
                        </m:naryPr>
                        <m:sub>
                          <m:r>
                            <m:rPr>
                              <m:brk m:alnAt="23"/>
                            </m:rP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=1</m:t>
                          </m:r>
                        </m:sub>
                        <m:sup>
                          <m:r>
                            <a:rPr lang="en-US" altLang="zh-CN" b="0" i="1" dirty="0" smtClean="0">
                              <a:latin typeface="Cambria Math" panose="02040503050406030204" pitchFamily="18" charset="0"/>
                            </a:rPr>
                            <m:t>3</m:t>
                          </m:r>
                        </m:sup>
                        <m:e>
                          <m:sSub>
                            <m:sSubPr>
                              <m:ctrlPr>
                                <a:rPr lang="el-GR" altLang="zh-CN" b="0" i="1" dirty="0" smtClean="0">
                                  <a:latin typeface="Cambria Math" panose="02040503050406030204" pitchFamily="18" charset="0"/>
                                </a:rPr>
                              </m:ctrlPr>
                            </m:sSubPr>
                            <m:e>
                              <m:r>
                                <m:rPr>
                                  <m:sty m:val="p"/>
                                </m:rPr>
                                <a:rPr lang="el-GR" altLang="zh-CN" i="1" dirty="0">
                                  <a:latin typeface="Cambria Math" panose="02040503050406030204" pitchFamily="18" charset="0"/>
                                </a:rPr>
                                <m:t>ϴ</m:t>
                              </m:r>
                            </m:e>
                            <m:sub>
                              <m:r>
                                <a:rPr lang="en-US" altLang="zh-CN" b="0" i="1" dirty="0" smtClean="0">
                                  <a:latin typeface="Cambria Math" panose="02040503050406030204" pitchFamily="18" charset="0"/>
                                </a:rPr>
                                <m:t>𝑖</m:t>
                              </m:r>
                            </m:sub>
                          </m:sSub>
                        </m:e>
                      </m:nary>
                      <m:rad>
                        <m:radPr>
                          <m:degHide m:val="on"/>
                          <m:ctrlPr>
                            <a:rPr lang="el-GR" altLang="zh-CN" b="0" i="1" dirty="0" smtClean="0">
                              <a:latin typeface="Cambria Math" panose="02040503050406030204" pitchFamily="18" charset="0"/>
                            </a:rPr>
                          </m:ctrlPr>
                        </m:radPr>
                        <m:deg/>
                        <m:e>
                          <m:sSub>
                            <m:sSubPr>
                              <m:ctrlPr>
                                <a:rPr lang="el-GR" altLang="zh-CN" i="1" dirty="0" smtClean="0">
                                  <a:latin typeface="Cambria Math" panose="02040503050406030204" pitchFamily="18" charset="0"/>
                                </a:rPr>
                              </m:ctrlPr>
                            </m:sSubPr>
                            <m:e>
                              <m:r>
                                <a:rPr lang="el-GR" altLang="zh-CN" i="1" dirty="0">
                                  <a:latin typeface="Cambria Math" panose="02040503050406030204" pitchFamily="18" charset="0"/>
                                </a:rPr>
                                <m:t>𝛽</m:t>
                              </m:r>
                            </m:e>
                            <m:sub>
                              <m:r>
                                <a:rPr lang="en-US" altLang="zh-CN" b="0" i="1" dirty="0" smtClean="0">
                                  <a:latin typeface="Cambria Math" panose="02040503050406030204" pitchFamily="18" charset="0"/>
                                </a:rPr>
                                <m:t>𝑖</m:t>
                              </m:r>
                            </m:sub>
                          </m:sSub>
                        </m:e>
                      </m:rad>
                      <m:r>
                        <m:rPr>
                          <m:sty m:val="p"/>
                        </m:rPr>
                        <a:rPr lang="en-US" altLang="zh-CN" b="0" i="0" dirty="0" smtClean="0">
                          <a:latin typeface="Cambria Math" panose="02040503050406030204" pitchFamily="18" charset="0"/>
                        </a:rPr>
                        <m:t>Cos</m:t>
                      </m:r>
                      <m:r>
                        <a:rPr lang="en-US" altLang="zh-CN" b="0" i="0" dirty="0" smtClean="0">
                          <a:latin typeface="Cambria Math" panose="02040503050406030204" pitchFamily="18" charset="0"/>
                        </a:rPr>
                        <m:t>(</m:t>
                      </m:r>
                      <m:r>
                        <m:rPr>
                          <m:sty m:val="p"/>
                        </m:rPr>
                        <a:rPr lang="el-GR" altLang="zh-CN" i="1" dirty="0">
                          <a:latin typeface="Cambria Math" panose="02040503050406030204" pitchFamily="18" charset="0"/>
                        </a:rPr>
                        <m:t>πν</m:t>
                      </m:r>
                      <m:r>
                        <a:rPr lang="en-US" altLang="zh-CN" b="0" i="0" dirty="0" smtClean="0">
                          <a:latin typeface="Cambria Math" panose="02040503050406030204" pitchFamily="18" charset="0"/>
                        </a:rPr>
                        <m:t>−|</m:t>
                      </m:r>
                      <m:r>
                        <m:rPr>
                          <m:sty m:val="p"/>
                        </m:rPr>
                        <a:rPr lang="el-GR" altLang="zh-CN" b="0" i="1" dirty="0" smtClean="0">
                          <a:latin typeface="Cambria Math" panose="02040503050406030204" pitchFamily="18" charset="0"/>
                        </a:rPr>
                        <m:t>Ψ</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r>
                        <a:rPr lang="en-US" altLang="zh-CN" b="0" i="1" dirty="0" smtClean="0">
                          <a:latin typeface="Cambria Math" panose="02040503050406030204" pitchFamily="18" charset="0"/>
                        </a:rPr>
                        <m:t>−</m:t>
                      </m:r>
                      <m:sSub>
                        <m:sSubPr>
                          <m:ctrlPr>
                            <a:rPr lang="el-GR" altLang="zh-CN" b="0" i="1" dirty="0" smtClean="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r>
                        <a:rPr lang="en-US" altLang="zh-CN" b="0" i="0" dirty="0" smtClean="0">
                          <a:latin typeface="Cambria Math" panose="02040503050406030204" pitchFamily="18" charset="0"/>
                        </a:rPr>
                        <m:t>|)</m:t>
                      </m:r>
                    </m:oMath>
                  </m:oMathPara>
                </a14:m>
                <a:endParaRPr lang="en-US" altLang="zh-CN" dirty="0"/>
              </a:p>
              <a:p>
                <a:pPr marL="0" indent="0">
                  <a:buNone/>
                </a:pPr>
                <a:r>
                  <a:rPr lang="en-US" altLang="zh-CN" dirty="0"/>
                  <a:t>3-bump means </a:t>
                </a:r>
                <a14:m>
                  <m:oMath xmlns:m="http://schemas.openxmlformats.org/officeDocument/2006/math">
                    <m:r>
                      <a:rPr lang="en-US" altLang="zh-CN" i="1" dirty="0" smtClean="0">
                        <a:latin typeface="Cambria Math" panose="02040503050406030204" pitchFamily="18" charset="0"/>
                      </a:rPr>
                      <m:t>𝑢</m:t>
                    </m:r>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3</m:t>
                            </m:r>
                          </m:sub>
                        </m:sSub>
                      </m:e>
                    </m:d>
                  </m:oMath>
                </a14:m>
                <a:r>
                  <a:rPr lang="en-US" altLang="zh-CN" dirty="0"/>
                  <a:t>=0, and </a:t>
                </a:r>
                <a14:m>
                  <m:oMath xmlns:m="http://schemas.openxmlformats.org/officeDocument/2006/math">
                    <m:r>
                      <a:rPr lang="en-US" altLang="zh-CN" i="1" dirty="0">
                        <a:latin typeface="Cambria Math" panose="02040503050406030204" pitchFamily="18" charset="0"/>
                      </a:rPr>
                      <m:t>𝑢</m:t>
                    </m:r>
                    <m:r>
                      <a:rPr lang="en-US" altLang="zh-CN" b="0" i="1" dirty="0" smtClean="0">
                        <a:latin typeface="Cambria Math" panose="02040503050406030204" pitchFamily="18" charset="0"/>
                      </a:rPr>
                      <m:t>′</m:t>
                    </m:r>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𝑠</m:t>
                            </m:r>
                          </m:e>
                          <m:sub>
                            <m:r>
                              <a:rPr lang="en-US" altLang="zh-CN" i="1" dirty="0">
                                <a:latin typeface="Cambria Math" panose="02040503050406030204" pitchFamily="18" charset="0"/>
                              </a:rPr>
                              <m:t>3</m:t>
                            </m:r>
                          </m:sub>
                        </m:sSub>
                      </m:e>
                    </m:d>
                  </m:oMath>
                </a14:m>
                <a:r>
                  <a:rPr lang="en-US" altLang="zh-CN" dirty="0"/>
                  <a:t>=0, which yields</a:t>
                </a:r>
              </a:p>
              <a:p>
                <a:pPr marL="0" indent="0">
                  <a:buNone/>
                </a:pP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ϴ</m:t>
                        </m:r>
                      </m:e>
                      <m:sub>
                        <m:r>
                          <a:rPr lang="en-US" altLang="zh-CN" b="0" i="1" dirty="0" smtClean="0">
                            <a:latin typeface="Cambria Math" panose="02040503050406030204" pitchFamily="18" charset="0"/>
                          </a:rPr>
                          <m:t>1</m:t>
                        </m:r>
                      </m:sub>
                    </m:sSub>
                    <m:rad>
                      <m:radPr>
                        <m:degHide m:val="on"/>
                        <m:ctrlPr>
                          <a:rPr lang="el-GR" altLang="zh-CN" b="0" i="1" dirty="0" smtClean="0">
                            <a:latin typeface="Cambria Math" panose="02040503050406030204" pitchFamily="18" charset="0"/>
                          </a:rPr>
                        </m:ctrlPr>
                      </m:radPr>
                      <m:deg/>
                      <m:e>
                        <m:sSub>
                          <m:sSubPr>
                            <m:ctrlPr>
                              <a:rPr lang="el-GR" altLang="zh-CN" i="1" dirty="0" smtClean="0">
                                <a:latin typeface="Cambria Math" panose="02040503050406030204" pitchFamily="18" charset="0"/>
                              </a:rPr>
                            </m:ctrlPr>
                          </m:sSubPr>
                          <m:e>
                            <m:r>
                              <a:rPr lang="el-GR" altLang="zh-CN" i="1" dirty="0">
                                <a:latin typeface="Cambria Math" panose="02040503050406030204" pitchFamily="18" charset="0"/>
                              </a:rPr>
                              <m:t>𝛽</m:t>
                            </m:r>
                          </m:e>
                          <m:sub>
                            <m:r>
                              <a:rPr lang="en-US" altLang="zh-CN" b="0" i="1" dirty="0" smtClean="0">
                                <a:latin typeface="Cambria Math" panose="02040503050406030204" pitchFamily="18" charset="0"/>
                              </a:rPr>
                              <m:t>1</m:t>
                            </m:r>
                          </m:sub>
                        </m:sSub>
                      </m:e>
                    </m:rad>
                    <m:r>
                      <m:rPr>
                        <m:sty m:val="p"/>
                      </m:rPr>
                      <a:rPr lang="en-US" altLang="zh-CN" b="0" i="0" dirty="0" smtClean="0">
                        <a:latin typeface="Cambria Math" panose="02040503050406030204" pitchFamily="18" charset="0"/>
                      </a:rPr>
                      <m:t>Cos</m:t>
                    </m:r>
                    <m:r>
                      <a:rPr lang="en-US" altLang="zh-CN" b="0" i="0" dirty="0" smtClean="0">
                        <a:latin typeface="Cambria Math" panose="02040503050406030204" pitchFamily="18" charset="0"/>
                      </a:rPr>
                      <m:t>(</m:t>
                    </m:r>
                    <m:r>
                      <m:rPr>
                        <m:sty m:val="p"/>
                      </m:rPr>
                      <a:rPr lang="el-GR" altLang="zh-CN" i="1" dirty="0">
                        <a:latin typeface="Cambria Math" panose="02040503050406030204" pitchFamily="18" charset="0"/>
                      </a:rPr>
                      <m:t>πν</m:t>
                    </m:r>
                    <m:r>
                      <a:rPr lang="en-US" altLang="zh-CN" b="0" i="0" dirty="0" smtClean="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b="0" i="1" dirty="0" smtClean="0">
                            <a:latin typeface="Cambria Math" panose="02040503050406030204" pitchFamily="18" charset="0"/>
                          </a:rPr>
                          <m:t>3</m:t>
                        </m:r>
                      </m:sub>
                    </m:sSub>
                    <m:r>
                      <a:rPr lang="en-US" altLang="zh-CN" b="0" i="1" dirty="0" smtClean="0">
                        <a:latin typeface="Cambria Math" panose="02040503050406030204" pitchFamily="18" charset="0"/>
                      </a:rPr>
                      <m:t>+</m:t>
                    </m:r>
                    <m:sSub>
                      <m:sSubPr>
                        <m:ctrlPr>
                          <a:rPr lang="el-GR" altLang="zh-CN" b="0" i="1" dirty="0" smtClean="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oMath>
                </a14:m>
                <a:r>
                  <a:rPr lang="en-US" altLang="zh-CN" dirty="0"/>
                  <a:t>+</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smtClean="0">
                            <a:latin typeface="Cambria Math" panose="02040503050406030204" pitchFamily="18" charset="0"/>
                          </a:rPr>
                          <m:t>ϴ</m:t>
                        </m:r>
                      </m:e>
                      <m:sub>
                        <m:r>
                          <a:rPr lang="en-US" altLang="zh-CN" b="0" i="1" dirty="0" smtClean="0">
                            <a:latin typeface="Cambria Math" panose="02040503050406030204" pitchFamily="18" charset="0"/>
                          </a:rPr>
                          <m:t>2</m:t>
                        </m:r>
                      </m:sub>
                    </m:sSub>
                    <m:rad>
                      <m:radPr>
                        <m:degHide m:val="on"/>
                        <m:ctrlPr>
                          <a:rPr lang="el-GR" altLang="zh-CN" i="1" dirty="0">
                            <a:latin typeface="Cambria Math" panose="02040503050406030204" pitchFamily="18" charset="0"/>
                          </a:rPr>
                        </m:ctrlPr>
                      </m:radPr>
                      <m:deg/>
                      <m:e>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b="0" i="1" dirty="0" smtClean="0">
                                <a:latin typeface="Cambria Math" panose="02040503050406030204" pitchFamily="18" charset="0"/>
                              </a:rPr>
                              <m:t>2</m:t>
                            </m:r>
                          </m:sub>
                        </m:sSub>
                      </m:e>
                    </m:rad>
                    <m:r>
                      <m:rPr>
                        <m:sty m:val="p"/>
                      </m:rPr>
                      <a:rPr lang="en-US" altLang="zh-CN" dirty="0">
                        <a:latin typeface="Cambria Math" panose="02040503050406030204" pitchFamily="18" charset="0"/>
                      </a:rPr>
                      <m:t>Cos</m:t>
                    </m:r>
                    <m:r>
                      <a:rPr lang="en-US" altLang="zh-CN" dirty="0">
                        <a:latin typeface="Cambria Math" panose="02040503050406030204" pitchFamily="18" charset="0"/>
                      </a:rPr>
                      <m:t>(</m:t>
                    </m:r>
                    <m:r>
                      <m:rPr>
                        <m:sty m:val="p"/>
                      </m:rPr>
                      <a:rPr lang="el-GR" altLang="zh-CN" i="1" dirty="0">
                        <a:latin typeface="Cambria Math" panose="02040503050406030204" pitchFamily="18" charset="0"/>
                      </a:rPr>
                      <m:t>πν</m:t>
                    </m:r>
                    <m:r>
                      <a:rPr lang="en-US" altLang="zh-CN"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i="1" dirty="0">
                            <a:latin typeface="Cambria Math" panose="02040503050406030204" pitchFamily="18" charset="0"/>
                          </a:rPr>
                          <m:t>3</m:t>
                        </m:r>
                      </m:sub>
                    </m:sSub>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b="0" i="1" dirty="0" smtClean="0">
                            <a:latin typeface="Cambria Math" panose="02040503050406030204" pitchFamily="18" charset="0"/>
                          </a:rPr>
                          <m:t>2</m:t>
                        </m:r>
                      </m:sub>
                    </m:sSub>
                    <m:r>
                      <a:rPr lang="en-US" altLang="zh-CN" i="1" dirty="0">
                        <a:latin typeface="Cambria Math" panose="02040503050406030204" pitchFamily="18" charset="0"/>
                      </a:rPr>
                      <m:t>)</m:t>
                    </m:r>
                  </m:oMath>
                </a14:m>
                <a:r>
                  <a:rPr lang="el-GR" altLang="zh-CN" dirty="0"/>
                  <a:t> </a:t>
                </a:r>
                <a:r>
                  <a:rPr lang="en-US" altLang="zh-CN" dirty="0"/>
                  <a:t>+</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ϴ</m:t>
                        </m:r>
                      </m:e>
                      <m:sub>
                        <m:r>
                          <a:rPr lang="en-US" altLang="zh-CN" b="0" i="1" dirty="0" smtClean="0">
                            <a:latin typeface="Cambria Math" panose="02040503050406030204" pitchFamily="18" charset="0"/>
                          </a:rPr>
                          <m:t>3</m:t>
                        </m:r>
                      </m:sub>
                    </m:sSub>
                    <m:rad>
                      <m:radPr>
                        <m:degHide m:val="on"/>
                        <m:ctrlPr>
                          <a:rPr lang="el-GR" altLang="zh-CN" i="1" dirty="0">
                            <a:latin typeface="Cambria Math" panose="02040503050406030204" pitchFamily="18" charset="0"/>
                          </a:rPr>
                        </m:ctrlPr>
                      </m:radPr>
                      <m:deg/>
                      <m:e>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b="0" i="1" dirty="0" smtClean="0">
                                <a:latin typeface="Cambria Math" panose="02040503050406030204" pitchFamily="18" charset="0"/>
                              </a:rPr>
                              <m:t>3</m:t>
                            </m:r>
                          </m:sub>
                        </m:sSub>
                      </m:e>
                    </m:rad>
                    <m:r>
                      <m:rPr>
                        <m:sty m:val="p"/>
                      </m:rPr>
                      <a:rPr lang="en-US" altLang="zh-CN" dirty="0">
                        <a:latin typeface="Cambria Math" panose="02040503050406030204" pitchFamily="18" charset="0"/>
                      </a:rPr>
                      <m:t>Cos</m:t>
                    </m:r>
                    <m:r>
                      <a:rPr lang="en-US" altLang="zh-CN" dirty="0">
                        <a:latin typeface="Cambria Math" panose="02040503050406030204" pitchFamily="18" charset="0"/>
                      </a:rPr>
                      <m:t>(</m:t>
                    </m:r>
                    <m:r>
                      <m:rPr>
                        <m:sty m:val="p"/>
                      </m:rPr>
                      <a:rPr lang="el-GR" altLang="zh-CN" i="1" dirty="0">
                        <a:latin typeface="Cambria Math" panose="02040503050406030204" pitchFamily="18" charset="0"/>
                      </a:rPr>
                      <m:t>πν</m:t>
                    </m:r>
                    <m:r>
                      <a:rPr lang="en-US" altLang="zh-CN" i="1" dirty="0">
                        <a:latin typeface="Cambria Math" panose="02040503050406030204" pitchFamily="18" charset="0"/>
                      </a:rPr>
                      <m:t>)</m:t>
                    </m:r>
                  </m:oMath>
                </a14:m>
                <a:r>
                  <a:rPr lang="en-US" altLang="zh-CN" dirty="0"/>
                  <a:t>=0</a:t>
                </a:r>
              </a:p>
              <a:p>
                <a:pPr marL="0" indent="0">
                  <a:buNone/>
                </a:pPr>
                <a14:m>
                  <m:oMath xmlns:m="http://schemas.openxmlformats.org/officeDocument/2006/math">
                    <m:sSub>
                      <m:sSubPr>
                        <m:ctrlPr>
                          <a:rPr lang="el-GR" altLang="zh-CN" i="1" dirty="0" smtClean="0">
                            <a:latin typeface="Cambria Math" panose="02040503050406030204" pitchFamily="18" charset="0"/>
                          </a:rPr>
                        </m:ctrlPr>
                      </m:sSubPr>
                      <m:e>
                        <m:r>
                          <m:rPr>
                            <m:sty m:val="p"/>
                          </m:rPr>
                          <a:rPr lang="el-GR" altLang="zh-CN" i="1" dirty="0">
                            <a:latin typeface="Cambria Math" panose="02040503050406030204" pitchFamily="18" charset="0"/>
                          </a:rPr>
                          <m:t>ϴ</m:t>
                        </m:r>
                      </m:e>
                      <m:sub>
                        <m:r>
                          <a:rPr lang="en-US" altLang="zh-CN" b="0" i="1" dirty="0" smtClean="0">
                            <a:latin typeface="Cambria Math" panose="02040503050406030204" pitchFamily="18" charset="0"/>
                          </a:rPr>
                          <m:t>1</m:t>
                        </m:r>
                      </m:sub>
                    </m:sSub>
                    <m:rad>
                      <m:radPr>
                        <m:degHide m:val="on"/>
                        <m:ctrlPr>
                          <a:rPr lang="el-GR" altLang="zh-CN" b="0" i="1" dirty="0" smtClean="0">
                            <a:latin typeface="Cambria Math" panose="02040503050406030204" pitchFamily="18" charset="0"/>
                          </a:rPr>
                        </m:ctrlPr>
                      </m:radPr>
                      <m:deg/>
                      <m:e>
                        <m:sSub>
                          <m:sSubPr>
                            <m:ctrlPr>
                              <a:rPr lang="el-GR" altLang="zh-CN" i="1" dirty="0" smtClean="0">
                                <a:latin typeface="Cambria Math" panose="02040503050406030204" pitchFamily="18" charset="0"/>
                              </a:rPr>
                            </m:ctrlPr>
                          </m:sSubPr>
                          <m:e>
                            <m:r>
                              <a:rPr lang="el-GR" altLang="zh-CN" i="1" dirty="0">
                                <a:latin typeface="Cambria Math" panose="02040503050406030204" pitchFamily="18" charset="0"/>
                              </a:rPr>
                              <m:t>𝛽</m:t>
                            </m:r>
                          </m:e>
                          <m:sub>
                            <m:r>
                              <a:rPr lang="en-US" altLang="zh-CN" b="0" i="1" dirty="0" smtClean="0">
                                <a:latin typeface="Cambria Math" panose="02040503050406030204" pitchFamily="18" charset="0"/>
                              </a:rPr>
                              <m:t>1</m:t>
                            </m:r>
                          </m:sub>
                        </m:sSub>
                      </m:e>
                    </m:rad>
                    <m:r>
                      <m:rPr>
                        <m:sty m:val="p"/>
                      </m:rPr>
                      <a:rPr lang="en-US" altLang="zh-CN" b="0" i="0" dirty="0" smtClean="0">
                        <a:latin typeface="Cambria Math" panose="02040503050406030204" pitchFamily="18" charset="0"/>
                      </a:rPr>
                      <m:t>Sin</m:t>
                    </m:r>
                    <m:r>
                      <a:rPr lang="en-US" altLang="zh-CN" b="0" i="0" dirty="0" smtClean="0">
                        <a:latin typeface="Cambria Math" panose="02040503050406030204" pitchFamily="18" charset="0"/>
                      </a:rPr>
                      <m:t>(</m:t>
                    </m:r>
                    <m:r>
                      <m:rPr>
                        <m:sty m:val="p"/>
                      </m:rPr>
                      <a:rPr lang="el-GR" altLang="zh-CN" i="1" dirty="0">
                        <a:latin typeface="Cambria Math" panose="02040503050406030204" pitchFamily="18" charset="0"/>
                      </a:rPr>
                      <m:t>πν</m:t>
                    </m:r>
                    <m:r>
                      <a:rPr lang="en-US" altLang="zh-CN" b="0" i="0" dirty="0" smtClean="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b="0" i="1" dirty="0" smtClean="0">
                            <a:latin typeface="Cambria Math" panose="02040503050406030204" pitchFamily="18" charset="0"/>
                          </a:rPr>
                          <m:t>3</m:t>
                        </m:r>
                      </m:sub>
                    </m:sSub>
                    <m:r>
                      <a:rPr lang="en-US" altLang="zh-CN" b="0" i="1" dirty="0" smtClean="0">
                        <a:latin typeface="Cambria Math" panose="02040503050406030204" pitchFamily="18" charset="0"/>
                      </a:rPr>
                      <m:t>+</m:t>
                    </m:r>
                    <m:sSub>
                      <m:sSubPr>
                        <m:ctrlPr>
                          <a:rPr lang="el-GR" altLang="zh-CN" b="0" i="1" dirty="0" smtClean="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oMath>
                </a14:m>
                <a:r>
                  <a:rPr lang="en-US" altLang="zh-CN" dirty="0"/>
                  <a:t>+</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ϴ</m:t>
                        </m:r>
                      </m:e>
                      <m:sub>
                        <m:r>
                          <a:rPr lang="en-US" altLang="zh-CN" b="0" i="1" dirty="0" smtClean="0">
                            <a:latin typeface="Cambria Math" panose="02040503050406030204" pitchFamily="18" charset="0"/>
                          </a:rPr>
                          <m:t>2</m:t>
                        </m:r>
                      </m:sub>
                    </m:sSub>
                    <m:rad>
                      <m:radPr>
                        <m:degHide m:val="on"/>
                        <m:ctrlPr>
                          <a:rPr lang="el-GR" altLang="zh-CN" i="1" dirty="0">
                            <a:latin typeface="Cambria Math" panose="02040503050406030204" pitchFamily="18" charset="0"/>
                          </a:rPr>
                        </m:ctrlPr>
                      </m:radPr>
                      <m:deg/>
                      <m:e>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b="0" i="1" dirty="0" smtClean="0">
                                <a:latin typeface="Cambria Math" panose="02040503050406030204" pitchFamily="18" charset="0"/>
                              </a:rPr>
                              <m:t>2</m:t>
                            </m:r>
                          </m:sub>
                        </m:sSub>
                      </m:e>
                    </m:rad>
                    <m:r>
                      <m:rPr>
                        <m:sty m:val="p"/>
                      </m:rPr>
                      <a:rPr lang="en-US" altLang="zh-CN" b="0" i="0" dirty="0" smtClean="0">
                        <a:latin typeface="Cambria Math" panose="02040503050406030204" pitchFamily="18" charset="0"/>
                      </a:rPr>
                      <m:t>Sin</m:t>
                    </m:r>
                    <m:r>
                      <a:rPr lang="en-US" altLang="zh-CN" dirty="0">
                        <a:latin typeface="Cambria Math" panose="02040503050406030204" pitchFamily="18" charset="0"/>
                      </a:rPr>
                      <m:t>(</m:t>
                    </m:r>
                    <m:r>
                      <m:rPr>
                        <m:sty m:val="p"/>
                      </m:rPr>
                      <a:rPr lang="el-GR" altLang="zh-CN" i="1" dirty="0">
                        <a:latin typeface="Cambria Math" panose="02040503050406030204" pitchFamily="18" charset="0"/>
                      </a:rPr>
                      <m:t>πν</m:t>
                    </m:r>
                    <m:r>
                      <a:rPr lang="en-US" altLang="zh-CN"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i="1" dirty="0">
                            <a:latin typeface="Cambria Math" panose="02040503050406030204" pitchFamily="18" charset="0"/>
                          </a:rPr>
                          <m:t>3</m:t>
                        </m:r>
                      </m:sub>
                    </m:sSub>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b="0" i="1" dirty="0" smtClean="0">
                            <a:latin typeface="Cambria Math" panose="02040503050406030204" pitchFamily="18" charset="0"/>
                          </a:rPr>
                          <m:t>2</m:t>
                        </m:r>
                      </m:sub>
                    </m:sSub>
                    <m:r>
                      <a:rPr lang="en-US" altLang="zh-CN" i="1" dirty="0">
                        <a:latin typeface="Cambria Math" panose="02040503050406030204" pitchFamily="18" charset="0"/>
                      </a:rPr>
                      <m:t>)</m:t>
                    </m:r>
                  </m:oMath>
                </a14:m>
                <a:r>
                  <a:rPr lang="el-GR" altLang="zh-CN" dirty="0"/>
                  <a:t> </a:t>
                </a:r>
                <a:r>
                  <a:rPr lang="en-US" altLang="zh-CN" dirty="0"/>
                  <a:t>+</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ϴ</m:t>
                        </m:r>
                      </m:e>
                      <m:sub>
                        <m:r>
                          <a:rPr lang="en-US" altLang="zh-CN" b="0" i="1" dirty="0" smtClean="0">
                            <a:latin typeface="Cambria Math" panose="02040503050406030204" pitchFamily="18" charset="0"/>
                          </a:rPr>
                          <m:t>3</m:t>
                        </m:r>
                      </m:sub>
                    </m:sSub>
                    <m:rad>
                      <m:radPr>
                        <m:degHide m:val="on"/>
                        <m:ctrlPr>
                          <a:rPr lang="el-GR" altLang="zh-CN" i="1" dirty="0">
                            <a:latin typeface="Cambria Math" panose="02040503050406030204" pitchFamily="18" charset="0"/>
                          </a:rPr>
                        </m:ctrlPr>
                      </m:radPr>
                      <m:deg/>
                      <m:e>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b="0" i="1" dirty="0" smtClean="0">
                                <a:latin typeface="Cambria Math" panose="02040503050406030204" pitchFamily="18" charset="0"/>
                              </a:rPr>
                              <m:t>3</m:t>
                            </m:r>
                          </m:sub>
                        </m:sSub>
                      </m:e>
                    </m:rad>
                    <m:r>
                      <m:rPr>
                        <m:sty m:val="p"/>
                      </m:rPr>
                      <a:rPr lang="en-US" altLang="zh-CN" b="0" i="0" dirty="0" smtClean="0">
                        <a:latin typeface="Cambria Math" panose="02040503050406030204" pitchFamily="18" charset="0"/>
                      </a:rPr>
                      <m:t>Sin</m:t>
                    </m:r>
                    <m:r>
                      <a:rPr lang="en-US" altLang="zh-CN" dirty="0">
                        <a:latin typeface="Cambria Math" panose="02040503050406030204" pitchFamily="18" charset="0"/>
                      </a:rPr>
                      <m:t>(</m:t>
                    </m:r>
                    <m:r>
                      <m:rPr>
                        <m:sty m:val="p"/>
                      </m:rPr>
                      <a:rPr lang="el-GR" altLang="zh-CN" i="1" dirty="0">
                        <a:latin typeface="Cambria Math" panose="02040503050406030204" pitchFamily="18" charset="0"/>
                      </a:rPr>
                      <m:t>πν</m:t>
                    </m:r>
                    <m:r>
                      <a:rPr lang="en-US" altLang="zh-CN" i="1" dirty="0">
                        <a:latin typeface="Cambria Math" panose="02040503050406030204" pitchFamily="18" charset="0"/>
                      </a:rPr>
                      <m:t>)</m:t>
                    </m:r>
                  </m:oMath>
                </a14:m>
                <a:r>
                  <a:rPr lang="en-US" altLang="zh-CN" dirty="0"/>
                  <a:t>=0</a:t>
                </a:r>
              </a:p>
              <a:p>
                <a:pPr marL="0" indent="0">
                  <a:buNone/>
                </a:pPr>
                <a:r>
                  <a:rPr lang="en-US" altLang="zh-CN" dirty="0"/>
                  <a:t>The solution is</a:t>
                </a:r>
              </a:p>
              <a:p>
                <a:pPr marL="0" indent="0">
                  <a:buNone/>
                </a:pPr>
                <a14:m>
                  <m:oMath xmlns:m="http://schemas.openxmlformats.org/officeDocument/2006/math">
                    <m:sSub>
                      <m:sSubPr>
                        <m:ctrlPr>
                          <a:rPr lang="el-GR" altLang="zh-CN" i="1" dirty="0" smtClean="0">
                            <a:latin typeface="Cambria Math" panose="02040503050406030204" pitchFamily="18" charset="0"/>
                          </a:rPr>
                        </m:ctrlPr>
                      </m:sSubPr>
                      <m:e>
                        <m:r>
                          <m:rPr>
                            <m:sty m:val="p"/>
                          </m:rPr>
                          <a:rPr lang="el-GR" altLang="zh-CN" i="1" dirty="0" smtClean="0">
                            <a:latin typeface="Cambria Math" panose="02040503050406030204" pitchFamily="18" charset="0"/>
                          </a:rPr>
                          <m:t>ϴ</m:t>
                        </m:r>
                      </m:e>
                      <m:sub>
                        <m:r>
                          <a:rPr lang="en-US" altLang="zh-CN" b="0" i="1" dirty="0" smtClean="0">
                            <a:latin typeface="Cambria Math" panose="02040503050406030204" pitchFamily="18" charset="0"/>
                          </a:rPr>
                          <m:t>2</m:t>
                        </m:r>
                      </m:sub>
                    </m:sSub>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ϴ</m:t>
                        </m:r>
                      </m:e>
                      <m:sub>
                        <m:r>
                          <a:rPr lang="en-US" altLang="zh-CN" i="1" dirty="0">
                            <a:latin typeface="Cambria Math" panose="02040503050406030204" pitchFamily="18" charset="0"/>
                          </a:rPr>
                          <m:t>1</m:t>
                        </m:r>
                      </m:sub>
                    </m:sSub>
                    <m:rad>
                      <m:radPr>
                        <m:degHide m:val="on"/>
                        <m:ctrlPr>
                          <a:rPr lang="el-GR" altLang="zh-CN" i="1" dirty="0">
                            <a:latin typeface="Cambria Math" panose="02040503050406030204" pitchFamily="18" charset="0"/>
                          </a:rPr>
                        </m:ctrlPr>
                      </m:radPr>
                      <m:deg/>
                      <m:e>
                        <m:f>
                          <m:fPr>
                            <m:ctrlPr>
                              <a:rPr lang="el-GR" altLang="zh-CN" i="1" dirty="0" smtClean="0">
                                <a:latin typeface="Cambria Math" panose="02040503050406030204" pitchFamily="18" charset="0"/>
                              </a:rPr>
                            </m:ctrlPr>
                          </m:fPr>
                          <m:num>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b="0" i="1" dirty="0" smtClean="0">
                                    <a:latin typeface="Cambria Math" panose="02040503050406030204" pitchFamily="18" charset="0"/>
                                  </a:rPr>
                                  <m:t>1</m:t>
                                </m:r>
                              </m:sub>
                            </m:sSub>
                          </m:num>
                          <m:den>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i="1" dirty="0">
                                    <a:latin typeface="Cambria Math" panose="02040503050406030204" pitchFamily="18" charset="0"/>
                                  </a:rPr>
                                  <m:t>2</m:t>
                                </m:r>
                              </m:sub>
                            </m:sSub>
                          </m:den>
                        </m:f>
                      </m:e>
                    </m:rad>
                    <m:f>
                      <m:fPr>
                        <m:ctrlPr>
                          <a:rPr lang="en-US" altLang="zh-CN" i="1" dirty="0" smtClean="0">
                            <a:latin typeface="Cambria Math" panose="02040503050406030204" pitchFamily="18" charset="0"/>
                          </a:rPr>
                        </m:ctrlPr>
                      </m:fPr>
                      <m:num>
                        <m:r>
                          <a:rPr lang="en-US" altLang="zh-CN" b="0" i="1" dirty="0" smtClean="0">
                            <a:latin typeface="Cambria Math" panose="02040503050406030204" pitchFamily="18" charset="0"/>
                          </a:rPr>
                          <m:t>𝑆𝑖𝑛</m:t>
                        </m:r>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i="1" dirty="0">
                                <a:latin typeface="Cambria Math" panose="02040503050406030204" pitchFamily="18" charset="0"/>
                              </a:rPr>
                              <m:t>3</m:t>
                            </m:r>
                          </m:sub>
                        </m:sSub>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num>
                      <m:den>
                        <m:r>
                          <a:rPr lang="en-US" altLang="zh-CN" b="0" i="1" dirty="0" smtClean="0">
                            <a:latin typeface="Cambria Math" panose="02040503050406030204" pitchFamily="18" charset="0"/>
                          </a:rPr>
                          <m:t>𝑆𝑖𝑛</m:t>
                        </m:r>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i="1" dirty="0">
                                <a:latin typeface="Cambria Math" panose="02040503050406030204" pitchFamily="18" charset="0"/>
                              </a:rPr>
                              <m:t>3</m:t>
                            </m:r>
                          </m:sub>
                        </m:sSub>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b="0" i="1" dirty="0" smtClean="0">
                                <a:latin typeface="Cambria Math" panose="02040503050406030204" pitchFamily="18" charset="0"/>
                              </a:rPr>
                              <m:t>2</m:t>
                            </m:r>
                          </m:sub>
                        </m:sSub>
                        <m:r>
                          <a:rPr lang="en-US" altLang="zh-CN" b="0" i="1" dirty="0" smtClean="0">
                            <a:latin typeface="Cambria Math" panose="02040503050406030204" pitchFamily="18" charset="0"/>
                          </a:rPr>
                          <m:t>)</m:t>
                        </m:r>
                      </m:den>
                    </m:f>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ϴ</m:t>
                        </m:r>
                      </m:e>
                      <m:sub>
                        <m:r>
                          <a:rPr lang="en-US" altLang="zh-CN" b="0" i="1" dirty="0" smtClean="0">
                            <a:latin typeface="Cambria Math" panose="02040503050406030204" pitchFamily="18" charset="0"/>
                          </a:rPr>
                          <m:t>3</m:t>
                        </m:r>
                      </m:sub>
                    </m:sSub>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ϴ</m:t>
                        </m:r>
                      </m:e>
                      <m:sub>
                        <m:r>
                          <a:rPr lang="en-US" altLang="zh-CN" i="1" dirty="0">
                            <a:latin typeface="Cambria Math" panose="02040503050406030204" pitchFamily="18" charset="0"/>
                          </a:rPr>
                          <m:t>1</m:t>
                        </m:r>
                      </m:sub>
                    </m:sSub>
                    <m:rad>
                      <m:radPr>
                        <m:degHide m:val="on"/>
                        <m:ctrlPr>
                          <a:rPr lang="el-GR" altLang="zh-CN" i="1" dirty="0">
                            <a:latin typeface="Cambria Math" panose="02040503050406030204" pitchFamily="18" charset="0"/>
                          </a:rPr>
                        </m:ctrlPr>
                      </m:radPr>
                      <m:deg/>
                      <m:e>
                        <m:f>
                          <m:fPr>
                            <m:ctrlPr>
                              <a:rPr lang="el-GR" altLang="zh-CN" i="1" dirty="0">
                                <a:latin typeface="Cambria Math" panose="02040503050406030204" pitchFamily="18" charset="0"/>
                              </a:rPr>
                            </m:ctrlPr>
                          </m:fPr>
                          <m:num>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i="1" dirty="0">
                                    <a:latin typeface="Cambria Math" panose="02040503050406030204" pitchFamily="18" charset="0"/>
                                  </a:rPr>
                                  <m:t>1</m:t>
                                </m:r>
                              </m:sub>
                            </m:sSub>
                          </m:num>
                          <m:den>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b="0" i="1" dirty="0" smtClean="0">
                                    <a:latin typeface="Cambria Math" panose="02040503050406030204" pitchFamily="18" charset="0"/>
                                  </a:rPr>
                                  <m:t>3</m:t>
                                </m:r>
                              </m:sub>
                            </m:sSub>
                          </m:den>
                        </m:f>
                      </m:e>
                    </m:rad>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𝑆𝑖𝑛</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b="0" i="1" dirty="0" smtClean="0">
                                <a:latin typeface="Cambria Math" panose="02040503050406030204" pitchFamily="18" charset="0"/>
                              </a:rPr>
                              <m:t>2</m:t>
                            </m:r>
                          </m:sub>
                        </m:sSub>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num>
                      <m:den>
                        <m:r>
                          <a:rPr lang="en-US" altLang="zh-CN" i="1" dirty="0">
                            <a:latin typeface="Cambria Math" panose="02040503050406030204" pitchFamily="18" charset="0"/>
                          </a:rPr>
                          <m:t>𝑆𝑖𝑛</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i="1" dirty="0">
                                <a:latin typeface="Cambria Math" panose="02040503050406030204" pitchFamily="18" charset="0"/>
                              </a:rPr>
                              <m:t>3</m:t>
                            </m:r>
                          </m:sub>
                        </m:sSub>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den>
                    </m:f>
                  </m:oMath>
                </a14:m>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23F609A5-BF65-49EF-BE3C-8C664BA425AB}"/>
                  </a:ext>
                </a:extLst>
              </p:cNvPr>
              <p:cNvSpPr>
                <a:spLocks noGrp="1" noRot="1" noChangeAspect="1" noMove="1" noResize="1" noEditPoints="1" noAdjustHandles="1" noChangeArrowheads="1" noChangeShapeType="1" noTextEdit="1"/>
              </p:cNvSpPr>
              <p:nvPr>
                <p:ph idx="1"/>
              </p:nvPr>
            </p:nvSpPr>
            <p:spPr>
              <a:xfrm>
                <a:off x="838200" y="1536192"/>
                <a:ext cx="10515600" cy="5056632"/>
              </a:xfrm>
              <a:blipFill>
                <a:blip r:embed="rId2"/>
                <a:stretch>
                  <a:fillRect l="-638" t="-2048" r="-5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060285A4-D8F3-4BD4-8CAD-601238607923}"/>
              </a:ext>
            </a:extLst>
          </p:cNvPr>
          <p:cNvSpPr>
            <a:spLocks noGrp="1"/>
          </p:cNvSpPr>
          <p:nvPr>
            <p:ph type="sldNum" sz="quarter" idx="12"/>
          </p:nvPr>
        </p:nvSpPr>
        <p:spPr/>
        <p:txBody>
          <a:bodyPr/>
          <a:lstStyle/>
          <a:p>
            <a:fld id="{BECEA2A7-8118-4BBB-B458-A85BC23F12DD}" type="slidenum">
              <a:rPr lang="zh-CN" altLang="en-US" smtClean="0"/>
              <a:t>32</a:t>
            </a:fld>
            <a:endParaRPr lang="zh-CN" altLang="en-US"/>
          </a:p>
        </p:txBody>
      </p:sp>
    </p:spTree>
    <p:extLst>
      <p:ext uri="{BB962C8B-B14F-4D97-AF65-F5344CB8AC3E}">
        <p14:creationId xmlns:p14="http://schemas.microsoft.com/office/powerpoint/2010/main" val="1994473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38F27-FB4D-4BCB-8C9D-257AC5A4C049}"/>
              </a:ext>
            </a:extLst>
          </p:cNvPr>
          <p:cNvSpPr>
            <a:spLocks noGrp="1"/>
          </p:cNvSpPr>
          <p:nvPr>
            <p:ph type="title"/>
          </p:nvPr>
        </p:nvSpPr>
        <p:spPr>
          <a:xfrm>
            <a:off x="838200" y="287633"/>
            <a:ext cx="10515600" cy="820495"/>
          </a:xfrm>
        </p:spPr>
        <p:txBody>
          <a:bodyPr/>
          <a:lstStyle/>
          <a:p>
            <a:r>
              <a:rPr lang="en-US" altLang="zh-CN" dirty="0"/>
              <a:t>Orbit correction(</a:t>
            </a:r>
            <a:r>
              <a:rPr lang="zh-CN" altLang="en-US" dirty="0"/>
              <a:t>轨道校正</a:t>
            </a:r>
            <a:r>
              <a:rPr lang="en-US" altLang="zh-CN" dirty="0"/>
              <a:t>)</a:t>
            </a:r>
            <a:endParaRPr lang="zh-CN" altLang="en-US" dirty="0"/>
          </a:p>
        </p:txBody>
      </p:sp>
      <mc:AlternateContent xmlns:mc="http://schemas.openxmlformats.org/markup-compatibility/2006" xmlns:a14="http://schemas.microsoft.com/office/drawing/2010/main">
        <mc:Choice Requires="a14">
          <p:sp>
            <p:nvSpPr>
              <p:cNvPr id="9" name="内容占位符 8">
                <a:extLst>
                  <a:ext uri="{FF2B5EF4-FFF2-40B4-BE49-F238E27FC236}">
                    <a16:creationId xmlns:a16="http://schemas.microsoft.com/office/drawing/2014/main" id="{A989C2AD-F8FA-4F41-B2AF-AB1903261A54}"/>
                  </a:ext>
                </a:extLst>
              </p:cNvPr>
              <p:cNvSpPr>
                <a:spLocks noGrp="1"/>
              </p:cNvSpPr>
              <p:nvPr>
                <p:ph idx="1"/>
              </p:nvPr>
            </p:nvSpPr>
            <p:spPr>
              <a:xfrm>
                <a:off x="838200" y="1092631"/>
                <a:ext cx="10515600" cy="5571640"/>
              </a:xfrm>
            </p:spPr>
            <p:txBody>
              <a:bodyPr>
                <a:normAutofit/>
              </a:bodyPr>
              <a:lstStyle/>
              <a:p>
                <a:pPr marL="0" indent="0">
                  <a:buNone/>
                </a:pPr>
                <a:r>
                  <a:rPr lang="en-US" altLang="zh-CN" dirty="0"/>
                  <a:t>Consider a circular accelerator with M BPMs and N orbit correctors around the ring, If M=N, it means all BPM  read 0, it is a perfect correction. If M&lt;N, it mean the solution is not unique. So we only consider the case M≥ N. The elements of response matrix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𝑅</m:t>
                        </m:r>
                      </m:e>
                      <m:sub>
                        <m:r>
                          <a:rPr lang="en-US" altLang="zh-CN" b="0" i="1" dirty="0" smtClean="0">
                            <a:latin typeface="Cambria Math" panose="02040503050406030204" pitchFamily="18" charset="0"/>
                          </a:rPr>
                          <m:t>𝑖𝑗</m:t>
                        </m:r>
                      </m:sub>
                    </m:sSub>
                  </m:oMath>
                </a14:m>
                <a:r>
                  <a:rPr lang="zh-CN" altLang="en-US" dirty="0"/>
                  <a:t> </a:t>
                </a:r>
                <a:r>
                  <a:rPr lang="en-US" altLang="zh-CN" dirty="0"/>
                  <a:t>is</a:t>
                </a:r>
              </a:p>
              <a:p>
                <a:pPr marL="0" indent="0">
                  <a:buNone/>
                </a:pP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𝑅</m:t>
                        </m:r>
                      </m:e>
                      <m:sub>
                        <m:r>
                          <a:rPr lang="en-US" altLang="zh-CN" b="0" i="1" dirty="0" smtClean="0">
                            <a:latin typeface="Cambria Math" panose="02040503050406030204" pitchFamily="18" charset="0"/>
                          </a:rPr>
                          <m:t>𝑖𝑗</m:t>
                        </m:r>
                      </m:sub>
                    </m:sSub>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ad>
                          <m:radPr>
                            <m:degHide m:val="on"/>
                            <m:ctrlPr>
                              <a:rPr lang="en-US" altLang="zh-CN" b="0" i="1" dirty="0" smtClean="0">
                                <a:latin typeface="Cambria Math" panose="02040503050406030204" pitchFamily="18" charset="0"/>
                              </a:rPr>
                            </m:ctrlPr>
                          </m:radPr>
                          <m:deg/>
                          <m:e>
                            <m:sSub>
                              <m:sSubPr>
                                <m:ctrlPr>
                                  <a:rPr lang="en-US" altLang="zh-CN" b="0" i="1" dirty="0" smtClean="0">
                                    <a:latin typeface="Cambria Math" panose="02040503050406030204" pitchFamily="18" charset="0"/>
                                  </a:rPr>
                                </m:ctrlPr>
                              </m:sSubPr>
                              <m:e>
                                <m:r>
                                  <a:rPr lang="el-GR" altLang="zh-CN" i="1" dirty="0">
                                    <a:latin typeface="Cambria Math" panose="02040503050406030204" pitchFamily="18" charset="0"/>
                                  </a:rPr>
                                  <m:t>𝛽</m:t>
                                </m:r>
                              </m:e>
                              <m:sub>
                                <m:r>
                                  <a:rPr lang="en-US" altLang="zh-CN" b="0" i="1" dirty="0" smtClean="0">
                                    <a:latin typeface="Cambria Math" panose="02040503050406030204" pitchFamily="18" charset="0"/>
                                  </a:rPr>
                                  <m:t>𝑖</m:t>
                                </m:r>
                              </m:sub>
                            </m:sSub>
                            <m:sSub>
                              <m:sSubPr>
                                <m:ctrlPr>
                                  <a:rPr lang="en-US"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b="0" i="1" dirty="0" smtClean="0">
                                    <a:latin typeface="Cambria Math" panose="02040503050406030204" pitchFamily="18" charset="0"/>
                                  </a:rPr>
                                  <m:t>𝑗</m:t>
                                </m:r>
                              </m:sub>
                            </m:sSub>
                          </m:e>
                        </m:rad>
                      </m:num>
                      <m:den>
                        <m:r>
                          <a:rPr lang="en-US" altLang="zh-CN" b="0" i="1" dirty="0" smtClean="0">
                            <a:latin typeface="Cambria Math" panose="02040503050406030204" pitchFamily="18" charset="0"/>
                          </a:rPr>
                          <m:t>2</m:t>
                        </m:r>
                        <m:r>
                          <a:rPr lang="en-US" altLang="zh-CN" b="0" i="1" dirty="0" smtClean="0">
                            <a:latin typeface="Cambria Math" panose="02040503050406030204" pitchFamily="18" charset="0"/>
                          </a:rPr>
                          <m:t>𝑆𝑖𝑛</m:t>
                        </m:r>
                        <m:r>
                          <m:rPr>
                            <m:sty m:val="p"/>
                          </m:rPr>
                          <a:rPr lang="el-GR" altLang="zh-CN" b="0" i="1" dirty="0" smtClean="0">
                            <a:latin typeface="Cambria Math" panose="02040503050406030204" pitchFamily="18" charset="0"/>
                          </a:rPr>
                          <m:t>π</m:t>
                        </m:r>
                      </m:den>
                    </m:f>
                    <m:r>
                      <a:rPr lang="en-US" altLang="zh-CN" b="0" i="1" dirty="0" smtClean="0">
                        <a:latin typeface="Cambria Math" panose="02040503050406030204" pitchFamily="18" charset="0"/>
                      </a:rPr>
                      <m:t>𝐶𝑜𝑠</m:t>
                    </m:r>
                    <m:r>
                      <a:rPr lang="en-US" altLang="zh-CN" b="0" i="1" dirty="0" smtClean="0">
                        <a:latin typeface="Cambria Math" panose="02040503050406030204" pitchFamily="18" charset="0"/>
                      </a:rPr>
                      <m:t>(</m:t>
                    </m:r>
                    <m:r>
                      <m:rPr>
                        <m:sty m:val="p"/>
                      </m:rPr>
                      <a:rPr lang="el-GR" altLang="zh-CN" i="1" dirty="0">
                        <a:latin typeface="Cambria Math" panose="02040503050406030204" pitchFamily="18" charset="0"/>
                      </a:rPr>
                      <m:t>π</m:t>
                    </m:r>
                    <m:r>
                      <m:rPr>
                        <m:sty m:val="p"/>
                      </m:rPr>
                      <a:rPr lang="el-GR" altLang="zh-CN" i="1" dirty="0" smtClean="0">
                        <a:latin typeface="Cambria Math" panose="02040503050406030204" pitchFamily="18" charset="0"/>
                      </a:rPr>
                      <m:t>ν</m:t>
                    </m:r>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i="1" dirty="0">
                            <a:latin typeface="Cambria Math" panose="02040503050406030204" pitchFamily="18" charset="0"/>
                          </a:rPr>
                          <m:t>𝑗</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m:rPr>
                            <m:sty m:val="p"/>
                          </m:rPr>
                          <a:rPr lang="el-GR" altLang="zh-CN" i="1" dirty="0">
                            <a:latin typeface="Cambria Math" panose="02040503050406030204" pitchFamily="18" charset="0"/>
                          </a:rPr>
                          <m:t>ψ</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oMath>
                </a14:m>
                <a:r>
                  <a:rPr lang="en-US" altLang="zh-CN" dirty="0"/>
                  <a:t>                         </a:t>
                </a:r>
              </a:p>
              <a:p>
                <a:pPr marL="0" indent="0">
                  <a:buNone/>
                </a:pPr>
                <a:r>
                  <a:rPr lang="en-US" altLang="zh-CN" dirty="0"/>
                  <a:t>The COD contribution due to the </a:t>
                </a:r>
                <a:r>
                  <a:rPr lang="en-US" altLang="zh-CN" dirty="0" err="1"/>
                  <a:t>i-th</a:t>
                </a:r>
                <a:r>
                  <a:rPr lang="en-US" altLang="zh-CN" dirty="0"/>
                  <a:t> corrector  at j-</a:t>
                </a:r>
                <a:r>
                  <a:rPr lang="en-US" altLang="zh-CN" dirty="0" err="1"/>
                  <a:t>th</a:t>
                </a:r>
                <a:r>
                  <a:rPr lang="en-US" altLang="zh-CN" dirty="0"/>
                  <a:t> monitor is </a:t>
                </a:r>
                <a14:m>
                  <m:oMath xmlns:m="http://schemas.openxmlformats.org/officeDocument/2006/math">
                    <m:sSub>
                      <m:sSubPr>
                        <m:ctrlPr>
                          <a:rPr lang="en-US" altLang="zh-CN" i="1" dirty="0" smtClean="0">
                            <a:latin typeface="Cambria Math" panose="02040503050406030204" pitchFamily="18" charset="0"/>
                          </a:rPr>
                        </m:ctrlPr>
                      </m:sSubPr>
                      <m:e>
                        <m:r>
                          <m:rPr>
                            <m:nor/>
                          </m:rPr>
                          <a:rPr lang="en-US" altLang="zh-CN" dirty="0"/>
                          <m:t>Δ</m:t>
                        </m:r>
                        <m:r>
                          <a:rPr lang="en-US" altLang="zh-CN" i="1" dirty="0">
                            <a:latin typeface="Cambria Math" panose="02040503050406030204" pitchFamily="18" charset="0"/>
                          </a:rPr>
                          <m:t>𝑥</m:t>
                        </m:r>
                      </m:e>
                      <m:sub>
                        <m:r>
                          <a:rPr lang="en-US" altLang="zh-CN" i="1" dirty="0">
                            <a:latin typeface="Cambria Math" panose="02040503050406030204" pitchFamily="18" charset="0"/>
                          </a:rPr>
                          <m:t>𝑗</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𝑅</m:t>
                        </m:r>
                      </m:e>
                      <m:sub>
                        <m:r>
                          <a:rPr lang="en-US" altLang="zh-CN" i="1" dirty="0">
                            <a:latin typeface="Cambria Math" panose="02040503050406030204" pitchFamily="18" charset="0"/>
                          </a:rPr>
                          <m:t>𝑖𝑗</m:t>
                        </m:r>
                      </m:sub>
                    </m:sSub>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m:rPr>
                            <m:sty m:val="p"/>
                          </m:rPr>
                          <a:rPr lang="el-GR" altLang="zh-CN" i="1" dirty="0">
                            <a:latin typeface="Cambria Math" panose="02040503050406030204" pitchFamily="18" charset="0"/>
                          </a:rPr>
                          <m:t>ϴ</m:t>
                        </m:r>
                      </m:e>
                      <m:sub>
                        <m:r>
                          <a:rPr lang="en-US" altLang="zh-CN" b="0" i="1" dirty="0" smtClean="0">
                            <a:latin typeface="Cambria Math" panose="02040503050406030204" pitchFamily="18" charset="0"/>
                          </a:rPr>
                          <m:t>𝑖</m:t>
                        </m:r>
                      </m:sub>
                    </m:sSub>
                  </m:oMath>
                </a14:m>
                <a:r>
                  <a:rPr lang="en-US" altLang="zh-CN" dirty="0"/>
                  <a:t>, the matrix </a:t>
                </a:r>
                <a14:m>
                  <m:oMath xmlns:m="http://schemas.openxmlformats.org/officeDocument/2006/math">
                    <m:r>
                      <a:rPr lang="en-US" altLang="zh-CN" i="1" dirty="0">
                        <a:latin typeface="Cambria Math" panose="02040503050406030204" pitchFamily="18" charset="0"/>
                      </a:rPr>
                      <m:t>𝑅</m:t>
                    </m:r>
                  </m:oMath>
                </a14:m>
                <a:r>
                  <a:rPr lang="zh-CN" altLang="en-US" dirty="0"/>
                  <a:t> </a:t>
                </a:r>
                <a:r>
                  <a:rPr lang="en-US" altLang="zh-CN" dirty="0"/>
                  <a:t>is determined by the lattice design. In a matrix form, it is</a:t>
                </a:r>
              </a:p>
              <a:p>
                <a:pPr marL="0" indent="0">
                  <a:buNone/>
                </a:pPr>
                <a:endParaRPr lang="en-US" altLang="zh-CN" dirty="0"/>
              </a:p>
              <a:p>
                <a:pPr marL="0" indent="0">
                  <a:buNone/>
                </a:pPr>
                <a14:m>
                  <m:oMath xmlns:m="http://schemas.openxmlformats.org/officeDocument/2006/math">
                    <m:r>
                      <m:rPr>
                        <m:nor/>
                      </m:rPr>
                      <a:rPr lang="en-US" altLang="zh-CN" dirty="0"/>
                      <m:t>Δ</m:t>
                    </m:r>
                    <m:r>
                      <a:rPr lang="en-US" altLang="zh-CN" i="1" dirty="0">
                        <a:latin typeface="Cambria Math" panose="02040503050406030204" pitchFamily="18" charset="0"/>
                      </a:rPr>
                      <m:t>𝑥</m:t>
                    </m:r>
                  </m:oMath>
                </a14:m>
                <a:r>
                  <a:rPr lang="en-US" altLang="zh-CN" dirty="0"/>
                  <a:t>= </a:t>
                </a:r>
                <a14:m>
                  <m:oMath xmlns:m="http://schemas.openxmlformats.org/officeDocument/2006/math">
                    <m:r>
                      <a:rPr lang="en-US" altLang="zh-CN" i="1" dirty="0">
                        <a:latin typeface="Cambria Math" panose="02040503050406030204" pitchFamily="18" charset="0"/>
                      </a:rPr>
                      <m:t>𝑅</m:t>
                    </m:r>
                    <m:r>
                      <a:rPr lang="en-US" altLang="zh-CN" b="0" i="1" dirty="0" smtClean="0">
                        <a:latin typeface="Cambria Math" panose="02040503050406030204" pitchFamily="18" charset="0"/>
                      </a:rPr>
                      <m:t>𝐶</m:t>
                    </m:r>
                  </m:oMath>
                </a14:m>
                <a:r>
                  <a:rPr lang="en-US" altLang="zh-CN" dirty="0"/>
                  <a:t>, </a:t>
                </a:r>
                <a14:m>
                  <m:oMath xmlns:m="http://schemas.openxmlformats.org/officeDocument/2006/math">
                    <m:r>
                      <m:rPr>
                        <m:nor/>
                      </m:rPr>
                      <a:rPr lang="en-US" altLang="zh-CN" dirty="0"/>
                      <m:t>Δ</m:t>
                    </m:r>
                    <m:r>
                      <a:rPr lang="en-US" altLang="zh-CN" i="1" dirty="0">
                        <a:latin typeface="Cambria Math" panose="02040503050406030204" pitchFamily="18" charset="0"/>
                      </a:rPr>
                      <m:t>𝑥</m:t>
                    </m:r>
                    <m:r>
                      <a:rPr lang="en-US" altLang="zh-CN" b="0" i="1" dirty="0" smtClean="0">
                        <a:latin typeface="Cambria Math" panose="02040503050406030204" pitchFamily="18" charset="0"/>
                      </a:rPr>
                      <m:t>=</m:t>
                    </m:r>
                  </m:oMath>
                </a14:m>
                <a:r>
                  <a:rPr lang="en-US" altLang="zh-CN" b="1" dirty="0"/>
                  <a:t>       </a:t>
                </a:r>
                <a:r>
                  <a:rPr lang="en-US" altLang="zh-CN" dirty="0"/>
                  <a:t>   , </a:t>
                </a:r>
                <a14:m>
                  <m:oMath xmlns:m="http://schemas.openxmlformats.org/officeDocument/2006/math">
                    <m:r>
                      <a:rPr lang="en-US" altLang="zh-CN" i="1" dirty="0">
                        <a:latin typeface="Cambria Math" panose="02040503050406030204" pitchFamily="18" charset="0"/>
                      </a:rPr>
                      <m:t>𝐶</m:t>
                    </m:r>
                    <m:r>
                      <a:rPr lang="en-US" altLang="zh-CN" b="0" i="1" dirty="0" smtClean="0">
                        <a:latin typeface="Cambria Math" panose="02040503050406030204" pitchFamily="18" charset="0"/>
                      </a:rPr>
                      <m:t>=</m:t>
                    </m:r>
                  </m:oMath>
                </a14:m>
                <a:endParaRPr lang="zh-CN" altLang="en-US" dirty="0"/>
              </a:p>
            </p:txBody>
          </p:sp>
        </mc:Choice>
        <mc:Fallback xmlns="">
          <p:sp>
            <p:nvSpPr>
              <p:cNvPr id="9" name="内容占位符 8">
                <a:extLst>
                  <a:ext uri="{FF2B5EF4-FFF2-40B4-BE49-F238E27FC236}">
                    <a16:creationId xmlns:a16="http://schemas.microsoft.com/office/drawing/2014/main" id="{A989C2AD-F8FA-4F41-B2AF-AB1903261A54}"/>
                  </a:ext>
                </a:extLst>
              </p:cNvPr>
              <p:cNvSpPr>
                <a:spLocks noGrp="1" noRot="1" noChangeAspect="1" noMove="1" noResize="1" noEditPoints="1" noAdjustHandles="1" noChangeArrowheads="1" noChangeShapeType="1" noTextEdit="1"/>
              </p:cNvSpPr>
              <p:nvPr>
                <p:ph idx="1"/>
              </p:nvPr>
            </p:nvSpPr>
            <p:spPr>
              <a:xfrm>
                <a:off x="838200" y="1092631"/>
                <a:ext cx="10515600" cy="5571640"/>
              </a:xfrm>
              <a:blipFill>
                <a:blip r:embed="rId3"/>
                <a:stretch>
                  <a:fillRect l="-1217" t="-1969" r="-290"/>
                </a:stretch>
              </a:blipFill>
            </p:spPr>
            <p:txBody>
              <a:bodyPr/>
              <a:lstStyle/>
              <a:p>
                <a:r>
                  <a:rPr lang="zh-CN" altLang="en-US">
                    <a:noFill/>
                  </a:rPr>
                  <a:t> </a:t>
                </a:r>
              </a:p>
            </p:txBody>
          </p:sp>
        </mc:Fallback>
      </mc:AlternateContent>
      <p:graphicFrame>
        <p:nvGraphicFramePr>
          <p:cNvPr id="13" name="对象 12">
            <a:extLst>
              <a:ext uri="{FF2B5EF4-FFF2-40B4-BE49-F238E27FC236}">
                <a16:creationId xmlns:a16="http://schemas.microsoft.com/office/drawing/2014/main" id="{460D6C63-77C4-4EBE-8C05-CFAEBB38F096}"/>
              </a:ext>
            </a:extLst>
          </p:cNvPr>
          <p:cNvGraphicFramePr>
            <a:graphicFrameLocks noChangeAspect="1"/>
          </p:cNvGraphicFramePr>
          <p:nvPr>
            <p:extLst>
              <p:ext uri="{D42A27DB-BD31-4B8C-83A1-F6EECF244321}">
                <p14:modId xmlns:p14="http://schemas.microsoft.com/office/powerpoint/2010/main" val="1240085112"/>
              </p:ext>
            </p:extLst>
          </p:nvPr>
        </p:nvGraphicFramePr>
        <p:xfrm>
          <a:off x="3085453" y="4850242"/>
          <a:ext cx="711631" cy="1818613"/>
        </p:xfrm>
        <a:graphic>
          <a:graphicData uri="http://schemas.openxmlformats.org/presentationml/2006/ole">
            <mc:AlternateContent xmlns:mc="http://schemas.openxmlformats.org/markup-compatibility/2006">
              <mc:Choice xmlns:v="urn:schemas-microsoft-com:vml" Requires="v">
                <p:oleObj name="Equation" r:id="rId4" imgW="457200" imgH="1168200" progId="Equation.DSMT4">
                  <p:embed/>
                </p:oleObj>
              </mc:Choice>
              <mc:Fallback>
                <p:oleObj name="Equation" r:id="rId4" imgW="457200" imgH="1168200" progId="Equation.DSMT4">
                  <p:embed/>
                  <p:pic>
                    <p:nvPicPr>
                      <p:cNvPr id="0" name=""/>
                      <p:cNvPicPr/>
                      <p:nvPr/>
                    </p:nvPicPr>
                    <p:blipFill>
                      <a:blip r:embed="rId5"/>
                      <a:stretch>
                        <a:fillRect/>
                      </a:stretch>
                    </p:blipFill>
                    <p:spPr>
                      <a:xfrm>
                        <a:off x="3085453" y="4850242"/>
                        <a:ext cx="711631" cy="1818613"/>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D42CE320-2FE1-4B90-A01F-4F3B20455E8E}"/>
              </a:ext>
            </a:extLst>
          </p:cNvPr>
          <p:cNvGraphicFramePr>
            <a:graphicFrameLocks noChangeAspect="1"/>
          </p:cNvGraphicFramePr>
          <p:nvPr>
            <p:extLst>
              <p:ext uri="{D42A27DB-BD31-4B8C-83A1-F6EECF244321}">
                <p14:modId xmlns:p14="http://schemas.microsoft.com/office/powerpoint/2010/main" val="1113386061"/>
              </p:ext>
            </p:extLst>
          </p:nvPr>
        </p:nvGraphicFramePr>
        <p:xfrm>
          <a:off x="4988301" y="4912235"/>
          <a:ext cx="523794" cy="1721039"/>
        </p:xfrm>
        <a:graphic>
          <a:graphicData uri="http://schemas.openxmlformats.org/presentationml/2006/ole">
            <mc:AlternateContent xmlns:mc="http://schemas.openxmlformats.org/markup-compatibility/2006">
              <mc:Choice xmlns:v="urn:schemas-microsoft-com:vml" Requires="v">
                <p:oleObj name="Equation" r:id="rId6" imgW="355320" imgH="1168200" progId="Equation.DSMT4">
                  <p:embed/>
                </p:oleObj>
              </mc:Choice>
              <mc:Fallback>
                <p:oleObj name="Equation" r:id="rId6" imgW="355320" imgH="1168200" progId="Equation.DSMT4">
                  <p:embed/>
                  <p:pic>
                    <p:nvPicPr>
                      <p:cNvPr id="0" name=""/>
                      <p:cNvPicPr/>
                      <p:nvPr/>
                    </p:nvPicPr>
                    <p:blipFill>
                      <a:blip r:embed="rId7"/>
                      <a:stretch>
                        <a:fillRect/>
                      </a:stretch>
                    </p:blipFill>
                    <p:spPr>
                      <a:xfrm>
                        <a:off x="4988301" y="4912235"/>
                        <a:ext cx="523794" cy="1721039"/>
                      </a:xfrm>
                      <a:prstGeom prst="rect">
                        <a:avLst/>
                      </a:prstGeom>
                    </p:spPr>
                  </p:pic>
                </p:oleObj>
              </mc:Fallback>
            </mc:AlternateContent>
          </a:graphicData>
        </a:graphic>
      </p:graphicFrame>
      <p:sp>
        <p:nvSpPr>
          <p:cNvPr id="3" name="灯片编号占位符 2">
            <a:extLst>
              <a:ext uri="{FF2B5EF4-FFF2-40B4-BE49-F238E27FC236}">
                <a16:creationId xmlns:a16="http://schemas.microsoft.com/office/drawing/2014/main" id="{454B162C-C3C8-4542-B3A4-78EE8D4ABCD6}"/>
              </a:ext>
            </a:extLst>
          </p:cNvPr>
          <p:cNvSpPr>
            <a:spLocks noGrp="1"/>
          </p:cNvSpPr>
          <p:nvPr>
            <p:ph type="sldNum" sz="quarter" idx="12"/>
          </p:nvPr>
        </p:nvSpPr>
        <p:spPr/>
        <p:txBody>
          <a:bodyPr/>
          <a:lstStyle/>
          <a:p>
            <a:fld id="{BECEA2A7-8118-4BBB-B458-A85BC23F12DD}" type="slidenum">
              <a:rPr lang="zh-CN" altLang="en-US" smtClean="0"/>
              <a:t>33</a:t>
            </a:fld>
            <a:endParaRPr lang="zh-CN" altLang="en-US"/>
          </a:p>
        </p:txBody>
      </p:sp>
    </p:spTree>
    <p:extLst>
      <p:ext uri="{BB962C8B-B14F-4D97-AF65-F5344CB8AC3E}">
        <p14:creationId xmlns:p14="http://schemas.microsoft.com/office/powerpoint/2010/main" val="529307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8F0067D-42D4-4E30-BAFD-6CF260A44F69}"/>
                  </a:ext>
                </a:extLst>
              </p:cNvPr>
              <p:cNvSpPr>
                <a:spLocks noGrp="1"/>
              </p:cNvSpPr>
              <p:nvPr>
                <p:ph idx="1"/>
              </p:nvPr>
            </p:nvSpPr>
            <p:spPr>
              <a:xfrm>
                <a:off x="795404" y="709774"/>
                <a:ext cx="10095978" cy="5578292"/>
              </a:xfrm>
            </p:spPr>
            <p:txBody>
              <a:bodyPr>
                <a:normAutofit fontScale="85000" lnSpcReduction="20000"/>
              </a:bodyPr>
              <a:lstStyle/>
              <a:p>
                <a:pPr marL="0" indent="0">
                  <a:buNone/>
                </a:pPr>
                <a:r>
                  <a:rPr lang="en-US" altLang="zh-CN" dirty="0"/>
                  <a:t>Here R matrix is from lattice design. In real machine, there exist different kinds of errors, the design lattice is not exact, the measuring matrix is often used for orbit correction, and he correction need to repeat several times. And in some time, we want to emphasize some of BPMs, where are of more importance, the weight function might be introduced. The SVD(singular value decomposition) is often used for the orbit correction.</a:t>
                </a:r>
              </a:p>
              <a:p>
                <a:pPr marL="0" indent="0">
                  <a:buNone/>
                </a:pPr>
                <a:r>
                  <a:rPr lang="en-US" altLang="zh-CN" dirty="0"/>
                  <a:t>Alternating current dipole is often used to kick the beam or some bunches for many turns, then people measure and analyze response of the beam or the bunches, it is called as the beam transfer function in frequency-domain, or Greens’ function in time-domain. From the two functions people can get a wealth of beam dynamic information.</a:t>
                </a:r>
              </a:p>
              <a:p>
                <a:pPr marL="0" indent="0">
                  <a:buNone/>
                </a:pPr>
                <a:r>
                  <a:rPr lang="en-US" altLang="zh-CN" dirty="0"/>
                  <a:t>Consider a 1-D case in horizontal dimension. A static kick </a:t>
                </a:r>
                <a14:m>
                  <m:oMath xmlns:m="http://schemas.openxmlformats.org/officeDocument/2006/math">
                    <m:r>
                      <m:rPr>
                        <m:nor/>
                      </m:rPr>
                      <a:rPr lang="en-US" altLang="zh-CN" dirty="0" smtClean="0"/>
                      <m:t>Δ</m:t>
                    </m:r>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𝑥</m:t>
                        </m:r>
                      </m:e>
                      <m:sup>
                        <m:r>
                          <a:rPr lang="en-US" altLang="zh-CN" b="0" i="1" dirty="0" smtClean="0">
                            <a:latin typeface="Cambria Math" panose="02040503050406030204" pitchFamily="18" charset="0"/>
                          </a:rPr>
                          <m:t>′</m:t>
                        </m:r>
                      </m:sup>
                    </m:sSup>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𝜃</m:t>
                    </m:r>
                  </m:oMath>
                </a14:m>
                <a:r>
                  <a:rPr lang="en-US" altLang="zh-CN" dirty="0"/>
                  <a:t>, </a:t>
                </a:r>
              </a:p>
              <a:p>
                <a:pPr marL="0" indent="0">
                  <a:buNone/>
                </a:pPr>
                <a:r>
                  <a:rPr lang="en-US" altLang="zh-CN" dirty="0"/>
                  <a:t>the orbit after one turn is </a:t>
                </a:r>
                <a14:m>
                  <m:oMath xmlns:m="http://schemas.openxmlformats.org/officeDocument/2006/math">
                    <m:r>
                      <a:rPr lang="en-US" altLang="zh-CN" i="1" dirty="0">
                        <a:latin typeface="Cambria Math" panose="02040503050406030204" pitchFamily="18" charset="0"/>
                      </a:rPr>
                      <m:t>𝑇</m:t>
                    </m:r>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𝑋</m:t>
                        </m:r>
                      </m:e>
                      <m:sub>
                        <m:r>
                          <a:rPr lang="en-US" altLang="zh-CN" b="0" i="1" dirty="0" smtClean="0">
                            <a:latin typeface="Cambria Math" panose="02040503050406030204" pitchFamily="18" charset="0"/>
                          </a:rPr>
                          <m:t>0</m:t>
                        </m:r>
                      </m:sub>
                    </m:sSub>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0</m:t>
                        </m:r>
                      </m:sub>
                    </m:sSub>
                    <m:r>
                      <a:rPr lang="en-US" altLang="zh-CN" b="0" i="1" dirty="0" smtClean="0">
                        <a:latin typeface="Cambria Math" panose="02040503050406030204" pitchFamily="18" charset="0"/>
                      </a:rPr>
                      <m:t>=</m:t>
                    </m:r>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r>
                              <a:rPr lang="en-US" altLang="zh-CN" b="0" i="1" smtClean="0">
                                <a:latin typeface="Cambria Math" panose="02040503050406030204" pitchFamily="18" charset="0"/>
                              </a:rPr>
                              <m:t>0</m:t>
                            </m:r>
                          </m:num>
                          <m:den>
                            <m:r>
                              <a:rPr lang="zh-CN" altLang="en-US" i="1" dirty="0" smtClean="0">
                                <a:latin typeface="Cambria Math" panose="02040503050406030204" pitchFamily="18" charset="0"/>
                              </a:rPr>
                              <m:t>𝜃</m:t>
                            </m:r>
                          </m:den>
                        </m:f>
                      </m:e>
                    </m:d>
                    <m:r>
                      <a:rPr lang="en-US" altLang="zh-CN" b="0" i="1" dirty="0" smtClean="0">
                        <a:latin typeface="Cambria Math" panose="02040503050406030204" pitchFamily="18" charset="0"/>
                      </a:rPr>
                      <m:t>,</m:t>
                    </m:r>
                  </m:oMath>
                </a14:m>
                <a:r>
                  <a:rPr lang="en-US" altLang="zh-CN" dirty="0"/>
                  <a:t> after many turns </a:t>
                </a:r>
              </a:p>
              <a:p>
                <a:pPr marL="0" indent="0">
                  <a:buNone/>
                </a:pPr>
                <a:endParaRPr lang="en-US" altLang="zh-CN" dirty="0"/>
              </a:p>
              <a:p>
                <a:pPr marL="0" indent="0">
                  <a:buNone/>
                </a:pPr>
                <a14:m>
                  <m:oMath xmlns:m="http://schemas.openxmlformats.org/officeDocument/2006/math">
                    <m:r>
                      <a:rPr lang="en-US" altLang="zh-CN" i="1" dirty="0">
                        <a:latin typeface="Cambria Math" panose="02040503050406030204" pitchFamily="18" charset="0"/>
                      </a:rPr>
                      <m:t>𝑋</m:t>
                    </m:r>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0</m:t>
                        </m:r>
                      </m:sub>
                    </m:sSub>
                    <m:r>
                      <a:rPr lang="en-US" altLang="zh-CN" b="0" i="1" dirty="0" smtClean="0">
                        <a:latin typeface="Cambria Math" panose="02040503050406030204" pitchFamily="18" charset="0"/>
                      </a:rPr>
                      <m:t>+</m:t>
                    </m:r>
                    <m:r>
                      <a:rPr lang="en-US" altLang="zh-CN" i="1" dirty="0">
                        <a:latin typeface="Cambria Math" panose="02040503050406030204" pitchFamily="18" charset="0"/>
                      </a:rPr>
                      <m:t>𝑇</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0</m:t>
                        </m:r>
                      </m:sub>
                    </m:sSub>
                    <m:r>
                      <a:rPr lang="en-US" altLang="zh-CN" b="0" i="1" dirty="0" smtClean="0">
                        <a:latin typeface="Cambria Math" panose="02040503050406030204" pitchFamily="18" charset="0"/>
                      </a:rPr>
                      <m:t>+</m:t>
                    </m:r>
                  </m:oMath>
                </a14:m>
                <a:r>
                  <a:rPr lang="en-US" altLang="zh-CN" dirty="0"/>
                  <a:t> </a:t>
                </a:r>
                <a14:m>
                  <m:oMath xmlns:m="http://schemas.openxmlformats.org/officeDocument/2006/math">
                    <m:sSup>
                      <m:sSupPr>
                        <m:ctrlPr>
                          <a:rPr lang="en-US" altLang="zh-CN" i="1" dirty="0" smtClean="0">
                            <a:latin typeface="Cambria Math" panose="02040503050406030204" pitchFamily="18" charset="0"/>
                          </a:rPr>
                        </m:ctrlPr>
                      </m:sSupPr>
                      <m:e>
                        <m:r>
                          <a:rPr lang="en-US" altLang="zh-CN" i="1" dirty="0">
                            <a:latin typeface="Cambria Math" panose="02040503050406030204" pitchFamily="18" charset="0"/>
                          </a:rPr>
                          <m:t>𝑇</m:t>
                        </m:r>
                      </m:e>
                      <m:sup>
                        <m:r>
                          <a:rPr lang="en-US" altLang="zh-CN" b="0" i="1" dirty="0" smtClean="0">
                            <a:latin typeface="Cambria Math" panose="02040503050406030204" pitchFamily="18" charset="0"/>
                          </a:rPr>
                          <m:t>2</m:t>
                        </m:r>
                      </m:sup>
                    </m:sSup>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0</m:t>
                        </m:r>
                      </m:sub>
                    </m:sSub>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d>
                          <m:dPr>
                            <m:ctrlPr>
                              <a:rPr lang="en-US" altLang="zh-CN" i="1" dirty="0">
                                <a:latin typeface="Cambria Math" panose="02040503050406030204" pitchFamily="18" charset="0"/>
                              </a:rPr>
                            </m:ctrlPr>
                          </m:dPr>
                          <m:e>
                            <m:r>
                              <a:rPr lang="en-US" altLang="zh-CN" i="1" dirty="0">
                                <a:latin typeface="Cambria Math" panose="02040503050406030204" pitchFamily="18" charset="0"/>
                              </a:rPr>
                              <m:t>1−</m:t>
                            </m:r>
                            <m:r>
                              <a:rPr lang="en-US" altLang="zh-CN" i="1" dirty="0">
                                <a:latin typeface="Cambria Math" panose="02040503050406030204" pitchFamily="18" charset="0"/>
                              </a:rPr>
                              <m:t>𝑇</m:t>
                            </m:r>
                          </m:e>
                        </m:d>
                      </m:e>
                      <m:sup>
                        <m:r>
                          <a:rPr lang="en-US" altLang="zh-CN" b="0" i="1" dirty="0" smtClean="0">
                            <a:latin typeface="Cambria Math" panose="02040503050406030204" pitchFamily="18" charset="0"/>
                          </a:rPr>
                          <m:t>−1</m:t>
                        </m:r>
                      </m:sup>
                    </m:sSup>
                    <m:r>
                      <a:rPr lang="en-US" altLang="zh-CN" b="0" i="1" dirty="0" smtClean="0">
                        <a:latin typeface="Cambria Math" panose="02040503050406030204" pitchFamily="18" charset="0"/>
                      </a:rPr>
                      <m:t>,</m:t>
                    </m:r>
                  </m:oMath>
                </a14:m>
                <a:r>
                  <a:rPr lang="zh-CN" altLang="en-US" dirty="0"/>
                  <a:t> </a:t>
                </a:r>
                <a:r>
                  <a:rPr lang="en-US" altLang="zh-CN" dirty="0"/>
                  <a:t>where we suppose </a:t>
                </a:r>
                <a14:m>
                  <m:oMath xmlns:m="http://schemas.openxmlformats.org/officeDocument/2006/math">
                    <m:r>
                      <a:rPr lang="zh-CN" altLang="en-US" i="1" dirty="0">
                        <a:latin typeface="Cambria Math" panose="02040503050406030204" pitchFamily="18" charset="0"/>
                      </a:rPr>
                      <m:t>𝜃</m:t>
                    </m:r>
                  </m:oMath>
                </a14:m>
                <a:r>
                  <a:rPr lang="zh-CN" altLang="en-US" dirty="0"/>
                  <a:t> </a:t>
                </a:r>
                <a:r>
                  <a:rPr lang="en-US" altLang="zh-CN" dirty="0"/>
                  <a:t>is very</a:t>
                </a:r>
              </a:p>
              <a:p>
                <a:pPr marL="0" indent="0">
                  <a:buNone/>
                </a:pPr>
                <a:r>
                  <a:rPr lang="en-US" altLang="zh-CN" dirty="0"/>
                  <a:t> small, so the beam after many turn’s kick still alive.  Now we calculate</a:t>
                </a:r>
              </a:p>
              <a:p>
                <a:pPr marL="0" indent="0">
                  <a:buNone/>
                </a:pPr>
                <a:r>
                  <a:rPr lang="en-US" altLang="zh-CN" dirty="0"/>
                  <a:t> </a:t>
                </a:r>
                <a14:m>
                  <m:oMath xmlns:m="http://schemas.openxmlformats.org/officeDocument/2006/math">
                    <m:r>
                      <a:rPr lang="en-US" altLang="zh-CN" b="0" i="0" dirty="0" smtClean="0">
                        <a:latin typeface="Cambria Math" panose="02040503050406030204" pitchFamily="18" charset="0"/>
                      </a:rPr>
                      <m:t> </m:t>
                    </m:r>
                    <m:sSup>
                      <m:sSupPr>
                        <m:ctrlPr>
                          <a:rPr lang="en-US" altLang="zh-CN" i="1" dirty="0">
                            <a:latin typeface="Cambria Math" panose="02040503050406030204" pitchFamily="18" charset="0"/>
                          </a:rPr>
                        </m:ctrlPr>
                      </m:sSupPr>
                      <m:e>
                        <m:d>
                          <m:dPr>
                            <m:ctrlPr>
                              <a:rPr lang="en-US" altLang="zh-CN" i="1" dirty="0">
                                <a:latin typeface="Cambria Math" panose="02040503050406030204" pitchFamily="18" charset="0"/>
                              </a:rPr>
                            </m:ctrlPr>
                          </m:dPr>
                          <m:e>
                            <m:r>
                              <a:rPr lang="en-US" altLang="zh-CN" i="1" dirty="0">
                                <a:latin typeface="Cambria Math" panose="02040503050406030204" pitchFamily="18" charset="0"/>
                              </a:rPr>
                              <m:t>1−</m:t>
                            </m:r>
                            <m:r>
                              <a:rPr lang="en-US" altLang="zh-CN" i="1" dirty="0">
                                <a:latin typeface="Cambria Math" panose="02040503050406030204" pitchFamily="18" charset="0"/>
                              </a:rPr>
                              <m:t>𝑇</m:t>
                            </m:r>
                          </m:e>
                        </m:d>
                      </m:e>
                      <m:sup>
                        <m:r>
                          <a:rPr lang="en-US" altLang="zh-CN" i="1" dirty="0">
                            <a:latin typeface="Cambria Math" panose="02040503050406030204" pitchFamily="18" charset="0"/>
                          </a:rPr>
                          <m:t>−1</m:t>
                        </m:r>
                      </m:sup>
                    </m:sSup>
                  </m:oMath>
                </a14:m>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E8F0067D-42D4-4E30-BAFD-6CF260A44F69}"/>
                  </a:ext>
                </a:extLst>
              </p:cNvPr>
              <p:cNvSpPr>
                <a:spLocks noGrp="1" noRot="1" noChangeAspect="1" noMove="1" noResize="1" noEditPoints="1" noAdjustHandles="1" noChangeArrowheads="1" noChangeShapeType="1" noTextEdit="1"/>
              </p:cNvSpPr>
              <p:nvPr>
                <p:ph idx="1"/>
              </p:nvPr>
            </p:nvSpPr>
            <p:spPr>
              <a:xfrm>
                <a:off x="795404" y="709774"/>
                <a:ext cx="10095978" cy="5578292"/>
              </a:xfrm>
              <a:blipFill>
                <a:blip r:embed="rId2"/>
                <a:stretch>
                  <a:fillRect l="-905" t="-2402" r="-1509"/>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7A818B7C-F81B-48A0-8D15-04C9DFC00D4B}"/>
              </a:ext>
            </a:extLst>
          </p:cNvPr>
          <p:cNvSpPr>
            <a:spLocks noGrp="1"/>
          </p:cNvSpPr>
          <p:nvPr>
            <p:ph type="sldNum" sz="quarter" idx="12"/>
          </p:nvPr>
        </p:nvSpPr>
        <p:spPr/>
        <p:txBody>
          <a:bodyPr/>
          <a:lstStyle/>
          <a:p>
            <a:fld id="{BECEA2A7-8118-4BBB-B458-A85BC23F12DD}" type="slidenum">
              <a:rPr lang="zh-CN" altLang="en-US" smtClean="0"/>
              <a:t>34</a:t>
            </a:fld>
            <a:endParaRPr lang="zh-CN" altLang="en-US"/>
          </a:p>
        </p:txBody>
      </p:sp>
    </p:spTree>
    <p:extLst>
      <p:ext uri="{BB962C8B-B14F-4D97-AF65-F5344CB8AC3E}">
        <p14:creationId xmlns:p14="http://schemas.microsoft.com/office/powerpoint/2010/main" val="1535281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D2660A7-D525-4CB9-B4C4-436D0D4E6CE6}"/>
                  </a:ext>
                </a:extLst>
              </p:cNvPr>
              <p:cNvSpPr>
                <a:spLocks noGrp="1"/>
              </p:cNvSpPr>
              <p:nvPr>
                <p:ph idx="1"/>
              </p:nvPr>
            </p:nvSpPr>
            <p:spPr>
              <a:xfrm>
                <a:off x="571501" y="471488"/>
                <a:ext cx="11229974" cy="5776912"/>
              </a:xfrm>
            </p:spPr>
            <p:txBody>
              <a:bodyPr>
                <a:normAutofit fontScale="77500" lnSpcReduction="20000"/>
              </a:bodyPr>
              <a:lstStyle/>
              <a:p>
                <a:pPr marL="0" indent="0">
                  <a:buNone/>
                </a:pPr>
                <a:r>
                  <a:rPr lang="en-US" altLang="zh-CN" sz="2600" dirty="0"/>
                  <a:t>From </a:t>
                </a:r>
                <a14:m>
                  <m:oMath xmlns:m="http://schemas.openxmlformats.org/officeDocument/2006/math">
                    <m:f>
                      <m:fPr>
                        <m:ctrlPr>
                          <a:rPr lang="en-US" altLang="zh-CN" sz="2600" i="1" dirty="0">
                            <a:latin typeface="Cambria Math" panose="02040503050406030204" pitchFamily="18" charset="0"/>
                          </a:rPr>
                        </m:ctrlPr>
                      </m:fPr>
                      <m:num>
                        <m:r>
                          <a:rPr lang="en-US" altLang="zh-CN" sz="2600" i="1" dirty="0">
                            <a:latin typeface="Cambria Math" panose="02040503050406030204" pitchFamily="18" charset="0"/>
                          </a:rPr>
                          <m:t>1</m:t>
                        </m:r>
                      </m:num>
                      <m:den>
                        <m:r>
                          <m:rPr>
                            <m:brk m:alnAt="7"/>
                          </m:rPr>
                          <a:rPr lang="en-US" altLang="zh-CN" sz="2600" i="1" dirty="0">
                            <a:latin typeface="Cambria Math" panose="02040503050406030204" pitchFamily="18" charset="0"/>
                          </a:rPr>
                          <m:t>𝑎</m:t>
                        </m:r>
                        <m:r>
                          <a:rPr lang="en-US" altLang="zh-CN" sz="2600" i="1" dirty="0">
                            <a:latin typeface="Cambria Math" panose="02040503050406030204" pitchFamily="18" charset="0"/>
                          </a:rPr>
                          <m:t>𝑑</m:t>
                        </m:r>
                        <m:r>
                          <a:rPr lang="en-US" altLang="zh-CN" sz="2600" i="1" dirty="0">
                            <a:latin typeface="Cambria Math" panose="02040503050406030204" pitchFamily="18" charset="0"/>
                          </a:rPr>
                          <m:t>−</m:t>
                        </m:r>
                        <m:r>
                          <a:rPr lang="en-US" altLang="zh-CN" sz="2600" i="1" dirty="0">
                            <a:latin typeface="Cambria Math" panose="02040503050406030204" pitchFamily="18" charset="0"/>
                          </a:rPr>
                          <m:t>𝑏𝑐</m:t>
                        </m:r>
                      </m:den>
                    </m:f>
                    <m:r>
                      <a:rPr lang="en-US" altLang="zh-CN" sz="2600" i="1" dirty="0">
                        <a:latin typeface="Cambria Math" panose="02040503050406030204" pitchFamily="18" charset="0"/>
                      </a:rPr>
                      <m:t> </m:t>
                    </m:r>
                    <m:d>
                      <m:dPr>
                        <m:ctrlPr>
                          <a:rPr lang="en-US" altLang="zh-CN" sz="2600" i="1" dirty="0" smtClean="0">
                            <a:latin typeface="Cambria Math" panose="02040503050406030204" pitchFamily="18" charset="0"/>
                          </a:rPr>
                        </m:ctrlPr>
                      </m:dPr>
                      <m:e>
                        <m:m>
                          <m:mPr>
                            <m:mcs>
                              <m:mc>
                                <m:mcPr>
                                  <m:count m:val="2"/>
                                  <m:mcJc m:val="center"/>
                                </m:mcPr>
                              </m:mc>
                            </m:mcs>
                            <m:ctrlPr>
                              <a:rPr lang="en-US" altLang="zh-CN" sz="2600" i="1" dirty="0">
                                <a:latin typeface="Cambria Math" panose="02040503050406030204" pitchFamily="18" charset="0"/>
                              </a:rPr>
                            </m:ctrlPr>
                          </m:mPr>
                          <m:mr>
                            <m:e>
                              <m:r>
                                <a:rPr lang="en-US" altLang="zh-CN" sz="2600" b="0" i="1" dirty="0" smtClean="0">
                                  <a:latin typeface="Cambria Math" panose="02040503050406030204" pitchFamily="18" charset="0"/>
                                </a:rPr>
                                <m:t>𝑎</m:t>
                              </m:r>
                            </m:e>
                            <m:e>
                              <m:r>
                                <a:rPr lang="en-US" altLang="zh-CN" sz="2600" b="0" i="1" dirty="0" smtClean="0">
                                  <a:latin typeface="Cambria Math" panose="02040503050406030204" pitchFamily="18" charset="0"/>
                                </a:rPr>
                                <m:t>𝑏</m:t>
                              </m:r>
                            </m:e>
                          </m:mr>
                          <m:mr>
                            <m:e>
                              <m:r>
                                <a:rPr lang="en-US" altLang="zh-CN" sz="2600" b="0" i="1" dirty="0" smtClean="0">
                                  <a:latin typeface="Cambria Math" panose="02040503050406030204" pitchFamily="18" charset="0"/>
                                </a:rPr>
                                <m:t>𝑐</m:t>
                              </m:r>
                            </m:e>
                            <m:e>
                              <m:r>
                                <a:rPr lang="en-US" altLang="zh-CN" sz="2600" b="0" i="1" dirty="0" smtClean="0">
                                  <a:latin typeface="Cambria Math" panose="02040503050406030204" pitchFamily="18" charset="0"/>
                                </a:rPr>
                                <m:t>𝑑</m:t>
                              </m:r>
                            </m:e>
                          </m:mr>
                        </m:m>
                      </m:e>
                    </m:d>
                  </m:oMath>
                </a14:m>
                <a:r>
                  <a:rPr lang="en-US" altLang="zh-CN" sz="2600" dirty="0"/>
                  <a:t> </a:t>
                </a:r>
                <a14:m>
                  <m:oMath xmlns:m="http://schemas.openxmlformats.org/officeDocument/2006/math">
                    <m:d>
                      <m:dPr>
                        <m:ctrlPr>
                          <a:rPr lang="en-US" altLang="zh-CN" sz="2600" i="1" dirty="0">
                            <a:latin typeface="Cambria Math" panose="02040503050406030204" pitchFamily="18" charset="0"/>
                          </a:rPr>
                        </m:ctrlPr>
                      </m:dPr>
                      <m:e>
                        <m:m>
                          <m:mPr>
                            <m:mcs>
                              <m:mc>
                                <m:mcPr>
                                  <m:count m:val="2"/>
                                  <m:mcJc m:val="center"/>
                                </m:mcPr>
                              </m:mc>
                            </m:mcs>
                            <m:ctrlPr>
                              <a:rPr lang="en-US" altLang="zh-CN" sz="2600" i="1" dirty="0">
                                <a:latin typeface="Cambria Math" panose="02040503050406030204" pitchFamily="18" charset="0"/>
                              </a:rPr>
                            </m:ctrlPr>
                          </m:mPr>
                          <m:mr>
                            <m:e>
                              <m:r>
                                <m:rPr>
                                  <m:brk m:alnAt="7"/>
                                </m:rPr>
                                <a:rPr lang="en-US" altLang="zh-CN" sz="2600" b="0" i="1" dirty="0" smtClean="0">
                                  <a:latin typeface="Cambria Math" panose="02040503050406030204" pitchFamily="18" charset="0"/>
                                </a:rPr>
                                <m:t>𝑑</m:t>
                              </m:r>
                            </m:e>
                            <m:e>
                              <m:r>
                                <a:rPr lang="en-US" altLang="zh-CN" sz="2600" b="0" i="1" dirty="0" smtClean="0">
                                  <a:latin typeface="Cambria Math" panose="02040503050406030204" pitchFamily="18" charset="0"/>
                                </a:rPr>
                                <m:t>−</m:t>
                              </m:r>
                              <m:r>
                                <a:rPr lang="en-US" altLang="zh-CN" sz="2600" i="1" dirty="0">
                                  <a:latin typeface="Cambria Math" panose="02040503050406030204" pitchFamily="18" charset="0"/>
                                </a:rPr>
                                <m:t>𝑏</m:t>
                              </m:r>
                            </m:e>
                          </m:mr>
                          <m:mr>
                            <m:e>
                              <m:r>
                                <a:rPr lang="en-US" altLang="zh-CN" sz="2600" b="0" i="1" dirty="0" smtClean="0">
                                  <a:latin typeface="Cambria Math" panose="02040503050406030204" pitchFamily="18" charset="0"/>
                                </a:rPr>
                                <m:t>−</m:t>
                              </m:r>
                              <m:r>
                                <a:rPr lang="en-US" altLang="zh-CN" sz="2600" i="1" dirty="0">
                                  <a:latin typeface="Cambria Math" panose="02040503050406030204" pitchFamily="18" charset="0"/>
                                </a:rPr>
                                <m:t>𝑐</m:t>
                              </m:r>
                            </m:e>
                            <m:e>
                              <m:r>
                                <a:rPr lang="en-US" altLang="zh-CN" sz="2600" b="0" i="1" dirty="0" smtClean="0">
                                  <a:latin typeface="Cambria Math" panose="02040503050406030204" pitchFamily="18" charset="0"/>
                                </a:rPr>
                                <m:t>𝑎</m:t>
                              </m:r>
                            </m:e>
                          </m:mr>
                        </m:m>
                      </m:e>
                    </m:d>
                  </m:oMath>
                </a14:m>
                <a:r>
                  <a:rPr lang="en-US" altLang="zh-CN" sz="2600" dirty="0"/>
                  <a:t>= </a:t>
                </a:r>
                <a14:m>
                  <m:oMath xmlns:m="http://schemas.openxmlformats.org/officeDocument/2006/math">
                    <m:d>
                      <m:dPr>
                        <m:ctrlPr>
                          <a:rPr lang="en-US" altLang="zh-CN" sz="2600" i="1" dirty="0">
                            <a:latin typeface="Cambria Math" panose="02040503050406030204" pitchFamily="18" charset="0"/>
                          </a:rPr>
                        </m:ctrlPr>
                      </m:dPr>
                      <m:e>
                        <m:m>
                          <m:mPr>
                            <m:mcs>
                              <m:mc>
                                <m:mcPr>
                                  <m:count m:val="2"/>
                                  <m:mcJc m:val="center"/>
                                </m:mcPr>
                              </m:mc>
                            </m:mcs>
                            <m:ctrlPr>
                              <a:rPr lang="en-US" altLang="zh-CN" sz="2600" i="1" dirty="0">
                                <a:latin typeface="Cambria Math" panose="02040503050406030204" pitchFamily="18" charset="0"/>
                              </a:rPr>
                            </m:ctrlPr>
                          </m:mPr>
                          <m:mr>
                            <m:e>
                              <m:r>
                                <m:rPr>
                                  <m:brk m:alnAt="7"/>
                                </m:rPr>
                                <a:rPr lang="en-US" altLang="zh-CN" sz="2600" b="0" i="1" dirty="0" smtClean="0">
                                  <a:latin typeface="Cambria Math" panose="02040503050406030204" pitchFamily="18" charset="0"/>
                                </a:rPr>
                                <m:t>1</m:t>
                              </m:r>
                            </m:e>
                            <m:e>
                              <m:r>
                                <a:rPr lang="en-US" altLang="zh-CN" sz="2600" i="1" dirty="0">
                                  <a:latin typeface="Cambria Math" panose="02040503050406030204" pitchFamily="18" charset="0"/>
                                </a:rPr>
                                <m:t>0</m:t>
                              </m:r>
                            </m:e>
                          </m:mr>
                          <m:mr>
                            <m:e>
                              <m:r>
                                <a:rPr lang="en-US" altLang="zh-CN" sz="2600" i="1" dirty="0">
                                  <a:latin typeface="Cambria Math" panose="02040503050406030204" pitchFamily="18" charset="0"/>
                                </a:rPr>
                                <m:t>0</m:t>
                              </m:r>
                            </m:e>
                            <m:e>
                              <m:r>
                                <a:rPr lang="en-US" altLang="zh-CN" sz="2600" b="0" i="1" dirty="0" smtClean="0">
                                  <a:latin typeface="Cambria Math" panose="02040503050406030204" pitchFamily="18" charset="0"/>
                                </a:rPr>
                                <m:t>1</m:t>
                              </m:r>
                            </m:e>
                          </m:mr>
                        </m:m>
                      </m:e>
                    </m:d>
                  </m:oMath>
                </a14:m>
                <a:r>
                  <a:rPr lang="en-US" altLang="zh-CN" sz="2600" b="0" i="1" dirty="0">
                    <a:latin typeface="Cambria Math" panose="02040503050406030204" pitchFamily="18" charset="0"/>
                  </a:rPr>
                  <a:t>, </a:t>
                </a:r>
                <a:r>
                  <a:rPr lang="en-US" altLang="zh-CN" sz="2600" dirty="0"/>
                  <a:t>one can have that the inverse of </a:t>
                </a:r>
                <a14:m>
                  <m:oMath xmlns:m="http://schemas.openxmlformats.org/officeDocument/2006/math">
                    <m:d>
                      <m:dPr>
                        <m:ctrlPr>
                          <a:rPr lang="en-US" altLang="zh-CN" sz="2600" i="1" dirty="0">
                            <a:latin typeface="Cambria Math" panose="02040503050406030204" pitchFamily="18" charset="0"/>
                          </a:rPr>
                        </m:ctrlPr>
                      </m:dPr>
                      <m:e>
                        <m:m>
                          <m:mPr>
                            <m:mcs>
                              <m:mc>
                                <m:mcPr>
                                  <m:count m:val="2"/>
                                  <m:mcJc m:val="center"/>
                                </m:mcPr>
                              </m:mc>
                            </m:mcs>
                            <m:ctrlPr>
                              <a:rPr lang="en-US" altLang="zh-CN" sz="2600" i="1" dirty="0">
                                <a:latin typeface="Cambria Math" panose="02040503050406030204" pitchFamily="18" charset="0"/>
                              </a:rPr>
                            </m:ctrlPr>
                          </m:mPr>
                          <m:mr>
                            <m:e>
                              <m:r>
                                <a:rPr lang="en-US" altLang="zh-CN" sz="2600" i="1" dirty="0">
                                  <a:latin typeface="Cambria Math" panose="02040503050406030204" pitchFamily="18" charset="0"/>
                                </a:rPr>
                                <m:t>𝑎</m:t>
                              </m:r>
                            </m:e>
                            <m:e>
                              <m:r>
                                <a:rPr lang="en-US" altLang="zh-CN" sz="2600" i="1" dirty="0">
                                  <a:latin typeface="Cambria Math" panose="02040503050406030204" pitchFamily="18" charset="0"/>
                                </a:rPr>
                                <m:t>𝑏</m:t>
                              </m:r>
                            </m:e>
                          </m:mr>
                          <m:mr>
                            <m:e>
                              <m:r>
                                <a:rPr lang="en-US" altLang="zh-CN" sz="2600" i="1" dirty="0">
                                  <a:latin typeface="Cambria Math" panose="02040503050406030204" pitchFamily="18" charset="0"/>
                                </a:rPr>
                                <m:t>𝑐</m:t>
                              </m:r>
                            </m:e>
                            <m:e>
                              <m:r>
                                <a:rPr lang="en-US" altLang="zh-CN" sz="2600" i="1" dirty="0">
                                  <a:latin typeface="Cambria Math" panose="02040503050406030204" pitchFamily="18" charset="0"/>
                                </a:rPr>
                                <m:t>𝑑</m:t>
                              </m:r>
                            </m:e>
                          </m:mr>
                        </m:m>
                      </m:e>
                    </m:d>
                  </m:oMath>
                </a14:m>
                <a:r>
                  <a:rPr lang="en-US" altLang="zh-CN" sz="2600" b="0" i="1" dirty="0">
                    <a:latin typeface="Cambria Math" panose="02040503050406030204" pitchFamily="18" charset="0"/>
                  </a:rPr>
                  <a:t> </a:t>
                </a:r>
                <a:r>
                  <a:rPr lang="en-US" altLang="zh-CN" sz="2600" dirty="0"/>
                  <a:t>is </a:t>
                </a:r>
                <a14:m>
                  <m:oMath xmlns:m="http://schemas.openxmlformats.org/officeDocument/2006/math">
                    <m:f>
                      <m:fPr>
                        <m:ctrlPr>
                          <a:rPr lang="en-US" altLang="zh-CN" sz="2600" i="1" dirty="0">
                            <a:latin typeface="Cambria Math" panose="02040503050406030204" pitchFamily="18" charset="0"/>
                          </a:rPr>
                        </m:ctrlPr>
                      </m:fPr>
                      <m:num>
                        <m:r>
                          <a:rPr lang="en-US" altLang="zh-CN" sz="2600" i="1" dirty="0">
                            <a:latin typeface="Cambria Math" panose="02040503050406030204" pitchFamily="18" charset="0"/>
                          </a:rPr>
                          <m:t>1</m:t>
                        </m:r>
                      </m:num>
                      <m:den>
                        <m:r>
                          <m:rPr>
                            <m:brk m:alnAt="7"/>
                          </m:rPr>
                          <a:rPr lang="en-US" altLang="zh-CN" sz="2600" i="1" dirty="0">
                            <a:latin typeface="Cambria Math" panose="02040503050406030204" pitchFamily="18" charset="0"/>
                          </a:rPr>
                          <m:t>𝑎</m:t>
                        </m:r>
                        <m:r>
                          <a:rPr lang="en-US" altLang="zh-CN" sz="2600" i="1" dirty="0">
                            <a:latin typeface="Cambria Math" panose="02040503050406030204" pitchFamily="18" charset="0"/>
                          </a:rPr>
                          <m:t>𝑑</m:t>
                        </m:r>
                        <m:r>
                          <a:rPr lang="en-US" altLang="zh-CN" sz="2600" i="1" dirty="0">
                            <a:latin typeface="Cambria Math" panose="02040503050406030204" pitchFamily="18" charset="0"/>
                          </a:rPr>
                          <m:t>−</m:t>
                        </m:r>
                        <m:r>
                          <a:rPr lang="en-US" altLang="zh-CN" sz="2600" i="1" dirty="0">
                            <a:latin typeface="Cambria Math" panose="02040503050406030204" pitchFamily="18" charset="0"/>
                          </a:rPr>
                          <m:t>𝑏𝑐</m:t>
                        </m:r>
                      </m:den>
                    </m:f>
                  </m:oMath>
                </a14:m>
                <a:r>
                  <a:rPr lang="en-US" altLang="zh-CN" sz="2600" dirty="0"/>
                  <a:t> </a:t>
                </a:r>
                <a14:m>
                  <m:oMath xmlns:m="http://schemas.openxmlformats.org/officeDocument/2006/math">
                    <m:d>
                      <m:dPr>
                        <m:ctrlPr>
                          <a:rPr lang="en-US" altLang="zh-CN" sz="2600" i="1" dirty="0">
                            <a:latin typeface="Cambria Math" panose="02040503050406030204" pitchFamily="18" charset="0"/>
                          </a:rPr>
                        </m:ctrlPr>
                      </m:dPr>
                      <m:e>
                        <m:m>
                          <m:mPr>
                            <m:mcs>
                              <m:mc>
                                <m:mcPr>
                                  <m:count m:val="2"/>
                                  <m:mcJc m:val="center"/>
                                </m:mcPr>
                              </m:mc>
                            </m:mcs>
                            <m:ctrlPr>
                              <a:rPr lang="en-US" altLang="zh-CN" sz="2600" i="1" dirty="0">
                                <a:latin typeface="Cambria Math" panose="02040503050406030204" pitchFamily="18" charset="0"/>
                              </a:rPr>
                            </m:ctrlPr>
                          </m:mPr>
                          <m:mr>
                            <m:e>
                              <m:r>
                                <m:rPr>
                                  <m:brk m:alnAt="7"/>
                                </m:rPr>
                                <a:rPr lang="en-US" altLang="zh-CN" sz="2600" i="1" dirty="0">
                                  <a:latin typeface="Cambria Math" panose="02040503050406030204" pitchFamily="18" charset="0"/>
                                </a:rPr>
                                <m:t>𝑑</m:t>
                              </m:r>
                            </m:e>
                            <m:e>
                              <m:r>
                                <a:rPr lang="en-US" altLang="zh-CN" sz="2600" i="1" dirty="0">
                                  <a:latin typeface="Cambria Math" panose="02040503050406030204" pitchFamily="18" charset="0"/>
                                </a:rPr>
                                <m:t>−</m:t>
                              </m:r>
                              <m:r>
                                <a:rPr lang="en-US" altLang="zh-CN" sz="2600" i="1" dirty="0">
                                  <a:latin typeface="Cambria Math" panose="02040503050406030204" pitchFamily="18" charset="0"/>
                                </a:rPr>
                                <m:t>𝑏</m:t>
                              </m:r>
                            </m:e>
                          </m:mr>
                          <m:mr>
                            <m:e>
                              <m:r>
                                <a:rPr lang="en-US" altLang="zh-CN" sz="2600" i="1" dirty="0">
                                  <a:latin typeface="Cambria Math" panose="02040503050406030204" pitchFamily="18" charset="0"/>
                                </a:rPr>
                                <m:t>−</m:t>
                              </m:r>
                              <m:r>
                                <a:rPr lang="en-US" altLang="zh-CN" sz="2600" i="1" dirty="0">
                                  <a:latin typeface="Cambria Math" panose="02040503050406030204" pitchFamily="18" charset="0"/>
                                </a:rPr>
                                <m:t>𝑐</m:t>
                              </m:r>
                            </m:e>
                            <m:e>
                              <m:r>
                                <a:rPr lang="en-US" altLang="zh-CN" sz="2600" i="1" dirty="0">
                                  <a:latin typeface="Cambria Math" panose="02040503050406030204" pitchFamily="18" charset="0"/>
                                </a:rPr>
                                <m:t>𝑎</m:t>
                              </m:r>
                            </m:e>
                          </m:mr>
                        </m:m>
                      </m:e>
                    </m:d>
                  </m:oMath>
                </a14:m>
                <a:endParaRPr lang="en-US" altLang="zh-CN" sz="2600" b="0" i="1" dirty="0">
                  <a:latin typeface="Cambria Math" panose="02040503050406030204" pitchFamily="18" charset="0"/>
                </a:endParaRPr>
              </a:p>
              <a:p>
                <a:pPr marL="0" indent="0">
                  <a:buNone/>
                </a:pPr>
                <a:endParaRPr lang="en-US" altLang="zh-CN" sz="2600" b="0" i="1" dirty="0">
                  <a:latin typeface="Cambria Math" panose="02040503050406030204" pitchFamily="18" charset="0"/>
                </a:endParaRPr>
              </a:p>
              <a:p>
                <a:pPr marL="0" indent="0">
                  <a:buNone/>
                </a:pPr>
                <a14:m>
                  <m:oMath xmlns:m="http://schemas.openxmlformats.org/officeDocument/2006/math">
                    <m:r>
                      <a:rPr lang="en-US" altLang="zh-CN" sz="2600" b="0" i="1" dirty="0" smtClean="0">
                        <a:latin typeface="Cambria Math" panose="02040503050406030204" pitchFamily="18" charset="0"/>
                      </a:rPr>
                      <m:t>𝑇</m:t>
                    </m:r>
                    <m:r>
                      <a:rPr lang="en-US" altLang="zh-CN" sz="2600" b="0" i="1" dirty="0" smtClean="0">
                        <a:latin typeface="Cambria Math" panose="02040503050406030204" pitchFamily="18" charset="0"/>
                      </a:rPr>
                      <m:t>=</m:t>
                    </m:r>
                    <m:d>
                      <m:dPr>
                        <m:ctrlPr>
                          <a:rPr lang="en-US" altLang="zh-CN" sz="2600" i="1" dirty="0" smtClean="0">
                            <a:latin typeface="Cambria Math" panose="02040503050406030204" pitchFamily="18" charset="0"/>
                          </a:rPr>
                        </m:ctrlPr>
                      </m:dPr>
                      <m:e>
                        <m:m>
                          <m:mPr>
                            <m:mcs>
                              <m:mc>
                                <m:mcPr>
                                  <m:count m:val="2"/>
                                  <m:mcJc m:val="center"/>
                                </m:mcPr>
                              </m:mc>
                            </m:mcs>
                            <m:ctrlPr>
                              <a:rPr lang="en-US" altLang="zh-CN" sz="2600" i="1" dirty="0">
                                <a:latin typeface="Cambria Math" panose="02040503050406030204" pitchFamily="18" charset="0"/>
                              </a:rPr>
                            </m:ctrlPr>
                          </m:mPr>
                          <m:mr>
                            <m:e>
                              <m:r>
                                <a:rPr lang="en-US" altLang="zh-CN" sz="2600" b="0" i="1" dirty="0" smtClean="0">
                                  <a:latin typeface="Cambria Math" panose="02040503050406030204" pitchFamily="18" charset="0"/>
                                </a:rPr>
                                <m:t>𝐶𝑜𝑠</m:t>
                              </m:r>
                              <m:r>
                                <a:rPr lang="zh-CN" altLang="en-US" sz="2600" b="0" i="1" dirty="0" smtClean="0">
                                  <a:latin typeface="Cambria Math" panose="02040503050406030204" pitchFamily="18" charset="0"/>
                                </a:rPr>
                                <m:t>𝜇</m:t>
                              </m:r>
                              <m:r>
                                <a:rPr lang="en-US" altLang="zh-CN" sz="2600" b="0" i="1" dirty="0" smtClean="0">
                                  <a:latin typeface="Cambria Math" panose="02040503050406030204" pitchFamily="18" charset="0"/>
                                </a:rPr>
                                <m:t>+</m:t>
                              </m:r>
                              <m:r>
                                <a:rPr lang="zh-CN" altLang="en-US" sz="2600" b="0" i="1" dirty="0" smtClean="0">
                                  <a:latin typeface="Cambria Math" panose="02040503050406030204" pitchFamily="18" charset="0"/>
                                </a:rPr>
                                <m:t>𝛼</m:t>
                              </m:r>
                              <m:r>
                                <a:rPr lang="en-US" altLang="zh-CN" sz="2600" b="0" i="1" dirty="0" smtClean="0">
                                  <a:latin typeface="Cambria Math" panose="02040503050406030204" pitchFamily="18" charset="0"/>
                                </a:rPr>
                                <m:t>𝑆𝑖𝑛</m:t>
                              </m:r>
                              <m:r>
                                <a:rPr lang="zh-CN" altLang="en-US" sz="2600" i="1" dirty="0">
                                  <a:latin typeface="Cambria Math" panose="02040503050406030204" pitchFamily="18" charset="0"/>
                                </a:rPr>
                                <m:t>𝜇</m:t>
                              </m:r>
                            </m:e>
                            <m:e>
                              <m:r>
                                <a:rPr lang="zh-CN" altLang="en-US" sz="2600" i="1" dirty="0" smtClean="0">
                                  <a:latin typeface="Cambria Math" panose="02040503050406030204" pitchFamily="18" charset="0"/>
                                </a:rPr>
                                <m:t>𝛽</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e>
                          </m:mr>
                          <m:mr>
                            <m:e>
                              <m:r>
                                <a:rPr lang="en-US" altLang="zh-CN" sz="2600" b="0" i="1" dirty="0" smtClean="0">
                                  <a:latin typeface="Cambria Math" panose="02040503050406030204" pitchFamily="18" charset="0"/>
                                </a:rPr>
                                <m:t>−</m:t>
                              </m:r>
                              <m:f>
                                <m:fPr>
                                  <m:ctrlPr>
                                    <a:rPr lang="en-US" altLang="zh-CN" sz="2600" i="1" dirty="0">
                                      <a:latin typeface="Cambria Math" panose="02040503050406030204" pitchFamily="18" charset="0"/>
                                    </a:rPr>
                                  </m:ctrlPr>
                                </m:fPr>
                                <m:num>
                                  <m:r>
                                    <a:rPr lang="en-US" altLang="zh-CN" sz="2600" b="0" i="1" dirty="0" smtClean="0">
                                      <a:latin typeface="Cambria Math" panose="02040503050406030204" pitchFamily="18" charset="0"/>
                                    </a:rPr>
                                    <m:t>1+</m:t>
                                  </m:r>
                                  <m:sSup>
                                    <m:sSupPr>
                                      <m:ctrlPr>
                                        <a:rPr lang="el-GR" altLang="zh-CN" sz="2600" i="1" dirty="0" smtClean="0">
                                          <a:latin typeface="Cambria Math" panose="02040503050406030204" pitchFamily="18" charset="0"/>
                                        </a:rPr>
                                      </m:ctrlPr>
                                    </m:sSupPr>
                                    <m:e>
                                      <m:r>
                                        <m:rPr>
                                          <m:sty m:val="p"/>
                                        </m:rPr>
                                        <a:rPr lang="el-GR" altLang="zh-CN" sz="2600" i="1" dirty="0">
                                          <a:latin typeface="Cambria Math" panose="02040503050406030204" pitchFamily="18" charset="0"/>
                                        </a:rPr>
                                        <m:t>α</m:t>
                                      </m:r>
                                    </m:e>
                                    <m:sup>
                                      <m:r>
                                        <a:rPr lang="en-US" altLang="zh-CN" sz="2600" b="0" i="1" dirty="0" smtClean="0">
                                          <a:latin typeface="Cambria Math" panose="02040503050406030204" pitchFamily="18" charset="0"/>
                                        </a:rPr>
                                        <m:t>2</m:t>
                                      </m:r>
                                    </m:sup>
                                  </m:sSup>
                                </m:num>
                                <m:den>
                                  <m:r>
                                    <a:rPr lang="el-GR" altLang="zh-CN" sz="2600" i="1" dirty="0">
                                      <a:latin typeface="Cambria Math" panose="02040503050406030204" pitchFamily="18" charset="0"/>
                                    </a:rPr>
                                    <m:t>𝛽</m:t>
                                  </m:r>
                                </m:den>
                              </m:f>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e>
                            <m:e>
                              <m:r>
                                <a:rPr lang="en-US" altLang="zh-CN" sz="2600" i="1" dirty="0">
                                  <a:latin typeface="Cambria Math" panose="02040503050406030204" pitchFamily="18" charset="0"/>
                                </a:rPr>
                                <m:t>𝐶𝑜𝑠</m:t>
                              </m:r>
                              <m:r>
                                <a:rPr lang="zh-CN" altLang="en-US" sz="2600" i="1" dirty="0">
                                  <a:latin typeface="Cambria Math" panose="02040503050406030204" pitchFamily="18" charset="0"/>
                                </a:rPr>
                                <m:t>𝜇</m:t>
                              </m:r>
                              <m:r>
                                <a:rPr lang="en-US" altLang="zh-CN" sz="2600" b="0" i="1" dirty="0" smtClean="0">
                                  <a:latin typeface="Cambria Math" panose="02040503050406030204" pitchFamily="18" charset="0"/>
                                </a:rPr>
                                <m:t>−</m:t>
                              </m:r>
                              <m:r>
                                <a:rPr lang="zh-CN" altLang="en-US" sz="2600" i="1" dirty="0">
                                  <a:latin typeface="Cambria Math" panose="02040503050406030204" pitchFamily="18" charset="0"/>
                                </a:rPr>
                                <m:t>𝛼</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e>
                          </m:mr>
                        </m:m>
                      </m:e>
                    </m:d>
                  </m:oMath>
                </a14:m>
                <a:r>
                  <a:rPr lang="en-US" altLang="zh-CN" sz="2600" dirty="0"/>
                  <a:t>, </a:t>
                </a:r>
                <a14:m>
                  <m:oMath xmlns:m="http://schemas.openxmlformats.org/officeDocument/2006/math">
                    <m:r>
                      <a:rPr lang="en-US" altLang="zh-CN" sz="2600" b="0" i="0" dirty="0" smtClean="0">
                        <a:latin typeface="Cambria Math" panose="02040503050406030204" pitchFamily="18" charset="0"/>
                      </a:rPr>
                      <m:t>1−</m:t>
                    </m:r>
                    <m:r>
                      <a:rPr lang="en-US" altLang="zh-CN" sz="2600" i="1" dirty="0">
                        <a:latin typeface="Cambria Math" panose="02040503050406030204" pitchFamily="18" charset="0"/>
                      </a:rPr>
                      <m:t>𝑇</m:t>
                    </m:r>
                    <m:r>
                      <a:rPr lang="en-US" altLang="zh-CN" sz="2600" i="1" dirty="0">
                        <a:latin typeface="Cambria Math" panose="02040503050406030204" pitchFamily="18" charset="0"/>
                      </a:rPr>
                      <m:t>=</m:t>
                    </m:r>
                  </m:oMath>
                </a14:m>
                <a:r>
                  <a:rPr lang="en-US" altLang="zh-CN" sz="2600" dirty="0"/>
                  <a:t> </a:t>
                </a:r>
                <a14:m>
                  <m:oMath xmlns:m="http://schemas.openxmlformats.org/officeDocument/2006/math">
                    <m:d>
                      <m:dPr>
                        <m:ctrlPr>
                          <a:rPr lang="en-US" altLang="zh-CN" sz="2600" i="1" dirty="0">
                            <a:latin typeface="Cambria Math" panose="02040503050406030204" pitchFamily="18" charset="0"/>
                          </a:rPr>
                        </m:ctrlPr>
                      </m:dPr>
                      <m:e>
                        <m:m>
                          <m:mPr>
                            <m:mcs>
                              <m:mc>
                                <m:mcPr>
                                  <m:count m:val="2"/>
                                  <m:mcJc m:val="center"/>
                                </m:mcPr>
                              </m:mc>
                            </m:mcs>
                            <m:ctrlPr>
                              <a:rPr lang="en-US" altLang="zh-CN" sz="2600" i="1" dirty="0">
                                <a:latin typeface="Cambria Math" panose="02040503050406030204" pitchFamily="18" charset="0"/>
                              </a:rPr>
                            </m:ctrlPr>
                          </m:mPr>
                          <m:mr>
                            <m:e>
                              <m:r>
                                <m:rPr>
                                  <m:brk m:alnAt="7"/>
                                </m:rPr>
                                <a:rPr lang="en-US" altLang="zh-CN" sz="2600" i="1" dirty="0">
                                  <a:latin typeface="Cambria Math" panose="02040503050406030204" pitchFamily="18" charset="0"/>
                                </a:rPr>
                                <m:t>1</m:t>
                              </m:r>
                              <m:r>
                                <a:rPr lang="en-US" altLang="zh-CN" sz="2600" i="1" dirty="0">
                                  <a:latin typeface="Cambria Math" panose="02040503050406030204" pitchFamily="18" charset="0"/>
                                </a:rPr>
                                <m:t>−(</m:t>
                              </m:r>
                              <m:r>
                                <a:rPr lang="en-US" altLang="zh-CN" sz="2600" i="1" dirty="0">
                                  <a:latin typeface="Cambria Math" panose="02040503050406030204" pitchFamily="18" charset="0"/>
                                </a:rPr>
                                <m:t>𝐶𝑜𝑠</m:t>
                              </m:r>
                              <m:r>
                                <a:rPr lang="zh-CN" altLang="en-US" sz="2600" i="1" dirty="0">
                                  <a:latin typeface="Cambria Math" panose="02040503050406030204" pitchFamily="18" charset="0"/>
                                </a:rPr>
                                <m:t>𝜇</m:t>
                              </m:r>
                              <m:r>
                                <a:rPr lang="en-US" altLang="zh-CN" sz="2600" i="1" dirty="0">
                                  <a:latin typeface="Cambria Math" panose="02040503050406030204" pitchFamily="18" charset="0"/>
                                </a:rPr>
                                <m:t>+</m:t>
                              </m:r>
                              <m:r>
                                <a:rPr lang="zh-CN" altLang="en-US" sz="2600" i="1" dirty="0">
                                  <a:latin typeface="Cambria Math" panose="02040503050406030204" pitchFamily="18" charset="0"/>
                                </a:rPr>
                                <m:t>𝛼</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r>
                                <a:rPr lang="en-US" altLang="zh-CN" sz="2600" i="1" dirty="0">
                                  <a:latin typeface="Cambria Math" panose="02040503050406030204" pitchFamily="18" charset="0"/>
                                </a:rPr>
                                <m:t>)</m:t>
                              </m:r>
                            </m:e>
                            <m:e>
                              <m:r>
                                <a:rPr lang="en-US" altLang="zh-CN" sz="2600" b="0" i="1" dirty="0" smtClean="0">
                                  <a:latin typeface="Cambria Math" panose="02040503050406030204" pitchFamily="18" charset="0"/>
                                </a:rPr>
                                <m:t>−</m:t>
                              </m:r>
                              <m:r>
                                <a:rPr lang="zh-CN" altLang="en-US" sz="2600" i="1" dirty="0">
                                  <a:latin typeface="Cambria Math" panose="02040503050406030204" pitchFamily="18" charset="0"/>
                                </a:rPr>
                                <m:t>𝛽</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e>
                          </m:mr>
                          <m:mr>
                            <m:e>
                              <m:f>
                                <m:fPr>
                                  <m:ctrlPr>
                                    <a:rPr lang="en-US" altLang="zh-CN" sz="2600" i="1" dirty="0">
                                      <a:latin typeface="Cambria Math" panose="02040503050406030204" pitchFamily="18" charset="0"/>
                                    </a:rPr>
                                  </m:ctrlPr>
                                </m:fPr>
                                <m:num>
                                  <m:r>
                                    <a:rPr lang="en-US" altLang="zh-CN" sz="2600" i="1" dirty="0">
                                      <a:latin typeface="Cambria Math" panose="02040503050406030204" pitchFamily="18" charset="0"/>
                                    </a:rPr>
                                    <m:t>1+</m:t>
                                  </m:r>
                                  <m:sSup>
                                    <m:sSupPr>
                                      <m:ctrlPr>
                                        <a:rPr lang="el-GR" altLang="zh-CN" sz="2600" i="1" dirty="0">
                                          <a:latin typeface="Cambria Math" panose="02040503050406030204" pitchFamily="18" charset="0"/>
                                        </a:rPr>
                                      </m:ctrlPr>
                                    </m:sSupPr>
                                    <m:e>
                                      <m:r>
                                        <m:rPr>
                                          <m:sty m:val="p"/>
                                        </m:rPr>
                                        <a:rPr lang="el-GR" altLang="zh-CN" sz="2600" i="1" dirty="0">
                                          <a:latin typeface="Cambria Math" panose="02040503050406030204" pitchFamily="18" charset="0"/>
                                        </a:rPr>
                                        <m:t>α</m:t>
                                      </m:r>
                                    </m:e>
                                    <m:sup>
                                      <m:r>
                                        <a:rPr lang="en-US" altLang="zh-CN" sz="2600" i="1" dirty="0">
                                          <a:latin typeface="Cambria Math" panose="02040503050406030204" pitchFamily="18" charset="0"/>
                                        </a:rPr>
                                        <m:t>2</m:t>
                                      </m:r>
                                    </m:sup>
                                  </m:sSup>
                                </m:num>
                                <m:den>
                                  <m:r>
                                    <a:rPr lang="el-GR" altLang="zh-CN" sz="2600" i="1" dirty="0">
                                      <a:latin typeface="Cambria Math" panose="02040503050406030204" pitchFamily="18" charset="0"/>
                                    </a:rPr>
                                    <m:t>𝛽</m:t>
                                  </m:r>
                                </m:den>
                              </m:f>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e>
                            <m:e>
                              <m:r>
                                <a:rPr lang="en-US" altLang="zh-CN" sz="2600" i="1" dirty="0">
                                  <a:latin typeface="Cambria Math" panose="02040503050406030204" pitchFamily="18" charset="0"/>
                                </a:rPr>
                                <m:t>1−(</m:t>
                              </m:r>
                              <m:r>
                                <a:rPr lang="en-US" altLang="zh-CN" sz="2600" i="1" dirty="0">
                                  <a:latin typeface="Cambria Math" panose="02040503050406030204" pitchFamily="18" charset="0"/>
                                </a:rPr>
                                <m:t>𝐶𝑜𝑠</m:t>
                              </m:r>
                              <m:r>
                                <a:rPr lang="zh-CN" altLang="en-US" sz="2600" i="1" dirty="0">
                                  <a:latin typeface="Cambria Math" panose="02040503050406030204" pitchFamily="18" charset="0"/>
                                </a:rPr>
                                <m:t>𝜇</m:t>
                              </m:r>
                              <m:r>
                                <a:rPr lang="en-US" altLang="zh-CN" sz="2600" i="1" dirty="0">
                                  <a:latin typeface="Cambria Math" panose="02040503050406030204" pitchFamily="18" charset="0"/>
                                </a:rPr>
                                <m:t>−</m:t>
                              </m:r>
                              <m:r>
                                <a:rPr lang="zh-CN" altLang="en-US" sz="2600" i="1" dirty="0">
                                  <a:latin typeface="Cambria Math" panose="02040503050406030204" pitchFamily="18" charset="0"/>
                                </a:rPr>
                                <m:t>𝛼</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r>
                                <a:rPr lang="en-US" altLang="zh-CN" sz="2600" i="1" dirty="0">
                                  <a:latin typeface="Cambria Math" panose="02040503050406030204" pitchFamily="18" charset="0"/>
                                </a:rPr>
                                <m:t>)</m:t>
                              </m:r>
                            </m:e>
                          </m:mr>
                        </m:m>
                      </m:e>
                    </m:d>
                  </m:oMath>
                </a14:m>
                <a:r>
                  <a:rPr lang="en-US" altLang="zh-CN" sz="2600" dirty="0"/>
                  <a:t>, </a:t>
                </a:r>
              </a:p>
              <a:p>
                <a:pPr marL="0" indent="0">
                  <a:buNone/>
                </a:pPr>
                <a:endParaRPr lang="en-US" altLang="zh-CN" sz="2600" dirty="0"/>
              </a:p>
              <a:p>
                <a:pPr marL="0" indent="0">
                  <a:buNone/>
                </a:pPr>
                <a:r>
                  <a:rPr lang="en-US" altLang="zh-CN" sz="2600" dirty="0"/>
                  <a:t>The determinant of </a:t>
                </a:r>
                <a14:m>
                  <m:oMath xmlns:m="http://schemas.openxmlformats.org/officeDocument/2006/math">
                    <m:r>
                      <a:rPr lang="en-US" altLang="zh-CN" sz="2600" dirty="0" smtClean="0">
                        <a:latin typeface="Cambria Math" panose="02040503050406030204" pitchFamily="18" charset="0"/>
                      </a:rPr>
                      <m:t>1−</m:t>
                    </m:r>
                    <m:r>
                      <a:rPr lang="en-US" altLang="zh-CN" sz="2600" i="1" dirty="0">
                        <a:latin typeface="Cambria Math" panose="02040503050406030204" pitchFamily="18" charset="0"/>
                      </a:rPr>
                      <m:t>𝑇</m:t>
                    </m:r>
                  </m:oMath>
                </a14:m>
                <a:r>
                  <a:rPr lang="en-US" altLang="zh-CN" sz="2600" dirty="0"/>
                  <a:t> is </a:t>
                </a:r>
                <a14:m>
                  <m:oMath xmlns:m="http://schemas.openxmlformats.org/officeDocument/2006/math">
                    <m:r>
                      <a:rPr lang="en-US" altLang="zh-CN" sz="2600" b="0" i="0" dirty="0" smtClean="0">
                        <a:latin typeface="Cambria Math" panose="02040503050406030204" pitchFamily="18" charset="0"/>
                      </a:rPr>
                      <m:t>(</m:t>
                    </m:r>
                    <m:r>
                      <m:rPr>
                        <m:brk m:alnAt="7"/>
                      </m:rPr>
                      <a:rPr lang="en-US" altLang="zh-CN" sz="2600" i="1" dirty="0">
                        <a:latin typeface="Cambria Math" panose="02040503050406030204" pitchFamily="18" charset="0"/>
                      </a:rPr>
                      <m:t>1</m:t>
                    </m:r>
                    <m:r>
                      <a:rPr lang="en-US" altLang="zh-CN" sz="2600" i="1" dirty="0">
                        <a:latin typeface="Cambria Math" panose="02040503050406030204" pitchFamily="18" charset="0"/>
                      </a:rPr>
                      <m:t>−</m:t>
                    </m:r>
                    <m:r>
                      <a:rPr lang="en-US" altLang="zh-CN" sz="2600" i="1" dirty="0">
                        <a:latin typeface="Cambria Math" panose="02040503050406030204" pitchFamily="18" charset="0"/>
                      </a:rPr>
                      <m:t>𝐶𝑜𝑠</m:t>
                    </m:r>
                    <m:r>
                      <a:rPr lang="zh-CN" altLang="en-US" sz="2600" i="1" dirty="0">
                        <a:latin typeface="Cambria Math" panose="02040503050406030204" pitchFamily="18" charset="0"/>
                      </a:rPr>
                      <m:t>𝜇</m:t>
                    </m:r>
                    <m:sSup>
                      <m:sSupPr>
                        <m:ctrlPr>
                          <a:rPr lang="en-US" altLang="zh-CN" sz="2600" b="0" i="1" dirty="0" smtClean="0">
                            <a:latin typeface="Cambria Math" panose="02040503050406030204" pitchFamily="18" charset="0"/>
                          </a:rPr>
                        </m:ctrlPr>
                      </m:sSupPr>
                      <m:e>
                        <m:r>
                          <a:rPr lang="en-US" altLang="zh-CN" sz="2600" b="0" i="1" dirty="0" smtClean="0">
                            <a:latin typeface="Cambria Math" panose="02040503050406030204" pitchFamily="18" charset="0"/>
                          </a:rPr>
                          <m:t>)</m:t>
                        </m:r>
                      </m:e>
                      <m:sup>
                        <m:r>
                          <a:rPr lang="en-US" altLang="zh-CN" sz="2600" b="0" i="1" dirty="0" smtClean="0">
                            <a:latin typeface="Cambria Math" panose="02040503050406030204" pitchFamily="18" charset="0"/>
                          </a:rPr>
                          <m:t>2</m:t>
                        </m:r>
                      </m:sup>
                    </m:sSup>
                    <m:r>
                      <a:rPr lang="en-US" altLang="zh-CN" sz="2600" b="0" i="0" dirty="0" smtClean="0">
                        <a:latin typeface="Cambria Math" panose="02040503050406030204" pitchFamily="18" charset="0"/>
                      </a:rPr>
                      <m:t>−</m:t>
                    </m:r>
                    <m:sSup>
                      <m:sSupPr>
                        <m:ctrlPr>
                          <a:rPr lang="el-GR" altLang="zh-CN" sz="2600" i="1" dirty="0">
                            <a:latin typeface="Cambria Math" panose="02040503050406030204" pitchFamily="18" charset="0"/>
                          </a:rPr>
                        </m:ctrlPr>
                      </m:sSupPr>
                      <m:e>
                        <m:r>
                          <m:rPr>
                            <m:sty m:val="p"/>
                          </m:rPr>
                          <a:rPr lang="el-GR" altLang="zh-CN" sz="2600" i="1" dirty="0">
                            <a:latin typeface="Cambria Math" panose="02040503050406030204" pitchFamily="18" charset="0"/>
                          </a:rPr>
                          <m:t>α</m:t>
                        </m:r>
                      </m:e>
                      <m:sup>
                        <m:r>
                          <a:rPr lang="en-US" altLang="zh-CN" sz="2600" i="1" dirty="0">
                            <a:latin typeface="Cambria Math" panose="02040503050406030204" pitchFamily="18" charset="0"/>
                          </a:rPr>
                          <m:t>2</m:t>
                        </m:r>
                      </m:sup>
                    </m:sSup>
                    <m:sSup>
                      <m:sSupPr>
                        <m:ctrlPr>
                          <a:rPr lang="en-US" altLang="zh-CN" sz="2600" i="1" dirty="0" smtClean="0">
                            <a:latin typeface="Cambria Math" panose="02040503050406030204" pitchFamily="18" charset="0"/>
                          </a:rPr>
                        </m:ctrlPr>
                      </m:sSupPr>
                      <m:e>
                        <m:r>
                          <a:rPr lang="en-US" altLang="zh-CN" sz="2600" i="1" dirty="0">
                            <a:latin typeface="Cambria Math" panose="02040503050406030204" pitchFamily="18" charset="0"/>
                          </a:rPr>
                          <m:t>𝑆𝑖</m:t>
                        </m:r>
                        <m:r>
                          <a:rPr lang="en-US" altLang="zh-CN" sz="2600" b="0" i="1" dirty="0" smtClean="0">
                            <a:latin typeface="Cambria Math" panose="02040503050406030204" pitchFamily="18" charset="0"/>
                          </a:rPr>
                          <m:t>𝑛</m:t>
                        </m:r>
                      </m:e>
                      <m:sup>
                        <m:r>
                          <a:rPr lang="en-US" altLang="zh-CN" sz="2600" b="0" i="1" dirty="0" smtClean="0">
                            <a:latin typeface="Cambria Math" panose="02040503050406030204" pitchFamily="18" charset="0"/>
                          </a:rPr>
                          <m:t>2</m:t>
                        </m:r>
                      </m:sup>
                    </m:sSup>
                    <m:r>
                      <a:rPr lang="zh-CN" altLang="en-US" sz="2600" i="1" dirty="0">
                        <a:latin typeface="Cambria Math" panose="02040503050406030204" pitchFamily="18" charset="0"/>
                      </a:rPr>
                      <m:t>𝜇</m:t>
                    </m:r>
                    <m:r>
                      <a:rPr lang="en-US" altLang="zh-CN" sz="2600" b="0" i="0" dirty="0" smtClean="0">
                        <a:latin typeface="Cambria Math" panose="02040503050406030204" pitchFamily="18" charset="0"/>
                      </a:rPr>
                      <m:t>+</m:t>
                    </m:r>
                    <m:r>
                      <a:rPr lang="en-US" altLang="zh-CN" sz="2600" i="1" dirty="0" smtClean="0">
                        <a:latin typeface="Cambria Math" panose="02040503050406030204" pitchFamily="18" charset="0"/>
                      </a:rPr>
                      <m:t> </m:t>
                    </m:r>
                    <m:d>
                      <m:dPr>
                        <m:ctrlPr>
                          <a:rPr lang="en-US" altLang="zh-CN" sz="2600" b="0" i="1" dirty="0" smtClean="0">
                            <a:latin typeface="Cambria Math" panose="02040503050406030204" pitchFamily="18" charset="0"/>
                          </a:rPr>
                        </m:ctrlPr>
                      </m:dPr>
                      <m:e>
                        <m:r>
                          <a:rPr lang="en-US" altLang="zh-CN" sz="2600" i="1" dirty="0">
                            <a:latin typeface="Cambria Math" panose="02040503050406030204" pitchFamily="18" charset="0"/>
                          </a:rPr>
                          <m:t>1+</m:t>
                        </m:r>
                        <m:sSup>
                          <m:sSupPr>
                            <m:ctrlPr>
                              <a:rPr lang="el-GR" altLang="zh-CN" sz="2600" i="1" dirty="0">
                                <a:latin typeface="Cambria Math" panose="02040503050406030204" pitchFamily="18" charset="0"/>
                              </a:rPr>
                            </m:ctrlPr>
                          </m:sSupPr>
                          <m:e>
                            <m:r>
                              <m:rPr>
                                <m:sty m:val="p"/>
                              </m:rPr>
                              <a:rPr lang="el-GR" altLang="zh-CN" sz="2600" i="1" dirty="0">
                                <a:latin typeface="Cambria Math" panose="02040503050406030204" pitchFamily="18" charset="0"/>
                              </a:rPr>
                              <m:t>α</m:t>
                            </m:r>
                          </m:e>
                          <m:sup>
                            <m:r>
                              <a:rPr lang="en-US" altLang="zh-CN" sz="2600" i="1" dirty="0">
                                <a:latin typeface="Cambria Math" panose="02040503050406030204" pitchFamily="18" charset="0"/>
                              </a:rPr>
                              <m:t>2</m:t>
                            </m:r>
                          </m:sup>
                        </m:sSup>
                      </m:e>
                    </m:d>
                    <m:sSup>
                      <m:sSupPr>
                        <m:ctrlPr>
                          <a:rPr lang="en-US" altLang="zh-CN" sz="2600" i="1" dirty="0">
                            <a:latin typeface="Cambria Math" panose="02040503050406030204" pitchFamily="18" charset="0"/>
                          </a:rPr>
                        </m:ctrlPr>
                      </m:sSupPr>
                      <m:e>
                        <m:r>
                          <a:rPr lang="en-US" altLang="zh-CN" sz="2600" i="1" dirty="0">
                            <a:latin typeface="Cambria Math" panose="02040503050406030204" pitchFamily="18" charset="0"/>
                          </a:rPr>
                          <m:t>𝑆𝑖𝑛</m:t>
                        </m:r>
                      </m:e>
                      <m:sup>
                        <m:r>
                          <a:rPr lang="en-US" altLang="zh-CN" sz="2600" i="1" dirty="0">
                            <a:latin typeface="Cambria Math" panose="02040503050406030204" pitchFamily="18" charset="0"/>
                          </a:rPr>
                          <m:t>2</m:t>
                        </m:r>
                      </m:sup>
                    </m:sSup>
                    <m:r>
                      <a:rPr lang="zh-CN" altLang="en-US" sz="2600" i="1" dirty="0">
                        <a:latin typeface="Cambria Math" panose="02040503050406030204" pitchFamily="18" charset="0"/>
                      </a:rPr>
                      <m:t>𝜇</m:t>
                    </m:r>
                    <m:r>
                      <a:rPr lang="en-US" altLang="zh-CN" sz="2600" b="0" i="1" dirty="0" smtClean="0">
                        <a:latin typeface="Cambria Math" panose="02040503050406030204" pitchFamily="18" charset="0"/>
                      </a:rPr>
                      <m:t>=2−2</m:t>
                    </m:r>
                    <m:r>
                      <a:rPr lang="en-US" altLang="zh-CN" sz="2600" i="1" dirty="0">
                        <a:latin typeface="Cambria Math" panose="02040503050406030204" pitchFamily="18" charset="0"/>
                      </a:rPr>
                      <m:t>𝐶𝑜𝑠</m:t>
                    </m:r>
                    <m:r>
                      <a:rPr lang="zh-CN" altLang="en-US" sz="2600" i="1" dirty="0">
                        <a:latin typeface="Cambria Math" panose="02040503050406030204" pitchFamily="18" charset="0"/>
                      </a:rPr>
                      <m:t>𝜇</m:t>
                    </m:r>
                  </m:oMath>
                </a14:m>
                <a:endParaRPr lang="en-US" altLang="zh-CN" sz="2600" dirty="0"/>
              </a:p>
              <a:p>
                <a:pPr marL="0" indent="0">
                  <a:buNone/>
                </a:pPr>
                <a:endParaRPr lang="en-US" altLang="zh-CN" sz="2600" dirty="0"/>
              </a:p>
              <a:p>
                <a:pPr marL="0" indent="0">
                  <a:buNone/>
                </a:pPr>
                <a:r>
                  <a:rPr lang="en-US" altLang="zh-CN" sz="2600" dirty="0"/>
                  <a:t>The inverse of </a:t>
                </a:r>
                <a14:m>
                  <m:oMath xmlns:m="http://schemas.openxmlformats.org/officeDocument/2006/math">
                    <m:r>
                      <a:rPr lang="en-US" altLang="zh-CN" sz="2600" dirty="0">
                        <a:latin typeface="Cambria Math" panose="02040503050406030204" pitchFamily="18" charset="0"/>
                      </a:rPr>
                      <m:t>1−</m:t>
                    </m:r>
                    <m:r>
                      <a:rPr lang="en-US" altLang="zh-CN" sz="2600" i="1" dirty="0">
                        <a:latin typeface="Cambria Math" panose="02040503050406030204" pitchFamily="18" charset="0"/>
                      </a:rPr>
                      <m:t>𝑇</m:t>
                    </m:r>
                  </m:oMath>
                </a14:m>
                <a:r>
                  <a:rPr lang="en-US" altLang="zh-CN" sz="2600" dirty="0"/>
                  <a:t> is </a:t>
                </a:r>
                <a14:m>
                  <m:oMath xmlns:m="http://schemas.openxmlformats.org/officeDocument/2006/math">
                    <m:f>
                      <m:fPr>
                        <m:ctrlPr>
                          <a:rPr lang="en-US" altLang="zh-CN" sz="2600" i="1" dirty="0" smtClean="0">
                            <a:latin typeface="Cambria Math" panose="02040503050406030204" pitchFamily="18" charset="0"/>
                          </a:rPr>
                        </m:ctrlPr>
                      </m:fPr>
                      <m:num>
                        <m:r>
                          <a:rPr lang="en-US" altLang="zh-CN" sz="2600" b="0" i="1" dirty="0" smtClean="0">
                            <a:latin typeface="Cambria Math" panose="02040503050406030204" pitchFamily="18" charset="0"/>
                          </a:rPr>
                          <m:t>1</m:t>
                        </m:r>
                      </m:num>
                      <m:den>
                        <m:r>
                          <a:rPr lang="en-US" altLang="zh-CN" sz="2600" i="1" dirty="0">
                            <a:latin typeface="Cambria Math" panose="02040503050406030204" pitchFamily="18" charset="0"/>
                          </a:rPr>
                          <m:t>2−2</m:t>
                        </m:r>
                        <m:r>
                          <a:rPr lang="en-US" altLang="zh-CN" sz="2600" i="1" dirty="0">
                            <a:latin typeface="Cambria Math" panose="02040503050406030204" pitchFamily="18" charset="0"/>
                          </a:rPr>
                          <m:t>𝐶𝑜𝑠</m:t>
                        </m:r>
                        <m:r>
                          <a:rPr lang="zh-CN" altLang="en-US" sz="2600" i="1" dirty="0">
                            <a:latin typeface="Cambria Math" panose="02040503050406030204" pitchFamily="18" charset="0"/>
                          </a:rPr>
                          <m:t>𝜇</m:t>
                        </m:r>
                        <m:r>
                          <m:rPr>
                            <m:nor/>
                          </m:rPr>
                          <a:rPr lang="en-US" altLang="zh-CN" sz="2600" dirty="0"/>
                          <m:t> </m:t>
                        </m:r>
                      </m:den>
                    </m:f>
                    <m:d>
                      <m:dPr>
                        <m:ctrlPr>
                          <a:rPr lang="en-US" altLang="zh-CN" sz="2600" i="1" dirty="0">
                            <a:latin typeface="Cambria Math" panose="02040503050406030204" pitchFamily="18" charset="0"/>
                          </a:rPr>
                        </m:ctrlPr>
                      </m:dPr>
                      <m:e>
                        <m:m>
                          <m:mPr>
                            <m:mcs>
                              <m:mc>
                                <m:mcPr>
                                  <m:count m:val="2"/>
                                  <m:mcJc m:val="center"/>
                                </m:mcPr>
                              </m:mc>
                            </m:mcs>
                            <m:ctrlPr>
                              <a:rPr lang="en-US" altLang="zh-CN" sz="2600" i="1" dirty="0">
                                <a:latin typeface="Cambria Math" panose="02040503050406030204" pitchFamily="18" charset="0"/>
                              </a:rPr>
                            </m:ctrlPr>
                          </m:mPr>
                          <m:mr>
                            <m:e>
                              <m:r>
                                <m:rPr>
                                  <m:brk m:alnAt="7"/>
                                </m:rPr>
                                <a:rPr lang="en-US" altLang="zh-CN" sz="2600" i="1" dirty="0">
                                  <a:latin typeface="Cambria Math" panose="02040503050406030204" pitchFamily="18" charset="0"/>
                                </a:rPr>
                                <m:t>1</m:t>
                              </m:r>
                              <m:r>
                                <a:rPr lang="en-US" altLang="zh-CN" sz="2600" i="1" dirty="0">
                                  <a:latin typeface="Cambria Math" panose="02040503050406030204" pitchFamily="18" charset="0"/>
                                </a:rPr>
                                <m:t>−(</m:t>
                              </m:r>
                              <m:r>
                                <a:rPr lang="en-US" altLang="zh-CN" sz="2600" i="1" dirty="0">
                                  <a:latin typeface="Cambria Math" panose="02040503050406030204" pitchFamily="18" charset="0"/>
                                </a:rPr>
                                <m:t>𝐶𝑜𝑠</m:t>
                              </m:r>
                              <m:r>
                                <a:rPr lang="zh-CN" altLang="en-US" sz="2600" i="1" dirty="0">
                                  <a:latin typeface="Cambria Math" panose="02040503050406030204" pitchFamily="18" charset="0"/>
                                </a:rPr>
                                <m:t>𝜇</m:t>
                              </m:r>
                              <m:r>
                                <a:rPr lang="en-US" altLang="zh-CN" sz="2600" b="0" i="1" dirty="0" smtClean="0">
                                  <a:latin typeface="Cambria Math" panose="02040503050406030204" pitchFamily="18" charset="0"/>
                                </a:rPr>
                                <m:t>−</m:t>
                              </m:r>
                              <m:r>
                                <a:rPr lang="zh-CN" altLang="en-US" sz="2600" i="1" dirty="0">
                                  <a:latin typeface="Cambria Math" panose="02040503050406030204" pitchFamily="18" charset="0"/>
                                </a:rPr>
                                <m:t>𝛼</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r>
                                <a:rPr lang="en-US" altLang="zh-CN" sz="2600" i="1" dirty="0">
                                  <a:latin typeface="Cambria Math" panose="02040503050406030204" pitchFamily="18" charset="0"/>
                                </a:rPr>
                                <m:t>)</m:t>
                              </m:r>
                            </m:e>
                            <m:e>
                              <m:r>
                                <a:rPr lang="zh-CN" altLang="en-US" sz="2600" i="1" dirty="0">
                                  <a:latin typeface="Cambria Math" panose="02040503050406030204" pitchFamily="18" charset="0"/>
                                </a:rPr>
                                <m:t>𝛽</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e>
                          </m:mr>
                          <m:mr>
                            <m:e>
                              <m:r>
                                <a:rPr lang="en-US" altLang="zh-CN" sz="2600" b="0" i="1" dirty="0" smtClean="0">
                                  <a:latin typeface="Cambria Math" panose="02040503050406030204" pitchFamily="18" charset="0"/>
                                </a:rPr>
                                <m:t>−</m:t>
                              </m:r>
                              <m:f>
                                <m:fPr>
                                  <m:ctrlPr>
                                    <a:rPr lang="en-US" altLang="zh-CN" sz="2600" i="1" dirty="0">
                                      <a:latin typeface="Cambria Math" panose="02040503050406030204" pitchFamily="18" charset="0"/>
                                    </a:rPr>
                                  </m:ctrlPr>
                                </m:fPr>
                                <m:num>
                                  <m:r>
                                    <a:rPr lang="en-US" altLang="zh-CN" sz="2600" i="1" dirty="0">
                                      <a:latin typeface="Cambria Math" panose="02040503050406030204" pitchFamily="18" charset="0"/>
                                    </a:rPr>
                                    <m:t>1+</m:t>
                                  </m:r>
                                  <m:sSup>
                                    <m:sSupPr>
                                      <m:ctrlPr>
                                        <a:rPr lang="el-GR" altLang="zh-CN" sz="2600" i="1" dirty="0">
                                          <a:latin typeface="Cambria Math" panose="02040503050406030204" pitchFamily="18" charset="0"/>
                                        </a:rPr>
                                      </m:ctrlPr>
                                    </m:sSupPr>
                                    <m:e>
                                      <m:r>
                                        <m:rPr>
                                          <m:sty m:val="p"/>
                                        </m:rPr>
                                        <a:rPr lang="el-GR" altLang="zh-CN" sz="2600" i="1" dirty="0">
                                          <a:latin typeface="Cambria Math" panose="02040503050406030204" pitchFamily="18" charset="0"/>
                                        </a:rPr>
                                        <m:t>α</m:t>
                                      </m:r>
                                    </m:e>
                                    <m:sup>
                                      <m:r>
                                        <a:rPr lang="en-US" altLang="zh-CN" sz="2600" i="1" dirty="0">
                                          <a:latin typeface="Cambria Math" panose="02040503050406030204" pitchFamily="18" charset="0"/>
                                        </a:rPr>
                                        <m:t>2</m:t>
                                      </m:r>
                                    </m:sup>
                                  </m:sSup>
                                </m:num>
                                <m:den>
                                  <m:r>
                                    <a:rPr lang="el-GR" altLang="zh-CN" sz="2600" i="1" dirty="0">
                                      <a:latin typeface="Cambria Math" panose="02040503050406030204" pitchFamily="18" charset="0"/>
                                    </a:rPr>
                                    <m:t>𝛽</m:t>
                                  </m:r>
                                </m:den>
                              </m:f>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e>
                            <m:e>
                              <m:r>
                                <a:rPr lang="en-US" altLang="zh-CN" sz="2600" i="1" dirty="0">
                                  <a:latin typeface="Cambria Math" panose="02040503050406030204" pitchFamily="18" charset="0"/>
                                </a:rPr>
                                <m:t>1−(</m:t>
                              </m:r>
                              <m:r>
                                <a:rPr lang="en-US" altLang="zh-CN" sz="2600" i="1" dirty="0">
                                  <a:latin typeface="Cambria Math" panose="02040503050406030204" pitchFamily="18" charset="0"/>
                                </a:rPr>
                                <m:t>𝐶𝑜𝑠</m:t>
                              </m:r>
                              <m:r>
                                <a:rPr lang="zh-CN" altLang="en-US" sz="2600" i="1" dirty="0">
                                  <a:latin typeface="Cambria Math" panose="02040503050406030204" pitchFamily="18" charset="0"/>
                                </a:rPr>
                                <m:t>𝜇</m:t>
                              </m:r>
                              <m:r>
                                <a:rPr lang="en-US" altLang="zh-CN" sz="2600" b="0" i="1" dirty="0" smtClean="0">
                                  <a:latin typeface="Cambria Math" panose="02040503050406030204" pitchFamily="18" charset="0"/>
                                </a:rPr>
                                <m:t>+</m:t>
                              </m:r>
                              <m:r>
                                <a:rPr lang="zh-CN" altLang="en-US" sz="2600" i="1" dirty="0">
                                  <a:latin typeface="Cambria Math" panose="02040503050406030204" pitchFamily="18" charset="0"/>
                                </a:rPr>
                                <m:t>𝛼</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r>
                                <a:rPr lang="en-US" altLang="zh-CN" sz="2600" i="1" dirty="0">
                                  <a:latin typeface="Cambria Math" panose="02040503050406030204" pitchFamily="18" charset="0"/>
                                </a:rPr>
                                <m:t>)</m:t>
                              </m:r>
                            </m:e>
                          </m:mr>
                        </m:m>
                      </m:e>
                    </m:d>
                  </m:oMath>
                </a14:m>
                <a:r>
                  <a:rPr lang="en-US" altLang="zh-CN" sz="2600" dirty="0"/>
                  <a:t>.</a:t>
                </a:r>
              </a:p>
              <a:p>
                <a:pPr marL="0" indent="0">
                  <a:buNone/>
                </a:pPr>
                <a14:m>
                  <m:oMath xmlns:m="http://schemas.openxmlformats.org/officeDocument/2006/math">
                    <m:sSub>
                      <m:sSubPr>
                        <m:ctrlPr>
                          <a:rPr lang="en-US" altLang="zh-CN" sz="2600" i="1" dirty="0" smtClean="0">
                            <a:latin typeface="Cambria Math" panose="02040503050406030204" pitchFamily="18" charset="0"/>
                          </a:rPr>
                        </m:ctrlPr>
                      </m:sSubPr>
                      <m:e>
                        <m:r>
                          <a:rPr lang="en-US" altLang="zh-CN" sz="2600" i="1" dirty="0">
                            <a:latin typeface="Cambria Math" panose="02040503050406030204" pitchFamily="18" charset="0"/>
                          </a:rPr>
                          <m:t>𝑋</m:t>
                        </m:r>
                      </m:e>
                      <m:sub>
                        <m:r>
                          <a:rPr lang="en-US" altLang="zh-CN" sz="2600" i="1" dirty="0">
                            <a:latin typeface="Cambria Math" panose="02040503050406030204" pitchFamily="18" charset="0"/>
                          </a:rPr>
                          <m:t>0</m:t>
                        </m:r>
                      </m:sub>
                    </m:sSub>
                    <m:r>
                      <a:rPr lang="en-US" altLang="zh-CN" sz="2600" b="0" i="1" dirty="0" smtClean="0">
                        <a:latin typeface="Cambria Math" panose="02040503050406030204" pitchFamily="18" charset="0"/>
                      </a:rPr>
                      <m:t>=</m:t>
                    </m:r>
                    <m:d>
                      <m:dPr>
                        <m:ctrlPr>
                          <a:rPr lang="en-US" altLang="zh-CN" sz="2600" i="1">
                            <a:latin typeface="Cambria Math" panose="02040503050406030204" pitchFamily="18" charset="0"/>
                          </a:rPr>
                        </m:ctrlPr>
                      </m:dPr>
                      <m:e>
                        <m:f>
                          <m:fPr>
                            <m:type m:val="noBar"/>
                            <m:ctrlPr>
                              <a:rPr lang="en-US" altLang="zh-CN" sz="2600" i="1">
                                <a:latin typeface="Cambria Math" panose="02040503050406030204" pitchFamily="18" charset="0"/>
                              </a:rPr>
                            </m:ctrlPr>
                          </m:fPr>
                          <m:num>
                            <m:r>
                              <a:rPr lang="en-US" altLang="zh-CN" sz="2600" b="0" i="1" smtClean="0">
                                <a:latin typeface="Cambria Math" panose="02040503050406030204" pitchFamily="18" charset="0"/>
                              </a:rPr>
                              <m:t>0</m:t>
                            </m:r>
                          </m:num>
                          <m:den>
                            <m:r>
                              <a:rPr lang="zh-CN" altLang="en-US" sz="2600" i="1" dirty="0" smtClean="0">
                                <a:latin typeface="Cambria Math" panose="02040503050406030204" pitchFamily="18" charset="0"/>
                              </a:rPr>
                              <m:t>𝜃</m:t>
                            </m:r>
                          </m:den>
                        </m:f>
                      </m:e>
                    </m:d>
                    <m:r>
                      <a:rPr lang="en-US" altLang="zh-CN" sz="2600" b="0" i="0" dirty="0" smtClean="0">
                        <a:latin typeface="Cambria Math" panose="02040503050406030204" pitchFamily="18" charset="0"/>
                      </a:rPr>
                      <m:t>,</m:t>
                    </m:r>
                  </m:oMath>
                </a14:m>
                <a:r>
                  <a:rPr lang="en-US" altLang="zh-CN" sz="2600" dirty="0"/>
                  <a:t> the COD at the kicker is </a:t>
                </a:r>
                <a14:m>
                  <m:oMath xmlns:m="http://schemas.openxmlformats.org/officeDocument/2006/math">
                    <m:f>
                      <m:fPr>
                        <m:ctrlPr>
                          <a:rPr lang="en-US" altLang="zh-CN" sz="2600" i="1" dirty="0">
                            <a:latin typeface="Cambria Math" panose="02040503050406030204" pitchFamily="18" charset="0"/>
                          </a:rPr>
                        </m:ctrlPr>
                      </m:fPr>
                      <m:num>
                        <m:r>
                          <a:rPr lang="zh-CN" altLang="en-US" sz="2600" i="1" dirty="0">
                            <a:latin typeface="Cambria Math" panose="02040503050406030204" pitchFamily="18" charset="0"/>
                          </a:rPr>
                          <m:t>𝛽</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num>
                      <m:den>
                        <m:r>
                          <a:rPr lang="en-US" altLang="zh-CN" sz="2600" i="1" dirty="0">
                            <a:latin typeface="Cambria Math" panose="02040503050406030204" pitchFamily="18" charset="0"/>
                          </a:rPr>
                          <m:t>2−2</m:t>
                        </m:r>
                        <m:r>
                          <a:rPr lang="en-US" altLang="zh-CN" sz="2600" i="1" dirty="0">
                            <a:latin typeface="Cambria Math" panose="02040503050406030204" pitchFamily="18" charset="0"/>
                          </a:rPr>
                          <m:t>𝐶𝑜𝑠</m:t>
                        </m:r>
                        <m:r>
                          <a:rPr lang="zh-CN" altLang="en-US" sz="2600" i="1" dirty="0">
                            <a:latin typeface="Cambria Math" panose="02040503050406030204" pitchFamily="18" charset="0"/>
                          </a:rPr>
                          <m:t>𝜇</m:t>
                        </m:r>
                        <m:r>
                          <m:rPr>
                            <m:nor/>
                          </m:rPr>
                          <a:rPr lang="en-US" altLang="zh-CN" sz="2600" dirty="0"/>
                          <m:t> </m:t>
                        </m:r>
                      </m:den>
                    </m:f>
                    <m:r>
                      <a:rPr lang="zh-CN" altLang="en-US" sz="2600" i="1" dirty="0" smtClean="0">
                        <a:latin typeface="Cambria Math" panose="02040503050406030204" pitchFamily="18" charset="0"/>
                      </a:rPr>
                      <m:t>𝜃</m:t>
                    </m:r>
                  </m:oMath>
                </a14:m>
                <a:r>
                  <a:rPr lang="en-US" altLang="zh-CN" sz="2600" dirty="0"/>
                  <a:t>, it is coincide with the formula of corrector </a:t>
                </a:r>
                <a14:m>
                  <m:oMath xmlns:m="http://schemas.openxmlformats.org/officeDocument/2006/math">
                    <m:sSub>
                      <m:sSubPr>
                        <m:ctrlPr>
                          <a:rPr lang="en-US" altLang="zh-CN" sz="2600" i="1" dirty="0">
                            <a:latin typeface="Cambria Math" panose="02040503050406030204" pitchFamily="18" charset="0"/>
                          </a:rPr>
                        </m:ctrlPr>
                      </m:sSubPr>
                      <m:e>
                        <m:r>
                          <a:rPr lang="en-US" altLang="zh-CN" sz="2600" i="1" dirty="0">
                            <a:latin typeface="Cambria Math" panose="02040503050406030204" pitchFamily="18" charset="0"/>
                          </a:rPr>
                          <m:t>𝑢</m:t>
                        </m:r>
                      </m:e>
                      <m:sub>
                        <m:r>
                          <a:rPr lang="en-US" altLang="zh-CN" sz="2600" i="1" dirty="0">
                            <a:latin typeface="Cambria Math" panose="02040503050406030204" pitchFamily="18" charset="0"/>
                          </a:rPr>
                          <m:t>0</m:t>
                        </m:r>
                      </m:sub>
                    </m:sSub>
                  </m:oMath>
                </a14:m>
                <a:r>
                  <a:rPr lang="en-US" altLang="zh-CN" sz="2600" dirty="0"/>
                  <a:t>= </a:t>
                </a:r>
                <a14:m>
                  <m:oMath xmlns:m="http://schemas.openxmlformats.org/officeDocument/2006/math">
                    <m:f>
                      <m:fPr>
                        <m:ctrlPr>
                          <a:rPr lang="en-US" altLang="zh-CN" sz="2600" i="1" dirty="0">
                            <a:latin typeface="Cambria Math" panose="02040503050406030204" pitchFamily="18" charset="0"/>
                          </a:rPr>
                        </m:ctrlPr>
                      </m:fPr>
                      <m:num>
                        <m:sSub>
                          <m:sSubPr>
                            <m:ctrlPr>
                              <a:rPr lang="el-GR" altLang="zh-CN" sz="2600" i="1" dirty="0">
                                <a:latin typeface="Cambria Math" panose="02040503050406030204" pitchFamily="18" charset="0"/>
                              </a:rPr>
                            </m:ctrlPr>
                          </m:sSubPr>
                          <m:e>
                            <m:r>
                              <a:rPr lang="el-GR" altLang="zh-CN" sz="2600" i="1" dirty="0">
                                <a:latin typeface="Cambria Math" panose="02040503050406030204" pitchFamily="18" charset="0"/>
                              </a:rPr>
                              <m:t>𝛽</m:t>
                            </m:r>
                          </m:e>
                          <m:sub>
                            <m:r>
                              <a:rPr lang="en-US" altLang="zh-CN" sz="2600" i="1" dirty="0">
                                <a:latin typeface="Cambria Math" panose="02040503050406030204" pitchFamily="18" charset="0"/>
                              </a:rPr>
                              <m:t>0</m:t>
                            </m:r>
                          </m:sub>
                        </m:sSub>
                        <m:r>
                          <m:rPr>
                            <m:sty m:val="p"/>
                          </m:rPr>
                          <a:rPr lang="el-GR" altLang="zh-CN" sz="2600" dirty="0">
                            <a:latin typeface="Cambria Math" panose="02040503050406030204" pitchFamily="18" charset="0"/>
                          </a:rPr>
                          <m:t>ϴ</m:t>
                        </m:r>
                      </m:num>
                      <m:den>
                        <m:r>
                          <a:rPr lang="en-US" altLang="zh-CN" sz="2600" i="1" dirty="0">
                            <a:latin typeface="Cambria Math" panose="02040503050406030204" pitchFamily="18" charset="0"/>
                          </a:rPr>
                          <m:t>2</m:t>
                        </m:r>
                      </m:den>
                    </m:f>
                    <m:r>
                      <m:rPr>
                        <m:sty m:val="p"/>
                      </m:rPr>
                      <a:rPr lang="en-US" altLang="zh-CN" sz="2600" dirty="0">
                        <a:latin typeface="Cambria Math" panose="02040503050406030204" pitchFamily="18" charset="0"/>
                      </a:rPr>
                      <m:t>Cot</m:t>
                    </m:r>
                    <m:f>
                      <m:fPr>
                        <m:ctrlPr>
                          <a:rPr lang="en-US" altLang="zh-CN" sz="2600" i="1" dirty="0">
                            <a:latin typeface="Cambria Math" panose="02040503050406030204" pitchFamily="18" charset="0"/>
                          </a:rPr>
                        </m:ctrlPr>
                      </m:fPr>
                      <m:num>
                        <m:r>
                          <m:rPr>
                            <m:sty m:val="p"/>
                          </m:rPr>
                          <a:rPr lang="el-GR" altLang="zh-CN" sz="2600" i="1" dirty="0">
                            <a:latin typeface="Cambria Math" panose="02040503050406030204" pitchFamily="18" charset="0"/>
                          </a:rPr>
                          <m:t>ψ</m:t>
                        </m:r>
                      </m:num>
                      <m:den>
                        <m:r>
                          <a:rPr lang="en-US" altLang="zh-CN" sz="2600" i="1" dirty="0">
                            <a:latin typeface="Cambria Math" panose="02040503050406030204" pitchFamily="18" charset="0"/>
                          </a:rPr>
                          <m:t>2</m:t>
                        </m:r>
                      </m:den>
                    </m:f>
                  </m:oMath>
                </a14:m>
                <a:r>
                  <a:rPr lang="en-US" altLang="zh-CN" sz="2600" dirty="0"/>
                  <a:t>.</a:t>
                </a:r>
              </a:p>
              <a:p>
                <a:pPr marL="0" indent="0">
                  <a:buNone/>
                </a:pPr>
                <a:r>
                  <a:rPr lang="en-US" altLang="zh-CN" sz="2600" dirty="0"/>
                  <a:t>Another method: matrix </a:t>
                </a:r>
                <a14:m>
                  <m:oMath xmlns:m="http://schemas.openxmlformats.org/officeDocument/2006/math">
                    <m:r>
                      <a:rPr lang="en-US" altLang="zh-CN" sz="2600" i="1" dirty="0">
                        <a:latin typeface="Cambria Math" panose="02040503050406030204" pitchFamily="18" charset="0"/>
                      </a:rPr>
                      <m:t>𝑇</m:t>
                    </m:r>
                  </m:oMath>
                </a14:m>
                <a:r>
                  <a:rPr lang="en-US" altLang="zh-CN" sz="2600" dirty="0"/>
                  <a:t> has two eigenvalue </a:t>
                </a:r>
                <a14:m>
                  <m:oMath xmlns:m="http://schemas.openxmlformats.org/officeDocument/2006/math">
                    <m:sSup>
                      <m:sSupPr>
                        <m:ctrlPr>
                          <a:rPr lang="en-US" altLang="zh-CN" sz="2600" b="0" i="1" dirty="0" smtClean="0">
                            <a:latin typeface="Cambria Math" panose="02040503050406030204" pitchFamily="18" charset="0"/>
                          </a:rPr>
                        </m:ctrlPr>
                      </m:sSupPr>
                      <m:e>
                        <m:r>
                          <a:rPr lang="en-US" altLang="zh-CN" sz="2600" b="0" i="1" dirty="0" smtClean="0">
                            <a:latin typeface="Cambria Math" panose="02040503050406030204" pitchFamily="18" charset="0"/>
                          </a:rPr>
                          <m:t>𝑒</m:t>
                        </m:r>
                      </m:e>
                      <m:sup>
                        <m:r>
                          <a:rPr lang="en-US" altLang="zh-CN" sz="2600" b="0" i="1" dirty="0" smtClean="0">
                            <a:latin typeface="Cambria Math" panose="02040503050406030204" pitchFamily="18" charset="0"/>
                          </a:rPr>
                          <m:t>−</m:t>
                        </m:r>
                        <m:r>
                          <a:rPr lang="en-US" altLang="zh-CN" sz="2600" b="0" i="1" dirty="0" smtClean="0">
                            <a:latin typeface="Cambria Math" panose="02040503050406030204" pitchFamily="18" charset="0"/>
                          </a:rPr>
                          <m:t>𝑖</m:t>
                        </m:r>
                        <m:r>
                          <a:rPr lang="zh-CN" altLang="en-US" sz="2600" b="0" i="1" dirty="0" smtClean="0">
                            <a:latin typeface="Cambria Math" panose="02040503050406030204" pitchFamily="18" charset="0"/>
                          </a:rPr>
                          <m:t>𝜇</m:t>
                        </m:r>
                      </m:sup>
                    </m:sSup>
                  </m:oMath>
                </a14:m>
                <a:r>
                  <a:rPr lang="en-US" altLang="zh-CN" sz="2600" dirty="0"/>
                  <a:t> and </a:t>
                </a:r>
                <a14:m>
                  <m:oMath xmlns:m="http://schemas.openxmlformats.org/officeDocument/2006/math">
                    <m:sSup>
                      <m:sSupPr>
                        <m:ctrlPr>
                          <a:rPr lang="en-US" altLang="zh-CN" sz="2600" i="1" dirty="0">
                            <a:latin typeface="Cambria Math" panose="02040503050406030204" pitchFamily="18" charset="0"/>
                          </a:rPr>
                        </m:ctrlPr>
                      </m:sSupPr>
                      <m:e>
                        <m:r>
                          <a:rPr lang="en-US" altLang="zh-CN" sz="2600" i="1" dirty="0">
                            <a:latin typeface="Cambria Math" panose="02040503050406030204" pitchFamily="18" charset="0"/>
                          </a:rPr>
                          <m:t>𝑒</m:t>
                        </m:r>
                      </m:e>
                      <m:sup>
                        <m:r>
                          <a:rPr lang="en-US" altLang="zh-CN" sz="2600" i="1" dirty="0">
                            <a:latin typeface="Cambria Math" panose="02040503050406030204" pitchFamily="18" charset="0"/>
                          </a:rPr>
                          <m:t>𝑖</m:t>
                        </m:r>
                        <m:r>
                          <a:rPr lang="zh-CN" altLang="en-US" sz="2600" i="1" dirty="0">
                            <a:latin typeface="Cambria Math" panose="02040503050406030204" pitchFamily="18" charset="0"/>
                          </a:rPr>
                          <m:t>𝜇</m:t>
                        </m:r>
                      </m:sup>
                    </m:sSup>
                  </m:oMath>
                </a14:m>
                <a:r>
                  <a:rPr lang="en-US" altLang="zh-CN" sz="2600" dirty="0"/>
                  <a:t>, two eigenvectors are </a:t>
                </a:r>
                <a14:m>
                  <m:oMath xmlns:m="http://schemas.openxmlformats.org/officeDocument/2006/math">
                    <m:d>
                      <m:dPr>
                        <m:ctrlPr>
                          <a:rPr lang="en-US" altLang="zh-CN" sz="2600" i="1">
                            <a:latin typeface="Cambria Math" panose="02040503050406030204" pitchFamily="18" charset="0"/>
                          </a:rPr>
                        </m:ctrlPr>
                      </m:dPr>
                      <m:e>
                        <m:f>
                          <m:fPr>
                            <m:type m:val="noBar"/>
                            <m:ctrlPr>
                              <a:rPr lang="en-US" altLang="zh-CN" sz="2600" i="1">
                                <a:latin typeface="Cambria Math" panose="02040503050406030204" pitchFamily="18" charset="0"/>
                              </a:rPr>
                            </m:ctrlPr>
                          </m:fPr>
                          <m:num>
                            <m:r>
                              <a:rPr lang="en-US" altLang="zh-CN" sz="2600" b="0" i="1" smtClean="0">
                                <a:latin typeface="Cambria Math" panose="02040503050406030204" pitchFamily="18" charset="0"/>
                              </a:rPr>
                              <m:t>−</m:t>
                            </m:r>
                            <m:r>
                              <a:rPr lang="zh-CN" altLang="en-US" sz="2600" b="0" i="1" smtClean="0">
                                <a:latin typeface="Cambria Math" panose="02040503050406030204" pitchFamily="18" charset="0"/>
                              </a:rPr>
                              <m:t>𝛽</m:t>
                            </m:r>
                          </m:num>
                          <m:den>
                            <m:r>
                              <a:rPr lang="en-US" altLang="zh-CN" sz="2600" b="0" i="1" smtClean="0">
                                <a:latin typeface="Cambria Math" panose="02040503050406030204" pitchFamily="18" charset="0"/>
                              </a:rPr>
                              <m:t>𝑖</m:t>
                            </m:r>
                            <m:r>
                              <a:rPr lang="en-US" altLang="zh-CN" sz="2600" b="0" i="1" smtClean="0">
                                <a:latin typeface="Cambria Math" panose="02040503050406030204" pitchFamily="18" charset="0"/>
                              </a:rPr>
                              <m:t>+</m:t>
                            </m:r>
                            <m:r>
                              <a:rPr lang="zh-CN" altLang="en-US" sz="2600" b="0" i="1" smtClean="0">
                                <a:latin typeface="Cambria Math" panose="02040503050406030204" pitchFamily="18" charset="0"/>
                              </a:rPr>
                              <m:t>𝛼</m:t>
                            </m:r>
                          </m:den>
                        </m:f>
                      </m:e>
                    </m:d>
                    <m:r>
                      <a:rPr lang="zh-CN" altLang="en-US" sz="2600" i="1" dirty="0">
                        <a:latin typeface="Cambria Math" panose="02040503050406030204" pitchFamily="18" charset="0"/>
                      </a:rPr>
                      <m:t> </m:t>
                    </m:r>
                  </m:oMath>
                </a14:m>
                <a:r>
                  <a:rPr lang="en-US" altLang="zh-CN" sz="2600" dirty="0"/>
                  <a:t> and  </a:t>
                </a:r>
                <a14:m>
                  <m:oMath xmlns:m="http://schemas.openxmlformats.org/officeDocument/2006/math">
                    <m:d>
                      <m:dPr>
                        <m:ctrlPr>
                          <a:rPr lang="en-US" altLang="zh-CN" sz="2600" i="1">
                            <a:latin typeface="Cambria Math" panose="02040503050406030204" pitchFamily="18" charset="0"/>
                          </a:rPr>
                        </m:ctrlPr>
                      </m:dPr>
                      <m:e>
                        <m:f>
                          <m:fPr>
                            <m:type m:val="noBar"/>
                            <m:ctrlPr>
                              <a:rPr lang="en-US" altLang="zh-CN" sz="2600" i="1">
                                <a:latin typeface="Cambria Math" panose="02040503050406030204" pitchFamily="18" charset="0"/>
                              </a:rPr>
                            </m:ctrlPr>
                          </m:fPr>
                          <m:num>
                            <m:r>
                              <a:rPr lang="en-US" altLang="zh-CN" sz="2600" i="1">
                                <a:latin typeface="Cambria Math" panose="02040503050406030204" pitchFamily="18" charset="0"/>
                              </a:rPr>
                              <m:t>−</m:t>
                            </m:r>
                            <m:r>
                              <a:rPr lang="zh-CN" altLang="en-US" sz="2600" i="1">
                                <a:latin typeface="Cambria Math" panose="02040503050406030204" pitchFamily="18" charset="0"/>
                              </a:rPr>
                              <m:t>𝛽</m:t>
                            </m:r>
                          </m:num>
                          <m:den>
                            <m:r>
                              <a:rPr lang="en-US" altLang="zh-CN" sz="2600" b="0" i="1" smtClean="0">
                                <a:latin typeface="Cambria Math" panose="02040503050406030204" pitchFamily="18" charset="0"/>
                              </a:rPr>
                              <m:t>−</m:t>
                            </m:r>
                            <m:r>
                              <a:rPr lang="en-US" altLang="zh-CN" sz="2600" i="1">
                                <a:latin typeface="Cambria Math" panose="02040503050406030204" pitchFamily="18" charset="0"/>
                              </a:rPr>
                              <m:t>𝑖</m:t>
                            </m:r>
                            <m:r>
                              <a:rPr lang="en-US" altLang="zh-CN" sz="2600" i="1">
                                <a:latin typeface="Cambria Math" panose="02040503050406030204" pitchFamily="18" charset="0"/>
                              </a:rPr>
                              <m:t>+</m:t>
                            </m:r>
                            <m:r>
                              <a:rPr lang="zh-CN" altLang="en-US" sz="2600" i="1">
                                <a:latin typeface="Cambria Math" panose="02040503050406030204" pitchFamily="18" charset="0"/>
                              </a:rPr>
                              <m:t>𝛼</m:t>
                            </m:r>
                          </m:den>
                        </m:f>
                      </m:e>
                    </m:d>
                    <m:r>
                      <a:rPr lang="zh-CN" altLang="en-US" sz="2600" i="1">
                        <a:latin typeface="Cambria Math" panose="02040503050406030204" pitchFamily="18" charset="0"/>
                      </a:rPr>
                      <m:t> </m:t>
                    </m:r>
                    <m:r>
                      <a:rPr lang="en-US" altLang="zh-CN" sz="2600" b="0" i="0" smtClean="0">
                        <a:latin typeface="Cambria Math" panose="02040503050406030204" pitchFamily="18" charset="0"/>
                      </a:rPr>
                      <m:t>.</m:t>
                    </m:r>
                  </m:oMath>
                </a14:m>
                <a:r>
                  <a:rPr lang="en-US" altLang="zh-CN" sz="2600" dirty="0"/>
                  <a:t> </a:t>
                </a:r>
              </a:p>
              <a:p>
                <a:pPr marL="0" indent="0">
                  <a:buNone/>
                </a:pPr>
                <a:endParaRPr lang="en-US" altLang="zh-CN" sz="2600" dirty="0"/>
              </a:p>
              <a:p>
                <a:pPr marL="0" indent="0">
                  <a:buNone/>
                </a:pPr>
                <a:r>
                  <a:rPr lang="en-US" altLang="zh-CN" sz="2600" dirty="0"/>
                  <a:t>So </a:t>
                </a:r>
                <a14:m>
                  <m:oMath xmlns:m="http://schemas.openxmlformats.org/officeDocument/2006/math">
                    <m:r>
                      <a:rPr lang="en-US" altLang="zh-CN" sz="2600" i="1" dirty="0">
                        <a:latin typeface="Cambria Math" panose="02040503050406030204" pitchFamily="18" charset="0"/>
                      </a:rPr>
                      <m:t>𝑇</m:t>
                    </m:r>
                    <m:r>
                      <a:rPr lang="en-US" altLang="zh-CN" sz="2600" i="1" dirty="0">
                        <a:latin typeface="Cambria Math" panose="02040503050406030204" pitchFamily="18" charset="0"/>
                      </a:rPr>
                      <m:t>=</m:t>
                    </m:r>
                    <m:d>
                      <m:dPr>
                        <m:ctrlPr>
                          <a:rPr lang="en-US" altLang="zh-CN" sz="2600" i="1" dirty="0">
                            <a:latin typeface="Cambria Math" panose="02040503050406030204" pitchFamily="18" charset="0"/>
                          </a:rPr>
                        </m:ctrlPr>
                      </m:dPr>
                      <m:e>
                        <m:m>
                          <m:mPr>
                            <m:mcs>
                              <m:mc>
                                <m:mcPr>
                                  <m:count m:val="2"/>
                                  <m:mcJc m:val="center"/>
                                </m:mcPr>
                              </m:mc>
                            </m:mcs>
                            <m:ctrlPr>
                              <a:rPr lang="en-US" altLang="zh-CN" sz="2600" i="1" dirty="0">
                                <a:latin typeface="Cambria Math" panose="02040503050406030204" pitchFamily="18" charset="0"/>
                              </a:rPr>
                            </m:ctrlPr>
                          </m:mPr>
                          <m:mr>
                            <m:e>
                              <m:r>
                                <a:rPr lang="en-US" altLang="zh-CN" sz="2600" i="1" dirty="0">
                                  <a:latin typeface="Cambria Math" panose="02040503050406030204" pitchFamily="18" charset="0"/>
                                </a:rPr>
                                <m:t>𝐶𝑜𝑠</m:t>
                              </m:r>
                              <m:r>
                                <a:rPr lang="zh-CN" altLang="en-US" sz="2600" i="1" dirty="0">
                                  <a:latin typeface="Cambria Math" panose="02040503050406030204" pitchFamily="18" charset="0"/>
                                </a:rPr>
                                <m:t>𝜇</m:t>
                              </m:r>
                              <m:r>
                                <a:rPr lang="en-US" altLang="zh-CN" sz="2600" i="1" dirty="0">
                                  <a:latin typeface="Cambria Math" panose="02040503050406030204" pitchFamily="18" charset="0"/>
                                </a:rPr>
                                <m:t>+</m:t>
                              </m:r>
                              <m:r>
                                <a:rPr lang="zh-CN" altLang="en-US" sz="2600" i="1" dirty="0">
                                  <a:latin typeface="Cambria Math" panose="02040503050406030204" pitchFamily="18" charset="0"/>
                                </a:rPr>
                                <m:t>𝛼</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e>
                            <m:e>
                              <m:r>
                                <a:rPr lang="zh-CN" altLang="en-US" sz="2600" i="1" dirty="0">
                                  <a:latin typeface="Cambria Math" panose="02040503050406030204" pitchFamily="18" charset="0"/>
                                </a:rPr>
                                <m:t>𝛽</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e>
                          </m:mr>
                          <m:mr>
                            <m:e>
                              <m:r>
                                <a:rPr lang="en-US" altLang="zh-CN" sz="2600" i="1" dirty="0">
                                  <a:latin typeface="Cambria Math" panose="02040503050406030204" pitchFamily="18" charset="0"/>
                                </a:rPr>
                                <m:t>−</m:t>
                              </m:r>
                              <m:f>
                                <m:fPr>
                                  <m:ctrlPr>
                                    <a:rPr lang="en-US" altLang="zh-CN" sz="2600" i="1" dirty="0">
                                      <a:latin typeface="Cambria Math" panose="02040503050406030204" pitchFamily="18" charset="0"/>
                                    </a:rPr>
                                  </m:ctrlPr>
                                </m:fPr>
                                <m:num>
                                  <m:r>
                                    <a:rPr lang="en-US" altLang="zh-CN" sz="2600" i="1" dirty="0">
                                      <a:latin typeface="Cambria Math" panose="02040503050406030204" pitchFamily="18" charset="0"/>
                                    </a:rPr>
                                    <m:t>1+</m:t>
                                  </m:r>
                                  <m:sSup>
                                    <m:sSupPr>
                                      <m:ctrlPr>
                                        <a:rPr lang="el-GR" altLang="zh-CN" sz="2600" i="1" dirty="0">
                                          <a:latin typeface="Cambria Math" panose="02040503050406030204" pitchFamily="18" charset="0"/>
                                        </a:rPr>
                                      </m:ctrlPr>
                                    </m:sSupPr>
                                    <m:e>
                                      <m:r>
                                        <m:rPr>
                                          <m:sty m:val="p"/>
                                        </m:rPr>
                                        <a:rPr lang="el-GR" altLang="zh-CN" sz="2600" i="1" dirty="0">
                                          <a:latin typeface="Cambria Math" panose="02040503050406030204" pitchFamily="18" charset="0"/>
                                        </a:rPr>
                                        <m:t>α</m:t>
                                      </m:r>
                                    </m:e>
                                    <m:sup>
                                      <m:r>
                                        <a:rPr lang="en-US" altLang="zh-CN" sz="2600" i="1" dirty="0">
                                          <a:latin typeface="Cambria Math" panose="02040503050406030204" pitchFamily="18" charset="0"/>
                                        </a:rPr>
                                        <m:t>2</m:t>
                                      </m:r>
                                    </m:sup>
                                  </m:sSup>
                                </m:num>
                                <m:den>
                                  <m:r>
                                    <a:rPr lang="el-GR" altLang="zh-CN" sz="2600" i="1" dirty="0">
                                      <a:latin typeface="Cambria Math" panose="02040503050406030204" pitchFamily="18" charset="0"/>
                                    </a:rPr>
                                    <m:t>𝛽</m:t>
                                  </m:r>
                                </m:den>
                              </m:f>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e>
                            <m:e>
                              <m:r>
                                <a:rPr lang="en-US" altLang="zh-CN" sz="2600" i="1" dirty="0">
                                  <a:latin typeface="Cambria Math" panose="02040503050406030204" pitchFamily="18" charset="0"/>
                                </a:rPr>
                                <m:t>𝐶𝑜𝑠</m:t>
                              </m:r>
                              <m:r>
                                <a:rPr lang="zh-CN" altLang="en-US" sz="2600" i="1" dirty="0">
                                  <a:latin typeface="Cambria Math" panose="02040503050406030204" pitchFamily="18" charset="0"/>
                                </a:rPr>
                                <m:t>𝜇</m:t>
                              </m:r>
                              <m:r>
                                <a:rPr lang="en-US" altLang="zh-CN" sz="2600" i="1" dirty="0">
                                  <a:latin typeface="Cambria Math" panose="02040503050406030204" pitchFamily="18" charset="0"/>
                                </a:rPr>
                                <m:t>−</m:t>
                              </m:r>
                              <m:r>
                                <a:rPr lang="zh-CN" altLang="en-US" sz="2600" i="1" dirty="0">
                                  <a:latin typeface="Cambria Math" panose="02040503050406030204" pitchFamily="18" charset="0"/>
                                </a:rPr>
                                <m:t>𝛼</m:t>
                              </m:r>
                              <m:r>
                                <a:rPr lang="en-US" altLang="zh-CN" sz="2600" i="1" dirty="0">
                                  <a:latin typeface="Cambria Math" panose="02040503050406030204" pitchFamily="18" charset="0"/>
                                </a:rPr>
                                <m:t>𝑆𝑖𝑛</m:t>
                              </m:r>
                              <m:r>
                                <a:rPr lang="zh-CN" altLang="en-US" sz="2600" i="1" dirty="0">
                                  <a:latin typeface="Cambria Math" panose="02040503050406030204" pitchFamily="18" charset="0"/>
                                </a:rPr>
                                <m:t>𝜇</m:t>
                              </m:r>
                            </m:e>
                          </m:mr>
                        </m:m>
                      </m:e>
                    </m:d>
                    <m:r>
                      <a:rPr lang="en-US" altLang="zh-CN" sz="2600" b="0" i="1" dirty="0" smtClean="0">
                        <a:latin typeface="Cambria Math" panose="02040503050406030204" pitchFamily="18" charset="0"/>
                      </a:rPr>
                      <m:t>=</m:t>
                    </m:r>
                    <m:r>
                      <a:rPr lang="en-US" altLang="zh-CN" sz="2600" b="0" i="1" dirty="0" smtClean="0">
                        <a:latin typeface="Cambria Math" panose="02040503050406030204" pitchFamily="18" charset="0"/>
                      </a:rPr>
                      <m:t>𝐸</m:t>
                    </m:r>
                    <m:d>
                      <m:dPr>
                        <m:ctrlPr>
                          <a:rPr lang="en-US" altLang="zh-CN" sz="2600" i="1" dirty="0">
                            <a:latin typeface="Cambria Math" panose="02040503050406030204" pitchFamily="18" charset="0"/>
                          </a:rPr>
                        </m:ctrlPr>
                      </m:dPr>
                      <m:e>
                        <m:m>
                          <m:mPr>
                            <m:mcs>
                              <m:mc>
                                <m:mcPr>
                                  <m:count m:val="2"/>
                                  <m:mcJc m:val="center"/>
                                </m:mcPr>
                              </m:mc>
                            </m:mcs>
                            <m:ctrlPr>
                              <a:rPr lang="en-US" altLang="zh-CN" sz="2600" i="1" dirty="0">
                                <a:latin typeface="Cambria Math" panose="02040503050406030204" pitchFamily="18" charset="0"/>
                              </a:rPr>
                            </m:ctrlPr>
                          </m:mPr>
                          <m:mr>
                            <m:e>
                              <m:sSup>
                                <m:sSupPr>
                                  <m:ctrlPr>
                                    <a:rPr lang="en-US" altLang="zh-CN" sz="2600" i="1" dirty="0">
                                      <a:latin typeface="Cambria Math" panose="02040503050406030204" pitchFamily="18" charset="0"/>
                                    </a:rPr>
                                  </m:ctrlPr>
                                </m:sSupPr>
                                <m:e>
                                  <m:r>
                                    <a:rPr lang="en-US" altLang="zh-CN" sz="2600" i="1" dirty="0">
                                      <a:latin typeface="Cambria Math" panose="02040503050406030204" pitchFamily="18" charset="0"/>
                                    </a:rPr>
                                    <m:t>𝑒</m:t>
                                  </m:r>
                                </m:e>
                                <m:sup>
                                  <m:r>
                                    <a:rPr lang="en-US" altLang="zh-CN" sz="2600" b="0" i="1" dirty="0" smtClean="0">
                                      <a:latin typeface="Cambria Math" panose="02040503050406030204" pitchFamily="18" charset="0"/>
                                    </a:rPr>
                                    <m:t>−</m:t>
                                  </m:r>
                                  <m:r>
                                    <a:rPr lang="en-US" altLang="zh-CN" sz="2600" i="1" dirty="0">
                                      <a:latin typeface="Cambria Math" panose="02040503050406030204" pitchFamily="18" charset="0"/>
                                    </a:rPr>
                                    <m:t>𝑖</m:t>
                                  </m:r>
                                  <m:r>
                                    <a:rPr lang="zh-CN" altLang="en-US" sz="2600" i="1" dirty="0">
                                      <a:latin typeface="Cambria Math" panose="02040503050406030204" pitchFamily="18" charset="0"/>
                                    </a:rPr>
                                    <m:t>𝜇</m:t>
                                  </m:r>
                                </m:sup>
                              </m:sSup>
                            </m:e>
                            <m:e>
                              <m:r>
                                <a:rPr lang="en-US" altLang="zh-CN" sz="2600" b="0" i="1" dirty="0" smtClean="0">
                                  <a:latin typeface="Cambria Math" panose="02040503050406030204" pitchFamily="18" charset="0"/>
                                </a:rPr>
                                <m:t>0</m:t>
                              </m:r>
                            </m:e>
                          </m:mr>
                          <m:mr>
                            <m:e>
                              <m:r>
                                <a:rPr lang="en-US" altLang="zh-CN" sz="2600" b="0" i="1" dirty="0" smtClean="0">
                                  <a:latin typeface="Cambria Math" panose="02040503050406030204" pitchFamily="18" charset="0"/>
                                </a:rPr>
                                <m:t>0</m:t>
                              </m:r>
                            </m:e>
                            <m:e>
                              <m:sSup>
                                <m:sSupPr>
                                  <m:ctrlPr>
                                    <a:rPr lang="en-US" altLang="zh-CN" sz="2600" i="1" dirty="0">
                                      <a:latin typeface="Cambria Math" panose="02040503050406030204" pitchFamily="18" charset="0"/>
                                    </a:rPr>
                                  </m:ctrlPr>
                                </m:sSupPr>
                                <m:e>
                                  <m:r>
                                    <a:rPr lang="en-US" altLang="zh-CN" sz="2600" i="1" dirty="0">
                                      <a:latin typeface="Cambria Math" panose="02040503050406030204" pitchFamily="18" charset="0"/>
                                    </a:rPr>
                                    <m:t>𝑒</m:t>
                                  </m:r>
                                </m:e>
                                <m:sup>
                                  <m:r>
                                    <a:rPr lang="en-US" altLang="zh-CN" sz="2600" i="1" dirty="0">
                                      <a:latin typeface="Cambria Math" panose="02040503050406030204" pitchFamily="18" charset="0"/>
                                    </a:rPr>
                                    <m:t>𝑖</m:t>
                                  </m:r>
                                  <m:r>
                                    <a:rPr lang="zh-CN" altLang="en-US" sz="2600" i="1" dirty="0">
                                      <a:latin typeface="Cambria Math" panose="02040503050406030204" pitchFamily="18" charset="0"/>
                                    </a:rPr>
                                    <m:t>𝜇</m:t>
                                  </m:r>
                                </m:sup>
                              </m:sSup>
                            </m:e>
                          </m:mr>
                        </m:m>
                      </m:e>
                    </m:d>
                    <m:sSup>
                      <m:sSupPr>
                        <m:ctrlPr>
                          <a:rPr lang="en-US" altLang="zh-CN" sz="2600" b="0" i="1" dirty="0" smtClean="0">
                            <a:latin typeface="Cambria Math" panose="02040503050406030204" pitchFamily="18" charset="0"/>
                          </a:rPr>
                        </m:ctrlPr>
                      </m:sSupPr>
                      <m:e>
                        <m:r>
                          <a:rPr lang="en-US" altLang="zh-CN" sz="2600" i="1" dirty="0">
                            <a:latin typeface="Cambria Math" panose="02040503050406030204" pitchFamily="18" charset="0"/>
                          </a:rPr>
                          <m:t>𝐸</m:t>
                        </m:r>
                      </m:e>
                      <m:sup>
                        <m:r>
                          <a:rPr lang="en-US" altLang="zh-CN" sz="2600" b="0" i="1" dirty="0" smtClean="0">
                            <a:latin typeface="Cambria Math" panose="02040503050406030204" pitchFamily="18" charset="0"/>
                          </a:rPr>
                          <m:t>−1</m:t>
                        </m:r>
                      </m:sup>
                    </m:sSup>
                  </m:oMath>
                </a14:m>
                <a:r>
                  <a:rPr lang="en-US" altLang="zh-CN" sz="2600" dirty="0"/>
                  <a:t>, </a:t>
                </a:r>
              </a:p>
              <a:p>
                <a:pPr marL="0" indent="0">
                  <a:buNone/>
                </a:pPr>
                <a:endParaRPr lang="en-US" altLang="zh-CN" sz="2200" i="1" dirty="0">
                  <a:latin typeface="Cambria Math" panose="02040503050406030204" pitchFamily="18" charset="0"/>
                </a:endParaRPr>
              </a:p>
              <a:p>
                <a:pPr marL="0" indent="0">
                  <a:buNone/>
                </a:pPr>
                <a:endParaRPr lang="en-US" altLang="zh-CN" sz="2200" i="1" dirty="0">
                  <a:latin typeface="Cambria Math" panose="02040503050406030204" pitchFamily="18" charset="0"/>
                </a:endParaRPr>
              </a:p>
              <a:p>
                <a:pPr marL="0" indent="0">
                  <a:buNone/>
                </a:pPr>
                <a:endParaRPr lang="en-US" altLang="zh-CN" sz="2200" b="0" i="0" dirty="0">
                  <a:latin typeface="Cambria Math" panose="02040503050406030204" pitchFamily="18" charset="0"/>
                </a:endParaRPr>
              </a:p>
              <a:p>
                <a:pPr marL="0" indent="0">
                  <a:buNone/>
                </a:pPr>
                <a:endParaRPr lang="en-US" altLang="zh-CN" sz="2000" dirty="0"/>
              </a:p>
            </p:txBody>
          </p:sp>
        </mc:Choice>
        <mc:Fallback xmlns="">
          <p:sp>
            <p:nvSpPr>
              <p:cNvPr id="3" name="内容占位符 2">
                <a:extLst>
                  <a:ext uri="{FF2B5EF4-FFF2-40B4-BE49-F238E27FC236}">
                    <a16:creationId xmlns:a16="http://schemas.microsoft.com/office/drawing/2014/main" id="{CD2660A7-D525-4CB9-B4C4-436D0D4E6CE6}"/>
                  </a:ext>
                </a:extLst>
              </p:cNvPr>
              <p:cNvSpPr>
                <a:spLocks noGrp="1" noRot="1" noChangeAspect="1" noMove="1" noResize="1" noEditPoints="1" noAdjustHandles="1" noChangeArrowheads="1" noChangeShapeType="1" noTextEdit="1"/>
              </p:cNvSpPr>
              <p:nvPr>
                <p:ph idx="1"/>
              </p:nvPr>
            </p:nvSpPr>
            <p:spPr>
              <a:xfrm>
                <a:off x="571501" y="471488"/>
                <a:ext cx="11229974" cy="5776912"/>
              </a:xfrm>
              <a:blipFill>
                <a:blip r:embed="rId2"/>
                <a:stretch>
                  <a:fillRect l="-597" t="-844" r="-16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6FEF8230-AFAA-4ED9-AE65-FFC22841D32D}"/>
              </a:ext>
            </a:extLst>
          </p:cNvPr>
          <p:cNvSpPr>
            <a:spLocks noGrp="1"/>
          </p:cNvSpPr>
          <p:nvPr>
            <p:ph type="sldNum" sz="quarter" idx="12"/>
          </p:nvPr>
        </p:nvSpPr>
        <p:spPr/>
        <p:txBody>
          <a:bodyPr/>
          <a:lstStyle/>
          <a:p>
            <a:fld id="{BECEA2A7-8118-4BBB-B458-A85BC23F12DD}" type="slidenum">
              <a:rPr lang="zh-CN" altLang="en-US" smtClean="0"/>
              <a:t>35</a:t>
            </a:fld>
            <a:endParaRPr lang="zh-CN" altLang="en-US"/>
          </a:p>
        </p:txBody>
      </p:sp>
    </p:spTree>
    <p:extLst>
      <p:ext uri="{BB962C8B-B14F-4D97-AF65-F5344CB8AC3E}">
        <p14:creationId xmlns:p14="http://schemas.microsoft.com/office/powerpoint/2010/main" val="399682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B760193-E3FF-446E-B6B8-84378DEEC66B}"/>
                  </a:ext>
                </a:extLst>
              </p:cNvPr>
              <p:cNvSpPr>
                <a:spLocks noGrp="1"/>
              </p:cNvSpPr>
              <p:nvPr>
                <p:ph idx="1"/>
              </p:nvPr>
            </p:nvSpPr>
            <p:spPr>
              <a:xfrm>
                <a:off x="600075" y="600075"/>
                <a:ext cx="11015664" cy="5800725"/>
              </a:xfrm>
            </p:spPr>
            <p:txBody>
              <a:bodyPr>
                <a:normAutofit fontScale="77500" lnSpcReduction="20000"/>
              </a:bodyPr>
              <a:lstStyle/>
              <a:p>
                <a:pPr marL="0" indent="0">
                  <a:buNone/>
                </a:pPr>
                <a14:m>
                  <m:oMath xmlns:m="http://schemas.openxmlformats.org/officeDocument/2006/math">
                    <m:r>
                      <a:rPr lang="en-US" altLang="zh-CN" sz="3200" i="1" dirty="0" smtClean="0">
                        <a:latin typeface="Cambria Math" panose="02040503050406030204" pitchFamily="18" charset="0"/>
                      </a:rPr>
                      <m:t>𝐸</m:t>
                    </m:r>
                    <m:r>
                      <a:rPr lang="en-US" altLang="zh-CN" sz="3200" b="0" i="1" dirty="0" smtClean="0">
                        <a:latin typeface="Cambria Math" panose="02040503050406030204" pitchFamily="18" charset="0"/>
                      </a:rPr>
                      <m:t>=</m:t>
                    </m:r>
                    <m:d>
                      <m:dPr>
                        <m:ctrlPr>
                          <a:rPr lang="en-US" altLang="zh-CN" sz="3200" i="1" dirty="0">
                            <a:latin typeface="Cambria Math" panose="02040503050406030204" pitchFamily="18" charset="0"/>
                          </a:rPr>
                        </m:ctrlPr>
                      </m:dPr>
                      <m:e>
                        <m:m>
                          <m:mPr>
                            <m:mcs>
                              <m:mc>
                                <m:mcPr>
                                  <m:count m:val="2"/>
                                  <m:mcJc m:val="center"/>
                                </m:mcPr>
                              </m:mc>
                            </m:mcs>
                            <m:ctrlPr>
                              <a:rPr lang="en-US" altLang="zh-CN" sz="3200" i="1" dirty="0">
                                <a:latin typeface="Cambria Math" panose="02040503050406030204" pitchFamily="18" charset="0"/>
                              </a:rPr>
                            </m:ctrlPr>
                          </m:mPr>
                          <m:mr>
                            <m:e>
                              <m:r>
                                <m:rPr>
                                  <m:brk m:alnAt="7"/>
                                </m:rPr>
                                <a:rPr lang="en-US" altLang="zh-CN" sz="3200" b="0" i="1" dirty="0" smtClean="0">
                                  <a:latin typeface="Cambria Math" panose="02040503050406030204" pitchFamily="18" charset="0"/>
                                </a:rPr>
                                <m:t>−</m:t>
                              </m:r>
                              <m:r>
                                <a:rPr lang="zh-CN" altLang="en-US" sz="3200" i="1" dirty="0" smtClean="0">
                                  <a:latin typeface="Cambria Math" panose="02040503050406030204" pitchFamily="18" charset="0"/>
                                </a:rPr>
                                <m:t>𝛽</m:t>
                              </m:r>
                            </m:e>
                            <m:e>
                              <m:r>
                                <m:rPr>
                                  <m:brk m:alnAt="7"/>
                                </m:rPr>
                                <a:rPr lang="en-US" altLang="zh-CN" sz="3200" i="1" dirty="0">
                                  <a:latin typeface="Cambria Math" panose="02040503050406030204" pitchFamily="18" charset="0"/>
                                </a:rPr>
                                <m:t>−</m:t>
                              </m:r>
                              <m:r>
                                <a:rPr lang="zh-CN" altLang="en-US" sz="3200" i="1" dirty="0">
                                  <a:latin typeface="Cambria Math" panose="02040503050406030204" pitchFamily="18" charset="0"/>
                                </a:rPr>
                                <m:t>𝛽</m:t>
                              </m:r>
                            </m:e>
                          </m:mr>
                          <m:mr>
                            <m:e>
                              <m:r>
                                <a:rPr lang="en-US" altLang="zh-CN" sz="3200" b="0" i="1" dirty="0" smtClean="0">
                                  <a:latin typeface="Cambria Math" panose="02040503050406030204" pitchFamily="18" charset="0"/>
                                </a:rPr>
                                <m:t>𝑖</m:t>
                              </m:r>
                              <m:r>
                                <a:rPr lang="en-US" altLang="zh-CN" sz="3200" b="0" i="1" dirty="0" smtClean="0">
                                  <a:latin typeface="Cambria Math" panose="02040503050406030204" pitchFamily="18" charset="0"/>
                                </a:rPr>
                                <m:t>+</m:t>
                              </m:r>
                              <m:r>
                                <a:rPr lang="zh-CN" altLang="en-US" sz="3200" b="0" i="1" dirty="0" smtClean="0">
                                  <a:latin typeface="Cambria Math" panose="02040503050406030204" pitchFamily="18" charset="0"/>
                                </a:rPr>
                                <m:t>𝛼</m:t>
                              </m:r>
                            </m:e>
                            <m:e>
                              <m:r>
                                <a:rPr lang="en-US" altLang="zh-CN" sz="3200" b="0" i="1" dirty="0" smtClean="0">
                                  <a:latin typeface="Cambria Math" panose="02040503050406030204" pitchFamily="18" charset="0"/>
                                </a:rPr>
                                <m:t>−</m:t>
                              </m:r>
                              <m:r>
                                <a:rPr lang="en-US" altLang="zh-CN" sz="3200" i="1" dirty="0">
                                  <a:latin typeface="Cambria Math" panose="02040503050406030204" pitchFamily="18" charset="0"/>
                                </a:rPr>
                                <m:t>𝑖</m:t>
                              </m:r>
                              <m:r>
                                <a:rPr lang="en-US" altLang="zh-CN" sz="3200" i="1" dirty="0">
                                  <a:latin typeface="Cambria Math" panose="02040503050406030204" pitchFamily="18" charset="0"/>
                                </a:rPr>
                                <m:t>+</m:t>
                              </m:r>
                              <m:r>
                                <a:rPr lang="zh-CN" altLang="en-US" sz="3200" i="1" dirty="0">
                                  <a:latin typeface="Cambria Math" panose="02040503050406030204" pitchFamily="18" charset="0"/>
                                </a:rPr>
                                <m:t>𝛼</m:t>
                              </m:r>
                            </m:e>
                          </m:mr>
                        </m:m>
                      </m:e>
                    </m:d>
                  </m:oMath>
                </a14:m>
                <a:r>
                  <a:rPr lang="en-US" altLang="zh-CN" sz="3200" dirty="0"/>
                  <a:t>, </a:t>
                </a:r>
                <a14:m>
                  <m:oMath xmlns:m="http://schemas.openxmlformats.org/officeDocument/2006/math">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𝐸</m:t>
                        </m:r>
                      </m:e>
                      <m:sup>
                        <m:r>
                          <a:rPr lang="en-US" altLang="zh-CN" sz="3200" i="1" dirty="0">
                            <a:latin typeface="Cambria Math" panose="02040503050406030204" pitchFamily="18" charset="0"/>
                          </a:rPr>
                          <m:t>−1</m:t>
                        </m:r>
                      </m:sup>
                    </m:sSup>
                    <m:r>
                      <a:rPr lang="en-US" altLang="zh-CN" sz="3200" i="1" dirty="0">
                        <a:latin typeface="Cambria Math" panose="02040503050406030204" pitchFamily="18" charset="0"/>
                      </a:rPr>
                      <m:t>=</m:t>
                    </m:r>
                    <m:d>
                      <m:dPr>
                        <m:ctrlPr>
                          <a:rPr lang="en-US" altLang="zh-CN" sz="3200" i="1" dirty="0">
                            <a:latin typeface="Cambria Math" panose="02040503050406030204" pitchFamily="18" charset="0"/>
                          </a:rPr>
                        </m:ctrlPr>
                      </m:dPr>
                      <m:e>
                        <m:m>
                          <m:mPr>
                            <m:mcs>
                              <m:mc>
                                <m:mcPr>
                                  <m:count m:val="2"/>
                                  <m:mcJc m:val="center"/>
                                </m:mcPr>
                              </m:mc>
                            </m:mcs>
                            <m:ctrlPr>
                              <a:rPr lang="en-US" altLang="zh-CN" sz="3200" i="1" dirty="0">
                                <a:latin typeface="Cambria Math" panose="02040503050406030204" pitchFamily="18" charset="0"/>
                              </a:rPr>
                            </m:ctrlPr>
                          </m:mPr>
                          <m:mr>
                            <m:e>
                              <m:r>
                                <m:rPr>
                                  <m:brk m:alnAt="7"/>
                                </m:rPr>
                                <a:rPr lang="en-US" altLang="zh-CN" sz="3200" i="1" dirty="0">
                                  <a:latin typeface="Cambria Math" panose="02040503050406030204" pitchFamily="18" charset="0"/>
                                </a:rPr>
                                <m:t>−</m:t>
                              </m:r>
                              <m:f>
                                <m:fPr>
                                  <m:ctrlPr>
                                    <a:rPr lang="en-US" altLang="zh-CN" sz="3200" i="1" dirty="0">
                                      <a:latin typeface="Cambria Math" panose="02040503050406030204" pitchFamily="18" charset="0"/>
                                    </a:rPr>
                                  </m:ctrlPr>
                                </m:fPr>
                                <m:num>
                                  <m:r>
                                    <a:rPr lang="en-US" altLang="zh-CN" sz="3200" i="1" dirty="0">
                                      <a:latin typeface="Cambria Math" panose="02040503050406030204" pitchFamily="18" charset="0"/>
                                    </a:rPr>
                                    <m:t>1+</m:t>
                                  </m:r>
                                  <m:r>
                                    <a:rPr lang="en-US" altLang="zh-CN" sz="3200" i="1" dirty="0">
                                      <a:latin typeface="Cambria Math" panose="02040503050406030204" pitchFamily="18" charset="0"/>
                                    </a:rPr>
                                    <m:t>𝑖</m:t>
                                  </m:r>
                                  <m:r>
                                    <a:rPr lang="zh-CN" altLang="en-US" sz="3200" i="1" dirty="0">
                                      <a:latin typeface="Cambria Math" panose="02040503050406030204" pitchFamily="18" charset="0"/>
                                    </a:rPr>
                                    <m:t>𝛼</m:t>
                                  </m:r>
                                </m:num>
                                <m:den>
                                  <m:r>
                                    <a:rPr lang="en-US" altLang="zh-CN" sz="3200" i="1" dirty="0">
                                      <a:latin typeface="Cambria Math" panose="02040503050406030204" pitchFamily="18" charset="0"/>
                                    </a:rPr>
                                    <m:t>2</m:t>
                                  </m:r>
                                  <m:r>
                                    <a:rPr lang="zh-CN" altLang="en-US" sz="3200" i="1" dirty="0">
                                      <a:latin typeface="Cambria Math" panose="02040503050406030204" pitchFamily="18" charset="0"/>
                                    </a:rPr>
                                    <m:t>𝛽</m:t>
                                  </m:r>
                                </m:den>
                              </m:f>
                            </m:e>
                            <m:e>
                              <m:r>
                                <a:rPr lang="en-US" altLang="zh-CN" sz="3200" i="1" dirty="0">
                                  <a:latin typeface="Cambria Math" panose="02040503050406030204" pitchFamily="18" charset="0"/>
                                </a:rPr>
                                <m:t>−</m:t>
                              </m:r>
                              <m:f>
                                <m:fPr>
                                  <m:ctrlPr>
                                    <a:rPr lang="en-US" altLang="zh-CN" sz="3200" i="1" dirty="0">
                                      <a:latin typeface="Cambria Math" panose="02040503050406030204" pitchFamily="18" charset="0"/>
                                    </a:rPr>
                                  </m:ctrlPr>
                                </m:fPr>
                                <m:num>
                                  <m:r>
                                    <a:rPr lang="en-US" altLang="zh-CN" sz="3200" i="1" dirty="0">
                                      <a:latin typeface="Cambria Math" panose="02040503050406030204" pitchFamily="18" charset="0"/>
                                    </a:rPr>
                                    <m:t>𝑖</m:t>
                                  </m:r>
                                </m:num>
                                <m:den>
                                  <m:r>
                                    <a:rPr lang="en-US" altLang="zh-CN" sz="3200" i="1" dirty="0">
                                      <a:latin typeface="Cambria Math" panose="02040503050406030204" pitchFamily="18" charset="0"/>
                                    </a:rPr>
                                    <m:t>2</m:t>
                                  </m:r>
                                </m:den>
                              </m:f>
                            </m:e>
                          </m:mr>
                          <m:mr>
                            <m:e>
                              <m:f>
                                <m:fPr>
                                  <m:ctrlPr>
                                    <a:rPr lang="en-US" altLang="zh-CN" sz="3200" i="1" dirty="0">
                                      <a:latin typeface="Cambria Math" panose="02040503050406030204" pitchFamily="18" charset="0"/>
                                    </a:rPr>
                                  </m:ctrlPr>
                                </m:fPr>
                                <m:num>
                                  <m:r>
                                    <a:rPr lang="en-US" altLang="zh-CN" sz="3200" i="1" dirty="0">
                                      <a:latin typeface="Cambria Math" panose="02040503050406030204" pitchFamily="18" charset="0"/>
                                    </a:rPr>
                                    <m:t>−1+</m:t>
                                  </m:r>
                                  <m:r>
                                    <a:rPr lang="en-US" altLang="zh-CN" sz="3200" i="1" dirty="0">
                                      <a:latin typeface="Cambria Math" panose="02040503050406030204" pitchFamily="18" charset="0"/>
                                    </a:rPr>
                                    <m:t>𝑖</m:t>
                                  </m:r>
                                  <m:r>
                                    <a:rPr lang="zh-CN" altLang="en-US" sz="3200" i="1" dirty="0">
                                      <a:latin typeface="Cambria Math" panose="02040503050406030204" pitchFamily="18" charset="0"/>
                                    </a:rPr>
                                    <m:t>𝛼</m:t>
                                  </m:r>
                                </m:num>
                                <m:den>
                                  <m:r>
                                    <a:rPr lang="en-US" altLang="zh-CN" sz="3200" i="1" dirty="0">
                                      <a:latin typeface="Cambria Math" panose="02040503050406030204" pitchFamily="18" charset="0"/>
                                    </a:rPr>
                                    <m:t>2</m:t>
                                  </m:r>
                                  <m:r>
                                    <a:rPr lang="zh-CN" altLang="en-US" sz="3200" i="1" dirty="0">
                                      <a:latin typeface="Cambria Math" panose="02040503050406030204" pitchFamily="18" charset="0"/>
                                    </a:rPr>
                                    <m:t>𝛽</m:t>
                                  </m:r>
                                </m:den>
                              </m:f>
                            </m:e>
                            <m:e>
                              <m:f>
                                <m:fPr>
                                  <m:ctrlPr>
                                    <a:rPr lang="en-US" altLang="zh-CN" sz="3200" i="1" dirty="0">
                                      <a:latin typeface="Cambria Math" panose="02040503050406030204" pitchFamily="18" charset="0"/>
                                    </a:rPr>
                                  </m:ctrlPr>
                                </m:fPr>
                                <m:num>
                                  <m:r>
                                    <a:rPr lang="en-US" altLang="zh-CN" sz="3200" i="1" dirty="0">
                                      <a:latin typeface="Cambria Math" panose="02040503050406030204" pitchFamily="18" charset="0"/>
                                    </a:rPr>
                                    <m:t>𝑖</m:t>
                                  </m:r>
                                </m:num>
                                <m:den>
                                  <m:r>
                                    <a:rPr lang="en-US" altLang="zh-CN" sz="3200" i="1" dirty="0">
                                      <a:latin typeface="Cambria Math" panose="02040503050406030204" pitchFamily="18" charset="0"/>
                                    </a:rPr>
                                    <m:t>2</m:t>
                                  </m:r>
                                </m:den>
                              </m:f>
                            </m:e>
                          </m:mr>
                        </m:m>
                      </m:e>
                    </m:d>
                  </m:oMath>
                </a14:m>
                <a:endParaRPr lang="en-US" altLang="zh-CN" sz="3200" dirty="0"/>
              </a:p>
              <a:p>
                <a:pPr marL="0" indent="0">
                  <a:buNone/>
                </a:pPr>
                <a:endParaRPr lang="en-US" altLang="zh-CN" sz="3200" dirty="0"/>
              </a:p>
              <a:p>
                <a:pPr marL="0" indent="0">
                  <a:buNone/>
                </a:pPr>
                <a:endParaRPr lang="en-US" altLang="zh-CN" sz="3200" b="0" i="0" dirty="0">
                  <a:latin typeface="Cambria Math" panose="02040503050406030204" pitchFamily="18" charset="0"/>
                </a:endParaRPr>
              </a:p>
              <a:p>
                <a:pPr marL="0" indent="0">
                  <a:buNone/>
                </a:pPr>
                <a14:m>
                  <m:oMath xmlns:m="http://schemas.openxmlformats.org/officeDocument/2006/math">
                    <m:r>
                      <a:rPr lang="en-US" altLang="zh-CN" sz="3200" b="0" i="0" dirty="0" smtClean="0">
                        <a:latin typeface="Cambria Math" panose="02040503050406030204" pitchFamily="18" charset="0"/>
                      </a:rPr>
                      <m:t>1−</m:t>
                    </m:r>
                    <m:r>
                      <a:rPr lang="en-US" altLang="zh-CN" sz="3200" i="1" dirty="0">
                        <a:latin typeface="Cambria Math" panose="02040503050406030204" pitchFamily="18" charset="0"/>
                      </a:rPr>
                      <m:t>𝑇</m:t>
                    </m:r>
                    <m:r>
                      <a:rPr lang="en-US" altLang="zh-CN" sz="3200" b="0" i="1" dirty="0" smtClean="0">
                        <a:latin typeface="Cambria Math" panose="02040503050406030204" pitchFamily="18" charset="0"/>
                      </a:rPr>
                      <m:t>=</m:t>
                    </m:r>
                    <m:r>
                      <a:rPr lang="en-US" altLang="zh-CN" sz="3200" i="1" dirty="0">
                        <a:latin typeface="Cambria Math" panose="02040503050406030204" pitchFamily="18" charset="0"/>
                      </a:rPr>
                      <m:t>𝐸</m:t>
                    </m:r>
                    <m:d>
                      <m:dPr>
                        <m:ctrlPr>
                          <a:rPr lang="en-US" altLang="zh-CN" sz="3200" i="1" dirty="0">
                            <a:latin typeface="Cambria Math" panose="02040503050406030204" pitchFamily="18" charset="0"/>
                          </a:rPr>
                        </m:ctrlPr>
                      </m:dPr>
                      <m:e>
                        <m:m>
                          <m:mPr>
                            <m:mcs>
                              <m:mc>
                                <m:mcPr>
                                  <m:count m:val="2"/>
                                  <m:mcJc m:val="center"/>
                                </m:mcPr>
                              </m:mc>
                            </m:mcs>
                            <m:ctrlPr>
                              <a:rPr lang="en-US" altLang="zh-CN" sz="3200" i="1" dirty="0">
                                <a:latin typeface="Cambria Math" panose="02040503050406030204" pitchFamily="18" charset="0"/>
                              </a:rPr>
                            </m:ctrlPr>
                          </m:mPr>
                          <m:mr>
                            <m:e>
                              <m:r>
                                <m:rPr>
                                  <m:brk m:alnAt="7"/>
                                </m:rPr>
                                <a:rPr lang="en-US" altLang="zh-CN" sz="3200" b="0" i="1" dirty="0" smtClean="0">
                                  <a:latin typeface="Cambria Math" panose="02040503050406030204" pitchFamily="18" charset="0"/>
                                </a:rPr>
                                <m:t>1</m:t>
                              </m:r>
                            </m:e>
                            <m:e>
                              <m:r>
                                <a:rPr lang="en-US" altLang="zh-CN" sz="3200" i="1" dirty="0">
                                  <a:latin typeface="Cambria Math" panose="02040503050406030204" pitchFamily="18" charset="0"/>
                                </a:rPr>
                                <m:t>0</m:t>
                              </m:r>
                            </m:e>
                          </m:mr>
                          <m:mr>
                            <m:e>
                              <m:r>
                                <a:rPr lang="en-US" altLang="zh-CN" sz="3200" i="1" dirty="0">
                                  <a:latin typeface="Cambria Math" panose="02040503050406030204" pitchFamily="18" charset="0"/>
                                </a:rPr>
                                <m:t>0</m:t>
                              </m:r>
                            </m:e>
                            <m:e>
                              <m:r>
                                <a:rPr lang="en-US" altLang="zh-CN" sz="3200" b="0" i="1" dirty="0" smtClean="0">
                                  <a:latin typeface="Cambria Math" panose="02040503050406030204" pitchFamily="18" charset="0"/>
                                </a:rPr>
                                <m:t>1</m:t>
                              </m:r>
                            </m:e>
                          </m:mr>
                        </m:m>
                      </m:e>
                    </m:d>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𝐸</m:t>
                        </m:r>
                      </m:e>
                      <m:sup>
                        <m:r>
                          <a:rPr lang="en-US" altLang="zh-CN" sz="3200" i="1" dirty="0">
                            <a:latin typeface="Cambria Math" panose="02040503050406030204" pitchFamily="18" charset="0"/>
                          </a:rPr>
                          <m:t>−1</m:t>
                        </m:r>
                      </m:sup>
                    </m:sSup>
                    <m:r>
                      <a:rPr lang="en-US" altLang="zh-CN" sz="3200" b="0" i="1" dirty="0" smtClean="0">
                        <a:latin typeface="Cambria Math" panose="02040503050406030204" pitchFamily="18" charset="0"/>
                      </a:rPr>
                      <m:t>−</m:t>
                    </m:r>
                    <m:r>
                      <a:rPr lang="en-US" altLang="zh-CN" sz="3200" i="1" dirty="0">
                        <a:latin typeface="Cambria Math" panose="02040503050406030204" pitchFamily="18" charset="0"/>
                      </a:rPr>
                      <m:t>𝐸</m:t>
                    </m:r>
                    <m:d>
                      <m:dPr>
                        <m:ctrlPr>
                          <a:rPr lang="en-US" altLang="zh-CN" sz="3200" i="1" dirty="0">
                            <a:latin typeface="Cambria Math" panose="02040503050406030204" pitchFamily="18" charset="0"/>
                          </a:rPr>
                        </m:ctrlPr>
                      </m:dPr>
                      <m:e>
                        <m:m>
                          <m:mPr>
                            <m:mcs>
                              <m:mc>
                                <m:mcPr>
                                  <m:count m:val="2"/>
                                  <m:mcJc m:val="center"/>
                                </m:mcPr>
                              </m:mc>
                            </m:mcs>
                            <m:ctrlPr>
                              <a:rPr lang="en-US" altLang="zh-CN" sz="3200" i="1" dirty="0">
                                <a:latin typeface="Cambria Math" panose="02040503050406030204" pitchFamily="18" charset="0"/>
                              </a:rPr>
                            </m:ctrlPr>
                          </m:mPr>
                          <m:mr>
                            <m:e>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𝑒</m:t>
                                  </m:r>
                                </m:e>
                                <m:sup>
                                  <m:r>
                                    <a:rPr lang="en-US" altLang="zh-CN" sz="3200" i="1" dirty="0">
                                      <a:latin typeface="Cambria Math" panose="02040503050406030204" pitchFamily="18" charset="0"/>
                                    </a:rPr>
                                    <m:t>−</m:t>
                                  </m:r>
                                  <m:r>
                                    <a:rPr lang="en-US" altLang="zh-CN" sz="3200" i="1" dirty="0">
                                      <a:latin typeface="Cambria Math" panose="02040503050406030204" pitchFamily="18" charset="0"/>
                                    </a:rPr>
                                    <m:t>𝑖</m:t>
                                  </m:r>
                                  <m:r>
                                    <a:rPr lang="zh-CN" altLang="en-US" sz="3200" i="1" dirty="0">
                                      <a:latin typeface="Cambria Math" panose="02040503050406030204" pitchFamily="18" charset="0"/>
                                    </a:rPr>
                                    <m:t>𝜇</m:t>
                                  </m:r>
                                </m:sup>
                              </m:sSup>
                            </m:e>
                            <m:e>
                              <m:r>
                                <a:rPr lang="en-US" altLang="zh-CN" sz="3200" i="1" dirty="0">
                                  <a:latin typeface="Cambria Math" panose="02040503050406030204" pitchFamily="18" charset="0"/>
                                </a:rPr>
                                <m:t>0</m:t>
                              </m:r>
                            </m:e>
                          </m:mr>
                          <m:mr>
                            <m:e>
                              <m:r>
                                <a:rPr lang="en-US" altLang="zh-CN" sz="3200" i="1" dirty="0">
                                  <a:latin typeface="Cambria Math" panose="02040503050406030204" pitchFamily="18" charset="0"/>
                                </a:rPr>
                                <m:t>0</m:t>
                              </m:r>
                            </m:e>
                            <m:e>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𝑒</m:t>
                                  </m:r>
                                </m:e>
                                <m:sup>
                                  <m:r>
                                    <a:rPr lang="en-US" altLang="zh-CN" sz="3200" i="1" dirty="0">
                                      <a:latin typeface="Cambria Math" panose="02040503050406030204" pitchFamily="18" charset="0"/>
                                    </a:rPr>
                                    <m:t>𝑖</m:t>
                                  </m:r>
                                  <m:r>
                                    <a:rPr lang="zh-CN" altLang="en-US" sz="3200" i="1" dirty="0">
                                      <a:latin typeface="Cambria Math" panose="02040503050406030204" pitchFamily="18" charset="0"/>
                                    </a:rPr>
                                    <m:t>𝜇</m:t>
                                  </m:r>
                                </m:sup>
                              </m:sSup>
                            </m:e>
                          </m:mr>
                        </m:m>
                      </m:e>
                    </m:d>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𝐸</m:t>
                        </m:r>
                      </m:e>
                      <m:sup>
                        <m:r>
                          <a:rPr lang="en-US" altLang="zh-CN" sz="3200" i="1" dirty="0">
                            <a:latin typeface="Cambria Math" panose="02040503050406030204" pitchFamily="18" charset="0"/>
                          </a:rPr>
                          <m:t>−1</m:t>
                        </m:r>
                      </m:sup>
                    </m:sSup>
                    <m:r>
                      <a:rPr lang="en-US" altLang="zh-CN" sz="3200" b="0" i="0" dirty="0" smtClean="0">
                        <a:latin typeface="Cambria Math" panose="02040503050406030204" pitchFamily="18" charset="0"/>
                      </a:rPr>
                      <m:t>=</m:t>
                    </m:r>
                    <m:r>
                      <a:rPr lang="en-US" altLang="zh-CN" sz="3200" i="1" dirty="0">
                        <a:latin typeface="Cambria Math" panose="02040503050406030204" pitchFamily="18" charset="0"/>
                      </a:rPr>
                      <m:t>𝐸</m:t>
                    </m:r>
                    <m:d>
                      <m:dPr>
                        <m:ctrlPr>
                          <a:rPr lang="en-US" altLang="zh-CN" sz="3200" i="1" dirty="0">
                            <a:latin typeface="Cambria Math" panose="02040503050406030204" pitchFamily="18" charset="0"/>
                          </a:rPr>
                        </m:ctrlPr>
                      </m:dPr>
                      <m:e>
                        <m:m>
                          <m:mPr>
                            <m:mcs>
                              <m:mc>
                                <m:mcPr>
                                  <m:count m:val="2"/>
                                  <m:mcJc m:val="center"/>
                                </m:mcPr>
                              </m:mc>
                            </m:mcs>
                            <m:ctrlPr>
                              <a:rPr lang="en-US" altLang="zh-CN" sz="3200" i="1" dirty="0">
                                <a:latin typeface="Cambria Math" panose="02040503050406030204" pitchFamily="18" charset="0"/>
                              </a:rPr>
                            </m:ctrlPr>
                          </m:mPr>
                          <m:mr>
                            <m:e>
                              <m:sSup>
                                <m:sSupPr>
                                  <m:ctrlPr>
                                    <a:rPr lang="en-US" altLang="zh-CN" sz="3200" i="1" dirty="0">
                                      <a:latin typeface="Cambria Math" panose="02040503050406030204" pitchFamily="18" charset="0"/>
                                    </a:rPr>
                                  </m:ctrlPr>
                                </m:sSupPr>
                                <m:e>
                                  <m:r>
                                    <a:rPr lang="en-US" altLang="zh-CN" sz="3200" b="0" i="1" dirty="0" smtClean="0">
                                      <a:latin typeface="Cambria Math" panose="02040503050406030204" pitchFamily="18" charset="0"/>
                                    </a:rPr>
                                    <m:t>1−</m:t>
                                  </m:r>
                                  <m:r>
                                    <a:rPr lang="en-US" altLang="zh-CN" sz="3200" i="1" dirty="0">
                                      <a:latin typeface="Cambria Math" panose="02040503050406030204" pitchFamily="18" charset="0"/>
                                    </a:rPr>
                                    <m:t>𝑒</m:t>
                                  </m:r>
                                </m:e>
                                <m:sup>
                                  <m:r>
                                    <a:rPr lang="en-US" altLang="zh-CN" sz="3200" i="1" dirty="0">
                                      <a:latin typeface="Cambria Math" panose="02040503050406030204" pitchFamily="18" charset="0"/>
                                    </a:rPr>
                                    <m:t>−</m:t>
                                  </m:r>
                                  <m:r>
                                    <a:rPr lang="en-US" altLang="zh-CN" sz="3200" i="1" dirty="0">
                                      <a:latin typeface="Cambria Math" panose="02040503050406030204" pitchFamily="18" charset="0"/>
                                    </a:rPr>
                                    <m:t>𝑖</m:t>
                                  </m:r>
                                  <m:r>
                                    <a:rPr lang="zh-CN" altLang="en-US" sz="3200" i="1" dirty="0">
                                      <a:latin typeface="Cambria Math" panose="02040503050406030204" pitchFamily="18" charset="0"/>
                                    </a:rPr>
                                    <m:t>𝜇</m:t>
                                  </m:r>
                                </m:sup>
                              </m:sSup>
                            </m:e>
                            <m:e>
                              <m:r>
                                <a:rPr lang="en-US" altLang="zh-CN" sz="3200" i="1" dirty="0">
                                  <a:latin typeface="Cambria Math" panose="02040503050406030204" pitchFamily="18" charset="0"/>
                                </a:rPr>
                                <m:t>0</m:t>
                              </m:r>
                            </m:e>
                          </m:mr>
                          <m:mr>
                            <m:e>
                              <m:r>
                                <a:rPr lang="en-US" altLang="zh-CN" sz="3200" i="1" dirty="0">
                                  <a:latin typeface="Cambria Math" panose="02040503050406030204" pitchFamily="18" charset="0"/>
                                </a:rPr>
                                <m:t>0</m:t>
                              </m:r>
                            </m:e>
                            <m:e>
                              <m:sSup>
                                <m:sSupPr>
                                  <m:ctrlPr>
                                    <a:rPr lang="en-US" altLang="zh-CN" sz="3200" i="1" dirty="0">
                                      <a:latin typeface="Cambria Math" panose="02040503050406030204" pitchFamily="18" charset="0"/>
                                    </a:rPr>
                                  </m:ctrlPr>
                                </m:sSupPr>
                                <m:e>
                                  <m:r>
                                    <a:rPr lang="en-US" altLang="zh-CN" sz="3200" b="0" i="1" dirty="0" smtClean="0">
                                      <a:latin typeface="Cambria Math" panose="02040503050406030204" pitchFamily="18" charset="0"/>
                                    </a:rPr>
                                    <m:t>1−</m:t>
                                  </m:r>
                                  <m:r>
                                    <a:rPr lang="en-US" altLang="zh-CN" sz="3200" i="1" dirty="0">
                                      <a:latin typeface="Cambria Math" panose="02040503050406030204" pitchFamily="18" charset="0"/>
                                    </a:rPr>
                                    <m:t>𝑒</m:t>
                                  </m:r>
                                </m:e>
                                <m:sup>
                                  <m:r>
                                    <a:rPr lang="en-US" altLang="zh-CN" sz="3200" i="1" dirty="0">
                                      <a:latin typeface="Cambria Math" panose="02040503050406030204" pitchFamily="18" charset="0"/>
                                    </a:rPr>
                                    <m:t>𝑖</m:t>
                                  </m:r>
                                  <m:r>
                                    <a:rPr lang="zh-CN" altLang="en-US" sz="3200" i="1" dirty="0">
                                      <a:latin typeface="Cambria Math" panose="02040503050406030204" pitchFamily="18" charset="0"/>
                                    </a:rPr>
                                    <m:t>𝜇</m:t>
                                  </m:r>
                                </m:sup>
                              </m:sSup>
                            </m:e>
                          </m:mr>
                        </m:m>
                      </m:e>
                    </m:d>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𝐸</m:t>
                        </m:r>
                      </m:e>
                      <m:sup>
                        <m:r>
                          <a:rPr lang="en-US" altLang="zh-CN" sz="3200" i="1" dirty="0">
                            <a:latin typeface="Cambria Math" panose="02040503050406030204" pitchFamily="18" charset="0"/>
                          </a:rPr>
                          <m:t>−1</m:t>
                        </m:r>
                      </m:sup>
                    </m:sSup>
                  </m:oMath>
                </a14:m>
                <a:r>
                  <a:rPr lang="en-US" altLang="zh-CN" sz="3200" dirty="0"/>
                  <a:t>, </a:t>
                </a:r>
              </a:p>
              <a:p>
                <a:pPr marL="0" indent="0">
                  <a:buNone/>
                </a:pPr>
                <a:endParaRPr lang="en-US" altLang="zh-CN" sz="3200" b="0" i="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altLang="zh-CN" sz="3200" b="0" i="0" dirty="0" smtClean="0">
                          <a:latin typeface="Cambria Math" panose="02040503050406030204" pitchFamily="18" charset="0"/>
                        </a:rPr>
                        <m:t>(</m:t>
                      </m:r>
                      <m:r>
                        <a:rPr lang="en-US" altLang="zh-CN" sz="3200" dirty="0">
                          <a:latin typeface="Cambria Math" panose="02040503050406030204" pitchFamily="18" charset="0"/>
                        </a:rPr>
                        <m:t>1−</m:t>
                      </m:r>
                      <m:r>
                        <a:rPr lang="en-US" altLang="zh-CN" sz="3200" i="1" dirty="0">
                          <a:latin typeface="Cambria Math" panose="02040503050406030204" pitchFamily="18" charset="0"/>
                        </a:rPr>
                        <m:t>𝑇</m:t>
                      </m:r>
                      <m:sSup>
                        <m:sSupPr>
                          <m:ctrlPr>
                            <a:rPr lang="en-US" altLang="zh-CN" sz="3200" b="0" i="1" dirty="0" smtClean="0">
                              <a:latin typeface="Cambria Math" panose="02040503050406030204" pitchFamily="18" charset="0"/>
                            </a:rPr>
                          </m:ctrlPr>
                        </m:sSupPr>
                        <m:e>
                          <m:r>
                            <a:rPr lang="en-US" altLang="zh-CN" sz="3200" b="0" i="1" dirty="0" smtClean="0">
                              <a:latin typeface="Cambria Math" panose="02040503050406030204" pitchFamily="18" charset="0"/>
                            </a:rPr>
                            <m:t>)</m:t>
                          </m:r>
                        </m:e>
                        <m:sup>
                          <m:r>
                            <a:rPr lang="en-US" altLang="zh-CN" sz="3200" b="0" i="1" dirty="0" smtClean="0">
                              <a:latin typeface="Cambria Math" panose="02040503050406030204" pitchFamily="18" charset="0"/>
                            </a:rPr>
                            <m:t>−1</m:t>
                          </m:r>
                        </m:sup>
                      </m:sSup>
                      <m:r>
                        <a:rPr lang="en-US" altLang="zh-CN" sz="3200" b="0" i="1" dirty="0" smtClean="0">
                          <a:latin typeface="Cambria Math" panose="02040503050406030204" pitchFamily="18" charset="0"/>
                        </a:rPr>
                        <m:t>=</m:t>
                      </m:r>
                      <m:r>
                        <a:rPr lang="en-US" altLang="zh-CN" sz="3200" i="1" dirty="0">
                          <a:latin typeface="Cambria Math" panose="02040503050406030204" pitchFamily="18" charset="0"/>
                        </a:rPr>
                        <m:t>𝐸</m:t>
                      </m:r>
                      <m:r>
                        <a:rPr lang="en-US" altLang="zh-CN" sz="3200" b="0" i="1" dirty="0" smtClean="0">
                          <a:latin typeface="Cambria Math" panose="02040503050406030204" pitchFamily="18" charset="0"/>
                        </a:rPr>
                        <m:t> </m:t>
                      </m:r>
                      <m:r>
                        <a:rPr lang="en-US" altLang="zh-CN" sz="3200" i="1" dirty="0">
                          <a:latin typeface="Cambria Math" panose="02040503050406030204" pitchFamily="18" charset="0"/>
                        </a:rPr>
                        <m:t>𝐼𝑛𝑣</m:t>
                      </m:r>
                      <m:d>
                        <m:dPr>
                          <m:ctrlPr>
                            <a:rPr lang="en-US" altLang="zh-CN" sz="3200" i="1" dirty="0">
                              <a:latin typeface="Cambria Math" panose="02040503050406030204" pitchFamily="18" charset="0"/>
                            </a:rPr>
                          </m:ctrlPr>
                        </m:dPr>
                        <m:e>
                          <m:m>
                            <m:mPr>
                              <m:mcs>
                                <m:mc>
                                  <m:mcPr>
                                    <m:count m:val="2"/>
                                    <m:mcJc m:val="center"/>
                                  </m:mcPr>
                                </m:mc>
                              </m:mcs>
                              <m:ctrlPr>
                                <a:rPr lang="en-US" altLang="zh-CN" sz="3200" i="1" dirty="0">
                                  <a:latin typeface="Cambria Math" panose="02040503050406030204" pitchFamily="18" charset="0"/>
                                </a:rPr>
                              </m:ctrlPr>
                            </m:mPr>
                            <m:mr>
                              <m:e>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1−</m:t>
                                    </m:r>
                                    <m:r>
                                      <a:rPr lang="en-US" altLang="zh-CN" sz="3200" i="1" dirty="0">
                                        <a:latin typeface="Cambria Math" panose="02040503050406030204" pitchFamily="18" charset="0"/>
                                      </a:rPr>
                                      <m:t>𝑒</m:t>
                                    </m:r>
                                  </m:e>
                                  <m:sup>
                                    <m:r>
                                      <a:rPr lang="en-US" altLang="zh-CN" sz="3200" i="1" dirty="0">
                                        <a:latin typeface="Cambria Math" panose="02040503050406030204" pitchFamily="18" charset="0"/>
                                      </a:rPr>
                                      <m:t>−</m:t>
                                    </m:r>
                                    <m:r>
                                      <a:rPr lang="en-US" altLang="zh-CN" sz="3200" i="1" dirty="0">
                                        <a:latin typeface="Cambria Math" panose="02040503050406030204" pitchFamily="18" charset="0"/>
                                      </a:rPr>
                                      <m:t>𝑖</m:t>
                                    </m:r>
                                    <m:r>
                                      <a:rPr lang="zh-CN" altLang="en-US" sz="3200" i="1" dirty="0">
                                        <a:latin typeface="Cambria Math" panose="02040503050406030204" pitchFamily="18" charset="0"/>
                                      </a:rPr>
                                      <m:t>𝜇</m:t>
                                    </m:r>
                                  </m:sup>
                                </m:sSup>
                              </m:e>
                              <m:e>
                                <m:r>
                                  <a:rPr lang="en-US" altLang="zh-CN" sz="3200" i="1" dirty="0">
                                    <a:latin typeface="Cambria Math" panose="02040503050406030204" pitchFamily="18" charset="0"/>
                                  </a:rPr>
                                  <m:t>0</m:t>
                                </m:r>
                              </m:e>
                            </m:mr>
                            <m:mr>
                              <m:e>
                                <m:r>
                                  <a:rPr lang="en-US" altLang="zh-CN" sz="3200" i="1" dirty="0">
                                    <a:latin typeface="Cambria Math" panose="02040503050406030204" pitchFamily="18" charset="0"/>
                                  </a:rPr>
                                  <m:t>0</m:t>
                                </m:r>
                              </m:e>
                              <m:e>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1−</m:t>
                                    </m:r>
                                    <m:r>
                                      <a:rPr lang="en-US" altLang="zh-CN" sz="3200" i="1" dirty="0">
                                        <a:latin typeface="Cambria Math" panose="02040503050406030204" pitchFamily="18" charset="0"/>
                                      </a:rPr>
                                      <m:t>𝑒</m:t>
                                    </m:r>
                                  </m:e>
                                  <m:sup>
                                    <m:r>
                                      <a:rPr lang="en-US" altLang="zh-CN" sz="3200" i="1" dirty="0">
                                        <a:latin typeface="Cambria Math" panose="02040503050406030204" pitchFamily="18" charset="0"/>
                                      </a:rPr>
                                      <m:t>𝑖</m:t>
                                    </m:r>
                                    <m:r>
                                      <a:rPr lang="zh-CN" altLang="en-US" sz="3200" i="1" dirty="0">
                                        <a:latin typeface="Cambria Math" panose="02040503050406030204" pitchFamily="18" charset="0"/>
                                      </a:rPr>
                                      <m:t>𝜇</m:t>
                                    </m:r>
                                  </m:sup>
                                </m:sSup>
                              </m:e>
                            </m:mr>
                          </m:m>
                        </m:e>
                      </m:d>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𝐸</m:t>
                          </m:r>
                        </m:e>
                        <m:sup>
                          <m:r>
                            <a:rPr lang="en-US" altLang="zh-CN" sz="3200" i="1" dirty="0">
                              <a:latin typeface="Cambria Math" panose="02040503050406030204" pitchFamily="18" charset="0"/>
                            </a:rPr>
                            <m:t>−1</m:t>
                          </m:r>
                        </m:sup>
                      </m:sSup>
                      <m:r>
                        <a:rPr lang="en-US" altLang="zh-CN" sz="3200" b="0" i="1" dirty="0" smtClean="0">
                          <a:latin typeface="Cambria Math" panose="02040503050406030204" pitchFamily="18" charset="0"/>
                        </a:rPr>
                        <m:t>=</m:t>
                      </m:r>
                      <m:r>
                        <a:rPr lang="en-US" altLang="zh-CN" sz="3200" i="1" dirty="0">
                          <a:latin typeface="Cambria Math" panose="02040503050406030204" pitchFamily="18" charset="0"/>
                        </a:rPr>
                        <m:t>𝐸</m:t>
                      </m:r>
                      <m:d>
                        <m:dPr>
                          <m:ctrlPr>
                            <a:rPr lang="en-US" altLang="zh-CN" sz="3200" i="1" dirty="0">
                              <a:latin typeface="Cambria Math" panose="02040503050406030204" pitchFamily="18" charset="0"/>
                            </a:rPr>
                          </m:ctrlPr>
                        </m:dPr>
                        <m:e>
                          <m:m>
                            <m:mPr>
                              <m:mcs>
                                <m:mc>
                                  <m:mcPr>
                                    <m:count m:val="2"/>
                                    <m:mcJc m:val="center"/>
                                  </m:mcPr>
                                </m:mc>
                              </m:mcs>
                              <m:ctrlPr>
                                <a:rPr lang="en-US" altLang="zh-CN" sz="3200" i="1" dirty="0">
                                  <a:latin typeface="Cambria Math" panose="02040503050406030204" pitchFamily="18" charset="0"/>
                                </a:rPr>
                              </m:ctrlPr>
                            </m:mPr>
                            <m:mr>
                              <m:e>
                                <m:f>
                                  <m:fPr>
                                    <m:ctrlPr>
                                      <a:rPr lang="en-US" altLang="zh-CN" sz="3200" i="1" dirty="0">
                                        <a:latin typeface="Cambria Math" panose="02040503050406030204" pitchFamily="18" charset="0"/>
                                      </a:rPr>
                                    </m:ctrlPr>
                                  </m:fPr>
                                  <m:num>
                                    <m:r>
                                      <a:rPr lang="en-US" altLang="zh-CN" sz="3200" i="1" dirty="0">
                                        <a:latin typeface="Cambria Math" panose="02040503050406030204" pitchFamily="18" charset="0"/>
                                      </a:rPr>
                                      <m:t>1</m:t>
                                    </m:r>
                                  </m:num>
                                  <m:den>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1−</m:t>
                                        </m:r>
                                        <m:r>
                                          <a:rPr lang="en-US" altLang="zh-CN" sz="3200" i="1" dirty="0">
                                            <a:latin typeface="Cambria Math" panose="02040503050406030204" pitchFamily="18" charset="0"/>
                                          </a:rPr>
                                          <m:t>𝑒</m:t>
                                        </m:r>
                                      </m:e>
                                      <m:sup>
                                        <m:r>
                                          <a:rPr lang="en-US" altLang="zh-CN" sz="3200" i="1" dirty="0">
                                            <a:latin typeface="Cambria Math" panose="02040503050406030204" pitchFamily="18" charset="0"/>
                                          </a:rPr>
                                          <m:t>−</m:t>
                                        </m:r>
                                        <m:r>
                                          <a:rPr lang="en-US" altLang="zh-CN" sz="3200" i="1" dirty="0">
                                            <a:latin typeface="Cambria Math" panose="02040503050406030204" pitchFamily="18" charset="0"/>
                                          </a:rPr>
                                          <m:t>𝑖</m:t>
                                        </m:r>
                                        <m:r>
                                          <a:rPr lang="zh-CN" altLang="en-US" sz="3200" i="1" dirty="0">
                                            <a:latin typeface="Cambria Math" panose="02040503050406030204" pitchFamily="18" charset="0"/>
                                          </a:rPr>
                                          <m:t>𝜇</m:t>
                                        </m:r>
                                      </m:sup>
                                    </m:sSup>
                                  </m:den>
                                </m:f>
                              </m:e>
                              <m:e>
                                <m:r>
                                  <a:rPr lang="en-US" altLang="zh-CN" sz="3200" i="1" dirty="0">
                                    <a:latin typeface="Cambria Math" panose="02040503050406030204" pitchFamily="18" charset="0"/>
                                  </a:rPr>
                                  <m:t>0</m:t>
                                </m:r>
                              </m:e>
                            </m:mr>
                            <m:mr>
                              <m:e>
                                <m:r>
                                  <a:rPr lang="en-US" altLang="zh-CN" sz="3200" i="1" dirty="0">
                                    <a:latin typeface="Cambria Math" panose="02040503050406030204" pitchFamily="18" charset="0"/>
                                  </a:rPr>
                                  <m:t>0</m:t>
                                </m:r>
                              </m:e>
                              <m:e>
                                <m:f>
                                  <m:fPr>
                                    <m:ctrlPr>
                                      <a:rPr lang="en-US" altLang="zh-CN" sz="3200" i="1" dirty="0">
                                        <a:latin typeface="Cambria Math" panose="02040503050406030204" pitchFamily="18" charset="0"/>
                                      </a:rPr>
                                    </m:ctrlPr>
                                  </m:fPr>
                                  <m:num>
                                    <m:r>
                                      <a:rPr lang="en-US" altLang="zh-CN" sz="3200" i="1" dirty="0">
                                        <a:latin typeface="Cambria Math" panose="02040503050406030204" pitchFamily="18" charset="0"/>
                                      </a:rPr>
                                      <m:t>1</m:t>
                                    </m:r>
                                  </m:num>
                                  <m:den>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1−</m:t>
                                        </m:r>
                                        <m:r>
                                          <a:rPr lang="en-US" altLang="zh-CN" sz="3200" i="1" dirty="0">
                                            <a:latin typeface="Cambria Math" panose="02040503050406030204" pitchFamily="18" charset="0"/>
                                          </a:rPr>
                                          <m:t>𝑒</m:t>
                                        </m:r>
                                      </m:e>
                                      <m:sup>
                                        <m:r>
                                          <a:rPr lang="en-US" altLang="zh-CN" sz="3200" i="1" dirty="0">
                                            <a:latin typeface="Cambria Math" panose="02040503050406030204" pitchFamily="18" charset="0"/>
                                          </a:rPr>
                                          <m:t>𝑖</m:t>
                                        </m:r>
                                        <m:r>
                                          <a:rPr lang="zh-CN" altLang="en-US" sz="3200" i="1" dirty="0">
                                            <a:latin typeface="Cambria Math" panose="02040503050406030204" pitchFamily="18" charset="0"/>
                                          </a:rPr>
                                          <m:t>𝜇</m:t>
                                        </m:r>
                                      </m:sup>
                                    </m:sSup>
                                  </m:den>
                                </m:f>
                              </m:e>
                            </m:mr>
                          </m:m>
                        </m:e>
                      </m:d>
                      <m:sSup>
                        <m:sSupPr>
                          <m:ctrlPr>
                            <a:rPr lang="en-US" altLang="zh-CN" sz="3200" i="1" dirty="0">
                              <a:latin typeface="Cambria Math" panose="02040503050406030204" pitchFamily="18" charset="0"/>
                            </a:rPr>
                          </m:ctrlPr>
                        </m:sSupPr>
                        <m:e>
                          <m:r>
                            <a:rPr lang="en-US" altLang="zh-CN" sz="3200" i="1" dirty="0">
                              <a:latin typeface="Cambria Math" panose="02040503050406030204" pitchFamily="18" charset="0"/>
                            </a:rPr>
                            <m:t>𝐸</m:t>
                          </m:r>
                        </m:e>
                        <m:sup>
                          <m:r>
                            <a:rPr lang="en-US" altLang="zh-CN" sz="3200" i="1" dirty="0">
                              <a:latin typeface="Cambria Math" panose="02040503050406030204" pitchFamily="18" charset="0"/>
                            </a:rPr>
                            <m:t>−1</m:t>
                          </m:r>
                        </m:sup>
                      </m:sSup>
                    </m:oMath>
                  </m:oMathPara>
                </a14:m>
                <a:endParaRPr lang="en-US" altLang="zh-CN" sz="3200" i="1" dirty="0">
                  <a:latin typeface="Cambria Math" panose="02040503050406030204" pitchFamily="18" charset="0"/>
                </a:endParaRPr>
              </a:p>
              <a:p>
                <a:pPr marL="0" indent="0">
                  <a:buNone/>
                </a:pPr>
                <a14:m>
                  <m:oMath xmlns:m="http://schemas.openxmlformats.org/officeDocument/2006/math">
                    <m:r>
                      <a:rPr lang="en-US" altLang="zh-CN" sz="3200" b="0" i="0" dirty="0" smtClean="0">
                        <a:latin typeface="Cambria Math" panose="02040503050406030204" pitchFamily="18" charset="0"/>
                      </a:rPr>
                      <m:t>=</m:t>
                    </m:r>
                    <m:f>
                      <m:fPr>
                        <m:ctrlPr>
                          <a:rPr lang="en-US" altLang="zh-CN" sz="3200" i="1" dirty="0">
                            <a:latin typeface="Cambria Math" panose="02040503050406030204" pitchFamily="18" charset="0"/>
                          </a:rPr>
                        </m:ctrlPr>
                      </m:fPr>
                      <m:num>
                        <m:r>
                          <a:rPr lang="en-US" altLang="zh-CN" sz="3200" i="1" dirty="0">
                            <a:latin typeface="Cambria Math" panose="02040503050406030204" pitchFamily="18" charset="0"/>
                          </a:rPr>
                          <m:t>1</m:t>
                        </m:r>
                      </m:num>
                      <m:den>
                        <m:r>
                          <a:rPr lang="en-US" altLang="zh-CN" sz="3200" i="1" dirty="0">
                            <a:latin typeface="Cambria Math" panose="02040503050406030204" pitchFamily="18" charset="0"/>
                          </a:rPr>
                          <m:t>2−2</m:t>
                        </m:r>
                        <m:r>
                          <a:rPr lang="en-US" altLang="zh-CN" sz="3200" i="1" dirty="0">
                            <a:latin typeface="Cambria Math" panose="02040503050406030204" pitchFamily="18" charset="0"/>
                          </a:rPr>
                          <m:t>𝐶𝑜𝑠</m:t>
                        </m:r>
                        <m:r>
                          <a:rPr lang="zh-CN" altLang="en-US" sz="3200" i="1" dirty="0">
                            <a:latin typeface="Cambria Math" panose="02040503050406030204" pitchFamily="18" charset="0"/>
                          </a:rPr>
                          <m:t>𝜇</m:t>
                        </m:r>
                        <m:r>
                          <m:rPr>
                            <m:nor/>
                          </m:rPr>
                          <a:rPr lang="en-US" altLang="zh-CN" sz="3200" dirty="0"/>
                          <m:t> </m:t>
                        </m:r>
                      </m:den>
                    </m:f>
                    <m:d>
                      <m:dPr>
                        <m:ctrlPr>
                          <a:rPr lang="en-US" altLang="zh-CN" sz="3200" i="1" dirty="0">
                            <a:latin typeface="Cambria Math" panose="02040503050406030204" pitchFamily="18" charset="0"/>
                          </a:rPr>
                        </m:ctrlPr>
                      </m:dPr>
                      <m:e>
                        <m:m>
                          <m:mPr>
                            <m:mcs>
                              <m:mc>
                                <m:mcPr>
                                  <m:count m:val="2"/>
                                  <m:mcJc m:val="center"/>
                                </m:mcPr>
                              </m:mc>
                            </m:mcs>
                            <m:ctrlPr>
                              <a:rPr lang="en-US" altLang="zh-CN" sz="3200" i="1" dirty="0">
                                <a:latin typeface="Cambria Math" panose="02040503050406030204" pitchFamily="18" charset="0"/>
                              </a:rPr>
                            </m:ctrlPr>
                          </m:mPr>
                          <m:mr>
                            <m:e>
                              <m:r>
                                <m:rPr>
                                  <m:brk m:alnAt="7"/>
                                </m:rPr>
                                <a:rPr lang="en-US" altLang="zh-CN" sz="3200" i="1" dirty="0">
                                  <a:latin typeface="Cambria Math" panose="02040503050406030204" pitchFamily="18" charset="0"/>
                                </a:rPr>
                                <m:t>1</m:t>
                              </m:r>
                              <m:r>
                                <a:rPr lang="en-US" altLang="zh-CN" sz="3200" i="1" dirty="0">
                                  <a:latin typeface="Cambria Math" panose="02040503050406030204" pitchFamily="18" charset="0"/>
                                </a:rPr>
                                <m:t>−(</m:t>
                              </m:r>
                              <m:r>
                                <a:rPr lang="en-US" altLang="zh-CN" sz="3200" i="1" dirty="0">
                                  <a:latin typeface="Cambria Math" panose="02040503050406030204" pitchFamily="18" charset="0"/>
                                </a:rPr>
                                <m:t>𝐶𝑜𝑠</m:t>
                              </m:r>
                              <m:r>
                                <a:rPr lang="zh-CN" altLang="en-US" sz="3200" i="1" dirty="0">
                                  <a:latin typeface="Cambria Math" panose="02040503050406030204" pitchFamily="18" charset="0"/>
                                </a:rPr>
                                <m:t>𝜇</m:t>
                              </m:r>
                              <m:r>
                                <a:rPr lang="en-US" altLang="zh-CN" sz="3200" i="1" dirty="0">
                                  <a:latin typeface="Cambria Math" panose="02040503050406030204" pitchFamily="18" charset="0"/>
                                </a:rPr>
                                <m:t>−</m:t>
                              </m:r>
                              <m:r>
                                <a:rPr lang="zh-CN" altLang="en-US" sz="3200" i="1" dirty="0">
                                  <a:latin typeface="Cambria Math" panose="02040503050406030204" pitchFamily="18" charset="0"/>
                                </a:rPr>
                                <m:t>𝛼</m:t>
                              </m:r>
                              <m:r>
                                <a:rPr lang="en-US" altLang="zh-CN" sz="3200" i="1" dirty="0">
                                  <a:latin typeface="Cambria Math" panose="02040503050406030204" pitchFamily="18" charset="0"/>
                                </a:rPr>
                                <m:t>𝑆𝑖𝑛</m:t>
                              </m:r>
                              <m:r>
                                <a:rPr lang="zh-CN" altLang="en-US" sz="3200" i="1" dirty="0">
                                  <a:latin typeface="Cambria Math" panose="02040503050406030204" pitchFamily="18" charset="0"/>
                                </a:rPr>
                                <m:t>𝜇</m:t>
                              </m:r>
                              <m:r>
                                <a:rPr lang="en-US" altLang="zh-CN" sz="3200" i="1" dirty="0">
                                  <a:latin typeface="Cambria Math" panose="02040503050406030204" pitchFamily="18" charset="0"/>
                                </a:rPr>
                                <m:t>)</m:t>
                              </m:r>
                            </m:e>
                            <m:e>
                              <m:r>
                                <a:rPr lang="zh-CN" altLang="en-US" sz="3200" i="1" dirty="0">
                                  <a:latin typeface="Cambria Math" panose="02040503050406030204" pitchFamily="18" charset="0"/>
                                </a:rPr>
                                <m:t>𝛽</m:t>
                              </m:r>
                              <m:r>
                                <a:rPr lang="en-US" altLang="zh-CN" sz="3200" i="1" dirty="0">
                                  <a:latin typeface="Cambria Math" panose="02040503050406030204" pitchFamily="18" charset="0"/>
                                </a:rPr>
                                <m:t>𝑆𝑖𝑛</m:t>
                              </m:r>
                              <m:r>
                                <a:rPr lang="zh-CN" altLang="en-US" sz="3200" i="1" dirty="0">
                                  <a:latin typeface="Cambria Math" panose="02040503050406030204" pitchFamily="18" charset="0"/>
                                </a:rPr>
                                <m:t>𝜇</m:t>
                              </m:r>
                            </m:e>
                          </m:mr>
                          <m:mr>
                            <m:e>
                              <m:r>
                                <a:rPr lang="en-US" altLang="zh-CN" sz="3200" i="1" dirty="0">
                                  <a:latin typeface="Cambria Math" panose="02040503050406030204" pitchFamily="18" charset="0"/>
                                </a:rPr>
                                <m:t>−</m:t>
                              </m:r>
                              <m:f>
                                <m:fPr>
                                  <m:ctrlPr>
                                    <a:rPr lang="en-US" altLang="zh-CN" sz="3200" i="1" dirty="0">
                                      <a:latin typeface="Cambria Math" panose="02040503050406030204" pitchFamily="18" charset="0"/>
                                    </a:rPr>
                                  </m:ctrlPr>
                                </m:fPr>
                                <m:num>
                                  <m:r>
                                    <a:rPr lang="en-US" altLang="zh-CN" sz="3200" i="1" dirty="0">
                                      <a:latin typeface="Cambria Math" panose="02040503050406030204" pitchFamily="18" charset="0"/>
                                    </a:rPr>
                                    <m:t>1+</m:t>
                                  </m:r>
                                  <m:sSup>
                                    <m:sSupPr>
                                      <m:ctrlPr>
                                        <a:rPr lang="el-GR" altLang="zh-CN" sz="3200" i="1" dirty="0">
                                          <a:latin typeface="Cambria Math" panose="02040503050406030204" pitchFamily="18" charset="0"/>
                                        </a:rPr>
                                      </m:ctrlPr>
                                    </m:sSupPr>
                                    <m:e>
                                      <m:r>
                                        <m:rPr>
                                          <m:sty m:val="p"/>
                                        </m:rPr>
                                        <a:rPr lang="el-GR" altLang="zh-CN" sz="3200" i="1" dirty="0">
                                          <a:latin typeface="Cambria Math" panose="02040503050406030204" pitchFamily="18" charset="0"/>
                                        </a:rPr>
                                        <m:t>α</m:t>
                                      </m:r>
                                    </m:e>
                                    <m:sup>
                                      <m:r>
                                        <a:rPr lang="en-US" altLang="zh-CN" sz="3200" i="1" dirty="0">
                                          <a:latin typeface="Cambria Math" panose="02040503050406030204" pitchFamily="18" charset="0"/>
                                        </a:rPr>
                                        <m:t>2</m:t>
                                      </m:r>
                                    </m:sup>
                                  </m:sSup>
                                </m:num>
                                <m:den>
                                  <m:r>
                                    <a:rPr lang="el-GR" altLang="zh-CN" sz="3200" i="1" dirty="0">
                                      <a:latin typeface="Cambria Math" panose="02040503050406030204" pitchFamily="18" charset="0"/>
                                    </a:rPr>
                                    <m:t>𝛽</m:t>
                                  </m:r>
                                </m:den>
                              </m:f>
                              <m:r>
                                <a:rPr lang="en-US" altLang="zh-CN" sz="3200" i="1" dirty="0">
                                  <a:latin typeface="Cambria Math" panose="02040503050406030204" pitchFamily="18" charset="0"/>
                                </a:rPr>
                                <m:t>𝑆𝑖𝑛</m:t>
                              </m:r>
                              <m:r>
                                <a:rPr lang="zh-CN" altLang="en-US" sz="3200" i="1" dirty="0">
                                  <a:latin typeface="Cambria Math" panose="02040503050406030204" pitchFamily="18" charset="0"/>
                                </a:rPr>
                                <m:t>𝜇</m:t>
                              </m:r>
                            </m:e>
                            <m:e>
                              <m:r>
                                <a:rPr lang="en-US" altLang="zh-CN" sz="3200" i="1" dirty="0">
                                  <a:latin typeface="Cambria Math" panose="02040503050406030204" pitchFamily="18" charset="0"/>
                                </a:rPr>
                                <m:t>1−(</m:t>
                              </m:r>
                              <m:r>
                                <a:rPr lang="en-US" altLang="zh-CN" sz="3200" i="1" dirty="0">
                                  <a:latin typeface="Cambria Math" panose="02040503050406030204" pitchFamily="18" charset="0"/>
                                </a:rPr>
                                <m:t>𝐶𝑜𝑠</m:t>
                              </m:r>
                              <m:r>
                                <a:rPr lang="zh-CN" altLang="en-US" sz="3200" i="1" dirty="0">
                                  <a:latin typeface="Cambria Math" panose="02040503050406030204" pitchFamily="18" charset="0"/>
                                </a:rPr>
                                <m:t>𝜇</m:t>
                              </m:r>
                              <m:r>
                                <a:rPr lang="en-US" altLang="zh-CN" sz="3200" i="1" dirty="0">
                                  <a:latin typeface="Cambria Math" panose="02040503050406030204" pitchFamily="18" charset="0"/>
                                </a:rPr>
                                <m:t>+</m:t>
                              </m:r>
                              <m:r>
                                <a:rPr lang="zh-CN" altLang="en-US" sz="3200" i="1" dirty="0">
                                  <a:latin typeface="Cambria Math" panose="02040503050406030204" pitchFamily="18" charset="0"/>
                                </a:rPr>
                                <m:t>𝛼</m:t>
                              </m:r>
                              <m:r>
                                <a:rPr lang="en-US" altLang="zh-CN" sz="3200" i="1" dirty="0">
                                  <a:latin typeface="Cambria Math" panose="02040503050406030204" pitchFamily="18" charset="0"/>
                                </a:rPr>
                                <m:t>𝑆𝑖𝑛</m:t>
                              </m:r>
                              <m:r>
                                <a:rPr lang="zh-CN" altLang="en-US" sz="3200" i="1" dirty="0">
                                  <a:latin typeface="Cambria Math" panose="02040503050406030204" pitchFamily="18" charset="0"/>
                                </a:rPr>
                                <m:t>𝜇</m:t>
                              </m:r>
                              <m:r>
                                <a:rPr lang="en-US" altLang="zh-CN" sz="3200" i="1" dirty="0">
                                  <a:latin typeface="Cambria Math" panose="02040503050406030204" pitchFamily="18" charset="0"/>
                                </a:rPr>
                                <m:t>)</m:t>
                              </m:r>
                            </m:e>
                          </m:mr>
                        </m:m>
                      </m:e>
                    </m:d>
                  </m:oMath>
                </a14:m>
                <a:r>
                  <a:rPr lang="en-US" altLang="zh-CN" sz="3200" dirty="0"/>
                  <a:t>. </a:t>
                </a:r>
              </a:p>
              <a:p>
                <a:pPr marL="0" indent="0">
                  <a:buNone/>
                </a:pPr>
                <a:endParaRPr lang="en-US" altLang="zh-CN" sz="2800"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EB760193-E3FF-446E-B6B8-84378DEEC66B}"/>
                  </a:ext>
                </a:extLst>
              </p:cNvPr>
              <p:cNvSpPr>
                <a:spLocks noGrp="1" noRot="1" noChangeAspect="1" noMove="1" noResize="1" noEditPoints="1" noAdjustHandles="1" noChangeArrowheads="1" noChangeShapeType="1" noTextEdit="1"/>
              </p:cNvSpPr>
              <p:nvPr>
                <p:ph idx="1"/>
              </p:nvPr>
            </p:nvSpPr>
            <p:spPr>
              <a:xfrm>
                <a:off x="600075" y="600075"/>
                <a:ext cx="11015664" cy="5800725"/>
              </a:xfrm>
              <a:blipFill>
                <a:blip r:embed="rId2"/>
                <a:stretch>
                  <a:fillRect t="-3256"/>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56DBE90-85F3-4E4E-834F-908A9A6296AF}"/>
              </a:ext>
            </a:extLst>
          </p:cNvPr>
          <p:cNvSpPr>
            <a:spLocks noGrp="1"/>
          </p:cNvSpPr>
          <p:nvPr>
            <p:ph type="sldNum" sz="quarter" idx="12"/>
          </p:nvPr>
        </p:nvSpPr>
        <p:spPr/>
        <p:txBody>
          <a:bodyPr/>
          <a:lstStyle/>
          <a:p>
            <a:fld id="{BECEA2A7-8118-4BBB-B458-A85BC23F12DD}" type="slidenum">
              <a:rPr lang="zh-CN" altLang="en-US" smtClean="0"/>
              <a:t>36</a:t>
            </a:fld>
            <a:endParaRPr lang="zh-CN" altLang="en-US"/>
          </a:p>
        </p:txBody>
      </p:sp>
    </p:spTree>
    <p:extLst>
      <p:ext uri="{BB962C8B-B14F-4D97-AF65-F5344CB8AC3E}">
        <p14:creationId xmlns:p14="http://schemas.microsoft.com/office/powerpoint/2010/main" val="2149097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54B6696-8A74-4282-BE5B-17F18EBD7E40}"/>
                  </a:ext>
                </a:extLst>
              </p:cNvPr>
              <p:cNvSpPr>
                <a:spLocks noGrp="1"/>
              </p:cNvSpPr>
              <p:nvPr>
                <p:ph idx="1"/>
              </p:nvPr>
            </p:nvSpPr>
            <p:spPr>
              <a:xfrm>
                <a:off x="838200" y="642938"/>
                <a:ext cx="10515600" cy="5534025"/>
              </a:xfrm>
            </p:spPr>
            <p:txBody>
              <a:bodyPr>
                <a:noAutofit/>
              </a:bodyPr>
              <a:lstStyle/>
              <a:p>
                <a:pPr marL="0" indent="0">
                  <a:buNone/>
                </a:pPr>
                <a:r>
                  <a:rPr lang="en-US" altLang="zh-CN" sz="2000" dirty="0"/>
                  <a:t>For the alternating current dipole, it has a kick </a:t>
                </a:r>
                <a14:m>
                  <m:oMath xmlns:m="http://schemas.openxmlformats.org/officeDocument/2006/math">
                    <m:r>
                      <m:rPr>
                        <m:sty m:val="p"/>
                      </m:rPr>
                      <a:rPr lang="el-GR" altLang="zh-CN" sz="2000" dirty="0" smtClean="0">
                        <a:latin typeface="Cambria Math" panose="02040503050406030204" pitchFamily="18" charset="0"/>
                      </a:rPr>
                      <m:t>ϴ</m:t>
                    </m:r>
                    <m:sSup>
                      <m:sSupPr>
                        <m:ctrlPr>
                          <a:rPr lang="en-US" altLang="zh-CN" sz="2000" b="0" i="1" dirty="0" smtClean="0">
                            <a:latin typeface="Cambria Math" panose="02040503050406030204" pitchFamily="18" charset="0"/>
                          </a:rPr>
                        </m:ctrlPr>
                      </m:sSupPr>
                      <m:e>
                        <m:r>
                          <a:rPr lang="en-US" altLang="zh-CN" sz="2000" i="1" dirty="0">
                            <a:latin typeface="Cambria Math" panose="02040503050406030204" pitchFamily="18" charset="0"/>
                          </a:rPr>
                          <m:t>𝐸</m:t>
                        </m:r>
                      </m:e>
                      <m:sup>
                        <m:r>
                          <a:rPr lang="en-US" altLang="zh-CN" sz="2000" b="0" i="1" dirty="0" smtClean="0">
                            <a:latin typeface="Cambria Math" panose="02040503050406030204" pitchFamily="18" charset="0"/>
                          </a:rPr>
                          <m:t>𝑖𝑚</m:t>
                        </m:r>
                        <m:r>
                          <a:rPr lang="zh-CN" altLang="en-US" sz="2000" i="1" dirty="0">
                            <a:latin typeface="Cambria Math" panose="02040503050406030204" pitchFamily="18" charset="0"/>
                          </a:rPr>
                          <m:t>𝜑</m:t>
                        </m:r>
                      </m:sup>
                    </m:sSup>
                  </m:oMath>
                </a14:m>
                <a:r>
                  <a:rPr lang="en-US" altLang="zh-CN" sz="2000" dirty="0"/>
                  <a:t> at the m-</a:t>
                </a:r>
                <a:r>
                  <a:rPr lang="en-US" altLang="zh-CN" sz="2000" dirty="0" err="1"/>
                  <a:t>th</a:t>
                </a:r>
                <a:r>
                  <a:rPr lang="en-US" altLang="zh-CN" sz="2000" dirty="0"/>
                  <a:t> turn on the beam, the total effect is </a:t>
                </a:r>
              </a:p>
              <a:p>
                <a:pPr marL="0" indent="0">
                  <a:buNone/>
                </a:pPr>
                <a:r>
                  <a:rPr lang="en-US" altLang="zh-CN" sz="2000" b="0" dirty="0"/>
                  <a:t> </a:t>
                </a:r>
                <a14:m>
                  <m:oMath xmlns:m="http://schemas.openxmlformats.org/officeDocument/2006/math">
                    <m:d>
                      <m:dPr>
                        <m:ctrlPr>
                          <a:rPr lang="en-US" altLang="zh-CN" sz="2000" b="0" i="1" dirty="0" smtClean="0">
                            <a:latin typeface="Cambria Math" panose="02040503050406030204" pitchFamily="18" charset="0"/>
                          </a:rPr>
                        </m:ctrlPr>
                      </m:dPr>
                      <m:e>
                        <m:sSup>
                          <m:sSupPr>
                            <m:ctrlPr>
                              <a:rPr lang="en-US" altLang="zh-CN" sz="2000" b="0" i="1" dirty="0" smtClean="0">
                                <a:latin typeface="Cambria Math" panose="02040503050406030204" pitchFamily="18" charset="0"/>
                              </a:rPr>
                            </m:ctrlPr>
                          </m:sSupPr>
                          <m:e>
                            <m:r>
                              <a:rPr lang="en-US" altLang="zh-CN" sz="2000" b="0" i="1" dirty="0" smtClean="0">
                                <a:latin typeface="Cambria Math" panose="02040503050406030204" pitchFamily="18" charset="0"/>
                              </a:rPr>
                              <m:t>𝑒</m:t>
                            </m:r>
                          </m:e>
                          <m:sup>
                            <m:r>
                              <a:rPr lang="en-US" altLang="zh-CN" sz="2000" b="0" i="1" dirty="0" smtClean="0">
                                <a:latin typeface="Cambria Math" panose="02040503050406030204" pitchFamily="18" charset="0"/>
                              </a:rPr>
                              <m:t>𝑖𝑚</m:t>
                            </m:r>
                            <m:r>
                              <a:rPr lang="zh-CN" altLang="en-US" sz="2000" b="0" i="1" dirty="0" smtClean="0">
                                <a:latin typeface="Cambria Math" panose="02040503050406030204" pitchFamily="18" charset="0"/>
                              </a:rPr>
                              <m:t>𝜑</m:t>
                            </m:r>
                          </m:sup>
                        </m:sSup>
                        <m:r>
                          <a:rPr lang="en-US" altLang="zh-CN" sz="2000" b="0" i="1" dirty="0" smtClean="0">
                            <a:latin typeface="Cambria Math" panose="02040503050406030204" pitchFamily="18" charset="0"/>
                          </a:rPr>
                          <m:t>+</m:t>
                        </m:r>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𝑒</m:t>
                            </m:r>
                          </m:e>
                          <m:sup>
                            <m:r>
                              <a:rPr lang="en-US" altLang="zh-CN" sz="2000" i="1" dirty="0">
                                <a:latin typeface="Cambria Math" panose="02040503050406030204" pitchFamily="18" charset="0"/>
                              </a:rPr>
                              <m:t>𝑖</m:t>
                            </m:r>
                            <m:d>
                              <m:dPr>
                                <m:ctrlPr>
                                  <a:rPr lang="en-US" altLang="zh-CN" sz="2000" b="0" i="1" dirty="0" smtClean="0">
                                    <a:latin typeface="Cambria Math" panose="02040503050406030204" pitchFamily="18" charset="0"/>
                                  </a:rPr>
                                </m:ctrlPr>
                              </m:dPr>
                              <m:e>
                                <m:r>
                                  <a:rPr lang="en-US" altLang="zh-CN" sz="2000" i="1" dirty="0">
                                    <a:latin typeface="Cambria Math" panose="02040503050406030204" pitchFamily="18" charset="0"/>
                                  </a:rPr>
                                  <m:t>𝑚</m:t>
                                </m:r>
                                <m:r>
                                  <a:rPr lang="en-US" altLang="zh-CN" sz="2000" b="0" i="1" dirty="0" smtClean="0">
                                    <a:latin typeface="Cambria Math" panose="02040503050406030204" pitchFamily="18" charset="0"/>
                                  </a:rPr>
                                  <m:t>−1</m:t>
                                </m:r>
                              </m:e>
                            </m:d>
                            <m:r>
                              <a:rPr lang="zh-CN" altLang="en-US" sz="2000" i="1" dirty="0">
                                <a:latin typeface="Cambria Math" panose="02040503050406030204" pitchFamily="18" charset="0"/>
                              </a:rPr>
                              <m:t>𝜑</m:t>
                            </m:r>
                          </m:sup>
                        </m:sSup>
                        <m:r>
                          <a:rPr lang="en-US" altLang="zh-CN" sz="2000" b="0" i="1" dirty="0" smtClean="0">
                            <a:latin typeface="Cambria Math" panose="02040503050406030204" pitchFamily="18" charset="0"/>
                          </a:rPr>
                          <m:t>𝑇</m:t>
                        </m:r>
                        <m:r>
                          <a:rPr lang="en-US" altLang="zh-CN" sz="2000" b="0" i="1" dirty="0" smtClean="0">
                            <a:latin typeface="Cambria Math" panose="02040503050406030204" pitchFamily="18" charset="0"/>
                          </a:rPr>
                          <m:t>+</m:t>
                        </m:r>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𝑒</m:t>
                            </m:r>
                          </m:e>
                          <m:sup>
                            <m:r>
                              <a:rPr lang="en-US" altLang="zh-CN" sz="2000" i="1" dirty="0">
                                <a:latin typeface="Cambria Math" panose="02040503050406030204" pitchFamily="18" charset="0"/>
                              </a:rPr>
                              <m:t>𝑖</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𝑚</m:t>
                                </m:r>
                                <m:r>
                                  <a:rPr lang="en-US" altLang="zh-CN" sz="2000" i="1" dirty="0">
                                    <a:latin typeface="Cambria Math" panose="02040503050406030204" pitchFamily="18" charset="0"/>
                                  </a:rPr>
                                  <m:t>−2</m:t>
                                </m:r>
                              </m:e>
                            </m:d>
                            <m:r>
                              <a:rPr lang="zh-CN" altLang="en-US" sz="2000" i="1" dirty="0">
                                <a:latin typeface="Cambria Math" panose="02040503050406030204" pitchFamily="18" charset="0"/>
                              </a:rPr>
                              <m:t>𝜑</m:t>
                            </m:r>
                          </m:sup>
                        </m:sSup>
                        <m:sSup>
                          <m:sSupPr>
                            <m:ctrlPr>
                              <a:rPr lang="en-US" altLang="zh-CN" sz="2000" b="0" i="1" dirty="0" smtClean="0">
                                <a:latin typeface="Cambria Math" panose="02040503050406030204" pitchFamily="18" charset="0"/>
                              </a:rPr>
                            </m:ctrlPr>
                          </m:sSupPr>
                          <m:e>
                            <m:r>
                              <a:rPr lang="en-US" altLang="zh-CN" sz="2000" b="0" i="1" dirty="0" smtClean="0">
                                <a:latin typeface="Cambria Math" panose="02040503050406030204" pitchFamily="18" charset="0"/>
                              </a:rPr>
                              <m:t>𝑇</m:t>
                            </m:r>
                          </m:e>
                          <m:sup>
                            <m:r>
                              <a:rPr lang="en-US" altLang="zh-CN" sz="2000" b="0" i="1" dirty="0" smtClean="0">
                                <a:latin typeface="Cambria Math" panose="02040503050406030204" pitchFamily="18" charset="0"/>
                              </a:rPr>
                              <m:t>2</m:t>
                            </m:r>
                          </m:sup>
                        </m:sSup>
                        <m:r>
                          <a:rPr lang="en-US" altLang="zh-CN" sz="2000" b="0" i="1" dirty="0" smtClean="0">
                            <a:latin typeface="Cambria Math" panose="02040503050406030204" pitchFamily="18" charset="0"/>
                          </a:rPr>
                          <m:t>+…</m:t>
                        </m:r>
                      </m:e>
                    </m:d>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𝑋</m:t>
                        </m:r>
                      </m:e>
                      <m:sub>
                        <m:r>
                          <a:rPr lang="en-US" altLang="zh-CN" sz="2000" b="0" i="1" dirty="0" smtClean="0">
                            <a:latin typeface="Cambria Math" panose="02040503050406030204" pitchFamily="18" charset="0"/>
                          </a:rPr>
                          <m:t>0</m:t>
                        </m:r>
                      </m:sub>
                    </m:sSub>
                  </m:oMath>
                </a14:m>
                <a:endParaRPr lang="en-US" altLang="zh-CN" sz="2000" b="0" i="1" dirty="0">
                  <a:latin typeface="Cambria Math" panose="02040503050406030204" pitchFamily="18" charset="0"/>
                </a:endParaRPr>
              </a:p>
              <a:p>
                <a:pPr marL="0" indent="0">
                  <a:buNone/>
                </a:pPr>
                <a:endParaRPr lang="en-US" altLang="zh-CN" sz="2000" b="0" i="1" dirty="0">
                  <a:latin typeface="Cambria Math" panose="02040503050406030204" pitchFamily="18" charset="0"/>
                </a:endParaRPr>
              </a:p>
              <a:p>
                <a:pPr marL="0" indent="0">
                  <a:buNone/>
                </a:pPr>
                <a14:m>
                  <m:oMath xmlns:m="http://schemas.openxmlformats.org/officeDocument/2006/math">
                    <m:r>
                      <a:rPr lang="en-US" altLang="zh-CN" sz="2000" b="0" i="1" dirty="0" smtClean="0">
                        <a:latin typeface="Cambria Math" panose="02040503050406030204" pitchFamily="18" charset="0"/>
                      </a:rPr>
                      <m:t>=</m:t>
                    </m:r>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𝑒</m:t>
                        </m:r>
                      </m:e>
                      <m:sup>
                        <m:r>
                          <a:rPr lang="en-US" altLang="zh-CN" sz="2000" i="1" dirty="0">
                            <a:latin typeface="Cambria Math" panose="02040503050406030204" pitchFamily="18" charset="0"/>
                          </a:rPr>
                          <m:t>𝑖𝑚</m:t>
                        </m:r>
                        <m:r>
                          <a:rPr lang="zh-CN" altLang="en-US" sz="2000" i="1" dirty="0">
                            <a:latin typeface="Cambria Math" panose="02040503050406030204" pitchFamily="18" charset="0"/>
                          </a:rPr>
                          <m:t>𝜑</m:t>
                        </m:r>
                      </m:sup>
                    </m:sSup>
                    <m:r>
                      <a:rPr lang="en-US" altLang="zh-CN" sz="2000" b="0" i="1" dirty="0" smtClean="0">
                        <a:latin typeface="Cambria Math" panose="02040503050406030204" pitchFamily="18" charset="0"/>
                      </a:rPr>
                      <m:t>(1−</m:t>
                    </m:r>
                    <m:sSup>
                      <m:sSupPr>
                        <m:ctrlPr>
                          <a:rPr lang="en-US" altLang="zh-CN" sz="2000" b="0" i="1" dirty="0" smtClean="0">
                            <a:latin typeface="Cambria Math" panose="02040503050406030204" pitchFamily="18" charset="0"/>
                          </a:rPr>
                        </m:ctrlPr>
                      </m:sSupPr>
                      <m:e>
                        <m:r>
                          <a:rPr lang="en-US" altLang="zh-CN" sz="2000" b="0" i="1" dirty="0" smtClean="0">
                            <a:latin typeface="Cambria Math" panose="02040503050406030204" pitchFamily="18" charset="0"/>
                          </a:rPr>
                          <m:t>𝑒</m:t>
                        </m:r>
                      </m:e>
                      <m:sup>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𝑖</m:t>
                        </m:r>
                        <m:r>
                          <a:rPr lang="zh-CN" altLang="en-US" sz="2000" b="0" i="1" dirty="0" smtClean="0">
                            <a:latin typeface="Cambria Math" panose="02040503050406030204" pitchFamily="18" charset="0"/>
                          </a:rPr>
                          <m:t>𝜑</m:t>
                        </m:r>
                      </m:sup>
                    </m:sSup>
                    <m:r>
                      <a:rPr lang="en-US" altLang="zh-CN" sz="2000" b="0" i="1" dirty="0" smtClean="0">
                        <a:latin typeface="Cambria Math" panose="02040503050406030204" pitchFamily="18" charset="0"/>
                      </a:rPr>
                      <m:t>𝑇</m:t>
                    </m:r>
                    <m:sSup>
                      <m:sSupPr>
                        <m:ctrlPr>
                          <a:rPr lang="en-US" altLang="zh-CN" sz="2000" i="1" dirty="0">
                            <a:latin typeface="Cambria Math" panose="02040503050406030204" pitchFamily="18" charset="0"/>
                          </a:rPr>
                        </m:ctrlPr>
                      </m:sSupPr>
                      <m:e>
                        <m:r>
                          <a:rPr lang="en-US" altLang="zh-CN" sz="2000" b="0" i="1" dirty="0" smtClean="0">
                            <a:latin typeface="Cambria Math" panose="02040503050406030204" pitchFamily="18" charset="0"/>
                          </a:rPr>
                          <m:t>)</m:t>
                        </m:r>
                      </m:e>
                      <m:sup>
                        <m:r>
                          <a:rPr lang="en-US" altLang="zh-CN" sz="2000" i="1" dirty="0">
                            <a:latin typeface="Cambria Math" panose="02040503050406030204" pitchFamily="18" charset="0"/>
                          </a:rPr>
                          <m:t>−1</m:t>
                        </m:r>
                      </m:sup>
                    </m:sSup>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𝑋</m:t>
                        </m:r>
                      </m:e>
                      <m:sub>
                        <m:r>
                          <a:rPr lang="en-US" altLang="zh-CN" sz="2000" i="1" dirty="0">
                            <a:latin typeface="Cambria Math" panose="02040503050406030204" pitchFamily="18" charset="0"/>
                          </a:rPr>
                          <m:t>0</m:t>
                        </m:r>
                      </m:sub>
                    </m:sSub>
                  </m:oMath>
                </a14:m>
                <a:r>
                  <a:rPr lang="en-US" altLang="zh-CN" sz="2000" dirty="0"/>
                  <a:t>, </a:t>
                </a:r>
                <a14:m>
                  <m:oMath xmlns:m="http://schemas.openxmlformats.org/officeDocument/2006/math">
                    <m:r>
                      <a:rPr lang="en-US" altLang="zh-CN" sz="2000" i="1" dirty="0">
                        <a:latin typeface="Cambria Math" panose="02040503050406030204" pitchFamily="18" charset="0"/>
                      </a:rPr>
                      <m:t>(1−</m:t>
                    </m:r>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𝑒</m:t>
                        </m:r>
                      </m:e>
                      <m:sup>
                        <m:r>
                          <a:rPr lang="en-US" altLang="zh-CN" sz="2000" i="1" dirty="0">
                            <a:latin typeface="Cambria Math" panose="02040503050406030204" pitchFamily="18" charset="0"/>
                          </a:rPr>
                          <m:t>−</m:t>
                        </m:r>
                        <m:r>
                          <a:rPr lang="en-US" altLang="zh-CN" sz="2000" i="1" dirty="0">
                            <a:latin typeface="Cambria Math" panose="02040503050406030204" pitchFamily="18" charset="0"/>
                          </a:rPr>
                          <m:t>𝑖</m:t>
                        </m:r>
                        <m:r>
                          <a:rPr lang="zh-CN" altLang="en-US" sz="2000" i="1" dirty="0">
                            <a:latin typeface="Cambria Math" panose="02040503050406030204" pitchFamily="18" charset="0"/>
                          </a:rPr>
                          <m:t>𝜑</m:t>
                        </m:r>
                      </m:sup>
                    </m:sSup>
                    <m:r>
                      <a:rPr lang="en-US" altLang="zh-CN" sz="2000" i="1" dirty="0">
                        <a:latin typeface="Cambria Math" panose="02040503050406030204" pitchFamily="18" charset="0"/>
                      </a:rPr>
                      <m:t>𝑇</m:t>
                    </m:r>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m:t>
                        </m:r>
                      </m:e>
                      <m:sup>
                        <m:r>
                          <a:rPr lang="en-US" altLang="zh-CN" sz="2000" i="1" dirty="0">
                            <a:latin typeface="Cambria Math" panose="02040503050406030204" pitchFamily="18" charset="0"/>
                          </a:rPr>
                          <m:t>−1</m:t>
                        </m:r>
                      </m:sup>
                    </m:sSup>
                    <m:r>
                      <a:rPr lang="en-US" altLang="zh-CN" sz="2000" i="1" dirty="0">
                        <a:latin typeface="Cambria Math" panose="02040503050406030204" pitchFamily="18" charset="0"/>
                      </a:rPr>
                      <m:t>=</m:t>
                    </m:r>
                    <m:r>
                      <a:rPr lang="en-US" altLang="zh-CN" sz="2000" i="1" dirty="0">
                        <a:latin typeface="Cambria Math" panose="02040503050406030204" pitchFamily="18" charset="0"/>
                      </a:rPr>
                      <m:t>𝐸</m:t>
                    </m:r>
                    <m:d>
                      <m:dPr>
                        <m:ctrlPr>
                          <a:rPr lang="en-US" altLang="zh-CN" sz="2000" i="1" dirty="0">
                            <a:latin typeface="Cambria Math" panose="02040503050406030204" pitchFamily="18" charset="0"/>
                          </a:rPr>
                        </m:ctrlPr>
                      </m:dPr>
                      <m:e>
                        <m:m>
                          <m:mPr>
                            <m:mcs>
                              <m:mc>
                                <m:mcPr>
                                  <m:count m:val="2"/>
                                  <m:mcJc m:val="center"/>
                                </m:mcPr>
                              </m:mc>
                            </m:mcs>
                            <m:ctrlPr>
                              <a:rPr lang="en-US" altLang="zh-CN" sz="2000" i="1" dirty="0">
                                <a:latin typeface="Cambria Math" panose="02040503050406030204" pitchFamily="18" charset="0"/>
                              </a:rPr>
                            </m:ctrlPr>
                          </m:mPr>
                          <m:mr>
                            <m:e>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r>
                                        <a:rPr lang="en-US" altLang="zh-CN" sz="2000" i="1" dirty="0">
                                          <a:latin typeface="Cambria Math" panose="02040503050406030204" pitchFamily="18" charset="0"/>
                                        </a:rPr>
                                        <m:t>𝑒</m:t>
                                      </m:r>
                                    </m:e>
                                    <m:sup>
                                      <m:r>
                                        <a:rPr lang="en-US" altLang="zh-CN" sz="2000" i="1" dirty="0">
                                          <a:latin typeface="Cambria Math" panose="02040503050406030204" pitchFamily="18" charset="0"/>
                                        </a:rPr>
                                        <m:t>−</m:t>
                                      </m:r>
                                      <m:r>
                                        <a:rPr lang="en-US" altLang="zh-CN" sz="2000" i="1" dirty="0">
                                          <a:latin typeface="Cambria Math" panose="02040503050406030204" pitchFamily="18" charset="0"/>
                                        </a:rPr>
                                        <m:t>𝑖</m:t>
                                      </m:r>
                                      <m:r>
                                        <a:rPr lang="zh-CN" altLang="en-US" sz="2000" i="1" dirty="0">
                                          <a:latin typeface="Cambria Math" panose="02040503050406030204" pitchFamily="18" charset="0"/>
                                        </a:rPr>
                                        <m:t>𝜇</m:t>
                                      </m:r>
                                      <m:r>
                                        <a:rPr lang="en-US" altLang="zh-CN" sz="2000" i="1" dirty="0">
                                          <a:latin typeface="Cambria Math" panose="02040503050406030204" pitchFamily="18" charset="0"/>
                                        </a:rPr>
                                        <m:t>−</m:t>
                                      </m:r>
                                      <m:r>
                                        <a:rPr lang="en-US" altLang="zh-CN" sz="2000" i="1" dirty="0">
                                          <a:latin typeface="Cambria Math" panose="02040503050406030204" pitchFamily="18" charset="0"/>
                                        </a:rPr>
                                        <m:t>𝑖</m:t>
                                      </m:r>
                                      <m:r>
                                        <a:rPr lang="zh-CN" altLang="en-US" sz="2000" i="1" dirty="0">
                                          <a:latin typeface="Cambria Math" panose="02040503050406030204" pitchFamily="18" charset="0"/>
                                        </a:rPr>
                                        <m:t>𝜑</m:t>
                                      </m:r>
                                    </m:sup>
                                  </m:sSup>
                                </m:den>
                              </m:f>
                            </m:e>
                            <m:e>
                              <m:r>
                                <a:rPr lang="en-US" altLang="zh-CN" sz="2000" i="1" dirty="0">
                                  <a:latin typeface="Cambria Math" panose="02040503050406030204" pitchFamily="18" charset="0"/>
                                </a:rPr>
                                <m:t>0</m:t>
                              </m:r>
                            </m:e>
                          </m:mr>
                          <m:mr>
                            <m:e>
                              <m:r>
                                <a:rPr lang="en-US" altLang="zh-CN" sz="2000" i="1" dirty="0">
                                  <a:latin typeface="Cambria Math" panose="02040503050406030204" pitchFamily="18" charset="0"/>
                                </a:rPr>
                                <m:t>0</m:t>
                              </m:r>
                            </m:e>
                            <m:e>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r>
                                        <a:rPr lang="en-US" altLang="zh-CN" sz="2000" i="1" dirty="0">
                                          <a:latin typeface="Cambria Math" panose="02040503050406030204" pitchFamily="18" charset="0"/>
                                        </a:rPr>
                                        <m:t>𝑒</m:t>
                                      </m:r>
                                    </m:e>
                                    <m:sup>
                                      <m:r>
                                        <a:rPr lang="en-US" altLang="zh-CN" sz="2000" i="1" dirty="0">
                                          <a:latin typeface="Cambria Math" panose="02040503050406030204" pitchFamily="18" charset="0"/>
                                        </a:rPr>
                                        <m:t>𝑖</m:t>
                                      </m:r>
                                      <m:r>
                                        <a:rPr lang="zh-CN" altLang="en-US" sz="2000" i="1" dirty="0">
                                          <a:latin typeface="Cambria Math" panose="02040503050406030204" pitchFamily="18" charset="0"/>
                                        </a:rPr>
                                        <m:t>𝜇</m:t>
                                      </m:r>
                                      <m:r>
                                        <a:rPr lang="en-US" altLang="zh-CN" sz="2000" i="1" dirty="0">
                                          <a:latin typeface="Cambria Math" panose="02040503050406030204" pitchFamily="18" charset="0"/>
                                        </a:rPr>
                                        <m:t>−</m:t>
                                      </m:r>
                                      <m:r>
                                        <a:rPr lang="en-US" altLang="zh-CN" sz="2000" i="1" dirty="0">
                                          <a:latin typeface="Cambria Math" panose="02040503050406030204" pitchFamily="18" charset="0"/>
                                        </a:rPr>
                                        <m:t>𝑖</m:t>
                                      </m:r>
                                      <m:r>
                                        <a:rPr lang="zh-CN" altLang="en-US" sz="2000" i="1" dirty="0">
                                          <a:latin typeface="Cambria Math" panose="02040503050406030204" pitchFamily="18" charset="0"/>
                                        </a:rPr>
                                        <m:t>𝜑</m:t>
                                      </m:r>
                                    </m:sup>
                                  </m:sSup>
                                </m:den>
                              </m:f>
                            </m:e>
                          </m:mr>
                        </m:m>
                      </m:e>
                    </m:d>
                  </m:oMath>
                </a14:m>
                <a:r>
                  <a:rPr lang="en-US" altLang="zh-CN" sz="2000" dirty="0"/>
                  <a:t> </a:t>
                </a:r>
                <a14:m>
                  <m:oMath xmlns:m="http://schemas.openxmlformats.org/officeDocument/2006/math">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𝐸</m:t>
                        </m:r>
                      </m:e>
                      <m:sup>
                        <m:r>
                          <a:rPr lang="en-US" altLang="zh-CN" sz="2000" i="1" dirty="0">
                            <a:latin typeface="Cambria Math" panose="02040503050406030204" pitchFamily="18" charset="0"/>
                          </a:rPr>
                          <m:t>−1</m:t>
                        </m:r>
                      </m:sup>
                    </m:sSup>
                    <m:r>
                      <a:rPr lang="en-US" altLang="zh-CN" sz="2000" i="1" dirty="0">
                        <a:latin typeface="Cambria Math" panose="02040503050406030204" pitchFamily="18" charset="0"/>
                      </a:rPr>
                      <m:t> </m:t>
                    </m:r>
                  </m:oMath>
                </a14:m>
                <a:endParaRPr lang="en-US" altLang="zh-CN" sz="2000" dirty="0"/>
              </a:p>
              <a:p>
                <a:pPr marL="0" indent="0">
                  <a:buNone/>
                </a:pPr>
                <a:endParaRPr lang="en-US" altLang="zh-CN" sz="2000" dirty="0"/>
              </a:p>
              <a:p>
                <a:pPr marL="0" indent="0">
                  <a:buNone/>
                </a:pPr>
                <a:r>
                  <a:rPr lang="en-US" altLang="zh-CN" sz="2000" dirty="0"/>
                  <a:t>= </a:t>
                </a:r>
                <a14:m>
                  <m:oMath xmlns:m="http://schemas.openxmlformats.org/officeDocument/2006/math">
                    <m:d>
                      <m:dPr>
                        <m:ctrlPr>
                          <a:rPr lang="en-US" altLang="zh-CN" sz="2000" i="1" dirty="0">
                            <a:latin typeface="Cambria Math" panose="02040503050406030204" pitchFamily="18" charset="0"/>
                          </a:rPr>
                        </m:ctrlPr>
                      </m:dPr>
                      <m:e>
                        <m:m>
                          <m:mPr>
                            <m:mcs>
                              <m:mc>
                                <m:mcPr>
                                  <m:count m:val="2"/>
                                  <m:mcJc m:val="center"/>
                                </m:mcPr>
                              </m:mc>
                            </m:mcs>
                            <m:ctrlPr>
                              <a:rPr lang="en-US" altLang="zh-CN" sz="2000" i="1" dirty="0">
                                <a:latin typeface="Cambria Math" panose="02040503050406030204" pitchFamily="18" charset="0"/>
                              </a:rPr>
                            </m:ctrlPr>
                          </m:mPr>
                          <m:mr>
                            <m:e>
                              <m:r>
                                <m:rPr>
                                  <m:brk m:alnAt="7"/>
                                </m:rPr>
                                <a:rPr lang="en-US" altLang="zh-CN" sz="2000" i="1" dirty="0">
                                  <a:latin typeface="Cambria Math" panose="02040503050406030204" pitchFamily="18" charset="0"/>
                                </a:rPr>
                                <m:t>−</m:t>
                              </m:r>
                              <m:r>
                                <a:rPr lang="zh-CN" altLang="en-US" sz="2000" i="1" dirty="0">
                                  <a:latin typeface="Cambria Math" panose="02040503050406030204" pitchFamily="18" charset="0"/>
                                </a:rPr>
                                <m:t>𝛽</m:t>
                              </m:r>
                            </m:e>
                            <m:e>
                              <m:r>
                                <m:rPr>
                                  <m:brk m:alnAt="7"/>
                                </m:rPr>
                                <a:rPr lang="en-US" altLang="zh-CN" sz="2000" i="1" dirty="0">
                                  <a:latin typeface="Cambria Math" panose="02040503050406030204" pitchFamily="18" charset="0"/>
                                </a:rPr>
                                <m:t>−</m:t>
                              </m:r>
                              <m:r>
                                <a:rPr lang="zh-CN" altLang="en-US" sz="2000" i="1" dirty="0">
                                  <a:latin typeface="Cambria Math" panose="02040503050406030204" pitchFamily="18" charset="0"/>
                                </a:rPr>
                                <m:t>𝛽</m:t>
                              </m:r>
                            </m:e>
                          </m:mr>
                          <m:mr>
                            <m:e>
                              <m:r>
                                <a:rPr lang="en-US" altLang="zh-CN" sz="2000" i="1" dirty="0">
                                  <a:latin typeface="Cambria Math" panose="02040503050406030204" pitchFamily="18" charset="0"/>
                                </a:rPr>
                                <m:t>𝑖</m:t>
                              </m:r>
                              <m:r>
                                <a:rPr lang="en-US" altLang="zh-CN" sz="2000" i="1" dirty="0">
                                  <a:latin typeface="Cambria Math" panose="02040503050406030204" pitchFamily="18" charset="0"/>
                                </a:rPr>
                                <m:t>+</m:t>
                              </m:r>
                              <m:r>
                                <a:rPr lang="zh-CN" altLang="en-US" sz="2000" i="1" dirty="0">
                                  <a:latin typeface="Cambria Math" panose="02040503050406030204" pitchFamily="18" charset="0"/>
                                </a:rPr>
                                <m:t>𝛼</m:t>
                              </m:r>
                            </m:e>
                            <m:e>
                              <m:r>
                                <a:rPr lang="en-US" altLang="zh-CN" sz="2000" i="1" dirty="0">
                                  <a:latin typeface="Cambria Math" panose="02040503050406030204" pitchFamily="18" charset="0"/>
                                </a:rPr>
                                <m:t>−</m:t>
                              </m:r>
                              <m:r>
                                <a:rPr lang="en-US" altLang="zh-CN" sz="2000" i="1" dirty="0">
                                  <a:latin typeface="Cambria Math" panose="02040503050406030204" pitchFamily="18" charset="0"/>
                                </a:rPr>
                                <m:t>𝑖</m:t>
                              </m:r>
                              <m:r>
                                <a:rPr lang="en-US" altLang="zh-CN" sz="2000" i="1" dirty="0">
                                  <a:latin typeface="Cambria Math" panose="02040503050406030204" pitchFamily="18" charset="0"/>
                                </a:rPr>
                                <m:t>+</m:t>
                              </m:r>
                              <m:r>
                                <a:rPr lang="zh-CN" altLang="en-US" sz="2000" i="1" dirty="0">
                                  <a:latin typeface="Cambria Math" panose="02040503050406030204" pitchFamily="18" charset="0"/>
                                </a:rPr>
                                <m:t>𝛼</m:t>
                              </m:r>
                            </m:e>
                          </m:mr>
                        </m:m>
                      </m:e>
                    </m:d>
                  </m:oMath>
                </a14:m>
                <a:r>
                  <a:rPr lang="en-US" altLang="zh-CN" sz="2000" dirty="0"/>
                  <a:t> </a:t>
                </a:r>
                <a14:m>
                  <m:oMath xmlns:m="http://schemas.openxmlformats.org/officeDocument/2006/math">
                    <m:d>
                      <m:dPr>
                        <m:ctrlPr>
                          <a:rPr lang="en-US" altLang="zh-CN" sz="2000" i="1" dirty="0">
                            <a:latin typeface="Cambria Math" panose="02040503050406030204" pitchFamily="18" charset="0"/>
                          </a:rPr>
                        </m:ctrlPr>
                      </m:dPr>
                      <m:e>
                        <m:m>
                          <m:mPr>
                            <m:mcs>
                              <m:mc>
                                <m:mcPr>
                                  <m:count m:val="2"/>
                                  <m:mcJc m:val="center"/>
                                </m:mcPr>
                              </m:mc>
                            </m:mcs>
                            <m:ctrlPr>
                              <a:rPr lang="en-US" altLang="zh-CN" sz="2000" i="1" dirty="0">
                                <a:latin typeface="Cambria Math" panose="02040503050406030204" pitchFamily="18" charset="0"/>
                              </a:rPr>
                            </m:ctrlPr>
                          </m:mPr>
                          <m:mr>
                            <m:e>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r>
                                        <a:rPr lang="en-US" altLang="zh-CN" sz="2000" i="1" dirty="0">
                                          <a:latin typeface="Cambria Math" panose="02040503050406030204" pitchFamily="18" charset="0"/>
                                        </a:rPr>
                                        <m:t>𝑒</m:t>
                                      </m:r>
                                    </m:e>
                                    <m:sup>
                                      <m:r>
                                        <a:rPr lang="en-US" altLang="zh-CN" sz="2000" i="1" dirty="0">
                                          <a:latin typeface="Cambria Math" panose="02040503050406030204" pitchFamily="18" charset="0"/>
                                        </a:rPr>
                                        <m:t>−</m:t>
                                      </m:r>
                                      <m:r>
                                        <a:rPr lang="en-US" altLang="zh-CN" sz="2000" i="1" dirty="0">
                                          <a:latin typeface="Cambria Math" panose="02040503050406030204" pitchFamily="18" charset="0"/>
                                        </a:rPr>
                                        <m:t>𝑖</m:t>
                                      </m:r>
                                      <m:r>
                                        <a:rPr lang="zh-CN" altLang="en-US" sz="2000" i="1" dirty="0">
                                          <a:latin typeface="Cambria Math" panose="02040503050406030204" pitchFamily="18" charset="0"/>
                                        </a:rPr>
                                        <m:t>𝜇</m:t>
                                      </m:r>
                                      <m:r>
                                        <a:rPr lang="en-US" altLang="zh-CN" sz="2000" i="1" dirty="0">
                                          <a:latin typeface="Cambria Math" panose="02040503050406030204" pitchFamily="18" charset="0"/>
                                        </a:rPr>
                                        <m:t>−</m:t>
                                      </m:r>
                                      <m:r>
                                        <a:rPr lang="en-US" altLang="zh-CN" sz="2000" i="1" dirty="0">
                                          <a:latin typeface="Cambria Math" panose="02040503050406030204" pitchFamily="18" charset="0"/>
                                        </a:rPr>
                                        <m:t>𝑖</m:t>
                                      </m:r>
                                      <m:r>
                                        <a:rPr lang="zh-CN" altLang="en-US" sz="2000" i="1" dirty="0">
                                          <a:latin typeface="Cambria Math" panose="02040503050406030204" pitchFamily="18" charset="0"/>
                                        </a:rPr>
                                        <m:t>𝜑</m:t>
                                      </m:r>
                                    </m:sup>
                                  </m:sSup>
                                </m:den>
                              </m:f>
                            </m:e>
                            <m:e>
                              <m:r>
                                <a:rPr lang="en-US" altLang="zh-CN" sz="2000" i="1" dirty="0">
                                  <a:latin typeface="Cambria Math" panose="02040503050406030204" pitchFamily="18" charset="0"/>
                                </a:rPr>
                                <m:t>0</m:t>
                              </m:r>
                            </m:e>
                          </m:mr>
                          <m:mr>
                            <m:e>
                              <m:r>
                                <a:rPr lang="en-US" altLang="zh-CN" sz="2000" i="1" dirty="0">
                                  <a:latin typeface="Cambria Math" panose="02040503050406030204" pitchFamily="18" charset="0"/>
                                </a:rPr>
                                <m:t>0</m:t>
                              </m:r>
                            </m:e>
                            <m:e>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r>
                                        <a:rPr lang="en-US" altLang="zh-CN" sz="2000" i="1" dirty="0">
                                          <a:latin typeface="Cambria Math" panose="02040503050406030204" pitchFamily="18" charset="0"/>
                                        </a:rPr>
                                        <m:t>𝑒</m:t>
                                      </m:r>
                                    </m:e>
                                    <m:sup>
                                      <m:r>
                                        <a:rPr lang="en-US" altLang="zh-CN" sz="2000" i="1" dirty="0">
                                          <a:latin typeface="Cambria Math" panose="02040503050406030204" pitchFamily="18" charset="0"/>
                                        </a:rPr>
                                        <m:t>𝑖</m:t>
                                      </m:r>
                                      <m:r>
                                        <a:rPr lang="zh-CN" altLang="en-US" sz="2000" i="1" dirty="0">
                                          <a:latin typeface="Cambria Math" panose="02040503050406030204" pitchFamily="18" charset="0"/>
                                        </a:rPr>
                                        <m:t>𝜇</m:t>
                                      </m:r>
                                      <m:r>
                                        <a:rPr lang="en-US" altLang="zh-CN" sz="2000" i="1" dirty="0">
                                          <a:latin typeface="Cambria Math" panose="02040503050406030204" pitchFamily="18" charset="0"/>
                                        </a:rPr>
                                        <m:t>−</m:t>
                                      </m:r>
                                      <m:r>
                                        <a:rPr lang="en-US" altLang="zh-CN" sz="2000" i="1" dirty="0">
                                          <a:latin typeface="Cambria Math" panose="02040503050406030204" pitchFamily="18" charset="0"/>
                                        </a:rPr>
                                        <m:t>𝑖</m:t>
                                      </m:r>
                                      <m:r>
                                        <a:rPr lang="zh-CN" altLang="en-US" sz="2000" i="1" dirty="0">
                                          <a:latin typeface="Cambria Math" panose="02040503050406030204" pitchFamily="18" charset="0"/>
                                        </a:rPr>
                                        <m:t>𝜑</m:t>
                                      </m:r>
                                    </m:sup>
                                  </m:sSup>
                                </m:den>
                              </m:f>
                            </m:e>
                          </m:mr>
                        </m:m>
                      </m:e>
                    </m:d>
                    <m:d>
                      <m:dPr>
                        <m:ctrlPr>
                          <a:rPr lang="en-US" altLang="zh-CN" sz="2000" i="1" dirty="0">
                            <a:latin typeface="Cambria Math" panose="02040503050406030204" pitchFamily="18" charset="0"/>
                          </a:rPr>
                        </m:ctrlPr>
                      </m:dPr>
                      <m:e>
                        <m:m>
                          <m:mPr>
                            <m:mcs>
                              <m:mc>
                                <m:mcPr>
                                  <m:count m:val="2"/>
                                  <m:mcJc m:val="center"/>
                                </m:mcPr>
                              </m:mc>
                            </m:mcs>
                            <m:ctrlPr>
                              <a:rPr lang="en-US" altLang="zh-CN" sz="2000" i="1" dirty="0">
                                <a:latin typeface="Cambria Math" panose="02040503050406030204" pitchFamily="18" charset="0"/>
                              </a:rPr>
                            </m:ctrlPr>
                          </m:mPr>
                          <m:mr>
                            <m:e>
                              <m:r>
                                <m:rPr>
                                  <m:brk m:alnAt="7"/>
                                </m:rPr>
                                <a:rPr lang="en-US" altLang="zh-CN" sz="2000" i="1"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r>
                                    <a:rPr lang="en-US" altLang="zh-CN" sz="2000" i="1" dirty="0">
                                      <a:latin typeface="Cambria Math" panose="02040503050406030204" pitchFamily="18" charset="0"/>
                                    </a:rPr>
                                    <m:t>𝑖</m:t>
                                  </m:r>
                                  <m:r>
                                    <a:rPr lang="zh-CN" altLang="en-US" sz="2000" i="1" dirty="0">
                                      <a:latin typeface="Cambria Math" panose="02040503050406030204" pitchFamily="18" charset="0"/>
                                    </a:rPr>
                                    <m:t>𝛼</m:t>
                                  </m:r>
                                </m:num>
                                <m:den>
                                  <m:r>
                                    <a:rPr lang="en-US" altLang="zh-CN" sz="2000" i="1" dirty="0">
                                      <a:latin typeface="Cambria Math" panose="02040503050406030204" pitchFamily="18" charset="0"/>
                                    </a:rPr>
                                    <m:t>2</m:t>
                                  </m:r>
                                  <m:r>
                                    <a:rPr lang="zh-CN" altLang="en-US" sz="2000" i="1" dirty="0">
                                      <a:latin typeface="Cambria Math" panose="02040503050406030204" pitchFamily="18" charset="0"/>
                                    </a:rPr>
                                    <m:t>𝛽</m:t>
                                  </m:r>
                                </m:den>
                              </m:f>
                            </m:e>
                            <m:e>
                              <m:r>
                                <a:rPr lang="en-US" altLang="zh-CN" sz="2000" i="1"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𝑖</m:t>
                                  </m:r>
                                </m:num>
                                <m:den>
                                  <m:r>
                                    <a:rPr lang="en-US" altLang="zh-CN" sz="2000" i="1" dirty="0">
                                      <a:latin typeface="Cambria Math" panose="02040503050406030204" pitchFamily="18" charset="0"/>
                                    </a:rPr>
                                    <m:t>2</m:t>
                                  </m:r>
                                </m:den>
                              </m:f>
                            </m:e>
                          </m:mr>
                          <m:mr>
                            <m:e>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r>
                                    <a:rPr lang="en-US" altLang="zh-CN" sz="2000" i="1" dirty="0">
                                      <a:latin typeface="Cambria Math" panose="02040503050406030204" pitchFamily="18" charset="0"/>
                                    </a:rPr>
                                    <m:t>𝑖</m:t>
                                  </m:r>
                                  <m:r>
                                    <a:rPr lang="zh-CN" altLang="en-US" sz="2000" i="1" dirty="0">
                                      <a:latin typeface="Cambria Math" panose="02040503050406030204" pitchFamily="18" charset="0"/>
                                    </a:rPr>
                                    <m:t>𝛼</m:t>
                                  </m:r>
                                </m:num>
                                <m:den>
                                  <m:r>
                                    <a:rPr lang="en-US" altLang="zh-CN" sz="2000" i="1" dirty="0">
                                      <a:latin typeface="Cambria Math" panose="02040503050406030204" pitchFamily="18" charset="0"/>
                                    </a:rPr>
                                    <m:t>2</m:t>
                                  </m:r>
                                  <m:r>
                                    <a:rPr lang="zh-CN" altLang="en-US" sz="2000" i="1" dirty="0">
                                      <a:latin typeface="Cambria Math" panose="02040503050406030204" pitchFamily="18" charset="0"/>
                                    </a:rPr>
                                    <m:t>𝛽</m:t>
                                  </m:r>
                                </m:den>
                              </m:f>
                            </m:e>
                            <m:e>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𝑖</m:t>
                                  </m:r>
                                </m:num>
                                <m:den>
                                  <m:r>
                                    <a:rPr lang="en-US" altLang="zh-CN" sz="2000" i="1" dirty="0">
                                      <a:latin typeface="Cambria Math" panose="02040503050406030204" pitchFamily="18" charset="0"/>
                                    </a:rPr>
                                    <m:t>2</m:t>
                                  </m:r>
                                </m:den>
                              </m:f>
                            </m:e>
                          </m:mr>
                        </m:m>
                      </m:e>
                    </m:d>
                  </m:oMath>
                </a14:m>
                <a:endParaRPr lang="en-US" altLang="zh-CN" sz="2000" dirty="0"/>
              </a:p>
              <a:p>
                <a:pPr marL="0" indent="0">
                  <a:buNone/>
                </a:pPr>
                <a:endParaRPr lang="en-US" altLang="zh-CN" sz="2000" b="0" i="1" dirty="0">
                  <a:latin typeface="Cambria Math" panose="02040503050406030204" pitchFamily="18" charset="0"/>
                </a:endParaRPr>
              </a:p>
              <a:p>
                <a:pPr marL="0" indent="0">
                  <a:buNone/>
                </a:pPr>
                <a14:m>
                  <m:oMath xmlns:m="http://schemas.openxmlformats.org/officeDocument/2006/math">
                    <m:r>
                      <a:rPr lang="en-US" altLang="zh-CN" sz="2000" b="0" i="1" dirty="0" smtClean="0">
                        <a:latin typeface="Cambria Math" panose="02040503050406030204" pitchFamily="18" charset="0"/>
                      </a:rPr>
                      <m:t>(1−</m:t>
                    </m:r>
                    <m:sSup>
                      <m:sSupPr>
                        <m:ctrlPr>
                          <a:rPr lang="en-US" altLang="zh-CN" sz="2000" b="0" i="1" dirty="0" smtClean="0">
                            <a:latin typeface="Cambria Math" panose="02040503050406030204" pitchFamily="18" charset="0"/>
                          </a:rPr>
                        </m:ctrlPr>
                      </m:sSupPr>
                      <m:e>
                        <m:r>
                          <a:rPr lang="en-US" altLang="zh-CN" sz="2000" b="0" i="1" dirty="0" smtClean="0">
                            <a:latin typeface="Cambria Math" panose="02040503050406030204" pitchFamily="18" charset="0"/>
                          </a:rPr>
                          <m:t>𝑒</m:t>
                        </m:r>
                      </m:e>
                      <m:sup>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𝑖</m:t>
                        </m:r>
                        <m:r>
                          <a:rPr lang="zh-CN" altLang="en-US" sz="2000" b="0" i="1" dirty="0" smtClean="0">
                            <a:latin typeface="Cambria Math" panose="02040503050406030204" pitchFamily="18" charset="0"/>
                          </a:rPr>
                          <m:t>𝜑</m:t>
                        </m:r>
                      </m:sup>
                    </m:sSup>
                    <m:r>
                      <a:rPr lang="en-US" altLang="zh-CN" sz="2000" b="0" i="1" dirty="0" smtClean="0">
                        <a:latin typeface="Cambria Math" panose="02040503050406030204" pitchFamily="18" charset="0"/>
                      </a:rPr>
                      <m:t>𝑇</m:t>
                    </m:r>
                    <m:sSup>
                      <m:sSupPr>
                        <m:ctrlPr>
                          <a:rPr lang="en-US" altLang="zh-CN" sz="2000" i="1" dirty="0">
                            <a:latin typeface="Cambria Math" panose="02040503050406030204" pitchFamily="18" charset="0"/>
                          </a:rPr>
                        </m:ctrlPr>
                      </m:sSupPr>
                      <m:e>
                        <m:r>
                          <a:rPr lang="en-US" altLang="zh-CN" sz="2000" b="0" i="1" dirty="0" smtClean="0">
                            <a:latin typeface="Cambria Math" panose="02040503050406030204" pitchFamily="18" charset="0"/>
                          </a:rPr>
                          <m:t>)</m:t>
                        </m:r>
                      </m:e>
                      <m:sup>
                        <m:r>
                          <a:rPr lang="en-US" altLang="zh-CN" sz="2000" i="1" dirty="0">
                            <a:latin typeface="Cambria Math" panose="02040503050406030204" pitchFamily="18" charset="0"/>
                          </a:rPr>
                          <m:t>−1</m:t>
                        </m:r>
                      </m:sup>
                    </m:sSup>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𝐸</m:t>
                    </m:r>
                    <m:d>
                      <m:dPr>
                        <m:ctrlPr>
                          <a:rPr lang="en-US" altLang="zh-CN" sz="2000" i="1" dirty="0">
                            <a:latin typeface="Cambria Math" panose="02040503050406030204" pitchFamily="18" charset="0"/>
                          </a:rPr>
                        </m:ctrlPr>
                      </m:dPr>
                      <m:e>
                        <m:m>
                          <m:mPr>
                            <m:mcs>
                              <m:mc>
                                <m:mcPr>
                                  <m:count m:val="2"/>
                                  <m:mcJc m:val="center"/>
                                </m:mcPr>
                              </m:mc>
                            </m:mcs>
                            <m:ctrlPr>
                              <a:rPr lang="en-US" altLang="zh-CN" sz="2000" i="1" dirty="0">
                                <a:latin typeface="Cambria Math" panose="02040503050406030204" pitchFamily="18" charset="0"/>
                              </a:rPr>
                            </m:ctrlPr>
                          </m:mPr>
                          <m:mr>
                            <m:e>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r>
                                        <a:rPr lang="en-US" altLang="zh-CN" sz="2000" i="1" dirty="0">
                                          <a:latin typeface="Cambria Math" panose="02040503050406030204" pitchFamily="18" charset="0"/>
                                        </a:rPr>
                                        <m:t>𝑒</m:t>
                                      </m:r>
                                    </m:e>
                                    <m:sup>
                                      <m:r>
                                        <a:rPr lang="en-US" altLang="zh-CN" sz="2000" i="1" dirty="0">
                                          <a:latin typeface="Cambria Math" panose="02040503050406030204" pitchFamily="18" charset="0"/>
                                        </a:rPr>
                                        <m:t>−</m:t>
                                      </m:r>
                                      <m:r>
                                        <a:rPr lang="en-US" altLang="zh-CN" sz="2000" i="1" dirty="0">
                                          <a:latin typeface="Cambria Math" panose="02040503050406030204" pitchFamily="18" charset="0"/>
                                        </a:rPr>
                                        <m:t>𝑖</m:t>
                                      </m:r>
                                      <m:r>
                                        <a:rPr lang="zh-CN" altLang="en-US" sz="2000" i="1" dirty="0">
                                          <a:latin typeface="Cambria Math" panose="02040503050406030204" pitchFamily="18" charset="0"/>
                                        </a:rPr>
                                        <m:t>𝜇</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𝑖</m:t>
                                      </m:r>
                                      <m:r>
                                        <a:rPr lang="zh-CN" altLang="en-US" sz="2000" b="0" i="1" dirty="0" smtClean="0">
                                          <a:latin typeface="Cambria Math" panose="02040503050406030204" pitchFamily="18" charset="0"/>
                                        </a:rPr>
                                        <m:t>𝜑</m:t>
                                      </m:r>
                                    </m:sup>
                                  </m:sSup>
                                </m:den>
                              </m:f>
                            </m:e>
                            <m:e>
                              <m:r>
                                <a:rPr lang="en-US" altLang="zh-CN" sz="2000" i="1" dirty="0">
                                  <a:latin typeface="Cambria Math" panose="02040503050406030204" pitchFamily="18" charset="0"/>
                                </a:rPr>
                                <m:t>0</m:t>
                              </m:r>
                            </m:e>
                          </m:mr>
                          <m:mr>
                            <m:e>
                              <m:r>
                                <a:rPr lang="en-US" altLang="zh-CN" sz="2000" i="1" dirty="0">
                                  <a:latin typeface="Cambria Math" panose="02040503050406030204" pitchFamily="18" charset="0"/>
                                </a:rPr>
                                <m:t>0</m:t>
                              </m:r>
                            </m:e>
                            <m:e>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r>
                                        <a:rPr lang="en-US" altLang="zh-CN" sz="2000" i="1" dirty="0">
                                          <a:latin typeface="Cambria Math" panose="02040503050406030204" pitchFamily="18" charset="0"/>
                                        </a:rPr>
                                        <m:t>𝑒</m:t>
                                      </m:r>
                                    </m:e>
                                    <m:sup>
                                      <m:r>
                                        <a:rPr lang="en-US" altLang="zh-CN" sz="2000" i="1" dirty="0">
                                          <a:latin typeface="Cambria Math" panose="02040503050406030204" pitchFamily="18" charset="0"/>
                                        </a:rPr>
                                        <m:t>𝑖</m:t>
                                      </m:r>
                                      <m:r>
                                        <a:rPr lang="zh-CN" altLang="en-US" sz="2000" i="1" dirty="0">
                                          <a:latin typeface="Cambria Math" panose="02040503050406030204" pitchFamily="18" charset="0"/>
                                        </a:rPr>
                                        <m:t>𝜇</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𝑖</m:t>
                                      </m:r>
                                      <m:r>
                                        <a:rPr lang="zh-CN" altLang="en-US" sz="2000" b="0" i="1" dirty="0" smtClean="0">
                                          <a:latin typeface="Cambria Math" panose="02040503050406030204" pitchFamily="18" charset="0"/>
                                        </a:rPr>
                                        <m:t>𝜑</m:t>
                                      </m:r>
                                    </m:sup>
                                  </m:sSup>
                                </m:den>
                              </m:f>
                            </m:e>
                          </m:mr>
                        </m:m>
                      </m:e>
                    </m:d>
                  </m:oMath>
                </a14:m>
                <a:r>
                  <a:rPr lang="en-US" altLang="zh-CN" sz="2000" dirty="0"/>
                  <a:t> </a:t>
                </a:r>
                <a14:m>
                  <m:oMath xmlns:m="http://schemas.openxmlformats.org/officeDocument/2006/math">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𝐸</m:t>
                        </m:r>
                      </m:e>
                      <m:sup>
                        <m:r>
                          <a:rPr lang="en-US" altLang="zh-CN" sz="2000" i="1" dirty="0">
                            <a:latin typeface="Cambria Math" panose="02040503050406030204" pitchFamily="18" charset="0"/>
                          </a:rPr>
                          <m:t>−1</m:t>
                        </m:r>
                      </m:sup>
                    </m:sSup>
                    <m:r>
                      <a:rPr lang="en-US" altLang="zh-CN" sz="2000" i="1" dirty="0">
                        <a:latin typeface="Cambria Math" panose="02040503050406030204" pitchFamily="18" charset="0"/>
                      </a:rPr>
                      <m:t> </m:t>
                    </m:r>
                  </m:oMath>
                </a14:m>
                <a:endParaRPr lang="en-US" altLang="zh-CN" sz="2000" dirty="0"/>
              </a:p>
            </p:txBody>
          </p:sp>
        </mc:Choice>
        <mc:Fallback xmlns="">
          <p:sp>
            <p:nvSpPr>
              <p:cNvPr id="3" name="内容占位符 2">
                <a:extLst>
                  <a:ext uri="{FF2B5EF4-FFF2-40B4-BE49-F238E27FC236}">
                    <a16:creationId xmlns:a16="http://schemas.microsoft.com/office/drawing/2014/main" id="{854B6696-8A74-4282-BE5B-17F18EBD7E40}"/>
                  </a:ext>
                </a:extLst>
              </p:cNvPr>
              <p:cNvSpPr>
                <a:spLocks noGrp="1" noRot="1" noChangeAspect="1" noMove="1" noResize="1" noEditPoints="1" noAdjustHandles="1" noChangeArrowheads="1" noChangeShapeType="1" noTextEdit="1"/>
              </p:cNvSpPr>
              <p:nvPr>
                <p:ph idx="1"/>
              </p:nvPr>
            </p:nvSpPr>
            <p:spPr>
              <a:xfrm>
                <a:off x="838200" y="642938"/>
                <a:ext cx="10515600" cy="5534025"/>
              </a:xfrm>
              <a:blipFill>
                <a:blip r:embed="rId2"/>
                <a:stretch>
                  <a:fillRect l="-638" t="-88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DB2CF536-23A1-48E1-9E57-4D2FBFDBB854}"/>
              </a:ext>
            </a:extLst>
          </p:cNvPr>
          <p:cNvSpPr>
            <a:spLocks noGrp="1"/>
          </p:cNvSpPr>
          <p:nvPr>
            <p:ph type="sldNum" sz="quarter" idx="12"/>
          </p:nvPr>
        </p:nvSpPr>
        <p:spPr/>
        <p:txBody>
          <a:bodyPr/>
          <a:lstStyle/>
          <a:p>
            <a:fld id="{BECEA2A7-8118-4BBB-B458-A85BC23F12DD}" type="slidenum">
              <a:rPr lang="zh-CN" altLang="en-US" smtClean="0"/>
              <a:t>37</a:t>
            </a:fld>
            <a:endParaRPr lang="zh-CN" altLang="en-US"/>
          </a:p>
        </p:txBody>
      </p:sp>
    </p:spTree>
    <p:extLst>
      <p:ext uri="{BB962C8B-B14F-4D97-AF65-F5344CB8AC3E}">
        <p14:creationId xmlns:p14="http://schemas.microsoft.com/office/powerpoint/2010/main" val="3673906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600E681-2AD8-478E-A94F-F6C97881576B}"/>
                  </a:ext>
                </a:extLst>
              </p:cNvPr>
              <p:cNvSpPr>
                <a:spLocks noGrp="1"/>
              </p:cNvSpPr>
              <p:nvPr>
                <p:ph idx="1"/>
              </p:nvPr>
            </p:nvSpPr>
            <p:spPr>
              <a:xfrm>
                <a:off x="838200" y="782877"/>
                <a:ext cx="10515600" cy="5394086"/>
              </a:xfrm>
            </p:spPr>
            <p:txBody>
              <a:bodyPr>
                <a:normAutofit fontScale="92500" lnSpcReduction="10000"/>
              </a:bodyPr>
              <a:lstStyle/>
              <a:p>
                <a:pPr marL="0" indent="0">
                  <a:buNone/>
                </a:pPr>
                <a:endParaRPr lang="en-US" altLang="zh-CN" sz="2800" dirty="0"/>
              </a:p>
              <a:p>
                <a:pPr marL="0" indent="0">
                  <a:buNone/>
                </a:pPr>
                <a:r>
                  <a:rPr lang="en-US" altLang="zh-CN" sz="2800" dirty="0"/>
                  <a:t>= </a:t>
                </a:r>
                <a14:m>
                  <m:oMath xmlns:m="http://schemas.openxmlformats.org/officeDocument/2006/math">
                    <m:d>
                      <m:dPr>
                        <m:ctrlPr>
                          <a:rPr lang="en-US" altLang="zh-CN" sz="2800" i="1" dirty="0">
                            <a:latin typeface="Cambria Math" panose="02040503050406030204" pitchFamily="18" charset="0"/>
                          </a:rPr>
                        </m:ctrlPr>
                      </m:dPr>
                      <m:e>
                        <m:m>
                          <m:mPr>
                            <m:mcs>
                              <m:mc>
                                <m:mcPr>
                                  <m:count m:val="2"/>
                                  <m:mcJc m:val="center"/>
                                </m:mcPr>
                              </m:mc>
                            </m:mcs>
                            <m:ctrlPr>
                              <a:rPr lang="en-US" altLang="zh-CN" sz="2800" i="1" dirty="0">
                                <a:latin typeface="Cambria Math" panose="02040503050406030204" pitchFamily="18" charset="0"/>
                              </a:rPr>
                            </m:ctrlPr>
                          </m:mPr>
                          <m:mr>
                            <m:e>
                              <m:r>
                                <m:rPr>
                                  <m:brk m:alnAt="7"/>
                                </m:rPr>
                                <a:rPr lang="en-US" altLang="zh-CN" sz="2800" i="1" dirty="0">
                                  <a:latin typeface="Cambria Math" panose="02040503050406030204" pitchFamily="18" charset="0"/>
                                </a:rPr>
                                <m:t>−</m:t>
                              </m:r>
                              <m:r>
                                <a:rPr lang="zh-CN" altLang="en-US" sz="2800" i="1" dirty="0">
                                  <a:latin typeface="Cambria Math" panose="02040503050406030204" pitchFamily="18" charset="0"/>
                                </a:rPr>
                                <m:t>𝛽</m:t>
                              </m:r>
                            </m:e>
                            <m:e>
                              <m:r>
                                <m:rPr>
                                  <m:brk m:alnAt="7"/>
                                </m:rPr>
                                <a:rPr lang="en-US" altLang="zh-CN" sz="2800" i="1" dirty="0">
                                  <a:latin typeface="Cambria Math" panose="02040503050406030204" pitchFamily="18" charset="0"/>
                                </a:rPr>
                                <m:t>−</m:t>
                              </m:r>
                              <m:r>
                                <a:rPr lang="zh-CN" altLang="en-US" sz="2800" i="1" dirty="0">
                                  <a:latin typeface="Cambria Math" panose="02040503050406030204" pitchFamily="18" charset="0"/>
                                </a:rPr>
                                <m:t>𝛽</m:t>
                              </m:r>
                            </m:e>
                          </m:mr>
                          <m:mr>
                            <m:e>
                              <m:r>
                                <a:rPr lang="en-US" altLang="zh-CN" sz="2800" i="1" dirty="0">
                                  <a:latin typeface="Cambria Math" panose="02040503050406030204" pitchFamily="18" charset="0"/>
                                </a:rPr>
                                <m:t>𝑖</m:t>
                              </m:r>
                              <m:r>
                                <a:rPr lang="en-US" altLang="zh-CN" sz="2800" i="1" dirty="0">
                                  <a:latin typeface="Cambria Math" panose="02040503050406030204" pitchFamily="18" charset="0"/>
                                </a:rPr>
                                <m:t>+</m:t>
                              </m:r>
                              <m:r>
                                <a:rPr lang="zh-CN" altLang="en-US" sz="2800" i="1" dirty="0">
                                  <a:latin typeface="Cambria Math" panose="02040503050406030204" pitchFamily="18" charset="0"/>
                                </a:rPr>
                                <m:t>𝛼</m:t>
                              </m:r>
                            </m:e>
                            <m:e>
                              <m:r>
                                <a:rPr lang="en-US" altLang="zh-CN" sz="2800" i="1" dirty="0">
                                  <a:latin typeface="Cambria Math" panose="02040503050406030204" pitchFamily="18" charset="0"/>
                                </a:rPr>
                                <m:t>−</m:t>
                              </m:r>
                              <m:r>
                                <a:rPr lang="en-US" altLang="zh-CN" sz="2800" i="1" dirty="0">
                                  <a:latin typeface="Cambria Math" panose="02040503050406030204" pitchFamily="18" charset="0"/>
                                </a:rPr>
                                <m:t>𝑖</m:t>
                              </m:r>
                              <m:r>
                                <a:rPr lang="en-US" altLang="zh-CN" sz="2800" i="1" dirty="0">
                                  <a:latin typeface="Cambria Math" panose="02040503050406030204" pitchFamily="18" charset="0"/>
                                </a:rPr>
                                <m:t>+</m:t>
                              </m:r>
                              <m:r>
                                <a:rPr lang="zh-CN" altLang="en-US" sz="2800" i="1" dirty="0">
                                  <a:latin typeface="Cambria Math" panose="02040503050406030204" pitchFamily="18" charset="0"/>
                                </a:rPr>
                                <m:t>𝛼</m:t>
                              </m:r>
                            </m:e>
                          </m:mr>
                        </m:m>
                      </m:e>
                    </m:d>
                  </m:oMath>
                </a14:m>
                <a:r>
                  <a:rPr lang="en-US" altLang="zh-CN" sz="2800" dirty="0"/>
                  <a:t> </a:t>
                </a:r>
                <a14:m>
                  <m:oMath xmlns:m="http://schemas.openxmlformats.org/officeDocument/2006/math">
                    <m:d>
                      <m:dPr>
                        <m:ctrlPr>
                          <a:rPr lang="en-US" altLang="zh-CN" sz="2800" i="1" dirty="0">
                            <a:latin typeface="Cambria Math" panose="02040503050406030204" pitchFamily="18" charset="0"/>
                          </a:rPr>
                        </m:ctrlPr>
                      </m:dPr>
                      <m:e>
                        <m:m>
                          <m:mPr>
                            <m:mcs>
                              <m:mc>
                                <m:mcPr>
                                  <m:count m:val="2"/>
                                  <m:mcJc m:val="center"/>
                                </m:mcPr>
                              </m:mc>
                            </m:mcs>
                            <m:ctrlPr>
                              <a:rPr lang="en-US" altLang="zh-CN" sz="2800" i="1" dirty="0">
                                <a:latin typeface="Cambria Math" panose="02040503050406030204" pitchFamily="18" charset="0"/>
                              </a:rPr>
                            </m:ctrlPr>
                          </m:mPr>
                          <m:mr>
                            <m:e>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1</m:t>
                                  </m:r>
                                </m:num>
                                <m:den>
                                  <m:sSup>
                                    <m:sSupPr>
                                      <m:ctrlPr>
                                        <a:rPr lang="en-US" altLang="zh-CN" sz="2800" i="1" dirty="0">
                                          <a:latin typeface="Cambria Math" panose="02040503050406030204" pitchFamily="18" charset="0"/>
                                        </a:rPr>
                                      </m:ctrlPr>
                                    </m:sSupPr>
                                    <m:e>
                                      <m:r>
                                        <a:rPr lang="en-US" altLang="zh-CN" sz="2800" i="1" dirty="0">
                                          <a:latin typeface="Cambria Math" panose="02040503050406030204" pitchFamily="18" charset="0"/>
                                        </a:rPr>
                                        <m:t>1−</m:t>
                                      </m:r>
                                      <m:r>
                                        <a:rPr lang="en-US" altLang="zh-CN" sz="2800" i="1" dirty="0">
                                          <a:latin typeface="Cambria Math" panose="02040503050406030204" pitchFamily="18" charset="0"/>
                                        </a:rPr>
                                        <m:t>𝑒</m:t>
                                      </m:r>
                                    </m:e>
                                    <m:sup>
                                      <m:r>
                                        <a:rPr lang="en-US" altLang="zh-CN" sz="2800" i="1" dirty="0">
                                          <a:latin typeface="Cambria Math" panose="02040503050406030204" pitchFamily="18" charset="0"/>
                                        </a:rPr>
                                        <m:t>−</m:t>
                                      </m:r>
                                      <m:r>
                                        <a:rPr lang="en-US" altLang="zh-CN" sz="2800" i="1" dirty="0">
                                          <a:latin typeface="Cambria Math" panose="02040503050406030204" pitchFamily="18" charset="0"/>
                                        </a:rPr>
                                        <m:t>𝑖</m:t>
                                      </m:r>
                                      <m:r>
                                        <a:rPr lang="zh-CN" altLang="en-US" sz="2800" i="1" dirty="0">
                                          <a:latin typeface="Cambria Math" panose="02040503050406030204" pitchFamily="18" charset="0"/>
                                        </a:rPr>
                                        <m:t>𝜇</m:t>
                                      </m:r>
                                      <m:r>
                                        <a:rPr lang="en-US" altLang="zh-CN" sz="2800" i="1" dirty="0">
                                          <a:latin typeface="Cambria Math" panose="02040503050406030204" pitchFamily="18" charset="0"/>
                                        </a:rPr>
                                        <m:t>−</m:t>
                                      </m:r>
                                      <m:r>
                                        <a:rPr lang="en-US" altLang="zh-CN" sz="2800" i="1" dirty="0">
                                          <a:latin typeface="Cambria Math" panose="02040503050406030204" pitchFamily="18" charset="0"/>
                                        </a:rPr>
                                        <m:t>𝑖</m:t>
                                      </m:r>
                                      <m:r>
                                        <a:rPr lang="zh-CN" altLang="en-US" sz="2800" i="1" dirty="0">
                                          <a:latin typeface="Cambria Math" panose="02040503050406030204" pitchFamily="18" charset="0"/>
                                        </a:rPr>
                                        <m:t>𝜑</m:t>
                                      </m:r>
                                    </m:sup>
                                  </m:sSup>
                                </m:den>
                              </m:f>
                            </m:e>
                            <m:e>
                              <m:r>
                                <a:rPr lang="en-US" altLang="zh-CN" sz="2800" i="1" dirty="0">
                                  <a:latin typeface="Cambria Math" panose="02040503050406030204" pitchFamily="18" charset="0"/>
                                </a:rPr>
                                <m:t>0</m:t>
                              </m:r>
                            </m:e>
                          </m:mr>
                          <m:mr>
                            <m:e>
                              <m:r>
                                <a:rPr lang="en-US" altLang="zh-CN" sz="2800" i="1" dirty="0">
                                  <a:latin typeface="Cambria Math" panose="02040503050406030204" pitchFamily="18" charset="0"/>
                                </a:rPr>
                                <m:t>0</m:t>
                              </m:r>
                            </m:e>
                            <m:e>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1</m:t>
                                  </m:r>
                                </m:num>
                                <m:den>
                                  <m:sSup>
                                    <m:sSupPr>
                                      <m:ctrlPr>
                                        <a:rPr lang="en-US" altLang="zh-CN" sz="2800" i="1" dirty="0">
                                          <a:latin typeface="Cambria Math" panose="02040503050406030204" pitchFamily="18" charset="0"/>
                                        </a:rPr>
                                      </m:ctrlPr>
                                    </m:sSupPr>
                                    <m:e>
                                      <m:r>
                                        <a:rPr lang="en-US" altLang="zh-CN" sz="2800" i="1" dirty="0">
                                          <a:latin typeface="Cambria Math" panose="02040503050406030204" pitchFamily="18" charset="0"/>
                                        </a:rPr>
                                        <m:t>1−</m:t>
                                      </m:r>
                                      <m:r>
                                        <a:rPr lang="en-US" altLang="zh-CN" sz="2800" i="1" dirty="0">
                                          <a:latin typeface="Cambria Math" panose="02040503050406030204" pitchFamily="18" charset="0"/>
                                        </a:rPr>
                                        <m:t>𝑒</m:t>
                                      </m:r>
                                    </m:e>
                                    <m:sup>
                                      <m:r>
                                        <a:rPr lang="en-US" altLang="zh-CN" sz="2800" i="1" dirty="0">
                                          <a:latin typeface="Cambria Math" panose="02040503050406030204" pitchFamily="18" charset="0"/>
                                        </a:rPr>
                                        <m:t>𝑖</m:t>
                                      </m:r>
                                      <m:r>
                                        <a:rPr lang="zh-CN" altLang="en-US" sz="2800" i="1" dirty="0">
                                          <a:latin typeface="Cambria Math" panose="02040503050406030204" pitchFamily="18" charset="0"/>
                                        </a:rPr>
                                        <m:t>𝜇</m:t>
                                      </m:r>
                                      <m:r>
                                        <a:rPr lang="en-US" altLang="zh-CN" sz="2800" i="1" dirty="0">
                                          <a:latin typeface="Cambria Math" panose="02040503050406030204" pitchFamily="18" charset="0"/>
                                        </a:rPr>
                                        <m:t>−</m:t>
                                      </m:r>
                                      <m:r>
                                        <a:rPr lang="en-US" altLang="zh-CN" sz="2800" i="1" dirty="0">
                                          <a:latin typeface="Cambria Math" panose="02040503050406030204" pitchFamily="18" charset="0"/>
                                        </a:rPr>
                                        <m:t>𝑖</m:t>
                                      </m:r>
                                      <m:r>
                                        <a:rPr lang="zh-CN" altLang="en-US" sz="2800" i="1" dirty="0">
                                          <a:latin typeface="Cambria Math" panose="02040503050406030204" pitchFamily="18" charset="0"/>
                                        </a:rPr>
                                        <m:t>𝜑</m:t>
                                      </m:r>
                                    </m:sup>
                                  </m:sSup>
                                </m:den>
                              </m:f>
                            </m:e>
                          </m:mr>
                        </m:m>
                      </m:e>
                    </m:d>
                    <m:d>
                      <m:dPr>
                        <m:ctrlPr>
                          <a:rPr lang="en-US" altLang="zh-CN" sz="2800" i="1" dirty="0">
                            <a:latin typeface="Cambria Math" panose="02040503050406030204" pitchFamily="18" charset="0"/>
                          </a:rPr>
                        </m:ctrlPr>
                      </m:dPr>
                      <m:e>
                        <m:m>
                          <m:mPr>
                            <m:mcs>
                              <m:mc>
                                <m:mcPr>
                                  <m:count m:val="2"/>
                                  <m:mcJc m:val="center"/>
                                </m:mcPr>
                              </m:mc>
                            </m:mcs>
                            <m:ctrlPr>
                              <a:rPr lang="en-US" altLang="zh-CN" sz="2800" i="1" dirty="0">
                                <a:latin typeface="Cambria Math" panose="02040503050406030204" pitchFamily="18" charset="0"/>
                              </a:rPr>
                            </m:ctrlPr>
                          </m:mPr>
                          <m:mr>
                            <m:e>
                              <m:r>
                                <m:rPr>
                                  <m:brk m:alnAt="7"/>
                                </m:rPr>
                                <a:rPr lang="en-US" altLang="zh-CN" sz="2800" i="1" dirty="0">
                                  <a:latin typeface="Cambria Math" panose="02040503050406030204" pitchFamily="18" charset="0"/>
                                </a:rPr>
                                <m:t>−</m:t>
                              </m:r>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1+</m:t>
                                  </m:r>
                                  <m:r>
                                    <a:rPr lang="en-US" altLang="zh-CN" sz="2800" i="1" dirty="0">
                                      <a:latin typeface="Cambria Math" panose="02040503050406030204" pitchFamily="18" charset="0"/>
                                    </a:rPr>
                                    <m:t>𝑖</m:t>
                                  </m:r>
                                  <m:r>
                                    <a:rPr lang="zh-CN" altLang="en-US" sz="2800" i="1" dirty="0">
                                      <a:latin typeface="Cambria Math" panose="02040503050406030204" pitchFamily="18" charset="0"/>
                                    </a:rPr>
                                    <m:t>𝛼</m:t>
                                  </m:r>
                                </m:num>
                                <m:den>
                                  <m:r>
                                    <a:rPr lang="en-US" altLang="zh-CN" sz="2800" i="1" dirty="0">
                                      <a:latin typeface="Cambria Math" panose="02040503050406030204" pitchFamily="18" charset="0"/>
                                    </a:rPr>
                                    <m:t>2</m:t>
                                  </m:r>
                                  <m:r>
                                    <a:rPr lang="zh-CN" altLang="en-US" sz="2800" i="1" dirty="0">
                                      <a:latin typeface="Cambria Math" panose="02040503050406030204" pitchFamily="18" charset="0"/>
                                    </a:rPr>
                                    <m:t>𝛽</m:t>
                                  </m:r>
                                </m:den>
                              </m:f>
                            </m:e>
                            <m:e>
                              <m:r>
                                <a:rPr lang="en-US" altLang="zh-CN" sz="2800" i="1" dirty="0">
                                  <a:latin typeface="Cambria Math" panose="02040503050406030204" pitchFamily="18" charset="0"/>
                                </a:rPr>
                                <m:t>−</m:t>
                              </m:r>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𝑖</m:t>
                                  </m:r>
                                </m:num>
                                <m:den>
                                  <m:r>
                                    <a:rPr lang="en-US" altLang="zh-CN" sz="2800" i="1" dirty="0">
                                      <a:latin typeface="Cambria Math" panose="02040503050406030204" pitchFamily="18" charset="0"/>
                                    </a:rPr>
                                    <m:t>2</m:t>
                                  </m:r>
                                </m:den>
                              </m:f>
                            </m:e>
                          </m:mr>
                          <m:mr>
                            <m:e>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−1+</m:t>
                                  </m:r>
                                  <m:r>
                                    <a:rPr lang="en-US" altLang="zh-CN" sz="2800" i="1" dirty="0">
                                      <a:latin typeface="Cambria Math" panose="02040503050406030204" pitchFamily="18" charset="0"/>
                                    </a:rPr>
                                    <m:t>𝑖</m:t>
                                  </m:r>
                                  <m:r>
                                    <a:rPr lang="zh-CN" altLang="en-US" sz="2800" i="1" dirty="0">
                                      <a:latin typeface="Cambria Math" panose="02040503050406030204" pitchFamily="18" charset="0"/>
                                    </a:rPr>
                                    <m:t>𝛼</m:t>
                                  </m:r>
                                </m:num>
                                <m:den>
                                  <m:r>
                                    <a:rPr lang="en-US" altLang="zh-CN" sz="2800" i="1" dirty="0">
                                      <a:latin typeface="Cambria Math" panose="02040503050406030204" pitchFamily="18" charset="0"/>
                                    </a:rPr>
                                    <m:t>2</m:t>
                                  </m:r>
                                  <m:r>
                                    <a:rPr lang="zh-CN" altLang="en-US" sz="2800" i="1" dirty="0">
                                      <a:latin typeface="Cambria Math" panose="02040503050406030204" pitchFamily="18" charset="0"/>
                                    </a:rPr>
                                    <m:t>𝛽</m:t>
                                  </m:r>
                                </m:den>
                              </m:f>
                            </m:e>
                            <m:e>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𝑖</m:t>
                                  </m:r>
                                </m:num>
                                <m:den>
                                  <m:r>
                                    <a:rPr lang="en-US" altLang="zh-CN" sz="2800" i="1" dirty="0">
                                      <a:latin typeface="Cambria Math" panose="02040503050406030204" pitchFamily="18" charset="0"/>
                                    </a:rPr>
                                    <m:t>2</m:t>
                                  </m:r>
                                </m:den>
                              </m:f>
                            </m:e>
                          </m:mr>
                        </m:m>
                      </m:e>
                    </m:d>
                  </m:oMath>
                </a14:m>
                <a:endParaRPr lang="en-US" altLang="zh-CN" sz="2800" dirty="0"/>
              </a:p>
              <a:p>
                <a:pPr marL="0" indent="0">
                  <a:buNone/>
                </a:pPr>
                <a:endParaRPr lang="en-US" altLang="zh-CN" dirty="0"/>
              </a:p>
              <a:p>
                <a:pPr marL="0" indent="0">
                  <a:buNone/>
                </a:pPr>
                <a:r>
                  <a:rPr lang="en-US" altLang="zh-CN" dirty="0"/>
                  <a:t>I</a:t>
                </a:r>
                <a:r>
                  <a:rPr lang="en-US" altLang="zh-CN" sz="2800" dirty="0"/>
                  <a:t>f </a:t>
                </a:r>
                <a14:m>
                  <m:oMath xmlns:m="http://schemas.openxmlformats.org/officeDocument/2006/math">
                    <m:r>
                      <a:rPr lang="zh-CN" altLang="en-US" sz="2800" i="1" dirty="0">
                        <a:latin typeface="Cambria Math" panose="02040503050406030204" pitchFamily="18" charset="0"/>
                      </a:rPr>
                      <m:t>𝜑</m:t>
                    </m:r>
                    <m:r>
                      <a:rPr lang="en-US" altLang="zh-CN" sz="2800" b="0" i="1" dirty="0" smtClean="0">
                        <a:latin typeface="Cambria Math" panose="02040503050406030204" pitchFamily="18" charset="0"/>
                      </a:rPr>
                      <m:t>=0</m:t>
                    </m:r>
                  </m:oMath>
                </a14:m>
                <a:r>
                  <a:rPr lang="en-US" altLang="zh-CN" sz="2800" dirty="0"/>
                  <a:t>, it means the kick is static, it is the case just before.</a:t>
                </a:r>
              </a:p>
              <a:p>
                <a:pPr marL="0" indent="0">
                  <a:buNone/>
                </a:pPr>
                <a:r>
                  <a:rPr lang="en-US" altLang="zh-CN" dirty="0"/>
                  <a:t>If</a:t>
                </a:r>
                <a:r>
                  <a:rPr lang="en-US" altLang="zh-CN" sz="2800" dirty="0"/>
                  <a:t> </a:t>
                </a:r>
                <a14:m>
                  <m:oMath xmlns:m="http://schemas.openxmlformats.org/officeDocument/2006/math">
                    <m:r>
                      <a:rPr lang="zh-CN" altLang="en-US" sz="2800" i="1" dirty="0">
                        <a:latin typeface="Cambria Math" panose="02040503050406030204" pitchFamily="18" charset="0"/>
                      </a:rPr>
                      <m:t>𝜑</m:t>
                    </m:r>
                    <m:r>
                      <a:rPr lang="en-US" altLang="zh-CN" sz="2800" i="1" dirty="0" smtClean="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rPr>
                      <m:t>0</m:t>
                    </m:r>
                  </m:oMath>
                </a14:m>
                <a:r>
                  <a:rPr lang="en-US" altLang="zh-CN" sz="2800" dirty="0"/>
                  <a:t>, the beam will have a resonance at </a:t>
                </a:r>
                <a14:m>
                  <m:oMath xmlns:m="http://schemas.openxmlformats.org/officeDocument/2006/math">
                    <m:r>
                      <a:rPr lang="zh-CN" altLang="en-US" i="1" dirty="0">
                        <a:latin typeface="Cambria Math" panose="02040503050406030204" pitchFamily="18" charset="0"/>
                      </a:rPr>
                      <m:t>𝜑</m:t>
                    </m:r>
                    <m:r>
                      <a:rPr lang="en-US" altLang="zh-CN" i="1" dirty="0">
                        <a:latin typeface="Cambria Math" panose="02040503050406030204" pitchFamily="18" charset="0"/>
                      </a:rPr>
                      <m:t>=</m:t>
                    </m:r>
                    <m:r>
                      <a:rPr lang="en-US" altLang="zh-CN" b="0" i="1" dirty="0" smtClean="0">
                        <a:latin typeface="Cambria Math" panose="02040503050406030204" pitchFamily="18" charset="0"/>
                      </a:rPr>
                      <m:t>2</m:t>
                    </m:r>
                    <m:r>
                      <a:rPr lang="zh-CN" altLang="en-US" b="0" i="1" dirty="0" smtClean="0">
                        <a:latin typeface="Cambria Math" panose="02040503050406030204" pitchFamily="18" charset="0"/>
                      </a:rPr>
                      <m:t>𝜋</m:t>
                    </m:r>
                    <m:r>
                      <a:rPr lang="en-US" altLang="zh-CN" b="0" i="1" dirty="0" smtClean="0">
                        <a:latin typeface="Cambria Math" panose="02040503050406030204" pitchFamily="18" charset="0"/>
                      </a:rPr>
                      <m:t>𝑛</m:t>
                    </m:r>
                    <m:r>
                      <a:rPr lang="en-US" altLang="zh-CN" b="0" i="1" dirty="0" smtClean="0">
                        <a:latin typeface="Cambria Math" panose="02040503050406030204" pitchFamily="18" charset="0"/>
                        <a:ea typeface="Cambria Math" panose="02040503050406030204" pitchFamily="18" charset="0"/>
                      </a:rPr>
                      <m:t>±</m:t>
                    </m:r>
                    <m:r>
                      <a:rPr lang="zh-CN" altLang="en-US" i="1" dirty="0" smtClean="0">
                        <a:latin typeface="Cambria Math" panose="02040503050406030204" pitchFamily="18" charset="0"/>
                      </a:rPr>
                      <m:t>𝜇</m:t>
                    </m:r>
                    <m:r>
                      <a:rPr lang="en-US" altLang="zh-CN" b="0" i="1" dirty="0" smtClean="0">
                        <a:latin typeface="Cambria Math" panose="02040503050406030204" pitchFamily="18" charset="0"/>
                      </a:rPr>
                      <m:t>,</m:t>
                    </m:r>
                  </m:oMath>
                </a14:m>
                <a:r>
                  <a:rPr lang="en-US" altLang="zh-CN" sz="2800" dirty="0"/>
                  <a:t> </a:t>
                </a:r>
                <a14:m>
                  <m:oMath xmlns:m="http://schemas.openxmlformats.org/officeDocument/2006/math">
                    <m:r>
                      <a:rPr lang="en-US" altLang="zh-CN" i="1" dirty="0">
                        <a:latin typeface="Cambria Math" panose="02040503050406030204" pitchFamily="18" charset="0"/>
                      </a:rPr>
                      <m:t>𝑛</m:t>
                    </m:r>
                  </m:oMath>
                </a14:m>
                <a:r>
                  <a:rPr lang="en-US" altLang="zh-CN" sz="2800" dirty="0"/>
                  <a:t> is integer</a:t>
                </a:r>
                <a:r>
                  <a:rPr lang="en-US" altLang="zh-CN" dirty="0"/>
                  <a:t> </a:t>
                </a:r>
                <a14:m>
                  <m:oMath xmlns:m="http://schemas.openxmlformats.org/officeDocument/2006/math">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1−</m:t>
                            </m:r>
                            <m:r>
                              <a:rPr lang="en-US" altLang="zh-CN" i="1" dirty="0">
                                <a:latin typeface="Cambria Math" panose="02040503050406030204" pitchFamily="18" charset="0"/>
                              </a:rPr>
                              <m:t>𝑒</m:t>
                            </m:r>
                          </m:e>
                          <m:sup>
                            <m:r>
                              <a:rPr lang="en-US" altLang="zh-CN" i="1" dirty="0">
                                <a:latin typeface="Cambria Math" panose="02040503050406030204" pitchFamily="18" charset="0"/>
                              </a:rPr>
                              <m:t>𝑖</m:t>
                            </m:r>
                            <m:r>
                              <a:rPr lang="zh-CN" altLang="en-US" i="1" dirty="0">
                                <a:latin typeface="Cambria Math" panose="02040503050406030204" pitchFamily="18" charset="0"/>
                              </a:rPr>
                              <m:t>𝜇</m:t>
                            </m:r>
                            <m:r>
                              <a:rPr lang="en-US" altLang="zh-CN" i="1" dirty="0">
                                <a:latin typeface="Cambria Math" panose="02040503050406030204" pitchFamily="18" charset="0"/>
                              </a:rPr>
                              <m:t>−</m:t>
                            </m:r>
                            <m:r>
                              <a:rPr lang="en-US" altLang="zh-CN" i="1" dirty="0">
                                <a:latin typeface="Cambria Math" panose="02040503050406030204" pitchFamily="18" charset="0"/>
                              </a:rPr>
                              <m:t>𝑖</m:t>
                            </m:r>
                            <m:r>
                              <a:rPr lang="zh-CN" altLang="en-US" i="1" dirty="0">
                                <a:latin typeface="Cambria Math" panose="02040503050406030204" pitchFamily="18" charset="0"/>
                              </a:rPr>
                              <m:t>𝜑</m:t>
                            </m:r>
                          </m:sup>
                        </m:sSup>
                      </m:den>
                    </m:f>
                    <m:r>
                      <a:rPr lang="en-US" altLang="zh-CN" i="1" dirty="0">
                        <a:latin typeface="Cambria Math" panose="02040503050406030204" pitchFamily="18" charset="0"/>
                        <a:ea typeface="Cambria Math" panose="02040503050406030204" pitchFamily="18" charset="0"/>
                      </a:rPr>
                      <m:t>→∞</m:t>
                    </m:r>
                  </m:oMath>
                </a14:m>
                <a:r>
                  <a:rPr lang="en-US" altLang="zh-CN" i="1" dirty="0">
                    <a:latin typeface="Cambria Math" panose="02040503050406030204" pitchFamily="18" charset="0"/>
                    <a:ea typeface="Cambria Math" panose="02040503050406030204" pitchFamily="18" charset="0"/>
                  </a:rPr>
                  <a:t> </a:t>
                </a:r>
                <a:r>
                  <a:rPr lang="en-US" altLang="zh-CN" dirty="0"/>
                  <a:t>or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1−</m:t>
                            </m:r>
                            <m:r>
                              <a:rPr lang="en-US" altLang="zh-CN" i="1" dirty="0">
                                <a:latin typeface="Cambria Math" panose="02040503050406030204" pitchFamily="18" charset="0"/>
                              </a:rPr>
                              <m:t>𝑒</m:t>
                            </m:r>
                          </m:e>
                          <m:sup>
                            <m:r>
                              <a:rPr lang="en-US" altLang="zh-CN" i="1" dirty="0">
                                <a:latin typeface="Cambria Math" panose="02040503050406030204" pitchFamily="18" charset="0"/>
                              </a:rPr>
                              <m:t>−</m:t>
                            </m:r>
                            <m:r>
                              <a:rPr lang="en-US" altLang="zh-CN" i="1" dirty="0">
                                <a:latin typeface="Cambria Math" panose="02040503050406030204" pitchFamily="18" charset="0"/>
                              </a:rPr>
                              <m:t>𝑖</m:t>
                            </m:r>
                            <m:r>
                              <a:rPr lang="zh-CN" altLang="en-US" i="1" dirty="0">
                                <a:latin typeface="Cambria Math" panose="02040503050406030204" pitchFamily="18" charset="0"/>
                              </a:rPr>
                              <m:t>𝜇</m:t>
                            </m:r>
                            <m:r>
                              <a:rPr lang="en-US" altLang="zh-CN" i="1" dirty="0">
                                <a:latin typeface="Cambria Math" panose="02040503050406030204" pitchFamily="18" charset="0"/>
                              </a:rPr>
                              <m:t>−</m:t>
                            </m:r>
                            <m:r>
                              <a:rPr lang="en-US" altLang="zh-CN" i="1" dirty="0">
                                <a:latin typeface="Cambria Math" panose="02040503050406030204" pitchFamily="18" charset="0"/>
                              </a:rPr>
                              <m:t>𝑖</m:t>
                            </m:r>
                            <m:r>
                              <a:rPr lang="zh-CN" altLang="en-US" i="1" dirty="0">
                                <a:latin typeface="Cambria Math" panose="02040503050406030204" pitchFamily="18" charset="0"/>
                              </a:rPr>
                              <m:t>𝜑</m:t>
                            </m:r>
                          </m:sup>
                        </m:sSup>
                      </m:den>
                    </m:f>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m:t>
                    </m:r>
                  </m:oMath>
                </a14:m>
                <a:r>
                  <a:rPr lang="en-US" altLang="zh-CN" dirty="0"/>
                  <a:t>, </a:t>
                </a:r>
                <a:r>
                  <a:rPr lang="en-US" altLang="zh-CN" sz="2800" dirty="0"/>
                  <a:t>This means the frequency of the AC kick is coincide with the </a:t>
                </a:r>
                <a:r>
                  <a:rPr lang="en-US" altLang="zh-CN" sz="2800" dirty="0" err="1"/>
                  <a:t>betatron</a:t>
                </a:r>
                <a:r>
                  <a:rPr lang="en-US" altLang="zh-CN" sz="2800" dirty="0"/>
                  <a:t> frequency. The Ac dipole is useful for beam diagnostics purposes. </a:t>
                </a:r>
                <a:r>
                  <a:rPr lang="en-US" altLang="zh-CN" dirty="0"/>
                  <a:t>The oscillating signal from BPM is easer to detect with higher frequency than the static signal with any kinds errors. In the mean time, the signal can be enhanced due to the resonance when the AC dipole frequency is approaches the </a:t>
                </a:r>
                <a:r>
                  <a:rPr lang="en-US" altLang="zh-CN" dirty="0" err="1"/>
                  <a:t>betatron</a:t>
                </a:r>
                <a:r>
                  <a:rPr lang="en-US" altLang="zh-CN" dirty="0"/>
                  <a:t> frequency.</a:t>
                </a:r>
                <a:endParaRPr lang="zh-CN" altLang="en-US"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3600E681-2AD8-478E-A94F-F6C97881576B}"/>
                  </a:ext>
                </a:extLst>
              </p:cNvPr>
              <p:cNvSpPr>
                <a:spLocks noGrp="1" noRot="1" noChangeAspect="1" noMove="1" noResize="1" noEditPoints="1" noAdjustHandles="1" noChangeArrowheads="1" noChangeShapeType="1" noTextEdit="1"/>
              </p:cNvSpPr>
              <p:nvPr>
                <p:ph idx="1"/>
              </p:nvPr>
            </p:nvSpPr>
            <p:spPr>
              <a:xfrm>
                <a:off x="838200" y="782877"/>
                <a:ext cx="10515600" cy="5394086"/>
              </a:xfrm>
              <a:blipFill>
                <a:blip r:embed="rId2"/>
                <a:stretch>
                  <a:fillRect l="-1043" r="-116"/>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AC897D5-9B8F-4FEE-B636-DBB6C22DE684}"/>
              </a:ext>
            </a:extLst>
          </p:cNvPr>
          <p:cNvSpPr>
            <a:spLocks noGrp="1"/>
          </p:cNvSpPr>
          <p:nvPr>
            <p:ph type="sldNum" sz="quarter" idx="12"/>
          </p:nvPr>
        </p:nvSpPr>
        <p:spPr/>
        <p:txBody>
          <a:bodyPr/>
          <a:lstStyle/>
          <a:p>
            <a:fld id="{BECEA2A7-8118-4BBB-B458-A85BC23F12DD}" type="slidenum">
              <a:rPr lang="zh-CN" altLang="en-US" smtClean="0"/>
              <a:t>38</a:t>
            </a:fld>
            <a:endParaRPr lang="zh-CN" altLang="en-US"/>
          </a:p>
        </p:txBody>
      </p:sp>
    </p:spTree>
    <p:extLst>
      <p:ext uri="{BB962C8B-B14F-4D97-AF65-F5344CB8AC3E}">
        <p14:creationId xmlns:p14="http://schemas.microsoft.com/office/powerpoint/2010/main" val="2668089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02CBD3-C8A7-44CB-ACCD-F83465F013DB}"/>
              </a:ext>
            </a:extLst>
          </p:cNvPr>
          <p:cNvSpPr>
            <a:spLocks noGrp="1"/>
          </p:cNvSpPr>
          <p:nvPr>
            <p:ph type="title"/>
          </p:nvPr>
        </p:nvSpPr>
        <p:spPr>
          <a:xfrm>
            <a:off x="830450" y="179146"/>
            <a:ext cx="10515600" cy="611268"/>
          </a:xfrm>
        </p:spPr>
        <p:txBody>
          <a:bodyPr>
            <a:normAutofit fontScale="90000"/>
          </a:bodyPr>
          <a:lstStyle/>
          <a:p>
            <a:r>
              <a:rPr lang="en-US" altLang="zh-CN" dirty="0"/>
              <a:t>Tune shift(</a:t>
            </a:r>
            <a:r>
              <a:rPr lang="zh-CN" altLang="en-US" dirty="0"/>
              <a:t>频移</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5B7C064-D47B-4C1E-8DB0-F62C3B355081}"/>
                  </a:ext>
                </a:extLst>
              </p:cNvPr>
              <p:cNvSpPr>
                <a:spLocks noGrp="1"/>
              </p:cNvSpPr>
              <p:nvPr>
                <p:ph idx="1"/>
              </p:nvPr>
            </p:nvSpPr>
            <p:spPr>
              <a:xfrm>
                <a:off x="768458" y="953147"/>
                <a:ext cx="10515600" cy="5165818"/>
              </a:xfrm>
            </p:spPr>
            <p:txBody>
              <a:bodyPr>
                <a:normAutofit fontScale="70000" lnSpcReduction="20000"/>
              </a:bodyPr>
              <a:lstStyle/>
              <a:p>
                <a:pPr marL="0" indent="0">
                  <a:buNone/>
                </a:pPr>
                <a:r>
                  <a:rPr lang="en-US" altLang="zh-CN" dirty="0"/>
                  <a:t>Quadrupole magnet field errors</a:t>
                </a:r>
              </a:p>
              <a:p>
                <a:pPr marL="0" indent="0">
                  <a:buNone/>
                </a:pPr>
                <a:r>
                  <a:rPr lang="en-US" altLang="zh-CN" dirty="0"/>
                  <a:t>One turn transfer matrix is </a:t>
                </a:r>
                <a14:m>
                  <m:oMath xmlns:m="http://schemas.openxmlformats.org/officeDocument/2006/math">
                    <m:r>
                      <a:rPr lang="en-US" altLang="zh-CN" i="1" dirty="0">
                        <a:latin typeface="Cambria Math" panose="02040503050406030204" pitchFamily="18" charset="0"/>
                      </a:rPr>
                      <m:t>𝑀</m:t>
                    </m:r>
                  </m:oMath>
                </a14:m>
                <a:r>
                  <a:rPr lang="en-US" altLang="zh-CN" dirty="0"/>
                  <a:t>= </a:t>
                </a:r>
                <a14:m>
                  <m:oMath xmlns:m="http://schemas.openxmlformats.org/officeDocument/2006/math">
                    <m:d>
                      <m:dPr>
                        <m:ctrlPr>
                          <a:rPr lang="en-US" altLang="zh-CN" i="1" dirty="0" smtClean="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m:t>
                              </m:r>
                              <m:r>
                                <a:rPr lang="en-US" altLang="zh-CN" i="1" dirty="0">
                                  <a:latin typeface="Cambria Math" panose="02040503050406030204" pitchFamily="18" charset="0"/>
                                </a:rPr>
                                <m:t>𝐶𝑜𝑠</m:t>
                              </m:r>
                              <m:r>
                                <a:rPr lang="en-US" altLang="zh-CN" b="0" i="1" dirty="0" smtClean="0">
                                  <a:latin typeface="Cambria Math" panose="02040503050406030204" pitchFamily="18" charset="0"/>
                                </a:rPr>
                                <m:t>2</m:t>
                              </m:r>
                              <m:r>
                                <m:rPr>
                                  <m:sty m:val="p"/>
                                </m:rPr>
                                <a:rPr lang="el-GR" altLang="zh-CN" b="0" i="1" dirty="0" smtClean="0">
                                  <a:latin typeface="Cambria Math" panose="02040503050406030204" pitchFamily="18" charset="0"/>
                                </a:rPr>
                                <m:t>πν</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e>
                            <m:e>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e>
                          </m:mr>
                          <m:mr>
                            <m:e>
                              <m:r>
                                <a:rPr lang="en-US" altLang="zh-CN" i="1" dirty="0">
                                  <a:latin typeface="Cambria Math" panose="02040503050406030204" pitchFamily="18" charset="0"/>
                                </a:rPr>
                                <m:t>−</m:t>
                              </m:r>
                              <m:r>
                                <m:rPr>
                                  <m:nor/>
                                </m:rPr>
                                <a:rPr lang="el-GR" altLang="zh-CN" dirty="0"/>
                                <m:t>γ</m:t>
                              </m:r>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e>
                            <m:e>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e>
                          </m:mr>
                        </m:m>
                      </m:e>
                    </m:d>
                  </m:oMath>
                </a14:m>
                <a:endParaRPr lang="en-US" altLang="zh-CN" dirty="0"/>
              </a:p>
              <a:p>
                <a:pPr marL="0" indent="0">
                  <a:buNone/>
                </a:pPr>
                <a:endParaRPr lang="en-US" altLang="zh-CN" dirty="0"/>
              </a:p>
              <a:p>
                <a:pPr marL="0" indent="0">
                  <a:buNone/>
                </a:pPr>
                <a:r>
                  <a:rPr lang="en-US" altLang="zh-CN" dirty="0"/>
                  <a:t>A thin length quadrupole transfer matrix is </a:t>
                </a:r>
                <a14:m>
                  <m:oMath xmlns:m="http://schemas.openxmlformats.org/officeDocument/2006/math">
                    <m:d>
                      <m:dPr>
                        <m:ctrlPr>
                          <a:rPr lang="en-US" altLang="zh-CN" i="1" dirty="0" smtClean="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m:t>
                              </m:r>
                              <m:r>
                                <a:rPr lang="en-US" altLang="zh-CN" i="1" dirty="0" smtClean="0">
                                  <a:latin typeface="Cambria Math" panose="02040503050406030204" pitchFamily="18" charset="0"/>
                                </a:rPr>
                                <m:t>1</m:t>
                              </m:r>
                            </m:e>
                            <m:e>
                              <m:r>
                                <a:rPr lang="en-US" altLang="zh-CN" b="0" i="1" dirty="0" smtClean="0">
                                  <a:latin typeface="Cambria Math" panose="02040503050406030204" pitchFamily="18" charset="0"/>
                                </a:rPr>
                                <m:t>0</m:t>
                              </m:r>
                            </m:e>
                          </m:mr>
                          <m:mr>
                            <m:e>
                              <m:r>
                                <a:rPr lang="en-US" altLang="zh-CN" i="1" dirty="0">
                                  <a:latin typeface="Cambria Math" panose="02040503050406030204" pitchFamily="18" charset="0"/>
                                </a:rPr>
                                <m:t>−</m:t>
                              </m:r>
                              <m:r>
                                <a:rPr lang="en-US" altLang="zh-CN" b="0" i="1" dirty="0" smtClean="0">
                                  <a:latin typeface="Cambria Math" panose="02040503050406030204" pitchFamily="18" charset="0"/>
                                </a:rPr>
                                <m:t>𝑞</m:t>
                              </m:r>
                            </m:e>
                            <m:e>
                              <m:r>
                                <a:rPr lang="en-US" altLang="zh-CN" b="0" i="1" dirty="0" smtClean="0">
                                  <a:latin typeface="Cambria Math" panose="02040503050406030204" pitchFamily="18" charset="0"/>
                                </a:rPr>
                                <m:t>1</m:t>
                              </m:r>
                            </m:e>
                          </m:mr>
                        </m:m>
                      </m:e>
                    </m:d>
                  </m:oMath>
                </a14:m>
                <a:r>
                  <a:rPr lang="en-US" altLang="zh-CN" dirty="0"/>
                  <a:t>, a thin length quadrupole </a:t>
                </a:r>
              </a:p>
              <a:p>
                <a:pPr marL="0" indent="0">
                  <a:buNone/>
                </a:pPr>
                <a:r>
                  <a:rPr lang="en-US" altLang="zh-CN" dirty="0"/>
                  <a:t>magnet field errors mean that q=0 is no error. The quadrupole magnet field errors could be equivalent to q≠0, The one turn transfer matrix become </a:t>
                </a:r>
              </a:p>
              <a:p>
                <a:pPr marL="0" indent="0">
                  <a:buNone/>
                </a:pPr>
                <a:endParaRPr lang="en-US" altLang="zh-CN" dirty="0"/>
              </a:p>
              <a:p>
                <a:pPr marL="0" indent="0">
                  <a:buNone/>
                </a:pPr>
                <a14:m>
                  <m:oMathPara xmlns:m="http://schemas.openxmlformats.org/officeDocument/2006/math">
                    <m:oMathParaPr>
                      <m:jc m:val="left"/>
                    </m:oMathParaPr>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1</m:t>
                                </m:r>
                              </m:e>
                              <m:e>
                                <m:r>
                                  <a:rPr lang="en-US" altLang="zh-CN" i="1" dirty="0">
                                    <a:latin typeface="Cambria Math" panose="02040503050406030204" pitchFamily="18" charset="0"/>
                                  </a:rPr>
                                  <m:t>0</m:t>
                                </m:r>
                              </m:e>
                            </m:mr>
                            <m:mr>
                              <m:e>
                                <m:r>
                                  <a:rPr lang="en-US" altLang="zh-CN" i="1" dirty="0">
                                    <a:latin typeface="Cambria Math" panose="02040503050406030204" pitchFamily="18" charset="0"/>
                                  </a:rPr>
                                  <m:t>−</m:t>
                                </m:r>
                                <m:r>
                                  <a:rPr lang="en-US" altLang="zh-CN" i="1" dirty="0">
                                    <a:latin typeface="Cambria Math" panose="02040503050406030204" pitchFamily="18" charset="0"/>
                                  </a:rPr>
                                  <m:t>𝑞</m:t>
                                </m:r>
                              </m:e>
                              <m:e>
                                <m:r>
                                  <a:rPr lang="en-US" altLang="zh-CN" i="1" dirty="0">
                                    <a:latin typeface="Cambria Math" panose="02040503050406030204" pitchFamily="18" charset="0"/>
                                  </a:rPr>
                                  <m:t>1</m:t>
                                </m:r>
                              </m:e>
                            </m:mr>
                          </m:m>
                        </m:e>
                      </m:d>
                      <m:r>
                        <a:rPr lang="en-US" altLang="zh-CN" i="1" dirty="0">
                          <a:latin typeface="Cambria Math" panose="02040503050406030204" pitchFamily="18" charset="0"/>
                        </a:rPr>
                        <m:t>𝑀</m:t>
                      </m:r>
                    </m:oMath>
                  </m:oMathPara>
                </a14:m>
                <a:endParaRPr lang="en-US" altLang="zh-CN" i="1" dirty="0">
                  <a:latin typeface="Cambria Math" panose="02040503050406030204" pitchFamily="18" charset="0"/>
                </a:endParaRPr>
              </a:p>
              <a:p>
                <a:pPr marL="0" indent="0">
                  <a:buNone/>
                </a:pPr>
                <a:endParaRPr lang="en-US" altLang="zh-CN" dirty="0"/>
              </a:p>
              <a:p>
                <a:pPr marL="0" indent="0">
                  <a:buNone/>
                </a:pPr>
                <a14:m>
                  <m:oMathPara xmlns:m="http://schemas.openxmlformats.org/officeDocument/2006/math">
                    <m:oMathParaPr>
                      <m:jc m:val="left"/>
                    </m:oMathParaPr>
                    <m:oMath xmlns:m="http://schemas.openxmlformats.org/officeDocument/2006/math">
                      <m:r>
                        <m:rPr>
                          <m:nor/>
                        </m:rPr>
                        <a:rPr lang="en-US" altLang="zh-CN" dirty="0"/>
                        <m:t>= </m:t>
                      </m:r>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m:t>
                                </m:r>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e>
                              <m:e>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e>
                            </m:mr>
                            <m:mr>
                              <m:e>
                                <m:r>
                                  <a:rPr lang="en-US" altLang="zh-CN" i="1" dirty="0">
                                    <a:latin typeface="Cambria Math" panose="02040503050406030204" pitchFamily="18" charset="0"/>
                                  </a:rPr>
                                  <m:t>−</m:t>
                                </m:r>
                                <m:r>
                                  <m:rPr>
                                    <m:nor/>
                                  </m:rPr>
                                  <a:rPr lang="el-GR" altLang="zh-CN" dirty="0"/>
                                  <m:t>γ</m:t>
                                </m:r>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𝑞</m:t>
                                </m:r>
                                <m:r>
                                  <a:rPr lang="en-US" altLang="zh-CN" b="0" i="1" dirty="0" smtClean="0">
                                    <a:latin typeface="Cambria Math" panose="02040503050406030204" pitchFamily="18" charset="0"/>
                                  </a:rPr>
                                  <m:t>(</m:t>
                                </m:r>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b="0" i="1" dirty="0" smtClean="0">
                                    <a:latin typeface="Cambria Math" panose="02040503050406030204" pitchFamily="18" charset="0"/>
                                  </a:rPr>
                                  <m:t>)</m:t>
                                </m:r>
                              </m:e>
                              <m:e>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𝑞</m:t>
                                    </m:r>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e>
                            </m:mr>
                          </m:m>
                        </m:e>
                      </m:d>
                    </m:oMath>
                  </m:oMathPara>
                </a14:m>
                <a:endParaRPr lang="en-US" altLang="zh-CN" dirty="0"/>
              </a:p>
              <a:p>
                <a:pPr marL="0" indent="0">
                  <a:buNone/>
                </a:pPr>
                <a:endParaRPr lang="en-US" altLang="zh-CN" dirty="0"/>
              </a:p>
              <a:p>
                <a:pPr marL="0" indent="0">
                  <a:buNone/>
                </a:pPr>
                <a:r>
                  <a:rPr lang="en-US" altLang="zh-CN" dirty="0"/>
                  <a:t>= </a:t>
                </a:r>
                <a14:m>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m:t>
                              </m:r>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b="0" i="1" dirty="0" smtClean="0">
                                  <a:latin typeface="Cambria Math" panose="02040503050406030204" pitchFamily="18" charset="0"/>
                                </a:rPr>
                                <m:t>′</m:t>
                              </m:r>
                              <m:r>
                                <a:rPr lang="en-US" altLang="zh-CN" i="1" dirty="0">
                                  <a:latin typeface="Cambria Math" panose="02040503050406030204" pitchFamily="18" charset="0"/>
                                </a:rPr>
                                <m:t>+</m:t>
                              </m:r>
                              <m:r>
                                <m:rPr>
                                  <m:sty m:val="p"/>
                                </m:rPr>
                                <a:rPr lang="el-GR" altLang="zh-CN" i="1" dirty="0">
                                  <a:latin typeface="Cambria Math" panose="02040503050406030204" pitchFamily="18" charset="0"/>
                                </a:rPr>
                                <m:t>α</m:t>
                              </m:r>
                              <m:r>
                                <a:rPr lang="en-US" altLang="zh-CN" b="0" i="1" dirty="0" smtClean="0">
                                  <a:latin typeface="Cambria Math" panose="02040503050406030204" pitchFamily="18" charset="0"/>
                                </a:rPr>
                                <m:t>′</m:t>
                              </m:r>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b="0" i="1" dirty="0" smtClean="0">
                                  <a:latin typeface="Cambria Math" panose="02040503050406030204" pitchFamily="18" charset="0"/>
                                </a:rPr>
                                <m:t>′</m:t>
                              </m:r>
                            </m:e>
                            <m:e>
                              <m:r>
                                <a:rPr lang="el-GR" altLang="zh-CN" i="1" dirty="0">
                                  <a:latin typeface="Cambria Math" panose="02040503050406030204" pitchFamily="18" charset="0"/>
                                </a:rPr>
                                <m:t>𝛽</m:t>
                              </m:r>
                              <m:r>
                                <a:rPr lang="en-US" altLang="zh-CN" i="1" dirty="0">
                                  <a:latin typeface="Cambria Math" panose="02040503050406030204" pitchFamily="18" charset="0"/>
                                </a:rPr>
                                <m:t>′</m:t>
                              </m:r>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b="0" i="1" dirty="0" smtClean="0">
                                  <a:latin typeface="Cambria Math" panose="02040503050406030204" pitchFamily="18" charset="0"/>
                                </a:rPr>
                                <m:t>′</m:t>
                              </m:r>
                            </m:e>
                          </m:mr>
                          <m:mr>
                            <m:e>
                              <m:r>
                                <a:rPr lang="en-US" altLang="zh-CN" i="1" dirty="0">
                                  <a:latin typeface="Cambria Math" panose="02040503050406030204" pitchFamily="18" charset="0"/>
                                </a:rPr>
                                <m:t>−</m:t>
                              </m:r>
                              <m:r>
                                <m:rPr>
                                  <m:nor/>
                                </m:rPr>
                                <a:rPr lang="el-GR" altLang="zh-CN" dirty="0"/>
                                <m:t>γ</m:t>
                              </m:r>
                              <m:r>
                                <m:rPr>
                                  <m:nor/>
                                </m:rPr>
                                <a:rPr lang="en-US" altLang="zh-CN" b="0" i="0" dirty="0" smtClean="0"/>
                                <m:t>′</m:t>
                              </m:r>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b="0" i="1" dirty="0" smtClean="0">
                                  <a:latin typeface="Cambria Math" panose="02040503050406030204" pitchFamily="18" charset="0"/>
                                </a:rPr>
                                <m:t>′</m:t>
                              </m:r>
                            </m:e>
                            <m:e>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b="0" i="1" dirty="0" smtClean="0">
                                  <a:latin typeface="Cambria Math" panose="02040503050406030204" pitchFamily="18" charset="0"/>
                                </a:rPr>
                                <m:t>′</m:t>
                              </m:r>
                              <m:r>
                                <a:rPr lang="en-US" altLang="zh-CN" i="1" dirty="0">
                                  <a:latin typeface="Cambria Math" panose="02040503050406030204" pitchFamily="18" charset="0"/>
                                </a:rPr>
                                <m:t>−</m:t>
                              </m:r>
                              <m:r>
                                <m:rPr>
                                  <m:sty m:val="p"/>
                                </m:rPr>
                                <a:rPr lang="el-GR" altLang="zh-CN" i="1" dirty="0">
                                  <a:latin typeface="Cambria Math" panose="02040503050406030204" pitchFamily="18" charset="0"/>
                                </a:rPr>
                                <m:t>α</m:t>
                              </m:r>
                              <m:r>
                                <a:rPr lang="en-US" altLang="zh-CN" i="1" dirty="0">
                                  <a:latin typeface="Cambria Math" panose="02040503050406030204" pitchFamily="18" charset="0"/>
                                </a:rPr>
                                <m:t>′</m:t>
                              </m:r>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b="0" i="1" dirty="0" smtClean="0">
                                  <a:latin typeface="Cambria Math" panose="02040503050406030204" pitchFamily="18" charset="0"/>
                                </a:rPr>
                                <m:t>′</m:t>
                              </m:r>
                            </m:e>
                          </m:mr>
                        </m:m>
                      </m:e>
                    </m:d>
                  </m:oMath>
                </a14:m>
                <a:r>
                  <a:rPr lang="en-US" altLang="zh-CN" dirty="0"/>
                  <a:t>                                                (14)</a:t>
                </a:r>
              </a:p>
            </p:txBody>
          </p:sp>
        </mc:Choice>
        <mc:Fallback xmlns="">
          <p:sp>
            <p:nvSpPr>
              <p:cNvPr id="3" name="内容占位符 2">
                <a:extLst>
                  <a:ext uri="{FF2B5EF4-FFF2-40B4-BE49-F238E27FC236}">
                    <a16:creationId xmlns:a16="http://schemas.microsoft.com/office/drawing/2014/main" id="{05B7C064-D47B-4C1E-8DB0-F62C3B355081}"/>
                  </a:ext>
                </a:extLst>
              </p:cNvPr>
              <p:cNvSpPr>
                <a:spLocks noGrp="1" noRot="1" noChangeAspect="1" noMove="1" noResize="1" noEditPoints="1" noAdjustHandles="1" noChangeArrowheads="1" noChangeShapeType="1" noTextEdit="1"/>
              </p:cNvSpPr>
              <p:nvPr>
                <p:ph idx="1"/>
              </p:nvPr>
            </p:nvSpPr>
            <p:spPr>
              <a:xfrm>
                <a:off x="768458" y="953147"/>
                <a:ext cx="10515600" cy="5165818"/>
              </a:xfrm>
              <a:blipFill>
                <a:blip r:embed="rId2"/>
                <a:stretch>
                  <a:fillRect l="-580" t="-212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C3D494FF-056C-46DD-B573-30C85F573696}"/>
              </a:ext>
            </a:extLst>
          </p:cNvPr>
          <p:cNvSpPr>
            <a:spLocks noGrp="1"/>
          </p:cNvSpPr>
          <p:nvPr>
            <p:ph type="sldNum" sz="quarter" idx="12"/>
          </p:nvPr>
        </p:nvSpPr>
        <p:spPr/>
        <p:txBody>
          <a:bodyPr/>
          <a:lstStyle/>
          <a:p>
            <a:fld id="{BECEA2A7-8118-4BBB-B458-A85BC23F12DD}" type="slidenum">
              <a:rPr lang="zh-CN" altLang="en-US" smtClean="0"/>
              <a:t>39</a:t>
            </a:fld>
            <a:endParaRPr lang="zh-CN" altLang="en-US"/>
          </a:p>
        </p:txBody>
      </p:sp>
    </p:spTree>
    <p:extLst>
      <p:ext uri="{BB962C8B-B14F-4D97-AF65-F5344CB8AC3E}">
        <p14:creationId xmlns:p14="http://schemas.microsoft.com/office/powerpoint/2010/main" val="112310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ED3DDE-FB2D-4A71-B7B7-B10D52428DB7}"/>
              </a:ext>
            </a:extLst>
          </p:cNvPr>
          <p:cNvSpPr>
            <a:spLocks noGrp="1"/>
          </p:cNvSpPr>
          <p:nvPr>
            <p:ph type="title"/>
          </p:nvPr>
        </p:nvSpPr>
        <p:spPr>
          <a:xfrm>
            <a:off x="838200" y="87218"/>
            <a:ext cx="10515600" cy="898899"/>
          </a:xfrm>
        </p:spPr>
        <p:txBody>
          <a:bodyPr/>
          <a:lstStyle/>
          <a:p>
            <a:r>
              <a:rPr lang="en-US" altLang="zh-CN" b="1" dirty="0"/>
              <a:t>Equation of motion(</a:t>
            </a:r>
            <a:r>
              <a:rPr lang="zh-CN" altLang="en-US" b="1" dirty="0"/>
              <a:t>运动方程</a:t>
            </a:r>
            <a:r>
              <a:rPr lang="en-US" altLang="zh-CN" b="1" dirty="0"/>
              <a:t>)</a:t>
            </a:r>
            <a:endParaRPr lang="zh-CN" altLang="en-US" b="1"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D2F609E-66C4-4F89-B0C7-6414B7C6F4E3}"/>
                  </a:ext>
                </a:extLst>
              </p:cNvPr>
              <p:cNvSpPr>
                <a:spLocks noGrp="1"/>
              </p:cNvSpPr>
              <p:nvPr>
                <p:ph idx="1"/>
              </p:nvPr>
            </p:nvSpPr>
            <p:spPr>
              <a:xfrm>
                <a:off x="838200" y="1111624"/>
                <a:ext cx="10515600" cy="5257861"/>
              </a:xfrm>
            </p:spPr>
            <p:txBody>
              <a:bodyPr>
                <a:normAutofit/>
              </a:bodyPr>
              <a:lstStyle/>
              <a:p>
                <a:pPr marL="0" indent="0">
                  <a:buNone/>
                </a:pPr>
                <a:r>
                  <a:rPr lang="en-US" altLang="zh-CN" dirty="0">
                    <a:latin typeface="Cambria Math" panose="02040503050406030204" pitchFamily="18" charset="0"/>
                  </a:rPr>
                  <a:t>Classical dynamics in magnetic field</a:t>
                </a:r>
              </a:p>
              <a:p>
                <a:pPr marL="0" indent="0">
                  <a:buNone/>
                </a:pPr>
                <a14:m>
                  <m:oMath xmlns:m="http://schemas.openxmlformats.org/officeDocument/2006/math">
                    <m:f>
                      <m:fPr>
                        <m:ctrlPr>
                          <a:rPr lang="en-US" altLang="zh-CN" i="1" dirty="0" smtClean="0">
                            <a:latin typeface="Cambria Math" panose="02040503050406030204" pitchFamily="18" charset="0"/>
                          </a:rPr>
                        </m:ctrlPr>
                      </m:fPr>
                      <m:num>
                        <m:r>
                          <a:rPr lang="en-US" altLang="zh-CN" i="1" dirty="0" smtClean="0">
                            <a:latin typeface="Cambria Math" panose="02040503050406030204" pitchFamily="18" charset="0"/>
                          </a:rPr>
                          <m:t>𝑑</m:t>
                        </m:r>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𝑝</m:t>
                            </m:r>
                          </m:e>
                        </m:acc>
                      </m:num>
                      <m:den>
                        <m:r>
                          <a:rPr lang="en-US" altLang="zh-CN" i="1" dirty="0" smtClean="0">
                            <a:latin typeface="Cambria Math" panose="02040503050406030204" pitchFamily="18" charset="0"/>
                          </a:rPr>
                          <m:t>𝑑</m:t>
                        </m:r>
                        <m:r>
                          <m:rPr>
                            <m:sty m:val="p"/>
                          </m:rPr>
                          <a:rPr lang="en-US" altLang="zh-CN" i="1" dirty="0">
                            <a:latin typeface="Cambria Math" panose="02040503050406030204" pitchFamily="18" charset="0"/>
                          </a:rPr>
                          <m:t>t</m:t>
                        </m:r>
                      </m:den>
                    </m:f>
                  </m:oMath>
                </a14:m>
                <a:r>
                  <a:rPr lang="en-US" altLang="zh-CN" dirty="0"/>
                  <a:t>=q </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𝑣</m:t>
                        </m:r>
                      </m:e>
                    </m:acc>
                  </m:oMath>
                </a14:m>
                <a:r>
                  <a:rPr lang="en-US" altLang="zh-CN" dirty="0"/>
                  <a:t>× </a:t>
                </a:r>
                <a14:m>
                  <m:oMath xmlns:m="http://schemas.openxmlformats.org/officeDocument/2006/math">
                    <m:acc>
                      <m:accPr>
                        <m:chr m:val="⃑"/>
                        <m:ctrlPr>
                          <a:rPr lang="en-US" altLang="zh-CN" i="1" dirty="0" smtClean="0">
                            <a:latin typeface="Cambria Math" panose="02040503050406030204" pitchFamily="18" charset="0"/>
                          </a:rPr>
                        </m:ctrlPr>
                      </m:accPr>
                      <m:e>
                        <m:r>
                          <m:rPr>
                            <m:sty m:val="p"/>
                          </m:rPr>
                          <a:rPr lang="en-US" altLang="zh-CN" i="1" dirty="0">
                            <a:latin typeface="Cambria Math" panose="02040503050406030204" pitchFamily="18" charset="0"/>
                          </a:rPr>
                          <m:t>B</m:t>
                        </m:r>
                      </m:e>
                    </m:acc>
                  </m:oMath>
                </a14:m>
                <a:r>
                  <a:rPr lang="en-US" altLang="zh-CN" dirty="0"/>
                  <a:t>                                                                           (1)</a:t>
                </a:r>
              </a:p>
              <a:p>
                <a:pPr marL="0" indent="0">
                  <a:buNone/>
                </a:pP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𝑝</m:t>
                        </m:r>
                      </m:e>
                    </m:acc>
                  </m:oMath>
                </a14:m>
                <a:r>
                  <a:rPr lang="en-US" altLang="zh-CN" dirty="0"/>
                  <a:t> is the momentum of particle, q is the charge of particle, </a:t>
                </a:r>
              </a:p>
              <a:p>
                <a:pPr marL="0" indent="0">
                  <a:buNone/>
                </a:pP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𝑣</m:t>
                        </m:r>
                      </m:e>
                    </m:acc>
                  </m:oMath>
                </a14:m>
                <a:r>
                  <a:rPr lang="zh-CN" altLang="en-US" dirty="0"/>
                  <a:t> </a:t>
                </a:r>
                <a:r>
                  <a:rPr lang="en-US" altLang="zh-CN" dirty="0"/>
                  <a:t>is the velocity vector, </a:t>
                </a:r>
                <a14:m>
                  <m:oMath xmlns:m="http://schemas.openxmlformats.org/officeDocument/2006/math">
                    <m:acc>
                      <m:accPr>
                        <m:chr m:val="⃑"/>
                        <m:ctrlPr>
                          <a:rPr lang="en-US" altLang="zh-CN" i="1" dirty="0" smtClean="0">
                            <a:latin typeface="Cambria Math" panose="02040503050406030204" pitchFamily="18" charset="0"/>
                          </a:rPr>
                        </m:ctrlPr>
                      </m:accPr>
                      <m:e>
                        <m:r>
                          <m:rPr>
                            <m:sty m:val="p"/>
                          </m:rPr>
                          <a:rPr lang="en-US" altLang="zh-CN" i="1" dirty="0">
                            <a:latin typeface="Cambria Math" panose="02040503050406030204" pitchFamily="18" charset="0"/>
                          </a:rPr>
                          <m:t>B</m:t>
                        </m:r>
                      </m:e>
                    </m:acc>
                  </m:oMath>
                </a14:m>
                <a:r>
                  <a:rPr lang="zh-CN" altLang="en-US" dirty="0"/>
                  <a:t> </a:t>
                </a:r>
                <a:r>
                  <a:rPr lang="en-US" altLang="zh-CN" dirty="0"/>
                  <a:t>is the strength vector of magnetic field</a:t>
                </a:r>
              </a:p>
              <a:p>
                <a:pPr marL="0" indent="0">
                  <a:buNone/>
                </a:pP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𝑝</m:t>
                        </m:r>
                      </m:e>
                    </m:acc>
                    <m:r>
                      <a:rPr lang="en-US" altLang="zh-CN" b="0" i="1" dirty="0" smtClean="0">
                        <a:latin typeface="Cambria Math" panose="02040503050406030204" pitchFamily="18" charset="0"/>
                      </a:rPr>
                      <m:t>=</m:t>
                    </m:r>
                    <m:d>
                      <m:dPr>
                        <m:begChr m:val="{"/>
                        <m:endChr m:val="}"/>
                        <m:ctrlPr>
                          <a:rPr lang="en-US" altLang="zh-CN" b="0" i="1" dirty="0" smtClean="0">
                            <a:latin typeface="Cambria Math" panose="02040503050406030204" pitchFamily="18" charset="0"/>
                          </a:rPr>
                        </m:ctrlPr>
                      </m:dPr>
                      <m:e>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𝑝</m:t>
                            </m:r>
                          </m:e>
                          <m:sub>
                            <m:r>
                              <a:rPr lang="en-US" altLang="zh-CN" b="0" i="1" dirty="0" smtClean="0">
                                <a:latin typeface="Cambria Math" panose="02040503050406030204" pitchFamily="18" charset="0"/>
                              </a:rPr>
                              <m:t>𝑥</m:t>
                            </m:r>
                          </m:sub>
                        </m:sSub>
                        <m:r>
                          <m:rPr>
                            <m:nor/>
                          </m:rPr>
                          <a:rPr lang="en-US" altLang="zh-CN" dirty="0"/>
                          <m:t>,</m:t>
                        </m:r>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𝑝</m:t>
                            </m:r>
                          </m:e>
                          <m:sub>
                            <m:r>
                              <a:rPr lang="en-US" altLang="zh-CN" b="0" i="1" dirty="0" smtClean="0">
                                <a:latin typeface="Cambria Math" panose="02040503050406030204" pitchFamily="18" charset="0"/>
                              </a:rPr>
                              <m:t>𝑦</m:t>
                            </m:r>
                          </m:sub>
                        </m:sSub>
                        <m:r>
                          <m:rPr>
                            <m:nor/>
                          </m:rPr>
                          <a:rPr lang="en-US" altLang="zh-CN" dirty="0"/>
                          <m:t>,</m:t>
                        </m:r>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𝑝</m:t>
                            </m:r>
                          </m:e>
                          <m:sub>
                            <m:r>
                              <a:rPr lang="en-US" altLang="zh-CN" b="0" i="1" dirty="0" smtClean="0">
                                <a:latin typeface="Cambria Math" panose="02040503050406030204" pitchFamily="18" charset="0"/>
                              </a:rPr>
                              <m:t>𝑠</m:t>
                            </m:r>
                          </m:sub>
                        </m:sSub>
                      </m:e>
                    </m:d>
                    <m:r>
                      <m:rPr>
                        <m:nor/>
                      </m:rPr>
                      <a:rPr lang="en-US" altLang="zh-CN" dirty="0" smtClean="0"/>
                      <m:t>,</m:t>
                    </m:r>
                    <m:r>
                      <a:rPr lang="en-US" altLang="zh-CN" b="0" i="1" dirty="0" smtClean="0">
                        <a:latin typeface="Cambria Math" panose="02040503050406030204" pitchFamily="18" charset="0"/>
                      </a:rPr>
                      <m:t>    </m:t>
                    </m:r>
                    <m:r>
                      <a:rPr lang="en-US" altLang="zh-CN" i="1" dirty="0" smtClean="0">
                        <a:latin typeface="Cambria Math" panose="02040503050406030204" pitchFamily="18" charset="0"/>
                      </a:rPr>
                      <m:t> </m:t>
                    </m:r>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𝑣</m:t>
                        </m:r>
                      </m:e>
                    </m:acc>
                  </m:oMath>
                </a14:m>
                <a:r>
                  <a:rPr lang="zh-CN" altLang="en-US" dirty="0"/>
                  <a:t> </a:t>
                </a:r>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𝑥</m:t>
                        </m:r>
                      </m:sub>
                    </m:sSub>
                  </m:oMath>
                </a14:m>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𝑦</m:t>
                        </m:r>
                      </m:sub>
                    </m:sSub>
                  </m:oMath>
                </a14:m>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𝑠</m:t>
                        </m:r>
                      </m:sub>
                    </m:sSub>
                  </m:oMath>
                </a14:m>
                <a:r>
                  <a:rPr lang="en-US" altLang="zh-CN" dirty="0"/>
                  <a:t>},</a:t>
                </a:r>
                <a14:m>
                  <m:oMath xmlns:m="http://schemas.openxmlformats.org/officeDocument/2006/math">
                    <m:r>
                      <a:rPr lang="en-US" altLang="zh-CN" b="0" i="1" dirty="0" smtClean="0">
                        <a:latin typeface="Cambria Math" panose="02040503050406030204" pitchFamily="18" charset="0"/>
                      </a:rPr>
                      <m:t> </m:t>
                    </m:r>
                  </m:oMath>
                </a14:m>
                <a:r>
                  <a:rPr lang="en-US" altLang="zh-CN" dirty="0"/>
                  <a:t> </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b="0" i="1" dirty="0" smtClean="0">
                            <a:latin typeface="Cambria Math" panose="02040503050406030204" pitchFamily="18" charset="0"/>
                          </a:rPr>
                          <m:t>𝐵</m:t>
                        </m:r>
                      </m:e>
                    </m:acc>
                  </m:oMath>
                </a14:m>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𝑥</m:t>
                        </m:r>
                      </m:sub>
                    </m:sSub>
                  </m:oMath>
                </a14:m>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𝑦</m:t>
                        </m:r>
                      </m:sub>
                    </m:sSub>
                  </m:oMath>
                </a14:m>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𝑠</m:t>
                        </m:r>
                      </m:sub>
                    </m:sSub>
                  </m:oMath>
                </a14:m>
                <a:r>
                  <a:rPr lang="en-US" altLang="zh-CN" dirty="0"/>
                  <a:t>},for magnet except solenoid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𝑠</m:t>
                        </m:r>
                      </m:sub>
                    </m:sSub>
                  </m:oMath>
                </a14:m>
                <a:r>
                  <a:rPr lang="en-US" altLang="zh-CN" dirty="0"/>
                  <a:t>=0</a:t>
                </a:r>
              </a:p>
              <a:p>
                <a:pPr marL="0" indent="0">
                  <a:buNone/>
                </a:pPr>
                <a:r>
                  <a:rPr lang="en-US" altLang="zh-CN" dirty="0"/>
                  <a:t>Substitute in eq. (1), </a:t>
                </a:r>
                <a14:m>
                  <m:oMath xmlns:m="http://schemas.openxmlformats.org/officeDocument/2006/math">
                    <m:f>
                      <m:fPr>
                        <m:ctrlPr>
                          <a:rPr lang="en-US" altLang="zh-CN" i="1" dirty="0" smtClean="0">
                            <a:latin typeface="Cambria Math" panose="02040503050406030204" pitchFamily="18" charset="0"/>
                          </a:rPr>
                        </m:ctrlPr>
                      </m:fPr>
                      <m:num>
                        <m:r>
                          <a:rPr lang="en-US" altLang="zh-CN" i="1" dirty="0" smtClean="0">
                            <a:latin typeface="Cambria Math" panose="02040503050406030204" pitchFamily="18" charset="0"/>
                          </a:rPr>
                          <m:t>𝑑</m:t>
                        </m:r>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𝑝</m:t>
                            </m:r>
                          </m:e>
                        </m:acc>
                      </m:num>
                      <m:den>
                        <m:r>
                          <a:rPr lang="en-US" altLang="zh-CN" i="1" dirty="0" smtClean="0">
                            <a:latin typeface="Cambria Math" panose="02040503050406030204" pitchFamily="18" charset="0"/>
                          </a:rPr>
                          <m:t>𝑑</m:t>
                        </m:r>
                        <m:r>
                          <m:rPr>
                            <m:sty m:val="p"/>
                          </m:rPr>
                          <a:rPr lang="en-US" altLang="zh-CN" i="1" dirty="0">
                            <a:latin typeface="Cambria Math" panose="02040503050406030204" pitchFamily="18" charset="0"/>
                          </a:rPr>
                          <m:t>t</m:t>
                        </m:r>
                      </m:den>
                    </m:f>
                  </m:oMath>
                </a14:m>
                <a:r>
                  <a:rPr lang="en-US" altLang="zh-CN" dirty="0"/>
                  <a:t>=-q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𝑠</m:t>
                        </m:r>
                      </m:sub>
                    </m:sSub>
                  </m:oMath>
                </a14:m>
                <a:r>
                  <a:rPr lang="en-US" altLang="zh-CN" dirty="0"/>
                  <a:t>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𝑦</m:t>
                        </m:r>
                      </m:sub>
                    </m:sSub>
                  </m:oMath>
                </a14:m>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𝑥</m:t>
                        </m:r>
                      </m:e>
                    </m:acc>
                  </m:oMath>
                </a14:m>
                <a:r>
                  <a:rPr lang="en-US" altLang="zh-CN" dirty="0"/>
                  <a:t> +q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𝑠</m:t>
                        </m:r>
                      </m:sub>
                    </m:sSub>
                  </m:oMath>
                </a14:m>
                <a:r>
                  <a:rPr lang="en-US" altLang="zh-CN" dirty="0"/>
                  <a:t>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𝑥</m:t>
                        </m:r>
                      </m:sub>
                    </m:sSub>
                  </m:oMath>
                </a14:m>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r>
                          <a:rPr lang="en-US" altLang="zh-CN" b="0" i="1" dirty="0" smtClean="0">
                            <a:latin typeface="Cambria Math" panose="02040503050406030204" pitchFamily="18" charset="0"/>
                          </a:rPr>
                          <m:t>𝑦</m:t>
                        </m:r>
                      </m:e>
                    </m:acc>
                  </m:oMath>
                </a14:m>
                <a:r>
                  <a:rPr lang="en-US" altLang="zh-CN" dirty="0"/>
                  <a:t> + q(</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𝑥</m:t>
                        </m:r>
                      </m:sub>
                    </m:sSub>
                  </m:oMath>
                </a14:m>
                <a:r>
                  <a:rPr lang="en-US" altLang="zh-CN" dirty="0"/>
                  <a:t>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𝑦</m:t>
                        </m:r>
                      </m:sub>
                    </m:sSub>
                  </m:oMath>
                </a14:m>
                <a:r>
                  <a:rPr lang="en-US" altLang="zh-CN" dirty="0"/>
                  <a:t>-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𝑦</m:t>
                        </m:r>
                      </m:sub>
                    </m:sSub>
                  </m:oMath>
                </a14:m>
                <a:r>
                  <a:rPr lang="en-US" altLang="zh-CN" dirty="0"/>
                  <a:t>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𝑥</m:t>
                        </m:r>
                      </m:sub>
                    </m:sSub>
                  </m:oMath>
                </a14:m>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r>
                          <a:rPr lang="en-US" altLang="zh-CN" b="0" i="1" dirty="0" smtClean="0">
                            <a:latin typeface="Cambria Math" panose="02040503050406030204" pitchFamily="18" charset="0"/>
                          </a:rPr>
                          <m:t>𝑠</m:t>
                        </m:r>
                      </m:e>
                    </m:acc>
                  </m:oMath>
                </a14:m>
                <a:endParaRPr lang="en-US" altLang="zh-CN" dirty="0"/>
              </a:p>
              <a:p>
                <a:pPr marL="0" indent="0">
                  <a:buNone/>
                </a:pPr>
                <a:r>
                  <a:rPr lang="en-US" altLang="zh-CN" dirty="0"/>
                  <a:t>In most accelerator,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𝑥</m:t>
                        </m:r>
                      </m:sub>
                    </m:sSub>
                  </m:oMath>
                </a14:m>
                <a:r>
                  <a:rPr lang="en-US" altLang="zh-CN" dirty="0"/>
                  <a:t>,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𝑦</m:t>
                        </m:r>
                      </m:sub>
                    </m:sSub>
                  </m:oMath>
                </a14:m>
                <a:r>
                  <a:rPr lang="en-US" altLang="zh-CN" dirty="0"/>
                  <a:t>&lt;&lt;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𝑠</m:t>
                        </m:r>
                      </m:sub>
                    </m:sSub>
                  </m:oMath>
                </a14:m>
                <a:r>
                  <a:rPr lang="en-US" altLang="zh-CN" dirty="0"/>
                  <a:t> (Comparing the length of accelerator with aperture of vacuum chamber</a:t>
                </a:r>
                <a:r>
                  <a:rPr lang="zh-CN" altLang="en-US" dirty="0"/>
                  <a:t>，</a:t>
                </a:r>
                <a:r>
                  <a:rPr lang="en-US" altLang="zh-CN" dirty="0"/>
                  <a:t>the orbit trajectory angle is far less than one rad), so</a:t>
                </a:r>
              </a:p>
            </p:txBody>
          </p:sp>
        </mc:Choice>
        <mc:Fallback xmlns="">
          <p:sp>
            <p:nvSpPr>
              <p:cNvPr id="3" name="内容占位符 2">
                <a:extLst>
                  <a:ext uri="{FF2B5EF4-FFF2-40B4-BE49-F238E27FC236}">
                    <a16:creationId xmlns:a16="http://schemas.microsoft.com/office/drawing/2014/main" id="{2D2F609E-66C4-4F89-B0C7-6414B7C6F4E3}"/>
                  </a:ext>
                </a:extLst>
              </p:cNvPr>
              <p:cNvSpPr>
                <a:spLocks noGrp="1" noRot="1" noChangeAspect="1" noMove="1" noResize="1" noEditPoints="1" noAdjustHandles="1" noChangeArrowheads="1" noChangeShapeType="1" noTextEdit="1"/>
              </p:cNvSpPr>
              <p:nvPr>
                <p:ph idx="1"/>
              </p:nvPr>
            </p:nvSpPr>
            <p:spPr>
              <a:xfrm>
                <a:off x="838200" y="1111624"/>
                <a:ext cx="10515600" cy="5257861"/>
              </a:xfrm>
              <a:blipFill>
                <a:blip r:embed="rId2"/>
                <a:stretch>
                  <a:fillRect l="-1217" t="-1970" r="-174" b="-266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0238A9DF-A924-46A0-9EF3-096EC66BF216}"/>
              </a:ext>
            </a:extLst>
          </p:cNvPr>
          <p:cNvSpPr>
            <a:spLocks noGrp="1"/>
          </p:cNvSpPr>
          <p:nvPr>
            <p:ph type="sldNum" sz="quarter" idx="12"/>
          </p:nvPr>
        </p:nvSpPr>
        <p:spPr/>
        <p:txBody>
          <a:bodyPr/>
          <a:lstStyle/>
          <a:p>
            <a:fld id="{BECEA2A7-8118-4BBB-B458-A85BC23F12DD}" type="slidenum">
              <a:rPr lang="zh-CN" altLang="en-US" smtClean="0"/>
              <a:t>4</a:t>
            </a:fld>
            <a:endParaRPr lang="zh-CN" altLang="en-US"/>
          </a:p>
        </p:txBody>
      </p:sp>
    </p:spTree>
    <p:extLst>
      <p:ext uri="{BB962C8B-B14F-4D97-AF65-F5344CB8AC3E}">
        <p14:creationId xmlns:p14="http://schemas.microsoft.com/office/powerpoint/2010/main" val="3762511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F27F94B-E7DF-476B-805D-F1A64E3E0B98}"/>
                  </a:ext>
                </a:extLst>
              </p:cNvPr>
              <p:cNvSpPr>
                <a:spLocks noGrp="1"/>
              </p:cNvSpPr>
              <p:nvPr>
                <p:ph idx="1"/>
              </p:nvPr>
            </p:nvSpPr>
            <p:spPr>
              <a:xfrm>
                <a:off x="594987" y="682668"/>
                <a:ext cx="10941484" cy="5494295"/>
              </a:xfrm>
            </p:spPr>
            <p:txBody>
              <a:bodyPr>
                <a:normAutofit fontScale="85000" lnSpcReduction="10000"/>
              </a:bodyPr>
              <a:lstStyle/>
              <a:p>
                <a:pPr marL="0" indent="0">
                  <a:buNone/>
                </a:pPr>
                <a:r>
                  <a:rPr lang="en-US" altLang="zh-CN" dirty="0"/>
                  <a:t>The </a:t>
                </a:r>
                <a:r>
                  <a:rPr lang="en-US" altLang="zh-CN" dirty="0" err="1"/>
                  <a:t>twiss</a:t>
                </a:r>
                <a:r>
                  <a:rPr lang="en-US" altLang="zh-CN" dirty="0"/>
                  <a:t> parameters change to (</a:t>
                </a:r>
                <a14:m>
                  <m:oMath xmlns:m="http://schemas.openxmlformats.org/officeDocument/2006/math">
                    <m:r>
                      <m:rPr>
                        <m:sty m:val="p"/>
                      </m:rPr>
                      <a:rPr lang="el-GR" altLang="zh-CN" i="1" dirty="0" smtClean="0">
                        <a:latin typeface="Cambria Math" panose="02040503050406030204" pitchFamily="18" charset="0"/>
                      </a:rPr>
                      <m:t>α</m:t>
                    </m:r>
                    <m:r>
                      <a:rPr lang="en-US" altLang="zh-CN" b="0" i="1" dirty="0" smtClean="0">
                        <a:latin typeface="Cambria Math" panose="02040503050406030204" pitchFamily="18" charset="0"/>
                      </a:rPr>
                      <m:t>′</m:t>
                    </m:r>
                  </m:oMath>
                </a14:m>
                <a:r>
                  <a:rPr lang="en-US" altLang="zh-CN" dirty="0"/>
                  <a:t>,</a:t>
                </a:r>
                <a:r>
                  <a:rPr lang="el-GR" altLang="zh-CN" dirty="0"/>
                  <a:t> </a:t>
                </a:r>
                <a14:m>
                  <m:oMath xmlns:m="http://schemas.openxmlformats.org/officeDocument/2006/math">
                    <m:r>
                      <a:rPr lang="el-GR" altLang="zh-CN" i="1" dirty="0">
                        <a:latin typeface="Cambria Math" panose="02040503050406030204" pitchFamily="18" charset="0"/>
                      </a:rPr>
                      <m:t>𝛽</m:t>
                    </m:r>
                    <m:r>
                      <a:rPr lang="en-US" altLang="zh-CN" i="1" dirty="0">
                        <a:latin typeface="Cambria Math" panose="02040503050406030204" pitchFamily="18" charset="0"/>
                      </a:rPr>
                      <m:t>′</m:t>
                    </m:r>
                  </m:oMath>
                </a14:m>
                <a:r>
                  <a:rPr lang="en-US" altLang="zh-CN" dirty="0"/>
                  <a:t>,</a:t>
                </a:r>
                <a:r>
                  <a:rPr lang="el-GR" altLang="zh-CN" dirty="0"/>
                  <a:t> </a:t>
                </a:r>
                <a14:m>
                  <m:oMath xmlns:m="http://schemas.openxmlformats.org/officeDocument/2006/math">
                    <m:r>
                      <m:rPr>
                        <m:nor/>
                      </m:rPr>
                      <a:rPr lang="el-GR" altLang="zh-CN" dirty="0"/>
                      <m:t>γ</m:t>
                    </m:r>
                    <m:r>
                      <m:rPr>
                        <m:nor/>
                      </m:rPr>
                      <a:rPr lang="en-US" altLang="zh-CN" dirty="0"/>
                      <m:t>′</m:t>
                    </m:r>
                  </m:oMath>
                </a14:m>
                <a:r>
                  <a:rPr lang="en-US" altLang="zh-CN" dirty="0"/>
                  <a:t>), the tune change to </a:t>
                </a:r>
                <a14:m>
                  <m:oMath xmlns:m="http://schemas.openxmlformats.org/officeDocument/2006/math">
                    <m:r>
                      <m:rPr>
                        <m:sty m:val="p"/>
                      </m:rPr>
                      <a:rPr lang="el-GR" altLang="zh-CN" i="1" dirty="0">
                        <a:latin typeface="Cambria Math" panose="02040503050406030204" pitchFamily="18" charset="0"/>
                      </a:rPr>
                      <m:t>ν</m:t>
                    </m:r>
                    <m:r>
                      <a:rPr lang="en-US" altLang="zh-CN" i="1" dirty="0">
                        <a:latin typeface="Cambria Math" panose="02040503050406030204" pitchFamily="18" charset="0"/>
                      </a:rPr>
                      <m:t>′</m:t>
                    </m:r>
                  </m:oMath>
                </a14:m>
                <a:r>
                  <a:rPr lang="en-US" altLang="zh-CN" dirty="0"/>
                  <a:t>. </a:t>
                </a:r>
              </a:p>
              <a:p>
                <a:pPr marL="0" indent="0">
                  <a:buNone/>
                </a:pPr>
                <a:r>
                  <a:rPr lang="en-US" altLang="zh-CN" dirty="0"/>
                  <a:t>2</a:t>
                </a:r>
                <a14:m>
                  <m:oMath xmlns:m="http://schemas.openxmlformats.org/officeDocument/2006/math">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m:t>
                    </m:r>
                    <m:sSup>
                      <m:sSupPr>
                        <m:ctrlPr>
                          <a:rPr lang="en-US" altLang="zh-CN" i="1" dirty="0">
                            <a:latin typeface="Cambria Math" panose="02040503050406030204" pitchFamily="18" charset="0"/>
                          </a:rPr>
                        </m:ctrlPr>
                      </m:sSupPr>
                      <m:e>
                        <m:r>
                          <m:rPr>
                            <m:sty m:val="p"/>
                          </m:rPr>
                          <a:rPr lang="el-GR" altLang="zh-CN" i="1" dirty="0">
                            <a:latin typeface="Cambria Math" panose="02040503050406030204" pitchFamily="18" charset="0"/>
                          </a:rPr>
                          <m:t>ν</m:t>
                        </m:r>
                      </m:e>
                      <m:sup>
                        <m:r>
                          <a:rPr lang="en-US" altLang="zh-CN" i="1" dirty="0">
                            <a:latin typeface="Cambria Math" panose="02040503050406030204" pitchFamily="18" charset="0"/>
                          </a:rPr>
                          <m:t>′</m:t>
                        </m:r>
                      </m:sup>
                    </m:sSup>
                  </m:oMath>
                </a14:m>
                <a:endParaRPr lang="en-US" altLang="zh-CN" i="1" dirty="0">
                  <a:latin typeface="Cambria Math" panose="02040503050406030204" pitchFamily="18" charset="0"/>
                </a:endParaRPr>
              </a:p>
              <a:p>
                <a:pPr marL="0" indent="0">
                  <a:buNone/>
                </a:pPr>
                <a14:m>
                  <m:oMath xmlns:m="http://schemas.openxmlformats.org/officeDocument/2006/math">
                    <m:r>
                      <a:rPr lang="en-US" altLang="zh-CN" b="0" i="1" dirty="0" smtClean="0">
                        <a:latin typeface="Cambria Math" panose="02040503050406030204" pitchFamily="18" charset="0"/>
                      </a:rPr>
                      <m:t>=</m:t>
                    </m:r>
                  </m:oMath>
                </a14:m>
                <a:r>
                  <a:rPr lang="en-US" altLang="zh-CN" dirty="0"/>
                  <a:t>(</a:t>
                </a:r>
                <a14:m>
                  <m:oMath xmlns:m="http://schemas.openxmlformats.org/officeDocument/2006/math">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zh-CN" altLang="en-US" i="1" dirty="0">
                        <a:latin typeface="Cambria Math" panose="02040503050406030204" pitchFamily="18" charset="0"/>
                      </a:rPr>
                      <m:t>）</m:t>
                    </m:r>
                    <m:r>
                      <a:rPr lang="en-US" altLang="zh-CN" b="0" i="0" dirty="0" smtClean="0">
                        <a:latin typeface="Cambria Math" panose="02040503050406030204" pitchFamily="18" charset="0"/>
                      </a:rPr>
                      <m:t>+(</m:t>
                    </m:r>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α</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𝑞</m:t>
                        </m:r>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r>
                  <a:rPr lang="en-US" altLang="zh-CN" dirty="0"/>
                  <a:t>)</a:t>
                </a:r>
              </a:p>
              <a:p>
                <a:pPr marL="0" indent="0">
                  <a:buNone/>
                </a:pPr>
                <a:r>
                  <a:rPr lang="en-US" altLang="zh-CN" dirty="0"/>
                  <a:t>=2 </a:t>
                </a:r>
                <a14:m>
                  <m:oMath xmlns:m="http://schemas.openxmlformats.org/officeDocument/2006/math">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r>
                  <a:rPr lang="en-US" altLang="zh-CN" dirty="0"/>
                  <a:t> </a:t>
                </a:r>
                <a14:m>
                  <m:oMath xmlns:m="http://schemas.openxmlformats.org/officeDocument/2006/math">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𝑞</m:t>
                        </m:r>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endParaRPr lang="en-US" altLang="zh-CN" dirty="0"/>
              </a:p>
              <a:p>
                <a:pPr marL="0" indent="0">
                  <a:buNone/>
                </a:pPr>
                <a14:m>
                  <m:oMath xmlns:m="http://schemas.openxmlformats.org/officeDocument/2006/math">
                    <m:sSup>
                      <m:sSupPr>
                        <m:ctrlPr>
                          <a:rPr lang="en-US" altLang="zh-CN" i="1" dirty="0" smtClean="0">
                            <a:latin typeface="Cambria Math" panose="02040503050406030204" pitchFamily="18" charset="0"/>
                          </a:rPr>
                        </m:ctrlPr>
                      </m:sSupPr>
                      <m:e>
                        <m:r>
                          <m:rPr>
                            <m:sty m:val="p"/>
                          </m:rPr>
                          <a:rPr lang="el-GR" altLang="zh-CN" i="1" dirty="0">
                            <a:latin typeface="Cambria Math" panose="02040503050406030204" pitchFamily="18" charset="0"/>
                          </a:rPr>
                          <m:t>ν</m:t>
                        </m:r>
                      </m:e>
                      <m:sup>
                        <m:r>
                          <a:rPr lang="en-US" altLang="zh-CN" i="1" dirty="0">
                            <a:latin typeface="Cambria Math" panose="02040503050406030204" pitchFamily="18" charset="0"/>
                          </a:rPr>
                          <m:t>′</m:t>
                        </m:r>
                      </m:sup>
                    </m:sSup>
                  </m:oMath>
                </a14:m>
                <a:r>
                  <a:rPr lang="en-US" altLang="zh-CN" dirty="0"/>
                  <a:t>=</a:t>
                </a:r>
                <a14:m>
                  <m:oMath xmlns:m="http://schemas.openxmlformats.org/officeDocument/2006/math">
                    <m:r>
                      <m:rPr>
                        <m:sty m:val="p"/>
                      </m:rPr>
                      <a:rPr lang="el-GR" altLang="zh-CN" i="1" dirty="0">
                        <a:latin typeface="Cambria Math" panose="02040503050406030204" pitchFamily="18" charset="0"/>
                      </a:rPr>
                      <m:t>ν</m:t>
                    </m:r>
                  </m:oMath>
                </a14:m>
                <a:r>
                  <a:rPr lang="en-US" altLang="zh-CN" dirty="0"/>
                  <a:t>+</a:t>
                </a:r>
                <a:r>
                  <a:rPr lang="el-GR" altLang="zh-CN" dirty="0"/>
                  <a:t> δ</a:t>
                </a:r>
                <a14:m>
                  <m:oMath xmlns:m="http://schemas.openxmlformats.org/officeDocument/2006/math">
                    <m:r>
                      <m:rPr>
                        <m:sty m:val="p"/>
                      </m:rPr>
                      <a:rPr lang="el-GR" altLang="zh-CN" i="1" dirty="0">
                        <a:latin typeface="Cambria Math" panose="02040503050406030204" pitchFamily="18" charset="0"/>
                      </a:rPr>
                      <m:t>ν</m:t>
                    </m:r>
                  </m:oMath>
                </a14:m>
                <a:r>
                  <a:rPr lang="en-US" altLang="zh-CN" dirty="0"/>
                  <a:t>, </a:t>
                </a:r>
              </a:p>
              <a:p>
                <a:pPr marL="0" indent="0">
                  <a:buNone/>
                </a:pPr>
                <a:r>
                  <a:rPr lang="en-US" altLang="zh-CN" dirty="0"/>
                  <a:t>2</a:t>
                </a:r>
                <a14:m>
                  <m:oMath xmlns:m="http://schemas.openxmlformats.org/officeDocument/2006/math">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m:t>
                    </m:r>
                    <m:r>
                      <a:rPr lang="en-US" altLang="zh-CN" i="1" dirty="0">
                        <a:latin typeface="Cambria Math" panose="02040503050406030204" pitchFamily="18" charset="0"/>
                      </a:rPr>
                      <m:t>(</m:t>
                    </m:r>
                    <m:r>
                      <m:rPr>
                        <m:sty m:val="p"/>
                      </m:rPr>
                      <a:rPr lang="el-GR" altLang="zh-CN" i="1" dirty="0">
                        <a:latin typeface="Cambria Math" panose="02040503050406030204" pitchFamily="18" charset="0"/>
                      </a:rPr>
                      <m:t>ν</m:t>
                    </m:r>
                    <m:r>
                      <m:rPr>
                        <m:nor/>
                      </m:rPr>
                      <a:rPr lang="en-US" altLang="zh-CN" dirty="0"/>
                      <m:t>+</m:t>
                    </m:r>
                    <m:r>
                      <m:rPr>
                        <m:nor/>
                      </m:rPr>
                      <a:rPr lang="el-GR" altLang="zh-CN" dirty="0"/>
                      <m:t> </m:t>
                    </m:r>
                    <m:r>
                      <m:rPr>
                        <m:nor/>
                      </m:rPr>
                      <a:rPr lang="el-GR" altLang="zh-CN" dirty="0"/>
                      <m:t>δ</m:t>
                    </m:r>
                    <m:r>
                      <m:rPr>
                        <m:sty m:val="p"/>
                      </m:rPr>
                      <a:rPr lang="el-GR" altLang="zh-CN" i="1" dirty="0">
                        <a:latin typeface="Cambria Math" panose="02040503050406030204" pitchFamily="18" charset="0"/>
                      </a:rPr>
                      <m:t>ν</m:t>
                    </m:r>
                    <m:r>
                      <a:rPr lang="en-US" altLang="zh-CN" i="1" dirty="0">
                        <a:latin typeface="Cambria Math" panose="02040503050406030204" pitchFamily="18" charset="0"/>
                      </a:rPr>
                      <m:t>)</m:t>
                    </m:r>
                  </m:oMath>
                </a14:m>
                <a:r>
                  <a:rPr lang="en-US" altLang="zh-CN" dirty="0"/>
                  <a:t>= 2</a:t>
                </a:r>
                <a14:m>
                  <m:oMath xmlns:m="http://schemas.openxmlformats.org/officeDocument/2006/math">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r>
                  <a:rPr lang="en-US" altLang="zh-CN" dirty="0"/>
                  <a:t>Cos</a:t>
                </a:r>
                <a14:m>
                  <m:oMath xmlns:m="http://schemas.openxmlformats.org/officeDocument/2006/math">
                    <m:r>
                      <a:rPr lang="en-US" altLang="zh-CN" i="1" dirty="0">
                        <a:latin typeface="Cambria Math" panose="02040503050406030204" pitchFamily="18" charset="0"/>
                      </a:rPr>
                      <m:t>2</m:t>
                    </m:r>
                    <m:r>
                      <m:rPr>
                        <m:sty m:val="p"/>
                      </m:rPr>
                      <a:rPr lang="el-GR" altLang="zh-CN" i="1" dirty="0">
                        <a:latin typeface="Cambria Math" panose="02040503050406030204" pitchFamily="18" charset="0"/>
                      </a:rPr>
                      <m:t>π</m:t>
                    </m:r>
                    <m:r>
                      <m:rPr>
                        <m:nor/>
                      </m:rPr>
                      <a:rPr lang="el-GR" altLang="zh-CN" dirty="0"/>
                      <m:t>δ</m:t>
                    </m:r>
                    <m:r>
                      <m:rPr>
                        <m:sty m:val="p"/>
                      </m:rPr>
                      <a:rPr lang="el-GR" altLang="zh-CN" i="1" dirty="0">
                        <a:latin typeface="Cambria Math" panose="02040503050406030204" pitchFamily="18" charset="0"/>
                      </a:rPr>
                      <m:t>ν</m:t>
                    </m:r>
                  </m:oMath>
                </a14:m>
                <a:r>
                  <a:rPr lang="en-US" altLang="zh-CN" dirty="0"/>
                  <a:t>- 2Sin</a:t>
                </a:r>
                <a14:m>
                  <m:oMath xmlns:m="http://schemas.openxmlformats.org/officeDocument/2006/math">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r>
                  <a:rPr lang="en-US" altLang="zh-CN" dirty="0"/>
                  <a:t> </a:t>
                </a:r>
                <a14:m>
                  <m:oMath xmlns:m="http://schemas.openxmlformats.org/officeDocument/2006/math">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m:t>
                    </m:r>
                    <m:r>
                      <m:rPr>
                        <m:nor/>
                      </m:rPr>
                      <a:rPr lang="el-GR" altLang="zh-CN" dirty="0"/>
                      <m:t>δ</m:t>
                    </m:r>
                    <m:r>
                      <m:rPr>
                        <m:sty m:val="p"/>
                      </m:rPr>
                      <a:rPr lang="el-GR" altLang="zh-CN" i="1" dirty="0">
                        <a:latin typeface="Cambria Math" panose="02040503050406030204" pitchFamily="18" charset="0"/>
                      </a:rPr>
                      <m:t>ν</m:t>
                    </m:r>
                  </m:oMath>
                </a14:m>
                <a:endParaRPr lang="en-US" altLang="zh-CN" dirty="0"/>
              </a:p>
              <a:p>
                <a:pPr marL="0" indent="0">
                  <a:buNone/>
                </a:pPr>
                <a:r>
                  <a:rPr lang="en-US" altLang="zh-CN" dirty="0"/>
                  <a:t>= 2 </a:t>
                </a:r>
                <a14:m>
                  <m:oMath xmlns:m="http://schemas.openxmlformats.org/officeDocument/2006/math">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r>
                  <a:rPr lang="en-US" altLang="zh-CN" dirty="0"/>
                  <a:t> </a:t>
                </a:r>
                <a14:m>
                  <m:oMath xmlns:m="http://schemas.openxmlformats.org/officeDocument/2006/math">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𝑞</m:t>
                        </m:r>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endParaRPr lang="en-US" altLang="zh-CN" dirty="0"/>
              </a:p>
              <a:p>
                <a:pPr marL="0" indent="0">
                  <a:buNone/>
                </a:pPr>
                <a:r>
                  <a:rPr lang="en-US" altLang="zh-CN" dirty="0"/>
                  <a:t>Note </a:t>
                </a:r>
                <a14:m>
                  <m:oMath xmlns:m="http://schemas.openxmlformats.org/officeDocument/2006/math">
                    <m:r>
                      <a:rPr lang="en-US" altLang="zh-CN" i="1" dirty="0" smtClean="0">
                        <a:latin typeface="Cambria Math" panose="02040503050406030204" pitchFamily="18" charset="0"/>
                      </a:rPr>
                      <m:t>𝐶𝑜𝑠</m:t>
                    </m:r>
                    <m:r>
                      <a:rPr lang="en-US" altLang="zh-CN" i="1" dirty="0" smtClean="0">
                        <a:latin typeface="Cambria Math" panose="02040503050406030204" pitchFamily="18" charset="0"/>
                      </a:rPr>
                      <m:t>2</m:t>
                    </m:r>
                    <m:r>
                      <m:rPr>
                        <m:sty m:val="p"/>
                      </m:rPr>
                      <a:rPr lang="el-GR" altLang="zh-CN" i="1" dirty="0">
                        <a:latin typeface="Cambria Math" panose="02040503050406030204" pitchFamily="18" charset="0"/>
                      </a:rPr>
                      <m:t>πν</m:t>
                    </m:r>
                  </m:oMath>
                </a14:m>
                <a:r>
                  <a:rPr lang="en-US" altLang="zh-CN" dirty="0"/>
                  <a:t>Cos</a:t>
                </a:r>
                <a14:m>
                  <m:oMath xmlns:m="http://schemas.openxmlformats.org/officeDocument/2006/math">
                    <m:r>
                      <a:rPr lang="en-US" altLang="zh-CN" i="1" dirty="0">
                        <a:latin typeface="Cambria Math" panose="02040503050406030204" pitchFamily="18" charset="0"/>
                      </a:rPr>
                      <m:t>2</m:t>
                    </m:r>
                    <m:r>
                      <m:rPr>
                        <m:sty m:val="p"/>
                      </m:rPr>
                      <a:rPr lang="el-GR" altLang="zh-CN" i="1" dirty="0">
                        <a:latin typeface="Cambria Math" panose="02040503050406030204" pitchFamily="18" charset="0"/>
                      </a:rPr>
                      <m:t>π</m:t>
                    </m:r>
                    <m:r>
                      <m:rPr>
                        <m:nor/>
                      </m:rPr>
                      <a:rPr lang="el-GR" altLang="zh-CN" dirty="0"/>
                      <m:t>δ</m:t>
                    </m:r>
                    <m:r>
                      <m:rPr>
                        <m:sty m:val="p"/>
                      </m:rPr>
                      <a:rPr lang="el-GR" altLang="zh-CN" i="1" dirty="0">
                        <a:latin typeface="Cambria Math" panose="02040503050406030204" pitchFamily="18" charset="0"/>
                      </a:rPr>
                      <m:t>ν</m:t>
                    </m:r>
                  </m:oMath>
                </a14:m>
                <a:r>
                  <a:rPr lang="zh-CN" altLang="en-US" dirty="0"/>
                  <a:t>≈</a:t>
                </a:r>
                <a:r>
                  <a:rPr lang="en-US" altLang="zh-CN" dirty="0"/>
                  <a:t> </a:t>
                </a:r>
                <a14:m>
                  <m:oMath xmlns:m="http://schemas.openxmlformats.org/officeDocument/2006/math">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r>
                  <a:rPr lang="en-US" altLang="zh-CN" dirty="0"/>
                  <a:t>, so we have </a:t>
                </a:r>
              </a:p>
              <a:p>
                <a:pPr marL="0" indent="0">
                  <a:buNone/>
                </a:pPr>
                <a:r>
                  <a:rPr lang="en-US" altLang="zh-CN" dirty="0"/>
                  <a:t>-2Sin</a:t>
                </a:r>
                <a14:m>
                  <m:oMath xmlns:m="http://schemas.openxmlformats.org/officeDocument/2006/math">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m:t>
                    </m:r>
                    <m:r>
                      <m:rPr>
                        <m:nor/>
                      </m:rPr>
                      <a:rPr lang="el-GR" altLang="zh-CN" dirty="0"/>
                      <m:t>δ</m:t>
                    </m:r>
                    <m:r>
                      <m:rPr>
                        <m:sty m:val="p"/>
                      </m:rPr>
                      <a:rPr lang="el-GR" altLang="zh-CN" i="1" dirty="0">
                        <a:latin typeface="Cambria Math" panose="02040503050406030204" pitchFamily="18" charset="0"/>
                      </a:rPr>
                      <m:t>ν</m:t>
                    </m:r>
                  </m:oMath>
                </a14:m>
                <a:r>
                  <a:rPr lang="en-US" altLang="zh-CN" dirty="0"/>
                  <a:t>=</a:t>
                </a:r>
                <a14:m>
                  <m:oMath xmlns:m="http://schemas.openxmlformats.org/officeDocument/2006/math">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𝑞</m:t>
                        </m:r>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r>
                  <a:rPr lang="zh-CN" altLang="en-US" dirty="0"/>
                  <a:t> </a:t>
                </a:r>
                <a:r>
                  <a:rPr lang="en-US" altLang="zh-CN" dirty="0"/>
                  <a:t>or </a:t>
                </a:r>
                <a14:m>
                  <m:oMath xmlns:m="http://schemas.openxmlformats.org/officeDocument/2006/math">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m:t>
                    </m:r>
                    <m:r>
                      <m:rPr>
                        <m:nor/>
                      </m:rPr>
                      <a:rPr lang="el-GR" altLang="zh-CN" dirty="0"/>
                      <m:t>δ</m:t>
                    </m:r>
                    <m:r>
                      <m:rPr>
                        <m:sty m:val="p"/>
                      </m:rPr>
                      <a:rPr lang="el-GR" altLang="zh-CN" i="1" dirty="0">
                        <a:latin typeface="Cambria Math" panose="02040503050406030204" pitchFamily="18" charset="0"/>
                      </a:rPr>
                      <m:t>ν</m:t>
                    </m:r>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𝑞</m:t>
                        </m:r>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oMath>
                </a14:m>
                <a:r>
                  <a:rPr lang="en-US" altLang="zh-CN" dirty="0"/>
                  <a:t>/2.</a:t>
                </a:r>
              </a:p>
              <a:p>
                <a:pPr marL="0" indent="0">
                  <a:buNone/>
                </a:pPr>
                <a:r>
                  <a:rPr lang="en-US" altLang="zh-CN" dirty="0"/>
                  <a:t>The tune shift is </a:t>
                </a:r>
                <a14:m>
                  <m:oMath xmlns:m="http://schemas.openxmlformats.org/officeDocument/2006/math">
                    <m:r>
                      <m:rPr>
                        <m:nor/>
                      </m:rPr>
                      <a:rPr lang="el-GR" altLang="zh-CN" dirty="0"/>
                      <m:t>δ</m:t>
                    </m:r>
                    <m:r>
                      <m:rPr>
                        <m:sty m:val="p"/>
                      </m:rPr>
                      <a:rPr lang="el-GR" altLang="zh-CN" i="1" dirty="0">
                        <a:latin typeface="Cambria Math" panose="02040503050406030204" pitchFamily="18" charset="0"/>
                      </a:rPr>
                      <m:t>ν</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i="1" dirty="0">
                            <a:latin typeface="Cambria Math" panose="02040503050406030204" pitchFamily="18" charset="0"/>
                          </a:rPr>
                          <m:t>𝑞</m:t>
                        </m:r>
                        <m:r>
                          <a:rPr lang="el-GR" altLang="zh-CN" i="1" dirty="0">
                            <a:latin typeface="Cambria Math" panose="02040503050406030204" pitchFamily="18" charset="0"/>
                          </a:rPr>
                          <m:t>𝛽</m:t>
                        </m:r>
                      </m:num>
                      <m:den>
                        <m:r>
                          <m:rPr>
                            <m:nor/>
                          </m:rPr>
                          <a:rPr lang="en-US" altLang="zh-CN" b="0" i="0" dirty="0" smtClean="0">
                            <a:latin typeface="Cambria Math" panose="02040503050406030204" pitchFamily="18" charset="0"/>
                          </a:rPr>
                          <m:t>4</m:t>
                        </m:r>
                        <m:r>
                          <m:rPr>
                            <m:sty m:val="p"/>
                          </m:rPr>
                          <a:rPr lang="el-GR" altLang="zh-CN" i="1" dirty="0">
                            <a:latin typeface="Cambria Math" panose="02040503050406030204" pitchFamily="18" charset="0"/>
                          </a:rPr>
                          <m:t>π</m:t>
                        </m:r>
                      </m:den>
                    </m:f>
                    <m:r>
                      <a:rPr lang="en-US" altLang="zh-CN" b="0" i="0" dirty="0" smtClean="0">
                        <a:latin typeface="Cambria Math" panose="02040503050406030204" pitchFamily="18" charset="0"/>
                      </a:rPr>
                      <m:t>,</m:t>
                    </m:r>
                  </m:oMath>
                </a14:m>
                <a:r>
                  <a:rPr lang="en-US" altLang="zh-CN" dirty="0"/>
                  <a:t> it can be used for calculating ions effect from residual gas, space charge, beam-beam, lithium lens, electron cloud, and so on.</a:t>
                </a:r>
              </a:p>
              <a:p>
                <a:pPr marL="0" indent="0">
                  <a:buNone/>
                </a:pPr>
                <a:r>
                  <a:rPr lang="en-US" altLang="zh-CN" dirty="0"/>
                  <a:t>And from </a:t>
                </a:r>
                <a14:m>
                  <m:oMath xmlns:m="http://schemas.openxmlformats.org/officeDocument/2006/math">
                    <m:r>
                      <m:rPr>
                        <m:nor/>
                      </m:rPr>
                      <a:rPr lang="el-GR" altLang="zh-CN" dirty="0" smtClean="0"/>
                      <m:t>δ</m:t>
                    </m:r>
                    <m:r>
                      <m:rPr>
                        <m:sty m:val="p"/>
                      </m:rPr>
                      <a:rPr lang="el-GR" altLang="zh-CN" i="1" dirty="0">
                        <a:latin typeface="Cambria Math" panose="02040503050406030204" pitchFamily="18" charset="0"/>
                      </a:rPr>
                      <m:t>ν</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i="1" dirty="0">
                            <a:latin typeface="Cambria Math" panose="02040503050406030204" pitchFamily="18" charset="0"/>
                          </a:rPr>
                          <m:t>𝑞</m:t>
                        </m:r>
                        <m:r>
                          <a:rPr lang="el-GR" altLang="zh-CN" i="1" dirty="0">
                            <a:latin typeface="Cambria Math" panose="02040503050406030204" pitchFamily="18" charset="0"/>
                          </a:rPr>
                          <m:t>𝛽</m:t>
                        </m:r>
                      </m:num>
                      <m:den>
                        <m:r>
                          <m:rPr>
                            <m:nor/>
                          </m:rPr>
                          <a:rPr lang="en-US" altLang="zh-CN" b="0" i="0" dirty="0" smtClean="0">
                            <a:latin typeface="Cambria Math" panose="02040503050406030204" pitchFamily="18" charset="0"/>
                          </a:rPr>
                          <m:t>4</m:t>
                        </m:r>
                        <m:r>
                          <m:rPr>
                            <m:sty m:val="p"/>
                          </m:rPr>
                          <a:rPr lang="el-GR" altLang="zh-CN" i="1" dirty="0">
                            <a:latin typeface="Cambria Math" panose="02040503050406030204" pitchFamily="18" charset="0"/>
                          </a:rPr>
                          <m:t>π</m:t>
                        </m:r>
                      </m:den>
                    </m:f>
                  </m:oMath>
                </a14:m>
                <a:r>
                  <a:rPr lang="en-US" altLang="zh-CN" dirty="0"/>
                  <a:t>, one can get </a:t>
                </a:r>
                <a14:m>
                  <m:oMath xmlns:m="http://schemas.openxmlformats.org/officeDocument/2006/math">
                    <m:r>
                      <a:rPr lang="el-GR" altLang="zh-CN" i="1" dirty="0">
                        <a:latin typeface="Cambria Math" panose="02040503050406030204" pitchFamily="18" charset="0"/>
                      </a:rPr>
                      <m:t>𝛽</m:t>
                    </m:r>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m:rPr>
                            <m:nor/>
                          </m:rPr>
                          <a:rPr lang="en-US" altLang="zh-CN" b="0" i="0" dirty="0" smtClean="0">
                            <a:latin typeface="Cambria Math" panose="02040503050406030204" pitchFamily="18" charset="0"/>
                          </a:rPr>
                          <m:t>4</m:t>
                        </m:r>
                        <m:r>
                          <m:rPr>
                            <m:sty m:val="p"/>
                          </m:rPr>
                          <a:rPr lang="el-GR" altLang="zh-CN" b="0" i="1" dirty="0" smtClean="0">
                            <a:latin typeface="Cambria Math" panose="02040503050406030204" pitchFamily="18" charset="0"/>
                          </a:rPr>
                          <m:t>π</m:t>
                        </m:r>
                        <m:r>
                          <m:rPr>
                            <m:nor/>
                          </m:rPr>
                          <a:rPr lang="el-GR" altLang="zh-CN" dirty="0"/>
                          <m:t>δ</m:t>
                        </m:r>
                        <m:r>
                          <m:rPr>
                            <m:sty m:val="p"/>
                          </m:rPr>
                          <a:rPr lang="el-GR" altLang="zh-CN" i="1" dirty="0">
                            <a:latin typeface="Cambria Math" panose="02040503050406030204" pitchFamily="18" charset="0"/>
                          </a:rPr>
                          <m:t>ν</m:t>
                        </m:r>
                      </m:num>
                      <m:den>
                        <m:r>
                          <a:rPr lang="en-US" altLang="zh-CN" i="1" dirty="0">
                            <a:latin typeface="Cambria Math" panose="02040503050406030204" pitchFamily="18" charset="0"/>
                          </a:rPr>
                          <m:t>𝑞</m:t>
                        </m:r>
                      </m:den>
                    </m:f>
                  </m:oMath>
                </a14:m>
                <a:r>
                  <a:rPr lang="en-US" altLang="zh-CN" dirty="0"/>
                  <a:t>, it can be used for measuring </a:t>
                </a:r>
                <a14:m>
                  <m:oMath xmlns:m="http://schemas.openxmlformats.org/officeDocument/2006/math">
                    <m:r>
                      <a:rPr lang="el-GR" altLang="zh-CN" i="1" dirty="0">
                        <a:latin typeface="Cambria Math" panose="02040503050406030204" pitchFamily="18" charset="0"/>
                      </a:rPr>
                      <m:t>𝛽</m:t>
                    </m:r>
                  </m:oMath>
                </a14:m>
                <a:r>
                  <a:rPr lang="zh-CN" altLang="en-US" dirty="0"/>
                  <a:t> </a:t>
                </a:r>
                <a:r>
                  <a:rPr lang="en-US" altLang="zh-CN" dirty="0"/>
                  <a:t>function.</a:t>
                </a:r>
                <a:endParaRPr lang="zh-CN" altLang="en-US"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0F27F94B-E7DF-476B-805D-F1A64E3E0B98}"/>
                  </a:ext>
                </a:extLst>
              </p:cNvPr>
              <p:cNvSpPr>
                <a:spLocks noGrp="1" noRot="1" noChangeAspect="1" noMove="1" noResize="1" noEditPoints="1" noAdjustHandles="1" noChangeArrowheads="1" noChangeShapeType="1" noTextEdit="1"/>
              </p:cNvSpPr>
              <p:nvPr>
                <p:ph idx="1"/>
              </p:nvPr>
            </p:nvSpPr>
            <p:spPr>
              <a:xfrm>
                <a:off x="594987" y="682668"/>
                <a:ext cx="10941484" cy="5494295"/>
              </a:xfrm>
              <a:blipFill>
                <a:blip r:embed="rId2"/>
                <a:stretch>
                  <a:fillRect l="-892" t="-1998" r="-66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4C7A097-CC8D-44AE-8EBB-6D983E74EDBD}"/>
              </a:ext>
            </a:extLst>
          </p:cNvPr>
          <p:cNvSpPr>
            <a:spLocks noGrp="1"/>
          </p:cNvSpPr>
          <p:nvPr>
            <p:ph type="sldNum" sz="quarter" idx="12"/>
          </p:nvPr>
        </p:nvSpPr>
        <p:spPr/>
        <p:txBody>
          <a:bodyPr/>
          <a:lstStyle/>
          <a:p>
            <a:fld id="{BECEA2A7-8118-4BBB-B458-A85BC23F12DD}" type="slidenum">
              <a:rPr lang="zh-CN" altLang="en-US" smtClean="0"/>
              <a:t>40</a:t>
            </a:fld>
            <a:endParaRPr lang="zh-CN" altLang="en-US"/>
          </a:p>
        </p:txBody>
      </p:sp>
    </p:spTree>
    <p:extLst>
      <p:ext uri="{BB962C8B-B14F-4D97-AF65-F5344CB8AC3E}">
        <p14:creationId xmlns:p14="http://schemas.microsoft.com/office/powerpoint/2010/main" val="3886571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4FC632-DB2D-464C-944C-722A30FEF690}"/>
              </a:ext>
            </a:extLst>
          </p:cNvPr>
          <p:cNvSpPr>
            <a:spLocks noGrp="1"/>
          </p:cNvSpPr>
          <p:nvPr>
            <p:ph type="title"/>
          </p:nvPr>
        </p:nvSpPr>
        <p:spPr>
          <a:xfrm>
            <a:off x="838200" y="365126"/>
            <a:ext cx="10515600" cy="711200"/>
          </a:xfrm>
        </p:spPr>
        <p:txBody>
          <a:bodyPr>
            <a:normAutofit/>
          </a:bodyPr>
          <a:lstStyle/>
          <a:p>
            <a:r>
              <a:rPr lang="el-GR" altLang="zh-CN" sz="3200" dirty="0"/>
              <a:t>β</a:t>
            </a:r>
            <a:r>
              <a:rPr lang="en-US" altLang="zh-CN" sz="3200" dirty="0"/>
              <a:t>-beat and  half integer resonances(</a:t>
            </a:r>
            <a:r>
              <a:rPr lang="el-GR" altLang="zh-CN" sz="3200" dirty="0"/>
              <a:t>β</a:t>
            </a:r>
            <a:r>
              <a:rPr lang="zh-CN" altLang="en-US" sz="3200" dirty="0"/>
              <a:t>拍波与半整数共振</a:t>
            </a:r>
            <a:r>
              <a:rPr lang="en-US" altLang="zh-CN" sz="3200" dirty="0"/>
              <a:t>)</a:t>
            </a:r>
            <a:endParaRPr lang="zh-CN" altLang="en-US" sz="32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CA252AF-FF6B-4E44-8960-EDD55C602552}"/>
                  </a:ext>
                </a:extLst>
              </p:cNvPr>
              <p:cNvSpPr>
                <a:spLocks noGrp="1"/>
              </p:cNvSpPr>
              <p:nvPr>
                <p:ph idx="1"/>
              </p:nvPr>
            </p:nvSpPr>
            <p:spPr>
              <a:xfrm>
                <a:off x="838200" y="1200151"/>
                <a:ext cx="10515600" cy="4981574"/>
              </a:xfrm>
            </p:spPr>
            <p:txBody>
              <a:bodyPr>
                <a:normAutofit fontScale="70000" lnSpcReduction="20000"/>
              </a:bodyPr>
              <a:lstStyle/>
              <a:p>
                <a:pPr marL="0" indent="0">
                  <a:buNone/>
                </a:pPr>
                <a:r>
                  <a:rPr lang="en-US" altLang="zh-CN" sz="2900" dirty="0"/>
                  <a:t>Quadrupole</a:t>
                </a:r>
                <a:r>
                  <a:rPr lang="zh-CN" altLang="en-US" sz="2900" dirty="0"/>
                  <a:t> </a:t>
                </a:r>
                <a:r>
                  <a:rPr lang="en-US" altLang="zh-CN" sz="2900" dirty="0"/>
                  <a:t>errors</a:t>
                </a:r>
                <a:r>
                  <a:rPr lang="zh-CN" altLang="en-US" sz="2900" dirty="0"/>
                  <a:t> </a:t>
                </a:r>
                <a:r>
                  <a:rPr lang="en-US" altLang="zh-CN" sz="2900" dirty="0"/>
                  <a:t>not only cause the tune shift but also the </a:t>
                </a:r>
                <a14:m>
                  <m:oMath xmlns:m="http://schemas.openxmlformats.org/officeDocument/2006/math">
                    <m:r>
                      <a:rPr lang="el-GR" altLang="zh-CN" sz="2900" i="1" dirty="0">
                        <a:latin typeface="Cambria Math" panose="02040503050406030204" pitchFamily="18" charset="0"/>
                      </a:rPr>
                      <m:t>𝛽</m:t>
                    </m:r>
                    <m:r>
                      <a:rPr lang="el-GR" altLang="zh-CN" sz="2900" i="1" dirty="0">
                        <a:latin typeface="Cambria Math" panose="02040503050406030204" pitchFamily="18" charset="0"/>
                      </a:rPr>
                      <m:t> </m:t>
                    </m:r>
                  </m:oMath>
                </a14:m>
                <a:r>
                  <a:rPr lang="en-US" altLang="zh-CN" sz="2900" dirty="0"/>
                  <a:t>-function beat. The error occurs at </a:t>
                </a:r>
                <a14:m>
                  <m:oMath xmlns:m="http://schemas.openxmlformats.org/officeDocument/2006/math">
                    <m:sSub>
                      <m:sSubPr>
                        <m:ctrlPr>
                          <a:rPr lang="el-GR" altLang="zh-CN" sz="2900" i="1" dirty="0">
                            <a:latin typeface="Cambria Math" panose="02040503050406030204" pitchFamily="18" charset="0"/>
                          </a:rPr>
                        </m:ctrlPr>
                      </m:sSubPr>
                      <m:e>
                        <m:r>
                          <a:rPr lang="en-US" altLang="zh-CN" sz="2900" b="0" i="1" dirty="0" smtClean="0">
                            <a:latin typeface="Cambria Math" panose="02040503050406030204" pitchFamily="18" charset="0"/>
                          </a:rPr>
                          <m:t>𝑠</m:t>
                        </m:r>
                        <m:r>
                          <a:rPr lang="en-US" altLang="zh-CN" sz="2900" b="0" i="1" dirty="0" smtClean="0">
                            <a:latin typeface="Cambria Math" panose="02040503050406030204" pitchFamily="18" charset="0"/>
                          </a:rPr>
                          <m:t>=</m:t>
                        </m:r>
                        <m:r>
                          <a:rPr lang="en-US" altLang="zh-CN" sz="2900" b="0" i="1" dirty="0" smtClean="0">
                            <a:latin typeface="Cambria Math" panose="02040503050406030204" pitchFamily="18" charset="0"/>
                          </a:rPr>
                          <m:t>𝑠</m:t>
                        </m:r>
                      </m:e>
                      <m:sub>
                        <m:r>
                          <a:rPr lang="en-US" altLang="zh-CN" sz="2900" i="1" dirty="0">
                            <a:latin typeface="Cambria Math" panose="02040503050406030204" pitchFamily="18" charset="0"/>
                          </a:rPr>
                          <m:t>0</m:t>
                        </m:r>
                      </m:sub>
                    </m:sSub>
                  </m:oMath>
                </a14:m>
                <a:r>
                  <a:rPr lang="en-US" altLang="zh-CN" sz="2900" dirty="0"/>
                  <a:t>, its phase=</a:t>
                </a:r>
                <a:r>
                  <a:rPr lang="el-GR" altLang="zh-CN" sz="2900" dirty="0"/>
                  <a:t> </a:t>
                </a:r>
                <a14:m>
                  <m:oMath xmlns:m="http://schemas.openxmlformats.org/officeDocument/2006/math">
                    <m:sSub>
                      <m:sSubPr>
                        <m:ctrlPr>
                          <a:rPr lang="el-GR" altLang="zh-CN" sz="2900" i="1" dirty="0">
                            <a:latin typeface="Cambria Math" panose="02040503050406030204" pitchFamily="18" charset="0"/>
                          </a:rPr>
                        </m:ctrlPr>
                      </m:sSubPr>
                      <m:e>
                        <m:r>
                          <m:rPr>
                            <m:sty m:val="p"/>
                          </m:rPr>
                          <a:rPr lang="el-GR" altLang="zh-CN" sz="2900" i="1" dirty="0">
                            <a:latin typeface="Cambria Math" panose="02040503050406030204" pitchFamily="18" charset="0"/>
                          </a:rPr>
                          <m:t>ψ</m:t>
                        </m:r>
                      </m:e>
                      <m:sub>
                        <m:r>
                          <a:rPr lang="en-US" altLang="zh-CN" sz="2900" i="1" dirty="0">
                            <a:latin typeface="Cambria Math" panose="02040503050406030204" pitchFamily="18" charset="0"/>
                          </a:rPr>
                          <m:t>0</m:t>
                        </m:r>
                      </m:sub>
                    </m:sSub>
                  </m:oMath>
                </a14:m>
                <a:r>
                  <a:rPr lang="en-US" altLang="zh-CN" sz="2900" dirty="0"/>
                  <a:t>, the particle transfer from any position A to </a:t>
                </a:r>
                <a14:m>
                  <m:oMath xmlns:m="http://schemas.openxmlformats.org/officeDocument/2006/math">
                    <m:sSub>
                      <m:sSubPr>
                        <m:ctrlPr>
                          <a:rPr lang="el-GR" altLang="zh-CN" sz="2900" i="1" dirty="0">
                            <a:latin typeface="Cambria Math" panose="02040503050406030204" pitchFamily="18" charset="0"/>
                          </a:rPr>
                        </m:ctrlPr>
                      </m:sSubPr>
                      <m:e>
                        <m:r>
                          <a:rPr lang="en-US" altLang="zh-CN" sz="2900" i="1" dirty="0">
                            <a:latin typeface="Cambria Math" panose="02040503050406030204" pitchFamily="18" charset="0"/>
                          </a:rPr>
                          <m:t>𝑠</m:t>
                        </m:r>
                      </m:e>
                      <m:sub>
                        <m:r>
                          <a:rPr lang="en-US" altLang="zh-CN" sz="2900" i="1" dirty="0">
                            <a:latin typeface="Cambria Math" panose="02040503050406030204" pitchFamily="18" charset="0"/>
                          </a:rPr>
                          <m:t>0</m:t>
                        </m:r>
                      </m:sub>
                    </m:sSub>
                  </m:oMath>
                </a14:m>
                <a:r>
                  <a:rPr lang="en-US" altLang="zh-CN" sz="2900" dirty="0"/>
                  <a:t> then back to A. The transfer matrix from A to </a:t>
                </a:r>
                <a14:m>
                  <m:oMath xmlns:m="http://schemas.openxmlformats.org/officeDocument/2006/math">
                    <m:sSub>
                      <m:sSubPr>
                        <m:ctrlPr>
                          <a:rPr lang="el-GR" altLang="zh-CN" sz="2900" i="1" dirty="0">
                            <a:latin typeface="Cambria Math" panose="02040503050406030204" pitchFamily="18" charset="0"/>
                          </a:rPr>
                        </m:ctrlPr>
                      </m:sSubPr>
                      <m:e>
                        <m:r>
                          <a:rPr lang="en-US" altLang="zh-CN" sz="2900" i="1" dirty="0">
                            <a:latin typeface="Cambria Math" panose="02040503050406030204" pitchFamily="18" charset="0"/>
                          </a:rPr>
                          <m:t>𝑠</m:t>
                        </m:r>
                      </m:e>
                      <m:sub>
                        <m:r>
                          <a:rPr lang="en-US" altLang="zh-CN" sz="2900" i="1" dirty="0">
                            <a:latin typeface="Cambria Math" panose="02040503050406030204" pitchFamily="18" charset="0"/>
                          </a:rPr>
                          <m:t>0</m:t>
                        </m:r>
                      </m:sub>
                    </m:sSub>
                  </m:oMath>
                </a14:m>
                <a:r>
                  <a:rPr lang="en-US" altLang="zh-CN" sz="2900" dirty="0"/>
                  <a:t> is</a:t>
                </a:r>
              </a:p>
              <a:p>
                <a:pPr marL="0" indent="0">
                  <a:buNone/>
                </a:pPr>
                <a:endParaRPr lang="en-US" altLang="zh-CN" sz="2000" i="1" dirty="0">
                  <a:latin typeface="Cambria Math" panose="02040503050406030204" pitchFamily="18" charset="0"/>
                </a:endParaRPr>
              </a:p>
              <a:p>
                <a:pPr marL="0" indent="0">
                  <a:buNone/>
                </a:pPr>
                <a14:m>
                  <m:oMath xmlns:m="http://schemas.openxmlformats.org/officeDocument/2006/math">
                    <m:r>
                      <a:rPr lang="en-US" altLang="zh-CN" sz="2900" i="1" dirty="0" smtClean="0">
                        <a:latin typeface="Cambria Math" panose="02040503050406030204" pitchFamily="18" charset="0"/>
                      </a:rPr>
                      <m:t>𝑀</m:t>
                    </m:r>
                    <m:r>
                      <a:rPr lang="en-US" altLang="zh-CN" sz="2900" i="1" dirty="0" smtClean="0">
                        <a:latin typeface="Cambria Math" panose="02040503050406030204" pitchFamily="18" charset="0"/>
                      </a:rPr>
                      <m:t> </m:t>
                    </m:r>
                    <m:sSub>
                      <m:sSubPr>
                        <m:ctrlPr>
                          <a:rPr lang="en-US" altLang="zh-CN" sz="2900" i="1" dirty="0">
                            <a:latin typeface="Cambria Math" panose="02040503050406030204" pitchFamily="18" charset="0"/>
                          </a:rPr>
                        </m:ctrlPr>
                      </m:sSubPr>
                      <m:e>
                        <m:r>
                          <a:rPr lang="en-US" altLang="zh-CN" sz="2900" b="0" i="1" dirty="0" smtClean="0">
                            <a:latin typeface="Cambria Math" panose="02040503050406030204" pitchFamily="18" charset="0"/>
                          </a:rPr>
                          <m:t>(</m:t>
                        </m:r>
                        <m:r>
                          <a:rPr lang="en-US" altLang="zh-CN" sz="2900" i="1" dirty="0">
                            <a:latin typeface="Cambria Math" panose="02040503050406030204" pitchFamily="18" charset="0"/>
                          </a:rPr>
                          <m:t>𝑠</m:t>
                        </m:r>
                      </m:e>
                      <m:sub>
                        <m:r>
                          <a:rPr lang="en-US" altLang="zh-CN" sz="2900" b="0" i="1" dirty="0" smtClean="0">
                            <a:latin typeface="Cambria Math" panose="02040503050406030204" pitchFamily="18" charset="0"/>
                          </a:rPr>
                          <m:t>0</m:t>
                        </m:r>
                      </m:sub>
                    </m:sSub>
                    <m:r>
                      <a:rPr lang="en-US" altLang="zh-CN" sz="2900" b="0" i="1" dirty="0" smtClean="0">
                        <a:latin typeface="Cambria Math" panose="02040503050406030204" pitchFamily="18" charset="0"/>
                      </a:rPr>
                      <m:t>|</m:t>
                    </m:r>
                    <m:r>
                      <a:rPr lang="en-US" altLang="zh-CN" sz="2900" b="0" i="1" dirty="0" smtClean="0">
                        <a:latin typeface="Cambria Math" panose="02040503050406030204" pitchFamily="18" charset="0"/>
                      </a:rPr>
                      <m:t>𝐴</m:t>
                    </m:r>
                    <m:r>
                      <a:rPr lang="en-US" altLang="zh-CN" sz="2900" b="0" i="0" dirty="0" smtClean="0">
                        <a:latin typeface="Cambria Math" panose="02040503050406030204" pitchFamily="18" charset="0"/>
                      </a:rPr>
                      <m:t>)</m:t>
                    </m:r>
                  </m:oMath>
                </a14:m>
                <a:r>
                  <a:rPr lang="pt-BR" altLang="zh-CN" sz="2900" dirty="0"/>
                  <a:t> </a:t>
                </a:r>
              </a:p>
              <a:p>
                <a:pPr marL="0" indent="0">
                  <a:buNone/>
                </a:pPr>
                <a:endParaRPr lang="pt-BR" altLang="zh-CN" sz="2000" b="0" i="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altLang="zh-CN" sz="2000" b="0" i="0" dirty="0" smtClean="0">
                          <a:latin typeface="Cambria Math" panose="02040503050406030204" pitchFamily="18" charset="0"/>
                        </a:rPr>
                        <m:t>=</m:t>
                      </m:r>
                      <m:d>
                        <m:dPr>
                          <m:ctrlPr>
                            <a:rPr lang="en-US" altLang="zh-CN" sz="2000" i="1" dirty="0" smtClean="0">
                              <a:latin typeface="Cambria Math" panose="02040503050406030204" pitchFamily="18" charset="0"/>
                            </a:rPr>
                          </m:ctrlPr>
                        </m:dPr>
                        <m:e>
                          <m:m>
                            <m:mPr>
                              <m:mcs>
                                <m:mc>
                                  <m:mcPr>
                                    <m:count m:val="2"/>
                                    <m:mcJc m:val="center"/>
                                  </m:mcPr>
                                </m:mc>
                              </m:mcs>
                              <m:ctrlPr>
                                <a:rPr lang="en-US" altLang="zh-CN" sz="2000" i="1" dirty="0">
                                  <a:latin typeface="Cambria Math" panose="02040503050406030204" pitchFamily="18" charset="0"/>
                                </a:rPr>
                              </m:ctrlPr>
                            </m:mPr>
                            <m:mr>
                              <m:e>
                                <m:rad>
                                  <m:radPr>
                                    <m:degHide m:val="on"/>
                                    <m:ctrlPr>
                                      <a:rPr lang="en-US" altLang="zh-CN" sz="2000" i="1" dirty="0">
                                        <a:latin typeface="Cambria Math" panose="02040503050406030204" pitchFamily="18" charset="0"/>
                                      </a:rPr>
                                    </m:ctrlPr>
                                  </m:radPr>
                                  <m:deg/>
                                  <m:e>
                                    <m:f>
                                      <m:fPr>
                                        <m:ctrlPr>
                                          <a:rPr lang="en-US" altLang="zh-CN" sz="2000" i="1" dirty="0">
                                            <a:latin typeface="Cambria Math" panose="02040503050406030204" pitchFamily="18" charset="0"/>
                                          </a:rPr>
                                        </m:ctrlPr>
                                      </m:fPr>
                                      <m:num>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0</m:t>
                                            </m:r>
                                          </m:sub>
                                        </m:sSub>
                                      </m:num>
                                      <m:den>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b="0" i="1" dirty="0" smtClean="0">
                                                <a:latin typeface="Cambria Math" panose="02040503050406030204" pitchFamily="18" charset="0"/>
                                              </a:rPr>
                                              <m:t>𝐴</m:t>
                                            </m:r>
                                          </m:sub>
                                        </m:sSub>
                                      </m:den>
                                    </m:f>
                                  </m:e>
                                </m:rad>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𝐶𝑜𝑠</m:t>
                                </m:r>
                                <m:r>
                                  <a:rPr lang="en-US" altLang="zh-CN" sz="2000" b="0" i="1" dirty="0" smtClean="0">
                                    <a:latin typeface="Cambria Math" panose="02040503050406030204" pitchFamily="18" charset="0"/>
                                  </a:rPr>
                                  <m:t>(</m:t>
                                </m:r>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b="0" i="1" dirty="0" smtClean="0">
                                            <a:latin typeface="Cambria Math" panose="02040503050406030204" pitchFamily="18" charset="0"/>
                                          </a:rPr>
                                          <m:t>0</m:t>
                                        </m:r>
                                      </m:sub>
                                    </m:sSub>
                                    <m:r>
                                      <a:rPr lang="en-US" altLang="zh-CN" sz="2000" b="0" i="1" dirty="0" smtClean="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r>
                                  <a:rPr lang="en-US" altLang="zh-CN" sz="2000" b="0" i="1" dirty="0" smtClean="0">
                                    <a:latin typeface="Cambria Math" panose="02040503050406030204" pitchFamily="18" charset="0"/>
                                  </a:rPr>
                                  <m:t>)+</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α</m:t>
                                    </m:r>
                                  </m:e>
                                  <m:sub>
                                    <m:r>
                                      <a:rPr lang="en-US" altLang="zh-CN" sz="2000" b="0" i="1" dirty="0" smtClean="0">
                                        <a:latin typeface="Cambria Math" panose="02040503050406030204" pitchFamily="18" charset="0"/>
                                      </a:rPr>
                                      <m:t>𝐴</m:t>
                                    </m:r>
                                  </m:sub>
                                </m:sSub>
                                <m:r>
                                  <a:rPr lang="en-US" altLang="zh-CN" sz="2000" i="1" dirty="0">
                                    <a:latin typeface="Cambria Math" panose="02040503050406030204" pitchFamily="18" charset="0"/>
                                  </a:rPr>
                                  <m:t>𝑆𝑖𝑛</m:t>
                                </m:r>
                                <m:r>
                                  <a:rPr lang="en-US" altLang="zh-CN" sz="2000" i="1" dirty="0">
                                    <a:latin typeface="Cambria Math" panose="02040503050406030204" pitchFamily="18" charset="0"/>
                                  </a:rPr>
                                  <m:t>(</m:t>
                                </m:r>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r>
                                  <a:rPr lang="en-US" altLang="zh-CN" sz="2000" i="1" dirty="0">
                                    <a:latin typeface="Cambria Math" panose="02040503050406030204" pitchFamily="18" charset="0"/>
                                  </a:rPr>
                                  <m:t>))</m:t>
                                </m:r>
                              </m:e>
                              <m:e>
                                <m:rad>
                                  <m:radPr>
                                    <m:degHide m:val="on"/>
                                    <m:ctrlPr>
                                      <a:rPr lang="en-US" altLang="zh-CN" sz="2000" i="1" dirty="0">
                                        <a:latin typeface="Cambria Math" panose="02040503050406030204" pitchFamily="18" charset="0"/>
                                      </a:rPr>
                                    </m:ctrlPr>
                                  </m:radPr>
                                  <m:deg/>
                                  <m:e>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0</m:t>
                                        </m:r>
                                      </m:sub>
                                    </m:sSub>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𝐴</m:t>
                                        </m:r>
                                      </m:sub>
                                    </m:sSub>
                                  </m:e>
                                </m:rad>
                                <m:r>
                                  <a:rPr lang="en-US" altLang="zh-CN" sz="2000" i="1" dirty="0">
                                    <a:latin typeface="Cambria Math" panose="02040503050406030204" pitchFamily="18" charset="0"/>
                                  </a:rPr>
                                  <m:t>𝑆𝑖𝑛</m:t>
                                </m:r>
                                <m:r>
                                  <a:rPr lang="en-US" altLang="zh-CN" sz="2000" i="1" dirty="0">
                                    <a:latin typeface="Cambria Math" panose="02040503050406030204" pitchFamily="18" charset="0"/>
                                  </a:rPr>
                                  <m:t>(</m:t>
                                </m:r>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r>
                                  <a:rPr lang="en-US" altLang="zh-CN" sz="2000" b="0" i="1" dirty="0" smtClean="0">
                                    <a:latin typeface="Cambria Math" panose="02040503050406030204" pitchFamily="18" charset="0"/>
                                  </a:rPr>
                                  <m:t>)</m:t>
                                </m:r>
                              </m:e>
                            </m:mr>
                            <m:mr>
                              <m:e>
                                <m:f>
                                  <m:fPr>
                                    <m:ctrlPr>
                                      <a:rPr lang="en-US" altLang="zh-CN" sz="2000" i="1" dirty="0">
                                        <a:latin typeface="Cambria Math" panose="02040503050406030204" pitchFamily="18" charset="0"/>
                                      </a:rPr>
                                    </m:ctrlPr>
                                  </m:fPr>
                                  <m:num>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α</m:t>
                                        </m:r>
                                      </m:e>
                                      <m:sub>
                                        <m:r>
                                          <a:rPr lang="en-US" altLang="zh-CN" sz="2000" i="1" dirty="0">
                                            <a:latin typeface="Cambria Math" panose="02040503050406030204" pitchFamily="18" charset="0"/>
                                          </a:rPr>
                                          <m:t>0</m:t>
                                        </m:r>
                                      </m:sub>
                                    </m:sSub>
                                    <m:r>
                                      <a:rPr lang="en-US" altLang="zh-CN" sz="2000" b="0" i="1" dirty="0" smtClean="0">
                                        <a:latin typeface="Cambria Math" panose="02040503050406030204" pitchFamily="18" charset="0"/>
                                      </a:rPr>
                                      <m:t>−</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α</m:t>
                                        </m:r>
                                      </m:e>
                                      <m:sub>
                                        <m:r>
                                          <a:rPr lang="en-US" altLang="zh-CN" sz="2000" b="0" i="1" dirty="0" smtClean="0">
                                            <a:latin typeface="Cambria Math" panose="02040503050406030204" pitchFamily="18" charset="0"/>
                                          </a:rPr>
                                          <m:t>𝐴</m:t>
                                        </m:r>
                                      </m:sub>
                                    </m:sSub>
                                  </m:num>
                                  <m:den>
                                    <m:rad>
                                      <m:radPr>
                                        <m:degHide m:val="on"/>
                                        <m:ctrlPr>
                                          <a:rPr lang="en-US" altLang="zh-CN" sz="2000" i="1" dirty="0">
                                            <a:latin typeface="Cambria Math" panose="02040503050406030204" pitchFamily="18" charset="0"/>
                                          </a:rPr>
                                        </m:ctrlPr>
                                      </m:radPr>
                                      <m:deg/>
                                      <m:e>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0</m:t>
                                            </m:r>
                                          </m:sub>
                                        </m:sSub>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𝐴</m:t>
                                            </m:r>
                                          </m:sub>
                                        </m:sSub>
                                      </m:e>
                                    </m:rad>
                                  </m:den>
                                </m:f>
                                <m:r>
                                  <a:rPr lang="en-US" altLang="zh-CN" sz="2000" i="1" dirty="0">
                                    <a:latin typeface="Cambria Math" panose="02040503050406030204" pitchFamily="18" charset="0"/>
                                  </a:rPr>
                                  <m:t>𝐶𝑜𝑠</m:t>
                                </m:r>
                                <m:r>
                                  <a:rPr lang="en-US" altLang="zh-CN" sz="2000" i="1" dirty="0">
                                    <a:latin typeface="Cambria Math" panose="02040503050406030204" pitchFamily="18" charset="0"/>
                                  </a:rPr>
                                  <m:t>(</m:t>
                                </m:r>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sSub>
                                      <m:sSubPr>
                                        <m:ctrlPr>
                                          <a:rPr lang="el-GR" altLang="zh-CN" sz="2000" i="1" dirty="0">
                                            <a:latin typeface="Cambria Math" panose="02040503050406030204" pitchFamily="18" charset="0"/>
                                          </a:rPr>
                                        </m:ctrlPr>
                                      </m:sSubPr>
                                      <m:e>
                                        <m:r>
                                          <a:rPr lang="en-US" altLang="zh-CN" sz="2000" b="0" i="1" dirty="0" smtClean="0">
                                            <a:latin typeface="Cambria Math" panose="02040503050406030204" pitchFamily="18" charset="0"/>
                                          </a:rPr>
                                          <m:t>1+</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α</m:t>
                                            </m:r>
                                          </m:e>
                                          <m:sub>
                                            <m:r>
                                              <a:rPr lang="en-US" altLang="zh-CN" sz="2000" b="0" i="1" dirty="0" smtClean="0">
                                                <a:latin typeface="Cambria Math" panose="02040503050406030204" pitchFamily="18" charset="0"/>
                                              </a:rPr>
                                              <m:t>𝐴</m:t>
                                            </m:r>
                                          </m:sub>
                                        </m:sSub>
                                        <m:r>
                                          <m:rPr>
                                            <m:sty m:val="p"/>
                                          </m:rPr>
                                          <a:rPr lang="el-GR" altLang="zh-CN" sz="2000" i="1" dirty="0">
                                            <a:latin typeface="Cambria Math" panose="02040503050406030204" pitchFamily="18" charset="0"/>
                                          </a:rPr>
                                          <m:t>α</m:t>
                                        </m:r>
                                      </m:e>
                                      <m:sub>
                                        <m:r>
                                          <a:rPr lang="en-US" altLang="zh-CN" sz="2000" i="1" dirty="0">
                                            <a:latin typeface="Cambria Math" panose="02040503050406030204" pitchFamily="18" charset="0"/>
                                          </a:rPr>
                                          <m:t>0</m:t>
                                        </m:r>
                                      </m:sub>
                                    </m:sSub>
                                  </m:num>
                                  <m:den>
                                    <m:rad>
                                      <m:radPr>
                                        <m:degHide m:val="on"/>
                                        <m:ctrlPr>
                                          <a:rPr lang="en-US" altLang="zh-CN" sz="2000" i="1" dirty="0">
                                            <a:latin typeface="Cambria Math" panose="02040503050406030204" pitchFamily="18" charset="0"/>
                                          </a:rPr>
                                        </m:ctrlPr>
                                      </m:radPr>
                                      <m:deg/>
                                      <m:e>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0</m:t>
                                            </m:r>
                                          </m:sub>
                                        </m:sSub>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𝐴</m:t>
                                            </m:r>
                                          </m:sub>
                                        </m:sSub>
                                      </m:e>
                                    </m:rad>
                                  </m:den>
                                </m:f>
                                <m:r>
                                  <a:rPr lang="en-US" altLang="zh-CN" sz="2000" i="1" dirty="0">
                                    <a:latin typeface="Cambria Math" panose="02040503050406030204" pitchFamily="18" charset="0"/>
                                  </a:rPr>
                                  <m:t>𝑆𝑖𝑛</m:t>
                                </m:r>
                                <m:r>
                                  <a:rPr lang="en-US" altLang="zh-CN" sz="2000" i="1" dirty="0">
                                    <a:latin typeface="Cambria Math" panose="02040503050406030204" pitchFamily="18" charset="0"/>
                                  </a:rPr>
                                  <m:t>(</m:t>
                                </m:r>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r>
                                  <a:rPr lang="en-US" altLang="zh-CN" sz="2000" b="0" i="1" dirty="0" smtClean="0">
                                    <a:latin typeface="Cambria Math" panose="02040503050406030204" pitchFamily="18" charset="0"/>
                                  </a:rPr>
                                  <m:t>)</m:t>
                                </m:r>
                              </m:e>
                              <m:e>
                                <m:rad>
                                  <m:radPr>
                                    <m:degHide m:val="on"/>
                                    <m:ctrlPr>
                                      <a:rPr lang="en-US" altLang="zh-CN" sz="2000" i="1" dirty="0">
                                        <a:latin typeface="Cambria Math" panose="02040503050406030204" pitchFamily="18" charset="0"/>
                                      </a:rPr>
                                    </m:ctrlPr>
                                  </m:radPr>
                                  <m:deg/>
                                  <m:e>
                                    <m:f>
                                      <m:fPr>
                                        <m:ctrlPr>
                                          <a:rPr lang="en-US" altLang="zh-CN" sz="2000" i="1" dirty="0">
                                            <a:latin typeface="Cambria Math" panose="02040503050406030204" pitchFamily="18" charset="0"/>
                                          </a:rPr>
                                        </m:ctrlPr>
                                      </m:fPr>
                                      <m:num>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b="0" i="1" dirty="0" smtClean="0">
                                                <a:latin typeface="Cambria Math" panose="02040503050406030204" pitchFamily="18" charset="0"/>
                                              </a:rPr>
                                              <m:t>𝐴</m:t>
                                            </m:r>
                                          </m:sub>
                                        </m:sSub>
                                      </m:num>
                                      <m:den>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b="0" i="1" dirty="0" smtClean="0">
                                                <a:latin typeface="Cambria Math" panose="02040503050406030204" pitchFamily="18" charset="0"/>
                                              </a:rPr>
                                              <m:t>0</m:t>
                                            </m:r>
                                          </m:sub>
                                        </m:sSub>
                                      </m:den>
                                    </m:f>
                                  </m:e>
                                </m:rad>
                                <m:r>
                                  <a:rPr lang="en-US" altLang="zh-CN" sz="2000" i="1" dirty="0">
                                    <a:latin typeface="Cambria Math" panose="02040503050406030204" pitchFamily="18" charset="0"/>
                                  </a:rPr>
                                  <m:t>(</m:t>
                                </m:r>
                                <m:r>
                                  <a:rPr lang="en-US" altLang="zh-CN" sz="2000" i="1" dirty="0">
                                    <a:latin typeface="Cambria Math" panose="02040503050406030204" pitchFamily="18" charset="0"/>
                                  </a:rPr>
                                  <m:t>𝐶𝑜𝑠</m:t>
                                </m:r>
                                <m:r>
                                  <a:rPr lang="en-US" altLang="zh-CN" sz="2000" i="1" dirty="0">
                                    <a:latin typeface="Cambria Math" panose="02040503050406030204" pitchFamily="18" charset="0"/>
                                  </a:rPr>
                                  <m:t>(</m:t>
                                </m:r>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r>
                                  <a:rPr lang="en-US" altLang="zh-CN" sz="2000" b="0" i="1" dirty="0" smtClean="0">
                                    <a:latin typeface="Cambria Math" panose="02040503050406030204" pitchFamily="18" charset="0"/>
                                  </a:rPr>
                                  <m:t>)−</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α</m:t>
                                    </m:r>
                                  </m:e>
                                  <m:sub>
                                    <m:r>
                                      <a:rPr lang="en-US" altLang="zh-CN" sz="2000" b="0" i="1" dirty="0" smtClean="0">
                                        <a:latin typeface="Cambria Math" panose="02040503050406030204" pitchFamily="18" charset="0"/>
                                      </a:rPr>
                                      <m:t>0</m:t>
                                    </m:r>
                                  </m:sub>
                                </m:sSub>
                                <m:r>
                                  <a:rPr lang="en-US" altLang="zh-CN" sz="2000" i="1" dirty="0">
                                    <a:latin typeface="Cambria Math" panose="02040503050406030204" pitchFamily="18" charset="0"/>
                                  </a:rPr>
                                  <m:t>𝑆𝑖𝑛</m:t>
                                </m:r>
                                <m:r>
                                  <a:rPr lang="en-US" altLang="zh-CN" sz="2000" i="1" dirty="0">
                                    <a:latin typeface="Cambria Math" panose="02040503050406030204" pitchFamily="18" charset="0"/>
                                  </a:rPr>
                                  <m:t>(</m:t>
                                </m:r>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r>
                                  <a:rPr lang="en-US" altLang="zh-CN" sz="2000" i="1" dirty="0">
                                    <a:latin typeface="Cambria Math" panose="02040503050406030204" pitchFamily="18" charset="0"/>
                                  </a:rPr>
                                  <m:t>)</m:t>
                                </m:r>
                              </m:e>
                            </m:mr>
                          </m:m>
                        </m:e>
                      </m:d>
                    </m:oMath>
                  </m:oMathPara>
                </a14:m>
                <a:endParaRPr lang="en-US" altLang="zh-CN" sz="2000" dirty="0"/>
              </a:p>
              <a:p>
                <a:pPr marL="0" indent="0">
                  <a:buNone/>
                </a:pPr>
                <a:r>
                  <a:rPr lang="en-US" altLang="zh-CN" sz="2900" dirty="0"/>
                  <a:t>Then the particle from </a:t>
                </a:r>
                <a14:m>
                  <m:oMath xmlns:m="http://schemas.openxmlformats.org/officeDocument/2006/math">
                    <m:sSub>
                      <m:sSubPr>
                        <m:ctrlPr>
                          <a:rPr lang="el-GR" altLang="zh-CN" sz="2900" i="1" dirty="0" smtClean="0">
                            <a:latin typeface="Cambria Math" panose="02040503050406030204" pitchFamily="18" charset="0"/>
                          </a:rPr>
                        </m:ctrlPr>
                      </m:sSubPr>
                      <m:e>
                        <m:r>
                          <a:rPr lang="en-US" altLang="zh-CN" sz="2900" i="1" dirty="0">
                            <a:latin typeface="Cambria Math" panose="02040503050406030204" pitchFamily="18" charset="0"/>
                          </a:rPr>
                          <m:t>𝑠</m:t>
                        </m:r>
                      </m:e>
                      <m:sub>
                        <m:r>
                          <a:rPr lang="en-US" altLang="zh-CN" sz="2900" i="1" dirty="0">
                            <a:latin typeface="Cambria Math" panose="02040503050406030204" pitchFamily="18" charset="0"/>
                          </a:rPr>
                          <m:t>0</m:t>
                        </m:r>
                      </m:sub>
                    </m:sSub>
                  </m:oMath>
                </a14:m>
                <a:r>
                  <a:rPr lang="en-US" altLang="zh-CN" sz="2900" dirty="0"/>
                  <a:t> go back to </a:t>
                </a:r>
                <a14:m>
                  <m:oMath xmlns:m="http://schemas.openxmlformats.org/officeDocument/2006/math">
                    <m:r>
                      <a:rPr lang="en-US" altLang="zh-CN" sz="2900" i="1" dirty="0">
                        <a:latin typeface="Cambria Math" panose="02040503050406030204" pitchFamily="18" charset="0"/>
                      </a:rPr>
                      <m:t>𝐴</m:t>
                    </m:r>
                  </m:oMath>
                </a14:m>
                <a:r>
                  <a:rPr lang="en-US" altLang="zh-CN" sz="2900" dirty="0"/>
                  <a:t>, the transfer matrix is </a:t>
                </a:r>
              </a:p>
              <a:p>
                <a:pPr marL="0" indent="0">
                  <a:buNone/>
                </a:pPr>
                <a:endParaRPr lang="en-US" altLang="zh-CN" sz="2000" dirty="0"/>
              </a:p>
              <a:p>
                <a:pPr marL="0" indent="0">
                  <a:buNone/>
                </a:pPr>
                <a14:m>
                  <m:oMathPara xmlns:m="http://schemas.openxmlformats.org/officeDocument/2006/math">
                    <m:oMathParaPr>
                      <m:jc m:val="left"/>
                    </m:oMathParaPr>
                    <m:oMath xmlns:m="http://schemas.openxmlformats.org/officeDocument/2006/math">
                      <m:r>
                        <a:rPr lang="en-US" altLang="zh-CN" sz="2900" i="1" dirty="0" smtClean="0">
                          <a:latin typeface="Cambria Math" panose="02040503050406030204" pitchFamily="18" charset="0"/>
                        </a:rPr>
                        <m:t>𝑀</m:t>
                      </m:r>
                      <m:r>
                        <a:rPr lang="en-US" altLang="zh-CN" sz="2900" i="1" dirty="0" smtClean="0">
                          <a:latin typeface="Cambria Math" panose="02040503050406030204" pitchFamily="18" charset="0"/>
                        </a:rPr>
                        <m:t> </m:t>
                      </m:r>
                      <m:sSub>
                        <m:sSubPr>
                          <m:ctrlPr>
                            <a:rPr lang="en-US" altLang="zh-CN" sz="2900" i="1" dirty="0">
                              <a:latin typeface="Cambria Math" panose="02040503050406030204" pitchFamily="18" charset="0"/>
                            </a:rPr>
                          </m:ctrlPr>
                        </m:sSubPr>
                        <m:e>
                          <m:r>
                            <a:rPr lang="en-US" altLang="zh-CN" sz="2900" b="0" i="1" dirty="0" smtClean="0">
                              <a:latin typeface="Cambria Math" panose="02040503050406030204" pitchFamily="18" charset="0"/>
                            </a:rPr>
                            <m:t>(</m:t>
                          </m:r>
                          <m:r>
                            <a:rPr lang="en-US" altLang="zh-CN" sz="2900" b="0" i="1" dirty="0" smtClean="0">
                              <a:latin typeface="Cambria Math" panose="02040503050406030204" pitchFamily="18" charset="0"/>
                            </a:rPr>
                            <m:t>𝐴</m:t>
                          </m:r>
                          <m:r>
                            <a:rPr lang="en-US" altLang="zh-CN" sz="2900" b="0" i="1" dirty="0" smtClean="0">
                              <a:latin typeface="Cambria Math" panose="02040503050406030204" pitchFamily="18" charset="0"/>
                            </a:rPr>
                            <m:t>|</m:t>
                          </m:r>
                          <m:r>
                            <a:rPr lang="en-US" altLang="zh-CN" sz="2900" i="1" dirty="0">
                              <a:latin typeface="Cambria Math" panose="02040503050406030204" pitchFamily="18" charset="0"/>
                            </a:rPr>
                            <m:t>𝑠</m:t>
                          </m:r>
                        </m:e>
                        <m:sub>
                          <m:r>
                            <a:rPr lang="en-US" altLang="zh-CN" sz="2900" b="0" i="1" dirty="0" smtClean="0">
                              <a:latin typeface="Cambria Math" panose="02040503050406030204" pitchFamily="18" charset="0"/>
                            </a:rPr>
                            <m:t>0</m:t>
                          </m:r>
                        </m:sub>
                      </m:sSub>
                      <m:r>
                        <a:rPr lang="en-US" altLang="zh-CN" sz="2900" b="0" i="0" dirty="0" smtClean="0">
                          <a:latin typeface="Cambria Math" panose="02040503050406030204" pitchFamily="18" charset="0"/>
                        </a:rPr>
                        <m:t>)</m:t>
                      </m:r>
                    </m:oMath>
                  </m:oMathPara>
                </a14:m>
                <a:endParaRPr lang="pt-BR" altLang="zh-CN" sz="2900" dirty="0"/>
              </a:p>
              <a:p>
                <a:pPr marL="0" indent="0">
                  <a:buNone/>
                </a:pPr>
                <a:endParaRPr lang="pt-BR" altLang="zh-CN" sz="2000" dirty="0"/>
              </a:p>
              <a:p>
                <a:pPr marL="0" indent="0">
                  <a:buNone/>
                </a:pPr>
                <a:r>
                  <a:rPr lang="pt-BR" altLang="zh-CN" sz="2000" dirty="0"/>
                  <a:t> </a:t>
                </a:r>
                <a14:m>
                  <m:oMath xmlns:m="http://schemas.openxmlformats.org/officeDocument/2006/math">
                    <m:r>
                      <a:rPr lang="en-US" altLang="zh-CN" sz="2000" b="0" i="0" dirty="0" smtClean="0">
                        <a:latin typeface="Cambria Math" panose="02040503050406030204" pitchFamily="18" charset="0"/>
                      </a:rPr>
                      <m:t>=</m:t>
                    </m:r>
                    <m:d>
                      <m:dPr>
                        <m:ctrlPr>
                          <a:rPr lang="en-US" altLang="zh-CN" sz="2000" i="1" dirty="0" smtClean="0">
                            <a:latin typeface="Cambria Math" panose="02040503050406030204" pitchFamily="18" charset="0"/>
                          </a:rPr>
                        </m:ctrlPr>
                      </m:dPr>
                      <m:e>
                        <m:m>
                          <m:mPr>
                            <m:mcs>
                              <m:mc>
                                <m:mcPr>
                                  <m:count m:val="2"/>
                                  <m:mcJc m:val="center"/>
                                </m:mcPr>
                              </m:mc>
                            </m:mcs>
                            <m:ctrlPr>
                              <a:rPr lang="en-US" altLang="zh-CN" sz="2000" i="1" dirty="0">
                                <a:latin typeface="Cambria Math" panose="02040503050406030204" pitchFamily="18" charset="0"/>
                              </a:rPr>
                            </m:ctrlPr>
                          </m:mPr>
                          <m:mr>
                            <m:e>
                              <m:rad>
                                <m:radPr>
                                  <m:degHide m:val="on"/>
                                  <m:ctrlPr>
                                    <a:rPr lang="en-US" altLang="zh-CN" sz="2000" i="1" dirty="0">
                                      <a:latin typeface="Cambria Math" panose="02040503050406030204" pitchFamily="18" charset="0"/>
                                    </a:rPr>
                                  </m:ctrlPr>
                                </m:radPr>
                                <m:deg/>
                                <m:e>
                                  <m:f>
                                    <m:fPr>
                                      <m:ctrlPr>
                                        <a:rPr lang="en-US" altLang="zh-CN" sz="2000" i="1" dirty="0">
                                          <a:latin typeface="Cambria Math" panose="02040503050406030204" pitchFamily="18" charset="0"/>
                                        </a:rPr>
                                      </m:ctrlPr>
                                    </m:fPr>
                                    <m:num>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b="0" i="1" dirty="0" smtClean="0">
                                              <a:latin typeface="Cambria Math" panose="02040503050406030204" pitchFamily="18" charset="0"/>
                                            </a:rPr>
                                            <m:t>𝐴</m:t>
                                          </m:r>
                                        </m:sub>
                                      </m:sSub>
                                    </m:num>
                                    <m:den>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b="0" i="1" dirty="0" smtClean="0">
                                              <a:latin typeface="Cambria Math" panose="02040503050406030204" pitchFamily="18" charset="0"/>
                                            </a:rPr>
                                            <m:t>0</m:t>
                                          </m:r>
                                        </m:sub>
                                      </m:sSub>
                                    </m:den>
                                  </m:f>
                                </m:e>
                              </m:rad>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𝐶𝑜𝑠</m:t>
                              </m:r>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πν</m:t>
                              </m:r>
                              <m:r>
                                <a:rPr lang="en-US" altLang="zh-CN" sz="2000" b="0" i="1" dirty="0" smtClean="0">
                                  <a:latin typeface="Cambria Math" panose="02040503050406030204" pitchFamily="18" charset="0"/>
                                </a:rPr>
                                <m:t>−</m:t>
                              </m:r>
                              <m:d>
                                <m:dPr>
                                  <m:ctrlPr>
                                    <a:rPr lang="en-US" altLang="zh-CN" sz="2000" b="0" i="1" dirty="0" smtClean="0">
                                      <a:latin typeface="Cambria Math" panose="02040503050406030204" pitchFamily="18" charset="0"/>
                                    </a:rPr>
                                  </m:ctrlPr>
                                </m:dPr>
                                <m:e>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b="0" i="1" dirty="0" smtClean="0">
                                              <a:latin typeface="Cambria Math" panose="02040503050406030204" pitchFamily="18" charset="0"/>
                                            </a:rPr>
                                            <m:t>0</m:t>
                                          </m:r>
                                        </m:sub>
                                      </m:sSub>
                                      <m:r>
                                        <a:rPr lang="en-US" altLang="zh-CN" sz="2000" b="0" i="1" dirty="0" smtClean="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e>
                              </m:d>
                              <m:r>
                                <a:rPr lang="en-US" altLang="zh-CN" sz="2000" b="0" i="1" dirty="0" smtClean="0">
                                  <a:latin typeface="Cambria Math" panose="02040503050406030204" pitchFamily="18" charset="0"/>
                                </a:rPr>
                                <m:t>)+</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α</m:t>
                                  </m:r>
                                </m:e>
                                <m:sub>
                                  <m:r>
                                    <a:rPr lang="en-US" altLang="zh-CN" sz="2000" b="0" i="1" dirty="0" smtClean="0">
                                      <a:latin typeface="Cambria Math" panose="02040503050406030204" pitchFamily="18" charset="0"/>
                                    </a:rPr>
                                    <m:t>𝐴</m:t>
                                  </m:r>
                                </m:sub>
                              </m:sSub>
                              <m:r>
                                <a:rPr lang="en-US" altLang="zh-CN" sz="2000" i="1" dirty="0">
                                  <a:latin typeface="Cambria Math" panose="02040503050406030204" pitchFamily="18" charset="0"/>
                                </a:rPr>
                                <m:t>𝑆𝑖𝑛</m:t>
                              </m:r>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πν</m:t>
                              </m:r>
                              <m:r>
                                <a:rPr lang="en-US" altLang="zh-CN" sz="2000" i="1" dirty="0">
                                  <a:latin typeface="Cambria Math" panose="02040503050406030204" pitchFamily="18" charset="0"/>
                                </a:rPr>
                                <m:t>−(</m:t>
                              </m:r>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r>
                                <a:rPr lang="en-US" altLang="zh-CN" sz="2000" i="1" dirty="0">
                                  <a:latin typeface="Cambria Math" panose="02040503050406030204" pitchFamily="18" charset="0"/>
                                </a:rPr>
                                <m:t>))</m:t>
                              </m:r>
                            </m:e>
                            <m:e>
                              <m:rad>
                                <m:radPr>
                                  <m:degHide m:val="on"/>
                                  <m:ctrlPr>
                                    <a:rPr lang="en-US" altLang="zh-CN" sz="2000" i="1" dirty="0">
                                      <a:latin typeface="Cambria Math" panose="02040503050406030204" pitchFamily="18" charset="0"/>
                                    </a:rPr>
                                  </m:ctrlPr>
                                </m:radPr>
                                <m:deg/>
                                <m:e>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0</m:t>
                                      </m:r>
                                    </m:sub>
                                  </m:sSub>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𝐴</m:t>
                                      </m:r>
                                    </m:sub>
                                  </m:sSub>
                                </m:e>
                              </m:rad>
                              <m:r>
                                <a:rPr lang="en-US" altLang="zh-CN" sz="2000" i="1" dirty="0">
                                  <a:latin typeface="Cambria Math" panose="02040503050406030204" pitchFamily="18" charset="0"/>
                                </a:rPr>
                                <m:t>𝑆𝑖𝑛</m:t>
                              </m:r>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πν</m:t>
                              </m:r>
                              <m:r>
                                <a:rPr lang="en-US" altLang="zh-CN" sz="2000" i="1" dirty="0">
                                  <a:latin typeface="Cambria Math" panose="02040503050406030204" pitchFamily="18" charset="0"/>
                                </a:rPr>
                                <m:t>−(</m:t>
                              </m:r>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r>
                                <a:rPr lang="en-US" altLang="zh-CN" sz="2000" b="0" i="1" dirty="0" smtClean="0">
                                  <a:latin typeface="Cambria Math" panose="02040503050406030204" pitchFamily="18" charset="0"/>
                                </a:rPr>
                                <m:t>))</m:t>
                              </m:r>
                            </m:e>
                          </m:mr>
                          <m:mr>
                            <m:e>
                              <m:f>
                                <m:fPr>
                                  <m:ctrlPr>
                                    <a:rPr lang="en-US" altLang="zh-CN" sz="2000" i="1" dirty="0">
                                      <a:latin typeface="Cambria Math" panose="02040503050406030204" pitchFamily="18" charset="0"/>
                                    </a:rPr>
                                  </m:ctrlPr>
                                </m:fPr>
                                <m:num>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α</m:t>
                                      </m:r>
                                    </m:e>
                                    <m:sub>
                                      <m:r>
                                        <a:rPr lang="en-US" altLang="zh-CN" sz="2000" b="0" i="1" dirty="0" smtClean="0">
                                          <a:latin typeface="Cambria Math" panose="02040503050406030204" pitchFamily="18" charset="0"/>
                                        </a:rPr>
                                        <m:t>𝐴</m:t>
                                      </m:r>
                                    </m:sub>
                                  </m:sSub>
                                  <m:r>
                                    <a:rPr lang="en-US" altLang="zh-CN" sz="2000" b="0" i="1" dirty="0" smtClean="0">
                                      <a:latin typeface="Cambria Math" panose="02040503050406030204" pitchFamily="18" charset="0"/>
                                    </a:rPr>
                                    <m:t>−</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α</m:t>
                                      </m:r>
                                    </m:e>
                                    <m:sub>
                                      <m:r>
                                        <a:rPr lang="en-US" altLang="zh-CN" sz="2000" b="0" i="1" dirty="0" smtClean="0">
                                          <a:latin typeface="Cambria Math" panose="02040503050406030204" pitchFamily="18" charset="0"/>
                                        </a:rPr>
                                        <m:t>0</m:t>
                                      </m:r>
                                    </m:sub>
                                  </m:sSub>
                                </m:num>
                                <m:den>
                                  <m:rad>
                                    <m:radPr>
                                      <m:degHide m:val="on"/>
                                      <m:ctrlPr>
                                        <a:rPr lang="en-US" altLang="zh-CN" sz="2000" i="1" dirty="0">
                                          <a:latin typeface="Cambria Math" panose="02040503050406030204" pitchFamily="18" charset="0"/>
                                        </a:rPr>
                                      </m:ctrlPr>
                                    </m:radPr>
                                    <m:deg/>
                                    <m:e>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0</m:t>
                                          </m:r>
                                        </m:sub>
                                      </m:sSub>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𝐴</m:t>
                                          </m:r>
                                        </m:sub>
                                      </m:sSub>
                                    </m:e>
                                  </m:rad>
                                </m:den>
                              </m:f>
                              <m:r>
                                <a:rPr lang="en-US" altLang="zh-CN" sz="2000" i="1" dirty="0">
                                  <a:latin typeface="Cambria Math" panose="02040503050406030204" pitchFamily="18" charset="0"/>
                                </a:rPr>
                                <m:t>𝐶𝑜𝑠</m:t>
                              </m:r>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πν</m:t>
                              </m:r>
                              <m:r>
                                <a:rPr lang="en-US" altLang="zh-CN" sz="2000" i="1" dirty="0">
                                  <a:latin typeface="Cambria Math" panose="02040503050406030204" pitchFamily="18" charset="0"/>
                                </a:rPr>
                                <m:t>−</m:t>
                              </m:r>
                              <m:d>
                                <m:dPr>
                                  <m:ctrlPr>
                                    <a:rPr lang="en-US" altLang="zh-CN" sz="2000" i="1" dirty="0">
                                      <a:latin typeface="Cambria Math" panose="02040503050406030204" pitchFamily="18" charset="0"/>
                                    </a:rPr>
                                  </m:ctrlPr>
                                </m:dPr>
                                <m:e>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e>
                              </m:d>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sSub>
                                    <m:sSubPr>
                                      <m:ctrlPr>
                                        <a:rPr lang="el-GR" altLang="zh-CN" sz="2000" i="1" dirty="0">
                                          <a:latin typeface="Cambria Math" panose="02040503050406030204" pitchFamily="18" charset="0"/>
                                        </a:rPr>
                                      </m:ctrlPr>
                                    </m:sSubPr>
                                    <m:e>
                                      <m:r>
                                        <a:rPr lang="en-US" altLang="zh-CN" sz="2000" b="0" i="1" dirty="0" smtClean="0">
                                          <a:latin typeface="Cambria Math" panose="02040503050406030204" pitchFamily="18" charset="0"/>
                                        </a:rPr>
                                        <m:t>1+</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α</m:t>
                                          </m:r>
                                        </m:e>
                                        <m:sub>
                                          <m:r>
                                            <a:rPr lang="en-US" altLang="zh-CN" sz="2000" b="0" i="1" dirty="0" smtClean="0">
                                              <a:latin typeface="Cambria Math" panose="02040503050406030204" pitchFamily="18" charset="0"/>
                                            </a:rPr>
                                            <m:t>𝐴</m:t>
                                          </m:r>
                                        </m:sub>
                                      </m:sSub>
                                      <m:r>
                                        <m:rPr>
                                          <m:sty m:val="p"/>
                                        </m:rPr>
                                        <a:rPr lang="el-GR" altLang="zh-CN" sz="2000" i="1" dirty="0">
                                          <a:latin typeface="Cambria Math" panose="02040503050406030204" pitchFamily="18" charset="0"/>
                                        </a:rPr>
                                        <m:t>α</m:t>
                                      </m:r>
                                    </m:e>
                                    <m:sub>
                                      <m:r>
                                        <a:rPr lang="en-US" altLang="zh-CN" sz="2000" i="1" dirty="0">
                                          <a:latin typeface="Cambria Math" panose="02040503050406030204" pitchFamily="18" charset="0"/>
                                        </a:rPr>
                                        <m:t>0</m:t>
                                      </m:r>
                                    </m:sub>
                                  </m:sSub>
                                </m:num>
                                <m:den>
                                  <m:rad>
                                    <m:radPr>
                                      <m:degHide m:val="on"/>
                                      <m:ctrlPr>
                                        <a:rPr lang="en-US" altLang="zh-CN" sz="2000" i="1" dirty="0">
                                          <a:latin typeface="Cambria Math" panose="02040503050406030204" pitchFamily="18" charset="0"/>
                                        </a:rPr>
                                      </m:ctrlPr>
                                    </m:radPr>
                                    <m:deg/>
                                    <m:e>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0</m:t>
                                          </m:r>
                                        </m:sub>
                                      </m:sSub>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𝐴</m:t>
                                          </m:r>
                                        </m:sub>
                                      </m:sSub>
                                    </m:e>
                                  </m:rad>
                                </m:den>
                              </m:f>
                              <m:r>
                                <a:rPr lang="en-US" altLang="zh-CN" sz="2000" i="1" dirty="0">
                                  <a:latin typeface="Cambria Math" panose="02040503050406030204" pitchFamily="18" charset="0"/>
                                </a:rPr>
                                <m:t>𝑆𝑖𝑛</m:t>
                              </m:r>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πν</m:t>
                              </m:r>
                              <m:r>
                                <a:rPr lang="en-US" altLang="zh-CN" sz="2000" i="1" dirty="0">
                                  <a:latin typeface="Cambria Math" panose="02040503050406030204" pitchFamily="18" charset="0"/>
                                </a:rPr>
                                <m:t>−</m:t>
                              </m:r>
                              <m:d>
                                <m:dPr>
                                  <m:ctrlPr>
                                    <a:rPr lang="en-US" altLang="zh-CN" sz="2000" i="1" dirty="0">
                                      <a:latin typeface="Cambria Math" panose="02040503050406030204" pitchFamily="18" charset="0"/>
                                    </a:rPr>
                                  </m:ctrlPr>
                                </m:dPr>
                                <m:e>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e>
                              </m:d>
                              <m:r>
                                <a:rPr lang="en-US" altLang="zh-CN" sz="2000" b="0" i="1" dirty="0" smtClean="0">
                                  <a:latin typeface="Cambria Math" panose="02040503050406030204" pitchFamily="18" charset="0"/>
                                </a:rPr>
                                <m:t>)</m:t>
                              </m:r>
                            </m:e>
                            <m:e>
                              <m:rad>
                                <m:radPr>
                                  <m:degHide m:val="on"/>
                                  <m:ctrlPr>
                                    <a:rPr lang="en-US" altLang="zh-CN" sz="2000" i="1" dirty="0">
                                      <a:latin typeface="Cambria Math" panose="02040503050406030204" pitchFamily="18" charset="0"/>
                                    </a:rPr>
                                  </m:ctrlPr>
                                </m:radPr>
                                <m:deg/>
                                <m:e>
                                  <m:f>
                                    <m:fPr>
                                      <m:ctrlPr>
                                        <a:rPr lang="en-US" altLang="zh-CN" sz="2000" i="1" dirty="0">
                                          <a:latin typeface="Cambria Math" panose="02040503050406030204" pitchFamily="18" charset="0"/>
                                        </a:rPr>
                                      </m:ctrlPr>
                                    </m:fPr>
                                    <m:num>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b="0" i="1" dirty="0" smtClean="0">
                                              <a:latin typeface="Cambria Math" panose="02040503050406030204" pitchFamily="18" charset="0"/>
                                            </a:rPr>
                                            <m:t>0</m:t>
                                          </m:r>
                                        </m:sub>
                                      </m:sSub>
                                    </m:num>
                                    <m:den>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b="0" i="1" dirty="0" smtClean="0">
                                              <a:latin typeface="Cambria Math" panose="02040503050406030204" pitchFamily="18" charset="0"/>
                                            </a:rPr>
                                            <m:t>𝐴</m:t>
                                          </m:r>
                                        </m:sub>
                                      </m:sSub>
                                    </m:den>
                                  </m:f>
                                </m:e>
                              </m:rad>
                              <m:r>
                                <a:rPr lang="en-US" altLang="zh-CN" sz="2000" i="1" dirty="0">
                                  <a:latin typeface="Cambria Math" panose="02040503050406030204" pitchFamily="18" charset="0"/>
                                </a:rPr>
                                <m:t>(</m:t>
                              </m:r>
                              <m:r>
                                <a:rPr lang="en-US" altLang="zh-CN" sz="2000" i="1" dirty="0">
                                  <a:latin typeface="Cambria Math" panose="02040503050406030204" pitchFamily="18" charset="0"/>
                                </a:rPr>
                                <m:t>𝐶𝑜𝑠</m:t>
                              </m:r>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πν</m:t>
                              </m:r>
                              <m:r>
                                <a:rPr lang="en-US" altLang="zh-CN" sz="2000" i="1" dirty="0">
                                  <a:latin typeface="Cambria Math" panose="02040503050406030204" pitchFamily="18" charset="0"/>
                                </a:rPr>
                                <m:t>−</m:t>
                              </m:r>
                              <m:d>
                                <m:dPr>
                                  <m:ctrlPr>
                                    <a:rPr lang="en-US" altLang="zh-CN" sz="2000" i="1" dirty="0">
                                      <a:latin typeface="Cambria Math" panose="02040503050406030204" pitchFamily="18" charset="0"/>
                                    </a:rPr>
                                  </m:ctrlPr>
                                </m:dPr>
                                <m:e>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e>
                              </m:d>
                              <m:r>
                                <a:rPr lang="en-US" altLang="zh-CN" sz="2000" b="0" i="1" dirty="0" smtClean="0">
                                  <a:latin typeface="Cambria Math" panose="02040503050406030204" pitchFamily="18" charset="0"/>
                                </a:rPr>
                                <m:t>)−</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α</m:t>
                                  </m:r>
                                </m:e>
                                <m:sub>
                                  <m:r>
                                    <a:rPr lang="en-US" altLang="zh-CN" sz="2000" b="0" i="1" dirty="0" smtClean="0">
                                      <a:latin typeface="Cambria Math" panose="02040503050406030204" pitchFamily="18" charset="0"/>
                                    </a:rPr>
                                    <m:t>0</m:t>
                                  </m:r>
                                </m:sub>
                              </m:sSub>
                              <m:r>
                                <a:rPr lang="en-US" altLang="zh-CN" sz="2000" i="1" dirty="0">
                                  <a:latin typeface="Cambria Math" panose="02040503050406030204" pitchFamily="18" charset="0"/>
                                </a:rPr>
                                <m:t>𝑆𝑖𝑛</m:t>
                              </m:r>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πν</m:t>
                              </m:r>
                              <m:r>
                                <a:rPr lang="en-US" altLang="zh-CN" sz="2000" i="1" dirty="0">
                                  <a:latin typeface="Cambria Math" panose="02040503050406030204" pitchFamily="18" charset="0"/>
                                </a:rPr>
                                <m:t>−</m:t>
                              </m:r>
                              <m:r>
                                <a:rPr lang="en-US" altLang="zh-CN" sz="2000" b="0" i="1" dirty="0" smtClean="0">
                                  <a:latin typeface="Cambria Math" panose="02040503050406030204" pitchFamily="18" charset="0"/>
                                </a:rPr>
                                <m:t>(</m:t>
                              </m:r>
                              <m:sSub>
                                <m:sSubPr>
                                  <m:ctrlPr>
                                    <a:rPr lang="el-GR" altLang="zh-CN" sz="2000" i="1" dirty="0">
                                      <a:latin typeface="Cambria Math" panose="02040503050406030204" pitchFamily="18" charset="0"/>
                                    </a:rPr>
                                  </m:ctrlPr>
                                </m:sSubPr>
                                <m:e>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e>
                                <m:sub>
                                  <m:r>
                                    <a:rPr lang="en-US" altLang="zh-CN" sz="2000" i="1" dirty="0">
                                      <a:latin typeface="Cambria Math" panose="02040503050406030204" pitchFamily="18" charset="0"/>
                                    </a:rPr>
                                    <m:t>𝐴</m:t>
                                  </m:r>
                                </m:sub>
                              </m:sSub>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m:t>
                              </m:r>
                            </m:e>
                          </m:mr>
                        </m:m>
                      </m:e>
                    </m:d>
                  </m:oMath>
                </a14:m>
                <a:endParaRPr lang="en-US" altLang="zh-CN" sz="2000" dirty="0"/>
              </a:p>
            </p:txBody>
          </p:sp>
        </mc:Choice>
        <mc:Fallback xmlns="">
          <p:sp>
            <p:nvSpPr>
              <p:cNvPr id="3" name="内容占位符 2">
                <a:extLst>
                  <a:ext uri="{FF2B5EF4-FFF2-40B4-BE49-F238E27FC236}">
                    <a16:creationId xmlns:a16="http://schemas.microsoft.com/office/drawing/2014/main" id="{4CA252AF-FF6B-4E44-8960-EDD55C602552}"/>
                  </a:ext>
                </a:extLst>
              </p:cNvPr>
              <p:cNvSpPr>
                <a:spLocks noGrp="1" noRot="1" noChangeAspect="1" noMove="1" noResize="1" noEditPoints="1" noAdjustHandles="1" noChangeArrowheads="1" noChangeShapeType="1" noTextEdit="1"/>
              </p:cNvSpPr>
              <p:nvPr>
                <p:ph idx="1"/>
              </p:nvPr>
            </p:nvSpPr>
            <p:spPr>
              <a:xfrm>
                <a:off x="838200" y="1200151"/>
                <a:ext cx="10515600" cy="4981574"/>
              </a:xfrm>
              <a:blipFill>
                <a:blip r:embed="rId2"/>
                <a:stretch>
                  <a:fillRect l="-638" t="-2326" r="-92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9B604BBA-3331-45C1-A710-1ABD79C43561}"/>
              </a:ext>
            </a:extLst>
          </p:cNvPr>
          <p:cNvSpPr>
            <a:spLocks noGrp="1"/>
          </p:cNvSpPr>
          <p:nvPr>
            <p:ph type="sldNum" sz="quarter" idx="12"/>
          </p:nvPr>
        </p:nvSpPr>
        <p:spPr/>
        <p:txBody>
          <a:bodyPr/>
          <a:lstStyle/>
          <a:p>
            <a:fld id="{BECEA2A7-8118-4BBB-B458-A85BC23F12DD}" type="slidenum">
              <a:rPr lang="zh-CN" altLang="en-US" smtClean="0"/>
              <a:t>41</a:t>
            </a:fld>
            <a:endParaRPr lang="zh-CN" altLang="en-US"/>
          </a:p>
        </p:txBody>
      </p:sp>
    </p:spTree>
    <p:extLst>
      <p:ext uri="{BB962C8B-B14F-4D97-AF65-F5344CB8AC3E}">
        <p14:creationId xmlns:p14="http://schemas.microsoft.com/office/powerpoint/2010/main" val="2914332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0D507D0-5382-4201-B7D6-B91E844C2BD6}"/>
                  </a:ext>
                </a:extLst>
              </p:cNvPr>
              <p:cNvSpPr>
                <a:spLocks noGrp="1"/>
              </p:cNvSpPr>
              <p:nvPr>
                <p:ph idx="1"/>
              </p:nvPr>
            </p:nvSpPr>
            <p:spPr>
              <a:xfrm>
                <a:off x="838200" y="908137"/>
                <a:ext cx="10515600" cy="5268826"/>
              </a:xfrm>
            </p:spPr>
            <p:txBody>
              <a:bodyPr>
                <a:normAutofit fontScale="70000" lnSpcReduction="20000"/>
              </a:bodyPr>
              <a:lstStyle/>
              <a:p>
                <a:pPr marL="0" indent="0">
                  <a:buNone/>
                </a:pPr>
                <a:r>
                  <a:rPr lang="en-US" altLang="zh-CN" sz="2800" dirty="0"/>
                  <a:t>With the errors at </a:t>
                </a:r>
                <a14:m>
                  <m:oMath xmlns:m="http://schemas.openxmlformats.org/officeDocument/2006/math">
                    <m:sSub>
                      <m:sSubPr>
                        <m:ctrlPr>
                          <a:rPr lang="en-US" altLang="zh-CN" sz="2800" i="1" dirty="0" smtClean="0">
                            <a:latin typeface="Cambria Math" panose="02040503050406030204" pitchFamily="18" charset="0"/>
                          </a:rPr>
                        </m:ctrlPr>
                      </m:sSubPr>
                      <m:e>
                        <m:r>
                          <a:rPr lang="en-US" altLang="zh-CN" sz="2800" i="1" dirty="0">
                            <a:latin typeface="Cambria Math" panose="02040503050406030204" pitchFamily="18" charset="0"/>
                          </a:rPr>
                          <m:t>𝑠</m:t>
                        </m:r>
                      </m:e>
                      <m:sub>
                        <m:r>
                          <a:rPr lang="en-US" altLang="zh-CN" sz="2800" b="0" i="1" dirty="0" smtClean="0">
                            <a:latin typeface="Cambria Math" panose="02040503050406030204" pitchFamily="18" charset="0"/>
                          </a:rPr>
                          <m:t>0</m:t>
                        </m:r>
                      </m:sub>
                    </m:sSub>
                  </m:oMath>
                </a14:m>
                <a:r>
                  <a:rPr lang="en-US" altLang="zh-CN" sz="2800" dirty="0"/>
                  <a:t>, the one turn transfer matrix is</a:t>
                </a:r>
              </a:p>
              <a:p>
                <a:pPr marL="0" indent="0">
                  <a:buNone/>
                </a:pPr>
                <a14:m>
                  <m:oMath xmlns:m="http://schemas.openxmlformats.org/officeDocument/2006/math">
                    <m:r>
                      <a:rPr lang="en-US" altLang="zh-CN" sz="2800" i="1" dirty="0" smtClean="0">
                        <a:latin typeface="Cambria Math" panose="02040503050406030204" pitchFamily="18" charset="0"/>
                      </a:rPr>
                      <m:t>𝑀</m:t>
                    </m:r>
                    <m:r>
                      <a:rPr lang="en-US" altLang="zh-CN" sz="2800" i="1" dirty="0" smtClean="0">
                        <a:latin typeface="Cambria Math" panose="02040503050406030204" pitchFamily="18" charset="0"/>
                      </a:rPr>
                      <m:t> </m:t>
                    </m:r>
                    <m:sSub>
                      <m:sSubPr>
                        <m:ctrlPr>
                          <a:rPr lang="en-US" altLang="zh-CN" sz="2800" i="1" dirty="0">
                            <a:latin typeface="Cambria Math" panose="02040503050406030204" pitchFamily="18" charset="0"/>
                          </a:rPr>
                        </m:ctrlPr>
                      </m:sSubPr>
                      <m:e>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𝐴</m:t>
                        </m:r>
                        <m:r>
                          <a:rPr lang="en-US" altLang="zh-CN" sz="2800" b="0" i="1" dirty="0" smtClean="0">
                            <a:latin typeface="Cambria Math" panose="02040503050406030204" pitchFamily="18" charset="0"/>
                          </a:rPr>
                          <m:t>|</m:t>
                        </m:r>
                        <m:r>
                          <a:rPr lang="en-US" altLang="zh-CN" sz="2800" i="1" dirty="0">
                            <a:latin typeface="Cambria Math" panose="02040503050406030204" pitchFamily="18" charset="0"/>
                          </a:rPr>
                          <m:t>𝑠</m:t>
                        </m:r>
                      </m:e>
                      <m:sub>
                        <m:r>
                          <a:rPr lang="en-US" altLang="zh-CN" sz="2800" b="0" i="1" dirty="0" smtClean="0">
                            <a:latin typeface="Cambria Math" panose="02040503050406030204" pitchFamily="18" charset="0"/>
                          </a:rPr>
                          <m:t>0</m:t>
                        </m:r>
                      </m:sub>
                    </m:sSub>
                    <m:r>
                      <a:rPr lang="en-US" altLang="zh-CN" sz="2800" b="0" i="0" dirty="0" smtClean="0">
                        <a:latin typeface="Cambria Math" panose="02040503050406030204" pitchFamily="18" charset="0"/>
                      </a:rPr>
                      <m:t>)</m:t>
                    </m:r>
                  </m:oMath>
                </a14:m>
                <a:r>
                  <a:rPr lang="en-US" altLang="zh-CN" sz="2800" dirty="0"/>
                  <a:t> </a:t>
                </a:r>
                <a14:m>
                  <m:oMath xmlns:m="http://schemas.openxmlformats.org/officeDocument/2006/math">
                    <m:d>
                      <m:dPr>
                        <m:ctrlPr>
                          <a:rPr lang="en-US" altLang="zh-CN" sz="2800" i="1" dirty="0">
                            <a:latin typeface="Cambria Math" panose="02040503050406030204" pitchFamily="18" charset="0"/>
                          </a:rPr>
                        </m:ctrlPr>
                      </m:dPr>
                      <m:e>
                        <m:m>
                          <m:mPr>
                            <m:mcs>
                              <m:mc>
                                <m:mcPr>
                                  <m:count m:val="2"/>
                                  <m:mcJc m:val="center"/>
                                </m:mcPr>
                              </m:mc>
                            </m:mcs>
                            <m:ctrlPr>
                              <a:rPr lang="en-US" altLang="zh-CN" sz="2800" i="1" dirty="0">
                                <a:latin typeface="Cambria Math" panose="02040503050406030204" pitchFamily="18" charset="0"/>
                              </a:rPr>
                            </m:ctrlPr>
                          </m:mPr>
                          <m:mr>
                            <m:e>
                              <m:r>
                                <a:rPr lang="en-US" altLang="zh-CN" sz="2800" i="1" dirty="0">
                                  <a:latin typeface="Cambria Math" panose="02040503050406030204" pitchFamily="18" charset="0"/>
                                </a:rPr>
                                <m:t> 1</m:t>
                              </m:r>
                            </m:e>
                            <m:e>
                              <m:r>
                                <a:rPr lang="en-US" altLang="zh-CN" sz="2800" i="1" dirty="0">
                                  <a:latin typeface="Cambria Math" panose="02040503050406030204" pitchFamily="18" charset="0"/>
                                </a:rPr>
                                <m:t>0</m:t>
                              </m:r>
                            </m:e>
                          </m:mr>
                          <m:mr>
                            <m:e>
                              <m:r>
                                <a:rPr lang="en-US" altLang="zh-CN" sz="2800" i="1" dirty="0">
                                  <a:latin typeface="Cambria Math" panose="02040503050406030204" pitchFamily="18" charset="0"/>
                                </a:rPr>
                                <m:t>−</m:t>
                              </m:r>
                              <m:r>
                                <a:rPr lang="en-US" altLang="zh-CN" sz="2800" i="1" dirty="0">
                                  <a:latin typeface="Cambria Math" panose="02040503050406030204" pitchFamily="18" charset="0"/>
                                </a:rPr>
                                <m:t>𝑞</m:t>
                              </m:r>
                            </m:e>
                            <m:e>
                              <m:r>
                                <a:rPr lang="en-US" altLang="zh-CN" sz="2800" i="1" dirty="0">
                                  <a:latin typeface="Cambria Math" panose="02040503050406030204" pitchFamily="18" charset="0"/>
                                </a:rPr>
                                <m:t>1</m:t>
                              </m:r>
                            </m:e>
                          </m:mr>
                        </m:m>
                      </m:e>
                    </m:d>
                  </m:oMath>
                </a14:m>
                <a:r>
                  <a:rPr lang="en-US" altLang="zh-CN" sz="2800" dirty="0"/>
                  <a:t> </a:t>
                </a:r>
                <a14:m>
                  <m:oMath xmlns:m="http://schemas.openxmlformats.org/officeDocument/2006/math">
                    <m:r>
                      <a:rPr lang="en-US" altLang="zh-CN" sz="2800" i="1" dirty="0">
                        <a:latin typeface="Cambria Math" panose="02040503050406030204" pitchFamily="18" charset="0"/>
                      </a:rPr>
                      <m:t>𝑀</m:t>
                    </m:r>
                    <m:r>
                      <a:rPr lang="en-US" altLang="zh-CN" sz="2800" i="1" dirty="0">
                        <a:latin typeface="Cambria Math" panose="02040503050406030204" pitchFamily="18" charset="0"/>
                      </a:rPr>
                      <m:t> </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m:t>
                        </m:r>
                        <m:r>
                          <a:rPr lang="en-US" altLang="zh-CN" sz="2800" i="1" dirty="0">
                            <a:latin typeface="Cambria Math" panose="02040503050406030204" pitchFamily="18" charset="0"/>
                          </a:rPr>
                          <m:t>𝑠</m:t>
                        </m:r>
                      </m:e>
                      <m:sub>
                        <m:r>
                          <a:rPr lang="en-US" altLang="zh-CN" sz="2800" i="1" dirty="0">
                            <a:latin typeface="Cambria Math" panose="02040503050406030204" pitchFamily="18" charset="0"/>
                          </a:rPr>
                          <m:t>0</m:t>
                        </m:r>
                      </m:sub>
                    </m:sSub>
                    <m:r>
                      <a:rPr lang="en-US" altLang="zh-CN" sz="2800" i="1" dirty="0">
                        <a:latin typeface="Cambria Math" panose="02040503050406030204" pitchFamily="18" charset="0"/>
                      </a:rPr>
                      <m:t>|</m:t>
                    </m:r>
                    <m:r>
                      <a:rPr lang="en-US" altLang="zh-CN" sz="2800" i="1" dirty="0">
                        <a:latin typeface="Cambria Math" panose="02040503050406030204" pitchFamily="18" charset="0"/>
                      </a:rPr>
                      <m:t>𝐴</m:t>
                    </m:r>
                    <m:r>
                      <a:rPr lang="en-US" altLang="zh-CN" sz="2800" dirty="0">
                        <a:latin typeface="Cambria Math" panose="02040503050406030204" pitchFamily="18" charset="0"/>
                      </a:rPr>
                      <m:t>)</m:t>
                    </m:r>
                  </m:oMath>
                </a14:m>
                <a:r>
                  <a:rPr lang="pt-BR" altLang="zh-CN" sz="2800" dirty="0"/>
                  <a:t> =</a:t>
                </a:r>
                <a:r>
                  <a:rPr lang="en-US" altLang="zh-CN" sz="2800" dirty="0"/>
                  <a:t> </a:t>
                </a:r>
                <a14:m>
                  <m:oMath xmlns:m="http://schemas.openxmlformats.org/officeDocument/2006/math">
                    <m:d>
                      <m:dPr>
                        <m:ctrlPr>
                          <a:rPr lang="en-US" altLang="zh-CN" sz="2800" i="1" dirty="0">
                            <a:latin typeface="Cambria Math" panose="02040503050406030204" pitchFamily="18" charset="0"/>
                          </a:rPr>
                        </m:ctrlPr>
                      </m:dPr>
                      <m:e>
                        <m:m>
                          <m:mPr>
                            <m:mcs>
                              <m:mc>
                                <m:mcPr>
                                  <m:count m:val="2"/>
                                  <m:mcJc m:val="center"/>
                                </m:mcPr>
                              </m:mc>
                            </m:mcs>
                            <m:ctrlPr>
                              <a:rPr lang="en-US" altLang="zh-CN" sz="2800" i="1" dirty="0">
                                <a:latin typeface="Cambria Math" panose="02040503050406030204" pitchFamily="18" charset="0"/>
                              </a:rPr>
                            </m:ctrlPr>
                          </m:mPr>
                          <m:mr>
                            <m:e>
                              <m:r>
                                <a:rPr lang="en-US" altLang="zh-CN" sz="2800" i="1" dirty="0">
                                  <a:latin typeface="Cambria Math" panose="02040503050406030204" pitchFamily="18" charset="0"/>
                                </a:rPr>
                                <m:t> </m:t>
                              </m:r>
                              <m:sSub>
                                <m:sSubPr>
                                  <m:ctrlPr>
                                    <a:rPr lang="en-US" altLang="zh-CN" sz="2800" b="0" i="1" dirty="0" smtClean="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11</m:t>
                                  </m:r>
                                </m:sub>
                              </m:sSub>
                            </m:e>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1</m:t>
                                  </m:r>
                                  <m:r>
                                    <a:rPr lang="en-US" altLang="zh-CN" b="0" i="1" dirty="0" smtClean="0">
                                      <a:latin typeface="Cambria Math" panose="02040503050406030204" pitchFamily="18" charset="0"/>
                                    </a:rPr>
                                    <m:t>2</m:t>
                                  </m:r>
                                </m:sub>
                              </m:sSub>
                            </m:e>
                          </m:mr>
                          <m:m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2</m:t>
                                  </m:r>
                                  <m:r>
                                    <a:rPr lang="en-US" altLang="zh-CN" i="1" dirty="0">
                                      <a:latin typeface="Cambria Math" panose="02040503050406030204" pitchFamily="18" charset="0"/>
                                    </a:rPr>
                                    <m:t>1</m:t>
                                  </m:r>
                                </m:sub>
                              </m:sSub>
                            </m:e>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22</m:t>
                                  </m:r>
                                </m:sub>
                              </m:sSub>
                            </m:e>
                          </m:mr>
                        </m:m>
                      </m:e>
                    </m:d>
                  </m:oMath>
                </a14:m>
                <a:r>
                  <a:rPr lang="en-US" altLang="zh-CN" sz="2800" dirty="0"/>
                  <a:t>, </a:t>
                </a:r>
              </a:p>
              <a:p>
                <a:pPr marL="0" indent="0">
                  <a:buNone/>
                </a:pPr>
                <a:r>
                  <a:rPr lang="en-US" altLang="zh-CN" sz="2800" dirty="0"/>
                  <a:t>and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12</m:t>
                        </m:r>
                      </m:sub>
                    </m:sSub>
                    <m:r>
                      <a:rPr lang="en-US" altLang="zh-CN" i="1" dirty="0">
                        <a:latin typeface="Cambria Math" panose="02040503050406030204" pitchFamily="18" charset="0"/>
                      </a:rPr>
                      <m:t> </m:t>
                    </m:r>
                  </m:oMath>
                </a14:m>
                <a:r>
                  <a:rPr lang="en-US" altLang="zh-CN" sz="2800" dirty="0"/>
                  <a:t>=</a:t>
                </a:r>
                <a:r>
                  <a:rPr lang="el-GR" altLang="zh-CN" sz="2800" dirty="0"/>
                  <a:t> </a:t>
                </a:r>
                <a14:m>
                  <m:oMath xmlns:m="http://schemas.openxmlformats.org/officeDocument/2006/math">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i="1" dirty="0">
                            <a:latin typeface="Cambria Math" panose="02040503050406030204" pitchFamily="18" charset="0"/>
                          </a:rPr>
                          <m:t>𝐴</m:t>
                        </m:r>
                      </m:sub>
                    </m:sSub>
                  </m:oMath>
                </a14:m>
                <a:r>
                  <a:rPr lang="en-US" altLang="zh-CN" sz="2800" dirty="0"/>
                  <a:t> </a:t>
                </a:r>
                <a14:m>
                  <m:oMath xmlns:m="http://schemas.openxmlformats.org/officeDocument/2006/math">
                    <m:r>
                      <a:rPr lang="en-US" altLang="zh-CN" sz="2800" i="1" dirty="0">
                        <a:latin typeface="Cambria Math" panose="02040503050406030204" pitchFamily="18" charset="0"/>
                      </a:rPr>
                      <m:t>𝑆𝑖𝑛</m:t>
                    </m:r>
                    <m:r>
                      <a:rPr lang="en-US" altLang="zh-CN" sz="2800" i="1" dirty="0">
                        <a:latin typeface="Cambria Math" panose="02040503050406030204" pitchFamily="18" charset="0"/>
                      </a:rPr>
                      <m:t>(2</m:t>
                    </m:r>
                    <m:r>
                      <m:rPr>
                        <m:sty m:val="p"/>
                      </m:rPr>
                      <a:rPr lang="el-GR" altLang="zh-CN" sz="2800" i="1" dirty="0">
                        <a:latin typeface="Cambria Math" panose="02040503050406030204" pitchFamily="18" charset="0"/>
                      </a:rPr>
                      <m:t>πν</m:t>
                    </m:r>
                    <m:r>
                      <a:rPr lang="en-US" altLang="zh-CN" sz="2800" b="0" i="1" dirty="0" smtClean="0">
                        <a:latin typeface="Cambria Math" panose="02040503050406030204" pitchFamily="18" charset="0"/>
                      </a:rPr>
                      <m:t>+</m:t>
                    </m:r>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𝑞</m:t>
                        </m:r>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i="1" dirty="0">
                                <a:latin typeface="Cambria Math" panose="02040503050406030204" pitchFamily="18" charset="0"/>
                              </a:rPr>
                              <m:t>0</m:t>
                            </m:r>
                          </m:sub>
                        </m:sSub>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b="0" i="1" dirty="0" smtClean="0">
                                <a:latin typeface="Cambria Math" panose="02040503050406030204" pitchFamily="18" charset="0"/>
                              </a:rPr>
                              <m:t>𝐴</m:t>
                            </m:r>
                          </m:sub>
                        </m:sSub>
                      </m:num>
                      <m:den>
                        <m:r>
                          <a:rPr lang="en-US" altLang="zh-CN" sz="2800" i="1" dirty="0">
                            <a:latin typeface="Cambria Math" panose="02040503050406030204" pitchFamily="18" charset="0"/>
                          </a:rPr>
                          <m:t>2</m:t>
                        </m:r>
                      </m:den>
                    </m:f>
                    <m:r>
                      <a:rPr lang="en-US" altLang="zh-CN" sz="2800" b="0" i="1" dirty="0" smtClean="0">
                        <a:latin typeface="Cambria Math" panose="02040503050406030204" pitchFamily="18" charset="0"/>
                      </a:rPr>
                      <m:t>{</m:t>
                    </m:r>
                    <m:r>
                      <a:rPr lang="en-US" altLang="zh-CN" sz="2800" i="1" dirty="0">
                        <a:latin typeface="Cambria Math" panose="02040503050406030204" pitchFamily="18" charset="0"/>
                      </a:rPr>
                      <m:t>𝐶𝑜𝑠</m:t>
                    </m:r>
                    <m:d>
                      <m:dPr>
                        <m:ctrlPr>
                          <a:rPr lang="en-US" altLang="zh-CN" sz="2800" i="1" dirty="0">
                            <a:latin typeface="Cambria Math" panose="02040503050406030204" pitchFamily="18" charset="0"/>
                          </a:rPr>
                        </m:ctrlPr>
                      </m:dPr>
                      <m:e>
                        <m:r>
                          <a:rPr lang="en-US" altLang="zh-CN" sz="2800" i="1" dirty="0">
                            <a:latin typeface="Cambria Math" panose="02040503050406030204" pitchFamily="18" charset="0"/>
                          </a:rPr>
                          <m:t>2</m:t>
                        </m:r>
                        <m:r>
                          <a:rPr lang="el-GR" altLang="zh-CN" sz="2800" i="1" dirty="0">
                            <a:latin typeface="Cambria Math" panose="02040503050406030204" pitchFamily="18" charset="0"/>
                          </a:rPr>
                          <m:t>𝜋𝜈</m:t>
                        </m:r>
                        <m:r>
                          <a:rPr lang="en-US" altLang="zh-CN" sz="2800" i="1" dirty="0">
                            <a:latin typeface="Cambria Math" panose="02040503050406030204" pitchFamily="18" charset="0"/>
                          </a:rPr>
                          <m:t>)</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𝐶𝑜𝑠</m:t>
                        </m:r>
                        <m:r>
                          <a:rPr lang="en-US" altLang="zh-CN" sz="2800" b="0" i="1" dirty="0" smtClean="0">
                            <a:latin typeface="Cambria Math" panose="02040503050406030204" pitchFamily="18" charset="0"/>
                          </a:rPr>
                          <m:t>[2</m:t>
                        </m:r>
                        <m:r>
                          <a:rPr lang="el-GR" altLang="zh-CN" sz="2800" i="1" dirty="0">
                            <a:latin typeface="Cambria Math" panose="02040503050406030204" pitchFamily="18" charset="0"/>
                          </a:rPr>
                          <m:t>𝜋𝜈</m:t>
                        </m:r>
                        <m:r>
                          <a:rPr lang="en-US" altLang="zh-CN" sz="2800" b="0" i="1" dirty="0" smtClean="0">
                            <a:latin typeface="Cambria Math" panose="02040503050406030204" pitchFamily="18" charset="0"/>
                          </a:rPr>
                          <m:t>−2(</m:t>
                        </m:r>
                        <m:sSub>
                          <m:sSubPr>
                            <m:ctrlPr>
                              <a:rPr lang="el-GR" altLang="zh-CN" sz="2800" i="1" dirty="0">
                                <a:latin typeface="Cambria Math" panose="02040503050406030204" pitchFamily="18" charset="0"/>
                              </a:rPr>
                            </m:ctrlPr>
                          </m:sSubPr>
                          <m:e>
                            <m:sSub>
                              <m:sSubPr>
                                <m:ctrlPr>
                                  <a:rPr lang="el-GR"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ψ</m:t>
                                </m:r>
                              </m:e>
                              <m:sub>
                                <m:r>
                                  <a:rPr lang="en-US" altLang="zh-CN" sz="2800" i="1" dirty="0">
                                    <a:latin typeface="Cambria Math" panose="02040503050406030204" pitchFamily="18" charset="0"/>
                                  </a:rPr>
                                  <m:t>0</m:t>
                                </m:r>
                              </m:sub>
                            </m:sSub>
                            <m:r>
                              <a:rPr lang="en-US" altLang="zh-CN" sz="2800" i="1" dirty="0">
                                <a:latin typeface="Cambria Math" panose="02040503050406030204" pitchFamily="18" charset="0"/>
                              </a:rPr>
                              <m:t>−</m:t>
                            </m:r>
                            <m:r>
                              <a:rPr lang="el-GR" altLang="zh-CN" sz="2800" i="1" dirty="0">
                                <a:latin typeface="Cambria Math" panose="02040503050406030204" pitchFamily="18" charset="0"/>
                              </a:rPr>
                              <m:t>𝜓</m:t>
                            </m:r>
                          </m:e>
                          <m:sub>
                            <m:r>
                              <a:rPr lang="en-US" altLang="zh-CN" sz="2800" i="1" dirty="0">
                                <a:latin typeface="Cambria Math" panose="02040503050406030204" pitchFamily="18" charset="0"/>
                              </a:rPr>
                              <m:t>𝐴</m:t>
                            </m:r>
                          </m:sub>
                        </m:sSub>
                        <m:r>
                          <a:rPr lang="en-US" altLang="zh-CN" sz="2800" b="0" i="1" dirty="0" smtClean="0">
                            <a:latin typeface="Cambria Math" panose="02040503050406030204" pitchFamily="18" charset="0"/>
                          </a:rPr>
                          <m:t>)]</m:t>
                        </m:r>
                      </m:e>
                    </m:d>
                    <m:r>
                      <a:rPr lang="en-US" altLang="zh-CN" sz="2800" b="0" i="1" dirty="0" smtClean="0">
                        <a:latin typeface="Cambria Math" panose="02040503050406030204" pitchFamily="18" charset="0"/>
                      </a:rPr>
                      <m:t>}</m:t>
                    </m:r>
                    <m:r>
                      <a:rPr lang="en-US" altLang="zh-CN" sz="2800" i="1" dirty="0">
                        <a:latin typeface="Cambria Math" panose="02040503050406030204" pitchFamily="18" charset="0"/>
                      </a:rPr>
                      <m:t> </m:t>
                    </m:r>
                  </m:oMath>
                </a14:m>
                <a:endParaRPr lang="en-US" altLang="zh-CN" sz="2800" dirty="0"/>
              </a:p>
              <a:p>
                <a:pPr marL="0" indent="0">
                  <a:buNone/>
                </a:pPr>
                <a:r>
                  <a:rPr lang="en-US" altLang="zh-CN" sz="2800" dirty="0"/>
                  <a:t>From this </a:t>
                </a:r>
              </a:p>
              <a:p>
                <a:pPr marL="0" indent="0">
                  <a:buNone/>
                </a:pP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12</m:t>
                        </m:r>
                      </m:sub>
                    </m:sSub>
                    <m:r>
                      <a:rPr lang="en-US" altLang="zh-CN" i="1" dirty="0">
                        <a:latin typeface="Cambria Math" panose="02040503050406030204" pitchFamily="18" charset="0"/>
                      </a:rPr>
                      <m:t> </m:t>
                    </m:r>
                  </m:oMath>
                </a14:m>
                <a:r>
                  <a:rPr lang="en-US" altLang="zh-CN" sz="2800" dirty="0"/>
                  <a:t>=</a:t>
                </a:r>
                <a:r>
                  <a:rPr lang="el-GR" altLang="zh-CN" sz="2800" dirty="0"/>
                  <a:t> </a:t>
                </a:r>
                <a14:m>
                  <m:oMath xmlns:m="http://schemas.openxmlformats.org/officeDocument/2006/math">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b="0" i="1" dirty="0" smtClean="0">
                            <a:latin typeface="Cambria Math" panose="02040503050406030204" pitchFamily="18" charset="0"/>
                          </a:rPr>
                          <m:t>𝑁𝑒𝑤</m:t>
                        </m:r>
                      </m:sub>
                    </m:sSub>
                    <m:r>
                      <a:rPr lang="en-US" altLang="zh-CN" sz="2800" i="1" dirty="0">
                        <a:latin typeface="Cambria Math" panose="02040503050406030204" pitchFamily="18" charset="0"/>
                      </a:rPr>
                      <m:t>𝑆𝑖𝑛</m:t>
                    </m:r>
                    <m:d>
                      <m:dPr>
                        <m:ctrlPr>
                          <a:rPr lang="en-US" altLang="zh-CN" sz="2800" i="1" dirty="0">
                            <a:latin typeface="Cambria Math" panose="02040503050406030204" pitchFamily="18" charset="0"/>
                          </a:rPr>
                        </m:ctrlPr>
                      </m:dPr>
                      <m:e>
                        <m:r>
                          <a:rPr lang="en-US" altLang="zh-CN" sz="2800" i="1" dirty="0">
                            <a:latin typeface="Cambria Math" panose="02040503050406030204" pitchFamily="18" charset="0"/>
                          </a:rPr>
                          <m:t>2</m:t>
                        </m:r>
                        <m:r>
                          <m:rPr>
                            <m:sty m:val="p"/>
                          </m:rPr>
                          <a:rPr lang="el-GR" altLang="zh-CN" sz="2800" i="1" dirty="0">
                            <a:latin typeface="Cambria Math" panose="02040503050406030204" pitchFamily="18" charset="0"/>
                          </a:rPr>
                          <m:t>π</m:t>
                        </m:r>
                        <m:sSub>
                          <m:sSubPr>
                            <m:ctrlPr>
                              <a:rPr lang="el-GR"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ν</m:t>
                            </m:r>
                          </m:e>
                          <m:sub>
                            <m:r>
                              <a:rPr lang="en-US" altLang="zh-CN" sz="2800" i="1" dirty="0">
                                <a:latin typeface="Cambria Math" panose="02040503050406030204" pitchFamily="18" charset="0"/>
                              </a:rPr>
                              <m:t>𝑁𝑒𝑤</m:t>
                            </m:r>
                          </m:sub>
                        </m:sSub>
                      </m:e>
                    </m:d>
                  </m:oMath>
                </a14:m>
                <a:endParaRPr lang="en-US" altLang="zh-CN" sz="2800" i="1" dirty="0">
                  <a:latin typeface="Cambria Math" panose="02040503050406030204" pitchFamily="18" charset="0"/>
                </a:endParaRPr>
              </a:p>
              <a:p>
                <a:pPr marL="0" indent="0">
                  <a:buNone/>
                </a:pPr>
                <a14:m>
                  <m:oMath xmlns:m="http://schemas.openxmlformats.org/officeDocument/2006/math">
                    <m:r>
                      <a:rPr lang="en-US" altLang="zh-CN" sz="2800" b="0" i="1" dirty="0" smtClean="0">
                        <a:latin typeface="Cambria Math" panose="02040503050406030204" pitchFamily="18" charset="0"/>
                      </a:rPr>
                      <m:t>=</m:t>
                    </m:r>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i="1" dirty="0">
                            <a:latin typeface="Cambria Math" panose="02040503050406030204" pitchFamily="18" charset="0"/>
                          </a:rPr>
                          <m:t>𝐴</m:t>
                        </m:r>
                      </m:sub>
                    </m:sSub>
                    <m:r>
                      <m:rPr>
                        <m:nor/>
                      </m:rPr>
                      <a:rPr lang="en-US" altLang="zh-CN" sz="2800" dirty="0"/>
                      <m:t> </m:t>
                    </m:r>
                    <m:r>
                      <a:rPr lang="en-US" altLang="zh-CN" sz="2800" i="1" dirty="0">
                        <a:latin typeface="Cambria Math" panose="02040503050406030204" pitchFamily="18" charset="0"/>
                      </a:rPr>
                      <m:t>𝑆𝑖𝑛</m:t>
                    </m:r>
                    <m:r>
                      <a:rPr lang="en-US" altLang="zh-CN" sz="2800" i="1" dirty="0">
                        <a:latin typeface="Cambria Math" panose="02040503050406030204" pitchFamily="18" charset="0"/>
                      </a:rPr>
                      <m:t>(2</m:t>
                    </m:r>
                    <m:r>
                      <m:rPr>
                        <m:sty m:val="p"/>
                      </m:rPr>
                      <a:rPr lang="el-GR" altLang="zh-CN" sz="2800" i="1" dirty="0">
                        <a:latin typeface="Cambria Math" panose="02040503050406030204" pitchFamily="18" charset="0"/>
                      </a:rPr>
                      <m:t>πν</m:t>
                    </m:r>
                    <m:r>
                      <a:rPr lang="en-US" altLang="zh-CN" sz="2800" b="0" i="1" dirty="0" smtClean="0">
                        <a:latin typeface="Cambria Math" panose="02040503050406030204" pitchFamily="18" charset="0"/>
                      </a:rPr>
                      <m:t>)</m:t>
                    </m:r>
                    <m:r>
                      <a:rPr lang="en-US" altLang="zh-CN" sz="2800" i="1" dirty="0">
                        <a:latin typeface="Cambria Math" panose="02040503050406030204" pitchFamily="18" charset="0"/>
                      </a:rPr>
                      <m:t>+</m:t>
                    </m:r>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𝑞</m:t>
                        </m:r>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i="1" dirty="0">
                                <a:latin typeface="Cambria Math" panose="02040503050406030204" pitchFamily="18" charset="0"/>
                              </a:rPr>
                              <m:t>0</m:t>
                            </m:r>
                          </m:sub>
                        </m:sSub>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i="1" dirty="0">
                                <a:latin typeface="Cambria Math" panose="02040503050406030204" pitchFamily="18" charset="0"/>
                              </a:rPr>
                              <m:t>𝐴</m:t>
                            </m:r>
                          </m:sub>
                        </m:sSub>
                      </m:num>
                      <m:den>
                        <m:r>
                          <a:rPr lang="en-US" altLang="zh-CN" sz="2800" i="1" dirty="0">
                            <a:latin typeface="Cambria Math" panose="02040503050406030204" pitchFamily="18" charset="0"/>
                          </a:rPr>
                          <m:t>2</m:t>
                        </m:r>
                      </m:den>
                    </m:f>
                    <m:r>
                      <a:rPr lang="en-US" altLang="zh-CN" sz="2800" i="1" dirty="0">
                        <a:latin typeface="Cambria Math" panose="02040503050406030204" pitchFamily="18" charset="0"/>
                      </a:rPr>
                      <m:t>{</m:t>
                    </m:r>
                    <m:r>
                      <a:rPr lang="en-US" altLang="zh-CN" sz="2800" i="1" dirty="0">
                        <a:latin typeface="Cambria Math" panose="02040503050406030204" pitchFamily="18" charset="0"/>
                      </a:rPr>
                      <m:t>𝐶𝑜𝑠</m:t>
                    </m:r>
                    <m:d>
                      <m:dPr>
                        <m:ctrlPr>
                          <a:rPr lang="en-US" altLang="zh-CN" sz="2800" i="1" dirty="0">
                            <a:latin typeface="Cambria Math" panose="02040503050406030204" pitchFamily="18" charset="0"/>
                          </a:rPr>
                        </m:ctrlPr>
                      </m:dPr>
                      <m:e>
                        <m:r>
                          <a:rPr lang="en-US" altLang="zh-CN" sz="2800" i="1" dirty="0">
                            <a:latin typeface="Cambria Math" panose="02040503050406030204" pitchFamily="18" charset="0"/>
                          </a:rPr>
                          <m:t>2</m:t>
                        </m:r>
                        <m:r>
                          <a:rPr lang="el-GR" altLang="zh-CN" sz="2800" i="1" dirty="0">
                            <a:latin typeface="Cambria Math" panose="02040503050406030204" pitchFamily="18" charset="0"/>
                          </a:rPr>
                          <m:t>𝜋𝜈</m:t>
                        </m:r>
                        <m:r>
                          <a:rPr lang="en-US" altLang="zh-CN" sz="2800" i="1" dirty="0">
                            <a:latin typeface="Cambria Math" panose="02040503050406030204" pitchFamily="18" charset="0"/>
                          </a:rPr>
                          <m:t>)−</m:t>
                        </m:r>
                        <m:r>
                          <a:rPr lang="en-US" altLang="zh-CN" sz="2800" i="1" dirty="0">
                            <a:latin typeface="Cambria Math" panose="02040503050406030204" pitchFamily="18" charset="0"/>
                          </a:rPr>
                          <m:t>𝐶𝑜𝑠</m:t>
                        </m:r>
                        <m:r>
                          <a:rPr lang="en-US" altLang="zh-CN" sz="2800" i="1" dirty="0">
                            <a:latin typeface="Cambria Math" panose="02040503050406030204" pitchFamily="18" charset="0"/>
                          </a:rPr>
                          <m:t>[2</m:t>
                        </m:r>
                        <m:r>
                          <a:rPr lang="el-GR" altLang="zh-CN" sz="2800" i="1" dirty="0">
                            <a:latin typeface="Cambria Math" panose="02040503050406030204" pitchFamily="18" charset="0"/>
                          </a:rPr>
                          <m:t>𝜋𝜈</m:t>
                        </m:r>
                        <m:r>
                          <a:rPr lang="en-US" altLang="zh-CN" sz="2800" i="1" dirty="0">
                            <a:latin typeface="Cambria Math" panose="02040503050406030204" pitchFamily="18" charset="0"/>
                          </a:rPr>
                          <m:t>−2(</m:t>
                        </m:r>
                        <m:sSub>
                          <m:sSubPr>
                            <m:ctrlPr>
                              <a:rPr lang="el-GR" altLang="zh-CN" sz="2800" i="1" dirty="0">
                                <a:latin typeface="Cambria Math" panose="02040503050406030204" pitchFamily="18" charset="0"/>
                              </a:rPr>
                            </m:ctrlPr>
                          </m:sSubPr>
                          <m:e>
                            <m:sSub>
                              <m:sSubPr>
                                <m:ctrlPr>
                                  <a:rPr lang="el-GR"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ψ</m:t>
                                </m:r>
                              </m:e>
                              <m:sub>
                                <m:r>
                                  <a:rPr lang="en-US" altLang="zh-CN" sz="2800" i="1" dirty="0">
                                    <a:latin typeface="Cambria Math" panose="02040503050406030204" pitchFamily="18" charset="0"/>
                                  </a:rPr>
                                  <m:t>0</m:t>
                                </m:r>
                              </m:sub>
                            </m:sSub>
                            <m:r>
                              <a:rPr lang="en-US" altLang="zh-CN" sz="2800" i="1" dirty="0">
                                <a:latin typeface="Cambria Math" panose="02040503050406030204" pitchFamily="18" charset="0"/>
                              </a:rPr>
                              <m:t>−</m:t>
                            </m:r>
                            <m:r>
                              <a:rPr lang="el-GR" altLang="zh-CN" sz="2800" i="1" dirty="0">
                                <a:latin typeface="Cambria Math" panose="02040503050406030204" pitchFamily="18" charset="0"/>
                              </a:rPr>
                              <m:t>𝜓</m:t>
                            </m:r>
                          </m:e>
                          <m:sub>
                            <m:r>
                              <a:rPr lang="en-US" altLang="zh-CN" sz="2800" i="1" dirty="0">
                                <a:latin typeface="Cambria Math" panose="02040503050406030204" pitchFamily="18" charset="0"/>
                              </a:rPr>
                              <m:t>𝐴</m:t>
                            </m:r>
                          </m:sub>
                        </m:sSub>
                        <m:r>
                          <a:rPr lang="en-US" altLang="zh-CN" sz="2800" i="1" dirty="0">
                            <a:latin typeface="Cambria Math" panose="02040503050406030204" pitchFamily="18" charset="0"/>
                          </a:rPr>
                          <m:t>)]</m:t>
                        </m:r>
                      </m:e>
                    </m:d>
                    <m:r>
                      <a:rPr lang="en-US" altLang="zh-CN" sz="2800" i="1" dirty="0">
                        <a:latin typeface="Cambria Math" panose="02040503050406030204" pitchFamily="18" charset="0"/>
                      </a:rPr>
                      <m:t>}</m:t>
                    </m:r>
                  </m:oMath>
                </a14:m>
                <a:r>
                  <a:rPr lang="en-US" altLang="zh-CN" sz="2800" dirty="0"/>
                  <a:t>,</a:t>
                </a:r>
              </a:p>
              <a:p>
                <a:pPr marL="0" indent="0">
                  <a:buNone/>
                </a:pPr>
                <a:r>
                  <a:rPr lang="en-US" altLang="zh-CN" sz="2800" dirty="0"/>
                  <a:t>one can get </a:t>
                </a:r>
                <a14:m>
                  <m:oMath xmlns:m="http://schemas.openxmlformats.org/officeDocument/2006/math">
                    <m:f>
                      <m:fPr>
                        <m:ctrlPr>
                          <a:rPr lang="en-US" altLang="zh-CN" sz="4000" i="1" smtClean="0">
                            <a:latin typeface="Cambria Math" panose="02040503050406030204" pitchFamily="18" charset="0"/>
                          </a:rPr>
                        </m:ctrlPr>
                      </m:fPr>
                      <m:num>
                        <m:sSub>
                          <m:sSubPr>
                            <m:ctrlPr>
                              <a:rPr lang="en-US" altLang="zh-CN" sz="4000" i="1" smtClean="0">
                                <a:latin typeface="Cambria Math" panose="02040503050406030204" pitchFamily="18" charset="0"/>
                              </a:rPr>
                            </m:ctrlPr>
                          </m:sSubPr>
                          <m:e>
                            <m:r>
                              <m:rPr>
                                <m:sty m:val="p"/>
                              </m:rPr>
                              <a:rPr lang="el-GR" altLang="zh-CN" sz="4000" i="1">
                                <a:latin typeface="Cambria Math" panose="02040503050406030204" pitchFamily="18" charset="0"/>
                              </a:rPr>
                              <m:t>β</m:t>
                            </m:r>
                          </m:e>
                          <m:sub>
                            <m:r>
                              <a:rPr lang="en-US" altLang="zh-CN" sz="4000" b="0" i="1" smtClean="0">
                                <a:latin typeface="Cambria Math" panose="02040503050406030204" pitchFamily="18" charset="0"/>
                              </a:rPr>
                              <m:t>𝑛𝑒𝑤</m:t>
                            </m:r>
                          </m:sub>
                        </m:sSub>
                        <m:r>
                          <a:rPr lang="en-US" altLang="zh-CN" sz="4000" b="0" i="1" smtClean="0">
                            <a:latin typeface="Cambria Math" panose="02040503050406030204" pitchFamily="18" charset="0"/>
                          </a:rPr>
                          <m:t>−</m:t>
                        </m:r>
                        <m:r>
                          <m:rPr>
                            <m:sty m:val="p"/>
                          </m:rPr>
                          <a:rPr lang="el-GR" altLang="zh-CN" sz="4000" i="1" smtClean="0">
                            <a:latin typeface="Cambria Math" panose="02040503050406030204" pitchFamily="18" charset="0"/>
                          </a:rPr>
                          <m:t>β</m:t>
                        </m:r>
                      </m:num>
                      <m:den>
                        <m:r>
                          <m:rPr>
                            <m:sty m:val="p"/>
                          </m:rPr>
                          <a:rPr lang="el-GR" altLang="zh-CN" sz="4000" i="1" smtClean="0">
                            <a:latin typeface="Cambria Math" panose="02040503050406030204" pitchFamily="18" charset="0"/>
                          </a:rPr>
                          <m:t>β</m:t>
                        </m:r>
                      </m:den>
                    </m:f>
                    <m:r>
                      <a:rPr lang="en-US" altLang="zh-CN" sz="4000" b="0" i="1" smtClean="0">
                        <a:latin typeface="Cambria Math" panose="02040503050406030204" pitchFamily="18" charset="0"/>
                      </a:rPr>
                      <m:t>=</m:t>
                    </m:r>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𝑞</m:t>
                        </m:r>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i="1" dirty="0">
                                <a:latin typeface="Cambria Math" panose="02040503050406030204" pitchFamily="18" charset="0"/>
                              </a:rPr>
                              <m:t>0</m:t>
                            </m:r>
                          </m:sub>
                        </m:sSub>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i="1" dirty="0">
                                <a:latin typeface="Cambria Math" panose="02040503050406030204" pitchFamily="18" charset="0"/>
                              </a:rPr>
                              <m:t>𝐴</m:t>
                            </m:r>
                          </m:sub>
                        </m:sSub>
                      </m:num>
                      <m:den>
                        <m:r>
                          <a:rPr lang="en-US" altLang="zh-CN" sz="2800" i="1" dirty="0">
                            <a:latin typeface="Cambria Math" panose="02040503050406030204" pitchFamily="18" charset="0"/>
                          </a:rPr>
                          <m:t>2</m:t>
                        </m:r>
                        <m:r>
                          <a:rPr lang="en-US" altLang="zh-CN" sz="2800" i="1" dirty="0">
                            <a:latin typeface="Cambria Math" panose="02040503050406030204" pitchFamily="18" charset="0"/>
                          </a:rPr>
                          <m:t>𝑆𝑖𝑛</m:t>
                        </m:r>
                        <m:r>
                          <a:rPr lang="en-US" altLang="zh-CN" sz="2800" i="1" dirty="0">
                            <a:latin typeface="Cambria Math" panose="02040503050406030204" pitchFamily="18" charset="0"/>
                          </a:rPr>
                          <m:t>(2</m:t>
                        </m:r>
                        <m:r>
                          <m:rPr>
                            <m:sty m:val="p"/>
                          </m:rPr>
                          <a:rPr lang="el-GR" altLang="zh-CN" sz="2800" i="1" dirty="0">
                            <a:latin typeface="Cambria Math" panose="02040503050406030204" pitchFamily="18" charset="0"/>
                          </a:rPr>
                          <m:t>πν</m:t>
                        </m:r>
                        <m:r>
                          <a:rPr lang="en-US" altLang="zh-CN" sz="2800" b="0" i="1" dirty="0" smtClean="0">
                            <a:latin typeface="Cambria Math" panose="02040503050406030204" pitchFamily="18" charset="0"/>
                          </a:rPr>
                          <m:t>)</m:t>
                        </m:r>
                      </m:den>
                    </m:f>
                    <m:d>
                      <m:dPr>
                        <m:begChr m:val="{"/>
                        <m:endChr m:val="}"/>
                        <m:ctrlPr>
                          <a:rPr lang="en-US" altLang="zh-CN" sz="2800" i="1" dirty="0">
                            <a:latin typeface="Cambria Math" panose="02040503050406030204" pitchFamily="18" charset="0"/>
                          </a:rPr>
                        </m:ctrlPr>
                      </m:dPr>
                      <m:e>
                        <m:r>
                          <a:rPr lang="en-US" altLang="zh-CN" sz="2800" i="1" dirty="0">
                            <a:latin typeface="Cambria Math" panose="02040503050406030204" pitchFamily="18" charset="0"/>
                          </a:rPr>
                          <m:t>𝐶𝑜𝑠</m:t>
                        </m:r>
                        <m:d>
                          <m:dPr>
                            <m:ctrlPr>
                              <a:rPr lang="en-US" altLang="zh-CN" sz="2800" i="1" dirty="0">
                                <a:latin typeface="Cambria Math" panose="02040503050406030204" pitchFamily="18" charset="0"/>
                              </a:rPr>
                            </m:ctrlPr>
                          </m:dPr>
                          <m:e>
                            <m:r>
                              <a:rPr lang="en-US" altLang="zh-CN" sz="2800" i="1" dirty="0">
                                <a:latin typeface="Cambria Math" panose="02040503050406030204" pitchFamily="18" charset="0"/>
                              </a:rPr>
                              <m:t>2</m:t>
                            </m:r>
                            <m:r>
                              <a:rPr lang="el-GR" altLang="zh-CN" sz="2800" i="1" dirty="0">
                                <a:latin typeface="Cambria Math" panose="02040503050406030204" pitchFamily="18" charset="0"/>
                              </a:rPr>
                              <m:t>𝜋𝜈</m:t>
                            </m:r>
                            <m:r>
                              <a:rPr lang="en-US" altLang="zh-CN" sz="2800" i="1" dirty="0">
                                <a:latin typeface="Cambria Math" panose="02040503050406030204" pitchFamily="18" charset="0"/>
                              </a:rPr>
                              <m:t>)−</m:t>
                            </m:r>
                            <m:r>
                              <a:rPr lang="en-US" altLang="zh-CN" sz="2800" i="1" dirty="0">
                                <a:latin typeface="Cambria Math" panose="02040503050406030204" pitchFamily="18" charset="0"/>
                              </a:rPr>
                              <m:t>𝐶𝑜𝑠</m:t>
                            </m:r>
                            <m:r>
                              <a:rPr lang="en-US" altLang="zh-CN" sz="2800" i="1" dirty="0">
                                <a:latin typeface="Cambria Math" panose="02040503050406030204" pitchFamily="18" charset="0"/>
                              </a:rPr>
                              <m:t>[2</m:t>
                            </m:r>
                            <m:r>
                              <a:rPr lang="el-GR" altLang="zh-CN" sz="2800" i="1" dirty="0">
                                <a:latin typeface="Cambria Math" panose="02040503050406030204" pitchFamily="18" charset="0"/>
                              </a:rPr>
                              <m:t>𝜋𝜈</m:t>
                            </m:r>
                            <m:r>
                              <a:rPr lang="en-US" altLang="zh-CN" sz="2800" i="1" dirty="0">
                                <a:latin typeface="Cambria Math" panose="02040503050406030204" pitchFamily="18" charset="0"/>
                              </a:rPr>
                              <m:t>−2(</m:t>
                            </m:r>
                            <m:sSub>
                              <m:sSubPr>
                                <m:ctrlPr>
                                  <a:rPr lang="el-GR" altLang="zh-CN" sz="2800" i="1" dirty="0">
                                    <a:latin typeface="Cambria Math" panose="02040503050406030204" pitchFamily="18" charset="0"/>
                                  </a:rPr>
                                </m:ctrlPr>
                              </m:sSubPr>
                              <m:e>
                                <m:sSub>
                                  <m:sSubPr>
                                    <m:ctrlPr>
                                      <a:rPr lang="el-GR"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ψ</m:t>
                                    </m:r>
                                  </m:e>
                                  <m:sub>
                                    <m:r>
                                      <a:rPr lang="en-US" altLang="zh-CN" sz="2800" i="1" dirty="0">
                                        <a:latin typeface="Cambria Math" panose="02040503050406030204" pitchFamily="18" charset="0"/>
                                      </a:rPr>
                                      <m:t>0</m:t>
                                    </m:r>
                                  </m:sub>
                                </m:sSub>
                                <m:r>
                                  <a:rPr lang="en-US" altLang="zh-CN" sz="2800" i="1" dirty="0">
                                    <a:latin typeface="Cambria Math" panose="02040503050406030204" pitchFamily="18" charset="0"/>
                                  </a:rPr>
                                  <m:t>−</m:t>
                                </m:r>
                                <m:r>
                                  <a:rPr lang="el-GR" altLang="zh-CN" sz="2800" i="1" dirty="0">
                                    <a:latin typeface="Cambria Math" panose="02040503050406030204" pitchFamily="18" charset="0"/>
                                  </a:rPr>
                                  <m:t>𝜓</m:t>
                                </m:r>
                              </m:e>
                              <m:sub>
                                <m:r>
                                  <a:rPr lang="en-US" altLang="zh-CN" sz="2800" i="1" dirty="0">
                                    <a:latin typeface="Cambria Math" panose="02040503050406030204" pitchFamily="18" charset="0"/>
                                  </a:rPr>
                                  <m:t>𝐴</m:t>
                                </m:r>
                              </m:sub>
                            </m:sSub>
                            <m:r>
                              <a:rPr lang="en-US" altLang="zh-CN" sz="2800" i="1" dirty="0">
                                <a:latin typeface="Cambria Math" panose="02040503050406030204" pitchFamily="18" charset="0"/>
                              </a:rPr>
                              <m:t>)]</m:t>
                            </m:r>
                          </m:e>
                        </m:d>
                      </m:e>
                    </m:d>
                  </m:oMath>
                </a14:m>
                <a:r>
                  <a:rPr lang="en-US" altLang="zh-CN" sz="2800" dirty="0"/>
                  <a:t>, </a:t>
                </a:r>
              </a:p>
              <a:p>
                <a:pPr marL="0" indent="0">
                  <a:buNone/>
                </a:pPr>
                <a:r>
                  <a:rPr lang="en-US" altLang="zh-CN" sz="2800" dirty="0"/>
                  <a:t>here we think </a:t>
                </a:r>
                <a14:m>
                  <m:oMath xmlns:m="http://schemas.openxmlformats.org/officeDocument/2006/math">
                    <m:r>
                      <a:rPr lang="en-US" altLang="zh-CN" sz="2800" i="1" dirty="0">
                        <a:latin typeface="Cambria Math" panose="02040503050406030204" pitchFamily="18" charset="0"/>
                      </a:rPr>
                      <m:t>𝑆𝑖𝑛</m:t>
                    </m:r>
                    <m:r>
                      <a:rPr lang="en-US" altLang="zh-CN" sz="2800" i="1" dirty="0">
                        <a:latin typeface="Cambria Math" panose="02040503050406030204" pitchFamily="18" charset="0"/>
                      </a:rPr>
                      <m:t>(2</m:t>
                    </m:r>
                    <m:r>
                      <m:rPr>
                        <m:sty m:val="p"/>
                      </m:rPr>
                      <a:rPr lang="el-GR" altLang="zh-CN" sz="2800" i="1" dirty="0">
                        <a:latin typeface="Cambria Math" panose="02040503050406030204" pitchFamily="18" charset="0"/>
                      </a:rPr>
                      <m:t>π</m:t>
                    </m:r>
                    <m:sSub>
                      <m:sSubPr>
                        <m:ctrlPr>
                          <a:rPr lang="el-GR"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ν</m:t>
                        </m:r>
                      </m:e>
                      <m:sub>
                        <m:r>
                          <a:rPr lang="en-US" altLang="zh-CN" sz="2800" i="1" dirty="0">
                            <a:latin typeface="Cambria Math" panose="02040503050406030204" pitchFamily="18" charset="0"/>
                          </a:rPr>
                          <m:t>𝑁𝑒𝑤</m:t>
                        </m:r>
                      </m:sub>
                    </m:sSub>
                    <m:r>
                      <a:rPr lang="en-US" altLang="zh-CN" sz="2800" b="0" i="1" dirty="0" smtClean="0">
                        <a:latin typeface="Cambria Math" panose="02040503050406030204" pitchFamily="18" charset="0"/>
                      </a:rPr>
                      <m:t>)</m:t>
                    </m:r>
                    <m:r>
                      <m:rPr>
                        <m:nor/>
                      </m:rPr>
                      <a:rPr lang="en-US" altLang="zh-CN" sz="2800" dirty="0"/>
                      <m:t>≈</m:t>
                    </m:r>
                    <m:r>
                      <a:rPr lang="en-US" altLang="zh-CN" sz="2800" i="1" dirty="0">
                        <a:latin typeface="Cambria Math" panose="02040503050406030204" pitchFamily="18" charset="0"/>
                      </a:rPr>
                      <m:t>𝑆𝑖𝑛</m:t>
                    </m:r>
                    <m:r>
                      <a:rPr lang="en-US" altLang="zh-CN" sz="2800" i="1" dirty="0">
                        <a:latin typeface="Cambria Math" panose="02040503050406030204" pitchFamily="18" charset="0"/>
                      </a:rPr>
                      <m:t>(2</m:t>
                    </m:r>
                    <m:r>
                      <m:rPr>
                        <m:sty m:val="p"/>
                      </m:rPr>
                      <a:rPr lang="el-GR" altLang="zh-CN" sz="2800" i="1" dirty="0">
                        <a:latin typeface="Cambria Math" panose="02040503050406030204" pitchFamily="18" charset="0"/>
                      </a:rPr>
                      <m:t>πν</m:t>
                    </m:r>
                    <m:r>
                      <a:rPr lang="en-US" altLang="zh-CN" sz="2800" b="0" i="1" dirty="0" smtClean="0">
                        <a:latin typeface="Cambria Math" panose="02040503050406030204" pitchFamily="18" charset="0"/>
                      </a:rPr>
                      <m:t>)</m:t>
                    </m:r>
                  </m:oMath>
                </a14:m>
                <a:r>
                  <a:rPr lang="en-US" altLang="zh-CN" sz="2800" dirty="0"/>
                  <a:t>.</a:t>
                </a:r>
              </a:p>
              <a:p>
                <a:pPr marL="0" indent="0">
                  <a:buNone/>
                </a:pPr>
                <a:r>
                  <a:rPr lang="en-US" altLang="zh-CN" sz="2800" dirty="0"/>
                  <a:t>The </a:t>
                </a:r>
                <a14:m>
                  <m:oMath xmlns:m="http://schemas.openxmlformats.org/officeDocument/2006/math">
                    <m:r>
                      <a:rPr lang="el-GR" altLang="zh-CN" sz="2800" i="1" dirty="0" smtClean="0">
                        <a:latin typeface="Cambria Math" panose="02040503050406030204" pitchFamily="18" charset="0"/>
                      </a:rPr>
                      <m:t>𝛽</m:t>
                    </m:r>
                  </m:oMath>
                </a14:m>
                <a:r>
                  <a:rPr lang="en-US" altLang="zh-CN" sz="2800" dirty="0"/>
                  <a:t> function is distorted, the phase is </a:t>
                </a:r>
                <a14:m>
                  <m:oMath xmlns:m="http://schemas.openxmlformats.org/officeDocument/2006/math">
                    <m:sSub>
                      <m:sSubPr>
                        <m:ctrlPr>
                          <a:rPr lang="el-GR" altLang="zh-CN" sz="2800" i="1" dirty="0">
                            <a:latin typeface="Cambria Math" panose="02040503050406030204" pitchFamily="18" charset="0"/>
                          </a:rPr>
                        </m:ctrlPr>
                      </m:sSubPr>
                      <m:e>
                        <m:r>
                          <a:rPr lang="en-US" altLang="zh-CN" sz="2800" b="0" i="1" dirty="0" smtClean="0">
                            <a:latin typeface="Cambria Math" panose="02040503050406030204" pitchFamily="18" charset="0"/>
                          </a:rPr>
                          <m:t>2</m:t>
                        </m:r>
                        <m:r>
                          <a:rPr lang="el-GR" altLang="zh-CN" sz="2800" i="1" dirty="0">
                            <a:latin typeface="Cambria Math" panose="02040503050406030204" pitchFamily="18" charset="0"/>
                          </a:rPr>
                          <m:t>𝜓</m:t>
                        </m:r>
                      </m:e>
                      <m:sub>
                        <m:r>
                          <a:rPr lang="en-US" altLang="zh-CN" sz="2800" i="1" dirty="0">
                            <a:latin typeface="Cambria Math" panose="02040503050406030204" pitchFamily="18" charset="0"/>
                          </a:rPr>
                          <m:t>𝐴</m:t>
                        </m:r>
                      </m:sub>
                    </m:sSub>
                  </m:oMath>
                </a14:m>
                <a:r>
                  <a:rPr lang="en-US" altLang="zh-CN" sz="2800" dirty="0"/>
                  <a:t>. It means the frequency is doubled. </a:t>
                </a:r>
              </a:p>
              <a:p>
                <a:pPr marL="0" indent="0">
                  <a:buNone/>
                </a:pPr>
                <a:endParaRPr lang="en-US" altLang="zh-CN" dirty="0"/>
              </a:p>
              <a:p>
                <a:pPr marL="0" indent="0">
                  <a:buNone/>
                </a:pPr>
                <a:r>
                  <a:rPr lang="en-US" altLang="zh-CN" sz="2800" dirty="0"/>
                  <a:t>The amplitude is proportional to q and </a:t>
                </a:r>
                <a14:m>
                  <m:oMath xmlns:m="http://schemas.openxmlformats.org/officeDocument/2006/math">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i="1" dirty="0">
                            <a:latin typeface="Cambria Math" panose="02040503050406030204" pitchFamily="18" charset="0"/>
                          </a:rPr>
                          <m:t>0</m:t>
                        </m:r>
                      </m:sub>
                    </m:sSub>
                  </m:oMath>
                </a14:m>
                <a:r>
                  <a:rPr lang="en-US" altLang="zh-CN" sz="2800" dirty="0"/>
                  <a:t>. </a:t>
                </a:r>
              </a:p>
              <a:p>
                <a:pPr marL="0" indent="0">
                  <a:buNone/>
                </a:pPr>
                <a:r>
                  <a:rPr lang="en-US" altLang="zh-CN" sz="2800" dirty="0"/>
                  <a:t>This phenomenon is called a </a:t>
                </a:r>
                <a14:m>
                  <m:oMath xmlns:m="http://schemas.openxmlformats.org/officeDocument/2006/math">
                    <m:r>
                      <a:rPr lang="el-GR" altLang="zh-CN" sz="2800" i="1" dirty="0">
                        <a:latin typeface="Cambria Math" panose="02040503050406030204" pitchFamily="18" charset="0"/>
                      </a:rPr>
                      <m:t>𝛽</m:t>
                    </m:r>
                  </m:oMath>
                </a14:m>
                <a:r>
                  <a:rPr lang="en-US" altLang="zh-CN" sz="2800" dirty="0"/>
                  <a:t>-beat or </a:t>
                </a:r>
                <a14:m>
                  <m:oMath xmlns:m="http://schemas.openxmlformats.org/officeDocument/2006/math">
                    <m:r>
                      <a:rPr lang="el-GR" altLang="zh-CN" sz="2800" i="1" dirty="0">
                        <a:latin typeface="Cambria Math" panose="02040503050406030204" pitchFamily="18" charset="0"/>
                      </a:rPr>
                      <m:t>𝛽</m:t>
                    </m:r>
                  </m:oMath>
                </a14:m>
                <a:r>
                  <a:rPr lang="en-US" altLang="zh-CN" sz="2800" dirty="0"/>
                  <a:t>-wave. </a:t>
                </a:r>
              </a:p>
              <a:p>
                <a:pPr marL="0" indent="0">
                  <a:buNone/>
                </a:pPr>
                <a:r>
                  <a:rPr lang="en-US" altLang="zh-CN" sz="2800" dirty="0"/>
                  <a:t>If </a:t>
                </a:r>
                <a14:m>
                  <m:oMath xmlns:m="http://schemas.openxmlformats.org/officeDocument/2006/math">
                    <m:r>
                      <m:rPr>
                        <m:sty m:val="p"/>
                      </m:rPr>
                      <a:rPr lang="el-GR" altLang="zh-CN" sz="2800" i="1" dirty="0" smtClean="0">
                        <a:latin typeface="Cambria Math" panose="02040503050406030204" pitchFamily="18" charset="0"/>
                      </a:rPr>
                      <m:t>ν</m:t>
                    </m:r>
                  </m:oMath>
                </a14:m>
                <a:r>
                  <a:rPr lang="en-US" altLang="zh-CN" sz="2800" dirty="0"/>
                  <a:t>=half integer, </a:t>
                </a:r>
                <a14:m>
                  <m:oMath xmlns:m="http://schemas.openxmlformats.org/officeDocument/2006/math">
                    <m:r>
                      <a:rPr lang="en-US" altLang="zh-CN" sz="2800" i="1" dirty="0">
                        <a:latin typeface="Cambria Math" panose="02040503050406030204" pitchFamily="18" charset="0"/>
                      </a:rPr>
                      <m:t>𝑆𝑖𝑛</m:t>
                    </m:r>
                    <m:d>
                      <m:dPr>
                        <m:ctrlPr>
                          <a:rPr lang="en-US" altLang="zh-CN" sz="2800" i="1" dirty="0">
                            <a:latin typeface="Cambria Math" panose="02040503050406030204" pitchFamily="18" charset="0"/>
                          </a:rPr>
                        </m:ctrlPr>
                      </m:dPr>
                      <m:e>
                        <m:r>
                          <a:rPr lang="en-US" altLang="zh-CN" sz="2800" i="1" dirty="0">
                            <a:latin typeface="Cambria Math" panose="02040503050406030204" pitchFamily="18" charset="0"/>
                          </a:rPr>
                          <m:t>2</m:t>
                        </m:r>
                        <m:r>
                          <m:rPr>
                            <m:sty m:val="p"/>
                          </m:rPr>
                          <a:rPr lang="el-GR" altLang="zh-CN" sz="2800" i="1" dirty="0">
                            <a:latin typeface="Cambria Math" panose="02040503050406030204" pitchFamily="18" charset="0"/>
                          </a:rPr>
                          <m:t>πν</m:t>
                        </m:r>
                      </m:e>
                    </m:d>
                  </m:oMath>
                </a14:m>
                <a:r>
                  <a:rPr lang="en-US" altLang="zh-CN" sz="2800" dirty="0"/>
                  <a:t>=0, </a:t>
                </a:r>
                <a14:m>
                  <m:oMath xmlns:m="http://schemas.openxmlformats.org/officeDocument/2006/math">
                    <m:f>
                      <m:fPr>
                        <m:ctrlPr>
                          <a:rPr lang="en-US" altLang="zh-CN" sz="2800" i="1" dirty="0">
                            <a:latin typeface="Cambria Math" panose="02040503050406030204" pitchFamily="18" charset="0"/>
                          </a:rPr>
                        </m:ctrlPr>
                      </m:fPr>
                      <m:num>
                        <m:sSup>
                          <m:sSupPr>
                            <m:ctrlPr>
                              <a:rPr lang="en-US" altLang="zh-CN" sz="2800" i="1" dirty="0">
                                <a:latin typeface="Cambria Math" panose="02040503050406030204" pitchFamily="18" charset="0"/>
                              </a:rPr>
                            </m:ctrlPr>
                          </m:sSupPr>
                          <m:e>
                            <m:r>
                              <a:rPr lang="el-GR" altLang="zh-CN" sz="2800" i="1" dirty="0">
                                <a:latin typeface="Cambria Math" panose="02040503050406030204" pitchFamily="18" charset="0"/>
                              </a:rPr>
                              <m:t>𝛽</m:t>
                            </m:r>
                          </m:e>
                          <m:sup>
                            <m:r>
                              <a:rPr lang="en-US" altLang="zh-CN" sz="2800" i="1" dirty="0">
                                <a:latin typeface="Cambria Math" panose="02040503050406030204" pitchFamily="18" charset="0"/>
                              </a:rPr>
                              <m:t>′</m:t>
                            </m:r>
                          </m:sup>
                        </m:sSup>
                        <m:r>
                          <a:rPr lang="en-US" altLang="zh-CN" sz="2800" i="1" dirty="0">
                            <a:latin typeface="Cambria Math" panose="02040503050406030204" pitchFamily="18" charset="0"/>
                          </a:rPr>
                          <m:t>−</m:t>
                        </m:r>
                        <m:r>
                          <a:rPr lang="el-GR" altLang="zh-CN" sz="2800" i="1" dirty="0">
                            <a:latin typeface="Cambria Math" panose="02040503050406030204" pitchFamily="18" charset="0"/>
                          </a:rPr>
                          <m:t>𝛽</m:t>
                        </m:r>
                      </m:num>
                      <m:den>
                        <m:r>
                          <a:rPr lang="el-GR" altLang="zh-CN" sz="2800" i="1" dirty="0">
                            <a:latin typeface="Cambria Math" panose="02040503050406030204" pitchFamily="18" charset="0"/>
                          </a:rPr>
                          <m:t>𝛽</m:t>
                        </m:r>
                      </m:den>
                    </m:f>
                  </m:oMath>
                </a14:m>
                <a:r>
                  <a:rPr lang="en-US" altLang="zh-CN" sz="2800" dirty="0"/>
                  <a:t> or </a:t>
                </a:r>
                <a14:m>
                  <m:oMath xmlns:m="http://schemas.openxmlformats.org/officeDocument/2006/math">
                    <m:sSup>
                      <m:sSupPr>
                        <m:ctrlPr>
                          <a:rPr lang="en-US" altLang="zh-CN" sz="2800" i="1" dirty="0">
                            <a:latin typeface="Cambria Math" panose="02040503050406030204" pitchFamily="18" charset="0"/>
                          </a:rPr>
                        </m:ctrlPr>
                      </m:sSupPr>
                      <m:e>
                        <m:r>
                          <a:rPr lang="el-GR" altLang="zh-CN" sz="2800" i="1" dirty="0">
                            <a:latin typeface="Cambria Math" panose="02040503050406030204" pitchFamily="18" charset="0"/>
                          </a:rPr>
                          <m:t>𝛽</m:t>
                        </m:r>
                      </m:e>
                      <m:sup>
                        <m:r>
                          <a:rPr lang="en-US" altLang="zh-CN" sz="2800" i="1" dirty="0">
                            <a:latin typeface="Cambria Math" panose="02040503050406030204" pitchFamily="18" charset="0"/>
                          </a:rPr>
                          <m:t>′</m:t>
                        </m:r>
                      </m:sup>
                    </m:sSup>
                    <m:r>
                      <a:rPr lang="en-US" altLang="zh-CN" sz="2800" i="1" dirty="0">
                        <a:latin typeface="Cambria Math" panose="02040503050406030204" pitchFamily="18" charset="0"/>
                      </a:rPr>
                      <m:t>−</m:t>
                    </m:r>
                    <m:r>
                      <a:rPr lang="el-GR" altLang="zh-CN" sz="2800" i="1" dirty="0">
                        <a:latin typeface="Cambria Math" panose="02040503050406030204" pitchFamily="18" charset="0"/>
                      </a:rPr>
                      <m:t>𝛽</m:t>
                    </m:r>
                    <m:r>
                      <a:rPr lang="el-GR" altLang="zh-CN" sz="2800" i="1" dirty="0">
                        <a:latin typeface="Cambria Math" panose="02040503050406030204" pitchFamily="18" charset="0"/>
                      </a:rPr>
                      <m:t> →∞</m:t>
                    </m:r>
                  </m:oMath>
                </a14:m>
                <a:r>
                  <a:rPr lang="en-US" altLang="zh-CN" sz="2800" dirty="0"/>
                  <a:t> , it is called as half integer resonance.</a:t>
                </a: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40D507D0-5382-4201-B7D6-B91E844C2BD6}"/>
                  </a:ext>
                </a:extLst>
              </p:cNvPr>
              <p:cNvSpPr>
                <a:spLocks noGrp="1" noRot="1" noChangeAspect="1" noMove="1" noResize="1" noEditPoints="1" noAdjustHandles="1" noChangeArrowheads="1" noChangeShapeType="1" noTextEdit="1"/>
              </p:cNvSpPr>
              <p:nvPr>
                <p:ph idx="1"/>
              </p:nvPr>
            </p:nvSpPr>
            <p:spPr>
              <a:xfrm>
                <a:off x="838200" y="908137"/>
                <a:ext cx="10515600" cy="5268826"/>
              </a:xfrm>
              <a:blipFill>
                <a:blip r:embed="rId2"/>
                <a:stretch>
                  <a:fillRect l="-638" t="-219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D8B6B96-7E5E-4A39-80FD-644AC01558E4}"/>
              </a:ext>
            </a:extLst>
          </p:cNvPr>
          <p:cNvSpPr>
            <a:spLocks noGrp="1"/>
          </p:cNvSpPr>
          <p:nvPr>
            <p:ph type="sldNum" sz="quarter" idx="12"/>
          </p:nvPr>
        </p:nvSpPr>
        <p:spPr/>
        <p:txBody>
          <a:bodyPr/>
          <a:lstStyle/>
          <a:p>
            <a:fld id="{BECEA2A7-8118-4BBB-B458-A85BC23F12DD}" type="slidenum">
              <a:rPr lang="zh-CN" altLang="en-US" smtClean="0"/>
              <a:t>42</a:t>
            </a:fld>
            <a:endParaRPr lang="zh-CN" altLang="en-US"/>
          </a:p>
        </p:txBody>
      </p:sp>
    </p:spTree>
    <p:extLst>
      <p:ext uri="{BB962C8B-B14F-4D97-AF65-F5344CB8AC3E}">
        <p14:creationId xmlns:p14="http://schemas.microsoft.com/office/powerpoint/2010/main" val="66023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EE6405-5528-4EA5-A200-D788CA840E92}"/>
              </a:ext>
            </a:extLst>
          </p:cNvPr>
          <p:cNvSpPr>
            <a:spLocks noGrp="1"/>
          </p:cNvSpPr>
          <p:nvPr>
            <p:ph type="title"/>
          </p:nvPr>
        </p:nvSpPr>
        <p:spPr/>
        <p:txBody>
          <a:bodyPr/>
          <a:lstStyle/>
          <a:p>
            <a:r>
              <a:rPr lang="en-US" altLang="zh-CN" dirty="0"/>
              <a:t>Stopband(</a:t>
            </a:r>
            <a:r>
              <a:rPr lang="zh-CN" altLang="en-US" dirty="0"/>
              <a:t>禁带</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C486B58-E887-4A95-A3A1-DF032D2924E2}"/>
                  </a:ext>
                </a:extLst>
              </p:cNvPr>
              <p:cNvSpPr>
                <a:spLocks noGrp="1"/>
              </p:cNvSpPr>
              <p:nvPr>
                <p:ph idx="1"/>
              </p:nvPr>
            </p:nvSpPr>
            <p:spPr/>
            <p:txBody>
              <a:bodyPr>
                <a:normAutofit lnSpcReduction="10000"/>
              </a:bodyPr>
              <a:lstStyle/>
              <a:p>
                <a:pPr marL="0" indent="0">
                  <a:buNone/>
                </a:pPr>
                <a14:m>
                  <m:oMath xmlns:m="http://schemas.openxmlformats.org/officeDocument/2006/math">
                    <m:r>
                      <m:rPr>
                        <m:nor/>
                      </m:rPr>
                      <a:rPr lang="el-GR" altLang="zh-CN" dirty="0" smtClean="0"/>
                      <m:t>δ</m:t>
                    </m:r>
                    <m:r>
                      <m:rPr>
                        <m:sty m:val="p"/>
                      </m:rPr>
                      <a:rPr lang="el-GR" altLang="zh-CN" i="1" dirty="0">
                        <a:latin typeface="Cambria Math" panose="02040503050406030204" pitchFamily="18" charset="0"/>
                      </a:rPr>
                      <m:t>ν</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i="1" dirty="0">
                            <a:latin typeface="Cambria Math" panose="02040503050406030204" pitchFamily="18" charset="0"/>
                          </a:rPr>
                          <m:t>𝑞</m:t>
                        </m:r>
                        <m:r>
                          <a:rPr lang="el-GR" altLang="zh-CN" i="1" dirty="0">
                            <a:latin typeface="Cambria Math" panose="02040503050406030204" pitchFamily="18" charset="0"/>
                          </a:rPr>
                          <m:t>𝛽</m:t>
                        </m:r>
                      </m:num>
                      <m:den>
                        <m:r>
                          <m:rPr>
                            <m:nor/>
                          </m:rPr>
                          <a:rPr lang="en-US" altLang="zh-CN" b="0" i="0" dirty="0" smtClean="0">
                            <a:latin typeface="Cambria Math" panose="02040503050406030204" pitchFamily="18" charset="0"/>
                          </a:rPr>
                          <m:t>4</m:t>
                        </m:r>
                        <m:r>
                          <m:rPr>
                            <m:sty m:val="p"/>
                          </m:rPr>
                          <a:rPr lang="el-GR" altLang="zh-CN" i="1" dirty="0">
                            <a:latin typeface="Cambria Math" panose="02040503050406030204" pitchFamily="18" charset="0"/>
                          </a:rPr>
                          <m:t>π</m:t>
                        </m:r>
                      </m:den>
                    </m:f>
                    <m:r>
                      <a:rPr lang="el-GR" altLang="zh-CN" i="1" dirty="0">
                        <a:latin typeface="Cambria Math" panose="02040503050406030204" pitchFamily="18" charset="0"/>
                      </a:rPr>
                      <m:t> </m:t>
                    </m:r>
                  </m:oMath>
                </a14:m>
                <a:r>
                  <a:rPr lang="en-US" altLang="zh-CN" dirty="0"/>
                  <a:t>, </a:t>
                </a:r>
              </a:p>
              <a:p>
                <a:pPr marL="0" indent="0">
                  <a:buNone/>
                </a:pPr>
                <a:r>
                  <a:rPr lang="en-US" altLang="zh-CN" dirty="0"/>
                  <a:t>this equation is not exact, let’s come back to the original equation</a:t>
                </a:r>
              </a:p>
              <a:p>
                <a:pPr marL="0" indent="0">
                  <a:buNone/>
                </a:pPr>
                <a:r>
                  <a:rPr lang="en-US" altLang="zh-CN" dirty="0"/>
                  <a:t>2</a:t>
                </a:r>
                <a14:m>
                  <m:oMath xmlns:m="http://schemas.openxmlformats.org/officeDocument/2006/math">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m:t>
                    </m:r>
                    <m:r>
                      <a:rPr lang="en-US" altLang="zh-CN" i="1" dirty="0">
                        <a:latin typeface="Cambria Math" panose="02040503050406030204" pitchFamily="18" charset="0"/>
                      </a:rPr>
                      <m:t>(</m:t>
                    </m:r>
                    <m:r>
                      <m:rPr>
                        <m:sty m:val="p"/>
                      </m:rPr>
                      <a:rPr lang="el-GR" altLang="zh-CN" i="1" dirty="0">
                        <a:latin typeface="Cambria Math" panose="02040503050406030204" pitchFamily="18" charset="0"/>
                      </a:rPr>
                      <m:t>ν</m:t>
                    </m:r>
                    <m:r>
                      <m:rPr>
                        <m:nor/>
                      </m:rPr>
                      <a:rPr lang="en-US" altLang="zh-CN" dirty="0"/>
                      <m:t>+</m:t>
                    </m:r>
                    <m:r>
                      <m:rPr>
                        <m:nor/>
                      </m:rPr>
                      <a:rPr lang="el-GR" altLang="zh-CN" dirty="0"/>
                      <m:t> </m:t>
                    </m:r>
                    <m:r>
                      <m:rPr>
                        <m:nor/>
                      </m:rPr>
                      <a:rPr lang="el-GR" altLang="zh-CN" dirty="0"/>
                      <m:t>δ</m:t>
                    </m:r>
                    <m:r>
                      <m:rPr>
                        <m:sty m:val="p"/>
                      </m:rPr>
                      <a:rPr lang="el-GR" altLang="zh-CN" i="1" dirty="0">
                        <a:latin typeface="Cambria Math" panose="02040503050406030204" pitchFamily="18" charset="0"/>
                      </a:rPr>
                      <m:t>ν</m:t>
                    </m:r>
                    <m:r>
                      <a:rPr lang="en-US" altLang="zh-CN" i="1" dirty="0">
                        <a:latin typeface="Cambria Math" panose="02040503050406030204" pitchFamily="18" charset="0"/>
                      </a:rPr>
                      <m:t>)</m:t>
                    </m:r>
                  </m:oMath>
                </a14:m>
                <a:r>
                  <a:rPr lang="en-US" altLang="zh-CN" dirty="0"/>
                  <a:t>= 2 </a:t>
                </a:r>
                <a14:m>
                  <m:oMath xmlns:m="http://schemas.openxmlformats.org/officeDocument/2006/math">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r>
                  <a:rPr lang="en-US" altLang="zh-CN" dirty="0"/>
                  <a:t> </a:t>
                </a:r>
                <a14:m>
                  <m:oMath xmlns:m="http://schemas.openxmlformats.org/officeDocument/2006/math">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𝑞</m:t>
                        </m:r>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r>
                  <a:rPr lang="en-US" altLang="zh-CN" dirty="0"/>
                  <a:t>,</a:t>
                </a:r>
              </a:p>
              <a:p>
                <a:pPr marL="0" indent="0">
                  <a:buNone/>
                </a:pPr>
                <a:r>
                  <a:rPr lang="en-US" altLang="zh-CN" dirty="0"/>
                  <a:t>if q is so big that 2 </a:t>
                </a:r>
                <a14:m>
                  <m:oMath xmlns:m="http://schemas.openxmlformats.org/officeDocument/2006/math">
                    <m:r>
                      <a:rPr lang="en-US" altLang="zh-CN" i="1" dirty="0">
                        <a:latin typeface="Cambria Math" panose="02040503050406030204" pitchFamily="18" charset="0"/>
                      </a:rPr>
                      <m:t>𝐶𝑜𝑠</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oMath>
                </a14:m>
                <a:r>
                  <a:rPr lang="en-US" altLang="zh-CN" dirty="0"/>
                  <a:t> </a:t>
                </a:r>
                <a14:m>
                  <m:oMath xmlns:m="http://schemas.openxmlformats.org/officeDocument/2006/math">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𝑞</m:t>
                        </m:r>
                        <m:r>
                          <a:rPr lang="el-GR" altLang="zh-CN" i="1" dirty="0">
                            <a:latin typeface="Cambria Math" panose="02040503050406030204" pitchFamily="18" charset="0"/>
                          </a:rPr>
                          <m:t>𝛽</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𝑆𝑖𝑛</m:t>
                    </m:r>
                    <m:r>
                      <a:rPr lang="en-US" altLang="zh-CN" i="1" dirty="0">
                        <a:latin typeface="Cambria Math" panose="02040503050406030204" pitchFamily="18" charset="0"/>
                      </a:rPr>
                      <m:t>2</m:t>
                    </m:r>
                    <m:r>
                      <m:rPr>
                        <m:sty m:val="p"/>
                      </m:rPr>
                      <a:rPr lang="el-GR" altLang="zh-CN" i="1" dirty="0">
                        <a:latin typeface="Cambria Math" panose="02040503050406030204" pitchFamily="18" charset="0"/>
                      </a:rPr>
                      <m:t>πν</m:t>
                    </m:r>
                    <m:r>
                      <a:rPr lang="en-US" altLang="zh-CN" b="0" i="0" dirty="0" smtClean="0">
                        <a:latin typeface="Cambria Math" panose="02040503050406030204" pitchFamily="18" charset="0"/>
                      </a:rPr>
                      <m:t>&gt;2 </m:t>
                    </m:r>
                    <m:r>
                      <m:rPr>
                        <m:sty m:val="p"/>
                      </m:rPr>
                      <a:rPr lang="en-US" altLang="zh-CN" b="0" i="0" dirty="0" smtClean="0">
                        <a:latin typeface="Cambria Math" panose="02040503050406030204" pitchFamily="18" charset="0"/>
                      </a:rPr>
                      <m:t>or</m:t>
                    </m:r>
                    <m:r>
                      <a:rPr lang="en-US" altLang="zh-CN" b="0" i="0" dirty="0" smtClean="0">
                        <a:latin typeface="Cambria Math" panose="02040503050406030204" pitchFamily="18" charset="0"/>
                      </a:rPr>
                      <m:t>&lt;−2,</m:t>
                    </m:r>
                  </m:oMath>
                </a14:m>
                <a:r>
                  <a:rPr lang="en-US" altLang="zh-CN" dirty="0"/>
                  <a:t> </a:t>
                </a:r>
                <a14:m>
                  <m:oMath xmlns:m="http://schemas.openxmlformats.org/officeDocument/2006/math">
                    <m:r>
                      <m:rPr>
                        <m:nor/>
                      </m:rPr>
                      <a:rPr lang="el-GR" altLang="zh-CN" dirty="0"/>
                      <m:t>δ</m:t>
                    </m:r>
                    <m:r>
                      <m:rPr>
                        <m:sty m:val="p"/>
                      </m:rPr>
                      <a:rPr lang="el-GR" altLang="zh-CN" i="1" dirty="0">
                        <a:latin typeface="Cambria Math" panose="02040503050406030204" pitchFamily="18" charset="0"/>
                      </a:rPr>
                      <m:t>ν</m:t>
                    </m:r>
                  </m:oMath>
                </a14:m>
                <a:r>
                  <a:rPr lang="zh-CN" altLang="en-US" dirty="0"/>
                  <a:t> </a:t>
                </a:r>
                <a:r>
                  <a:rPr lang="en-US" altLang="zh-CN" dirty="0"/>
                  <a:t>will have no real solution, this means exist a stopband in tune.</a:t>
                </a:r>
              </a:p>
              <a:p>
                <a:pPr marL="0" indent="0">
                  <a:buNone/>
                </a:pPr>
                <a:r>
                  <a:rPr lang="en-US" altLang="zh-CN" dirty="0"/>
                  <a:t>The stop band occurs near n/2, and covers only one side of the resonance, it depends on the sign of q</a:t>
                </a:r>
              </a:p>
              <a:p>
                <a:pPr marL="0" indent="0">
                  <a:buNone/>
                </a:pPr>
                <a:r>
                  <a:rPr lang="en-US" altLang="zh-CN" dirty="0"/>
                  <a:t>From this inequation, one can calculate the stopband gap width as</a:t>
                </a:r>
              </a:p>
              <a:p>
                <a:pPr marL="0" indent="0">
                  <a:buNone/>
                </a:pPr>
                <a14:m>
                  <m:oMathPara xmlns:m="http://schemas.openxmlformats.org/officeDocument/2006/math">
                    <m:oMathParaPr>
                      <m:jc m:val="left"/>
                    </m:oMathParaPr>
                    <m:oMath xmlns:m="http://schemas.openxmlformats.org/officeDocument/2006/math">
                      <m:sSub>
                        <m:sSubPr>
                          <m:ctrlPr>
                            <a:rPr lang="el-GR" altLang="zh-CN" i="1" dirty="0">
                              <a:latin typeface="Cambria Math" panose="02040503050406030204" pitchFamily="18" charset="0"/>
                            </a:rPr>
                          </m:ctrlPr>
                        </m:sSubPr>
                        <m:e>
                          <m:r>
                            <m:rPr>
                              <m:nor/>
                            </m:rPr>
                            <a:rPr lang="el-GR" altLang="zh-CN" dirty="0"/>
                            <m:t>δ</m:t>
                          </m:r>
                          <m:r>
                            <m:rPr>
                              <m:sty m:val="p"/>
                            </m:rPr>
                            <a:rPr lang="el-GR" altLang="zh-CN" i="1" dirty="0">
                              <a:latin typeface="Cambria Math" panose="02040503050406030204" pitchFamily="18" charset="0"/>
                            </a:rPr>
                            <m:t>ν</m:t>
                          </m:r>
                        </m:e>
                        <m:sub>
                          <m:r>
                            <a:rPr lang="en-US" altLang="zh-CN" b="0" i="1" dirty="0" smtClean="0">
                              <a:latin typeface="Cambria Math" panose="02040503050406030204" pitchFamily="18" charset="0"/>
                            </a:rPr>
                            <m:t>𝑠𝑡𝑜𝑝𝑏𝑎𝑛𝑑</m:t>
                          </m:r>
                        </m:sub>
                      </m:sSub>
                      <m:r>
                        <a:rPr lang="en-US" altLang="zh-CN" b="0" i="0"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1</m:t>
                          </m:r>
                        </m:num>
                        <m:den>
                          <m:r>
                            <m:rPr>
                              <m:sty m:val="p"/>
                            </m:rPr>
                            <a:rPr lang="el-GR" altLang="zh-CN" i="1" dirty="0" smtClean="0">
                              <a:latin typeface="Cambria Math" panose="02040503050406030204" pitchFamily="18" charset="0"/>
                            </a:rPr>
                            <m:t>π</m:t>
                          </m:r>
                        </m:den>
                      </m:f>
                      <m:r>
                        <a:rPr lang="en-US" altLang="zh-CN" i="1" dirty="0">
                          <a:latin typeface="Cambria Math" panose="02040503050406030204" pitchFamily="18" charset="0"/>
                        </a:rPr>
                        <m:t> </m:t>
                      </m:r>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𝑇𝑎</m:t>
                          </m:r>
                          <m:r>
                            <a:rPr lang="en-US" altLang="zh-CN" b="0" i="1" dirty="0" smtClean="0">
                              <a:latin typeface="Cambria Math" panose="02040503050406030204" pitchFamily="18" charset="0"/>
                            </a:rPr>
                            <m:t>𝑛</m:t>
                          </m:r>
                        </m:e>
                        <m:sup>
                          <m:r>
                            <a:rPr lang="en-US" altLang="zh-CN" b="0" i="1" dirty="0" smtClean="0">
                              <a:latin typeface="Cambria Math" panose="02040503050406030204" pitchFamily="18" charset="0"/>
                            </a:rPr>
                            <m:t>−1</m:t>
                          </m:r>
                        </m:sup>
                      </m:sSup>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𝑞</m:t>
                          </m:r>
                          <m:r>
                            <a:rPr lang="el-GR" altLang="zh-CN" i="1" dirty="0">
                              <a:latin typeface="Cambria Math" panose="02040503050406030204" pitchFamily="18" charset="0"/>
                            </a:rPr>
                            <m:t>𝛽</m:t>
                          </m:r>
                        </m:num>
                        <m:den>
                          <m:r>
                            <m:rPr>
                              <m:nor/>
                            </m:rPr>
                            <a:rPr lang="en-US" altLang="zh-CN" b="0" i="0" dirty="0" smtClean="0">
                              <a:latin typeface="Cambria Math" panose="02040503050406030204" pitchFamily="18" charset="0"/>
                            </a:rPr>
                            <m:t>2</m:t>
                          </m:r>
                        </m:den>
                      </m:f>
                    </m:oMath>
                  </m:oMathPara>
                </a14:m>
                <a:endParaRPr lang="zh-CN" altLang="en-US" dirty="0"/>
              </a:p>
            </p:txBody>
          </p:sp>
        </mc:Choice>
        <mc:Fallback xmlns="">
          <p:sp>
            <p:nvSpPr>
              <p:cNvPr id="3" name="内容占位符 2">
                <a:extLst>
                  <a:ext uri="{FF2B5EF4-FFF2-40B4-BE49-F238E27FC236}">
                    <a16:creationId xmlns:a16="http://schemas.microsoft.com/office/drawing/2014/main" id="{2C486B58-E887-4A95-A3A1-DF032D2924E2}"/>
                  </a:ext>
                </a:extLst>
              </p:cNvPr>
              <p:cNvSpPr>
                <a:spLocks noGrp="1" noRot="1" noChangeAspect="1" noMove="1" noResize="1" noEditPoints="1" noAdjustHandles="1" noChangeArrowheads="1" noChangeShapeType="1" noTextEdit="1"/>
              </p:cNvSpPr>
              <p:nvPr>
                <p:ph idx="1"/>
              </p:nvPr>
            </p:nvSpPr>
            <p:spPr>
              <a:blipFill>
                <a:blip r:embed="rId2"/>
                <a:stretch>
                  <a:fillRect l="-1217" t="-980"/>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694137DF-5D2F-468B-9C3F-B8E66988D28F}"/>
              </a:ext>
            </a:extLst>
          </p:cNvPr>
          <p:cNvSpPr>
            <a:spLocks noGrp="1"/>
          </p:cNvSpPr>
          <p:nvPr>
            <p:ph type="sldNum" sz="quarter" idx="12"/>
          </p:nvPr>
        </p:nvSpPr>
        <p:spPr/>
        <p:txBody>
          <a:bodyPr/>
          <a:lstStyle/>
          <a:p>
            <a:fld id="{BECEA2A7-8118-4BBB-B458-A85BC23F12DD}" type="slidenum">
              <a:rPr lang="zh-CN" altLang="en-US" smtClean="0"/>
              <a:t>43</a:t>
            </a:fld>
            <a:endParaRPr lang="zh-CN" altLang="en-US"/>
          </a:p>
        </p:txBody>
      </p:sp>
    </p:spTree>
    <p:extLst>
      <p:ext uri="{BB962C8B-B14F-4D97-AF65-F5344CB8AC3E}">
        <p14:creationId xmlns:p14="http://schemas.microsoft.com/office/powerpoint/2010/main" val="2956933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1EA888-D0E6-4E76-A5C5-24A6501A4D56}"/>
              </a:ext>
            </a:extLst>
          </p:cNvPr>
          <p:cNvSpPr>
            <a:spLocks noGrp="1"/>
          </p:cNvSpPr>
          <p:nvPr>
            <p:ph type="title"/>
          </p:nvPr>
        </p:nvSpPr>
        <p:spPr>
          <a:xfrm>
            <a:off x="585951" y="302064"/>
            <a:ext cx="10515600" cy="618236"/>
          </a:xfrm>
        </p:spPr>
        <p:txBody>
          <a:bodyPr>
            <a:normAutofit fontScale="90000"/>
          </a:bodyPr>
          <a:lstStyle/>
          <a:p>
            <a:r>
              <a:rPr lang="en-US" altLang="zh-CN" dirty="0"/>
              <a:t>Adiabatic damping</a:t>
            </a:r>
            <a:r>
              <a:rPr lang="zh-CN" altLang="en-US" dirty="0"/>
              <a:t>（绝热阻尼）</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7C65D05-06C8-4C56-BA98-7B07DC5EF5A1}"/>
                  </a:ext>
                </a:extLst>
              </p:cNvPr>
              <p:cNvSpPr>
                <a:spLocks noGrp="1"/>
              </p:cNvSpPr>
              <p:nvPr>
                <p:ph idx="1"/>
              </p:nvPr>
            </p:nvSpPr>
            <p:spPr>
              <a:xfrm>
                <a:off x="619431" y="1044186"/>
                <a:ext cx="10825317" cy="5101120"/>
              </a:xfrm>
            </p:spPr>
            <p:txBody>
              <a:bodyPr>
                <a:normAutofit fontScale="85000" lnSpcReduction="20000"/>
              </a:bodyPr>
              <a:lstStyle/>
              <a:p>
                <a:pPr marL="0" indent="0">
                  <a:buNone/>
                </a:pPr>
                <a:r>
                  <a:rPr lang="en-US" altLang="zh-CN" dirty="0"/>
                  <a:t>In order to accelerate the beam, we have to add a longitudinal electric field. The particles move in a horizontal storage ring under  the magnetic and electric fields,</a:t>
                </a:r>
              </a:p>
              <a:p>
                <a:pPr marL="0" indent="0">
                  <a:buNone/>
                </a:pP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a:latin typeface="Cambria Math" panose="02040503050406030204" pitchFamily="18" charset="0"/>
                          </a:rPr>
                          <m:t>𝐵</m:t>
                        </m:r>
                      </m:e>
                    </m:acc>
                    <m:r>
                      <a:rPr lang="en-US" altLang="zh-CN" b="0" i="1" dirty="0" smtClean="0">
                        <a:latin typeface="Cambria Math" panose="02040503050406030204" pitchFamily="18" charset="0"/>
                      </a:rPr>
                      <m:t>=</m:t>
                    </m:r>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𝐵</m:t>
                            </m:r>
                          </m:e>
                          <m:sub>
                            <m:r>
                              <a:rPr lang="en-US" altLang="zh-CN" b="0" i="1" dirty="0" smtClean="0">
                                <a:latin typeface="Cambria Math" panose="02040503050406030204" pitchFamily="18" charset="0"/>
                              </a:rPr>
                              <m:t>𝑥</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b="0" i="1" dirty="0" smtClean="0">
                                <a:latin typeface="Cambria Math" panose="02040503050406030204" pitchFamily="18" charset="0"/>
                              </a:rPr>
                              <m:t>𝑦</m:t>
                            </m:r>
                          </m:sub>
                        </m:sSub>
                        <m:r>
                          <a:rPr lang="en-US" altLang="zh-CN" b="0" i="1" dirty="0" smtClean="0">
                            <a:latin typeface="Cambria Math" panose="02040503050406030204" pitchFamily="18" charset="0"/>
                          </a:rPr>
                          <m:t>,0</m:t>
                        </m:r>
                      </m:e>
                    </m:d>
                    <m:r>
                      <a:rPr lang="en-US" altLang="zh-CN" b="0" i="1" dirty="0" smtClean="0">
                        <a:latin typeface="Cambria Math" panose="02040503050406030204" pitchFamily="18" charset="0"/>
                      </a:rPr>
                      <m:t>=</m:t>
                    </m:r>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𝐺</m:t>
                            </m:r>
                          </m:e>
                          <m:sub>
                            <m:r>
                              <a:rPr lang="en-US" altLang="zh-CN" i="1" dirty="0">
                                <a:latin typeface="Cambria Math" panose="02040503050406030204" pitchFamily="18" charset="0"/>
                              </a:rPr>
                              <m:t>𝑦</m:t>
                            </m:r>
                          </m:sub>
                        </m:sSub>
                        <m:r>
                          <a:rPr lang="en-US" altLang="zh-CN" b="0" i="1" dirty="0" smtClean="0">
                            <a:latin typeface="Cambria Math" panose="02040503050406030204" pitchFamily="18" charset="0"/>
                          </a:rPr>
                          <m:t>𝑦</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𝑦</m:t>
                                </m:r>
                                <m:r>
                                  <a:rPr lang="en-US" altLang="zh-CN" b="0" i="1" dirty="0" smtClean="0">
                                    <a:latin typeface="Cambria Math" panose="02040503050406030204" pitchFamily="18" charset="0"/>
                                  </a:rPr>
                                  <m:t>0</m:t>
                                </m:r>
                              </m:sub>
                            </m:sSub>
                            <m:r>
                              <a:rPr lang="en-US" altLang="zh-CN" b="0" i="1" dirty="0" smtClean="0">
                                <a:latin typeface="Cambria Math" panose="02040503050406030204" pitchFamily="18" charset="0"/>
                              </a:rPr>
                              <m:t>−</m:t>
                            </m:r>
                            <m:r>
                              <a:rPr lang="en-US" altLang="zh-CN" i="1" dirty="0">
                                <a:latin typeface="Cambria Math" panose="02040503050406030204" pitchFamily="18" charset="0"/>
                              </a:rPr>
                              <m:t>𝐺</m:t>
                            </m:r>
                          </m:e>
                          <m:sub>
                            <m:r>
                              <a:rPr lang="en-US" altLang="zh-CN" b="0" i="1" dirty="0" smtClean="0">
                                <a:latin typeface="Cambria Math" panose="02040503050406030204" pitchFamily="18" charset="0"/>
                              </a:rPr>
                              <m:t>𝑥</m:t>
                            </m:r>
                          </m:sub>
                        </m:sSub>
                        <m:r>
                          <a:rPr lang="en-US" altLang="zh-CN" b="0" i="1" dirty="0" smtClean="0">
                            <a:latin typeface="Cambria Math" panose="02040503050406030204" pitchFamily="18" charset="0"/>
                          </a:rPr>
                          <m:t>𝑥</m:t>
                        </m:r>
                        <m:r>
                          <a:rPr lang="en-US" altLang="zh-CN" i="1" dirty="0">
                            <a:latin typeface="Cambria Math" panose="02040503050406030204" pitchFamily="18" charset="0"/>
                          </a:rPr>
                          <m:t>,0</m:t>
                        </m:r>
                      </m:e>
                    </m:d>
                  </m:oMath>
                </a14:m>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r>
                          <a:rPr lang="en-US" altLang="zh-CN" b="0" i="1" dirty="0" smtClean="0">
                            <a:latin typeface="Cambria Math" panose="02040503050406030204" pitchFamily="18" charset="0"/>
                          </a:rPr>
                          <m:t>𝐸</m:t>
                        </m:r>
                      </m:e>
                    </m:acc>
                    <m:r>
                      <a:rPr lang="en-US" altLang="zh-CN" i="1" dirty="0">
                        <a:latin typeface="Cambria Math" panose="02040503050406030204" pitchFamily="18" charset="0"/>
                      </a:rPr>
                      <m:t>=(</m:t>
                    </m:r>
                    <m:r>
                      <a:rPr lang="en-US" altLang="zh-CN" b="0" i="1" dirty="0" smtClean="0">
                        <a:latin typeface="Cambria Math" panose="02040503050406030204" pitchFamily="18" charset="0"/>
                      </a:rPr>
                      <m:t>0</m:t>
                    </m:r>
                    <m:r>
                      <a:rPr lang="en-US" altLang="zh-CN" i="1" dirty="0">
                        <a:latin typeface="Cambria Math" panose="02040503050406030204" pitchFamily="18" charset="0"/>
                      </a:rPr>
                      <m:t>,</m:t>
                    </m:r>
                    <m:r>
                      <a:rPr lang="en-US" altLang="zh-CN" b="0" i="1" dirty="0" smtClean="0">
                        <a:latin typeface="Cambria Math" panose="02040503050406030204" pitchFamily="18" charset="0"/>
                      </a:rPr>
                      <m:t>0</m:t>
                    </m:r>
                    <m:r>
                      <a:rPr lang="en-US" altLang="zh-CN" i="1" dirty="0">
                        <a:latin typeface="Cambria Math" panose="02040503050406030204" pitchFamily="18" charset="0"/>
                      </a:rPr>
                      <m:t>,</m:t>
                    </m:r>
                    <m:r>
                      <a:rPr lang="en-US" altLang="zh-CN" i="1" dirty="0" smtClean="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𝐸</m:t>
                        </m:r>
                      </m:e>
                      <m:sub>
                        <m:r>
                          <a:rPr lang="en-US" altLang="zh-CN" b="0" i="1" dirty="0" smtClean="0">
                            <a:latin typeface="Cambria Math" panose="02040503050406030204" pitchFamily="18" charset="0"/>
                          </a:rPr>
                          <m:t>𝑧</m:t>
                        </m:r>
                      </m:sub>
                    </m:sSub>
                    <m:r>
                      <a:rPr lang="en-US" altLang="zh-CN" i="1" dirty="0">
                        <a:latin typeface="Cambria Math" panose="02040503050406030204" pitchFamily="18" charset="0"/>
                      </a:rPr>
                      <m:t>)</m:t>
                    </m:r>
                  </m:oMath>
                </a14:m>
                <a:r>
                  <a:rPr lang="en-US" altLang="zh-CN" dirty="0"/>
                  <a:t>,</a:t>
                </a:r>
                <a:r>
                  <a:rPr lang="zh-CN" altLang="en-US" dirty="0"/>
                  <a:t> </a:t>
                </a:r>
                <a:endParaRPr lang="en-US" altLang="zh-CN" dirty="0"/>
              </a:p>
              <a:p>
                <a:pPr marL="0" indent="0">
                  <a:buNone/>
                </a:pPr>
                <a:r>
                  <a:rPr lang="en-US" altLang="zh-CN" dirty="0"/>
                  <a:t>The equation of y-motion is (</a:t>
                </a:r>
                <a14:m>
                  <m:oMath xmlns:m="http://schemas.openxmlformats.org/officeDocument/2006/math">
                    <m:r>
                      <a:rPr lang="zh-CN" altLang="en-US" b="0" i="1" dirty="0" smtClean="0">
                        <a:latin typeface="Cambria Math" panose="02040503050406030204" pitchFamily="18" charset="0"/>
                      </a:rPr>
                      <m:t>𝛽</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𝑣</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𝑐</m:t>
                    </m:r>
                  </m:oMath>
                </a14:m>
                <a:r>
                  <a:rPr lang="en-US" altLang="zh-CN" dirty="0"/>
                  <a:t>,the vertical magnetic force is </a:t>
                </a:r>
                <a14:m>
                  <m:oMath xmlns:m="http://schemas.openxmlformats.org/officeDocument/2006/math">
                    <m:r>
                      <a:rPr lang="en-US" altLang="zh-CN" i="1" dirty="0">
                        <a:latin typeface="Cambria Math" panose="02040503050406030204" pitchFamily="18" charset="0"/>
                      </a:rPr>
                      <m:t>𝑒</m:t>
                    </m:r>
                    <m:r>
                      <a:rPr lang="zh-CN" altLang="en-US" i="1" dirty="0">
                        <a:latin typeface="Cambria Math" panose="02040503050406030204" pitchFamily="18" charset="0"/>
                      </a:rPr>
                      <m:t>𝛽</m:t>
                    </m:r>
                    <m:r>
                      <a:rPr lang="en-US" altLang="zh-CN" i="1" dirty="0">
                        <a:latin typeface="Cambria Math" panose="02040503050406030204" pitchFamily="18" charset="0"/>
                      </a:rPr>
                      <m:t>𝑐</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oMath>
                </a14:m>
                <a:r>
                  <a:rPr lang="en-US" altLang="zh-CN" dirty="0"/>
                  <a:t>)</a:t>
                </a:r>
              </a:p>
              <a:p>
                <a:pPr marL="0" indent="0">
                  <a:buNone/>
                </a:pPr>
                <a14:m>
                  <m:oMathPara xmlns:m="http://schemas.openxmlformats.org/officeDocument/2006/math">
                    <m:oMathParaPr>
                      <m:jc m:val="left"/>
                    </m:oMathParaPr>
                    <m:oMath xmlns:m="http://schemas.openxmlformats.org/officeDocument/2006/math">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𝑑</m:t>
                          </m:r>
                        </m:num>
                        <m:den>
                          <m:r>
                            <a:rPr lang="en-US" altLang="zh-CN" b="0" i="1" dirty="0" smtClean="0">
                              <a:latin typeface="Cambria Math" panose="02040503050406030204" pitchFamily="18" charset="0"/>
                            </a:rPr>
                            <m:t>𝑑𝑡</m:t>
                          </m:r>
                        </m:den>
                      </m:f>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0</m:t>
                              </m:r>
                            </m:sub>
                          </m:sSub>
                          <m:r>
                            <a:rPr lang="zh-CN" altLang="en-US" b="0" i="1" dirty="0" smtClean="0">
                              <a:latin typeface="Cambria Math" panose="02040503050406030204" pitchFamily="18" charset="0"/>
                            </a:rPr>
                            <m:t>𝛾</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𝑑𝑦</m:t>
                              </m:r>
                            </m:num>
                            <m:den>
                              <m:r>
                                <a:rPr lang="en-US" altLang="zh-CN" i="1" dirty="0">
                                  <a:latin typeface="Cambria Math" panose="02040503050406030204" pitchFamily="18" charset="0"/>
                                </a:rPr>
                                <m:t>𝑑𝑡</m:t>
                              </m:r>
                            </m:den>
                          </m:f>
                        </m:e>
                      </m:d>
                      <m:r>
                        <a:rPr lang="en-US" altLang="zh-CN" b="0" i="1" dirty="0" smtClean="0">
                          <a:latin typeface="Cambria Math" panose="02040503050406030204" pitchFamily="18" charset="0"/>
                        </a:rPr>
                        <m:t>=</m:t>
                      </m:r>
                      <m:r>
                        <a:rPr lang="en-US" altLang="zh-CN" i="1" dirty="0">
                          <a:latin typeface="Cambria Math" panose="02040503050406030204" pitchFamily="18" charset="0"/>
                        </a:rPr>
                        <m:t>𝑒</m:t>
                      </m:r>
                      <m:r>
                        <a:rPr lang="zh-CN" altLang="en-US" i="1" dirty="0">
                          <a:latin typeface="Cambria Math" panose="02040503050406030204" pitchFamily="18" charset="0"/>
                        </a:rPr>
                        <m:t>𝛽</m:t>
                      </m:r>
                      <m:r>
                        <a:rPr lang="en-US" altLang="zh-CN" i="1" dirty="0">
                          <a:latin typeface="Cambria Math" panose="02040503050406030204" pitchFamily="18" charset="0"/>
                        </a:rPr>
                        <m:t>𝑐</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oMath>
                  </m:oMathPara>
                </a14:m>
                <a:endParaRPr lang="en-US" altLang="zh-CN" dirty="0"/>
              </a:p>
              <a:p>
                <a:pPr marL="0" indent="0">
                  <a:buNone/>
                </a:pP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𝑑</m:t>
                        </m:r>
                      </m:num>
                      <m:den>
                        <m:r>
                          <a:rPr lang="en-US" altLang="zh-CN" i="1" dirty="0">
                            <a:latin typeface="Cambria Math" panose="02040503050406030204" pitchFamily="18" charset="0"/>
                          </a:rPr>
                          <m:t>𝑑𝑡</m:t>
                        </m:r>
                      </m:den>
                    </m:f>
                  </m:oMath>
                </a14:m>
                <a:r>
                  <a:rPr lang="en-US" altLang="zh-CN" dirty="0"/>
                  <a:t>=</a:t>
                </a:r>
                <a14:m>
                  <m:oMath xmlns:m="http://schemas.openxmlformats.org/officeDocument/2006/math">
                    <m:r>
                      <a:rPr lang="zh-CN" altLang="en-US" i="1" dirty="0">
                        <a:latin typeface="Cambria Math" panose="02040503050406030204" pitchFamily="18" charset="0"/>
                      </a:rPr>
                      <m:t>𝛽</m:t>
                    </m:r>
                    <m:r>
                      <a:rPr lang="en-US" altLang="zh-CN" i="1" dirty="0">
                        <a:latin typeface="Cambria Math" panose="02040503050406030204" pitchFamily="18" charset="0"/>
                      </a:rPr>
                      <m:t>𝑐</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𝑑</m:t>
                        </m:r>
                      </m:num>
                      <m:den>
                        <m:r>
                          <a:rPr lang="en-US" altLang="zh-CN" i="1" dirty="0">
                            <a:latin typeface="Cambria Math" panose="02040503050406030204" pitchFamily="18" charset="0"/>
                          </a:rPr>
                          <m:t>𝑑</m:t>
                        </m:r>
                        <m:r>
                          <a:rPr lang="en-US" altLang="zh-CN" b="0" i="1" dirty="0" smtClean="0">
                            <a:latin typeface="Cambria Math" panose="02040503050406030204" pitchFamily="18" charset="0"/>
                          </a:rPr>
                          <m:t>𝑠</m:t>
                        </m:r>
                      </m:den>
                    </m:f>
                  </m:oMath>
                </a14:m>
                <a:r>
                  <a:rPr lang="en-US" altLang="zh-CN" dirty="0"/>
                  <a:t>,</a:t>
                </a:r>
                <a:r>
                  <a:rPr lang="zh-CN" altLang="en-US" dirty="0"/>
                  <a:t> </a:t>
                </a:r>
                <a14:m>
                  <m:oMath xmlns:m="http://schemas.openxmlformats.org/officeDocument/2006/math">
                    <m:acc>
                      <m:accPr>
                        <m:chr m:val="̇"/>
                        <m:ctrlPr>
                          <a:rPr lang="zh-CN" altLang="en-US" i="1" dirty="0">
                            <a:latin typeface="Cambria Math" panose="02040503050406030204" pitchFamily="18" charset="0"/>
                          </a:rPr>
                        </m:ctrlPr>
                      </m:accPr>
                      <m:e>
                        <m:r>
                          <a:rPr lang="en-US" altLang="zh-CN" i="1" dirty="0">
                            <a:latin typeface="Cambria Math" panose="02040503050406030204" pitchFamily="18" charset="0"/>
                          </a:rPr>
                          <m:t>𝑦</m:t>
                        </m:r>
                      </m:e>
                    </m:acc>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𝑑𝑦</m:t>
                        </m:r>
                      </m:num>
                      <m:den>
                        <m:r>
                          <a:rPr lang="en-US" altLang="zh-CN" i="1" dirty="0">
                            <a:latin typeface="Cambria Math" panose="02040503050406030204" pitchFamily="18" charset="0"/>
                          </a:rPr>
                          <m:t>𝑑𝑡</m:t>
                        </m:r>
                      </m:den>
                    </m:f>
                  </m:oMath>
                </a14:m>
                <a:r>
                  <a:rPr lang="en-US" altLang="zh-CN" dirty="0"/>
                  <a:t>=</a:t>
                </a:r>
                <a14:m>
                  <m:oMath xmlns:m="http://schemas.openxmlformats.org/officeDocument/2006/math">
                    <m:r>
                      <a:rPr lang="zh-CN" altLang="en-US" i="1" dirty="0">
                        <a:latin typeface="Cambria Math" panose="02040503050406030204" pitchFamily="18" charset="0"/>
                      </a:rPr>
                      <m:t>𝛽</m:t>
                    </m:r>
                    <m:r>
                      <a:rPr lang="en-US" altLang="zh-CN" i="1" dirty="0">
                        <a:latin typeface="Cambria Math" panose="02040503050406030204" pitchFamily="18" charset="0"/>
                      </a:rPr>
                      <m:t>𝑐</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𝑑</m:t>
                        </m:r>
                        <m:r>
                          <a:rPr lang="en-US" altLang="zh-CN" b="0" i="1" dirty="0" smtClean="0">
                            <a:latin typeface="Cambria Math" panose="02040503050406030204" pitchFamily="18" charset="0"/>
                          </a:rPr>
                          <m:t>𝑦</m:t>
                        </m:r>
                      </m:num>
                      <m:den>
                        <m:r>
                          <a:rPr lang="en-US" altLang="zh-CN" i="1" dirty="0">
                            <a:latin typeface="Cambria Math" panose="02040503050406030204" pitchFamily="18" charset="0"/>
                          </a:rPr>
                          <m:t>𝑑𝑠</m:t>
                        </m:r>
                      </m:den>
                    </m:f>
                  </m:oMath>
                </a14:m>
                <a:r>
                  <a:rPr lang="en-US" altLang="zh-CN" dirty="0"/>
                  <a:t>=</a:t>
                </a:r>
                <a14:m>
                  <m:oMath xmlns:m="http://schemas.openxmlformats.org/officeDocument/2006/math">
                    <m:r>
                      <a:rPr lang="zh-CN" altLang="en-US" i="1" dirty="0">
                        <a:latin typeface="Cambria Math" panose="02040503050406030204" pitchFamily="18" charset="0"/>
                      </a:rPr>
                      <m:t>𝛽</m:t>
                    </m:r>
                    <m:r>
                      <a:rPr lang="en-US" altLang="zh-CN" i="1" dirty="0">
                        <a:latin typeface="Cambria Math" panose="02040503050406030204" pitchFamily="18" charset="0"/>
                      </a:rPr>
                      <m:t>𝑐</m:t>
                    </m:r>
                    <m:r>
                      <a:rPr lang="en-US" altLang="zh-CN" b="0" i="1" dirty="0" smtClean="0">
                        <a:latin typeface="Cambria Math" panose="02040503050406030204" pitchFamily="18" charset="0"/>
                      </a:rPr>
                      <m:t>𝑦</m:t>
                    </m:r>
                    <m:r>
                      <a:rPr lang="en-US" altLang="zh-CN" b="0" i="1" dirty="0" smtClean="0">
                        <a:latin typeface="Cambria Math" panose="02040503050406030204" pitchFamily="18" charset="0"/>
                      </a:rPr>
                      <m:t>′</m:t>
                    </m:r>
                  </m:oMath>
                </a14:m>
                <a:r>
                  <a:rPr lang="en-US" altLang="zh-CN" dirty="0"/>
                  <a:t>, </a:t>
                </a:r>
              </a:p>
              <a:p>
                <a:pPr marL="0" indent="0">
                  <a:buNone/>
                </a:pPr>
                <a14:m>
                  <m:oMath xmlns:m="http://schemas.openxmlformats.org/officeDocument/2006/math">
                    <m:r>
                      <a:rPr lang="zh-CN" altLang="en-US" i="1" dirty="0" smtClean="0">
                        <a:latin typeface="Cambria Math" panose="02040503050406030204" pitchFamily="18" charset="0"/>
                      </a:rPr>
                      <m:t>𝛽</m:t>
                    </m:r>
                    <m:r>
                      <a:rPr lang="en-US" altLang="zh-CN" i="1" dirty="0">
                        <a:latin typeface="Cambria Math" panose="02040503050406030204" pitchFamily="18" charset="0"/>
                      </a:rPr>
                      <m:t>𝑐</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m:t>
                        </m:r>
                        <m:r>
                          <a:rPr lang="en-US" altLang="zh-CN" i="1" dirty="0">
                            <a:latin typeface="Cambria Math" panose="02040503050406030204" pitchFamily="18" charset="0"/>
                          </a:rPr>
                          <m:t>𝑚</m:t>
                        </m:r>
                      </m:e>
                      <m:sub>
                        <m:r>
                          <a:rPr lang="en-US" altLang="zh-CN" i="1" dirty="0">
                            <a:latin typeface="Cambria Math" panose="02040503050406030204" pitchFamily="18" charset="0"/>
                          </a:rPr>
                          <m:t>0</m:t>
                        </m:r>
                      </m:sub>
                    </m:sSub>
                    <m:r>
                      <a:rPr lang="zh-CN" altLang="en-US" i="1" dirty="0">
                        <a:latin typeface="Cambria Math" panose="02040503050406030204" pitchFamily="18" charset="0"/>
                      </a:rPr>
                      <m:t>𝛽</m:t>
                    </m:r>
                    <m:r>
                      <a:rPr lang="en-US" altLang="zh-CN" i="1" dirty="0">
                        <a:latin typeface="Cambria Math" panose="02040503050406030204" pitchFamily="18" charset="0"/>
                      </a:rPr>
                      <m:t>𝑐</m:t>
                    </m:r>
                    <m:r>
                      <a:rPr lang="zh-CN" altLang="en-US" i="1" dirty="0">
                        <a:latin typeface="Cambria Math" panose="02040503050406030204" pitchFamily="18" charset="0"/>
                      </a:rPr>
                      <m:t>𝛾</m:t>
                    </m:r>
                    <m:r>
                      <a:rPr lang="en-US" altLang="zh-CN" i="1" dirty="0">
                        <a:latin typeface="Cambria Math" panose="02040503050406030204" pitchFamily="18" charset="0"/>
                      </a:rPr>
                      <m:t>𝑦</m:t>
                    </m:r>
                    <m:r>
                      <a:rPr lang="en-US" altLang="zh-CN" i="1" dirty="0">
                        <a:latin typeface="Cambria Math" panose="02040503050406030204" pitchFamily="18" charset="0"/>
                      </a:rPr>
                      <m:t>′)′=</m:t>
                    </m:r>
                    <m:r>
                      <a:rPr lang="en-US" altLang="zh-CN" i="1" dirty="0">
                        <a:latin typeface="Cambria Math" panose="02040503050406030204" pitchFamily="18" charset="0"/>
                      </a:rPr>
                      <m:t>𝑒</m:t>
                    </m:r>
                    <m:r>
                      <a:rPr lang="zh-CN" altLang="en-US" i="1" dirty="0">
                        <a:latin typeface="Cambria Math" panose="02040503050406030204" pitchFamily="18" charset="0"/>
                      </a:rPr>
                      <m:t>𝛽</m:t>
                    </m:r>
                    <m:r>
                      <a:rPr lang="en-US" altLang="zh-CN" i="1" dirty="0">
                        <a:latin typeface="Cambria Math" panose="02040503050406030204" pitchFamily="18" charset="0"/>
                      </a:rPr>
                      <m:t>𝑐</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r>
                      <a:rPr lang="en-US" altLang="zh-CN" b="0" i="0" dirty="0" smtClean="0">
                        <a:latin typeface="Cambria Math" panose="02040503050406030204" pitchFamily="18" charset="0"/>
                      </a:rPr>
                      <m:t>, </m:t>
                    </m:r>
                  </m:oMath>
                </a14:m>
                <a:r>
                  <a:rPr lang="en-US" altLang="zh-CN" dirty="0"/>
                  <a:t>where </a:t>
                </a:r>
                <a14:m>
                  <m:oMath xmlns:m="http://schemas.openxmlformats.org/officeDocument/2006/math">
                    <m:r>
                      <a:rPr lang="en-US" altLang="zh-CN" b="0" i="0" dirty="0" smtClean="0">
                        <a:latin typeface="Cambria Math" panose="02040503050406030204" pitchFamily="18" charset="0"/>
                      </a:rPr>
                      <m:t>"</m:t>
                    </m:r>
                    <m:r>
                      <a:rPr lang="en-US" altLang="zh-CN" i="1" dirty="0">
                        <a:latin typeface="Cambria Math" panose="02040503050406030204" pitchFamily="18" charset="0"/>
                      </a:rPr>
                      <m:t>′</m:t>
                    </m:r>
                    <m:r>
                      <a:rPr lang="en-US" altLang="zh-CN" b="0" i="1" dirty="0" smtClean="0">
                        <a:latin typeface="Cambria Math" panose="02040503050406030204" pitchFamily="18" charset="0"/>
                      </a:rPr>
                      <m:t>"</m:t>
                    </m:r>
                  </m:oMath>
                </a14:m>
                <a:r>
                  <a:rPr lang="en-US" altLang="zh-CN" dirty="0"/>
                  <a:t> means taking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𝑑</m:t>
                        </m:r>
                      </m:num>
                      <m:den>
                        <m:r>
                          <a:rPr lang="en-US" altLang="zh-CN" i="1" dirty="0">
                            <a:latin typeface="Cambria Math" panose="02040503050406030204" pitchFamily="18" charset="0"/>
                          </a:rPr>
                          <m:t>𝑑𝑠</m:t>
                        </m:r>
                      </m:den>
                    </m:f>
                  </m:oMath>
                </a14:m>
                <a:endParaRPr lang="en-US" altLang="zh-CN" dirty="0"/>
              </a:p>
              <a:p>
                <a:pPr marL="0" indent="0">
                  <a:buNone/>
                </a:pPr>
                <a14:m>
                  <m:oMath xmlns:m="http://schemas.openxmlformats.org/officeDocument/2006/math">
                    <m:r>
                      <a:rPr lang="en-US" altLang="zh-CN" b="0" i="1" dirty="0" smtClean="0">
                        <a:latin typeface="Cambria Math" panose="02040503050406030204" pitchFamily="18" charset="0"/>
                      </a:rPr>
                      <m:t>(</m:t>
                    </m:r>
                    <m:r>
                      <a:rPr lang="zh-CN" altLang="en-US" i="1" dirty="0" smtClean="0">
                        <a:latin typeface="Cambria Math" panose="02040503050406030204" pitchFamily="18" charset="0"/>
                      </a:rPr>
                      <m:t>𝛽</m:t>
                    </m:r>
                    <m:r>
                      <a:rPr lang="zh-CN" altLang="en-US" i="1" dirty="0">
                        <a:latin typeface="Cambria Math" panose="02040503050406030204" pitchFamily="18" charset="0"/>
                      </a:rPr>
                      <m:t>𝛾</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𝑦</m:t>
                        </m:r>
                      </m:e>
                      <m:sup>
                        <m:r>
                          <a:rPr lang="en-US" altLang="zh-CN" i="1" dirty="0">
                            <a:latin typeface="Cambria Math" panose="02040503050406030204" pitchFamily="18" charset="0"/>
                          </a:rPr>
                          <m:t>′</m:t>
                        </m:r>
                      </m:sup>
                    </m:sSup>
                    <m:r>
                      <a:rPr lang="en-US" altLang="zh-CN" b="0" i="1" dirty="0" smtClean="0">
                        <a:latin typeface="Cambria Math" panose="02040503050406030204" pitchFamily="18" charset="0"/>
                      </a:rPr>
                      <m:t>)</m:t>
                    </m:r>
                    <m:r>
                      <a:rPr lang="en-US" altLang="zh-CN" i="1" dirty="0">
                        <a:latin typeface="Cambria Math" panose="02040503050406030204" pitchFamily="18" charset="0"/>
                      </a:rPr>
                      <m:t>′</m:t>
                    </m:r>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𝑒</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num>
                      <m:den>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0</m:t>
                            </m:r>
                          </m:sub>
                        </m:sSub>
                      </m:den>
                    </m:f>
                  </m:oMath>
                </a14:m>
                <a:r>
                  <a:rPr lang="en-US" altLang="zh-CN" dirty="0"/>
                  <a:t>, then </a:t>
                </a:r>
                <a14:m>
                  <m:oMath xmlns:m="http://schemas.openxmlformats.org/officeDocument/2006/math">
                    <m:r>
                      <a:rPr lang="en-US" altLang="zh-CN" i="1" dirty="0" smtClean="0">
                        <a:latin typeface="Cambria Math" panose="02040503050406030204" pitchFamily="18" charset="0"/>
                      </a:rPr>
                      <m:t>(</m:t>
                    </m:r>
                    <m:r>
                      <a:rPr lang="zh-CN" altLang="en-US" i="1" dirty="0">
                        <a:latin typeface="Cambria Math" panose="02040503050406030204" pitchFamily="18" charset="0"/>
                      </a:rPr>
                      <m:t>𝛽𝛾</m:t>
                    </m:r>
                    <m:r>
                      <a:rPr lang="en-US" altLang="zh-CN" b="0" i="1" dirty="0" smtClean="0">
                        <a:latin typeface="Cambria Math" panose="02040503050406030204" pitchFamily="18" charset="0"/>
                      </a:rPr>
                      <m:t>)′</m:t>
                    </m:r>
                  </m:oMath>
                </a14:m>
                <a:r>
                  <a:rPr lang="en-US" altLang="zh-CN" dirty="0"/>
                  <a:t> </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𝑦</m:t>
                        </m:r>
                      </m:e>
                      <m:sup>
                        <m:r>
                          <a:rPr lang="en-US" altLang="zh-CN" i="1" dirty="0">
                            <a:latin typeface="Cambria Math" panose="02040503050406030204" pitchFamily="18" charset="0"/>
                          </a:rPr>
                          <m:t>′</m:t>
                        </m:r>
                      </m:sup>
                    </m:sSup>
                  </m:oMath>
                </a14:m>
                <a:r>
                  <a:rPr lang="en-US" altLang="zh-CN" dirty="0"/>
                  <a:t>+</a:t>
                </a:r>
                <a14:m>
                  <m:oMath xmlns:m="http://schemas.openxmlformats.org/officeDocument/2006/math">
                    <m:r>
                      <a:rPr lang="zh-CN" altLang="en-US" i="1" dirty="0">
                        <a:latin typeface="Cambria Math" panose="02040503050406030204" pitchFamily="18" charset="0"/>
                      </a:rPr>
                      <m:t>𝛽𝛾</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𝑦</m:t>
                        </m:r>
                      </m:e>
                      <m:sup>
                        <m:r>
                          <a:rPr lang="en-US" altLang="zh-CN" i="1" dirty="0">
                            <a:latin typeface="Cambria Math" panose="02040503050406030204" pitchFamily="18" charset="0"/>
                          </a:rPr>
                          <m:t>′</m:t>
                        </m:r>
                      </m:sup>
                    </m:sSup>
                    <m:r>
                      <a:rPr lang="en-US" altLang="zh-CN" b="0" i="1" dirty="0" smtClean="0">
                        <a:latin typeface="Cambria Math" panose="02040503050406030204" pitchFamily="18" charset="0"/>
                      </a:rPr>
                      <m:t>′</m:t>
                    </m:r>
                    <m:r>
                      <a:rPr lang="en-US" altLang="zh-CN" b="0" i="0" dirty="0" smtClean="0">
                        <a:latin typeface="Cambria Math" panose="02040503050406030204" pitchFamily="18" charset="0"/>
                      </a:rPr>
                      <m:t>−</m:t>
                    </m:r>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𝑒</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num>
                      <m:den>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0</m:t>
                            </m:r>
                          </m:sub>
                        </m:sSub>
                      </m:den>
                    </m:f>
                    <m:r>
                      <a:rPr lang="en-US" altLang="zh-CN" b="0" i="1" dirty="0" smtClean="0">
                        <a:latin typeface="Cambria Math" panose="02040503050406030204" pitchFamily="18" charset="0"/>
                      </a:rPr>
                      <m:t>=0</m:t>
                    </m:r>
                  </m:oMath>
                </a14:m>
                <a:endParaRPr lang="en-US" altLang="zh-CN" dirty="0"/>
              </a:p>
              <a:p>
                <a:pPr marL="0" indent="0">
                  <a:buNone/>
                </a:pPr>
                <a:r>
                  <a:rPr lang="en-US" altLang="zh-CN" dirty="0"/>
                  <a:t>We made the transverse focusing and defocusing  field like as </a:t>
                </a:r>
              </a:p>
              <a:p>
                <a:pPr marL="0" indent="0">
                  <a:buNone/>
                </a:pP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𝑃</m:t>
                        </m:r>
                      </m:num>
                      <m:den>
                        <m:r>
                          <a:rPr lang="en-US" altLang="zh-CN" b="0" i="1" dirty="0" smtClean="0">
                            <a:latin typeface="Cambria Math" panose="02040503050406030204" pitchFamily="18" charset="0"/>
                          </a:rPr>
                          <m:t>𝑒</m:t>
                        </m:r>
                      </m:den>
                    </m:f>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𝐾</m:t>
                        </m:r>
                      </m:e>
                      <m:sub>
                        <m:r>
                          <a:rPr lang="en-US" altLang="zh-CN" b="0" i="1" dirty="0" smtClean="0">
                            <a:latin typeface="Cambria Math" panose="02040503050406030204" pitchFamily="18" charset="0"/>
                          </a:rPr>
                          <m:t>𝑦</m:t>
                        </m:r>
                      </m:sub>
                    </m:sSub>
                    <m:r>
                      <a:rPr lang="en-US" altLang="zh-CN" b="0" i="1" dirty="0" smtClean="0">
                        <a:latin typeface="Cambria Math" panose="02040503050406030204" pitchFamily="18" charset="0"/>
                      </a:rPr>
                      <m:t>𝑦</m:t>
                    </m:r>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0</m:t>
                            </m:r>
                          </m:sub>
                        </m:sSub>
                        <m:r>
                          <a:rPr lang="en-US" altLang="zh-CN" b="0" i="1" dirty="0" smtClean="0">
                            <a:latin typeface="Cambria Math" panose="02040503050406030204" pitchFamily="18" charset="0"/>
                          </a:rPr>
                          <m:t>𝑐</m:t>
                        </m:r>
                        <m:r>
                          <a:rPr lang="zh-CN" altLang="en-US" i="1" dirty="0">
                            <a:latin typeface="Cambria Math" panose="02040503050406030204" pitchFamily="18" charset="0"/>
                          </a:rPr>
                          <m:t>𝛽𝛾</m:t>
                        </m:r>
                      </m:num>
                      <m:den>
                        <m:r>
                          <a:rPr lang="en-US" altLang="zh-CN" i="1" dirty="0">
                            <a:latin typeface="Cambria Math" panose="02040503050406030204" pitchFamily="18" charset="0"/>
                          </a:rPr>
                          <m:t>𝑒</m:t>
                        </m:r>
                      </m:den>
                    </m:f>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𝐾</m:t>
                        </m:r>
                      </m:e>
                      <m:sub>
                        <m:r>
                          <a:rPr lang="en-US" altLang="zh-CN" i="1" dirty="0">
                            <a:latin typeface="Cambria Math" panose="02040503050406030204" pitchFamily="18" charset="0"/>
                          </a:rPr>
                          <m:t>𝑦</m:t>
                        </m:r>
                      </m:sub>
                    </m:sSub>
                    <m:r>
                      <a:rPr lang="en-US" altLang="zh-CN" i="1" dirty="0">
                        <a:latin typeface="Cambria Math" panose="02040503050406030204" pitchFamily="18" charset="0"/>
                      </a:rPr>
                      <m:t>𝑦</m:t>
                    </m:r>
                  </m:oMath>
                </a14:m>
                <a:r>
                  <a:rPr lang="en-US" altLang="zh-CN" dirty="0"/>
                  <a:t>, this means the beam is accelerated at all time, the magnet strengths are proportional to the momentum of the particle. This is the transvers motion.</a:t>
                </a:r>
              </a:p>
            </p:txBody>
          </p:sp>
        </mc:Choice>
        <mc:Fallback xmlns="">
          <p:sp>
            <p:nvSpPr>
              <p:cNvPr id="3" name="内容占位符 2">
                <a:extLst>
                  <a:ext uri="{FF2B5EF4-FFF2-40B4-BE49-F238E27FC236}">
                    <a16:creationId xmlns:a16="http://schemas.microsoft.com/office/drawing/2014/main" id="{77C65D05-06C8-4C56-BA98-7B07DC5EF5A1}"/>
                  </a:ext>
                </a:extLst>
              </p:cNvPr>
              <p:cNvSpPr>
                <a:spLocks noGrp="1" noRot="1" noChangeAspect="1" noMove="1" noResize="1" noEditPoints="1" noAdjustHandles="1" noChangeArrowheads="1" noChangeShapeType="1" noTextEdit="1"/>
              </p:cNvSpPr>
              <p:nvPr>
                <p:ph idx="1"/>
              </p:nvPr>
            </p:nvSpPr>
            <p:spPr>
              <a:xfrm>
                <a:off x="619431" y="1044186"/>
                <a:ext cx="10825317" cy="5101120"/>
              </a:xfrm>
              <a:blipFill>
                <a:blip r:embed="rId2"/>
                <a:stretch>
                  <a:fillRect l="-901" t="-2628" r="-1296" b="-274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51EE87E-1E6B-4BAE-8DF1-AEDC1084DDEC}"/>
              </a:ext>
            </a:extLst>
          </p:cNvPr>
          <p:cNvSpPr>
            <a:spLocks noGrp="1"/>
          </p:cNvSpPr>
          <p:nvPr>
            <p:ph type="sldNum" sz="quarter" idx="12"/>
          </p:nvPr>
        </p:nvSpPr>
        <p:spPr/>
        <p:txBody>
          <a:bodyPr/>
          <a:lstStyle/>
          <a:p>
            <a:fld id="{BECEA2A7-8118-4BBB-B458-A85BC23F12DD}" type="slidenum">
              <a:rPr lang="zh-CN" altLang="en-US" smtClean="0"/>
              <a:t>44</a:t>
            </a:fld>
            <a:endParaRPr lang="zh-CN" altLang="en-US"/>
          </a:p>
        </p:txBody>
      </p:sp>
    </p:spTree>
    <p:extLst>
      <p:ext uri="{BB962C8B-B14F-4D97-AF65-F5344CB8AC3E}">
        <p14:creationId xmlns:p14="http://schemas.microsoft.com/office/powerpoint/2010/main" val="2430815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B1FD1FA-5999-4337-B693-455825089192}"/>
                  </a:ext>
                </a:extLst>
              </p:cNvPr>
              <p:cNvSpPr>
                <a:spLocks noGrp="1"/>
              </p:cNvSpPr>
              <p:nvPr>
                <p:ph idx="1"/>
              </p:nvPr>
            </p:nvSpPr>
            <p:spPr>
              <a:xfrm>
                <a:off x="838200" y="551328"/>
                <a:ext cx="10634664" cy="5963771"/>
              </a:xfrm>
            </p:spPr>
            <p:txBody>
              <a:bodyPr>
                <a:normAutofit fontScale="70000" lnSpcReduction="20000"/>
              </a:bodyPr>
              <a:lstStyle/>
              <a:p>
                <a:pPr marL="0" indent="0">
                  <a:buNone/>
                </a:pPr>
                <a:r>
                  <a:rPr lang="en-US" altLang="zh-CN" dirty="0"/>
                  <a:t>For the longitudinal motion, the particles are accelerated by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𝐸</m:t>
                        </m:r>
                      </m:e>
                      <m:sub>
                        <m:r>
                          <a:rPr lang="en-US" altLang="zh-CN" b="0" i="1" dirty="0" smtClean="0">
                            <a:latin typeface="Cambria Math" panose="02040503050406030204" pitchFamily="18" charset="0"/>
                          </a:rPr>
                          <m:t>𝑧</m:t>
                        </m:r>
                      </m:sub>
                    </m:sSub>
                    <m:r>
                      <a:rPr lang="en-US" altLang="zh-CN" b="0" i="0" dirty="0" smtClean="0">
                        <a:latin typeface="Cambria Math" panose="02040503050406030204" pitchFamily="18" charset="0"/>
                      </a:rPr>
                      <m:t>,</m:t>
                    </m:r>
                  </m:oMath>
                </a14:m>
                <a:r>
                  <a:rPr lang="en-US" altLang="zh-CN" dirty="0"/>
                  <a:t> then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𝑑</m:t>
                        </m:r>
                        <m:r>
                          <a:rPr lang="zh-CN" altLang="en-US" i="1" dirty="0">
                            <a:latin typeface="Cambria Math" panose="02040503050406030204" pitchFamily="18" charset="0"/>
                          </a:rPr>
                          <m:t>𝛾</m:t>
                        </m:r>
                      </m:num>
                      <m:den>
                        <m:r>
                          <a:rPr lang="en-US" altLang="zh-CN" i="1" dirty="0">
                            <a:latin typeface="Cambria Math" panose="02040503050406030204" pitchFamily="18" charset="0"/>
                          </a:rPr>
                          <m:t>𝑑𝑠</m:t>
                        </m:r>
                      </m:den>
                    </m:f>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i="1" dirty="0">
                            <a:latin typeface="Cambria Math" panose="02040503050406030204" pitchFamily="18" charset="0"/>
                          </a:rPr>
                          <m:t>𝑒</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𝐸</m:t>
                            </m:r>
                          </m:e>
                          <m:sub>
                            <m:r>
                              <a:rPr lang="en-US" altLang="zh-CN" i="1" dirty="0">
                                <a:latin typeface="Cambria Math" panose="02040503050406030204" pitchFamily="18" charset="0"/>
                              </a:rPr>
                              <m:t>𝑧</m:t>
                            </m:r>
                          </m:sub>
                        </m:sSub>
                      </m:num>
                      <m:den>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0</m:t>
                            </m:r>
                          </m:sub>
                        </m:sSub>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𝑐</m:t>
                            </m:r>
                          </m:e>
                          <m:sup>
                            <m:r>
                              <a:rPr lang="en-US" altLang="zh-CN" i="1" dirty="0">
                                <a:latin typeface="Cambria Math" panose="02040503050406030204" pitchFamily="18" charset="0"/>
                              </a:rPr>
                              <m:t>2</m:t>
                            </m:r>
                          </m:sup>
                        </m:sSup>
                      </m:den>
                    </m:f>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𝑔</m:t>
                    </m:r>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𝐸</m:t>
                        </m:r>
                      </m:e>
                      <m:sub>
                        <m:r>
                          <a:rPr lang="en-US" altLang="zh-CN" i="1" dirty="0">
                            <a:latin typeface="Cambria Math" panose="02040503050406030204" pitchFamily="18" charset="0"/>
                          </a:rPr>
                          <m:t>𝑧</m:t>
                        </m:r>
                      </m:sub>
                    </m:sSub>
                  </m:oMath>
                </a14:m>
                <a:r>
                  <a:rPr lang="en-US" altLang="zh-CN" dirty="0"/>
                  <a:t> is a </a:t>
                </a:r>
              </a:p>
              <a:p>
                <a:pPr marL="0" indent="0">
                  <a:buNone/>
                </a:pPr>
                <a:r>
                  <a:rPr lang="en-US" altLang="zh-CN" dirty="0"/>
                  <a:t>constant, </a:t>
                </a:r>
                <a14:m>
                  <m:oMath xmlns:m="http://schemas.openxmlformats.org/officeDocument/2006/math">
                    <m:sSub>
                      <m:sSubPr>
                        <m:ctrlPr>
                          <a:rPr lang="en-US" altLang="zh-CN" i="1" dirty="0" smtClean="0">
                            <a:latin typeface="Cambria Math" panose="02040503050406030204" pitchFamily="18" charset="0"/>
                          </a:rPr>
                        </m:ctrlPr>
                      </m:sSubPr>
                      <m:e>
                        <m:r>
                          <a:rPr lang="zh-CN" altLang="en-US" i="1" dirty="0">
                            <a:latin typeface="Cambria Math" panose="02040503050406030204" pitchFamily="18" charset="0"/>
                          </a:rPr>
                          <m:t>𝛾</m:t>
                        </m:r>
                        <m:r>
                          <a:rPr lang="en-US" altLang="zh-CN" b="0" i="1" dirty="0" smtClean="0">
                            <a:latin typeface="Cambria Math" panose="02040503050406030204" pitchFamily="18" charset="0"/>
                          </a:rPr>
                          <m:t>=</m:t>
                        </m:r>
                        <m:r>
                          <a:rPr lang="zh-CN" altLang="en-US" i="1" dirty="0">
                            <a:latin typeface="Cambria Math" panose="02040503050406030204" pitchFamily="18" charset="0"/>
                          </a:rPr>
                          <m:t>𝛾</m:t>
                        </m:r>
                      </m:e>
                      <m:sub>
                        <m:r>
                          <a:rPr lang="en-US" altLang="zh-CN" b="0" i="1" dirty="0" smtClean="0">
                            <a:latin typeface="Cambria Math" panose="02040503050406030204" pitchFamily="18" charset="0"/>
                          </a:rPr>
                          <m:t>0</m:t>
                        </m:r>
                      </m:sub>
                    </m:sSub>
                    <m:r>
                      <a:rPr lang="en-US" altLang="zh-CN" b="0" i="1" dirty="0" smtClean="0">
                        <a:latin typeface="Cambria Math" panose="02040503050406030204" pitchFamily="18" charset="0"/>
                      </a:rPr>
                      <m:t>+</m:t>
                    </m:r>
                    <m:r>
                      <a:rPr lang="en-US" altLang="zh-CN" i="1" dirty="0">
                        <a:latin typeface="Cambria Math" panose="02040503050406030204" pitchFamily="18" charset="0"/>
                      </a:rPr>
                      <m:t>𝑔</m:t>
                    </m:r>
                    <m:r>
                      <a:rPr lang="en-US" altLang="zh-CN" b="0" i="1" dirty="0" smtClean="0">
                        <a:latin typeface="Cambria Math" panose="02040503050406030204" pitchFamily="18" charset="0"/>
                      </a:rPr>
                      <m:t>𝑠</m:t>
                    </m:r>
                  </m:oMath>
                </a14:m>
                <a:r>
                  <a:rPr lang="en-US" altLang="zh-CN" dirty="0"/>
                  <a:t>, the equation of motion becomes</a:t>
                </a:r>
              </a:p>
              <a:p>
                <a:pPr marL="0" indent="0">
                  <a:buNone/>
                </a:pPr>
                <a:endParaRPr lang="en-US" altLang="zh-CN" dirty="0"/>
              </a:p>
              <a:p>
                <a:pPr marL="0" indent="0">
                  <a:buNone/>
                </a:pPr>
                <a14:m>
                  <m:oMath xmlns:m="http://schemas.openxmlformats.org/officeDocument/2006/math">
                    <m:r>
                      <a:rPr lang="en-US" altLang="zh-CN" i="1" dirty="0" smtClean="0">
                        <a:latin typeface="Cambria Math" panose="02040503050406030204" pitchFamily="18" charset="0"/>
                      </a:rPr>
                      <m:t>(</m:t>
                    </m:r>
                    <m:r>
                      <a:rPr lang="zh-CN" altLang="en-US" i="1" dirty="0">
                        <a:latin typeface="Cambria Math" panose="02040503050406030204" pitchFamily="18" charset="0"/>
                      </a:rPr>
                      <m:t>𝛽𝛾</m:t>
                    </m:r>
                    <m:r>
                      <a:rPr lang="en-US" altLang="zh-CN" b="0" i="1" dirty="0" smtClean="0">
                        <a:latin typeface="Cambria Math" panose="02040503050406030204" pitchFamily="18" charset="0"/>
                      </a:rPr>
                      <m:t>)′</m:t>
                    </m:r>
                  </m:oMath>
                </a14:m>
                <a:r>
                  <a:rPr lang="en-US" altLang="zh-CN" dirty="0"/>
                  <a:t> </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𝑦</m:t>
                        </m:r>
                      </m:e>
                      <m:sup>
                        <m:r>
                          <a:rPr lang="en-US" altLang="zh-CN" i="1" dirty="0">
                            <a:latin typeface="Cambria Math" panose="02040503050406030204" pitchFamily="18" charset="0"/>
                          </a:rPr>
                          <m:t>′</m:t>
                        </m:r>
                      </m:sup>
                    </m:sSup>
                  </m:oMath>
                </a14:m>
                <a:r>
                  <a:rPr lang="en-US" altLang="zh-CN" dirty="0"/>
                  <a:t>+</a:t>
                </a:r>
                <a14:m>
                  <m:oMath xmlns:m="http://schemas.openxmlformats.org/officeDocument/2006/math">
                    <m:r>
                      <a:rPr lang="zh-CN" altLang="en-US" i="1" dirty="0">
                        <a:latin typeface="Cambria Math" panose="02040503050406030204" pitchFamily="18" charset="0"/>
                      </a:rPr>
                      <m:t>𝛽𝛾</m:t>
                    </m:r>
                    <m:r>
                      <a:rPr lang="en-US" altLang="zh-CN" b="0" i="1" dirty="0" smtClean="0">
                        <a:latin typeface="Cambria Math" panose="02040503050406030204" pitchFamily="18" charset="0"/>
                      </a:rPr>
                      <m:t>𝑦</m:t>
                    </m:r>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𝑒</m:t>
                        </m:r>
                      </m:num>
                      <m:den>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𝑐</m:t>
                        </m:r>
                      </m:den>
                    </m:f>
                    <m:r>
                      <m:rPr>
                        <m:nor/>
                      </m:rPr>
                      <a:rPr lang="en-US" altLang="zh-CN" b="0" i="0" dirty="0" smtClean="0">
                        <a:latin typeface="Cambria Math" panose="02040503050406030204" pitchFamily="18" charset="0"/>
                      </a:rPr>
                      <m:t>(−</m:t>
                    </m:r>
                    <m:f>
                      <m:fPr>
                        <m:ctrlPr>
                          <a:rPr lang="en-US" altLang="zh-CN" i="1" dirty="0">
                            <a:latin typeface="Cambria Math" panose="02040503050406030204" pitchFamily="18" charset="0"/>
                          </a:rPr>
                        </m:ctrlPr>
                      </m:fPr>
                      <m:num>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𝑐</m:t>
                        </m:r>
                        <m:r>
                          <a:rPr lang="zh-CN" altLang="en-US" i="1" dirty="0">
                            <a:latin typeface="Cambria Math" panose="02040503050406030204" pitchFamily="18" charset="0"/>
                          </a:rPr>
                          <m:t>𝛽𝛾</m:t>
                        </m:r>
                      </m:num>
                      <m:den>
                        <m:r>
                          <a:rPr lang="en-US" altLang="zh-CN" i="1" dirty="0">
                            <a:latin typeface="Cambria Math" panose="02040503050406030204" pitchFamily="18" charset="0"/>
                          </a:rPr>
                          <m:t>𝑒</m:t>
                        </m:r>
                      </m:den>
                    </m:f>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𝐾</m:t>
                        </m:r>
                      </m:e>
                      <m:sub>
                        <m:r>
                          <a:rPr lang="en-US" altLang="zh-CN" i="1" dirty="0">
                            <a:latin typeface="Cambria Math" panose="02040503050406030204" pitchFamily="18" charset="0"/>
                          </a:rPr>
                          <m:t>𝑦</m:t>
                        </m:r>
                      </m:sub>
                    </m:sSub>
                    <m:r>
                      <a:rPr lang="en-US" altLang="zh-CN" i="1" dirty="0">
                        <a:latin typeface="Cambria Math" panose="02040503050406030204" pitchFamily="18" charset="0"/>
                      </a:rPr>
                      <m:t>𝑦</m:t>
                    </m:r>
                    <m:r>
                      <a:rPr lang="en-US" altLang="zh-CN" b="0" i="1" dirty="0" smtClean="0">
                        <a:latin typeface="Cambria Math" panose="02040503050406030204" pitchFamily="18" charset="0"/>
                      </a:rPr>
                      <m:t>)=0</m:t>
                    </m:r>
                  </m:oMath>
                </a14:m>
                <a:r>
                  <a:rPr lang="en-US" altLang="zh-CN" dirty="0"/>
                  <a:t> or </a:t>
                </a:r>
                <a14:m>
                  <m:oMath xmlns:m="http://schemas.openxmlformats.org/officeDocument/2006/math">
                    <m:r>
                      <a:rPr lang="en-US" altLang="zh-CN" i="1" dirty="0">
                        <a:latin typeface="Cambria Math" panose="02040503050406030204" pitchFamily="18" charset="0"/>
                      </a:rPr>
                      <m:t>𝑦</m:t>
                    </m:r>
                    <m:r>
                      <a:rPr lang="en-US" altLang="zh-CN" i="1" dirty="0">
                        <a:latin typeface="Cambria Math" panose="02040503050406030204" pitchFamily="18" charset="0"/>
                      </a:rPr>
                      <m:t>′′</m:t>
                    </m:r>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m:t>
                        </m:r>
                        <m:r>
                          <a:rPr lang="zh-CN" altLang="en-US" i="1" dirty="0">
                            <a:latin typeface="Cambria Math" panose="02040503050406030204" pitchFamily="18" charset="0"/>
                          </a:rPr>
                          <m:t>𝛽𝛾</m:t>
                        </m:r>
                        <m:r>
                          <a:rPr lang="en-US" altLang="zh-CN" i="1" dirty="0">
                            <a:latin typeface="Cambria Math" panose="02040503050406030204" pitchFamily="18" charset="0"/>
                          </a:rPr>
                          <m:t>)′</m:t>
                        </m:r>
                      </m:num>
                      <m:den>
                        <m:r>
                          <a:rPr lang="zh-CN" altLang="en-US" i="1" dirty="0">
                            <a:latin typeface="Cambria Math" panose="02040503050406030204" pitchFamily="18" charset="0"/>
                          </a:rPr>
                          <m:t>𝛽𝛾</m:t>
                        </m:r>
                      </m:den>
                    </m:f>
                  </m:oMath>
                </a14:m>
                <a:r>
                  <a:rPr lang="en-US" altLang="zh-CN" dirty="0"/>
                  <a:t> </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𝑦</m:t>
                        </m:r>
                      </m:e>
                      <m:sup>
                        <m:r>
                          <a:rPr lang="en-US" altLang="zh-CN" i="1" dirty="0">
                            <a:latin typeface="Cambria Math" panose="02040503050406030204" pitchFamily="18" charset="0"/>
                          </a:rPr>
                          <m:t>′</m:t>
                        </m:r>
                      </m:sup>
                    </m:sSup>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𝐾</m:t>
                        </m:r>
                      </m:e>
                      <m:sub>
                        <m:r>
                          <a:rPr lang="en-US" altLang="zh-CN" i="1" dirty="0">
                            <a:latin typeface="Cambria Math" panose="02040503050406030204" pitchFamily="18" charset="0"/>
                          </a:rPr>
                          <m:t>𝑦</m:t>
                        </m:r>
                      </m:sub>
                    </m:sSub>
                    <m:r>
                      <a:rPr lang="en-US" altLang="zh-CN" i="1" dirty="0">
                        <a:latin typeface="Cambria Math" panose="02040503050406030204" pitchFamily="18" charset="0"/>
                      </a:rPr>
                      <m:t>𝑦</m:t>
                    </m:r>
                  </m:oMath>
                </a14:m>
                <a:r>
                  <a:rPr lang="en-US" altLang="zh-CN" dirty="0"/>
                  <a:t>=0,</a:t>
                </a:r>
              </a:p>
              <a:p>
                <a:pPr marL="0" indent="0">
                  <a:buNone/>
                </a:pPr>
                <a:endParaRPr lang="en-US" altLang="zh-CN" dirty="0"/>
              </a:p>
              <a:p>
                <a:pPr marL="0" indent="0">
                  <a:buNone/>
                </a:pPr>
                <a:r>
                  <a:rPr lang="en-US" altLang="zh-CN" dirty="0"/>
                  <a:t>where </a:t>
                </a:r>
                <a14:m>
                  <m:oMath xmlns:m="http://schemas.openxmlformats.org/officeDocument/2006/math">
                    <m:r>
                      <a:rPr lang="zh-CN" altLang="en-US" i="1" dirty="0" smtClean="0">
                        <a:latin typeface="Cambria Math" panose="02040503050406030204" pitchFamily="18" charset="0"/>
                      </a:rPr>
                      <m:t>𝛽</m:t>
                    </m:r>
                    <m:r>
                      <a:rPr lang="en-US" altLang="zh-CN" b="0" i="1" dirty="0" smtClean="0">
                        <a:latin typeface="Cambria Math" panose="02040503050406030204" pitchFamily="18" charset="0"/>
                      </a:rPr>
                      <m:t>=</m:t>
                    </m:r>
                    <m:rad>
                      <m:radPr>
                        <m:degHide m:val="on"/>
                        <m:ctrlPr>
                          <a:rPr lang="en-US" altLang="zh-CN" i="1" dirty="0">
                            <a:latin typeface="Cambria Math" panose="02040503050406030204" pitchFamily="18" charset="0"/>
                          </a:rPr>
                        </m:ctrlPr>
                      </m:radPr>
                      <m:deg/>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rad>
                  </m:oMath>
                </a14:m>
                <a:r>
                  <a:rPr lang="en-US" altLang="zh-CN" dirty="0"/>
                  <a:t>/</a:t>
                </a:r>
                <a14:m>
                  <m:oMath xmlns:m="http://schemas.openxmlformats.org/officeDocument/2006/math">
                    <m:r>
                      <a:rPr lang="zh-CN" altLang="en-US" i="1" dirty="0">
                        <a:latin typeface="Cambria Math" panose="02040503050406030204" pitchFamily="18" charset="0"/>
                      </a:rPr>
                      <m:t>𝛾</m:t>
                    </m:r>
                  </m:oMath>
                </a14:m>
                <a:r>
                  <a:rPr lang="en-US" altLang="zh-CN" dirty="0"/>
                  <a:t>, </a:t>
                </a:r>
                <a14:m>
                  <m:oMath xmlns:m="http://schemas.openxmlformats.org/officeDocument/2006/math">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m:t>
                        </m:r>
                      </m:sup>
                    </m:sSup>
                    <m:r>
                      <a:rPr lang="en-US" altLang="zh-CN" b="0" i="1" dirty="0" smtClean="0">
                        <a:latin typeface="Cambria Math" panose="02040503050406030204" pitchFamily="18" charset="0"/>
                      </a:rPr>
                      <m:t>=</m:t>
                    </m:r>
                    <m:r>
                      <a:rPr lang="en-US" altLang="zh-CN" i="1" dirty="0">
                        <a:latin typeface="Cambria Math" panose="02040503050406030204" pitchFamily="18" charset="0"/>
                      </a:rPr>
                      <m:t>𝑔</m:t>
                    </m:r>
                  </m:oMath>
                </a14:m>
                <a:r>
                  <a:rPr lang="en-US" altLang="zh-CN" dirty="0"/>
                  <a:t>, </a:t>
                </a:r>
                <a14:m>
                  <m:oMath xmlns:m="http://schemas.openxmlformats.org/officeDocument/2006/math">
                    <m:sSup>
                      <m:sSupPr>
                        <m:ctrlPr>
                          <a:rPr lang="en-US" altLang="zh-CN" b="0" i="1" dirty="0" smtClean="0">
                            <a:latin typeface="Cambria Math" panose="02040503050406030204" pitchFamily="18" charset="0"/>
                          </a:rPr>
                        </m:ctrlPr>
                      </m:sSupPr>
                      <m:e>
                        <m:r>
                          <a:rPr lang="zh-CN" altLang="en-US" i="1" dirty="0">
                            <a:latin typeface="Cambria Math" panose="02040503050406030204" pitchFamily="18" charset="0"/>
                          </a:rPr>
                          <m:t>𝛽</m:t>
                        </m:r>
                      </m:e>
                      <m:sup>
                        <m:r>
                          <a:rPr lang="en-US" altLang="zh-CN" b="0" i="1" dirty="0" smtClean="0">
                            <a:latin typeface="Cambria Math" panose="02040503050406030204" pitchFamily="18" charset="0"/>
                          </a:rPr>
                          <m:t>′</m:t>
                        </m:r>
                      </m:sup>
                    </m:sSup>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zh-CN" altLang="en-US" i="1" dirty="0">
                            <a:latin typeface="Cambria Math" panose="02040503050406030204" pitchFamily="18" charset="0"/>
                          </a:rPr>
                          <m:t>𝛾</m:t>
                        </m:r>
                        <m:r>
                          <a:rPr lang="en-US" altLang="zh-CN" i="1" dirty="0">
                            <a:latin typeface="Cambria Math" panose="02040503050406030204" pitchFamily="18" charset="0"/>
                          </a:rPr>
                          <m:t>′</m:t>
                        </m:r>
                      </m:num>
                      <m:den>
                        <m:rad>
                          <m:radPr>
                            <m:degHide m:val="on"/>
                            <m:ctrlPr>
                              <a:rPr lang="en-US" altLang="zh-CN" i="1" dirty="0">
                                <a:latin typeface="Cambria Math" panose="02040503050406030204" pitchFamily="18" charset="0"/>
                              </a:rPr>
                            </m:ctrlPr>
                          </m:radPr>
                          <m:deg/>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rad>
                      </m:den>
                    </m:f>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m:t>
                            </m:r>
                            <m:rad>
                              <m:radPr>
                                <m:degHide m:val="on"/>
                                <m:ctrlPr>
                                  <a:rPr lang="en-US" altLang="zh-CN" i="1" dirty="0">
                                    <a:latin typeface="Cambria Math" panose="02040503050406030204" pitchFamily="18" charset="0"/>
                                  </a:rPr>
                                </m:ctrlPr>
                              </m:radPr>
                              <m:deg/>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rad>
                          </m:sup>
                        </m:sSup>
                      </m:num>
                      <m:den>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den>
                    </m:f>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m:t>
                            </m:r>
                          </m:sup>
                        </m:sSup>
                      </m:num>
                      <m:den>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ad>
                          <m:radPr>
                            <m:degHide m:val="on"/>
                            <m:ctrlPr>
                              <a:rPr lang="en-US" altLang="zh-CN" i="1" dirty="0">
                                <a:latin typeface="Cambria Math" panose="02040503050406030204" pitchFamily="18" charset="0"/>
                              </a:rPr>
                            </m:ctrlPr>
                          </m:radPr>
                          <m:deg/>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rad>
                      </m:den>
                    </m:f>
                  </m:oMath>
                </a14:m>
                <a:r>
                  <a:rPr lang="en-US" altLang="zh-CN" dirty="0"/>
                  <a:t>, </a:t>
                </a:r>
              </a:p>
              <a:p>
                <a:pPr marL="0" indent="0">
                  <a:buNone/>
                </a:pPr>
                <a:endParaRPr lang="en-US" altLang="zh-CN" b="0" i="1" dirty="0">
                  <a:latin typeface="Cambria Math" panose="02040503050406030204" pitchFamily="18" charset="0"/>
                </a:endParaRPr>
              </a:p>
              <a:p>
                <a:pPr marL="0" indent="0">
                  <a:buNone/>
                </a:pPr>
                <a14:m>
                  <m:oMath xmlns:m="http://schemas.openxmlformats.org/officeDocument/2006/math">
                    <m:sSup>
                      <m:sSupPr>
                        <m:ctrlPr>
                          <a:rPr lang="en-US" altLang="zh-CN" b="0"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r>
                              <a:rPr lang="zh-CN" altLang="en-US" i="1" dirty="0">
                                <a:latin typeface="Cambria Math" panose="02040503050406030204" pitchFamily="18" charset="0"/>
                              </a:rPr>
                              <m:t>𝛽𝛾</m:t>
                            </m:r>
                          </m:e>
                        </m:d>
                      </m:e>
                      <m:sup>
                        <m:r>
                          <a:rPr lang="en-US" altLang="zh-CN" b="0" i="1" dirty="0" smtClean="0">
                            <a:latin typeface="Cambria Math" panose="02040503050406030204" pitchFamily="18" charset="0"/>
                          </a:rPr>
                          <m:t>′</m:t>
                        </m:r>
                      </m:sup>
                    </m:sSup>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zh-CN" altLang="en-US" i="1" dirty="0">
                            <a:latin typeface="Cambria Math" panose="02040503050406030204" pitchFamily="18" charset="0"/>
                          </a:rPr>
                          <m:t>𝛽</m:t>
                        </m:r>
                      </m:e>
                      <m:sup>
                        <m:r>
                          <a:rPr lang="en-US" altLang="zh-CN" b="0" i="1" dirty="0" smtClean="0">
                            <a:latin typeface="Cambria Math" panose="02040503050406030204" pitchFamily="18" charset="0"/>
                          </a:rPr>
                          <m:t>′</m:t>
                        </m:r>
                      </m:sup>
                    </m:sSup>
                    <m:r>
                      <a:rPr lang="zh-CN" altLang="en-US" i="1" dirty="0">
                        <a:latin typeface="Cambria Math" panose="02040503050406030204" pitchFamily="18" charset="0"/>
                      </a:rPr>
                      <m:t>𝛾</m:t>
                    </m:r>
                    <m:r>
                      <a:rPr lang="en-US" altLang="zh-CN" b="0" i="1" dirty="0" smtClean="0">
                        <a:latin typeface="Cambria Math" panose="02040503050406030204" pitchFamily="18" charset="0"/>
                      </a:rPr>
                      <m:t>+</m:t>
                    </m:r>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𝛽𝛾</m:t>
                        </m:r>
                      </m:e>
                      <m:sup>
                        <m:r>
                          <a:rPr lang="en-US" altLang="zh-CN" i="1" dirty="0">
                            <a:latin typeface="Cambria Math" panose="02040503050406030204" pitchFamily="18" charset="0"/>
                          </a:rPr>
                          <m:t>′</m:t>
                        </m:r>
                      </m:sup>
                    </m:sSup>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m:t>
                            </m:r>
                          </m:sup>
                        </m:sSup>
                      </m:num>
                      <m:den>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ad>
                          <m:radPr>
                            <m:degHide m:val="on"/>
                            <m:ctrlPr>
                              <a:rPr lang="en-US" altLang="zh-CN" i="1" dirty="0">
                                <a:latin typeface="Cambria Math" panose="02040503050406030204" pitchFamily="18" charset="0"/>
                              </a:rPr>
                            </m:ctrlPr>
                          </m:radPr>
                          <m:deg/>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rad>
                      </m:den>
                    </m:f>
                    <m:r>
                      <a:rPr lang="zh-CN" altLang="en-US" i="1" dirty="0">
                        <a:latin typeface="Cambria Math" panose="02040503050406030204" pitchFamily="18" charset="0"/>
                      </a:rPr>
                      <m:t>𝛾</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ad>
                          <m:radPr>
                            <m:degHide m:val="on"/>
                            <m:ctrlPr>
                              <a:rPr lang="en-US" altLang="zh-CN" i="1" dirty="0">
                                <a:latin typeface="Cambria Math" panose="02040503050406030204" pitchFamily="18" charset="0"/>
                              </a:rPr>
                            </m:ctrlPr>
                          </m:radPr>
                          <m:deg/>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rad>
                      </m:num>
                      <m:den>
                        <m:r>
                          <a:rPr lang="zh-CN" altLang="en-US" i="1" dirty="0">
                            <a:latin typeface="Cambria Math" panose="02040503050406030204" pitchFamily="18" charset="0"/>
                          </a:rPr>
                          <m:t>𝛾</m:t>
                        </m:r>
                      </m:den>
                    </m:f>
                    <m:sSup>
                      <m:sSupPr>
                        <m:ctrlPr>
                          <a:rPr lang="en-US" altLang="zh-CN" b="0" i="1" dirty="0" smtClean="0">
                            <a:latin typeface="Cambria Math" panose="02040503050406030204" pitchFamily="18" charset="0"/>
                          </a:rPr>
                        </m:ctrlPr>
                      </m:sSupPr>
                      <m:e>
                        <m:r>
                          <a:rPr lang="zh-CN" altLang="en-US" i="1" dirty="0">
                            <a:latin typeface="Cambria Math" panose="02040503050406030204" pitchFamily="18" charset="0"/>
                          </a:rPr>
                          <m:t>𝛾</m:t>
                        </m:r>
                      </m:e>
                      <m:sup>
                        <m:r>
                          <a:rPr lang="en-US" altLang="zh-CN" b="0" i="1" dirty="0" smtClean="0">
                            <a:latin typeface="Cambria Math" panose="02040503050406030204" pitchFamily="18" charset="0"/>
                          </a:rPr>
                          <m:t>′</m:t>
                        </m:r>
                      </m:sup>
                    </m:sSup>
                  </m:oMath>
                </a14:m>
                <a:r>
                  <a:rPr lang="en-US" altLang="zh-CN" dirty="0"/>
                  <a:t> </a:t>
                </a:r>
                <a14:m>
                  <m:oMath xmlns:m="http://schemas.openxmlformats.org/officeDocument/2006/math">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m:t>
                        </m:r>
                      </m:sup>
                    </m:sSup>
                    <m:d>
                      <m:dPr>
                        <m:ctrlPr>
                          <a:rPr lang="en-US" altLang="zh-CN" i="1" dirty="0">
                            <a:latin typeface="Cambria Math" panose="02040503050406030204" pitchFamily="18" charset="0"/>
                          </a:rPr>
                        </m:ctrlPr>
                      </m:dPr>
                      <m:e>
                        <m:f>
                          <m:fPr>
                            <m:ctrlPr>
                              <a:rPr lang="en-US" altLang="zh-CN" i="1" dirty="0">
                                <a:latin typeface="Cambria Math" panose="02040503050406030204" pitchFamily="18" charset="0"/>
                              </a:rPr>
                            </m:ctrlPr>
                          </m:fPr>
                          <m:num>
                            <m:r>
                              <a:rPr lang="zh-CN" altLang="en-US" i="1" dirty="0">
                                <a:latin typeface="Cambria Math" panose="02040503050406030204" pitchFamily="18" charset="0"/>
                              </a:rPr>
                              <m:t>𝛾</m:t>
                            </m:r>
                          </m:num>
                          <m:den>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ad>
                              <m:radPr>
                                <m:degHide m:val="on"/>
                                <m:ctrlPr>
                                  <a:rPr lang="en-US" altLang="zh-CN" i="1" dirty="0">
                                    <a:latin typeface="Cambria Math" panose="02040503050406030204" pitchFamily="18" charset="0"/>
                                  </a:rPr>
                                </m:ctrlPr>
                              </m:radPr>
                              <m:deg/>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rad>
                          </m:den>
                        </m:f>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zh-CN" altLang="en-US" i="1" dirty="0">
                                <a:latin typeface="Cambria Math" panose="02040503050406030204" pitchFamily="18" charset="0"/>
                              </a:rPr>
                              <m:t>𝛾</m:t>
                            </m:r>
                            <m:d>
                              <m:dPr>
                                <m:ctrlPr>
                                  <a:rPr lang="en-US" altLang="zh-CN" i="1" dirty="0">
                                    <a:latin typeface="Cambria Math" panose="02040503050406030204" pitchFamily="18" charset="0"/>
                                  </a:rPr>
                                </m:ctrlPr>
                              </m:dPr>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d>
                          </m:num>
                          <m:den>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ad>
                              <m:radPr>
                                <m:degHide m:val="on"/>
                                <m:ctrlPr>
                                  <a:rPr lang="en-US" altLang="zh-CN" i="1" dirty="0">
                                    <a:latin typeface="Cambria Math" panose="02040503050406030204" pitchFamily="18" charset="0"/>
                                  </a:rPr>
                                </m:ctrlPr>
                              </m:radPr>
                              <m:deg/>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rad>
                          </m:den>
                        </m:f>
                      </m:e>
                    </m:d>
                    <m:r>
                      <a:rPr lang="en-US" altLang="zh-CN" i="1" dirty="0">
                        <a:latin typeface="Cambria Math" panose="02040503050406030204" pitchFamily="18" charset="0"/>
                      </a:rPr>
                      <m:t>=</m:t>
                    </m:r>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zh-CN" altLang="en-US" i="1" dirty="0">
                            <a:latin typeface="Cambria Math" panose="02040503050406030204" pitchFamily="18" charset="0"/>
                          </a:rPr>
                          <m:t>𝛾</m:t>
                        </m:r>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m:t>
                            </m:r>
                          </m:sup>
                        </m:sSup>
                      </m:num>
                      <m:den>
                        <m:rad>
                          <m:radPr>
                            <m:degHide m:val="on"/>
                            <m:ctrlPr>
                              <a:rPr lang="en-US" altLang="zh-CN" i="1" dirty="0">
                                <a:latin typeface="Cambria Math" panose="02040503050406030204" pitchFamily="18" charset="0"/>
                              </a:rPr>
                            </m:ctrlPr>
                          </m:radPr>
                          <m:deg/>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rad>
                      </m:den>
                    </m:f>
                  </m:oMath>
                </a14:m>
                <a:r>
                  <a:rPr lang="zh-CN" altLang="en-US" b="0" i="1" dirty="0">
                    <a:latin typeface="Cambria Math" panose="02040503050406030204" pitchFamily="18" charset="0"/>
                  </a:rPr>
                  <a:t>，</a:t>
                </a:r>
                <a:r>
                  <a:rPr lang="en-US" altLang="zh-CN" dirty="0"/>
                  <a:t>then</a:t>
                </a:r>
                <a:endParaRPr lang="en-US" altLang="zh-CN" b="0" i="1" dirty="0">
                  <a:latin typeface="Cambria Math" panose="02040503050406030204" pitchFamily="18" charset="0"/>
                </a:endParaRPr>
              </a:p>
              <a:p>
                <a:pPr marL="0" indent="0">
                  <a:buNone/>
                </a:pPr>
                <a:endParaRPr lang="en-US" altLang="zh-CN" i="1" dirty="0">
                  <a:latin typeface="Cambria Math" panose="02040503050406030204" pitchFamily="18" charset="0"/>
                </a:endParaRPr>
              </a:p>
              <a:p>
                <a:pPr marL="0" indent="0">
                  <a:buNone/>
                </a:pPr>
                <a14:m>
                  <m:oMath xmlns:m="http://schemas.openxmlformats.org/officeDocument/2006/math">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f>
                          <m:fPr>
                            <m:ctrlPr>
                              <a:rPr lang="en-US" altLang="zh-CN" i="1" dirty="0">
                                <a:latin typeface="Cambria Math" panose="02040503050406030204" pitchFamily="18" charset="0"/>
                              </a:rPr>
                            </m:ctrlPr>
                          </m:fPr>
                          <m:num>
                            <m:r>
                              <a:rPr lang="zh-CN" altLang="en-US" i="1" dirty="0">
                                <a:latin typeface="Cambria Math" panose="02040503050406030204" pitchFamily="18" charset="0"/>
                              </a:rPr>
                              <m:t>𝛾</m:t>
                            </m:r>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m:t>
                                </m:r>
                              </m:sup>
                            </m:sSup>
                          </m:num>
                          <m:den>
                            <m:rad>
                              <m:radPr>
                                <m:degHide m:val="on"/>
                                <m:ctrlPr>
                                  <a:rPr lang="en-US" altLang="zh-CN" i="1" dirty="0">
                                    <a:latin typeface="Cambria Math" panose="02040503050406030204" pitchFamily="18" charset="0"/>
                                  </a:rPr>
                                </m:ctrlPr>
                              </m:radPr>
                              <m:deg/>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rad>
                          </m:den>
                        </m:f>
                      </m:num>
                      <m:den>
                        <m:rad>
                          <m:radPr>
                            <m:degHide m:val="on"/>
                            <m:ctrlPr>
                              <a:rPr lang="en-US" altLang="zh-CN" i="1" dirty="0">
                                <a:latin typeface="Cambria Math" panose="02040503050406030204" pitchFamily="18" charset="0"/>
                              </a:rPr>
                            </m:ctrlPr>
                          </m:radPr>
                          <m:deg/>
                          <m:e>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e>
                        </m:rad>
                      </m:den>
                    </m:f>
                  </m:oMath>
                </a14:m>
                <a:r>
                  <a:rPr lang="en-US" altLang="zh-CN" dirty="0"/>
                  <a:t> </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𝑦</m:t>
                        </m:r>
                      </m:e>
                      <m:sup>
                        <m:r>
                          <a:rPr lang="en-US" altLang="zh-CN" i="1" dirty="0">
                            <a:latin typeface="Cambria Math" panose="02040503050406030204" pitchFamily="18" charset="0"/>
                          </a:rPr>
                          <m:t>′</m:t>
                        </m:r>
                      </m:sup>
                    </m:sSup>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𝐾</m:t>
                        </m:r>
                      </m:e>
                      <m:sub>
                        <m:r>
                          <a:rPr lang="en-US" altLang="zh-CN" i="1" dirty="0">
                            <a:latin typeface="Cambria Math" panose="02040503050406030204" pitchFamily="18" charset="0"/>
                          </a:rPr>
                          <m:t>𝑦</m:t>
                        </m:r>
                      </m:sub>
                    </m:sSub>
                    <m:r>
                      <a:rPr lang="en-US" altLang="zh-CN" i="1" dirty="0">
                        <a:latin typeface="Cambria Math" panose="02040503050406030204" pitchFamily="18" charset="0"/>
                      </a:rPr>
                      <m:t>𝑦</m:t>
                    </m:r>
                  </m:oMath>
                </a14:m>
                <a:r>
                  <a:rPr lang="en-US" altLang="zh-CN" dirty="0"/>
                  <a:t>=0 or </a:t>
                </a:r>
                <a14:m>
                  <m:oMath xmlns:m="http://schemas.openxmlformats.org/officeDocument/2006/math">
                    <m:r>
                      <a:rPr lang="en-US" altLang="zh-CN" i="1" dirty="0">
                        <a:latin typeface="Cambria Math" panose="02040503050406030204" pitchFamily="18" charset="0"/>
                      </a:rPr>
                      <m:t>𝑦</m:t>
                    </m:r>
                    <m:r>
                      <a:rPr lang="en-US" altLang="zh-CN" i="1" dirty="0">
                        <a:latin typeface="Cambria Math" panose="02040503050406030204" pitchFamily="18" charset="0"/>
                      </a:rPr>
                      <m:t>′′</m:t>
                    </m:r>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zh-CN" altLang="en-US" i="1" dirty="0">
                            <a:latin typeface="Cambria Math" panose="02040503050406030204" pitchFamily="18" charset="0"/>
                          </a:rPr>
                          <m:t>𝛾</m:t>
                        </m:r>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m:t>
                            </m:r>
                          </m:sup>
                        </m:sSup>
                      </m:num>
                      <m:den>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−1</m:t>
                        </m:r>
                      </m:den>
                    </m:f>
                    <m:r>
                      <a:rPr lang="en-US" altLang="zh-CN" i="1" dirty="0">
                        <a:latin typeface="Cambria Math" panose="02040503050406030204" pitchFamily="18" charset="0"/>
                      </a:rPr>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𝑦</m:t>
                        </m:r>
                      </m:e>
                      <m:sup>
                        <m:r>
                          <a:rPr lang="en-US" altLang="zh-CN" i="1" dirty="0">
                            <a:latin typeface="Cambria Math" panose="02040503050406030204" pitchFamily="18" charset="0"/>
                          </a:rPr>
                          <m:t>′</m:t>
                        </m:r>
                      </m:sup>
                    </m:sSup>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𝐾</m:t>
                        </m:r>
                      </m:e>
                      <m:sub>
                        <m:r>
                          <a:rPr lang="en-US" altLang="zh-CN" i="1" dirty="0">
                            <a:latin typeface="Cambria Math" panose="02040503050406030204" pitchFamily="18" charset="0"/>
                          </a:rPr>
                          <m:t>𝑦</m:t>
                        </m:r>
                      </m:sub>
                    </m:sSub>
                    <m:r>
                      <a:rPr lang="en-US" altLang="zh-CN" i="1" dirty="0">
                        <a:latin typeface="Cambria Math" panose="02040503050406030204" pitchFamily="18" charset="0"/>
                      </a:rPr>
                      <m:t>𝑦</m:t>
                    </m:r>
                  </m:oMath>
                </a14:m>
                <a:r>
                  <a:rPr lang="en-US" altLang="zh-CN" dirty="0"/>
                  <a:t>=0, when</a:t>
                </a:r>
                <a14:m>
                  <m:oMath xmlns:m="http://schemas.openxmlformats.org/officeDocument/2006/math">
                    <m:r>
                      <a:rPr lang="en-US" altLang="zh-CN" b="0" i="0" dirty="0" smtClean="0">
                        <a:latin typeface="Cambria Math" panose="02040503050406030204" pitchFamily="18" charset="0"/>
                      </a:rPr>
                      <m:t> </m:t>
                    </m:r>
                    <m:r>
                      <a:rPr lang="zh-CN" altLang="en-US" i="1" dirty="0">
                        <a:latin typeface="Cambria Math" panose="02040503050406030204" pitchFamily="18" charset="0"/>
                      </a:rPr>
                      <m:t>𝛾</m:t>
                    </m:r>
                    <m:r>
                      <a:rPr lang="zh-CN" altLang="en-US" i="1" dirty="0" smtClean="0">
                        <a:latin typeface="Cambria Math" panose="02040503050406030204" pitchFamily="18" charset="0"/>
                      </a:rPr>
                      <m:t>≫</m:t>
                    </m:r>
                    <m:r>
                      <a:rPr lang="en-US" altLang="zh-CN" b="0" i="1" dirty="0" smtClean="0">
                        <a:latin typeface="Cambria Math" panose="02040503050406030204" pitchFamily="18" charset="0"/>
                      </a:rPr>
                      <m:t>1</m:t>
                    </m:r>
                  </m:oMath>
                </a14:m>
                <a:r>
                  <a:rPr lang="en-US" altLang="zh-CN" dirty="0"/>
                  <a:t>, </a:t>
                </a:r>
                <a14:m>
                  <m:oMath xmlns:m="http://schemas.openxmlformats.org/officeDocument/2006/math">
                    <m:r>
                      <a:rPr lang="en-US" altLang="zh-CN" i="1" dirty="0">
                        <a:latin typeface="Cambria Math" panose="02040503050406030204" pitchFamily="18" charset="0"/>
                      </a:rPr>
                      <m:t>𝑦</m:t>
                    </m:r>
                    <m:r>
                      <a:rPr lang="en-US" altLang="zh-CN" i="1" dirty="0">
                        <a:latin typeface="Cambria Math" panose="02040503050406030204" pitchFamily="18" charset="0"/>
                      </a:rPr>
                      <m:t>′′</m:t>
                    </m:r>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𝑔</m:t>
                        </m:r>
                      </m:num>
                      <m:den>
                        <m:r>
                          <a:rPr lang="zh-CN" altLang="en-US" i="1" dirty="0" smtClean="0">
                            <a:latin typeface="Cambria Math" panose="02040503050406030204" pitchFamily="18" charset="0"/>
                          </a:rPr>
                          <m:t>𝛾</m:t>
                        </m:r>
                      </m:den>
                    </m:f>
                    <m:r>
                      <a:rPr lang="en-US" altLang="zh-CN" i="1" dirty="0">
                        <a:latin typeface="Cambria Math" panose="02040503050406030204" pitchFamily="18" charset="0"/>
                      </a:rPr>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𝑦</m:t>
                        </m:r>
                      </m:e>
                      <m:sup>
                        <m:r>
                          <a:rPr lang="en-US" altLang="zh-CN" i="1" dirty="0">
                            <a:latin typeface="Cambria Math" panose="02040503050406030204" pitchFamily="18" charset="0"/>
                          </a:rPr>
                          <m:t>′</m:t>
                        </m:r>
                      </m:sup>
                    </m:sSup>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𝐾</m:t>
                        </m:r>
                      </m:e>
                      <m:sub>
                        <m:r>
                          <a:rPr lang="en-US" altLang="zh-CN" i="1" dirty="0">
                            <a:latin typeface="Cambria Math" panose="02040503050406030204" pitchFamily="18" charset="0"/>
                          </a:rPr>
                          <m:t>𝑦</m:t>
                        </m:r>
                      </m:sub>
                    </m:sSub>
                    <m:r>
                      <a:rPr lang="en-US" altLang="zh-CN" i="1" dirty="0">
                        <a:latin typeface="Cambria Math" panose="02040503050406030204" pitchFamily="18" charset="0"/>
                      </a:rPr>
                      <m:t>𝑦</m:t>
                    </m:r>
                  </m:oMath>
                </a14:m>
                <a:r>
                  <a:rPr lang="en-US" altLang="zh-CN" dirty="0"/>
                  <a:t>=0</a:t>
                </a:r>
              </a:p>
              <a:p>
                <a:pPr marL="0" indent="0">
                  <a:buNone/>
                </a:pPr>
                <a:r>
                  <a:rPr lang="en-US" altLang="zh-CN" dirty="0"/>
                  <a:t>The equation has two independent solutions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𝐽</m:t>
                        </m:r>
                      </m:e>
                      <m:sub>
                        <m:r>
                          <a:rPr lang="en-US" altLang="zh-CN" b="0" i="1" dirty="0" smtClean="0">
                            <a:latin typeface="Cambria Math" panose="02040503050406030204" pitchFamily="18" charset="0"/>
                          </a:rPr>
                          <m:t>0</m:t>
                        </m:r>
                      </m:sub>
                    </m:sSub>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𝑘</m:t>
                        </m:r>
                      </m:num>
                      <m:den>
                        <m:r>
                          <a:rPr lang="en-US" altLang="zh-CN" b="0" i="1" dirty="0" smtClean="0">
                            <a:latin typeface="Cambria Math" panose="02040503050406030204" pitchFamily="18" charset="0"/>
                          </a:rPr>
                          <m:t>𝑔</m:t>
                        </m:r>
                      </m:den>
                    </m:f>
                    <m:r>
                      <a:rPr lang="zh-CN" altLang="en-US" i="1" dirty="0">
                        <a:latin typeface="Cambria Math" panose="02040503050406030204" pitchFamily="18" charset="0"/>
                      </a:rPr>
                      <m:t>𝛾</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oMath>
                </a14:m>
                <a:r>
                  <a:rPr lang="en-US" altLang="zh-CN" dirty="0"/>
                  <a:t> and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𝑁</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𝑘</m:t>
                        </m:r>
                      </m:num>
                      <m:den>
                        <m:r>
                          <a:rPr lang="en-US" altLang="zh-CN" i="1" dirty="0">
                            <a:latin typeface="Cambria Math" panose="02040503050406030204" pitchFamily="18" charset="0"/>
                          </a:rPr>
                          <m:t>𝑔</m:t>
                        </m:r>
                      </m:den>
                    </m:f>
                    <m:r>
                      <a:rPr lang="zh-CN" altLang="en-US" i="1" dirty="0">
                        <a:latin typeface="Cambria Math" panose="02040503050406030204" pitchFamily="18" charset="0"/>
                      </a:rPr>
                      <m:t>𝛾</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oMath>
                </a14:m>
                <a:r>
                  <a:rPr lang="en-US" altLang="zh-CN" dirty="0"/>
                  <a:t> .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𝐽</m:t>
                        </m:r>
                      </m:e>
                      <m:sub>
                        <m:r>
                          <a:rPr lang="en-US" altLang="zh-CN" i="1" dirty="0">
                            <a:latin typeface="Cambria Math" panose="02040503050406030204" pitchFamily="18" charset="0"/>
                          </a:rPr>
                          <m:t>0</m:t>
                        </m:r>
                      </m:sub>
                    </m:sSub>
                  </m:oMath>
                </a14:m>
                <a:r>
                  <a:rPr lang="en-US" altLang="zh-CN" dirty="0"/>
                  <a:t> is the Bessel </a:t>
                </a:r>
              </a:p>
              <a:p>
                <a:pPr marL="0" indent="0">
                  <a:buNone/>
                </a:pPr>
                <a:r>
                  <a:rPr lang="en-US" altLang="zh-CN" dirty="0"/>
                  <a:t>function,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𝑁</m:t>
                        </m:r>
                      </m:e>
                      <m:sub>
                        <m:r>
                          <a:rPr lang="en-US" altLang="zh-CN" i="1" dirty="0">
                            <a:latin typeface="Cambria Math" panose="02040503050406030204" pitchFamily="18" charset="0"/>
                          </a:rPr>
                          <m:t>0</m:t>
                        </m:r>
                      </m:sub>
                    </m:sSub>
                  </m:oMath>
                </a14:m>
                <a:r>
                  <a:rPr lang="en-US" altLang="zh-CN" dirty="0"/>
                  <a:t> is the second kind Bessel function or </a:t>
                </a:r>
                <a:r>
                  <a:rPr lang="en-US" altLang="zh-CN" dirty="0" err="1"/>
                  <a:t>Newmann</a:t>
                </a:r>
                <a:r>
                  <a:rPr lang="en-US" altLang="zh-CN" dirty="0"/>
                  <a:t> function. </a:t>
                </a:r>
              </a:p>
              <a:p>
                <a:pPr marL="0" indent="0">
                  <a:buNone/>
                </a:pPr>
                <a:r>
                  <a:rPr lang="en-US" altLang="zh-CN" dirty="0"/>
                  <a:t>The plots of two functions are shown in the next page.</a:t>
                </a:r>
                <a:endParaRPr lang="en-US" altLang="zh-CN" b="0" i="1" dirty="0">
                  <a:latin typeface="Cambria Math" panose="02040503050406030204" pitchFamily="18" charset="0"/>
                </a:endParaRPr>
              </a:p>
            </p:txBody>
          </p:sp>
        </mc:Choice>
        <mc:Fallback xmlns="">
          <p:sp>
            <p:nvSpPr>
              <p:cNvPr id="3" name="内容占位符 2">
                <a:extLst>
                  <a:ext uri="{FF2B5EF4-FFF2-40B4-BE49-F238E27FC236}">
                    <a16:creationId xmlns:a16="http://schemas.microsoft.com/office/drawing/2014/main" id="{DB1FD1FA-5999-4337-B693-455825089192}"/>
                  </a:ext>
                </a:extLst>
              </p:cNvPr>
              <p:cNvSpPr>
                <a:spLocks noGrp="1" noRot="1" noChangeAspect="1" noMove="1" noResize="1" noEditPoints="1" noAdjustHandles="1" noChangeArrowheads="1" noChangeShapeType="1" noTextEdit="1"/>
              </p:cNvSpPr>
              <p:nvPr>
                <p:ph idx="1"/>
              </p:nvPr>
            </p:nvSpPr>
            <p:spPr>
              <a:xfrm>
                <a:off x="838200" y="551328"/>
                <a:ext cx="10634664" cy="5963771"/>
              </a:xfrm>
              <a:blipFill>
                <a:blip r:embed="rId2"/>
                <a:stretch>
                  <a:fillRect l="-631" t="-112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6D7C5041-7790-4041-B931-767707A3E192}"/>
              </a:ext>
            </a:extLst>
          </p:cNvPr>
          <p:cNvSpPr>
            <a:spLocks noGrp="1"/>
          </p:cNvSpPr>
          <p:nvPr>
            <p:ph type="sldNum" sz="quarter" idx="12"/>
          </p:nvPr>
        </p:nvSpPr>
        <p:spPr/>
        <p:txBody>
          <a:bodyPr/>
          <a:lstStyle/>
          <a:p>
            <a:fld id="{BECEA2A7-8118-4BBB-B458-A85BC23F12DD}" type="slidenum">
              <a:rPr lang="zh-CN" altLang="en-US" smtClean="0"/>
              <a:t>45</a:t>
            </a:fld>
            <a:endParaRPr lang="zh-CN" altLang="en-US"/>
          </a:p>
        </p:txBody>
      </p:sp>
    </p:spTree>
    <p:extLst>
      <p:ext uri="{BB962C8B-B14F-4D97-AF65-F5344CB8AC3E}">
        <p14:creationId xmlns:p14="http://schemas.microsoft.com/office/powerpoint/2010/main" val="2676214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2C0BCC3-0AD6-4DF7-B513-626A6CF8C67C}"/>
                  </a:ext>
                </a:extLst>
              </p:cNvPr>
              <p:cNvSpPr>
                <a:spLocks noGrp="1"/>
              </p:cNvSpPr>
              <p:nvPr>
                <p:ph idx="1"/>
              </p:nvPr>
            </p:nvSpPr>
            <p:spPr>
              <a:xfrm>
                <a:off x="657225" y="685800"/>
                <a:ext cx="10944225" cy="5491163"/>
              </a:xfrm>
            </p:spPr>
            <p:txBody>
              <a:bodyPr>
                <a:normAutofit fontScale="85000" lnSpcReduction="20000"/>
              </a:bodyPr>
              <a:lstStyle/>
              <a:p>
                <a:pPr marL="0" indent="0">
                  <a:buNone/>
                </a:pPr>
                <a:r>
                  <a:rPr lang="en-US" altLang="zh-CN" dirty="0"/>
                  <a:t>From the plot one can see that the oscillation decay </a:t>
                </a:r>
              </a:p>
              <a:p>
                <a:pPr marL="0" indent="0">
                  <a:buNone/>
                </a:pPr>
                <a:r>
                  <a:rPr lang="en-US" altLang="zh-CN" dirty="0"/>
                  <a:t>with the distance or time. It is a damping effect. This</a:t>
                </a:r>
              </a:p>
              <a:p>
                <a:pPr marL="0" indent="0">
                  <a:buNone/>
                </a:pPr>
                <a:r>
                  <a:rPr lang="en-US" altLang="zh-CN" dirty="0"/>
                  <a:t>is called the adiabatic approximation, because there </a:t>
                </a:r>
              </a:p>
              <a:p>
                <a:pPr marL="0" indent="0">
                  <a:buNone/>
                </a:pPr>
                <a:r>
                  <a:rPr lang="en-US" altLang="zh-CN" dirty="0"/>
                  <a:t>is no any median, the damping is only from acceleration. </a:t>
                </a:r>
              </a:p>
              <a:p>
                <a:pPr marL="0" indent="0">
                  <a:buNone/>
                </a:pPr>
                <a:r>
                  <a:rPr lang="en-US" altLang="zh-CN" dirty="0"/>
                  <a:t>With adiabatic damping, the beam emittance scales as </a:t>
                </a:r>
              </a:p>
              <a:p>
                <a:pPr marL="0" indent="0">
                  <a:buNone/>
                </a:pPr>
                <a14:m>
                  <m:oMath xmlns:m="http://schemas.openxmlformats.org/officeDocument/2006/math">
                    <m:r>
                      <a:rPr lang="zh-CN" altLang="en-US" i="1" dirty="0">
                        <a:latin typeface="Cambria Math" panose="02040503050406030204" pitchFamily="18" charset="0"/>
                        <a:ea typeface="Cambria Math" panose="02040503050406030204" pitchFamily="18" charset="0"/>
                      </a:rPr>
                      <m:t>𝜖</m:t>
                    </m:r>
                    <m:r>
                      <a:rPr lang="en-US" altLang="zh-CN" i="1" dirty="0" smtClean="0">
                        <a:latin typeface="Cambria Math" panose="02040503050406030204" pitchFamily="18" charset="0"/>
                        <a:ea typeface="Cambria Math" panose="02040503050406030204" pitchFamily="18" charset="0"/>
                      </a:rPr>
                      <m:t>∝</m:t>
                    </m:r>
                    <m:f>
                      <m:fPr>
                        <m:ctrlPr>
                          <a:rPr lang="en-US" altLang="zh-CN" i="1" dirty="0" smtClean="0">
                            <a:latin typeface="Cambria Math" panose="02040503050406030204" pitchFamily="18" charset="0"/>
                          </a:rPr>
                        </m:ctrlPr>
                      </m:fPr>
                      <m:num>
                        <m:r>
                          <a:rPr lang="en-US" altLang="zh-CN" b="0" i="1" dirty="0" smtClean="0">
                            <a:latin typeface="Cambria Math" panose="02040503050406030204" pitchFamily="18" charset="0"/>
                          </a:rPr>
                          <m:t>1</m:t>
                        </m:r>
                      </m:num>
                      <m:den>
                        <m:r>
                          <a:rPr lang="zh-CN" altLang="en-US" b="0" i="1" dirty="0" smtClean="0">
                            <a:latin typeface="Cambria Math" panose="02040503050406030204" pitchFamily="18" charset="0"/>
                          </a:rPr>
                          <m:t>𝛽</m:t>
                        </m:r>
                        <m:r>
                          <a:rPr lang="zh-CN" altLang="en-US" i="1" dirty="0" smtClean="0">
                            <a:latin typeface="Cambria Math" panose="02040503050406030204" pitchFamily="18" charset="0"/>
                          </a:rPr>
                          <m:t>𝛾</m:t>
                        </m:r>
                      </m:den>
                    </m:f>
                  </m:oMath>
                </a14:m>
                <a:r>
                  <a:rPr lang="en-US" altLang="zh-CN" dirty="0"/>
                  <a:t>, one can define a normalized emittance </a:t>
                </a:r>
                <a14:m>
                  <m:oMath xmlns:m="http://schemas.openxmlformats.org/officeDocument/2006/math">
                    <m:sSub>
                      <m:sSubPr>
                        <m:ctrlPr>
                          <a:rPr lang="en-US" altLang="zh-CN" i="1" dirty="0" smtClean="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𝜖</m:t>
                        </m:r>
                      </m:e>
                      <m:sub>
                        <m:r>
                          <a:rPr lang="en-US" altLang="zh-CN" b="0" i="1" dirty="0" smtClean="0">
                            <a:latin typeface="Cambria Math" panose="02040503050406030204" pitchFamily="18" charset="0"/>
                            <a:ea typeface="Cambria Math" panose="02040503050406030204" pitchFamily="18" charset="0"/>
                          </a:rPr>
                          <m:t>𝑁</m:t>
                        </m:r>
                      </m:sub>
                    </m:sSub>
                    <m:r>
                      <a:rPr lang="en-US" altLang="zh-CN" b="0" i="1" dirty="0" smtClean="0">
                        <a:latin typeface="Cambria Math" panose="02040503050406030204" pitchFamily="18" charset="0"/>
                        <a:ea typeface="Cambria Math" panose="02040503050406030204" pitchFamily="18" charset="0"/>
                      </a:rPr>
                      <m:t>=</m:t>
                    </m:r>
                    <m:r>
                      <a:rPr lang="zh-CN" altLang="en-US" b="0" i="1" dirty="0" smtClean="0">
                        <a:latin typeface="Cambria Math" panose="02040503050406030204" pitchFamily="18" charset="0"/>
                        <a:ea typeface="Cambria Math" panose="02040503050406030204" pitchFamily="18" charset="0"/>
                      </a:rPr>
                      <m:t>𝛽𝛾</m:t>
                    </m:r>
                    <m:r>
                      <a:rPr lang="zh-CN" altLang="en-US" i="1" dirty="0">
                        <a:latin typeface="Cambria Math" panose="02040503050406030204" pitchFamily="18" charset="0"/>
                        <a:ea typeface="Cambria Math" panose="02040503050406030204" pitchFamily="18" charset="0"/>
                      </a:rPr>
                      <m:t>𝜖</m:t>
                    </m:r>
                  </m:oMath>
                </a14:m>
                <a:r>
                  <a:rPr lang="en-US" altLang="zh-CN" dirty="0"/>
                  <a:t>.</a:t>
                </a:r>
              </a:p>
              <a:p>
                <a:pPr marL="0" indent="0">
                  <a:buNone/>
                </a:pPr>
                <a:r>
                  <a:rPr lang="en-US" altLang="zh-CN" dirty="0"/>
                  <a:t>Usually, it is used for comparing different types of </a:t>
                </a:r>
              </a:p>
              <a:p>
                <a:pPr marL="0" indent="0">
                  <a:buNone/>
                </a:pPr>
                <a:r>
                  <a:rPr lang="en-US" altLang="zh-CN" dirty="0"/>
                  <a:t>accelerators. Physically, adiabatic damping comes </a:t>
                </a:r>
              </a:p>
              <a:p>
                <a:pPr marL="0" indent="0">
                  <a:buNone/>
                </a:pPr>
                <a:r>
                  <a:rPr lang="en-US" altLang="zh-CN" dirty="0"/>
                  <a:t>from the following: a particle with momentum </a:t>
                </a:r>
                <a14:m>
                  <m:oMath xmlns:m="http://schemas.openxmlformats.org/officeDocument/2006/math">
                    <m:r>
                      <a:rPr lang="en-US" altLang="zh-CN" b="0" i="1" dirty="0" smtClean="0">
                        <a:latin typeface="Cambria Math" panose="02040503050406030204" pitchFamily="18" charset="0"/>
                      </a:rPr>
                      <m:t>𝑃</m:t>
                    </m:r>
                  </m:oMath>
                </a14:m>
                <a:r>
                  <a:rPr lang="en-US" altLang="zh-CN" dirty="0"/>
                  <a:t>, </a:t>
                </a:r>
              </a:p>
              <a:p>
                <a:pPr marL="0" indent="0">
                  <a:buNone/>
                </a:pPr>
                <a:r>
                  <a:rPr lang="en-US" altLang="zh-CN" dirty="0"/>
                  <a:t>and the phase space coordinate </a:t>
                </a:r>
                <a14:m>
                  <m:oMath xmlns:m="http://schemas.openxmlformats.org/officeDocument/2006/math">
                    <m:r>
                      <a:rPr lang="en-US" altLang="zh-CN" b="0" i="0" dirty="0" smtClean="0">
                        <a:latin typeface="Cambria Math" panose="02040503050406030204" pitchFamily="18" charset="0"/>
                        <a:ea typeface="Cambria Math" panose="02040503050406030204" pitchFamily="18" charset="0"/>
                      </a:rPr>
                      <m:t>(</m:t>
                    </m:r>
                    <m:r>
                      <m:rPr>
                        <m:sty m:val="p"/>
                      </m:rPr>
                      <a:rPr lang="en-US" altLang="zh-CN" b="0" i="0" dirty="0" smtClean="0">
                        <a:latin typeface="Cambria Math" panose="02040503050406030204" pitchFamily="18" charset="0"/>
                        <a:ea typeface="Cambria Math" panose="02040503050406030204" pitchFamily="18" charset="0"/>
                      </a:rPr>
                      <m:t>y</m:t>
                    </m:r>
                    <m:r>
                      <a:rPr lang="en-US" altLang="zh-CN" b="0" i="0" dirty="0" smtClean="0">
                        <a:latin typeface="Cambria Math" panose="02040503050406030204" pitchFamily="18" charset="0"/>
                        <a:ea typeface="Cambria Math" panose="02040503050406030204" pitchFamily="18" charset="0"/>
                      </a:rPr>
                      <m:t>,</m:t>
                    </m:r>
                    <m:r>
                      <m:rPr>
                        <m:sty m:val="p"/>
                      </m:rPr>
                      <a:rPr lang="en-US" altLang="zh-CN" b="0" i="0" dirty="0" smtClean="0">
                        <a:latin typeface="Cambria Math" panose="02040503050406030204" pitchFamily="18" charset="0"/>
                        <a:ea typeface="Cambria Math" panose="02040503050406030204" pitchFamily="18" charset="0"/>
                      </a:rPr>
                      <m:t>y</m:t>
                    </m:r>
                    <m:r>
                      <a:rPr lang="en-US" altLang="zh-CN" b="0" i="0"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m:t>
                    </m:r>
                  </m:oMath>
                </a14:m>
                <a:r>
                  <a:rPr lang="en-US" altLang="zh-CN" dirty="0"/>
                  <a:t>, after accelerating</a:t>
                </a:r>
              </a:p>
              <a:p>
                <a:pPr marL="0" indent="0">
                  <a:buNone/>
                </a:pPr>
                <a:r>
                  <a:rPr lang="en-US" altLang="zh-CN" dirty="0"/>
                  <a:t>the longitudinal momentum get a increase </a:t>
                </a:r>
                <a14:m>
                  <m:oMath xmlns:m="http://schemas.openxmlformats.org/officeDocument/2006/math">
                    <m:r>
                      <a:rPr lang="el-GR" altLang="zh-CN"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rPr>
                      <m:t>𝑃</m:t>
                    </m:r>
                  </m:oMath>
                </a14:m>
                <a:r>
                  <a:rPr lang="en-US" altLang="zh-CN" dirty="0"/>
                  <a:t>, its  </a:t>
                </a:r>
                <a14:m>
                  <m:oMath xmlns:m="http://schemas.openxmlformats.org/officeDocument/2006/math">
                    <m:r>
                      <m:rPr>
                        <m:sty m:val="p"/>
                      </m:rPr>
                      <a:rPr lang="en-US" altLang="zh-CN" b="0" i="0" dirty="0" smtClean="0">
                        <a:latin typeface="Cambria Math" panose="02040503050406030204" pitchFamily="18" charset="0"/>
                        <a:ea typeface="Cambria Math" panose="02040503050406030204" pitchFamily="18" charset="0"/>
                      </a:rPr>
                      <m:t>y</m:t>
                    </m:r>
                  </m:oMath>
                </a14:m>
                <a:r>
                  <a:rPr lang="en-US" altLang="zh-CN" dirty="0"/>
                  <a:t> </a:t>
                </a:r>
              </a:p>
              <a:p>
                <a:pPr marL="0" indent="0">
                  <a:buNone/>
                </a:pPr>
                <a:r>
                  <a:rPr lang="en-US" altLang="zh-CN" dirty="0"/>
                  <a:t>is unchanged, but its slope is reduced a little </a:t>
                </a:r>
              </a:p>
              <a:p>
                <a:pPr marL="0" indent="0">
                  <a:buNone/>
                </a:pPr>
                <a14:m>
                  <m:oMath xmlns:m="http://schemas.openxmlformats.org/officeDocument/2006/math">
                    <m:sSup>
                      <m:sSupPr>
                        <m:ctrlPr>
                          <a:rPr lang="en-US" altLang="zh-CN" i="1" dirty="0">
                            <a:latin typeface="Cambria Math" panose="02040503050406030204" pitchFamily="18" charset="0"/>
                            <a:ea typeface="Cambria Math" panose="02040503050406030204" pitchFamily="18" charset="0"/>
                          </a:rPr>
                        </m:ctrlPr>
                      </m:sSupPr>
                      <m:e>
                        <m:r>
                          <m:rPr>
                            <m:sty m:val="p"/>
                          </m:rPr>
                          <a:rPr lang="en-US" altLang="zh-CN" dirty="0">
                            <a:latin typeface="Cambria Math" panose="02040503050406030204" pitchFamily="18" charset="0"/>
                            <a:ea typeface="Cambria Math" panose="02040503050406030204" pitchFamily="18" charset="0"/>
                          </a:rPr>
                          <m:t>y</m:t>
                        </m:r>
                      </m:e>
                      <m:sup>
                        <m:r>
                          <a:rPr lang="en-US" altLang="zh-CN" i="1" dirty="0">
                            <a:latin typeface="Cambria Math" panose="02040503050406030204" pitchFamily="18" charset="0"/>
                            <a:ea typeface="Cambria Math" panose="02040503050406030204" pitchFamily="18" charset="0"/>
                          </a:rPr>
                          <m:t>′</m:t>
                        </m:r>
                      </m:sup>
                    </m:sSup>
                    <m:r>
                      <a:rPr lang="en-US" altLang="zh-CN" i="1" dirty="0" smtClean="0">
                        <a:latin typeface="Cambria Math" panose="02040503050406030204" pitchFamily="18" charset="0"/>
                        <a:ea typeface="Cambria Math" panose="02040503050406030204" pitchFamily="18" charset="0"/>
                      </a:rPr>
                      <m:t>→</m:t>
                    </m:r>
                    <m:f>
                      <m:fPr>
                        <m:ctrlPr>
                          <a:rPr lang="en-US" altLang="zh-CN" i="1" dirty="0" smtClean="0">
                            <a:latin typeface="Cambria Math" panose="02040503050406030204" pitchFamily="18" charset="0"/>
                          </a:rPr>
                        </m:ctrlPr>
                      </m:fPr>
                      <m:num>
                        <m:sSub>
                          <m:sSubPr>
                            <m:ctrlPr>
                              <a:rPr lang="en-US" altLang="zh-CN" i="1" dirty="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𝑃</m:t>
                            </m:r>
                          </m:e>
                          <m:sub>
                            <m:r>
                              <a:rPr lang="en-US" altLang="zh-CN" b="0" i="1" dirty="0" smtClean="0">
                                <a:latin typeface="Cambria Math" panose="02040503050406030204" pitchFamily="18" charset="0"/>
                                <a:ea typeface="Cambria Math" panose="02040503050406030204" pitchFamily="18" charset="0"/>
                              </a:rPr>
                              <m:t>𝑦</m:t>
                            </m:r>
                          </m:sub>
                        </m:sSub>
                      </m:num>
                      <m:den>
                        <m:sSub>
                          <m:sSubPr>
                            <m:ctrlPr>
                              <a:rPr lang="en-US" altLang="zh-CN" i="1" dirty="0">
                                <a:latin typeface="Cambria Math" panose="02040503050406030204" pitchFamily="18" charset="0"/>
                                <a:ea typeface="Cambria Math" panose="02040503050406030204" pitchFamily="18" charset="0"/>
                              </a:rPr>
                            </m:ctrlPr>
                          </m:sSubPr>
                          <m:e>
                            <m:r>
                              <a:rPr lang="en-US" altLang="zh-CN" i="1" dirty="0">
                                <a:latin typeface="Cambria Math" panose="02040503050406030204" pitchFamily="18" charset="0"/>
                                <a:ea typeface="Cambria Math" panose="02040503050406030204" pitchFamily="18" charset="0"/>
                              </a:rPr>
                              <m:t>𝑃</m:t>
                            </m:r>
                          </m:e>
                          <m:sub>
                            <m:r>
                              <a:rPr lang="en-US" altLang="zh-CN" b="0" i="1" dirty="0" smtClean="0">
                                <a:latin typeface="Cambria Math" panose="02040503050406030204" pitchFamily="18" charset="0"/>
                                <a:ea typeface="Cambria Math" panose="02040503050406030204" pitchFamily="18" charset="0"/>
                              </a:rPr>
                              <m:t>𝑧</m:t>
                            </m:r>
                          </m:sub>
                        </m:sSub>
                      </m:den>
                    </m:f>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𝑃</m:t>
                        </m:r>
                      </m:num>
                      <m:den>
                        <m:r>
                          <a:rPr lang="en-US" altLang="zh-CN" b="0" i="1" dirty="0" smtClean="0">
                            <a:latin typeface="Cambria Math" panose="02040503050406030204" pitchFamily="18" charset="0"/>
                            <a:ea typeface="Cambria Math" panose="02040503050406030204" pitchFamily="18" charset="0"/>
                          </a:rPr>
                          <m:t>𝑃</m:t>
                        </m:r>
                        <m:r>
                          <a:rPr lang="en-US" altLang="zh-CN" b="0"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𝑃</m:t>
                        </m:r>
                      </m:den>
                    </m:f>
                  </m:oMath>
                </a14:m>
                <a:r>
                  <a:rPr lang="en-US" altLang="zh-CN" dirty="0">
                    <a:ea typeface="Cambria Math" panose="02040503050406030204" pitchFamily="18" charset="0"/>
                  </a:rPr>
                  <a:t> </a:t>
                </a:r>
                <a14:m>
                  <m:oMath xmlns:m="http://schemas.openxmlformats.org/officeDocument/2006/math">
                    <m:sSup>
                      <m:sSupPr>
                        <m:ctrlPr>
                          <a:rPr lang="en-US" altLang="zh-CN" i="1" dirty="0">
                            <a:latin typeface="Cambria Math" panose="02040503050406030204" pitchFamily="18" charset="0"/>
                            <a:ea typeface="Cambria Math" panose="02040503050406030204" pitchFamily="18" charset="0"/>
                          </a:rPr>
                        </m:ctrlPr>
                      </m:sSupPr>
                      <m:e>
                        <m:r>
                          <m:rPr>
                            <m:sty m:val="p"/>
                          </m:rPr>
                          <a:rPr lang="en-US" altLang="zh-CN" dirty="0">
                            <a:latin typeface="Cambria Math" panose="02040503050406030204" pitchFamily="18" charset="0"/>
                            <a:ea typeface="Cambria Math" panose="02040503050406030204" pitchFamily="18" charset="0"/>
                          </a:rPr>
                          <m:t>y</m:t>
                        </m:r>
                      </m:e>
                      <m:sup>
                        <m:r>
                          <a:rPr lang="en-US" altLang="zh-CN" i="1" dirty="0">
                            <a:latin typeface="Cambria Math" panose="02040503050406030204" pitchFamily="18" charset="0"/>
                            <a:ea typeface="Cambria Math" panose="02040503050406030204" pitchFamily="18" charset="0"/>
                          </a:rPr>
                          <m:t>′</m:t>
                        </m:r>
                      </m:sup>
                    </m:sSup>
                    <m:r>
                      <a:rPr lang="en-US" altLang="zh-CN" b="0" i="1" dirty="0" smtClean="0">
                        <a:latin typeface="Cambria Math" panose="02040503050406030204" pitchFamily="18" charset="0"/>
                        <a:ea typeface="Cambria Math" panose="02040503050406030204" pitchFamily="18" charset="0"/>
                      </a:rPr>
                      <m:t>&lt;</m:t>
                    </m:r>
                  </m:oMath>
                </a14:m>
                <a:r>
                  <a:rPr lang="en-US" altLang="zh-CN" dirty="0">
                    <a:ea typeface="Cambria Math" panose="02040503050406030204" pitchFamily="18" charset="0"/>
                  </a:rPr>
                  <a:t> </a:t>
                </a:r>
                <a14:m>
                  <m:oMath xmlns:m="http://schemas.openxmlformats.org/officeDocument/2006/math">
                    <m:sSup>
                      <m:sSupPr>
                        <m:ctrlPr>
                          <a:rPr lang="en-US" altLang="zh-CN" i="1" dirty="0">
                            <a:latin typeface="Cambria Math" panose="02040503050406030204" pitchFamily="18" charset="0"/>
                            <a:ea typeface="Cambria Math" panose="02040503050406030204" pitchFamily="18" charset="0"/>
                          </a:rPr>
                        </m:ctrlPr>
                      </m:sSupPr>
                      <m:e>
                        <m:r>
                          <m:rPr>
                            <m:sty m:val="p"/>
                          </m:rPr>
                          <a:rPr lang="en-US" altLang="zh-CN" dirty="0">
                            <a:latin typeface="Cambria Math" panose="02040503050406030204" pitchFamily="18" charset="0"/>
                            <a:ea typeface="Cambria Math" panose="02040503050406030204" pitchFamily="18" charset="0"/>
                          </a:rPr>
                          <m:t>y</m:t>
                        </m:r>
                      </m:e>
                      <m:sup>
                        <m:r>
                          <a:rPr lang="en-US" altLang="zh-CN" i="1" dirty="0">
                            <a:latin typeface="Cambria Math" panose="02040503050406030204" pitchFamily="18" charset="0"/>
                            <a:ea typeface="Cambria Math" panose="02040503050406030204" pitchFamily="18" charset="0"/>
                          </a:rPr>
                          <m:t>′</m:t>
                        </m:r>
                      </m:sup>
                    </m:sSup>
                  </m:oMath>
                </a14:m>
                <a:r>
                  <a:rPr lang="en-US" altLang="zh-CN" dirty="0"/>
                  <a:t>,</a:t>
                </a:r>
                <a:r>
                  <a:rPr lang="zh-CN" altLang="en-US" dirty="0"/>
                  <a:t> </a:t>
                </a:r>
                <a:r>
                  <a:rPr lang="en-US" altLang="zh-CN" dirty="0"/>
                  <a:t>it is decrease turn by turn.</a:t>
                </a:r>
              </a:p>
            </p:txBody>
          </p:sp>
        </mc:Choice>
        <mc:Fallback xmlns="">
          <p:sp>
            <p:nvSpPr>
              <p:cNvPr id="3" name="内容占位符 2">
                <a:extLst>
                  <a:ext uri="{FF2B5EF4-FFF2-40B4-BE49-F238E27FC236}">
                    <a16:creationId xmlns:a16="http://schemas.microsoft.com/office/drawing/2014/main" id="{52C0BCC3-0AD6-4DF7-B513-626A6CF8C67C}"/>
                  </a:ext>
                </a:extLst>
              </p:cNvPr>
              <p:cNvSpPr>
                <a:spLocks noGrp="1" noRot="1" noChangeAspect="1" noMove="1" noResize="1" noEditPoints="1" noAdjustHandles="1" noChangeArrowheads="1" noChangeShapeType="1" noTextEdit="1"/>
              </p:cNvSpPr>
              <p:nvPr>
                <p:ph idx="1"/>
              </p:nvPr>
            </p:nvSpPr>
            <p:spPr>
              <a:xfrm>
                <a:off x="657225" y="685800"/>
                <a:ext cx="10944225" cy="5491163"/>
              </a:xfrm>
              <a:blipFill>
                <a:blip r:embed="rId2"/>
                <a:stretch>
                  <a:fillRect l="-891" t="-244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8BA1978-A7DF-4C0C-863E-A9F58820C532}"/>
              </a:ext>
            </a:extLst>
          </p:cNvPr>
          <p:cNvSpPr>
            <a:spLocks noGrp="1"/>
          </p:cNvSpPr>
          <p:nvPr>
            <p:ph type="sldNum" sz="quarter" idx="12"/>
          </p:nvPr>
        </p:nvSpPr>
        <p:spPr/>
        <p:txBody>
          <a:bodyPr/>
          <a:lstStyle/>
          <a:p>
            <a:fld id="{BECEA2A7-8118-4BBB-B458-A85BC23F12DD}" type="slidenum">
              <a:rPr lang="zh-CN" altLang="en-US" smtClean="0"/>
              <a:t>46</a:t>
            </a:fld>
            <a:endParaRPr lang="zh-CN" altLang="en-US"/>
          </a:p>
        </p:txBody>
      </p:sp>
      <p:pic>
        <p:nvPicPr>
          <p:cNvPr id="5" name="内容占位符 12">
            <a:extLst>
              <a:ext uri="{FF2B5EF4-FFF2-40B4-BE49-F238E27FC236}">
                <a16:creationId xmlns:a16="http://schemas.microsoft.com/office/drawing/2014/main" id="{C2F6754D-9230-49A8-B72A-03D3B45B0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976" y="1400176"/>
            <a:ext cx="3382118" cy="2004218"/>
          </a:xfrm>
          <a:prstGeom prst="rect">
            <a:avLst/>
          </a:prstGeom>
        </p:spPr>
      </p:pic>
      <p:pic>
        <p:nvPicPr>
          <p:cNvPr id="6" name="图片 5">
            <a:extLst>
              <a:ext uri="{FF2B5EF4-FFF2-40B4-BE49-F238E27FC236}">
                <a16:creationId xmlns:a16="http://schemas.microsoft.com/office/drawing/2014/main" id="{3814BC00-E163-4DBC-8A0F-E45736DB5F1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02260" y="3971926"/>
            <a:ext cx="3379981" cy="2015469"/>
          </a:xfrm>
          <a:prstGeom prst="rect">
            <a:avLst/>
          </a:prstGeom>
        </p:spPr>
      </p:pic>
      <p:sp>
        <p:nvSpPr>
          <p:cNvPr id="7" name="文本框 6">
            <a:extLst>
              <a:ext uri="{FF2B5EF4-FFF2-40B4-BE49-F238E27FC236}">
                <a16:creationId xmlns:a16="http://schemas.microsoft.com/office/drawing/2014/main" id="{6779C4A1-5670-4AF9-8FED-A58F5C9ECD08}"/>
              </a:ext>
            </a:extLst>
          </p:cNvPr>
          <p:cNvSpPr txBox="1"/>
          <p:nvPr/>
        </p:nvSpPr>
        <p:spPr>
          <a:xfrm>
            <a:off x="9001126" y="1000126"/>
            <a:ext cx="1662635" cy="369332"/>
          </a:xfrm>
          <a:prstGeom prst="rect">
            <a:avLst/>
          </a:prstGeom>
          <a:noFill/>
        </p:spPr>
        <p:txBody>
          <a:bodyPr wrap="none" rtlCol="0">
            <a:spAutoFit/>
          </a:bodyPr>
          <a:lstStyle/>
          <a:p>
            <a:r>
              <a:rPr lang="en-US" altLang="zh-CN" dirty="0"/>
              <a:t>Bessel</a:t>
            </a:r>
            <a:r>
              <a:rPr lang="zh-CN" altLang="en-US" dirty="0"/>
              <a:t> </a:t>
            </a:r>
            <a:r>
              <a:rPr lang="en-US" altLang="zh-CN" dirty="0"/>
              <a:t>function</a:t>
            </a:r>
            <a:endParaRPr lang="zh-CN" altLang="en-US" dirty="0"/>
          </a:p>
        </p:txBody>
      </p:sp>
      <p:sp>
        <p:nvSpPr>
          <p:cNvPr id="8" name="文本框 7">
            <a:extLst>
              <a:ext uri="{FF2B5EF4-FFF2-40B4-BE49-F238E27FC236}">
                <a16:creationId xmlns:a16="http://schemas.microsoft.com/office/drawing/2014/main" id="{30C27203-9D90-46D0-9335-6764CCEC42BF}"/>
              </a:ext>
            </a:extLst>
          </p:cNvPr>
          <p:cNvSpPr txBox="1"/>
          <p:nvPr/>
        </p:nvSpPr>
        <p:spPr>
          <a:xfrm>
            <a:off x="8910639" y="3481389"/>
            <a:ext cx="2135521" cy="369332"/>
          </a:xfrm>
          <a:prstGeom prst="rect">
            <a:avLst/>
          </a:prstGeom>
          <a:noFill/>
        </p:spPr>
        <p:txBody>
          <a:bodyPr wrap="none" rtlCol="0">
            <a:spAutoFit/>
          </a:bodyPr>
          <a:lstStyle/>
          <a:p>
            <a:r>
              <a:rPr lang="en-US" altLang="zh-CN" dirty="0" err="1"/>
              <a:t>Newmann</a:t>
            </a:r>
            <a:r>
              <a:rPr lang="zh-CN" altLang="en-US" dirty="0"/>
              <a:t> </a:t>
            </a:r>
            <a:r>
              <a:rPr lang="en-US" altLang="zh-CN" dirty="0"/>
              <a:t>function</a:t>
            </a:r>
            <a:endParaRPr lang="zh-CN" altLang="en-US" dirty="0"/>
          </a:p>
        </p:txBody>
      </p:sp>
    </p:spTree>
    <p:extLst>
      <p:ext uri="{BB962C8B-B14F-4D97-AF65-F5344CB8AC3E}">
        <p14:creationId xmlns:p14="http://schemas.microsoft.com/office/powerpoint/2010/main" val="603048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C638E8-BCCD-4CCD-882D-3CC4848B1E14}"/>
              </a:ext>
            </a:extLst>
          </p:cNvPr>
          <p:cNvSpPr>
            <a:spLocks noGrp="1"/>
          </p:cNvSpPr>
          <p:nvPr>
            <p:ph type="title"/>
          </p:nvPr>
        </p:nvSpPr>
        <p:spPr/>
        <p:txBody>
          <a:bodyPr/>
          <a:lstStyle/>
          <a:p>
            <a:r>
              <a:rPr lang="en-US" altLang="zh-CN" dirty="0"/>
              <a:t>Linear coupling(</a:t>
            </a:r>
            <a:r>
              <a:rPr lang="zh-CN" altLang="en-US" dirty="0"/>
              <a:t>线性耦合</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403DCBF-AB6A-41A0-BF8B-2C2EED208CF9}"/>
                  </a:ext>
                </a:extLst>
              </p:cNvPr>
              <p:cNvSpPr>
                <a:spLocks noGrp="1"/>
              </p:cNvSpPr>
              <p:nvPr>
                <p:ph idx="1"/>
              </p:nvPr>
            </p:nvSpPr>
            <p:spPr>
              <a:xfrm>
                <a:off x="838200" y="1825624"/>
                <a:ext cx="10487891" cy="4554393"/>
              </a:xfrm>
            </p:spPr>
            <p:txBody>
              <a:bodyPr>
                <a:normAutofit fontScale="92500" lnSpcReduction="20000"/>
              </a:bodyPr>
              <a:lstStyle/>
              <a:p>
                <a:pPr marL="0" indent="0">
                  <a:buNone/>
                </a:pPr>
                <a:r>
                  <a:rPr lang="en-US" altLang="zh-CN" dirty="0"/>
                  <a:t>Consider a single thin-length skew quadrupole with a strength k, it will perturbate the particle motions over the x and y plane by the following equations</a:t>
                </a:r>
              </a:p>
              <a:p>
                <a:pPr marL="0" indent="0">
                  <a:buNone/>
                </a:pP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𝑥</m:t>
                        </m:r>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𝐵</m:t>
                            </m:r>
                          </m:e>
                          <m:sub>
                            <m:r>
                              <a:rPr lang="en-US" altLang="zh-CN" b="0" i="1" smtClean="0">
                                <a:latin typeface="Cambria Math" panose="02040503050406030204" pitchFamily="18" charset="0"/>
                                <a:ea typeface="Cambria Math" panose="02040503050406030204" pitchFamily="18" charset="0"/>
                              </a:rPr>
                              <m:t>𝑦</m:t>
                            </m:r>
                          </m:sub>
                        </m:sSub>
                        <m:r>
                          <a:rPr lang="en-US" altLang="zh-CN" b="0" i="1" smtClean="0">
                            <a:latin typeface="Cambria Math" panose="02040503050406030204" pitchFamily="18" charset="0"/>
                            <a:ea typeface="Cambria Math" panose="02040503050406030204" pitchFamily="18" charset="0"/>
                          </a:rPr>
                          <m:t>𝑙</m:t>
                        </m:r>
                      </m:num>
                      <m:den>
                        <m:r>
                          <a:rPr lang="en-US" altLang="zh-CN" b="0" i="1" smtClean="0">
                            <a:latin typeface="Cambria Math" panose="02040503050406030204" pitchFamily="18" charset="0"/>
                            <a:ea typeface="Cambria Math" panose="02040503050406030204" pitchFamily="18" charset="0"/>
                          </a:rPr>
                          <m:t>𝐵</m:t>
                        </m:r>
                        <m:r>
                          <m:rPr>
                            <m:sty m:val="p"/>
                          </m:rPr>
                          <a:rPr lang="el-GR" altLang="zh-CN" b="0" i="1" smtClean="0">
                            <a:latin typeface="Cambria Math" panose="02040503050406030204" pitchFamily="18" charset="0"/>
                            <a:ea typeface="Cambria Math" panose="02040503050406030204" pitchFamily="18" charset="0"/>
                          </a:rPr>
                          <m:t>ρ</m:t>
                        </m:r>
                      </m:den>
                    </m:f>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𝑘𝑦</m:t>
                    </m:r>
                  </m:oMath>
                </a14:m>
                <a:r>
                  <a:rPr lang="en-US" altLang="zh-CN" dirty="0"/>
                  <a:t>, </a:t>
                </a:r>
                <a14:m>
                  <m:oMath xmlns:m="http://schemas.openxmlformats.org/officeDocument/2006/math">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𝑦</m:t>
                        </m:r>
                      </m:e>
                      <m:sup>
                        <m:r>
                          <a:rPr lang="en-US" altLang="zh-CN" i="1">
                            <a:latin typeface="Cambria Math" panose="02040503050406030204" pitchFamily="18" charset="0"/>
                            <a:ea typeface="Cambria Math" panose="02040503050406030204" pitchFamily="18" charset="0"/>
                          </a:rPr>
                          <m:t>′</m:t>
                        </m:r>
                      </m:sup>
                    </m:sSup>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𝐵</m:t>
                            </m:r>
                          </m:e>
                          <m:sub>
                            <m:r>
                              <a:rPr lang="en-US" altLang="zh-CN" b="0" i="1" smtClean="0">
                                <a:latin typeface="Cambria Math" panose="02040503050406030204" pitchFamily="18" charset="0"/>
                                <a:ea typeface="Cambria Math" panose="02040503050406030204" pitchFamily="18" charset="0"/>
                              </a:rPr>
                              <m:t>𝑥</m:t>
                            </m:r>
                          </m:sub>
                        </m:sSub>
                        <m:r>
                          <a:rPr lang="en-US" altLang="zh-CN" i="1">
                            <a:latin typeface="Cambria Math" panose="02040503050406030204" pitchFamily="18" charset="0"/>
                            <a:ea typeface="Cambria Math" panose="02040503050406030204" pitchFamily="18" charset="0"/>
                          </a:rPr>
                          <m:t>𝑙</m:t>
                        </m:r>
                      </m:num>
                      <m:den>
                        <m:r>
                          <a:rPr lang="en-US" altLang="zh-CN" i="1">
                            <a:latin typeface="Cambria Math" panose="02040503050406030204" pitchFamily="18" charset="0"/>
                            <a:ea typeface="Cambria Math" panose="02040503050406030204" pitchFamily="18" charset="0"/>
                          </a:rPr>
                          <m:t>𝐵</m:t>
                        </m:r>
                        <m:r>
                          <m:rPr>
                            <m:sty m:val="p"/>
                          </m:rPr>
                          <a:rPr lang="el-GR" altLang="zh-CN" i="1">
                            <a:latin typeface="Cambria Math" panose="02040503050406030204" pitchFamily="18" charset="0"/>
                            <a:ea typeface="Cambria Math" panose="02040503050406030204" pitchFamily="18" charset="0"/>
                          </a:rPr>
                          <m:t>ρ</m:t>
                        </m:r>
                      </m:den>
                    </m:f>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𝑘𝑥</m:t>
                    </m:r>
                  </m:oMath>
                </a14:m>
                <a:endParaRPr lang="en-US" altLang="zh-CN" dirty="0"/>
              </a:p>
              <a:p>
                <a:pPr marL="0" indent="0">
                  <a:buNone/>
                </a:pPr>
                <a:r>
                  <a:rPr lang="en-US" altLang="zh-CN" dirty="0"/>
                  <a:t>To describe the linear coupled motion, we need  skew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4×4</m:t>
                    </m:r>
                  </m:oMath>
                </a14:m>
                <a:r>
                  <a:rPr lang="zh-CN" altLang="en-US" dirty="0"/>
                  <a:t> </a:t>
                </a:r>
                <a:endParaRPr lang="en-US" altLang="zh-CN" dirty="0"/>
              </a:p>
              <a:p>
                <a:pPr marL="0" indent="0">
                  <a:buNone/>
                </a:pPr>
                <a:endParaRPr lang="en-US" altLang="zh-CN" dirty="0"/>
              </a:p>
              <a:p>
                <a:pPr marL="0" indent="0">
                  <a:buNone/>
                </a:pPr>
                <a:r>
                  <a:rPr lang="en-US" altLang="zh-CN" dirty="0"/>
                  <a:t>matrices, the vector is      , the matrix that describes the skew </a:t>
                </a:r>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en-US" altLang="zh-CN" dirty="0"/>
                  <a:t>quadrupole action is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𝑀</m:t>
                        </m:r>
                      </m:e>
                      <m:sub>
                        <m:r>
                          <a:rPr lang="en-US" altLang="zh-CN" b="0" i="1" smtClean="0">
                            <a:latin typeface="Cambria Math" panose="02040503050406030204" pitchFamily="18" charset="0"/>
                            <a:ea typeface="Cambria Math" panose="02040503050406030204" pitchFamily="18" charset="0"/>
                          </a:rPr>
                          <m:t>𝑠𝑞</m:t>
                        </m:r>
                      </m:sub>
                    </m:sSub>
                    <m:r>
                      <a:rPr lang="en-US" altLang="zh-CN" b="0" i="1" smtClean="0">
                        <a:latin typeface="Cambria Math" panose="02040503050406030204" pitchFamily="18" charset="0"/>
                        <a:ea typeface="Cambria Math" panose="02040503050406030204" pitchFamily="18" charset="0"/>
                      </a:rPr>
                      <m:t>=</m:t>
                    </m:r>
                  </m:oMath>
                </a14:m>
                <a:endParaRPr lang="zh-CN" altLang="en-US" dirty="0"/>
              </a:p>
            </p:txBody>
          </p:sp>
        </mc:Choice>
        <mc:Fallback xmlns="">
          <p:sp>
            <p:nvSpPr>
              <p:cNvPr id="3" name="内容占位符 2">
                <a:extLst>
                  <a:ext uri="{FF2B5EF4-FFF2-40B4-BE49-F238E27FC236}">
                    <a16:creationId xmlns:a16="http://schemas.microsoft.com/office/drawing/2014/main" id="{5403DCBF-AB6A-41A0-BF8B-2C2EED208CF9}"/>
                  </a:ext>
                </a:extLst>
              </p:cNvPr>
              <p:cNvSpPr>
                <a:spLocks noGrp="1" noRot="1" noChangeAspect="1" noMove="1" noResize="1" noEditPoints="1" noAdjustHandles="1" noChangeArrowheads="1" noChangeShapeType="1" noTextEdit="1"/>
              </p:cNvSpPr>
              <p:nvPr>
                <p:ph idx="1"/>
              </p:nvPr>
            </p:nvSpPr>
            <p:spPr>
              <a:xfrm>
                <a:off x="838200" y="1825624"/>
                <a:ext cx="10487891" cy="4554393"/>
              </a:xfrm>
              <a:blipFill>
                <a:blip r:embed="rId3"/>
                <a:stretch>
                  <a:fillRect l="-1047" t="-3342"/>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id="{02BC5E71-725F-4538-962F-1F2674E9B574}"/>
              </a:ext>
            </a:extLst>
          </p:cNvPr>
          <p:cNvGraphicFramePr>
            <a:graphicFrameLocks noChangeAspect="1"/>
          </p:cNvGraphicFramePr>
          <p:nvPr>
            <p:extLst>
              <p:ext uri="{D42A27DB-BD31-4B8C-83A1-F6EECF244321}">
                <p14:modId xmlns:p14="http://schemas.microsoft.com/office/powerpoint/2010/main" val="993336476"/>
              </p:ext>
            </p:extLst>
          </p:nvPr>
        </p:nvGraphicFramePr>
        <p:xfrm>
          <a:off x="4080309" y="3724274"/>
          <a:ext cx="481301" cy="1387279"/>
        </p:xfrm>
        <a:graphic>
          <a:graphicData uri="http://schemas.openxmlformats.org/presentationml/2006/ole">
            <mc:AlternateContent xmlns:mc="http://schemas.openxmlformats.org/markup-compatibility/2006">
              <mc:Choice xmlns:v="urn:schemas-microsoft-com:vml" Requires="v">
                <p:oleObj name="Equation" r:id="rId4" imgW="269427" imgH="777648" progId="Equation.DSMT4">
                  <p:embed/>
                </p:oleObj>
              </mc:Choice>
              <mc:Fallback>
                <p:oleObj name="Equation" r:id="rId4" imgW="269427" imgH="777648" progId="Equation.DSMT4">
                  <p:embed/>
                  <p:pic>
                    <p:nvPicPr>
                      <p:cNvPr id="0" name=""/>
                      <p:cNvPicPr/>
                      <p:nvPr/>
                    </p:nvPicPr>
                    <p:blipFill>
                      <a:blip r:embed="rId5"/>
                      <a:stretch>
                        <a:fillRect/>
                      </a:stretch>
                    </p:blipFill>
                    <p:spPr>
                      <a:xfrm>
                        <a:off x="4080309" y="3724274"/>
                        <a:ext cx="481301" cy="1387279"/>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AA8A0A29-B4BB-41FC-97F6-1CD4C3703117}"/>
              </a:ext>
            </a:extLst>
          </p:cNvPr>
          <p:cNvGraphicFramePr>
            <a:graphicFrameLocks noChangeAspect="1"/>
          </p:cNvGraphicFramePr>
          <p:nvPr>
            <p:extLst>
              <p:ext uri="{D42A27DB-BD31-4B8C-83A1-F6EECF244321}">
                <p14:modId xmlns:p14="http://schemas.microsoft.com/office/powerpoint/2010/main" val="779553743"/>
              </p:ext>
            </p:extLst>
          </p:nvPr>
        </p:nvGraphicFramePr>
        <p:xfrm>
          <a:off x="4867852" y="5069319"/>
          <a:ext cx="1491384" cy="1234249"/>
        </p:xfrm>
        <a:graphic>
          <a:graphicData uri="http://schemas.openxmlformats.org/presentationml/2006/ole">
            <mc:AlternateContent xmlns:mc="http://schemas.openxmlformats.org/markup-compatibility/2006">
              <mc:Choice xmlns:v="urn:schemas-microsoft-com:vml" Requires="v">
                <p:oleObj name="Equation" r:id="rId6" imgW="1104840" imgH="914400" progId="Equation.DSMT4">
                  <p:embed/>
                </p:oleObj>
              </mc:Choice>
              <mc:Fallback>
                <p:oleObj name="Equation" r:id="rId6" imgW="1104840" imgH="914400" progId="Equation.DSMT4">
                  <p:embed/>
                  <p:pic>
                    <p:nvPicPr>
                      <p:cNvPr id="0" name=""/>
                      <p:cNvPicPr/>
                      <p:nvPr/>
                    </p:nvPicPr>
                    <p:blipFill>
                      <a:blip r:embed="rId7"/>
                      <a:stretch>
                        <a:fillRect/>
                      </a:stretch>
                    </p:blipFill>
                    <p:spPr>
                      <a:xfrm>
                        <a:off x="4867852" y="5069319"/>
                        <a:ext cx="1491384" cy="1234249"/>
                      </a:xfrm>
                      <a:prstGeom prst="rect">
                        <a:avLst/>
                      </a:prstGeom>
                    </p:spPr>
                  </p:pic>
                </p:oleObj>
              </mc:Fallback>
            </mc:AlternateContent>
          </a:graphicData>
        </a:graphic>
      </p:graphicFrame>
      <p:sp>
        <p:nvSpPr>
          <p:cNvPr id="4" name="灯片编号占位符 3">
            <a:extLst>
              <a:ext uri="{FF2B5EF4-FFF2-40B4-BE49-F238E27FC236}">
                <a16:creationId xmlns:a16="http://schemas.microsoft.com/office/drawing/2014/main" id="{938051EE-A5AC-4CEB-91EF-7C587F7B0E73}"/>
              </a:ext>
            </a:extLst>
          </p:cNvPr>
          <p:cNvSpPr>
            <a:spLocks noGrp="1"/>
          </p:cNvSpPr>
          <p:nvPr>
            <p:ph type="sldNum" sz="quarter" idx="12"/>
          </p:nvPr>
        </p:nvSpPr>
        <p:spPr/>
        <p:txBody>
          <a:bodyPr/>
          <a:lstStyle/>
          <a:p>
            <a:fld id="{BECEA2A7-8118-4BBB-B458-A85BC23F12DD}" type="slidenum">
              <a:rPr lang="zh-CN" altLang="en-US" smtClean="0"/>
              <a:t>47</a:t>
            </a:fld>
            <a:endParaRPr lang="zh-CN" altLang="en-US"/>
          </a:p>
        </p:txBody>
      </p:sp>
    </p:spTree>
    <p:extLst>
      <p:ext uri="{BB962C8B-B14F-4D97-AF65-F5344CB8AC3E}">
        <p14:creationId xmlns:p14="http://schemas.microsoft.com/office/powerpoint/2010/main" val="1125157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9AC2AF8-4FB7-4392-9088-365919D90BBE}"/>
                  </a:ext>
                </a:extLst>
              </p:cNvPr>
              <p:cNvSpPr>
                <a:spLocks noGrp="1"/>
              </p:cNvSpPr>
              <p:nvPr>
                <p:ph idx="1"/>
              </p:nvPr>
            </p:nvSpPr>
            <p:spPr>
              <a:xfrm>
                <a:off x="384464" y="727365"/>
                <a:ext cx="11492345" cy="5621480"/>
              </a:xfrm>
            </p:spPr>
            <p:txBody>
              <a:bodyPr>
                <a:normAutofit lnSpcReduction="10000"/>
              </a:bodyPr>
              <a:lstStyle/>
              <a:p>
                <a:pPr marL="0" indent="0">
                  <a:buNone/>
                </a:pPr>
                <a:endParaRPr lang="en-US" altLang="zh-CN" dirty="0"/>
              </a:p>
              <a:p>
                <a:pPr marL="0" indent="0">
                  <a:buNone/>
                </a:pPr>
                <a:r>
                  <a:rPr lang="en-US" altLang="zh-CN" sz="2000" dirty="0"/>
                  <a:t>The one turn map is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𝑀</m:t>
                        </m:r>
                      </m:e>
                      <m:sub>
                        <m:r>
                          <a:rPr lang="en-US" altLang="zh-CN" sz="2000" b="0" i="1" smtClean="0">
                            <a:latin typeface="Cambria Math" panose="02040503050406030204" pitchFamily="18" charset="0"/>
                            <a:ea typeface="Cambria Math" panose="02040503050406030204" pitchFamily="18" charset="0"/>
                          </a:rPr>
                          <m:t>0</m:t>
                        </m:r>
                      </m:sub>
                    </m:sSub>
                    <m:r>
                      <a:rPr lang="en-US" altLang="zh-CN" sz="2000" b="0" i="1" smtClean="0">
                        <a:latin typeface="Cambria Math" panose="02040503050406030204" pitchFamily="18" charset="0"/>
                        <a:ea typeface="Cambria Math" panose="02040503050406030204" pitchFamily="18" charset="0"/>
                      </a:rPr>
                      <m:t>=</m:t>
                    </m:r>
                  </m:oMath>
                </a14:m>
                <a:endParaRPr lang="en-US" altLang="zh-CN" sz="2000" dirty="0"/>
              </a:p>
              <a:p>
                <a:pPr marL="0" indent="0">
                  <a:buNone/>
                </a:pPr>
                <a:endParaRPr lang="en-US" altLang="zh-CN" sz="2000" dirty="0"/>
              </a:p>
              <a:p>
                <a:pPr marL="0" indent="0">
                  <a:buNone/>
                </a:pPr>
                <a:endParaRPr lang="en-US" altLang="zh-CN" sz="2000" dirty="0"/>
              </a:p>
              <a:p>
                <a:pPr marL="0" indent="0">
                  <a:buNone/>
                </a:pPr>
                <a:r>
                  <a:rPr lang="en-US" altLang="zh-CN" sz="2000" dirty="0"/>
                  <a:t>The one turn map around the exit of the skew quadrupole is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𝑀</m:t>
                        </m:r>
                      </m:e>
                      <m:sub>
                        <m:r>
                          <a:rPr lang="en-US" altLang="zh-CN" sz="2000" b="0" i="1" smtClean="0">
                            <a:latin typeface="Cambria Math" panose="02040503050406030204" pitchFamily="18" charset="0"/>
                            <a:ea typeface="Cambria Math" panose="02040503050406030204" pitchFamily="18" charset="0"/>
                          </a:rPr>
                          <m:t>𝑡𝑜𝑡</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𝑀</m:t>
                        </m:r>
                      </m:e>
                      <m:sub>
                        <m:r>
                          <a:rPr lang="en-US" altLang="zh-CN" sz="2000" b="0" i="1" smtClean="0">
                            <a:latin typeface="Cambria Math" panose="02040503050406030204" pitchFamily="18" charset="0"/>
                            <a:ea typeface="Cambria Math" panose="02040503050406030204" pitchFamily="18" charset="0"/>
                          </a:rPr>
                          <m:t>𝑠𝑞</m:t>
                        </m:r>
                      </m:sub>
                    </m:sSub>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𝑀</m:t>
                        </m:r>
                      </m:e>
                      <m:sub>
                        <m:r>
                          <a:rPr lang="en-US" altLang="zh-CN" sz="2000" b="0" i="1" smtClean="0">
                            <a:latin typeface="Cambria Math" panose="02040503050406030204" pitchFamily="18" charset="0"/>
                            <a:ea typeface="Cambria Math" panose="02040503050406030204" pitchFamily="18" charset="0"/>
                          </a:rPr>
                          <m:t>0</m:t>
                        </m:r>
                      </m:sub>
                    </m:sSub>
                  </m:oMath>
                </a14:m>
                <a:endParaRPr lang="en-US" altLang="zh-CN" sz="2000" dirty="0"/>
              </a:p>
              <a:p>
                <a:pPr marL="0" indent="0">
                  <a:buNone/>
                </a:pPr>
                <a:r>
                  <a:rPr lang="en-US" altLang="zh-CN" sz="2000" dirty="0"/>
                  <a:t>This total map have 4 new eigenvalues </a:t>
                </a:r>
                <a14:m>
                  <m:oMath xmlns:m="http://schemas.openxmlformats.org/officeDocument/2006/math">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𝑖</m:t>
                        </m:r>
                        <m:r>
                          <a:rPr lang="en-US" altLang="zh-CN" sz="2000" b="0" i="1" smtClean="0">
                            <a:latin typeface="Cambria Math" panose="02040503050406030204" pitchFamily="18" charset="0"/>
                            <a:ea typeface="Cambria Math" panose="02040503050406030204" pitchFamily="18" charset="0"/>
                          </a:rPr>
                          <m:t>2</m:t>
                        </m:r>
                        <m:r>
                          <m:rPr>
                            <m:sty m:val="p"/>
                          </m:rPr>
                          <a:rPr lang="el-GR" altLang="zh-CN" sz="2000" i="1" smtClean="0">
                            <a:latin typeface="Cambria Math" panose="02040503050406030204" pitchFamily="18" charset="0"/>
                            <a:ea typeface="Cambria Math" panose="02040503050406030204" pitchFamily="18" charset="0"/>
                          </a:rPr>
                          <m:t>π</m:t>
                        </m:r>
                        <m:sSub>
                          <m:sSubPr>
                            <m:ctrlPr>
                              <a:rPr lang="el-GR" altLang="zh-CN" sz="2000" i="1" smtClean="0">
                                <a:latin typeface="Cambria Math" panose="02040503050406030204" pitchFamily="18" charset="0"/>
                                <a:ea typeface="Cambria Math" panose="02040503050406030204" pitchFamily="18" charset="0"/>
                              </a:rPr>
                            </m:ctrlPr>
                          </m:sSubPr>
                          <m:e>
                            <m:r>
                              <m:rPr>
                                <m:sty m:val="p"/>
                              </m:rPr>
                              <a:rPr lang="el-GR" altLang="zh-CN" sz="2000" i="1">
                                <a:latin typeface="Cambria Math" panose="02040503050406030204" pitchFamily="18" charset="0"/>
                                <a:ea typeface="Cambria Math" panose="02040503050406030204" pitchFamily="18" charset="0"/>
                              </a:rPr>
                              <m:t>ν</m:t>
                            </m:r>
                          </m:e>
                          <m:sub>
                            <m:r>
                              <a:rPr lang="en-US" altLang="zh-CN" sz="2000" b="0" i="1" smtClean="0">
                                <a:latin typeface="Cambria Math" panose="02040503050406030204" pitchFamily="18" charset="0"/>
                                <a:ea typeface="Cambria Math" panose="02040503050406030204" pitchFamily="18" charset="0"/>
                              </a:rPr>
                              <m:t>+</m:t>
                            </m:r>
                          </m:sub>
                        </m:sSub>
                      </m:sup>
                    </m:sSup>
                  </m:oMath>
                </a14:m>
                <a:r>
                  <a:rPr lang="en-US" altLang="zh-CN" sz="2000" dirty="0"/>
                  <a:t>, </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𝑖</m:t>
                        </m:r>
                        <m:r>
                          <a:rPr lang="en-US" altLang="zh-CN" sz="2000" i="1">
                            <a:latin typeface="Cambria Math" panose="02040503050406030204" pitchFamily="18" charset="0"/>
                            <a:ea typeface="Cambria Math" panose="02040503050406030204" pitchFamily="18" charset="0"/>
                          </a:rPr>
                          <m:t>2</m:t>
                        </m:r>
                        <m:r>
                          <m:rPr>
                            <m:sty m:val="p"/>
                          </m:rPr>
                          <a:rPr lang="el-GR" altLang="zh-CN" sz="2000" i="1">
                            <a:latin typeface="Cambria Math" panose="02040503050406030204" pitchFamily="18" charset="0"/>
                            <a:ea typeface="Cambria Math" panose="02040503050406030204" pitchFamily="18" charset="0"/>
                          </a:rPr>
                          <m:t>π</m:t>
                        </m:r>
                        <m:sSub>
                          <m:sSubPr>
                            <m:ctrlPr>
                              <a:rPr lang="el-GR" altLang="zh-CN" sz="2000" i="1">
                                <a:latin typeface="Cambria Math" panose="02040503050406030204" pitchFamily="18" charset="0"/>
                                <a:ea typeface="Cambria Math" panose="02040503050406030204" pitchFamily="18" charset="0"/>
                              </a:rPr>
                            </m:ctrlPr>
                          </m:sSubPr>
                          <m:e>
                            <m:r>
                              <m:rPr>
                                <m:sty m:val="p"/>
                              </m:rPr>
                              <a:rPr lang="el-GR" altLang="zh-CN" sz="2000" i="1">
                                <a:latin typeface="Cambria Math" panose="02040503050406030204" pitchFamily="18" charset="0"/>
                                <a:ea typeface="Cambria Math" panose="02040503050406030204" pitchFamily="18" charset="0"/>
                              </a:rPr>
                              <m:t>ν</m:t>
                            </m:r>
                          </m:e>
                          <m:sub>
                            <m:r>
                              <a:rPr lang="en-US" altLang="zh-CN" sz="2000" b="0" i="1" smtClean="0">
                                <a:latin typeface="Cambria Math" panose="02040503050406030204" pitchFamily="18" charset="0"/>
                                <a:ea typeface="Cambria Math" panose="02040503050406030204" pitchFamily="18" charset="0"/>
                              </a:rPr>
                              <m:t>−</m:t>
                            </m:r>
                          </m:sub>
                        </m:sSub>
                      </m:sup>
                    </m:sSup>
                  </m:oMath>
                </a14:m>
                <a:r>
                  <a:rPr lang="en-US" altLang="zh-CN" sz="2000" dirty="0"/>
                  <a:t>, and </a:t>
                </a:r>
              </a:p>
              <a:p>
                <a:pPr marL="0" indent="0">
                  <a:buNone/>
                </a:pPr>
                <a14:m>
                  <m:oMath xmlns:m="http://schemas.openxmlformats.org/officeDocument/2006/math">
                    <m:r>
                      <a:rPr lang="en-US" altLang="zh-CN" sz="2000" b="0" i="0" dirty="0" smtClean="0">
                        <a:latin typeface="Cambria Math" panose="02040503050406030204" pitchFamily="18" charset="0"/>
                      </a:rPr>
                      <m:t>2</m:t>
                    </m:r>
                    <m:r>
                      <a:rPr lang="en-US" altLang="zh-CN" sz="2000" i="1" dirty="0">
                        <a:latin typeface="Cambria Math" panose="02040503050406030204" pitchFamily="18" charset="0"/>
                      </a:rPr>
                      <m:t>𝐶𝑜𝑠</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smtClean="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a:latin typeface="Cambria Math" panose="02040503050406030204" pitchFamily="18" charset="0"/>
                            <a:ea typeface="Cambria Math" panose="02040503050406030204" pitchFamily="18" charset="0"/>
                          </a:rPr>
                          <m:t>±</m:t>
                        </m:r>
                      </m:sub>
                    </m:sSub>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𝐶𝑜𝑠</m:t>
                    </m:r>
                    <m:r>
                      <a:rPr lang="en-US" altLang="zh-CN" sz="2000" b="0" i="1" dirty="0" smtClean="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b="0" i="1" dirty="0" smtClean="0">
                            <a:latin typeface="Cambria Math" panose="02040503050406030204" pitchFamily="18" charset="0"/>
                          </a:rPr>
                          <m:t>𝑥</m:t>
                        </m:r>
                      </m:sub>
                    </m:sSub>
                    <m:r>
                      <a:rPr lang="en-US" altLang="zh-CN" sz="2000" b="0" i="1" smtClean="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rPr>
                      <m:t>𝐶𝑜𝑠</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b="0" i="1" dirty="0" smtClean="0">
                            <a:latin typeface="Cambria Math" panose="02040503050406030204" pitchFamily="18" charset="0"/>
                          </a:rPr>
                          <m:t>𝑦</m:t>
                        </m:r>
                      </m:sub>
                    </m:sSub>
                  </m:oMath>
                </a14:m>
                <a:r>
                  <a:rPr lang="en-US" altLang="zh-CN" sz="2000" dirty="0">
                    <a:ea typeface="Cambria Math" panose="02040503050406030204" pitchFamily="18" charset="0"/>
                  </a:rPr>
                  <a:t>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rad>
                      <m:radPr>
                        <m:degHide m:val="on"/>
                        <m:ctrlPr>
                          <a:rPr lang="en-US" altLang="zh-CN" sz="2000" i="1" smtClean="0">
                            <a:latin typeface="Cambria Math" panose="02040503050406030204" pitchFamily="18" charset="0"/>
                            <a:ea typeface="Cambria Math" panose="02040503050406030204" pitchFamily="18" charset="0"/>
                          </a:rPr>
                        </m:ctrlPr>
                      </m:radPr>
                      <m:deg/>
                      <m:e>
                        <m:r>
                          <a:rPr lang="en-US" altLang="zh-CN" sz="2000" b="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dirty="0">
                                <a:latin typeface="Cambria Math" panose="02040503050406030204" pitchFamily="18" charset="0"/>
                              </a:rPr>
                              <m:t>𝐶𝑜𝑠</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𝑥</m:t>
                                </m:r>
                              </m:sub>
                            </m:sSub>
                            <m:r>
                              <a:rPr lang="en-US" altLang="zh-CN" sz="2000" i="1" dirty="0">
                                <a:latin typeface="Cambria Math" panose="02040503050406030204" pitchFamily="18" charset="0"/>
                              </a:rPr>
                              <m:t>−</m:t>
                            </m:r>
                            <m:r>
                              <a:rPr lang="en-US" altLang="zh-CN" sz="2000" i="1" dirty="0">
                                <a:latin typeface="Cambria Math" panose="02040503050406030204" pitchFamily="18" charset="0"/>
                              </a:rPr>
                              <m:t>𝐶𝑜𝑠</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𝑦</m:t>
                                </m:r>
                              </m:sub>
                            </m:sSub>
                            <m:r>
                              <a:rPr lang="en-US" altLang="zh-CN" sz="2000" i="1" dirty="0">
                                <a:latin typeface="Cambria Math" panose="02040503050406030204" pitchFamily="18" charset="0"/>
                              </a:rPr>
                              <m:t>)</m:t>
                            </m:r>
                          </m:e>
                          <m:sup>
                            <m:r>
                              <a:rPr lang="en-US" altLang="zh-CN" sz="2000" i="1">
                                <a:latin typeface="Cambria Math" panose="02040503050406030204" pitchFamily="18" charset="0"/>
                                <a:ea typeface="Cambria Math" panose="02040503050406030204" pitchFamily="18" charset="0"/>
                              </a:rPr>
                              <m:t>2</m:t>
                            </m:r>
                          </m:sup>
                        </m:sSup>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𝑘</m:t>
                            </m:r>
                          </m:e>
                          <m:sup>
                            <m:r>
                              <a:rPr lang="en-US" altLang="zh-CN" sz="2000" b="0" i="1" smtClean="0">
                                <a:latin typeface="Cambria Math" panose="02040503050406030204" pitchFamily="18" charset="0"/>
                                <a:ea typeface="Cambria Math" panose="02040503050406030204" pitchFamily="18" charset="0"/>
                              </a:rPr>
                              <m:t>2</m:t>
                            </m:r>
                          </m:sup>
                        </m:sSup>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b="0" i="1" dirty="0" smtClean="0">
                                <a:latin typeface="Cambria Math" panose="02040503050406030204" pitchFamily="18" charset="0"/>
                              </a:rPr>
                              <m:t>𝑥</m:t>
                            </m:r>
                          </m:sub>
                        </m:sSub>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b="0" i="1" dirty="0" smtClean="0">
                                <a:latin typeface="Cambria Math" panose="02040503050406030204" pitchFamily="18" charset="0"/>
                              </a:rPr>
                              <m:t>𝑦</m:t>
                            </m:r>
                          </m:sub>
                        </m:sSub>
                        <m:r>
                          <a:rPr lang="en-US" altLang="zh-CN" sz="2000" b="0" i="1" dirty="0" smtClean="0">
                            <a:latin typeface="Cambria Math" panose="02040503050406030204" pitchFamily="18" charset="0"/>
                          </a:rPr>
                          <m:t>𝑆𝑖𝑛</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𝑥</m:t>
                            </m:r>
                          </m:sub>
                        </m:sSub>
                        <m:r>
                          <a:rPr lang="en-US" altLang="zh-CN" sz="2000" i="1" dirty="0">
                            <a:latin typeface="Cambria Math" panose="02040503050406030204" pitchFamily="18" charset="0"/>
                          </a:rPr>
                          <m:t>𝑆𝑖𝑛</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b="0" i="1" dirty="0" smtClean="0">
                                <a:latin typeface="Cambria Math" panose="02040503050406030204" pitchFamily="18" charset="0"/>
                              </a:rPr>
                              <m:t>𝑦</m:t>
                            </m:r>
                          </m:sub>
                        </m:sSub>
                      </m:e>
                    </m:rad>
                  </m:oMath>
                </a14:m>
                <a:r>
                  <a:rPr lang="en-US" altLang="zh-CN" sz="2000" dirty="0"/>
                  <a:t>                  (15)</a:t>
                </a:r>
              </a:p>
              <a:p>
                <a:pPr marL="0" indent="0">
                  <a:buNone/>
                </a:pPr>
                <a:r>
                  <a:rPr lang="en-US" altLang="zh-CN" sz="2000" dirty="0"/>
                  <a:t>The real solution </a:t>
                </a:r>
                <a14:m>
                  <m:oMath xmlns:m="http://schemas.openxmlformats.org/officeDocument/2006/math">
                    <m:sSub>
                      <m:sSubPr>
                        <m:ctrlPr>
                          <a:rPr lang="el-GR" altLang="zh-CN" sz="2000" i="1" dirty="0" smtClean="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a:latin typeface="Cambria Math" panose="02040503050406030204" pitchFamily="18" charset="0"/>
                            <a:ea typeface="Cambria Math" panose="02040503050406030204" pitchFamily="18" charset="0"/>
                          </a:rPr>
                          <m:t>±</m:t>
                        </m:r>
                      </m:sub>
                    </m:sSub>
                  </m:oMath>
                </a14:m>
                <a:r>
                  <a:rPr lang="zh-CN" altLang="en-US" sz="2000" dirty="0"/>
                  <a:t> </a:t>
                </a:r>
                <a:r>
                  <a:rPr lang="en-US" altLang="zh-CN" sz="2000" dirty="0"/>
                  <a:t>requires </a:t>
                </a:r>
                <a14:m>
                  <m:oMath xmlns:m="http://schemas.openxmlformats.org/officeDocument/2006/math">
                    <m:r>
                      <a:rPr lang="en-US" altLang="zh-CN" sz="2000" i="1">
                        <a:latin typeface="Cambria Math" panose="02040503050406030204" pitchFamily="18" charset="0"/>
                        <a:ea typeface="Cambria Math" panose="02040503050406030204" pitchFamily="18" charset="0"/>
                      </a:rPr>
                      <m:t>𝑘</m:t>
                    </m:r>
                  </m:oMath>
                </a14:m>
                <a:r>
                  <a:rPr lang="zh-CN" altLang="en-US" sz="2000" dirty="0"/>
                  <a:t> </a:t>
                </a:r>
                <a:r>
                  <a:rPr lang="en-US" altLang="zh-CN" sz="2000" dirty="0"/>
                  <a:t>must be limited in a certain value, otherwise </a:t>
                </a:r>
                <a14:m>
                  <m:oMath xmlns:m="http://schemas.openxmlformats.org/officeDocument/2006/math">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a:latin typeface="Cambria Math" panose="02040503050406030204" pitchFamily="18" charset="0"/>
                            <a:ea typeface="Cambria Math" panose="02040503050406030204" pitchFamily="18" charset="0"/>
                          </a:rPr>
                          <m:t>±</m:t>
                        </m:r>
                      </m:sub>
                    </m:sSub>
                  </m:oMath>
                </a14:m>
                <a:r>
                  <a:rPr lang="zh-CN" altLang="en-US" sz="2000" dirty="0"/>
                  <a:t> </a:t>
                </a:r>
                <a:r>
                  <a:rPr lang="en-US" altLang="zh-CN" sz="2000" dirty="0"/>
                  <a:t>have no real solution. When </a:t>
                </a:r>
                <a14:m>
                  <m:oMath xmlns:m="http://schemas.openxmlformats.org/officeDocument/2006/math">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𝑥</m:t>
                        </m:r>
                      </m:sub>
                    </m:sSub>
                  </m:oMath>
                </a14:m>
                <a:r>
                  <a:rPr lang="en-US" altLang="zh-CN" sz="2000" dirty="0"/>
                  <a:t>+</a:t>
                </a:r>
                <a:r>
                  <a:rPr lang="el-GR" altLang="zh-CN" sz="2000" dirty="0"/>
                  <a:t> </a:t>
                </a:r>
                <a14:m>
                  <m:oMath xmlns:m="http://schemas.openxmlformats.org/officeDocument/2006/math">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b="0" i="1" dirty="0" smtClean="0">
                            <a:latin typeface="Cambria Math" panose="02040503050406030204" pitchFamily="18" charset="0"/>
                          </a:rPr>
                          <m:t>𝑦</m:t>
                        </m:r>
                      </m:sub>
                    </m:sSub>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𝑛</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𝑛</m:t>
                    </m:r>
                  </m:oMath>
                </a14:m>
                <a:r>
                  <a:rPr lang="zh-CN" altLang="en-US" sz="2000" dirty="0"/>
                  <a:t> </a:t>
                </a:r>
                <a:r>
                  <a:rPr lang="en-US" altLang="zh-CN" sz="2000" dirty="0"/>
                  <a:t>is the integer, </a:t>
                </a:r>
                <a14:m>
                  <m:oMath xmlns:m="http://schemas.openxmlformats.org/officeDocument/2006/math">
                    <m:r>
                      <a:rPr lang="en-US" altLang="zh-CN" sz="2000" i="1" dirty="0">
                        <a:latin typeface="Cambria Math" panose="02040503050406030204" pitchFamily="18" charset="0"/>
                      </a:rPr>
                      <m:t>𝐶𝑜𝑠</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b="0" i="1" dirty="0" smtClean="0">
                            <a:latin typeface="Cambria Math" panose="02040503050406030204" pitchFamily="18" charset="0"/>
                          </a:rPr>
                          <m:t>𝑥</m:t>
                        </m:r>
                      </m:sub>
                    </m:sSub>
                  </m:oMath>
                </a14:m>
                <a:r>
                  <a:rPr lang="en-US" altLang="zh-CN" sz="2000" dirty="0"/>
                  <a:t>= </a:t>
                </a:r>
                <a14:m>
                  <m:oMath xmlns:m="http://schemas.openxmlformats.org/officeDocument/2006/math">
                    <m:r>
                      <a:rPr lang="en-US" altLang="zh-CN" sz="2000" i="1" dirty="0">
                        <a:latin typeface="Cambria Math" panose="02040503050406030204" pitchFamily="18" charset="0"/>
                      </a:rPr>
                      <m:t>𝐶𝑜𝑠</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𝑦</m:t>
                        </m:r>
                      </m:sub>
                    </m:sSub>
                  </m:oMath>
                </a14:m>
                <a:r>
                  <a:rPr lang="en-US" altLang="zh-CN" sz="2000" dirty="0"/>
                  <a:t>, </a:t>
                </a:r>
                <a14:m>
                  <m:oMath xmlns:m="http://schemas.openxmlformats.org/officeDocument/2006/math">
                    <m:r>
                      <a:rPr lang="en-US" altLang="zh-CN" sz="2000" b="0" i="1" dirty="0" smtClean="0">
                        <a:latin typeface="Cambria Math" panose="02040503050406030204" pitchFamily="18" charset="0"/>
                      </a:rPr>
                      <m:t>𝑆𝑖𝑛</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𝑥</m:t>
                        </m:r>
                      </m:sub>
                    </m:sSub>
                  </m:oMath>
                </a14:m>
                <a:r>
                  <a:rPr lang="en-US" altLang="zh-CN" sz="2000" dirty="0"/>
                  <a:t>= </a:t>
                </a:r>
                <a14:m>
                  <m:oMath xmlns:m="http://schemas.openxmlformats.org/officeDocument/2006/math">
                    <m:r>
                      <a:rPr lang="en-US" altLang="zh-CN" sz="2000" b="0" i="0" dirty="0" smtClean="0">
                        <a:latin typeface="Cambria Math" panose="02040503050406030204" pitchFamily="18" charset="0"/>
                      </a:rPr>
                      <m:t>−</m:t>
                    </m:r>
                    <m:r>
                      <a:rPr lang="en-US" altLang="zh-CN" sz="2000" b="0" i="1" dirty="0" smtClean="0">
                        <a:latin typeface="Cambria Math" panose="02040503050406030204" pitchFamily="18" charset="0"/>
                      </a:rPr>
                      <m:t>𝑆𝑖𝑛</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𝑦</m:t>
                        </m:r>
                      </m:sub>
                    </m:sSub>
                  </m:oMath>
                </a14:m>
                <a:r>
                  <a:rPr lang="en-US" altLang="zh-CN" sz="2000" dirty="0"/>
                  <a:t>, </a:t>
                </a:r>
                <a14:m>
                  <m:oMath xmlns:m="http://schemas.openxmlformats.org/officeDocument/2006/math">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𝑘</m:t>
                        </m:r>
                      </m:e>
                      <m:sup>
                        <m:r>
                          <a:rPr lang="en-US" altLang="zh-CN" sz="2000" i="1">
                            <a:latin typeface="Cambria Math" panose="02040503050406030204" pitchFamily="18" charset="0"/>
                            <a:ea typeface="Cambria Math" panose="02040503050406030204" pitchFamily="18" charset="0"/>
                          </a:rPr>
                          <m:t>2</m:t>
                        </m:r>
                      </m:sup>
                    </m:sSup>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𝑥</m:t>
                        </m:r>
                      </m:sub>
                    </m:sSub>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𝑦</m:t>
                        </m:r>
                      </m:sub>
                    </m:sSub>
                    <m:r>
                      <a:rPr lang="en-US" altLang="zh-CN" sz="2000" i="1" dirty="0">
                        <a:latin typeface="Cambria Math" panose="02040503050406030204" pitchFamily="18" charset="0"/>
                      </a:rPr>
                      <m:t>𝑆𝑖𝑛</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𝑥</m:t>
                        </m:r>
                      </m:sub>
                    </m:sSub>
                    <m:r>
                      <a:rPr lang="en-US" altLang="zh-CN" sz="2000" i="1" dirty="0">
                        <a:latin typeface="Cambria Math" panose="02040503050406030204" pitchFamily="18" charset="0"/>
                      </a:rPr>
                      <m:t>𝑆𝑖𝑛</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𝑦</m:t>
                        </m:r>
                      </m:sub>
                    </m:sSub>
                  </m:oMath>
                </a14:m>
                <a:r>
                  <a:rPr lang="zh-CN" altLang="en-US" sz="2000" dirty="0"/>
                  <a:t>≦</a:t>
                </a:r>
                <a:r>
                  <a:rPr lang="en-US" altLang="zh-CN" sz="2000" dirty="0"/>
                  <a:t>0, </a:t>
                </a:r>
                <a14:m>
                  <m:oMath xmlns:m="http://schemas.openxmlformats.org/officeDocument/2006/math">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a:latin typeface="Cambria Math" panose="02040503050406030204" pitchFamily="18" charset="0"/>
                            <a:ea typeface="Cambria Math" panose="02040503050406030204" pitchFamily="18" charset="0"/>
                          </a:rPr>
                          <m:t>±</m:t>
                        </m:r>
                      </m:sub>
                    </m:sSub>
                  </m:oMath>
                </a14:m>
                <a:r>
                  <a:rPr lang="zh-CN" altLang="en-US" sz="2000" dirty="0"/>
                  <a:t> </a:t>
                </a:r>
                <a:r>
                  <a:rPr lang="en-US" altLang="zh-CN" sz="2000" dirty="0"/>
                  <a:t>have no real solution. This is called the sum resonance, the stop band width is the distance with the integer part of </a:t>
                </a:r>
                <a14:m>
                  <m:oMath xmlns:m="http://schemas.openxmlformats.org/officeDocument/2006/math">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𝑥</m:t>
                        </m:r>
                      </m:sub>
                    </m:sSub>
                  </m:oMath>
                </a14:m>
                <a:r>
                  <a:rPr lang="en-US" altLang="zh-CN" sz="2000" dirty="0"/>
                  <a:t>+</a:t>
                </a:r>
                <a:r>
                  <a:rPr lang="el-GR" altLang="zh-CN" sz="2000" dirty="0"/>
                  <a:t> </a:t>
                </a:r>
                <a14:m>
                  <m:oMath xmlns:m="http://schemas.openxmlformats.org/officeDocument/2006/math">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𝑦</m:t>
                        </m:r>
                      </m:sub>
                    </m:sSub>
                  </m:oMath>
                </a14:m>
                <a:r>
                  <a:rPr lang="en-US" altLang="zh-CN" sz="2000" dirty="0"/>
                  <a:t>, or</a:t>
                </a:r>
              </a:p>
              <a:p>
                <a:pPr marL="0" indent="0">
                  <a:buNone/>
                </a:pPr>
                <a14:m>
                  <m:oMath xmlns:m="http://schemas.openxmlformats.org/officeDocument/2006/math">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𝑥</m:t>
                        </m:r>
                      </m:sub>
                    </m:sSub>
                  </m:oMath>
                </a14:m>
                <a:r>
                  <a:rPr lang="en-US" altLang="zh-CN" sz="2000" dirty="0"/>
                  <a:t>+</a:t>
                </a:r>
                <a:r>
                  <a:rPr lang="el-GR" altLang="zh-CN" sz="2000" dirty="0"/>
                  <a:t> </a:t>
                </a:r>
                <a14:m>
                  <m:oMath xmlns:m="http://schemas.openxmlformats.org/officeDocument/2006/math">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𝑦</m:t>
                        </m:r>
                      </m:sub>
                    </m:sSub>
                  </m:oMath>
                </a14:m>
                <a:r>
                  <a:rPr lang="en-US" altLang="zh-CN" sz="2000" dirty="0"/>
                  <a:t>-n=2</a:t>
                </a:r>
                <a:r>
                  <a:rPr lang="en-US" altLang="zh-CN" sz="2000" dirty="0">
                    <a:ea typeface="Cambria Math" panose="02040503050406030204" pitchFamily="18" charset="0"/>
                  </a:rPr>
                  <a:t>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b="0" i="1" dirty="0" smtClean="0">
                            <a:latin typeface="Cambria Math" panose="02040503050406030204" pitchFamily="18" charset="0"/>
                          </a:rPr>
                          <m:t>𝑠𝑏</m:t>
                        </m:r>
                      </m:sub>
                    </m:sSub>
                  </m:oMath>
                </a14:m>
                <a:r>
                  <a:rPr lang="en-US" altLang="zh-CN" sz="2000" dirty="0"/>
                  <a:t>,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𝑠𝑏</m:t>
                        </m:r>
                      </m:sub>
                    </m:sSub>
                    <m:r>
                      <a:rPr lang="en-US" altLang="zh-CN" sz="2000" i="1" dirty="0" smtClean="0">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𝑘</m:t>
                        </m:r>
                        <m:r>
                          <a:rPr lang="en-US" altLang="zh-CN" sz="2000" b="0" i="1" smtClean="0">
                            <a:latin typeface="Cambria Math" panose="02040503050406030204" pitchFamily="18" charset="0"/>
                            <a:ea typeface="Cambria Math" panose="02040503050406030204" pitchFamily="18" charset="0"/>
                          </a:rPr>
                          <m:t>|</m:t>
                        </m:r>
                      </m:num>
                      <m:den>
                        <m:r>
                          <a:rPr lang="en-US" altLang="zh-CN" sz="2000" b="0" i="1" smtClean="0">
                            <a:latin typeface="Cambria Math" panose="02040503050406030204" pitchFamily="18" charset="0"/>
                            <a:ea typeface="Cambria Math" panose="02040503050406030204" pitchFamily="18" charset="0"/>
                          </a:rPr>
                          <m:t>4</m:t>
                        </m:r>
                        <m:r>
                          <m:rPr>
                            <m:sty m:val="p"/>
                          </m:rPr>
                          <a:rPr lang="el-GR" altLang="zh-CN" sz="2000" b="0" i="1" smtClean="0">
                            <a:latin typeface="Cambria Math" panose="02040503050406030204" pitchFamily="18" charset="0"/>
                            <a:ea typeface="Cambria Math" panose="02040503050406030204" pitchFamily="18" charset="0"/>
                          </a:rPr>
                          <m:t>π</m:t>
                        </m:r>
                      </m:den>
                    </m:f>
                    <m:rad>
                      <m:radPr>
                        <m:degHide m:val="on"/>
                        <m:ctrlPr>
                          <a:rPr lang="en-US" altLang="zh-CN" sz="2000" i="1">
                            <a:latin typeface="Cambria Math" panose="02040503050406030204" pitchFamily="18" charset="0"/>
                            <a:ea typeface="Cambria Math" panose="02040503050406030204" pitchFamily="18" charset="0"/>
                          </a:rPr>
                        </m:ctrlPr>
                      </m:radPr>
                      <m:deg/>
                      <m:e>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𝑥</m:t>
                            </m:r>
                          </m:sub>
                        </m:sSub>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𝑦</m:t>
                            </m:r>
                          </m:sub>
                        </m:sSub>
                      </m:e>
                    </m:rad>
                  </m:oMath>
                </a14:m>
                <a:endParaRPr lang="en-US" altLang="zh-CN" sz="2000" dirty="0"/>
              </a:p>
              <a:p>
                <a:pPr marL="0" indent="0">
                  <a:buNone/>
                </a:pPr>
                <a:r>
                  <a:rPr lang="en-US" altLang="zh-CN" sz="2000" dirty="0"/>
                  <a:t>When </a:t>
                </a:r>
                <a14:m>
                  <m:oMath xmlns:m="http://schemas.openxmlformats.org/officeDocument/2006/math">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𝑥</m:t>
                        </m:r>
                      </m:sub>
                    </m:sSub>
                    <m:r>
                      <a:rPr lang="en-US" altLang="zh-CN" sz="2000" b="0" i="0" dirty="0" smtClean="0">
                        <a:latin typeface="Cambria Math" panose="02040503050406030204" pitchFamily="18" charset="0"/>
                      </a:rPr>
                      <m:t>−</m:t>
                    </m:r>
                  </m:oMath>
                </a14:m>
                <a:r>
                  <a:rPr lang="el-GR" altLang="zh-CN" sz="2000" dirty="0"/>
                  <a:t> </a:t>
                </a:r>
                <a14:m>
                  <m:oMath xmlns:m="http://schemas.openxmlformats.org/officeDocument/2006/math">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b="0" i="1" dirty="0" smtClean="0">
                            <a:latin typeface="Cambria Math" panose="02040503050406030204" pitchFamily="18" charset="0"/>
                          </a:rPr>
                          <m:t>𝑦</m:t>
                        </m:r>
                      </m:sub>
                    </m:sSub>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𝑛</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𝑛</m:t>
                    </m:r>
                  </m:oMath>
                </a14:m>
                <a:r>
                  <a:rPr lang="zh-CN" altLang="en-US" sz="2000" dirty="0"/>
                  <a:t> </a:t>
                </a:r>
                <a:r>
                  <a:rPr lang="en-US" altLang="zh-CN" sz="2000" dirty="0"/>
                  <a:t>is the integer, </a:t>
                </a:r>
                <a14:m>
                  <m:oMath xmlns:m="http://schemas.openxmlformats.org/officeDocument/2006/math">
                    <m:r>
                      <a:rPr lang="en-US" altLang="zh-CN" sz="2000" i="1" dirty="0">
                        <a:latin typeface="Cambria Math" panose="02040503050406030204" pitchFamily="18" charset="0"/>
                      </a:rPr>
                      <m:t>𝐶𝑜𝑠</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b="0" i="1" dirty="0" smtClean="0">
                            <a:latin typeface="Cambria Math" panose="02040503050406030204" pitchFamily="18" charset="0"/>
                          </a:rPr>
                          <m:t>𝑥</m:t>
                        </m:r>
                      </m:sub>
                    </m:sSub>
                  </m:oMath>
                </a14:m>
                <a:r>
                  <a:rPr lang="en-US" altLang="zh-CN" sz="2000" dirty="0"/>
                  <a:t>= </a:t>
                </a:r>
                <a14:m>
                  <m:oMath xmlns:m="http://schemas.openxmlformats.org/officeDocument/2006/math">
                    <m:r>
                      <a:rPr lang="en-US" altLang="zh-CN" sz="2000" i="1" dirty="0">
                        <a:latin typeface="Cambria Math" panose="02040503050406030204" pitchFamily="18" charset="0"/>
                      </a:rPr>
                      <m:t>𝐶𝑜𝑠</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𝑦</m:t>
                        </m:r>
                      </m:sub>
                    </m:sSub>
                  </m:oMath>
                </a14:m>
                <a:r>
                  <a:rPr lang="en-US" altLang="zh-CN" sz="2000" dirty="0"/>
                  <a:t>, </a:t>
                </a:r>
                <a14:m>
                  <m:oMath xmlns:m="http://schemas.openxmlformats.org/officeDocument/2006/math">
                    <m:r>
                      <a:rPr lang="en-US" altLang="zh-CN" sz="2000" b="0" i="1" dirty="0" smtClean="0">
                        <a:latin typeface="Cambria Math" panose="02040503050406030204" pitchFamily="18" charset="0"/>
                      </a:rPr>
                      <m:t>𝑆𝑖𝑛</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𝑥</m:t>
                        </m:r>
                      </m:sub>
                    </m:sSub>
                  </m:oMath>
                </a14:m>
                <a:r>
                  <a:rPr lang="en-US" altLang="zh-CN" sz="2000" dirty="0"/>
                  <a:t>= </a:t>
                </a:r>
                <a14:m>
                  <m:oMath xmlns:m="http://schemas.openxmlformats.org/officeDocument/2006/math">
                    <m:r>
                      <a:rPr lang="en-US" altLang="zh-CN" sz="2000" b="0" i="1" dirty="0" smtClean="0">
                        <a:latin typeface="Cambria Math" panose="02040503050406030204" pitchFamily="18" charset="0"/>
                      </a:rPr>
                      <m:t>𝑆𝑖𝑛</m:t>
                    </m:r>
                    <m:r>
                      <a:rPr lang="en-US" altLang="zh-CN" sz="2000" i="1" dirty="0">
                        <a:latin typeface="Cambria Math" panose="02040503050406030204" pitchFamily="18" charset="0"/>
                      </a:rPr>
                      <m:t>2</m:t>
                    </m:r>
                    <m:r>
                      <m:rPr>
                        <m:sty m:val="p"/>
                      </m:rPr>
                      <a:rPr lang="el-GR" altLang="zh-CN" sz="2000" i="1" dirty="0">
                        <a:latin typeface="Cambria Math" panose="02040503050406030204" pitchFamily="18" charset="0"/>
                      </a:rPr>
                      <m:t>π</m:t>
                    </m:r>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dirty="0">
                            <a:latin typeface="Cambria Math" panose="02040503050406030204" pitchFamily="18" charset="0"/>
                          </a:rPr>
                          <m:t>𝑦</m:t>
                        </m:r>
                      </m:sub>
                    </m:sSub>
                  </m:oMath>
                </a14:m>
                <a:r>
                  <a:rPr lang="en-US" altLang="zh-CN" sz="2000" dirty="0"/>
                  <a:t>, </a:t>
                </a:r>
                <a14:m>
                  <m:oMath xmlns:m="http://schemas.openxmlformats.org/officeDocument/2006/math">
                    <m:sSub>
                      <m:sSubPr>
                        <m:ctrlPr>
                          <a:rPr lang="el-GR" altLang="zh-CN" sz="2000" i="1" dirty="0">
                            <a:latin typeface="Cambria Math" panose="02040503050406030204" pitchFamily="18" charset="0"/>
                          </a:rPr>
                        </m:ctrlPr>
                      </m:sSubPr>
                      <m:e>
                        <m:r>
                          <m:rPr>
                            <m:sty m:val="p"/>
                          </m:rPr>
                          <a:rPr lang="el-GR" altLang="zh-CN" sz="2000" i="1" dirty="0">
                            <a:latin typeface="Cambria Math" panose="02040503050406030204" pitchFamily="18" charset="0"/>
                          </a:rPr>
                          <m:t>ν</m:t>
                        </m:r>
                      </m:e>
                      <m:sub>
                        <m:r>
                          <a:rPr lang="en-US" altLang="zh-CN" sz="2000" i="1">
                            <a:latin typeface="Cambria Math" panose="02040503050406030204" pitchFamily="18" charset="0"/>
                            <a:ea typeface="Cambria Math" panose="02040503050406030204" pitchFamily="18" charset="0"/>
                          </a:rPr>
                          <m:t>±</m:t>
                        </m:r>
                      </m:sub>
                    </m:sSub>
                  </m:oMath>
                </a14:m>
                <a:r>
                  <a:rPr lang="zh-CN" altLang="en-US" sz="2000" dirty="0"/>
                  <a:t> </a:t>
                </a:r>
                <a:r>
                  <a:rPr lang="en-US" altLang="zh-CN" sz="2000" dirty="0"/>
                  <a:t>have the real solution. But the amplitude will increase to </a:t>
                </a:r>
                <a14:m>
                  <m:oMath xmlns:m="http://schemas.openxmlformats.org/officeDocument/2006/math">
                    <m:rad>
                      <m:radPr>
                        <m:degHide m:val="on"/>
                        <m:ctrlPr>
                          <a:rPr lang="en-US" altLang="zh-CN" sz="2000" i="1">
                            <a:latin typeface="Cambria Math" panose="02040503050406030204" pitchFamily="18" charset="0"/>
                            <a:ea typeface="Cambria Math" panose="02040503050406030204" pitchFamily="18" charset="0"/>
                          </a:rPr>
                        </m:ctrlPr>
                      </m:radPr>
                      <m:deg/>
                      <m:e>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𝑘</m:t>
                            </m:r>
                          </m:e>
                          <m:sup>
                            <m:r>
                              <a:rPr lang="en-US" altLang="zh-CN" sz="2000" i="1">
                                <a:latin typeface="Cambria Math" panose="02040503050406030204" pitchFamily="18" charset="0"/>
                                <a:ea typeface="Cambria Math" panose="02040503050406030204" pitchFamily="18" charset="0"/>
                              </a:rPr>
                              <m:t>2</m:t>
                            </m:r>
                          </m:sup>
                        </m:sSup>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𝑥</m:t>
                            </m:r>
                          </m:sub>
                        </m:sSub>
                        <m:sSub>
                          <m:sSubPr>
                            <m:ctrlPr>
                              <a:rPr lang="el-GR" altLang="zh-CN" sz="2000" i="1" dirty="0">
                                <a:latin typeface="Cambria Math" panose="02040503050406030204" pitchFamily="18" charset="0"/>
                              </a:rPr>
                            </m:ctrlPr>
                          </m:sSubPr>
                          <m:e>
                            <m:r>
                              <a:rPr lang="el-GR" altLang="zh-CN" sz="2000" i="1" dirty="0">
                                <a:latin typeface="Cambria Math" panose="02040503050406030204" pitchFamily="18" charset="0"/>
                              </a:rPr>
                              <m:t>𝛽</m:t>
                            </m:r>
                          </m:e>
                          <m:sub>
                            <m:r>
                              <a:rPr lang="en-US" altLang="zh-CN" sz="2000" i="1" dirty="0">
                                <a:latin typeface="Cambria Math" panose="02040503050406030204" pitchFamily="18" charset="0"/>
                              </a:rPr>
                              <m:t>𝑦</m:t>
                            </m:r>
                          </m:sub>
                        </m:sSub>
                        <m:r>
                          <a:rPr lang="en-US" altLang="zh-CN" sz="2000" i="1" dirty="0">
                            <a:latin typeface="Cambria Math" panose="02040503050406030204" pitchFamily="18" charset="0"/>
                          </a:rPr>
                          <m:t>+1</m:t>
                        </m:r>
                      </m:e>
                    </m:rad>
                  </m:oMath>
                </a14:m>
                <a:r>
                  <a:rPr lang="en-US" altLang="zh-CN" sz="2000" dirty="0"/>
                  <a:t>, this is called as the difference resonance.</a:t>
                </a:r>
                <a:endParaRPr lang="zh-CN" altLang="en-US" sz="2000" dirty="0"/>
              </a:p>
            </p:txBody>
          </p:sp>
        </mc:Choice>
        <mc:Fallback xmlns="">
          <p:sp>
            <p:nvSpPr>
              <p:cNvPr id="3" name="内容占位符 2">
                <a:extLst>
                  <a:ext uri="{FF2B5EF4-FFF2-40B4-BE49-F238E27FC236}">
                    <a16:creationId xmlns:a16="http://schemas.microsoft.com/office/drawing/2014/main" id="{A9AC2AF8-4FB7-4392-9088-365919D90BBE}"/>
                  </a:ext>
                </a:extLst>
              </p:cNvPr>
              <p:cNvSpPr>
                <a:spLocks noGrp="1" noRot="1" noChangeAspect="1" noMove="1" noResize="1" noEditPoints="1" noAdjustHandles="1" noChangeArrowheads="1" noChangeShapeType="1" noTextEdit="1"/>
              </p:cNvSpPr>
              <p:nvPr>
                <p:ph idx="1"/>
              </p:nvPr>
            </p:nvSpPr>
            <p:spPr>
              <a:xfrm>
                <a:off x="384464" y="727365"/>
                <a:ext cx="11492345" cy="5621480"/>
              </a:xfrm>
              <a:blipFill>
                <a:blip r:embed="rId3"/>
                <a:stretch>
                  <a:fillRect l="-531"/>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id="{F7E65872-230D-4A82-8099-8A1B30DD9E1D}"/>
              </a:ext>
            </a:extLst>
          </p:cNvPr>
          <p:cNvGraphicFramePr>
            <a:graphicFrameLocks noChangeAspect="1"/>
          </p:cNvGraphicFramePr>
          <p:nvPr>
            <p:extLst>
              <p:ext uri="{D42A27DB-BD31-4B8C-83A1-F6EECF244321}">
                <p14:modId xmlns:p14="http://schemas.microsoft.com/office/powerpoint/2010/main" val="3664644907"/>
              </p:ext>
            </p:extLst>
          </p:nvPr>
        </p:nvGraphicFramePr>
        <p:xfrm>
          <a:off x="3397828" y="758681"/>
          <a:ext cx="8227722" cy="1229215"/>
        </p:xfrm>
        <a:graphic>
          <a:graphicData uri="http://schemas.openxmlformats.org/presentationml/2006/ole">
            <mc:AlternateContent xmlns:mc="http://schemas.openxmlformats.org/markup-compatibility/2006">
              <mc:Choice xmlns:v="urn:schemas-microsoft-com:vml" Requires="v">
                <p:oleObj name="Equation" r:id="rId4" imgW="6286320" imgH="939600" progId="Equation.DSMT4">
                  <p:embed/>
                </p:oleObj>
              </mc:Choice>
              <mc:Fallback>
                <p:oleObj name="Equation" r:id="rId4" imgW="6286320" imgH="939600" progId="Equation.DSMT4">
                  <p:embed/>
                  <p:pic>
                    <p:nvPicPr>
                      <p:cNvPr id="0" name=""/>
                      <p:cNvPicPr/>
                      <p:nvPr/>
                    </p:nvPicPr>
                    <p:blipFill>
                      <a:blip r:embed="rId5"/>
                      <a:stretch>
                        <a:fillRect/>
                      </a:stretch>
                    </p:blipFill>
                    <p:spPr>
                      <a:xfrm>
                        <a:off x="3397828" y="758681"/>
                        <a:ext cx="8227722" cy="1229215"/>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4DEBD8FA-8B57-4768-9C8D-F31E934E144E}"/>
              </a:ext>
            </a:extLst>
          </p:cNvPr>
          <p:cNvSpPr>
            <a:spLocks noGrp="1"/>
          </p:cNvSpPr>
          <p:nvPr>
            <p:ph type="sldNum" sz="quarter" idx="12"/>
          </p:nvPr>
        </p:nvSpPr>
        <p:spPr/>
        <p:txBody>
          <a:bodyPr/>
          <a:lstStyle/>
          <a:p>
            <a:fld id="{BECEA2A7-8118-4BBB-B458-A85BC23F12DD}" type="slidenum">
              <a:rPr lang="zh-CN" altLang="en-US" smtClean="0"/>
              <a:t>48</a:t>
            </a:fld>
            <a:endParaRPr lang="zh-CN" altLang="en-US"/>
          </a:p>
        </p:txBody>
      </p:sp>
    </p:spTree>
    <p:extLst>
      <p:ext uri="{BB962C8B-B14F-4D97-AF65-F5344CB8AC3E}">
        <p14:creationId xmlns:p14="http://schemas.microsoft.com/office/powerpoint/2010/main" val="3552937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6E083C-39F7-453D-9ABF-C3BA619ED8F6}"/>
              </a:ext>
            </a:extLst>
          </p:cNvPr>
          <p:cNvSpPr>
            <a:spLocks noGrp="1"/>
          </p:cNvSpPr>
          <p:nvPr>
            <p:ph type="title"/>
          </p:nvPr>
        </p:nvSpPr>
        <p:spPr/>
        <p:txBody>
          <a:bodyPr>
            <a:normAutofit/>
          </a:bodyPr>
          <a:lstStyle/>
          <a:p>
            <a:r>
              <a:rPr lang="en-US" altLang="zh-CN" sz="4000" dirty="0"/>
              <a:t>Coupling coefficient and emittance beating</a:t>
            </a:r>
            <a:br>
              <a:rPr lang="en-US" altLang="zh-CN" sz="4000" dirty="0"/>
            </a:br>
            <a:r>
              <a:rPr lang="en-US" altLang="zh-CN" sz="4000" dirty="0"/>
              <a:t>(</a:t>
            </a:r>
            <a:r>
              <a:rPr lang="zh-CN" altLang="en-US" sz="4000" dirty="0"/>
              <a:t>耦合系数与发射度跳动</a:t>
            </a:r>
            <a:r>
              <a:rPr lang="en-US" altLang="zh-CN" sz="4000" dirty="0"/>
              <a:t>)</a:t>
            </a:r>
            <a:endParaRPr lang="zh-CN" altLang="en-US" sz="40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87ED124-3FA1-4F4A-9FF8-B3698037932C}"/>
                  </a:ext>
                </a:extLst>
              </p:cNvPr>
              <p:cNvSpPr>
                <a:spLocks noGrp="1"/>
              </p:cNvSpPr>
              <p:nvPr>
                <p:ph idx="1"/>
              </p:nvPr>
            </p:nvSpPr>
            <p:spPr/>
            <p:txBody>
              <a:bodyPr>
                <a:normAutofit fontScale="92500"/>
              </a:bodyPr>
              <a:lstStyle/>
              <a:p>
                <a:pPr marL="0" indent="0">
                  <a:buNone/>
                </a:pPr>
                <a:r>
                  <a:rPr lang="en-US" altLang="zh-CN" dirty="0"/>
                  <a:t>From the eq.(14), one can write it as </a:t>
                </a:r>
                <a14:m>
                  <m:oMath xmlns:m="http://schemas.openxmlformats.org/officeDocument/2006/math">
                    <m:sSub>
                      <m:sSubPr>
                        <m:ctrlPr>
                          <a:rPr lang="el-GR" altLang="zh-CN" i="1" dirty="0" smtClean="0">
                            <a:latin typeface="Cambria Math" panose="02040503050406030204" pitchFamily="18" charset="0"/>
                          </a:rPr>
                        </m:ctrlPr>
                      </m:sSubPr>
                      <m:e>
                        <m:r>
                          <a:rPr lang="el-GR" altLang="zh-CN" i="1" dirty="0">
                            <a:latin typeface="Cambria Math" panose="02040503050406030204" pitchFamily="18" charset="0"/>
                          </a:rPr>
                          <m:t>𝜈</m:t>
                        </m:r>
                      </m:e>
                      <m:sub>
                        <m:r>
                          <a:rPr lang="el-GR" altLang="zh-CN" i="1" dirty="0" smtClean="0">
                            <a:latin typeface="Cambria Math" panose="02040503050406030204" pitchFamily="18" charset="0"/>
                            <a:ea typeface="Cambria Math" panose="02040503050406030204" pitchFamily="18" charset="0"/>
                          </a:rPr>
                          <m:t>±</m:t>
                        </m:r>
                      </m:sub>
                    </m:sSub>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𝜈</m:t>
                            </m:r>
                          </m:e>
                          <m:sub>
                            <m:r>
                              <a:rPr lang="en-US" altLang="zh-CN" b="0" i="1" dirty="0" smtClean="0">
                                <a:latin typeface="Cambria Math" panose="02040503050406030204" pitchFamily="18" charset="0"/>
                              </a:rPr>
                              <m:t>𝑥</m:t>
                            </m:r>
                          </m:sub>
                        </m:sSub>
                        <m:r>
                          <a:rPr lang="en-US" altLang="zh-CN" b="0" i="1" dirty="0" smtClean="0">
                            <a:latin typeface="Cambria Math" panose="02040503050406030204" pitchFamily="18" charset="0"/>
                            <a:ea typeface="Cambria Math" panose="02040503050406030204" pitchFamily="18" charset="0"/>
                          </a:rPr>
                          <m:t>+</m:t>
                        </m:r>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𝜈</m:t>
                            </m:r>
                          </m:e>
                          <m:sub>
                            <m:r>
                              <a:rPr lang="en-US" altLang="zh-CN" b="0" i="1" dirty="0" smtClean="0">
                                <a:latin typeface="Cambria Math" panose="02040503050406030204" pitchFamily="18" charset="0"/>
                              </a:rPr>
                              <m:t>𝑦</m:t>
                            </m:r>
                          </m:sub>
                        </m:sSub>
                      </m:num>
                      <m:den>
                        <m:r>
                          <a:rPr lang="en-US" altLang="zh-CN" b="0" i="1" dirty="0" smtClean="0">
                            <a:latin typeface="Cambria Math" panose="02040503050406030204" pitchFamily="18" charset="0"/>
                          </a:rPr>
                          <m:t>2</m:t>
                        </m:r>
                      </m:den>
                    </m:f>
                    <m:r>
                      <a:rPr lang="el-GR" altLang="zh-CN" i="1" dirty="0">
                        <a:latin typeface="Cambria Math" panose="02040503050406030204" pitchFamily="18" charset="0"/>
                        <a:ea typeface="Cambria Math" panose="02040503050406030204" pitchFamily="18" charset="0"/>
                      </a:rPr>
                      <m:t>±</m:t>
                    </m:r>
                    <m:rad>
                      <m:radPr>
                        <m:degHide m:val="on"/>
                        <m:ctrlPr>
                          <a:rPr lang="el-GR" altLang="zh-CN" i="1" dirty="0" smtClean="0">
                            <a:latin typeface="Cambria Math" panose="02040503050406030204" pitchFamily="18" charset="0"/>
                            <a:ea typeface="Cambria Math" panose="02040503050406030204" pitchFamily="18" charset="0"/>
                          </a:rPr>
                        </m:ctrlPr>
                      </m:radPr>
                      <m:deg/>
                      <m:e>
                        <m:f>
                          <m:fPr>
                            <m:ctrlPr>
                              <a:rPr lang="en-US" altLang="zh-CN" i="1" dirty="0">
                                <a:latin typeface="Cambria Math" panose="02040503050406030204" pitchFamily="18" charset="0"/>
                              </a:rPr>
                            </m:ctrlPr>
                          </m:fPr>
                          <m:num>
                            <m:sSub>
                              <m:sSubPr>
                                <m:ctrlPr>
                                  <a:rPr lang="el-GR" altLang="zh-CN" i="1" dirty="0">
                                    <a:latin typeface="Cambria Math" panose="02040503050406030204" pitchFamily="18" charset="0"/>
                                  </a:rPr>
                                </m:ctrlPr>
                              </m:sSubPr>
                              <m:e>
                                <m:r>
                                  <a:rPr lang="en-US" altLang="zh-CN" b="0" i="1" dirty="0" smtClean="0">
                                    <a:latin typeface="Cambria Math" panose="02040503050406030204" pitchFamily="18" charset="0"/>
                                  </a:rPr>
                                  <m:t>(</m:t>
                                </m:r>
                                <m:r>
                                  <a:rPr lang="el-GR" altLang="zh-CN" i="1" dirty="0">
                                    <a:latin typeface="Cambria Math" panose="02040503050406030204" pitchFamily="18" charset="0"/>
                                  </a:rPr>
                                  <m:t>𝜈</m:t>
                                </m:r>
                              </m:e>
                              <m:sub>
                                <m:r>
                                  <a:rPr lang="en-US" altLang="zh-CN" i="1" dirty="0">
                                    <a:latin typeface="Cambria Math" panose="02040503050406030204" pitchFamily="18" charset="0"/>
                                  </a:rPr>
                                  <m:t>𝑥</m:t>
                                </m:r>
                              </m:sub>
                            </m:sSub>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𝜈</m:t>
                                </m:r>
                              </m:e>
                              <m:sub>
                                <m:r>
                                  <a:rPr lang="en-US" altLang="zh-CN" i="1" dirty="0">
                                    <a:latin typeface="Cambria Math" panose="02040503050406030204" pitchFamily="18" charset="0"/>
                                  </a:rPr>
                                  <m:t>𝑦</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𝑛</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m:t>
                                </m:r>
                              </m:e>
                              <m:sup>
                                <m:r>
                                  <a:rPr lang="en-US" altLang="zh-CN" b="0" i="1" dirty="0" smtClean="0">
                                    <a:latin typeface="Cambria Math" panose="02040503050406030204" pitchFamily="18" charset="0"/>
                                  </a:rPr>
                                  <m:t>2</m:t>
                                </m:r>
                              </m:sup>
                            </m:sSup>
                          </m:num>
                          <m:den>
                            <m:r>
                              <a:rPr lang="en-US" altLang="zh-CN" b="0" i="1" dirty="0" smtClean="0">
                                <a:latin typeface="Cambria Math" panose="02040503050406030204" pitchFamily="18" charset="0"/>
                              </a:rPr>
                              <m:t>4</m:t>
                            </m:r>
                          </m:den>
                        </m:f>
                        <m:r>
                          <a:rPr lang="en-US" altLang="zh-CN" b="0" i="1" dirty="0" smtClean="0">
                            <a:latin typeface="Cambria Math" panose="02040503050406030204" pitchFamily="18" charset="0"/>
                          </a:rPr>
                          <m:t>+</m:t>
                        </m:r>
                        <m:r>
                          <a:rPr lang="el-GR" altLang="zh-CN" i="1" dirty="0">
                            <a:latin typeface="Cambria Math" panose="02040503050406030204" pitchFamily="18" charset="0"/>
                            <a:ea typeface="Cambria Math" panose="02040503050406030204" pitchFamily="18" charset="0"/>
                          </a:rPr>
                          <m:t>∆</m:t>
                        </m:r>
                        <m:sSubSup>
                          <m:sSubSupPr>
                            <m:ctrlPr>
                              <a:rPr lang="el-GR" altLang="zh-CN" i="1" dirty="0">
                                <a:latin typeface="Cambria Math" panose="02040503050406030204" pitchFamily="18" charset="0"/>
                                <a:ea typeface="Cambria Math" panose="02040503050406030204" pitchFamily="18" charset="0"/>
                              </a:rPr>
                            </m:ctrlPr>
                          </m:sSubSupPr>
                          <m:e>
                            <m:r>
                              <a:rPr lang="el-GR" altLang="zh-CN" i="1" dirty="0">
                                <a:latin typeface="Cambria Math" panose="02040503050406030204" pitchFamily="18" charset="0"/>
                              </a:rPr>
                              <m:t>𝜈</m:t>
                            </m:r>
                          </m:e>
                          <m:sub>
                            <m:r>
                              <a:rPr lang="en-US" altLang="zh-CN" i="1" dirty="0">
                                <a:latin typeface="Cambria Math" panose="02040503050406030204" pitchFamily="18" charset="0"/>
                                <a:ea typeface="Cambria Math" panose="02040503050406030204" pitchFamily="18" charset="0"/>
                              </a:rPr>
                              <m:t>𝑠𝑏</m:t>
                            </m:r>
                          </m:sub>
                          <m:sup>
                            <m:r>
                              <a:rPr lang="en-US" altLang="zh-CN" i="1" dirty="0">
                                <a:latin typeface="Cambria Math" panose="02040503050406030204" pitchFamily="18" charset="0"/>
                                <a:ea typeface="Cambria Math" panose="02040503050406030204" pitchFamily="18" charset="0"/>
                              </a:rPr>
                              <m:t>2</m:t>
                            </m:r>
                          </m:sup>
                        </m:sSubSup>
                      </m:e>
                    </m:rad>
                  </m:oMath>
                </a14:m>
                <a:r>
                  <a:rPr lang="en-US" altLang="zh-CN" dirty="0"/>
                  <a:t>, </a:t>
                </a:r>
                <a14:m>
                  <m:oMath xmlns:m="http://schemas.openxmlformats.org/officeDocument/2006/math">
                    <m:sSub>
                      <m:sSubPr>
                        <m:ctrlPr>
                          <a:rPr lang="el-GR" altLang="zh-CN" i="1" dirty="0" smtClean="0">
                            <a:latin typeface="Cambria Math" panose="02040503050406030204" pitchFamily="18" charset="0"/>
                          </a:rPr>
                        </m:ctrlPr>
                      </m:sSubPr>
                      <m:e>
                        <m:r>
                          <a:rPr lang="el-GR" altLang="zh-CN" i="1" dirty="0">
                            <a:latin typeface="Cambria Math" panose="02040503050406030204" pitchFamily="18" charset="0"/>
                            <a:ea typeface="Cambria Math" panose="02040503050406030204" pitchFamily="18" charset="0"/>
                          </a:rPr>
                          <m:t>∆</m:t>
                        </m:r>
                        <m:r>
                          <a:rPr lang="el-GR" altLang="zh-CN" i="1" dirty="0">
                            <a:latin typeface="Cambria Math" panose="02040503050406030204" pitchFamily="18" charset="0"/>
                          </a:rPr>
                          <m:t>𝜈</m:t>
                        </m:r>
                      </m:e>
                      <m:sub>
                        <m:r>
                          <a:rPr lang="en-US" altLang="zh-CN" b="0" i="1" dirty="0" smtClean="0">
                            <a:latin typeface="Cambria Math" panose="02040503050406030204" pitchFamily="18" charset="0"/>
                          </a:rPr>
                          <m:t>𝑠𝑏</m:t>
                        </m:r>
                      </m:sub>
                    </m:sSub>
                  </m:oMath>
                </a14:m>
                <a:r>
                  <a:rPr lang="en-US" altLang="zh-CN" dirty="0"/>
                  <a:t>is the stopband width, it is the minimum difference value of the two eigen-tunes, sometimes referred to as the coupling coefficient. </a:t>
                </a:r>
              </a:p>
              <a:p>
                <a:pPr marL="0" indent="0">
                  <a:buNone/>
                </a:pPr>
                <a:r>
                  <a:rPr lang="en-US" altLang="zh-CN" dirty="0"/>
                  <a:t>The coupled x-y motion allows the two beam emittances </a:t>
                </a:r>
                <a14:m>
                  <m:oMath xmlns:m="http://schemas.openxmlformats.org/officeDocument/2006/math">
                    <m:sSub>
                      <m:sSubPr>
                        <m:ctrlPr>
                          <a:rPr lang="el-GR" altLang="zh-CN" i="1" dirty="0" smtClean="0">
                            <a:latin typeface="Cambria Math" panose="02040503050406030204" pitchFamily="18" charset="0"/>
                          </a:rPr>
                        </m:ctrlPr>
                      </m:sSubPr>
                      <m:e>
                        <m:r>
                          <m:rPr>
                            <m:sty m:val="p"/>
                          </m:rPr>
                          <a:rPr lang="el-GR" altLang="zh-CN" i="1" dirty="0">
                            <a:latin typeface="Cambria Math" panose="02040503050406030204" pitchFamily="18" charset="0"/>
                          </a:rPr>
                          <m:t>ε</m:t>
                        </m:r>
                      </m:e>
                      <m:sub>
                        <m:r>
                          <a:rPr lang="en-US" altLang="zh-CN" b="0" i="1" dirty="0" smtClean="0">
                            <a:latin typeface="Cambria Math" panose="02040503050406030204" pitchFamily="18" charset="0"/>
                          </a:rPr>
                          <m:t>𝑥</m:t>
                        </m:r>
                      </m:sub>
                    </m:sSub>
                  </m:oMath>
                </a14:m>
                <a:r>
                  <a:rPr lang="zh-CN" altLang="en-US" dirty="0"/>
                  <a:t> </a:t>
                </a:r>
                <a:r>
                  <a:rPr lang="en-US" altLang="zh-CN" dirty="0"/>
                  <a:t>and </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ε</m:t>
                        </m:r>
                      </m:e>
                      <m:sub>
                        <m:r>
                          <a:rPr lang="en-US" altLang="zh-CN" b="0" i="1" dirty="0" smtClean="0">
                            <a:latin typeface="Cambria Math" panose="02040503050406030204" pitchFamily="18" charset="0"/>
                          </a:rPr>
                          <m:t>𝑦</m:t>
                        </m:r>
                      </m:sub>
                    </m:sSub>
                  </m:oMath>
                </a14:m>
                <a:r>
                  <a:rPr lang="zh-CN" altLang="en-US" dirty="0"/>
                  <a:t> </a:t>
                </a:r>
                <a:r>
                  <a:rPr lang="en-US" altLang="zh-CN" dirty="0"/>
                  <a:t>to exchange. The unperturbed emittances are no longer constant of the motion, the two emittance will exchange slowly near the difference resonance, the beating frequency is the difference of the two eigen-tunes</a:t>
                </a:r>
              </a:p>
              <a:p>
                <a:pPr marL="0" indent="0">
                  <a:buNone/>
                </a:pPr>
                <a:r>
                  <a:rPr lang="en-US" altLang="zh-CN" dirty="0"/>
                  <a:t> </a:t>
                </a:r>
                <a14:m>
                  <m:oMath xmlns:m="http://schemas.openxmlformats.org/officeDocument/2006/math">
                    <m:sSub>
                      <m:sSubPr>
                        <m:ctrlPr>
                          <a:rPr lang="el-GR" altLang="zh-CN" i="1" dirty="0" smtClean="0">
                            <a:latin typeface="Cambria Math" panose="02040503050406030204" pitchFamily="18" charset="0"/>
                          </a:rPr>
                        </m:ctrlPr>
                      </m:sSubPr>
                      <m:e>
                        <m:r>
                          <a:rPr lang="el-GR" altLang="zh-CN" i="1" dirty="0">
                            <a:latin typeface="Cambria Math" panose="02040503050406030204" pitchFamily="18" charset="0"/>
                          </a:rPr>
                          <m:t>𝜈</m:t>
                        </m:r>
                      </m:e>
                      <m:sub>
                        <m:r>
                          <a:rPr lang="en-US" altLang="zh-CN" b="0" i="1" dirty="0" smtClean="0">
                            <a:latin typeface="Cambria Math" panose="02040503050406030204" pitchFamily="18" charset="0"/>
                          </a:rPr>
                          <m:t>+</m:t>
                        </m:r>
                      </m:sub>
                    </m:sSub>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𝜈</m:t>
                        </m:r>
                      </m:e>
                      <m:sub>
                        <m:r>
                          <a:rPr lang="en-US" altLang="zh-CN" b="0" i="1" dirty="0" smtClean="0">
                            <a:latin typeface="Cambria Math" panose="02040503050406030204" pitchFamily="18" charset="0"/>
                          </a:rPr>
                          <m:t>−</m:t>
                        </m:r>
                      </m:sub>
                    </m:sSub>
                    <m:r>
                      <a:rPr lang="en-US" altLang="zh-CN" b="0" i="1" dirty="0" smtClean="0">
                        <a:latin typeface="Cambria Math" panose="02040503050406030204" pitchFamily="18" charset="0"/>
                      </a:rPr>
                      <m:t>=2</m:t>
                    </m:r>
                    <m:rad>
                      <m:radPr>
                        <m:degHide m:val="on"/>
                        <m:ctrlPr>
                          <a:rPr lang="el-GR" altLang="zh-CN" i="1" dirty="0">
                            <a:latin typeface="Cambria Math" panose="02040503050406030204" pitchFamily="18" charset="0"/>
                            <a:ea typeface="Cambria Math" panose="02040503050406030204" pitchFamily="18" charset="0"/>
                          </a:rPr>
                        </m:ctrlPr>
                      </m:radPr>
                      <m:deg/>
                      <m:e>
                        <m:f>
                          <m:fPr>
                            <m:ctrlPr>
                              <a:rPr lang="en-US" altLang="zh-CN" i="1" dirty="0">
                                <a:latin typeface="Cambria Math" panose="02040503050406030204" pitchFamily="18" charset="0"/>
                              </a:rPr>
                            </m:ctrlPr>
                          </m:fPr>
                          <m:num>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m:t>
                                </m:r>
                                <m:r>
                                  <a:rPr lang="el-GR" altLang="zh-CN" i="1" dirty="0">
                                    <a:latin typeface="Cambria Math" panose="02040503050406030204" pitchFamily="18" charset="0"/>
                                  </a:rPr>
                                  <m:t>𝜈</m:t>
                                </m:r>
                              </m:e>
                              <m:sub>
                                <m:r>
                                  <a:rPr lang="en-US" altLang="zh-CN" i="1" dirty="0">
                                    <a:latin typeface="Cambria Math" panose="02040503050406030204" pitchFamily="18" charset="0"/>
                                  </a:rPr>
                                  <m:t>𝑥</m:t>
                                </m:r>
                              </m:sub>
                            </m:sSub>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a:rPr lang="el-GR" altLang="zh-CN" i="1" dirty="0">
                                    <a:latin typeface="Cambria Math" panose="02040503050406030204" pitchFamily="18" charset="0"/>
                                  </a:rPr>
                                  <m:t>𝜈</m:t>
                                </m:r>
                              </m:e>
                              <m:sub>
                                <m:r>
                                  <a:rPr lang="en-US" altLang="zh-CN" i="1" dirty="0">
                                    <a:latin typeface="Cambria Math" panose="02040503050406030204" pitchFamily="18" charset="0"/>
                                  </a:rPr>
                                  <m:t>𝑦</m:t>
                                </m:r>
                              </m:sub>
                            </m:sSub>
                            <m:r>
                              <a:rPr lang="en-US" altLang="zh-CN" i="1" dirty="0">
                                <a:latin typeface="Cambria Math" panose="02040503050406030204" pitchFamily="18" charset="0"/>
                              </a:rPr>
                              <m:t>−</m:t>
                            </m:r>
                            <m:r>
                              <a:rPr lang="en-US" altLang="zh-CN" i="1" dirty="0">
                                <a:latin typeface="Cambria Math" panose="02040503050406030204" pitchFamily="18" charset="0"/>
                              </a:rPr>
                              <m:t>𝑛</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m:t>
                                </m:r>
                              </m:e>
                              <m:sup>
                                <m:r>
                                  <a:rPr lang="en-US" altLang="zh-CN" i="1" dirty="0">
                                    <a:latin typeface="Cambria Math" panose="02040503050406030204" pitchFamily="18" charset="0"/>
                                  </a:rPr>
                                  <m:t>2</m:t>
                                </m:r>
                              </m:sup>
                            </m:sSup>
                          </m:num>
                          <m:den>
                            <m:r>
                              <a:rPr lang="en-US" altLang="zh-CN" i="1" dirty="0">
                                <a:latin typeface="Cambria Math" panose="02040503050406030204" pitchFamily="18" charset="0"/>
                              </a:rPr>
                              <m:t>4</m:t>
                            </m:r>
                          </m:den>
                        </m:f>
                        <m:r>
                          <a:rPr lang="en-US" altLang="zh-CN" i="1" dirty="0">
                            <a:latin typeface="Cambria Math" panose="02040503050406030204" pitchFamily="18" charset="0"/>
                          </a:rPr>
                          <m:t>+</m:t>
                        </m:r>
                        <m:r>
                          <a:rPr lang="el-GR" altLang="zh-CN" i="1" dirty="0">
                            <a:latin typeface="Cambria Math" panose="02040503050406030204" pitchFamily="18" charset="0"/>
                            <a:ea typeface="Cambria Math" panose="02040503050406030204" pitchFamily="18" charset="0"/>
                          </a:rPr>
                          <m:t>∆</m:t>
                        </m:r>
                        <m:sSubSup>
                          <m:sSubSupPr>
                            <m:ctrlPr>
                              <a:rPr lang="el-GR" altLang="zh-CN" i="1" dirty="0">
                                <a:latin typeface="Cambria Math" panose="02040503050406030204" pitchFamily="18" charset="0"/>
                                <a:ea typeface="Cambria Math" panose="02040503050406030204" pitchFamily="18" charset="0"/>
                              </a:rPr>
                            </m:ctrlPr>
                          </m:sSubSupPr>
                          <m:e>
                            <m:r>
                              <a:rPr lang="el-GR" altLang="zh-CN" i="1" dirty="0">
                                <a:latin typeface="Cambria Math" panose="02040503050406030204" pitchFamily="18" charset="0"/>
                              </a:rPr>
                              <m:t>𝜈</m:t>
                            </m:r>
                          </m:e>
                          <m:sub>
                            <m:r>
                              <a:rPr lang="en-US" altLang="zh-CN" i="1" dirty="0">
                                <a:latin typeface="Cambria Math" panose="02040503050406030204" pitchFamily="18" charset="0"/>
                                <a:ea typeface="Cambria Math" panose="02040503050406030204" pitchFamily="18" charset="0"/>
                              </a:rPr>
                              <m:t>𝑠𝑏</m:t>
                            </m:r>
                          </m:sub>
                          <m:sup>
                            <m:r>
                              <a:rPr lang="en-US" altLang="zh-CN" i="1" dirty="0">
                                <a:latin typeface="Cambria Math" panose="02040503050406030204" pitchFamily="18" charset="0"/>
                                <a:ea typeface="Cambria Math" panose="02040503050406030204" pitchFamily="18" charset="0"/>
                              </a:rPr>
                              <m:t>2</m:t>
                            </m:r>
                          </m:sup>
                        </m:sSubSup>
                      </m:e>
                    </m:rad>
                  </m:oMath>
                </a14:m>
                <a:endParaRPr lang="zh-CN" altLang="en-US" dirty="0"/>
              </a:p>
            </p:txBody>
          </p:sp>
        </mc:Choice>
        <mc:Fallback xmlns="">
          <p:sp>
            <p:nvSpPr>
              <p:cNvPr id="3" name="内容占位符 2">
                <a:extLst>
                  <a:ext uri="{FF2B5EF4-FFF2-40B4-BE49-F238E27FC236}">
                    <a16:creationId xmlns:a16="http://schemas.microsoft.com/office/drawing/2014/main" id="{D87ED124-3FA1-4F4A-9FF8-B3698037932C}"/>
                  </a:ext>
                </a:extLst>
              </p:cNvPr>
              <p:cNvSpPr>
                <a:spLocks noGrp="1" noRot="1" noChangeAspect="1" noMove="1" noResize="1" noEditPoints="1" noAdjustHandles="1" noChangeArrowheads="1" noChangeShapeType="1" noTextEdit="1"/>
              </p:cNvSpPr>
              <p:nvPr>
                <p:ph idx="1"/>
              </p:nvPr>
            </p:nvSpPr>
            <p:spPr>
              <a:blipFill>
                <a:blip r:embed="rId2"/>
                <a:stretch>
                  <a:fillRect l="-1043" r="-580"/>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CFBA7D0-E05A-4E04-9A7C-6C75BD16A31A}"/>
              </a:ext>
            </a:extLst>
          </p:cNvPr>
          <p:cNvSpPr>
            <a:spLocks noGrp="1"/>
          </p:cNvSpPr>
          <p:nvPr>
            <p:ph type="sldNum" sz="quarter" idx="12"/>
          </p:nvPr>
        </p:nvSpPr>
        <p:spPr/>
        <p:txBody>
          <a:bodyPr/>
          <a:lstStyle/>
          <a:p>
            <a:fld id="{BECEA2A7-8118-4BBB-B458-A85BC23F12DD}" type="slidenum">
              <a:rPr lang="zh-CN" altLang="en-US" smtClean="0"/>
              <a:t>49</a:t>
            </a:fld>
            <a:endParaRPr lang="zh-CN" altLang="en-US"/>
          </a:p>
        </p:txBody>
      </p:sp>
    </p:spTree>
    <p:extLst>
      <p:ext uri="{BB962C8B-B14F-4D97-AF65-F5344CB8AC3E}">
        <p14:creationId xmlns:p14="http://schemas.microsoft.com/office/powerpoint/2010/main" val="37899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957DA40-5A62-459E-B71A-E462F0910DC7}"/>
                  </a:ext>
                </a:extLst>
              </p:cNvPr>
              <p:cNvSpPr>
                <a:spLocks noGrp="1"/>
              </p:cNvSpPr>
              <p:nvPr>
                <p:ph idx="1"/>
              </p:nvPr>
            </p:nvSpPr>
            <p:spPr>
              <a:xfrm>
                <a:off x="838200" y="241069"/>
                <a:ext cx="10515600" cy="6400799"/>
              </a:xfrm>
            </p:spPr>
            <p:txBody>
              <a:bodyPr>
                <a:normAutofit lnSpcReduction="10000"/>
              </a:bodyPr>
              <a:lstStyle/>
              <a:p>
                <a:pPr marL="0" indent="0">
                  <a:buNone/>
                </a:pPr>
                <a:r>
                  <a:rPr lang="en-US" altLang="zh-CN" dirty="0"/>
                  <a:t> </a:t>
                </a:r>
                <a14:m>
                  <m:oMath xmlns:m="http://schemas.openxmlformats.org/officeDocument/2006/math">
                    <m:f>
                      <m:fPr>
                        <m:ctrlPr>
                          <a:rPr lang="en-US" altLang="zh-CN" i="1" dirty="0" smtClean="0">
                            <a:latin typeface="Cambria Math" panose="02040503050406030204" pitchFamily="18" charset="0"/>
                          </a:rPr>
                        </m:ctrlPr>
                      </m:fPr>
                      <m:num>
                        <m:r>
                          <a:rPr lang="en-US" altLang="zh-CN" i="1" dirty="0" smtClean="0">
                            <a:latin typeface="Cambria Math" panose="02040503050406030204" pitchFamily="18" charset="0"/>
                          </a:rPr>
                          <m:t>𝑑</m:t>
                        </m:r>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𝑝</m:t>
                            </m:r>
                          </m:e>
                        </m:acc>
                      </m:num>
                      <m:den>
                        <m:r>
                          <a:rPr lang="en-US" altLang="zh-CN" i="1" dirty="0" smtClean="0">
                            <a:latin typeface="Cambria Math" panose="02040503050406030204" pitchFamily="18" charset="0"/>
                          </a:rPr>
                          <m:t>𝑑</m:t>
                        </m:r>
                        <m:r>
                          <m:rPr>
                            <m:sty m:val="p"/>
                          </m:rPr>
                          <a:rPr lang="en-US" altLang="zh-CN" i="1" dirty="0">
                            <a:latin typeface="Cambria Math" panose="02040503050406030204" pitchFamily="18" charset="0"/>
                          </a:rPr>
                          <m:t>t</m:t>
                        </m:r>
                      </m:den>
                    </m:f>
                  </m:oMath>
                </a14:m>
                <a:r>
                  <a:rPr lang="en-US" altLang="zh-CN" dirty="0"/>
                  <a:t>=-q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𝑠</m:t>
                        </m:r>
                      </m:sub>
                    </m:sSub>
                  </m:oMath>
                </a14:m>
                <a:r>
                  <a:rPr lang="en-US" altLang="zh-CN" dirty="0"/>
                  <a:t>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𝑦</m:t>
                        </m:r>
                      </m:sub>
                    </m:sSub>
                  </m:oMath>
                </a14:m>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𝑥</m:t>
                        </m:r>
                      </m:e>
                    </m:acc>
                  </m:oMath>
                </a14:m>
                <a:r>
                  <a:rPr lang="en-US" altLang="zh-CN" dirty="0"/>
                  <a:t> +q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𝑠</m:t>
                        </m:r>
                      </m:sub>
                    </m:sSub>
                  </m:oMath>
                </a14:m>
                <a:r>
                  <a:rPr lang="en-US" altLang="zh-CN" dirty="0"/>
                  <a:t>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𝑥</m:t>
                        </m:r>
                      </m:sub>
                    </m:sSub>
                  </m:oMath>
                </a14:m>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r>
                          <a:rPr lang="en-US" altLang="zh-CN" b="0" i="1" dirty="0" smtClean="0">
                            <a:latin typeface="Cambria Math" panose="02040503050406030204" pitchFamily="18" charset="0"/>
                          </a:rPr>
                          <m:t>𝑦</m:t>
                        </m:r>
                      </m:e>
                    </m:acc>
                  </m:oMath>
                </a14:m>
                <a:r>
                  <a:rPr lang="en-US" altLang="zh-CN" dirty="0"/>
                  <a:t>                                                   (2)</a:t>
                </a:r>
              </a:p>
              <a:p>
                <a:pPr marL="0" indent="0">
                  <a:buNone/>
                </a:pPr>
                <a:r>
                  <a:rPr lang="en-US" altLang="zh-CN" dirty="0"/>
                  <a:t>In a magnet, the energy of a particle does not change(in strictly, due to synchrotron radiation, the energy will decrease a very small amount, it is about several MeV or less,</a:t>
                </a:r>
                <a:r>
                  <a:rPr lang="zh-CN" altLang="en-US" dirty="0"/>
                  <a:t> </a:t>
                </a:r>
                <a:r>
                  <a:rPr lang="en-US" altLang="zh-CN" dirty="0"/>
                  <a:t>much less than the</a:t>
                </a:r>
                <a:r>
                  <a:rPr lang="zh-CN" altLang="en-US" dirty="0"/>
                  <a:t> </a:t>
                </a:r>
                <a:r>
                  <a:rPr lang="en-US" altLang="zh-CN" dirty="0"/>
                  <a:t>beam</a:t>
                </a:r>
                <a:r>
                  <a:rPr lang="zh-CN" altLang="en-US" dirty="0"/>
                  <a:t> </a:t>
                </a:r>
                <a:r>
                  <a:rPr lang="en-US" altLang="zh-CN" dirty="0"/>
                  <a:t>energy. For CEPC or FCC(100GeV or higher machine), the radiation effect must be take into account.)</a:t>
                </a:r>
              </a:p>
              <a:p>
                <a:pPr marL="0" indent="0">
                  <a:buNone/>
                </a:pPr>
                <a14:m>
                  <m:oMath xmlns:m="http://schemas.openxmlformats.org/officeDocument/2006/math">
                    <m:f>
                      <m:fPr>
                        <m:ctrlPr>
                          <a:rPr lang="en-US" altLang="zh-CN" i="1" dirty="0" smtClean="0">
                            <a:latin typeface="Cambria Math" panose="02040503050406030204" pitchFamily="18" charset="0"/>
                          </a:rPr>
                        </m:ctrlPr>
                      </m:fPr>
                      <m:num>
                        <m:r>
                          <a:rPr lang="en-US" altLang="zh-CN" i="1" dirty="0" smtClean="0">
                            <a:latin typeface="Cambria Math" panose="02040503050406030204" pitchFamily="18" charset="0"/>
                          </a:rPr>
                          <m:t>𝑑</m:t>
                        </m:r>
                        <m:acc>
                          <m:accPr>
                            <m:chr m:val="⃑"/>
                            <m:ctrlPr>
                              <a:rPr lang="en-US" altLang="zh-CN" i="1" dirty="0" smtClean="0">
                                <a:latin typeface="Cambria Math" panose="02040503050406030204" pitchFamily="18" charset="0"/>
                              </a:rPr>
                            </m:ctrlPr>
                          </m:accPr>
                          <m:e>
                            <m:r>
                              <a:rPr lang="en-US" altLang="zh-CN" i="1" dirty="0" smtClean="0">
                                <a:latin typeface="Cambria Math" panose="02040503050406030204" pitchFamily="18" charset="0"/>
                              </a:rPr>
                              <m:t>𝑝</m:t>
                            </m:r>
                          </m:e>
                        </m:acc>
                      </m:num>
                      <m:den>
                        <m:r>
                          <a:rPr lang="en-US" altLang="zh-CN" i="1" dirty="0" smtClean="0">
                            <a:latin typeface="Cambria Math" panose="02040503050406030204" pitchFamily="18" charset="0"/>
                          </a:rPr>
                          <m:t>𝑑</m:t>
                        </m:r>
                        <m:r>
                          <m:rPr>
                            <m:sty m:val="p"/>
                          </m:rPr>
                          <a:rPr lang="en-US" altLang="zh-CN" i="1" dirty="0">
                            <a:latin typeface="Cambria Math" panose="02040503050406030204" pitchFamily="18" charset="0"/>
                          </a:rPr>
                          <m:t>t</m:t>
                        </m:r>
                      </m:den>
                    </m:f>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𝑑</m:t>
                        </m:r>
                      </m:num>
                      <m:den>
                        <m:r>
                          <a:rPr lang="en-US" altLang="zh-CN" i="1" dirty="0">
                            <a:latin typeface="Cambria Math" panose="02040503050406030204" pitchFamily="18" charset="0"/>
                          </a:rPr>
                          <m:t>𝑑</m:t>
                        </m:r>
                        <m:r>
                          <m:rPr>
                            <m:sty m:val="p"/>
                          </m:rPr>
                          <a:rPr lang="en-US" altLang="zh-CN" i="1" dirty="0">
                            <a:latin typeface="Cambria Math" panose="02040503050406030204" pitchFamily="18" charset="0"/>
                          </a:rPr>
                          <m:t>t</m:t>
                        </m:r>
                      </m:den>
                    </m:f>
                  </m:oMath>
                </a14:m>
                <a:r>
                  <a:rPr lang="en-US" altLang="zh-CN" dirty="0"/>
                  <a:t>m</a:t>
                </a:r>
                <a:r>
                  <a:rPr lang="el-GR" altLang="zh-CN" dirty="0"/>
                  <a:t>γ</a:t>
                </a:r>
                <a14:m>
                  <m:oMath xmlns:m="http://schemas.openxmlformats.org/officeDocument/2006/math">
                    <m:acc>
                      <m:accPr>
                        <m:chr m:val="̇"/>
                        <m:ctrlPr>
                          <a:rPr lang="en-US" altLang="zh-CN" i="1">
                            <a:latin typeface="Cambria Math" panose="02040503050406030204" pitchFamily="18" charset="0"/>
                          </a:rPr>
                        </m:ctrlPr>
                      </m:accPr>
                      <m:e>
                        <m:acc>
                          <m:accPr>
                            <m:chr m:val="⃑"/>
                            <m:ctrlPr>
                              <a:rPr lang="en-US" altLang="zh-CN" i="1">
                                <a:latin typeface="Cambria Math" panose="02040503050406030204" pitchFamily="18" charset="0"/>
                              </a:rPr>
                            </m:ctrlPr>
                          </m:accPr>
                          <m:e>
                            <m:r>
                              <a:rPr lang="en-US" altLang="zh-CN" i="1" dirty="0">
                                <a:latin typeface="Cambria Math" panose="02040503050406030204" pitchFamily="18" charset="0"/>
                              </a:rPr>
                              <m:t>𝑅</m:t>
                            </m:r>
                          </m:e>
                        </m:acc>
                      </m:e>
                    </m:acc>
                  </m:oMath>
                </a14:m>
                <a:r>
                  <a:rPr lang="en-US" altLang="zh-CN" dirty="0"/>
                  <a:t> = m</a:t>
                </a:r>
                <a:r>
                  <a:rPr lang="el-GR" altLang="zh-CN" dirty="0"/>
                  <a:t>γ</a:t>
                </a:r>
                <a14:m>
                  <m:oMath xmlns:m="http://schemas.openxmlformats.org/officeDocument/2006/math">
                    <m:acc>
                      <m:accPr>
                        <m:chr m:val="̈"/>
                        <m:ctrlPr>
                          <a:rPr lang="en-US" altLang="zh-CN" i="1" smtClean="0">
                            <a:latin typeface="Cambria Math" panose="02040503050406030204" pitchFamily="18" charset="0"/>
                          </a:rPr>
                        </m:ctrlPr>
                      </m:accPr>
                      <m:e>
                        <m:acc>
                          <m:accPr>
                            <m:chr m:val="⃑"/>
                            <m:ctrlPr>
                              <a:rPr lang="en-US" altLang="zh-CN" i="1">
                                <a:latin typeface="Cambria Math" panose="02040503050406030204" pitchFamily="18" charset="0"/>
                              </a:rPr>
                            </m:ctrlPr>
                          </m:accPr>
                          <m:e>
                            <m:r>
                              <a:rPr lang="en-US" altLang="zh-CN" i="1" dirty="0">
                                <a:latin typeface="Cambria Math" panose="02040503050406030204" pitchFamily="18" charset="0"/>
                              </a:rPr>
                              <m:t>𝑅</m:t>
                            </m:r>
                          </m:e>
                        </m:acc>
                      </m:e>
                    </m:acc>
                  </m:oMath>
                </a14:m>
                <a:r>
                  <a:rPr lang="en-US" altLang="zh-CN" dirty="0"/>
                  <a:t> = m</a:t>
                </a:r>
                <a:r>
                  <a:rPr lang="el-GR" altLang="zh-CN" dirty="0"/>
                  <a:t>γ</a:t>
                </a:r>
                <a14:m>
                  <m:oMath xmlns:m="http://schemas.openxmlformats.org/officeDocument/2006/math">
                    <m:r>
                      <a:rPr lang="en-US" altLang="zh-CN" b="0" i="0" dirty="0" smtClean="0">
                        <a:latin typeface="Cambria Math" panose="02040503050406030204" pitchFamily="18" charset="0"/>
                      </a:rPr>
                      <m:t>(</m:t>
                    </m:r>
                    <m:acc>
                      <m:accPr>
                        <m:chr m:val="̈"/>
                        <m:ctrlPr>
                          <a:rPr lang="en-US" altLang="zh-CN" i="1" dirty="0" smtClean="0">
                            <a:latin typeface="Cambria Math" panose="02040503050406030204" pitchFamily="18" charset="0"/>
                          </a:rPr>
                        </m:ctrlPr>
                      </m:accPr>
                      <m:e>
                        <m:r>
                          <m:rPr>
                            <m:sty m:val="p"/>
                          </m:rPr>
                          <a:rPr lang="en-US" altLang="zh-CN" i="1" dirty="0">
                            <a:latin typeface="Cambria Math" panose="02040503050406030204" pitchFamily="18" charset="0"/>
                          </a:rPr>
                          <m:t>r</m:t>
                        </m:r>
                      </m:e>
                    </m:acc>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𝑥</m:t>
                        </m:r>
                      </m:e>
                    </m:acc>
                    <m:r>
                      <a:rPr lang="en-US" altLang="zh-CN" i="1" dirty="0">
                        <a:latin typeface="Cambria Math" panose="02040503050406030204" pitchFamily="18" charset="0"/>
                      </a:rPr>
                      <m:t> </m:t>
                    </m:r>
                  </m:oMath>
                </a14:m>
                <a:r>
                  <a:rPr lang="en-US" altLang="zh-CN" dirty="0"/>
                  <a:t>+ 2</a:t>
                </a:r>
                <a14:m>
                  <m:oMath xmlns:m="http://schemas.openxmlformats.org/officeDocument/2006/math">
                    <m:acc>
                      <m:accPr>
                        <m:chr m:val="̇"/>
                        <m:ctrlPr>
                          <a:rPr lang="en-US" altLang="zh-CN" i="1">
                            <a:latin typeface="Cambria Math" panose="02040503050406030204" pitchFamily="18" charset="0"/>
                          </a:rPr>
                        </m:ctrlPr>
                      </m:accPr>
                      <m:e>
                        <m:r>
                          <m:rPr>
                            <m:sty m:val="p"/>
                          </m:rPr>
                          <a:rPr lang="en-US" altLang="zh-CN" i="1">
                            <a:latin typeface="Cambria Math" panose="02040503050406030204" pitchFamily="18" charset="0"/>
                          </a:rPr>
                          <m:t>r</m:t>
                        </m:r>
                      </m:e>
                    </m:acc>
                    <m:acc>
                      <m:accPr>
                        <m:chr m:val="̇"/>
                        <m:ctrlPr>
                          <a:rPr lang="en-US" altLang="zh-CN" i="1">
                            <a:latin typeface="Cambria Math" panose="02040503050406030204" pitchFamily="18" charset="0"/>
                          </a:rPr>
                        </m:ctrlPr>
                      </m:accPr>
                      <m:e>
                        <m:r>
                          <a:rPr lang="zh-CN" altLang="el-GR" i="1">
                            <a:latin typeface="Cambria Math" panose="02040503050406030204" pitchFamily="18" charset="0"/>
                          </a:rPr>
                          <m:t>𝜃</m:t>
                        </m:r>
                      </m:e>
                    </m:acc>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𝑠</m:t>
                        </m:r>
                      </m:e>
                    </m:acc>
                  </m:oMath>
                </a14:m>
                <a:r>
                  <a:rPr lang="en-US" altLang="zh-CN" dirty="0"/>
                  <a:t>+r</a:t>
                </a:r>
                <a14:m>
                  <m:oMath xmlns:m="http://schemas.openxmlformats.org/officeDocument/2006/math">
                    <m:acc>
                      <m:accPr>
                        <m:chr m:val="̈"/>
                        <m:ctrlPr>
                          <a:rPr lang="en-US" altLang="zh-CN" i="1" dirty="0">
                            <a:latin typeface="Cambria Math" panose="02040503050406030204" pitchFamily="18" charset="0"/>
                          </a:rPr>
                        </m:ctrlPr>
                      </m:accPr>
                      <m:e>
                        <m:r>
                          <a:rPr lang="zh-CN" altLang="en-US" i="1" dirty="0">
                            <a:latin typeface="Cambria Math" panose="02040503050406030204" pitchFamily="18" charset="0"/>
                          </a:rPr>
                          <m:t>𝜃</m:t>
                        </m:r>
                      </m:e>
                    </m:acc>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𝑠</m:t>
                        </m:r>
                      </m:e>
                    </m:acc>
                  </m:oMath>
                </a14:m>
                <a:r>
                  <a:rPr lang="en-US" altLang="zh-CN" dirty="0"/>
                  <a:t>-r</a:t>
                </a:r>
                <a14:m>
                  <m:oMath xmlns:m="http://schemas.openxmlformats.org/officeDocument/2006/math">
                    <m:sSup>
                      <m:sSupPr>
                        <m:ctrlPr>
                          <a:rPr lang="en-US" altLang="zh-CN" i="1">
                            <a:latin typeface="Cambria Math" panose="02040503050406030204" pitchFamily="18" charset="0"/>
                          </a:rPr>
                        </m:ctrlPr>
                      </m:sSupPr>
                      <m:e>
                        <m:acc>
                          <m:accPr>
                            <m:chr m:val="̇"/>
                            <m:ctrlPr>
                              <a:rPr lang="en-US" altLang="zh-CN" i="1">
                                <a:latin typeface="Cambria Math" panose="02040503050406030204" pitchFamily="18" charset="0"/>
                              </a:rPr>
                            </m:ctrlPr>
                          </m:accPr>
                          <m:e>
                            <m:r>
                              <a:rPr lang="zh-CN" altLang="el-GR" i="1">
                                <a:latin typeface="Cambria Math" panose="02040503050406030204" pitchFamily="18" charset="0"/>
                              </a:rPr>
                              <m:t>𝜃</m:t>
                            </m:r>
                          </m:e>
                        </m:acc>
                      </m:e>
                      <m:sup>
                        <m:r>
                          <a:rPr lang="en-US" altLang="zh-CN" i="1">
                            <a:latin typeface="Cambria Math" panose="02040503050406030204" pitchFamily="18" charset="0"/>
                          </a:rPr>
                          <m:t>2</m:t>
                        </m:r>
                      </m:sup>
                    </m:sSup>
                  </m:oMath>
                </a14:m>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𝑥</m:t>
                        </m:r>
                      </m:e>
                    </m:acc>
                    <m:r>
                      <a:rPr lang="en-US" altLang="zh-CN" i="1" dirty="0">
                        <a:latin typeface="Cambria Math" panose="02040503050406030204" pitchFamily="18" charset="0"/>
                      </a:rPr>
                      <m:t> </m:t>
                    </m:r>
                  </m:oMath>
                </a14:m>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r>
                          <a:rPr lang="en-US" altLang="zh-CN" b="0" i="1" dirty="0" smtClean="0">
                            <a:latin typeface="Cambria Math" panose="02040503050406030204" pitchFamily="18" charset="0"/>
                          </a:rPr>
                          <m:t>𝑦</m:t>
                        </m:r>
                      </m:e>
                    </m:acc>
                    <m:acc>
                      <m:accPr>
                        <m:chr m:val="̂"/>
                        <m:ctrlPr>
                          <a:rPr lang="en-US" altLang="zh-CN" i="1" dirty="0">
                            <a:latin typeface="Cambria Math" panose="02040503050406030204" pitchFamily="18" charset="0"/>
                          </a:rPr>
                        </m:ctrlPr>
                      </m:accPr>
                      <m:e>
                        <m:r>
                          <a:rPr lang="en-US" altLang="zh-CN" b="0" i="1" dirty="0" smtClean="0">
                            <a:latin typeface="Cambria Math" panose="02040503050406030204" pitchFamily="18" charset="0"/>
                          </a:rPr>
                          <m:t>𝑦</m:t>
                        </m:r>
                      </m:e>
                    </m:acc>
                  </m:oMath>
                </a14:m>
                <a:r>
                  <a:rPr lang="en-US" altLang="zh-CN" dirty="0"/>
                  <a:t>)</a:t>
                </a:r>
              </a:p>
              <a:p>
                <a:pPr marL="0" indent="0">
                  <a:buNone/>
                </a:pPr>
                <a:r>
                  <a:rPr lang="en-US" altLang="zh-CN" dirty="0"/>
                  <a:t>Compear with eq.(2), we have</a:t>
                </a:r>
              </a:p>
              <a:p>
                <a:pPr marL="0" indent="0">
                  <a:buNone/>
                </a:pPr>
                <a:r>
                  <a:rPr lang="en-US" altLang="zh-CN" dirty="0"/>
                  <a:t>x-component:  </a:t>
                </a:r>
                <a14:m>
                  <m:oMath xmlns:m="http://schemas.openxmlformats.org/officeDocument/2006/math">
                    <m:acc>
                      <m:accPr>
                        <m:chr m:val="̈"/>
                        <m:ctrlPr>
                          <a:rPr lang="en-US" altLang="zh-CN" i="1" dirty="0">
                            <a:latin typeface="Cambria Math" panose="02040503050406030204" pitchFamily="18" charset="0"/>
                          </a:rPr>
                        </m:ctrlPr>
                      </m:accPr>
                      <m:e>
                        <m:r>
                          <m:rPr>
                            <m:sty m:val="p"/>
                          </m:rPr>
                          <a:rPr lang="en-US" altLang="zh-CN" i="1" dirty="0">
                            <a:latin typeface="Cambria Math" panose="02040503050406030204" pitchFamily="18" charset="0"/>
                          </a:rPr>
                          <m:t>r</m:t>
                        </m:r>
                      </m:e>
                    </m:acc>
                  </m:oMath>
                </a14:m>
                <a:r>
                  <a:rPr lang="en-US" altLang="zh-CN" dirty="0"/>
                  <a:t>-r</a:t>
                </a:r>
                <a14:m>
                  <m:oMath xmlns:m="http://schemas.openxmlformats.org/officeDocument/2006/math">
                    <m:sSup>
                      <m:sSupPr>
                        <m:ctrlPr>
                          <a:rPr lang="en-US" altLang="zh-CN" i="1">
                            <a:latin typeface="Cambria Math" panose="02040503050406030204" pitchFamily="18" charset="0"/>
                          </a:rPr>
                        </m:ctrlPr>
                      </m:sSupPr>
                      <m:e>
                        <m:acc>
                          <m:accPr>
                            <m:chr m:val="̇"/>
                            <m:ctrlPr>
                              <a:rPr lang="en-US" altLang="zh-CN" i="1">
                                <a:latin typeface="Cambria Math" panose="02040503050406030204" pitchFamily="18" charset="0"/>
                              </a:rPr>
                            </m:ctrlPr>
                          </m:accPr>
                          <m:e>
                            <m:r>
                              <a:rPr lang="zh-CN" altLang="el-GR" i="1">
                                <a:latin typeface="Cambria Math" panose="02040503050406030204" pitchFamily="18" charset="0"/>
                              </a:rPr>
                              <m:t>𝜃</m:t>
                            </m:r>
                          </m:e>
                        </m:acc>
                      </m:e>
                      <m:sup>
                        <m:r>
                          <a:rPr lang="en-US" altLang="zh-CN" i="1">
                            <a:latin typeface="Cambria Math" panose="02040503050406030204" pitchFamily="18" charset="0"/>
                          </a:rPr>
                          <m:t>2</m:t>
                        </m:r>
                      </m:sup>
                    </m:sSup>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1</m:t>
                        </m:r>
                      </m:num>
                      <m:den>
                        <m:r>
                          <m:rPr>
                            <m:nor/>
                          </m:rPr>
                          <a:rPr lang="en-US" altLang="zh-CN" dirty="0"/>
                          <m:t>m</m:t>
                        </m:r>
                        <m:r>
                          <m:rPr>
                            <m:nor/>
                          </m:rPr>
                          <a:rPr lang="el-GR" altLang="zh-CN" dirty="0"/>
                          <m:t>γ</m:t>
                        </m:r>
                      </m:den>
                    </m:f>
                    <m:r>
                      <a:rPr lang="en-US" altLang="zh-CN" i="1" dirty="0">
                        <a:latin typeface="Cambria Math" panose="02040503050406030204" pitchFamily="18" charset="0"/>
                      </a:rPr>
                      <m:t> </m:t>
                    </m:r>
                  </m:oMath>
                </a14:m>
                <a:r>
                  <a:rPr lang="en-US" altLang="zh-CN" dirty="0"/>
                  <a:t>q</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b="0" i="1" dirty="0" smtClean="0">
                            <a:latin typeface="Cambria Math" panose="02040503050406030204" pitchFamily="18" charset="0"/>
                          </a:rPr>
                          <m:t>𝑠</m:t>
                        </m:r>
                      </m:sub>
                    </m:sSub>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𝑦</m:t>
                        </m:r>
                      </m:sub>
                    </m:sSub>
                  </m:oMath>
                </a14:m>
                <a:r>
                  <a:rPr lang="en-US" altLang="zh-CN" dirty="0"/>
                  <a:t>        </a:t>
                </a:r>
              </a:p>
              <a:p>
                <a:pPr marL="0" indent="0">
                  <a:buNone/>
                </a:pPr>
                <a:r>
                  <a:rPr lang="en-US" altLang="zh-CN" dirty="0"/>
                  <a:t>y-component:  </a:t>
                </a:r>
                <a14:m>
                  <m:oMath xmlns:m="http://schemas.openxmlformats.org/officeDocument/2006/math">
                    <m:acc>
                      <m:accPr>
                        <m:chr m:val="̈"/>
                        <m:ctrlPr>
                          <a:rPr lang="en-US" altLang="zh-CN" i="1" dirty="0">
                            <a:latin typeface="Cambria Math" panose="02040503050406030204" pitchFamily="18" charset="0"/>
                          </a:rPr>
                        </m:ctrlPr>
                      </m:accPr>
                      <m:e>
                        <m:r>
                          <a:rPr lang="en-US" altLang="zh-CN" b="0" i="1" dirty="0" smtClean="0">
                            <a:latin typeface="Cambria Math" panose="02040503050406030204" pitchFamily="18" charset="0"/>
                          </a:rPr>
                          <m:t>𝑦</m:t>
                        </m:r>
                      </m:e>
                    </m:acc>
                  </m:oMath>
                </a14:m>
                <a:r>
                  <a:rPr lang="en-US" altLang="zh-CN" dirty="0"/>
                  <a:t> =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
                          <m:rPr>
                            <m:nor/>
                          </m:rPr>
                          <a:rPr lang="en-US" altLang="zh-CN" dirty="0"/>
                          <m:t>m</m:t>
                        </m:r>
                        <m:r>
                          <m:rPr>
                            <m:nor/>
                          </m:rPr>
                          <a:rPr lang="el-GR" altLang="zh-CN" dirty="0"/>
                          <m:t>γ</m:t>
                        </m:r>
                      </m:den>
                    </m:f>
                    <m:r>
                      <a:rPr lang="el-GR" altLang="zh-CN" i="1" dirty="0">
                        <a:latin typeface="Cambria Math" panose="02040503050406030204" pitchFamily="18" charset="0"/>
                      </a:rPr>
                      <m:t> </m:t>
                    </m:r>
                  </m:oMath>
                </a14:m>
                <a:r>
                  <a:rPr lang="en-US" altLang="zh-CN" dirty="0"/>
                  <a:t>q</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𝑣</m:t>
                        </m:r>
                      </m:e>
                      <m:sub>
                        <m:r>
                          <a:rPr lang="en-US" altLang="zh-CN" i="1" dirty="0">
                            <a:latin typeface="Cambria Math" panose="02040503050406030204" pitchFamily="18" charset="0"/>
                          </a:rPr>
                          <m:t>𝑠</m:t>
                        </m:r>
                      </m:sub>
                    </m:sSub>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𝑦</m:t>
                        </m:r>
                      </m:sub>
                    </m:sSub>
                  </m:oMath>
                </a14:m>
                <a:r>
                  <a:rPr lang="en-US" altLang="zh-CN" dirty="0"/>
                  <a:t> </a:t>
                </a:r>
              </a:p>
              <a:p>
                <a:pPr marL="0" indent="0">
                  <a:buNone/>
                </a:pPr>
                <a:r>
                  <a:rPr lang="en-US" altLang="zh-CN" dirty="0"/>
                  <a:t>s-component will be handed latter. (2</a:t>
                </a:r>
                <a14:m>
                  <m:oMath xmlns:m="http://schemas.openxmlformats.org/officeDocument/2006/math">
                    <m:acc>
                      <m:accPr>
                        <m:chr m:val="̇"/>
                        <m:ctrlPr>
                          <a:rPr lang="en-US" altLang="zh-CN" i="1">
                            <a:latin typeface="Cambria Math" panose="02040503050406030204" pitchFamily="18" charset="0"/>
                          </a:rPr>
                        </m:ctrlPr>
                      </m:accPr>
                      <m:e>
                        <m:r>
                          <m:rPr>
                            <m:sty m:val="p"/>
                          </m:rPr>
                          <a:rPr lang="en-US" altLang="zh-CN" i="1">
                            <a:latin typeface="Cambria Math" panose="02040503050406030204" pitchFamily="18" charset="0"/>
                          </a:rPr>
                          <m:t>r</m:t>
                        </m:r>
                      </m:e>
                    </m:acc>
                    <m:acc>
                      <m:accPr>
                        <m:chr m:val="̇"/>
                        <m:ctrlPr>
                          <a:rPr lang="en-US" altLang="zh-CN" i="1">
                            <a:latin typeface="Cambria Math" panose="02040503050406030204" pitchFamily="18" charset="0"/>
                          </a:rPr>
                        </m:ctrlPr>
                      </m:accPr>
                      <m:e>
                        <m:r>
                          <a:rPr lang="zh-CN" altLang="el-GR" i="1">
                            <a:latin typeface="Cambria Math" panose="02040503050406030204" pitchFamily="18" charset="0"/>
                          </a:rPr>
                          <m:t>𝜃</m:t>
                        </m:r>
                      </m:e>
                    </m:acc>
                  </m:oMath>
                </a14:m>
                <a:r>
                  <a:rPr lang="en-US" altLang="zh-CN" dirty="0"/>
                  <a:t>+r</a:t>
                </a:r>
                <a14:m>
                  <m:oMath xmlns:m="http://schemas.openxmlformats.org/officeDocument/2006/math">
                    <m:acc>
                      <m:accPr>
                        <m:chr m:val="̈"/>
                        <m:ctrlPr>
                          <a:rPr lang="en-US" altLang="zh-CN" i="1" dirty="0">
                            <a:latin typeface="Cambria Math" panose="02040503050406030204" pitchFamily="18" charset="0"/>
                          </a:rPr>
                        </m:ctrlPr>
                      </m:accPr>
                      <m:e>
                        <m:r>
                          <a:rPr lang="zh-CN" altLang="en-US" i="1" dirty="0">
                            <a:latin typeface="Cambria Math" panose="02040503050406030204" pitchFamily="18" charset="0"/>
                          </a:rPr>
                          <m:t>𝜃</m:t>
                        </m:r>
                      </m:e>
                    </m:acc>
                  </m:oMath>
                </a14:m>
                <a:r>
                  <a:rPr lang="en-US" altLang="zh-CN" dirty="0"/>
                  <a:t>=0)</a:t>
                </a:r>
              </a:p>
              <a:p>
                <a:pPr marL="0" indent="0">
                  <a:buNone/>
                </a:pPr>
                <a:r>
                  <a:rPr lang="en-US" altLang="zh-CN" dirty="0"/>
                  <a:t>For high energy accelerator, </a:t>
                </a:r>
                <a14:m>
                  <m:oMath xmlns:m="http://schemas.openxmlformats.org/officeDocument/2006/math">
                    <m:r>
                      <m:rPr>
                        <m:nor/>
                      </m:rPr>
                      <a:rPr lang="el-GR" altLang="zh-CN" dirty="0"/>
                      <m:t>γ</m:t>
                    </m:r>
                    <m:r>
                      <a:rPr lang="en-US" altLang="zh-CN" b="0" i="1" dirty="0" smtClean="0">
                        <a:latin typeface="Cambria Math" panose="02040503050406030204" pitchFamily="18" charset="0"/>
                      </a:rPr>
                      <m:t>≫1,</m:t>
                    </m:r>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𝑣</m:t>
                        </m:r>
                      </m:e>
                      <m:sub>
                        <m:r>
                          <a:rPr lang="en-US" altLang="zh-CN" i="1" dirty="0">
                            <a:latin typeface="Cambria Math" panose="02040503050406030204" pitchFamily="18" charset="0"/>
                          </a:rPr>
                          <m:t>𝑠</m:t>
                        </m:r>
                      </m:sub>
                    </m:sSub>
                  </m:oMath>
                </a14:m>
                <a:r>
                  <a:rPr lang="en-US" altLang="zh-CN" dirty="0"/>
                  <a:t> nearly speed of light c and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𝑣</m:t>
                        </m:r>
                      </m:e>
                      <m:sub>
                        <m:r>
                          <a:rPr lang="en-US" altLang="zh-CN" i="1" dirty="0">
                            <a:latin typeface="Cambria Math" panose="02040503050406030204" pitchFamily="18" charset="0"/>
                          </a:rPr>
                          <m:t>𝑠</m:t>
                        </m:r>
                      </m:sub>
                    </m:sSub>
                  </m:oMath>
                </a14:m>
                <a:r>
                  <a:rPr lang="en-US" altLang="zh-CN" dirty="0"/>
                  <a:t> ≈r </a:t>
                </a:r>
                <a14:m>
                  <m:oMath xmlns:m="http://schemas.openxmlformats.org/officeDocument/2006/math">
                    <m:acc>
                      <m:accPr>
                        <m:chr m:val="̇"/>
                        <m:ctrlPr>
                          <a:rPr lang="en-US" altLang="zh-CN" i="1">
                            <a:latin typeface="Cambria Math" panose="02040503050406030204" pitchFamily="18" charset="0"/>
                          </a:rPr>
                        </m:ctrlPr>
                      </m:accPr>
                      <m:e>
                        <m:r>
                          <a:rPr lang="zh-CN" altLang="el-GR" i="1">
                            <a:latin typeface="Cambria Math" panose="02040503050406030204" pitchFamily="18" charset="0"/>
                          </a:rPr>
                          <m:t>𝜃</m:t>
                        </m:r>
                      </m:e>
                    </m:acc>
                  </m:oMath>
                </a14:m>
                <a:endParaRPr lang="en-US" altLang="zh-CN" dirty="0"/>
              </a:p>
              <a:p>
                <a:pPr marL="0" indent="0">
                  <a:buNone/>
                </a:pPr>
                <a:endParaRPr lang="en-US" altLang="zh-CN" dirty="0"/>
              </a:p>
            </p:txBody>
          </p:sp>
        </mc:Choice>
        <mc:Fallback xmlns="">
          <p:sp>
            <p:nvSpPr>
              <p:cNvPr id="3" name="内容占位符 2">
                <a:extLst>
                  <a:ext uri="{FF2B5EF4-FFF2-40B4-BE49-F238E27FC236}">
                    <a16:creationId xmlns:a16="http://schemas.microsoft.com/office/drawing/2014/main" id="{2957DA40-5A62-459E-B71A-E462F0910DC7}"/>
                  </a:ext>
                </a:extLst>
              </p:cNvPr>
              <p:cNvSpPr>
                <a:spLocks noGrp="1" noRot="1" noChangeAspect="1" noMove="1" noResize="1" noEditPoints="1" noAdjustHandles="1" noChangeArrowheads="1" noChangeShapeType="1" noTextEdit="1"/>
              </p:cNvSpPr>
              <p:nvPr>
                <p:ph idx="1"/>
              </p:nvPr>
            </p:nvSpPr>
            <p:spPr>
              <a:xfrm>
                <a:off x="838200" y="241069"/>
                <a:ext cx="10515600" cy="6400799"/>
              </a:xfrm>
              <a:blipFill>
                <a:blip r:embed="rId2"/>
                <a:stretch>
                  <a:fillRect l="-1217" t="-476" r="-522"/>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9CD22EDD-764F-428D-A7CF-17EDA6A05ACA}"/>
              </a:ext>
            </a:extLst>
          </p:cNvPr>
          <p:cNvSpPr>
            <a:spLocks noGrp="1"/>
          </p:cNvSpPr>
          <p:nvPr>
            <p:ph type="sldNum" sz="quarter" idx="12"/>
          </p:nvPr>
        </p:nvSpPr>
        <p:spPr/>
        <p:txBody>
          <a:bodyPr/>
          <a:lstStyle/>
          <a:p>
            <a:fld id="{BECEA2A7-8118-4BBB-B458-A85BC23F12DD}" type="slidenum">
              <a:rPr lang="zh-CN" altLang="en-US" smtClean="0"/>
              <a:t>5</a:t>
            </a:fld>
            <a:endParaRPr lang="zh-CN" altLang="en-US"/>
          </a:p>
        </p:txBody>
      </p:sp>
    </p:spTree>
    <p:extLst>
      <p:ext uri="{BB962C8B-B14F-4D97-AF65-F5344CB8AC3E}">
        <p14:creationId xmlns:p14="http://schemas.microsoft.com/office/powerpoint/2010/main" val="8719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32B81B-2192-486F-8F7C-2B81AD307443}"/>
              </a:ext>
            </a:extLst>
          </p:cNvPr>
          <p:cNvSpPr>
            <a:spLocks noGrp="1"/>
          </p:cNvSpPr>
          <p:nvPr>
            <p:ph type="title"/>
          </p:nvPr>
        </p:nvSpPr>
        <p:spPr>
          <a:xfrm>
            <a:off x="838200" y="365125"/>
            <a:ext cx="10515600" cy="736311"/>
          </a:xfrm>
        </p:spPr>
        <p:txBody>
          <a:bodyPr>
            <a:normAutofit/>
          </a:bodyPr>
          <a:lstStyle/>
          <a:p>
            <a:r>
              <a:rPr lang="en-US" altLang="zh-CN" sz="3200" dirty="0"/>
              <a:t>Linear x-y coupling due to solenoid(</a:t>
            </a:r>
            <a:r>
              <a:rPr lang="zh-CN" altLang="en-US" sz="3200" dirty="0"/>
              <a:t>螺线管磁铁的线性耦合</a:t>
            </a:r>
            <a:r>
              <a:rPr lang="en-US" altLang="zh-CN" sz="3200" dirty="0"/>
              <a:t>)</a:t>
            </a:r>
            <a:endParaRPr lang="zh-CN" altLang="en-US" sz="32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1BCCEDA-3A13-4A4A-86B7-A6D1BC2B88F1}"/>
                  </a:ext>
                </a:extLst>
              </p:cNvPr>
              <p:cNvSpPr>
                <a:spLocks noGrp="1"/>
              </p:cNvSpPr>
              <p:nvPr>
                <p:ph idx="1"/>
              </p:nvPr>
            </p:nvSpPr>
            <p:spPr>
              <a:xfrm>
                <a:off x="838200" y="1226127"/>
                <a:ext cx="10515600" cy="4950836"/>
              </a:xfrm>
            </p:spPr>
            <p:txBody>
              <a:bodyPr>
                <a:normAutofit fontScale="70000" lnSpcReduction="20000"/>
              </a:bodyPr>
              <a:lstStyle/>
              <a:p>
                <a:pPr marL="0" indent="0">
                  <a:buNone/>
                </a:pPr>
                <a:r>
                  <a:rPr lang="en-US" altLang="zh-CN" dirty="0"/>
                  <a:t>Body field Solenoids are another important element that couple x and y. The equation</a:t>
                </a:r>
              </a:p>
              <a:p>
                <a:pPr marL="0" indent="0">
                  <a:buNone/>
                </a:pPr>
                <a:r>
                  <a:rPr lang="en-US" altLang="zh-CN" dirty="0"/>
                  <a:t> of motion in a uniform solenoidal field </a:t>
                </a:r>
                <a14:m>
                  <m:oMath xmlns:m="http://schemas.openxmlformats.org/officeDocument/2006/math">
                    <m:sSub>
                      <m:sSubPr>
                        <m:ctrlPr>
                          <a:rPr lang="el-GR"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0</m:t>
                        </m:r>
                      </m:sub>
                    </m:sSub>
                    <m:acc>
                      <m:accPr>
                        <m:chr m:val="̂"/>
                        <m:ctrlPr>
                          <a:rPr lang="en-US" altLang="zh-CN" i="1" dirty="0">
                            <a:latin typeface="Cambria Math" panose="02040503050406030204" pitchFamily="18" charset="0"/>
                          </a:rPr>
                        </m:ctrlPr>
                      </m:accPr>
                      <m:e>
                        <m:r>
                          <a:rPr lang="en-US" altLang="zh-CN" b="0" i="1" dirty="0" smtClean="0">
                            <a:latin typeface="Cambria Math" panose="02040503050406030204" pitchFamily="18" charset="0"/>
                          </a:rPr>
                          <m:t>𝑧</m:t>
                        </m:r>
                      </m:e>
                    </m:acc>
                  </m:oMath>
                </a14:m>
                <a:r>
                  <a:rPr lang="zh-CN" altLang="en-US" dirty="0"/>
                  <a:t> </a:t>
                </a:r>
                <a:r>
                  <a:rPr lang="en-US" altLang="zh-CN" dirty="0"/>
                  <a:t>is given by </a:t>
                </a:r>
                <a14:m>
                  <m:oMath xmlns:m="http://schemas.openxmlformats.org/officeDocument/2006/math">
                    <m:r>
                      <a:rPr lang="en-US" altLang="zh-CN" i="1" dirty="0">
                        <a:latin typeface="Cambria Math" panose="02040503050406030204" pitchFamily="18" charset="0"/>
                      </a:rPr>
                      <m:t>𝑚</m:t>
                    </m:r>
                    <m:r>
                      <m:rPr>
                        <m:sty m:val="p"/>
                      </m:rPr>
                      <a:rPr lang="el-GR" altLang="zh-CN" i="1" dirty="0">
                        <a:latin typeface="Cambria Math" panose="02040503050406030204" pitchFamily="18" charset="0"/>
                      </a:rPr>
                      <m:t>γ</m:t>
                    </m:r>
                    <m:acc>
                      <m:accPr>
                        <m:chr m:val="̇"/>
                        <m:ctrlPr>
                          <a:rPr lang="el-GR" altLang="zh-CN" i="1" dirty="0">
                            <a:latin typeface="Cambria Math" panose="02040503050406030204" pitchFamily="18" charset="0"/>
                          </a:rPr>
                        </m:ctrlPr>
                      </m:acc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𝑣</m:t>
                            </m:r>
                          </m:e>
                        </m:acc>
                      </m:e>
                    </m:acc>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𝑒</m:t>
                    </m:r>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𝑣</m:t>
                        </m:r>
                      </m:e>
                    </m:acc>
                    <m:sSub>
                      <m:sSubPr>
                        <m:ctrlPr>
                          <a:rPr lang="el-GR" altLang="zh-CN" i="1" dirty="0">
                            <a:latin typeface="Cambria Math" panose="02040503050406030204" pitchFamily="18" charset="0"/>
                          </a:rPr>
                        </m:ctrlPr>
                      </m:sSubPr>
                      <m:e>
                        <m:r>
                          <a:rPr lang="el-GR" altLang="zh-CN"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𝐵</m:t>
                        </m:r>
                      </m:e>
                      <m:sub>
                        <m:r>
                          <a:rPr lang="en-US" altLang="zh-CN" i="1" dirty="0">
                            <a:latin typeface="Cambria Math" panose="02040503050406030204" pitchFamily="18" charset="0"/>
                          </a:rPr>
                          <m:t>0</m:t>
                        </m:r>
                      </m:sub>
                    </m:sSub>
                    <m:acc>
                      <m:accPr>
                        <m:chr m:val="̂"/>
                        <m:ctrlPr>
                          <a:rPr lang="en-US" altLang="zh-CN" i="1" dirty="0" smtClean="0">
                            <a:latin typeface="Cambria Math" panose="02040503050406030204" pitchFamily="18" charset="0"/>
                          </a:rPr>
                        </m:ctrlPr>
                      </m:accPr>
                      <m:e>
                        <m:r>
                          <a:rPr lang="en-US" altLang="zh-CN" i="1" dirty="0">
                            <a:latin typeface="Cambria Math" panose="02040503050406030204" pitchFamily="18" charset="0"/>
                          </a:rPr>
                          <m:t>𝑧</m:t>
                        </m:r>
                      </m:e>
                    </m:acc>
                  </m:oMath>
                </a14:m>
                <a:r>
                  <a:rPr lang="en-US" altLang="zh-CN" dirty="0"/>
                  <a:t>, </a:t>
                </a:r>
              </a:p>
              <a:p>
                <a:pPr marL="0" indent="0">
                  <a:buNone/>
                </a:pPr>
                <a:r>
                  <a:rPr lang="en-US" altLang="zh-CN" dirty="0"/>
                  <a:t>so </a:t>
                </a:r>
                <a14:m>
                  <m:oMath xmlns:m="http://schemas.openxmlformats.org/officeDocument/2006/math">
                    <m:sSub>
                      <m:sSubPr>
                        <m:ctrlPr>
                          <a:rPr lang="en-US" altLang="zh-CN" i="1" dirty="0" smtClean="0">
                            <a:latin typeface="Cambria Math" panose="02040503050406030204" pitchFamily="18" charset="0"/>
                          </a:rPr>
                        </m:ctrlPr>
                      </m:sSubPr>
                      <m:e>
                        <m:acc>
                          <m:accPr>
                            <m:chr m:val="̇"/>
                            <m:ctrlPr>
                              <a:rPr lang="en-US" altLang="zh-CN" i="1" dirty="0" smtClean="0">
                                <a:latin typeface="Cambria Math" panose="02040503050406030204" pitchFamily="18" charset="0"/>
                              </a:rPr>
                            </m:ctrlPr>
                          </m:accPr>
                          <m:e>
                            <m:r>
                              <a:rPr lang="en-US" altLang="zh-CN" i="1" dirty="0">
                                <a:latin typeface="Cambria Math" panose="02040503050406030204" pitchFamily="18" charset="0"/>
                              </a:rPr>
                              <m:t>𝑣</m:t>
                            </m:r>
                          </m:e>
                        </m:acc>
                      </m:e>
                      <m:sub>
                        <m:r>
                          <a:rPr lang="en-US" altLang="zh-CN" b="0" i="1" dirty="0" smtClean="0">
                            <a:latin typeface="Cambria Math" panose="02040503050406030204" pitchFamily="18" charset="0"/>
                          </a:rPr>
                          <m:t>𝑥</m:t>
                        </m:r>
                      </m:sub>
                    </m:sSub>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𝑒</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0</m:t>
                            </m:r>
                          </m:sub>
                        </m:sSub>
                      </m:num>
                      <m:den>
                        <m:r>
                          <a:rPr lang="en-US" altLang="zh-CN" b="0" i="1" dirty="0" smtClean="0">
                            <a:latin typeface="Cambria Math" panose="02040503050406030204" pitchFamily="18" charset="0"/>
                          </a:rPr>
                          <m:t>𝑚</m:t>
                        </m:r>
                        <m:r>
                          <m:rPr>
                            <m:sty m:val="p"/>
                          </m:rPr>
                          <a:rPr lang="el-GR" altLang="zh-CN" i="1" dirty="0">
                            <a:latin typeface="Cambria Math" panose="02040503050406030204" pitchFamily="18" charset="0"/>
                          </a:rPr>
                          <m:t>γ</m:t>
                        </m:r>
                      </m:den>
                    </m:f>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𝑣</m:t>
                        </m:r>
                      </m:e>
                      <m:sub>
                        <m:r>
                          <a:rPr lang="en-US" altLang="zh-CN" b="0" i="1" dirty="0" smtClean="0">
                            <a:latin typeface="Cambria Math" panose="02040503050406030204" pitchFamily="18" charset="0"/>
                          </a:rPr>
                          <m:t>𝑦</m:t>
                        </m:r>
                      </m:sub>
                    </m:sSub>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𝑣</m:t>
                            </m:r>
                          </m:e>
                        </m:acc>
                      </m:e>
                      <m:sub>
                        <m:r>
                          <a:rPr lang="en-US" altLang="zh-CN" b="0" i="1" dirty="0" smtClean="0">
                            <a:latin typeface="Cambria Math" panose="02040503050406030204" pitchFamily="18" charset="0"/>
                          </a:rPr>
                          <m:t>𝑦</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𝑒</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0</m:t>
                            </m:r>
                          </m:sub>
                        </m:sSub>
                      </m:num>
                      <m:den>
                        <m:r>
                          <a:rPr lang="en-US" altLang="zh-CN" i="1" dirty="0">
                            <a:latin typeface="Cambria Math" panose="02040503050406030204" pitchFamily="18" charset="0"/>
                          </a:rPr>
                          <m:t>𝑚</m:t>
                        </m:r>
                        <m:r>
                          <m:rPr>
                            <m:sty m:val="p"/>
                          </m:rPr>
                          <a:rPr lang="el-GR" altLang="zh-CN" i="1" dirty="0">
                            <a:latin typeface="Cambria Math" panose="02040503050406030204" pitchFamily="18" charset="0"/>
                          </a:rPr>
                          <m:t>γ</m:t>
                        </m:r>
                      </m:den>
                    </m:f>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𝑣</m:t>
                        </m:r>
                      </m:e>
                      <m:sub>
                        <m:r>
                          <a:rPr lang="en-US" altLang="zh-CN" b="0" i="1" dirty="0" smtClean="0">
                            <a:latin typeface="Cambria Math" panose="02040503050406030204" pitchFamily="18" charset="0"/>
                          </a:rPr>
                          <m:t>𝑥</m:t>
                        </m:r>
                      </m:sub>
                    </m:sSub>
                  </m:oMath>
                </a14:m>
                <a:r>
                  <a:rPr lang="en-US" altLang="zh-CN" dirty="0"/>
                  <a:t>, and </a:t>
                </a:r>
                <a14:m>
                  <m:oMath xmlns:m="http://schemas.openxmlformats.org/officeDocument/2006/math">
                    <m:sSubSup>
                      <m:sSubSupPr>
                        <m:ctrlPr>
                          <a:rPr lang="en-US" altLang="zh-CN" i="1" dirty="0" smtClean="0">
                            <a:latin typeface="Cambria Math" panose="02040503050406030204" pitchFamily="18" charset="0"/>
                          </a:rPr>
                        </m:ctrlPr>
                      </m:sSubSupPr>
                      <m:e>
                        <m:r>
                          <a:rPr lang="en-US" altLang="zh-CN" i="1" dirty="0">
                            <a:latin typeface="Cambria Math" panose="02040503050406030204" pitchFamily="18" charset="0"/>
                          </a:rPr>
                          <m:t>𝑣</m:t>
                        </m:r>
                      </m:e>
                      <m:sub>
                        <m:r>
                          <a:rPr lang="en-US" altLang="zh-CN" b="0" i="1" dirty="0" smtClean="0">
                            <a:latin typeface="Cambria Math" panose="02040503050406030204" pitchFamily="18" charset="0"/>
                          </a:rPr>
                          <m:t>𝑥</m:t>
                        </m:r>
                      </m:sub>
                      <m:sup>
                        <m:r>
                          <a:rPr lang="en-US" altLang="zh-CN" b="0" i="1" dirty="0" smtClean="0">
                            <a:latin typeface="Cambria Math" panose="02040503050406030204" pitchFamily="18" charset="0"/>
                          </a:rPr>
                          <m:t>′</m:t>
                        </m:r>
                      </m:sup>
                    </m:sSubSup>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𝐾</m:t>
                        </m:r>
                        <m:r>
                          <a:rPr lang="en-US" altLang="zh-CN" i="1" dirty="0">
                            <a:latin typeface="Cambria Math" panose="02040503050406030204" pitchFamily="18" charset="0"/>
                          </a:rPr>
                          <m:t>𝑣</m:t>
                        </m:r>
                      </m:e>
                      <m:sub>
                        <m:r>
                          <a:rPr lang="en-US" altLang="zh-CN" i="1" dirty="0">
                            <a:latin typeface="Cambria Math" panose="02040503050406030204" pitchFamily="18" charset="0"/>
                          </a:rPr>
                          <m:t>𝑦</m:t>
                        </m:r>
                      </m:sub>
                    </m:sSub>
                  </m:oMath>
                </a14:m>
                <a:r>
                  <a:rPr lang="en-US" altLang="zh-CN" dirty="0"/>
                  <a:t>, </a:t>
                </a:r>
                <a14:m>
                  <m:oMath xmlns:m="http://schemas.openxmlformats.org/officeDocument/2006/math">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𝑣</m:t>
                        </m:r>
                      </m:e>
                      <m:sub>
                        <m:r>
                          <a:rPr lang="en-US" altLang="zh-CN" b="0" i="1" dirty="0" smtClean="0">
                            <a:latin typeface="Cambria Math" panose="02040503050406030204" pitchFamily="18" charset="0"/>
                          </a:rPr>
                          <m:t>𝑦</m:t>
                        </m:r>
                      </m:sub>
                      <m:sup>
                        <m:r>
                          <a:rPr lang="en-US" altLang="zh-CN" i="1" dirty="0">
                            <a:latin typeface="Cambria Math" panose="02040503050406030204" pitchFamily="18" charset="0"/>
                          </a:rPr>
                          <m:t>′</m:t>
                        </m:r>
                      </m:sup>
                    </m:sSubSup>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m:t>
                        </m:r>
                        <m:r>
                          <a:rPr lang="en-US" altLang="zh-CN" i="1" dirty="0">
                            <a:latin typeface="Cambria Math" panose="02040503050406030204" pitchFamily="18" charset="0"/>
                          </a:rPr>
                          <m:t>𝐾𝑣</m:t>
                        </m:r>
                      </m:e>
                      <m:sub>
                        <m:r>
                          <a:rPr lang="en-US" altLang="zh-CN" b="0" i="1" dirty="0" smtClean="0">
                            <a:latin typeface="Cambria Math" panose="02040503050406030204" pitchFamily="18" charset="0"/>
                          </a:rPr>
                          <m:t>𝑥</m:t>
                        </m:r>
                      </m:sub>
                    </m:sSub>
                    <m:r>
                      <a:rPr lang="en-US" altLang="zh-CN" b="0" i="1" dirty="0" smtClean="0">
                        <a:latin typeface="Cambria Math" panose="02040503050406030204" pitchFamily="18" charset="0"/>
                      </a:rPr>
                      <m:t>,</m:t>
                    </m:r>
                  </m:oMath>
                </a14:m>
                <a:r>
                  <a:rPr lang="zh-CN" altLang="en-US" dirty="0"/>
                  <a:t> </a:t>
                </a:r>
                <a:r>
                  <a:rPr lang="en-US" altLang="zh-CN" dirty="0"/>
                  <a:t>with </a:t>
                </a:r>
                <a14:m>
                  <m:oMath xmlns:m="http://schemas.openxmlformats.org/officeDocument/2006/math">
                    <m:r>
                      <a:rPr lang="en-US" altLang="zh-CN" i="1" dirty="0">
                        <a:latin typeface="Cambria Math" panose="02040503050406030204" pitchFamily="18" charset="0"/>
                      </a:rPr>
                      <m:t>𝐾</m:t>
                    </m:r>
                    <m:r>
                      <a:rPr lang="en-US" altLang="zh-CN"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𝑒</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0</m:t>
                            </m:r>
                          </m:sub>
                        </m:sSub>
                      </m:num>
                      <m:den>
                        <m:r>
                          <a:rPr lang="en-US" altLang="zh-CN" i="1" dirty="0">
                            <a:latin typeface="Cambria Math" panose="02040503050406030204" pitchFamily="18" charset="0"/>
                          </a:rPr>
                          <m:t>𝑚</m:t>
                        </m:r>
                        <m:r>
                          <m:rPr>
                            <m:sty m:val="p"/>
                          </m:rPr>
                          <a:rPr lang="el-GR" altLang="zh-CN" i="1" dirty="0">
                            <a:latin typeface="Cambria Math" panose="02040503050406030204" pitchFamily="18" charset="0"/>
                          </a:rPr>
                          <m:t>γ</m:t>
                        </m:r>
                      </m:den>
                    </m:f>
                  </m:oMath>
                </a14:m>
                <a:r>
                  <a:rPr lang="en-US" altLang="zh-CN" dirty="0"/>
                  <a:t>, </a:t>
                </a:r>
              </a:p>
              <a:p>
                <a:pPr marL="0" indent="0">
                  <a:buNone/>
                </a:pPr>
                <a:r>
                  <a:rPr lang="en-US" altLang="zh-CN" dirty="0"/>
                  <a:t>Therefore </a:t>
                </a:r>
                <a14:m>
                  <m:oMath xmlns:m="http://schemas.openxmlformats.org/officeDocument/2006/math">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𝑥</m:t>
                        </m:r>
                      </m:e>
                      <m:sup>
                        <m:r>
                          <a:rPr lang="en-US" altLang="zh-CN" b="0" i="1" dirty="0" smtClean="0">
                            <a:latin typeface="Cambria Math" panose="02040503050406030204" pitchFamily="18" charset="0"/>
                          </a:rPr>
                          <m:t>′′</m:t>
                        </m:r>
                      </m:sup>
                    </m:s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𝐾𝑦</m:t>
                    </m:r>
                    <m:r>
                      <a:rPr lang="en-US" altLang="zh-CN" b="0" i="1" dirty="0" smtClean="0">
                        <a:latin typeface="Cambria Math" panose="02040503050406030204" pitchFamily="18" charset="0"/>
                      </a:rPr>
                      <m:t>′</m:t>
                    </m:r>
                  </m:oMath>
                </a14:m>
                <a:r>
                  <a:rPr lang="zh-CN" altLang="en-US" dirty="0"/>
                  <a:t> </a:t>
                </a:r>
                <a:r>
                  <a:rPr lang="en-US" altLang="zh-CN" dirty="0"/>
                  <a:t>and </a:t>
                </a:r>
                <a14:m>
                  <m:oMath xmlns:m="http://schemas.openxmlformats.org/officeDocument/2006/math">
                    <m:sSup>
                      <m:sSupPr>
                        <m:ctrlPr>
                          <a:rPr lang="en-US" altLang="zh-CN" i="1" dirty="0">
                            <a:latin typeface="Cambria Math" panose="02040503050406030204" pitchFamily="18" charset="0"/>
                          </a:rPr>
                        </m:ctrlPr>
                      </m:sSupPr>
                      <m:e>
                        <m:r>
                          <a:rPr lang="en-US" altLang="zh-CN" b="0" i="1" dirty="0" smtClean="0">
                            <a:latin typeface="Cambria Math" panose="02040503050406030204" pitchFamily="18" charset="0"/>
                          </a:rPr>
                          <m:t>𝑦</m:t>
                        </m:r>
                      </m:e>
                      <m:sup>
                        <m:r>
                          <a:rPr lang="en-US" altLang="zh-CN" i="1" dirty="0">
                            <a:latin typeface="Cambria Math" panose="02040503050406030204" pitchFamily="18" charset="0"/>
                          </a:rPr>
                          <m:t>′′</m:t>
                        </m:r>
                      </m:sup>
                    </m:sSup>
                    <m:r>
                      <a:rPr lang="en-US" altLang="zh-CN" i="1" dirty="0">
                        <a:latin typeface="Cambria Math" panose="02040503050406030204" pitchFamily="18" charset="0"/>
                      </a:rPr>
                      <m:t>=</m:t>
                    </m:r>
                    <m:r>
                      <a:rPr lang="en-US" altLang="zh-CN" b="0" i="1" dirty="0" smtClean="0">
                        <a:latin typeface="Cambria Math" panose="02040503050406030204" pitchFamily="18" charset="0"/>
                      </a:rPr>
                      <m:t>−</m:t>
                    </m:r>
                    <m:r>
                      <a:rPr lang="en-US" altLang="zh-CN" i="1" dirty="0">
                        <a:latin typeface="Cambria Math" panose="02040503050406030204" pitchFamily="18" charset="0"/>
                      </a:rPr>
                      <m:t>𝐾</m:t>
                    </m:r>
                    <m:r>
                      <a:rPr lang="en-US" altLang="zh-CN" b="0" i="1" dirty="0" smtClean="0">
                        <a:latin typeface="Cambria Math" panose="02040503050406030204" pitchFamily="18" charset="0"/>
                      </a:rPr>
                      <m:t>𝑥</m:t>
                    </m:r>
                    <m:r>
                      <a:rPr lang="en-US" altLang="zh-CN" i="1" dirty="0">
                        <a:latin typeface="Cambria Math" panose="02040503050406030204" pitchFamily="18" charset="0"/>
                      </a:rPr>
                      <m:t>′</m:t>
                    </m:r>
                  </m:oMath>
                </a14:m>
                <a:r>
                  <a:rPr lang="en-US" altLang="zh-CN" dirty="0"/>
                  <a:t>.</a:t>
                </a:r>
              </a:p>
              <a:p>
                <a:pPr marL="0" indent="0">
                  <a:buNone/>
                </a:pPr>
                <a:r>
                  <a:rPr lang="en-US" altLang="zh-CN" dirty="0"/>
                  <a:t>Let </a:t>
                </a:r>
                <a14:m>
                  <m:oMath xmlns:m="http://schemas.openxmlformats.org/officeDocument/2006/math">
                    <m:r>
                      <a:rPr lang="en-US" altLang="zh-CN" b="0" i="1" dirty="0" smtClean="0">
                        <a:latin typeface="Cambria Math" panose="02040503050406030204" pitchFamily="18" charset="0"/>
                      </a:rPr>
                      <m:t>𝑢</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𝑖𝑦</m:t>
                    </m:r>
                  </m:oMath>
                </a14:m>
                <a:r>
                  <a:rPr lang="en-US" altLang="zh-CN" dirty="0"/>
                  <a:t>, then </a:t>
                </a:r>
                <a14:m>
                  <m:oMath xmlns:m="http://schemas.openxmlformats.org/officeDocument/2006/math">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𝑢</m:t>
                        </m:r>
                      </m:e>
                      <m:sup>
                        <m:r>
                          <a:rPr lang="en-US" altLang="zh-CN" b="0" i="1" dirty="0" smtClean="0">
                            <a:latin typeface="Cambria Math" panose="02040503050406030204" pitchFamily="18" charset="0"/>
                          </a:rPr>
                          <m:t>′′</m:t>
                        </m:r>
                      </m:sup>
                    </m:s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𝑖𝐾𝑢</m:t>
                    </m:r>
                    <m:r>
                      <a:rPr lang="en-US" altLang="zh-CN" b="0" i="1" dirty="0" smtClean="0">
                        <a:latin typeface="Cambria Math" panose="02040503050406030204" pitchFamily="18" charset="0"/>
                      </a:rPr>
                      <m:t>′</m:t>
                    </m:r>
                  </m:oMath>
                </a14:m>
                <a:r>
                  <a:rPr lang="en-US" altLang="zh-CN" dirty="0"/>
                  <a:t>, so </a:t>
                </a:r>
                <a14:m>
                  <m:oMath xmlns:m="http://schemas.openxmlformats.org/officeDocument/2006/math">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𝑢</m:t>
                        </m:r>
                      </m:e>
                      <m:sup>
                        <m:r>
                          <a:rPr lang="en-US" altLang="zh-CN" b="0" i="1" dirty="0" smtClean="0">
                            <a:latin typeface="Cambria Math" panose="02040503050406030204" pitchFamily="18" charset="0"/>
                          </a:rPr>
                          <m:t>′</m:t>
                        </m:r>
                      </m:sup>
                    </m:sSup>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r>
                      <a:rPr lang="en-US" altLang="zh-CN" i="1" dirty="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𝑢</m:t>
                        </m:r>
                      </m:e>
                      <m:sup>
                        <m:r>
                          <a:rPr lang="en-US" altLang="zh-CN" b="0" i="1" dirty="0" smtClean="0">
                            <a:latin typeface="Cambria Math" panose="02040503050406030204" pitchFamily="18" charset="0"/>
                          </a:rPr>
                          <m:t>′</m:t>
                        </m:r>
                      </m:sup>
                    </m:sSup>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0</m:t>
                        </m:r>
                      </m:e>
                    </m:d>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𝑒</m:t>
                        </m:r>
                      </m:e>
                      <m: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𝑖𝐾𝑠</m:t>
                        </m:r>
                      </m:sup>
                    </m:sSup>
                  </m:oMath>
                </a14:m>
                <a:r>
                  <a:rPr lang="en-US" altLang="zh-CN" dirty="0"/>
                  <a:t>, </a:t>
                </a:r>
              </a:p>
              <a:p>
                <a:pPr marL="0" indent="0">
                  <a:buNone/>
                </a:pPr>
                <a:r>
                  <a:rPr lang="en-US" altLang="zh-CN" dirty="0"/>
                  <a:t>and </a:t>
                </a:r>
                <a14:m>
                  <m:oMath xmlns:m="http://schemas.openxmlformats.org/officeDocument/2006/math">
                    <m:r>
                      <a:rPr lang="en-US" altLang="zh-CN" i="1" dirty="0">
                        <a:latin typeface="Cambria Math" panose="02040503050406030204" pitchFamily="18" charset="0"/>
                      </a:rPr>
                      <m:t>𝑢</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r>
                      <a:rPr lang="en-US" altLang="zh-CN" i="1" dirty="0">
                        <a:latin typeface="Cambria Math" panose="02040503050406030204" pitchFamily="18" charset="0"/>
                      </a:rPr>
                      <m:t>=</m:t>
                    </m:r>
                    <m:r>
                      <a:rPr lang="en-US" altLang="zh-CN" i="1" dirty="0">
                        <a:latin typeface="Cambria Math" panose="02040503050406030204" pitchFamily="18" charset="0"/>
                      </a:rPr>
                      <m:t>𝑢</m:t>
                    </m:r>
                    <m:d>
                      <m:dPr>
                        <m:ctrlPr>
                          <a:rPr lang="en-US" altLang="zh-CN" i="1" dirty="0">
                            <a:latin typeface="Cambria Math" panose="02040503050406030204" pitchFamily="18" charset="0"/>
                          </a:rPr>
                        </m:ctrlPr>
                      </m:dPr>
                      <m:e>
                        <m:r>
                          <a:rPr lang="en-US" altLang="zh-CN" b="0" i="1" dirty="0" smtClean="0">
                            <a:latin typeface="Cambria Math" panose="02040503050406030204" pitchFamily="18" charset="0"/>
                          </a:rPr>
                          <m:t>0</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𝑖</m:t>
                    </m:r>
                    <m:f>
                      <m:fPr>
                        <m:ctrlPr>
                          <a:rPr lang="en-US" altLang="zh-CN" b="0" i="1" dirty="0" smtClean="0">
                            <a:latin typeface="Cambria Math" panose="02040503050406030204" pitchFamily="18" charset="0"/>
                          </a:rPr>
                        </m:ctrlPr>
                      </m:fPr>
                      <m:num>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𝑢</m:t>
                            </m:r>
                          </m:e>
                          <m:sup>
                            <m:r>
                              <a:rPr lang="en-US" altLang="zh-CN" i="1" dirty="0">
                                <a:latin typeface="Cambria Math" panose="02040503050406030204" pitchFamily="18" charset="0"/>
                              </a:rPr>
                              <m:t>′</m:t>
                            </m:r>
                          </m:sup>
                        </m:sSup>
                        <m:d>
                          <m:dPr>
                            <m:ctrlPr>
                              <a:rPr lang="en-US" altLang="zh-CN" i="1" dirty="0">
                                <a:latin typeface="Cambria Math" panose="02040503050406030204" pitchFamily="18" charset="0"/>
                              </a:rPr>
                            </m:ctrlPr>
                          </m:dPr>
                          <m:e>
                            <m:r>
                              <a:rPr lang="en-US" altLang="zh-CN" i="1" dirty="0">
                                <a:latin typeface="Cambria Math" panose="02040503050406030204" pitchFamily="18" charset="0"/>
                              </a:rPr>
                              <m:t>0</m:t>
                            </m:r>
                          </m:e>
                        </m:d>
                      </m:num>
                      <m:den>
                        <m:r>
                          <a:rPr lang="en-US" altLang="zh-CN" b="0" i="1" dirty="0" smtClean="0">
                            <a:latin typeface="Cambria Math" panose="02040503050406030204" pitchFamily="18" charset="0"/>
                          </a:rPr>
                          <m:t>𝐾</m:t>
                        </m:r>
                      </m:den>
                    </m:f>
                    <m:r>
                      <a:rPr lang="zh-CN" altLang="en-US"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𝑒</m:t>
                        </m:r>
                      </m:e>
                      <m:sup>
                        <m:r>
                          <a:rPr lang="en-US" altLang="zh-CN" i="1" dirty="0">
                            <a:latin typeface="Cambria Math" panose="02040503050406030204" pitchFamily="18" charset="0"/>
                          </a:rPr>
                          <m:t>−</m:t>
                        </m:r>
                        <m:r>
                          <a:rPr lang="en-US" altLang="zh-CN" i="1" dirty="0">
                            <a:latin typeface="Cambria Math" panose="02040503050406030204" pitchFamily="18" charset="0"/>
                          </a:rPr>
                          <m:t>𝑖𝐾𝑠</m:t>
                        </m:r>
                      </m:sup>
                    </m:sSup>
                    <m:r>
                      <a:rPr lang="en-US" altLang="zh-CN" b="0" i="1" dirty="0" smtClean="0">
                        <a:latin typeface="Cambria Math" panose="02040503050406030204" pitchFamily="18" charset="0"/>
                      </a:rPr>
                      <m:t>−1</m:t>
                    </m:r>
                    <m:r>
                      <a:rPr lang="zh-CN" altLang="en-US" i="1" dirty="0" smtClean="0">
                        <a:latin typeface="Cambria Math" panose="02040503050406030204" pitchFamily="18" charset="0"/>
                      </a:rPr>
                      <m:t>）</m:t>
                    </m:r>
                  </m:oMath>
                </a14:m>
                <a:r>
                  <a:rPr lang="en-US" altLang="zh-CN" dirty="0"/>
                  <a:t>, Therefore one can get its transfer matrix,</a:t>
                </a:r>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en-US" altLang="zh-CN" dirty="0"/>
                  <a:t>                     </a:t>
                </a:r>
              </a:p>
              <a:p>
                <a:pPr marL="0" indent="0">
                  <a:buNone/>
                </a:pPr>
                <a:endParaRPr lang="en-US" altLang="zh-CN" dirty="0"/>
              </a:p>
              <a:p>
                <a:pPr marL="0" indent="0">
                  <a:buNone/>
                </a:pPr>
                <a:endParaRPr lang="en-US" altLang="zh-CN" dirty="0"/>
              </a:p>
              <a:p>
                <a:pPr marL="0" indent="0">
                  <a:buNone/>
                </a:pPr>
                <a:r>
                  <a:rPr lang="en-US" altLang="zh-CN" dirty="0"/>
                  <a:t>Note that this is not </a:t>
                </a:r>
                <a:r>
                  <a:rPr lang="en-US" altLang="zh-CN" dirty="0" err="1"/>
                  <a:t>symplectic</a:t>
                </a:r>
                <a:r>
                  <a:rPr lang="en-US" altLang="zh-CN" dirty="0"/>
                  <a:t>. We need calculate the contribution of the end fields, the details see in Gang XU, PRAB, VOLUME 7,044001(2004)</a:t>
                </a:r>
                <a:endParaRPr lang="zh-CN" altLang="en-US"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21BCCEDA-3A13-4A4A-86B7-A6D1BC2B88F1}"/>
                  </a:ext>
                </a:extLst>
              </p:cNvPr>
              <p:cNvSpPr>
                <a:spLocks noGrp="1" noRot="1" noChangeAspect="1" noMove="1" noResize="1" noEditPoints="1" noAdjustHandles="1" noChangeArrowheads="1" noChangeShapeType="1" noTextEdit="1"/>
              </p:cNvSpPr>
              <p:nvPr>
                <p:ph idx="1"/>
              </p:nvPr>
            </p:nvSpPr>
            <p:spPr>
              <a:xfrm>
                <a:off x="838200" y="1226127"/>
                <a:ext cx="10515600" cy="4950836"/>
              </a:xfrm>
              <a:blipFill>
                <a:blip r:embed="rId3"/>
                <a:stretch>
                  <a:fillRect l="-638" t="-2217" b="-862"/>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id="{7800E69B-EFED-4607-A95E-15501998DDC3}"/>
              </a:ext>
            </a:extLst>
          </p:cNvPr>
          <p:cNvGraphicFramePr>
            <a:graphicFrameLocks noChangeAspect="1"/>
          </p:cNvGraphicFramePr>
          <p:nvPr>
            <p:extLst>
              <p:ext uri="{D42A27DB-BD31-4B8C-83A1-F6EECF244321}">
                <p14:modId xmlns:p14="http://schemas.microsoft.com/office/powerpoint/2010/main" val="358024611"/>
              </p:ext>
            </p:extLst>
          </p:nvPr>
        </p:nvGraphicFramePr>
        <p:xfrm>
          <a:off x="3392649" y="3667991"/>
          <a:ext cx="2834833" cy="1672937"/>
        </p:xfrm>
        <a:graphic>
          <a:graphicData uri="http://schemas.openxmlformats.org/presentationml/2006/ole">
            <mc:AlternateContent xmlns:mc="http://schemas.openxmlformats.org/markup-compatibility/2006">
              <mc:Choice xmlns:v="urn:schemas-microsoft-com:vml" Requires="v">
                <p:oleObj name="Equation" r:id="rId4" imgW="1866416" imgH="1101566" progId="Equation.DSMT4">
                  <p:embed/>
                </p:oleObj>
              </mc:Choice>
              <mc:Fallback>
                <p:oleObj name="Equation" r:id="rId4" imgW="1866416" imgH="1101566" progId="Equation.DSMT4">
                  <p:embed/>
                  <p:pic>
                    <p:nvPicPr>
                      <p:cNvPr id="0" name=""/>
                      <p:cNvPicPr/>
                      <p:nvPr/>
                    </p:nvPicPr>
                    <p:blipFill>
                      <a:blip r:embed="rId5"/>
                      <a:stretch>
                        <a:fillRect/>
                      </a:stretch>
                    </p:blipFill>
                    <p:spPr>
                      <a:xfrm>
                        <a:off x="3392649" y="3667991"/>
                        <a:ext cx="2834833" cy="1672937"/>
                      </a:xfrm>
                      <a:prstGeom prst="rect">
                        <a:avLst/>
                      </a:prstGeom>
                    </p:spPr>
                  </p:pic>
                </p:oleObj>
              </mc:Fallback>
            </mc:AlternateContent>
          </a:graphicData>
        </a:graphic>
      </p:graphicFrame>
      <p:sp>
        <p:nvSpPr>
          <p:cNvPr id="4" name="灯片编号占位符 3">
            <a:extLst>
              <a:ext uri="{FF2B5EF4-FFF2-40B4-BE49-F238E27FC236}">
                <a16:creationId xmlns:a16="http://schemas.microsoft.com/office/drawing/2014/main" id="{C3C43547-99C5-4C41-8995-A5350446A82D}"/>
              </a:ext>
            </a:extLst>
          </p:cNvPr>
          <p:cNvSpPr>
            <a:spLocks noGrp="1"/>
          </p:cNvSpPr>
          <p:nvPr>
            <p:ph type="sldNum" sz="quarter" idx="12"/>
          </p:nvPr>
        </p:nvSpPr>
        <p:spPr/>
        <p:txBody>
          <a:bodyPr/>
          <a:lstStyle/>
          <a:p>
            <a:fld id="{BECEA2A7-8118-4BBB-B458-A85BC23F12DD}" type="slidenum">
              <a:rPr lang="zh-CN" altLang="en-US" smtClean="0"/>
              <a:t>50</a:t>
            </a:fld>
            <a:endParaRPr lang="zh-CN" altLang="en-US"/>
          </a:p>
        </p:txBody>
      </p:sp>
    </p:spTree>
    <p:extLst>
      <p:ext uri="{BB962C8B-B14F-4D97-AF65-F5344CB8AC3E}">
        <p14:creationId xmlns:p14="http://schemas.microsoft.com/office/powerpoint/2010/main" val="1741351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AC8A736-593E-4523-A809-89E377989204}"/>
                  </a:ext>
                </a:extLst>
              </p:cNvPr>
              <p:cNvSpPr>
                <a:spLocks noGrp="1"/>
              </p:cNvSpPr>
              <p:nvPr>
                <p:ph idx="1"/>
              </p:nvPr>
            </p:nvSpPr>
            <p:spPr>
              <a:xfrm>
                <a:off x="838200" y="623455"/>
                <a:ext cx="10515600" cy="5553508"/>
              </a:xfrm>
            </p:spPr>
            <p:txBody>
              <a:bodyPr/>
              <a:lstStyle/>
              <a:p>
                <a:pPr marL="0" indent="0">
                  <a:buNone/>
                </a:pPr>
                <a:r>
                  <a:rPr lang="en-US" altLang="zh-CN" dirty="0"/>
                  <a:t>The edge effect at entrance and exit are respectively</a:t>
                </a:r>
              </a:p>
              <a:p>
                <a:pPr marL="0" indent="0">
                  <a:buNone/>
                </a:pPr>
                <a:endParaRPr lang="en-US" altLang="zh-CN" dirty="0"/>
              </a:p>
              <a:p>
                <a:pPr marL="0" indent="0">
                  <a:buNone/>
                </a:pPr>
                <a:r>
                  <a:rPr lang="en-US" altLang="zh-CN" dirty="0"/>
                  <a:t>                                      and </a:t>
                </a:r>
              </a:p>
              <a:p>
                <a:pPr marL="0" indent="0">
                  <a:buNone/>
                </a:pPr>
                <a:endParaRPr lang="en-US" altLang="zh-CN" dirty="0"/>
              </a:p>
              <a:p>
                <a:pPr marL="0" indent="0">
                  <a:buNone/>
                </a:pPr>
                <a:r>
                  <a:rPr lang="en-US" altLang="zh-CN" dirty="0"/>
                  <a:t>The total solenoid matrix is therefore </a:t>
                </a:r>
              </a:p>
              <a:p>
                <a:pPr marL="0" indent="0">
                  <a:buNone/>
                </a:pPr>
                <a:endParaRPr lang="en-US" altLang="zh-CN" i="1" dirty="0">
                  <a:latin typeface="Cambria Math" panose="02040503050406030204" pitchFamily="18" charset="0"/>
                </a:endParaRPr>
              </a:p>
              <a:p>
                <a:pPr marL="0" indent="0">
                  <a:buNone/>
                </a:pP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𝑀</m:t>
                        </m:r>
                      </m:e>
                      <m:sub>
                        <m:r>
                          <a:rPr lang="en-US" altLang="zh-CN" b="0" i="1" dirty="0" smtClean="0">
                            <a:latin typeface="Cambria Math" panose="02040503050406030204" pitchFamily="18" charset="0"/>
                          </a:rPr>
                          <m:t>𝑠𝑜𝑙𝑒𝑛𝑜𝑖𝑑</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𝑀</m:t>
                        </m:r>
                      </m:e>
                      <m:sub>
                        <m:r>
                          <a:rPr lang="en-US" altLang="zh-CN" b="0" i="1" dirty="0" smtClean="0">
                            <a:latin typeface="Cambria Math" panose="02040503050406030204" pitchFamily="18" charset="0"/>
                          </a:rPr>
                          <m:t>𝑒𝑥𝑖𝑡</m:t>
                        </m:r>
                      </m:sub>
                    </m:sSub>
                    <m:r>
                      <a:rPr lang="en-US" altLang="zh-CN" b="0" i="1" dirty="0" smtClean="0">
                        <a:latin typeface="Cambria Math" panose="02040503050406030204" pitchFamily="18" charset="0"/>
                      </a:rPr>
                      <m:t>𝑀</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𝐿</m:t>
                    </m:r>
                    <m:r>
                      <a:rPr lang="en-US" altLang="zh-CN" b="0" i="1" dirty="0" smtClean="0">
                        <a:latin typeface="Cambria Math" panose="02040503050406030204" pitchFamily="18" charset="0"/>
                      </a:rPr>
                      <m:t>|0)</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𝑀</m:t>
                        </m:r>
                      </m:e>
                      <m:sub>
                        <m:r>
                          <a:rPr lang="en-US" altLang="zh-CN" i="1" dirty="0">
                            <a:latin typeface="Cambria Math" panose="02040503050406030204" pitchFamily="18" charset="0"/>
                          </a:rPr>
                          <m:t>𝑒</m:t>
                        </m:r>
                        <m:r>
                          <a:rPr lang="en-US" altLang="zh-CN" b="0" i="1" dirty="0" smtClean="0">
                            <a:latin typeface="Cambria Math" panose="02040503050406030204" pitchFamily="18" charset="0"/>
                          </a:rPr>
                          <m:t>𝑛𝑡𝑟𝑎𝑛𝑐𝑒</m:t>
                        </m:r>
                      </m:sub>
                    </m:sSub>
                  </m:oMath>
                </a14:m>
                <a:r>
                  <a:rPr lang="en-US" altLang="zh-CN" dirty="0"/>
                  <a:t>=</a:t>
                </a:r>
              </a:p>
              <a:p>
                <a:pPr marL="0" indent="0">
                  <a:buNone/>
                </a:pPr>
                <a:endParaRPr lang="en-US" altLang="zh-CN" dirty="0"/>
              </a:p>
              <a:p>
                <a:pPr marL="0" indent="0">
                  <a:buNone/>
                </a:pPr>
                <a14:m>
                  <m:oMathPara xmlns:m="http://schemas.openxmlformats.org/officeDocument/2006/math">
                    <m:oMathParaPr>
                      <m:jc m:val="left"/>
                    </m:oMathParaPr>
                    <m:oMath xmlns:m="http://schemas.openxmlformats.org/officeDocument/2006/math">
                      <m:r>
                        <a:rPr lang="en-US" altLang="zh-CN" b="0" i="1" dirty="0" smtClean="0">
                          <a:latin typeface="Cambria Math" panose="02040503050406030204" pitchFamily="18" charset="0"/>
                        </a:rPr>
                        <m:t>𝐶</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𝐶𝑜𝑠𝐾𝐿</m:t>
                      </m:r>
                      <m:r>
                        <a:rPr lang="en-US" altLang="zh-CN" b="0" i="1" dirty="0" smtClean="0">
                          <a:latin typeface="Cambria Math" panose="02040503050406030204" pitchFamily="18" charset="0"/>
                        </a:rPr>
                        <m:t>, </m:t>
                      </m:r>
                      <m:r>
                        <a:rPr lang="en-US" altLang="zh-CN" b="0" i="1" dirty="0" smtClean="0">
                          <a:latin typeface="Cambria Math" panose="02040503050406030204" pitchFamily="18" charset="0"/>
                        </a:rPr>
                        <m:t>𝑆</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𝑆𝑖𝑛𝐾𝐿</m:t>
                      </m:r>
                    </m:oMath>
                  </m:oMathPara>
                </a14:m>
                <a:endParaRPr lang="en-US" altLang="zh-CN" dirty="0"/>
              </a:p>
            </p:txBody>
          </p:sp>
        </mc:Choice>
        <mc:Fallback xmlns="">
          <p:sp>
            <p:nvSpPr>
              <p:cNvPr id="3" name="内容占位符 2">
                <a:extLst>
                  <a:ext uri="{FF2B5EF4-FFF2-40B4-BE49-F238E27FC236}">
                    <a16:creationId xmlns:a16="http://schemas.microsoft.com/office/drawing/2014/main" id="{0AC8A736-593E-4523-A809-89E377989204}"/>
                  </a:ext>
                </a:extLst>
              </p:cNvPr>
              <p:cNvSpPr>
                <a:spLocks noGrp="1" noRot="1" noChangeAspect="1" noMove="1" noResize="1" noEditPoints="1" noAdjustHandles="1" noChangeArrowheads="1" noChangeShapeType="1" noTextEdit="1"/>
              </p:cNvSpPr>
              <p:nvPr>
                <p:ph idx="1"/>
              </p:nvPr>
            </p:nvSpPr>
            <p:spPr>
              <a:xfrm>
                <a:off x="838200" y="623455"/>
                <a:ext cx="10515600" cy="5553508"/>
              </a:xfrm>
              <a:blipFill>
                <a:blip r:embed="rId3"/>
                <a:stretch>
                  <a:fillRect l="-1217" t="-1976"/>
                </a:stretch>
              </a:blipFill>
            </p:spPr>
            <p:txBody>
              <a:bodyPr/>
              <a:lstStyle/>
              <a:p>
                <a:r>
                  <a:rPr lang="zh-CN" altLang="en-US">
                    <a:noFill/>
                  </a:rPr>
                  <a:t> </a:t>
                </a:r>
              </a:p>
            </p:txBody>
          </p:sp>
        </mc:Fallback>
      </mc:AlternateContent>
      <p:graphicFrame>
        <p:nvGraphicFramePr>
          <p:cNvPr id="8" name="对象 7">
            <a:extLst>
              <a:ext uri="{FF2B5EF4-FFF2-40B4-BE49-F238E27FC236}">
                <a16:creationId xmlns:a16="http://schemas.microsoft.com/office/drawing/2014/main" id="{4FF1CDE3-E31D-4B72-85BB-300EEF6710EA}"/>
              </a:ext>
            </a:extLst>
          </p:cNvPr>
          <p:cNvGraphicFramePr>
            <a:graphicFrameLocks noChangeAspect="1"/>
          </p:cNvGraphicFramePr>
          <p:nvPr>
            <p:extLst>
              <p:ext uri="{D42A27DB-BD31-4B8C-83A1-F6EECF244321}">
                <p14:modId xmlns:p14="http://schemas.microsoft.com/office/powerpoint/2010/main" val="3501642268"/>
              </p:ext>
            </p:extLst>
          </p:nvPr>
        </p:nvGraphicFramePr>
        <p:xfrm>
          <a:off x="5318558" y="1246908"/>
          <a:ext cx="1196542" cy="1328641"/>
        </p:xfrm>
        <a:graphic>
          <a:graphicData uri="http://schemas.openxmlformats.org/presentationml/2006/ole">
            <mc:AlternateContent xmlns:mc="http://schemas.openxmlformats.org/markup-compatibility/2006">
              <mc:Choice xmlns:v="urn:schemas-microsoft-com:vml" Requires="v">
                <p:oleObj name="Equation" r:id="rId4" imgW="992384" imgH="1101566" progId="Equation.DSMT4">
                  <p:embed/>
                </p:oleObj>
              </mc:Choice>
              <mc:Fallback>
                <p:oleObj name="Equation" r:id="rId4" imgW="992384" imgH="1101566" progId="Equation.DSMT4">
                  <p:embed/>
                  <p:pic>
                    <p:nvPicPr>
                      <p:cNvPr id="0" name=""/>
                      <p:cNvPicPr/>
                      <p:nvPr/>
                    </p:nvPicPr>
                    <p:blipFill>
                      <a:blip r:embed="rId5"/>
                      <a:stretch>
                        <a:fillRect/>
                      </a:stretch>
                    </p:blipFill>
                    <p:spPr>
                      <a:xfrm>
                        <a:off x="5318558" y="1246908"/>
                        <a:ext cx="1196542" cy="1328641"/>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C71F1ECB-3A94-4B47-A554-ED09145753A1}"/>
              </a:ext>
            </a:extLst>
          </p:cNvPr>
          <p:cNvGraphicFramePr>
            <a:graphicFrameLocks noChangeAspect="1"/>
          </p:cNvGraphicFramePr>
          <p:nvPr>
            <p:extLst>
              <p:ext uri="{D42A27DB-BD31-4B8C-83A1-F6EECF244321}">
                <p14:modId xmlns:p14="http://schemas.microsoft.com/office/powerpoint/2010/main" val="1174362330"/>
              </p:ext>
            </p:extLst>
          </p:nvPr>
        </p:nvGraphicFramePr>
        <p:xfrm>
          <a:off x="3229986" y="1193223"/>
          <a:ext cx="1290059" cy="1432483"/>
        </p:xfrm>
        <a:graphic>
          <a:graphicData uri="http://schemas.openxmlformats.org/presentationml/2006/ole">
            <mc:AlternateContent xmlns:mc="http://schemas.openxmlformats.org/markup-compatibility/2006">
              <mc:Choice xmlns:v="urn:schemas-microsoft-com:vml" Requires="v">
                <p:oleObj name="Equation" r:id="rId6" imgW="992384" imgH="1101566" progId="Equation.DSMT4">
                  <p:embed/>
                </p:oleObj>
              </mc:Choice>
              <mc:Fallback>
                <p:oleObj name="Equation" r:id="rId6" imgW="992384" imgH="1101566" progId="Equation.DSMT4">
                  <p:embed/>
                  <p:pic>
                    <p:nvPicPr>
                      <p:cNvPr id="0" name=""/>
                      <p:cNvPicPr/>
                      <p:nvPr/>
                    </p:nvPicPr>
                    <p:blipFill>
                      <a:blip r:embed="rId7"/>
                      <a:stretch>
                        <a:fillRect/>
                      </a:stretch>
                    </p:blipFill>
                    <p:spPr>
                      <a:xfrm>
                        <a:off x="3229986" y="1193223"/>
                        <a:ext cx="1290059" cy="143248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8AE16C77-5388-4A74-AA71-FACB54162D4C}"/>
              </a:ext>
            </a:extLst>
          </p:cNvPr>
          <p:cNvGraphicFramePr>
            <a:graphicFrameLocks noChangeAspect="1"/>
          </p:cNvGraphicFramePr>
          <p:nvPr>
            <p:extLst>
              <p:ext uri="{D42A27DB-BD31-4B8C-83A1-F6EECF244321}">
                <p14:modId xmlns:p14="http://schemas.microsoft.com/office/powerpoint/2010/main" val="1782509749"/>
              </p:ext>
            </p:extLst>
          </p:nvPr>
        </p:nvGraphicFramePr>
        <p:xfrm>
          <a:off x="6585528" y="3162156"/>
          <a:ext cx="2433781" cy="1583121"/>
        </p:xfrm>
        <a:graphic>
          <a:graphicData uri="http://schemas.openxmlformats.org/presentationml/2006/ole">
            <mc:AlternateContent xmlns:mc="http://schemas.openxmlformats.org/markup-compatibility/2006">
              <mc:Choice xmlns:v="urn:schemas-microsoft-com:vml" Requires="v">
                <p:oleObj name="Equation" r:id="rId8" imgW="2157556" imgH="1404053" progId="Equation.DSMT4">
                  <p:embed/>
                </p:oleObj>
              </mc:Choice>
              <mc:Fallback>
                <p:oleObj name="Equation" r:id="rId8" imgW="2157556" imgH="1404053" progId="Equation.DSMT4">
                  <p:embed/>
                  <p:pic>
                    <p:nvPicPr>
                      <p:cNvPr id="0" name=""/>
                      <p:cNvPicPr/>
                      <p:nvPr/>
                    </p:nvPicPr>
                    <p:blipFill>
                      <a:blip r:embed="rId9"/>
                      <a:stretch>
                        <a:fillRect/>
                      </a:stretch>
                    </p:blipFill>
                    <p:spPr>
                      <a:xfrm>
                        <a:off x="6585528" y="3162156"/>
                        <a:ext cx="2433781" cy="1583121"/>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CBD54CD4-2350-4D25-93FA-CAD6840447F2}"/>
              </a:ext>
            </a:extLst>
          </p:cNvPr>
          <p:cNvSpPr>
            <a:spLocks noGrp="1"/>
          </p:cNvSpPr>
          <p:nvPr>
            <p:ph type="sldNum" sz="quarter" idx="12"/>
          </p:nvPr>
        </p:nvSpPr>
        <p:spPr/>
        <p:txBody>
          <a:bodyPr/>
          <a:lstStyle/>
          <a:p>
            <a:fld id="{BECEA2A7-8118-4BBB-B458-A85BC23F12DD}" type="slidenum">
              <a:rPr lang="zh-CN" altLang="en-US" smtClean="0"/>
              <a:t>51</a:t>
            </a:fld>
            <a:endParaRPr lang="zh-CN" altLang="en-US"/>
          </a:p>
        </p:txBody>
      </p:sp>
    </p:spTree>
    <p:extLst>
      <p:ext uri="{BB962C8B-B14F-4D97-AF65-F5344CB8AC3E}">
        <p14:creationId xmlns:p14="http://schemas.microsoft.com/office/powerpoint/2010/main" val="1405636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C8F0AB-3C5D-4624-A2A3-8F750E2F9BDE}"/>
              </a:ext>
            </a:extLst>
          </p:cNvPr>
          <p:cNvSpPr>
            <a:spLocks noGrp="1"/>
          </p:cNvSpPr>
          <p:nvPr>
            <p:ph type="title"/>
          </p:nvPr>
        </p:nvSpPr>
        <p:spPr>
          <a:xfrm>
            <a:off x="838200" y="365125"/>
            <a:ext cx="10515600" cy="1072611"/>
          </a:xfrm>
        </p:spPr>
        <p:txBody>
          <a:bodyPr/>
          <a:lstStyle/>
          <a:p>
            <a:r>
              <a:rPr lang="en-US" altLang="zh-CN" dirty="0"/>
              <a:t>Rotation(</a:t>
            </a:r>
            <a:r>
              <a:rPr lang="zh-CN" altLang="en-US" dirty="0"/>
              <a:t>转动</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41320FB-DB00-4A77-9F8B-5D07B2C10F83}"/>
                  </a:ext>
                </a:extLst>
              </p:cNvPr>
              <p:cNvSpPr>
                <a:spLocks noGrp="1"/>
              </p:cNvSpPr>
              <p:nvPr>
                <p:ph idx="1"/>
              </p:nvPr>
            </p:nvSpPr>
            <p:spPr>
              <a:xfrm>
                <a:off x="838200" y="1517904"/>
                <a:ext cx="10515600" cy="4659059"/>
              </a:xfrm>
            </p:spPr>
            <p:txBody>
              <a:bodyPr/>
              <a:lstStyle/>
              <a:p>
                <a:pPr marL="0" indent="0">
                  <a:buNone/>
                </a:pPr>
                <a:r>
                  <a:rPr lang="en-US" altLang="zh-CN" dirty="0"/>
                  <a:t>Rotation is the transformation of x-y rotation</a:t>
                </a:r>
              </a:p>
              <a:p>
                <a:pPr marL="0" indent="0">
                  <a:buNone/>
                </a:pPr>
                <a:r>
                  <a:rPr lang="en-US" altLang="zh-CN" dirty="0"/>
                  <a:t>The rotation </a:t>
                </a:r>
                <a14:m>
                  <m:oMath xmlns:m="http://schemas.openxmlformats.org/officeDocument/2006/math">
                    <m:r>
                      <a:rPr lang="en-US" altLang="zh-CN" b="0" i="1" dirty="0" smtClean="0">
                        <a:latin typeface="Cambria Math" panose="02040503050406030204" pitchFamily="18" charset="0"/>
                      </a:rPr>
                      <m:t>𝑋</m:t>
                    </m:r>
                    <m:r>
                      <a:rPr lang="en-US" altLang="zh-CN" b="0" i="0" dirty="0" smtClean="0">
                        <a:latin typeface="Cambria Math" panose="02040503050406030204" pitchFamily="18" charset="0"/>
                      </a:rPr>
                      <m:t>=</m:t>
                    </m:r>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m:t>
                              </m:r>
                              <m:r>
                                <a:rPr lang="en-US" altLang="zh-CN" i="1" dirty="0">
                                  <a:latin typeface="Cambria Math" panose="02040503050406030204" pitchFamily="18" charset="0"/>
                                </a:rPr>
                                <m:t>𝐶𝑜𝑠</m:t>
                              </m:r>
                              <m:r>
                                <a:rPr lang="el-GR" altLang="zh-CN" i="1" dirty="0">
                                  <a:latin typeface="Cambria Math" panose="02040503050406030204" pitchFamily="18" charset="0"/>
                                </a:rPr>
                                <m:t>𝛳</m:t>
                              </m:r>
                            </m:e>
                            <m:e>
                              <m:r>
                                <a:rPr lang="en-US" altLang="zh-CN" i="1" dirty="0">
                                  <a:latin typeface="Cambria Math" panose="02040503050406030204" pitchFamily="18" charset="0"/>
                                </a:rPr>
                                <m:t>𝑆𝑖𝑛</m:t>
                              </m:r>
                              <m:r>
                                <a:rPr lang="el-GR" altLang="zh-CN" i="1" dirty="0">
                                  <a:latin typeface="Cambria Math" panose="02040503050406030204" pitchFamily="18" charset="0"/>
                                </a:rPr>
                                <m:t>𝛳</m:t>
                              </m:r>
                            </m:e>
                          </m:mr>
                          <m:mr>
                            <m:e>
                              <m:r>
                                <a:rPr lang="en-US" altLang="zh-CN" i="1" dirty="0">
                                  <a:latin typeface="Cambria Math" panose="02040503050406030204" pitchFamily="18" charset="0"/>
                                </a:rPr>
                                <m:t>−</m:t>
                              </m:r>
                              <m:r>
                                <a:rPr lang="en-US" altLang="zh-CN" i="1" dirty="0">
                                  <a:latin typeface="Cambria Math" panose="02040503050406030204" pitchFamily="18" charset="0"/>
                                </a:rPr>
                                <m:t>𝑆𝑖𝑛</m:t>
                              </m:r>
                              <m:r>
                                <a:rPr lang="el-GR" altLang="zh-CN" i="1" dirty="0">
                                  <a:latin typeface="Cambria Math" panose="02040503050406030204" pitchFamily="18" charset="0"/>
                                </a:rPr>
                                <m:t>𝛳</m:t>
                              </m:r>
                            </m:e>
                            <m:e>
                              <m:r>
                                <a:rPr lang="en-US" altLang="zh-CN" i="1" dirty="0">
                                  <a:latin typeface="Cambria Math" panose="02040503050406030204" pitchFamily="18" charset="0"/>
                                </a:rPr>
                                <m:t>𝐶𝑜𝑠</m:t>
                              </m:r>
                              <m:r>
                                <a:rPr lang="el-GR" altLang="zh-CN" i="1" dirty="0">
                                  <a:latin typeface="Cambria Math" panose="02040503050406030204" pitchFamily="18" charset="0"/>
                                </a:rPr>
                                <m:t>𝛳</m:t>
                              </m:r>
                            </m:e>
                          </m:mr>
                        </m:m>
                      </m:e>
                    </m:d>
                  </m:oMath>
                </a14:m>
                <a:r>
                  <a:rPr lang="en-US" altLang="zh-CN" dirty="0"/>
                  <a:t> </a:t>
                </a:r>
                <a14:m>
                  <m:oMath xmlns:m="http://schemas.openxmlformats.org/officeDocument/2006/math">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r>
                              <a:rPr lang="en-US" altLang="zh-CN" b="0" i="1" dirty="0" smtClean="0">
                                <a:latin typeface="Cambria Math" panose="02040503050406030204" pitchFamily="18" charset="0"/>
                              </a:rPr>
                              <m:t>𝑥</m:t>
                            </m:r>
                          </m:num>
                          <m:den>
                            <m:r>
                              <a:rPr lang="en-US" altLang="zh-CN" b="0" i="1" dirty="0" smtClean="0">
                                <a:latin typeface="Cambria Math" panose="02040503050406030204" pitchFamily="18" charset="0"/>
                              </a:rPr>
                              <m:t>𝑦</m:t>
                            </m:r>
                          </m:den>
                        </m:f>
                      </m:e>
                    </m:d>
                  </m:oMath>
                </a14:m>
                <a:r>
                  <a:rPr lang="en-US" altLang="zh-CN" dirty="0"/>
                  <a:t>, </a:t>
                </a:r>
                <a14:m>
                  <m:oMath xmlns:m="http://schemas.openxmlformats.org/officeDocument/2006/math">
                    <m:r>
                      <a:rPr lang="en-US" altLang="zh-CN" i="1" dirty="0">
                        <a:latin typeface="Cambria Math" panose="02040503050406030204" pitchFamily="18" charset="0"/>
                      </a:rPr>
                      <m:t>𝑌</m:t>
                    </m:r>
                    <m:r>
                      <a:rPr lang="en-US" altLang="zh-CN" dirty="0">
                        <a:latin typeface="Cambria Math" panose="02040503050406030204" pitchFamily="18" charset="0"/>
                      </a:rPr>
                      <m:t>=</m:t>
                    </m:r>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m:t>
                              </m:r>
                              <m:r>
                                <a:rPr lang="en-US" altLang="zh-CN" i="1" dirty="0">
                                  <a:latin typeface="Cambria Math" panose="02040503050406030204" pitchFamily="18" charset="0"/>
                                </a:rPr>
                                <m:t>𝐶𝑜𝑠</m:t>
                              </m:r>
                              <m:r>
                                <a:rPr lang="el-GR" altLang="zh-CN" i="1" dirty="0">
                                  <a:latin typeface="Cambria Math" panose="02040503050406030204" pitchFamily="18" charset="0"/>
                                </a:rPr>
                                <m:t>𝛳</m:t>
                              </m:r>
                            </m:e>
                            <m:e>
                              <m:r>
                                <a:rPr lang="en-US" altLang="zh-CN" b="0" i="1" dirty="0" smtClean="0">
                                  <a:latin typeface="Cambria Math" panose="02040503050406030204" pitchFamily="18" charset="0"/>
                                </a:rPr>
                                <m:t>−</m:t>
                              </m:r>
                              <m:r>
                                <a:rPr lang="en-US" altLang="zh-CN" i="1" dirty="0">
                                  <a:latin typeface="Cambria Math" panose="02040503050406030204" pitchFamily="18" charset="0"/>
                                </a:rPr>
                                <m:t>𝑆𝑖𝑛</m:t>
                              </m:r>
                              <m:r>
                                <a:rPr lang="el-GR" altLang="zh-CN" i="1" dirty="0">
                                  <a:latin typeface="Cambria Math" panose="02040503050406030204" pitchFamily="18" charset="0"/>
                                </a:rPr>
                                <m:t>𝛳</m:t>
                              </m:r>
                            </m:e>
                          </m:mr>
                          <m:mr>
                            <m:e>
                              <m:r>
                                <a:rPr lang="en-US" altLang="zh-CN" i="1" dirty="0">
                                  <a:latin typeface="Cambria Math" panose="02040503050406030204" pitchFamily="18" charset="0"/>
                                </a:rPr>
                                <m:t>𝑆𝑖𝑛</m:t>
                              </m:r>
                              <m:r>
                                <a:rPr lang="el-GR" altLang="zh-CN" i="1" dirty="0">
                                  <a:latin typeface="Cambria Math" panose="02040503050406030204" pitchFamily="18" charset="0"/>
                                </a:rPr>
                                <m:t>𝛳</m:t>
                              </m:r>
                            </m:e>
                            <m:e>
                              <m:r>
                                <a:rPr lang="en-US" altLang="zh-CN" i="1" dirty="0">
                                  <a:latin typeface="Cambria Math" panose="02040503050406030204" pitchFamily="18" charset="0"/>
                                </a:rPr>
                                <m:t>𝐶𝑜𝑠</m:t>
                              </m:r>
                              <m:r>
                                <a:rPr lang="el-GR" altLang="zh-CN" i="1" dirty="0">
                                  <a:latin typeface="Cambria Math" panose="02040503050406030204" pitchFamily="18" charset="0"/>
                                </a:rPr>
                                <m:t>𝛳</m:t>
                              </m:r>
                            </m:e>
                          </m:mr>
                        </m:m>
                      </m:e>
                    </m:d>
                  </m:oMath>
                </a14:m>
                <a:r>
                  <a:rPr lang="en-US" altLang="zh-CN" dirty="0"/>
                  <a:t> </a:t>
                </a:r>
                <a14:m>
                  <m:oMath xmlns:m="http://schemas.openxmlformats.org/officeDocument/2006/math">
                    <m:d>
                      <m:dPr>
                        <m:ctrlPr>
                          <a:rPr lang="en-US" altLang="zh-CN" i="1">
                            <a:latin typeface="Cambria Math" panose="02040503050406030204" pitchFamily="18" charset="0"/>
                          </a:rPr>
                        </m:ctrlPr>
                      </m:dPr>
                      <m:e>
                        <m:f>
                          <m:fPr>
                            <m:type m:val="noBar"/>
                            <m:ctrlPr>
                              <a:rPr lang="en-US" altLang="zh-CN" i="1">
                                <a:latin typeface="Cambria Math" panose="02040503050406030204" pitchFamily="18" charset="0"/>
                              </a:rPr>
                            </m:ctrlPr>
                          </m:fPr>
                          <m:num>
                            <m:r>
                              <a:rPr lang="en-US" altLang="zh-CN" i="1" dirty="0">
                                <a:latin typeface="Cambria Math" panose="02040503050406030204" pitchFamily="18" charset="0"/>
                              </a:rPr>
                              <m:t>𝑥</m:t>
                            </m:r>
                          </m:num>
                          <m:den>
                            <m:r>
                              <a:rPr lang="en-US" altLang="zh-CN" i="1" dirty="0">
                                <a:latin typeface="Cambria Math" panose="02040503050406030204" pitchFamily="18" charset="0"/>
                              </a:rPr>
                              <m:t>𝑦</m:t>
                            </m:r>
                          </m:den>
                        </m:f>
                      </m:e>
                    </m:d>
                  </m:oMath>
                </a14:m>
                <a:endParaRPr lang="en-US" altLang="zh-CN" dirty="0"/>
              </a:p>
              <a:p>
                <a:pPr marL="0" indent="0">
                  <a:buNone/>
                </a:pPr>
                <a:r>
                  <a:rPr lang="en-US" altLang="zh-CN" dirty="0"/>
                  <a:t>And the angle </a:t>
                </a:r>
                <a14:m>
                  <m:oMath xmlns:m="http://schemas.openxmlformats.org/officeDocument/2006/math">
                    <m:r>
                      <a:rPr lang="en-US" altLang="zh-CN" b="0" i="1" dirty="0" smtClean="0">
                        <a:latin typeface="Cambria Math" panose="02040503050406030204" pitchFamily="18" charset="0"/>
                      </a:rPr>
                      <m:t>𝑋</m:t>
                    </m:r>
                    <m:r>
                      <a:rPr lang="en-US" altLang="zh-CN" dirty="0">
                        <a:latin typeface="Cambria Math" panose="02040503050406030204" pitchFamily="18" charset="0"/>
                      </a:rPr>
                      <m:t>′</m:t>
                    </m:r>
                    <m:r>
                      <a:rPr lang="en-US" altLang="zh-CN" i="1" dirty="0">
                        <a:latin typeface="Cambria Math" panose="02040503050406030204" pitchFamily="18" charset="0"/>
                      </a:rPr>
                      <m:t> </m:t>
                    </m:r>
                  </m:oMath>
                </a14:m>
                <a:r>
                  <a:rPr lang="en-US" altLang="zh-CN" dirty="0"/>
                  <a:t>and </a:t>
                </a:r>
                <a14:m>
                  <m:oMath xmlns:m="http://schemas.openxmlformats.org/officeDocument/2006/math">
                    <m:r>
                      <a:rPr lang="en-US" altLang="zh-CN" i="1" dirty="0">
                        <a:latin typeface="Cambria Math" panose="02040503050406030204" pitchFamily="18" charset="0"/>
                      </a:rPr>
                      <m:t>𝑌</m:t>
                    </m:r>
                    <m:r>
                      <a:rPr lang="en-US" altLang="zh-CN" dirty="0">
                        <a:latin typeface="Cambria Math" panose="02040503050406030204" pitchFamily="18" charset="0"/>
                      </a:rPr>
                      <m:t>′</m:t>
                    </m:r>
                    <m:r>
                      <a:rPr lang="en-US" altLang="zh-CN" i="1" dirty="0">
                        <a:latin typeface="Cambria Math" panose="02040503050406030204" pitchFamily="18" charset="0"/>
                      </a:rPr>
                      <m:t> </m:t>
                    </m:r>
                  </m:oMath>
                </a14:m>
                <a:r>
                  <a:rPr lang="en-US" altLang="zh-CN" dirty="0"/>
                  <a:t>are the same. </a:t>
                </a:r>
              </a:p>
              <a:p>
                <a:pPr marL="0" indent="0">
                  <a:buNone/>
                </a:pPr>
                <a:r>
                  <a:rPr lang="en-US" altLang="zh-CN" dirty="0"/>
                  <a:t>For the magnet rotation, the </a:t>
                </a:r>
                <a14:m>
                  <m:oMath xmlns:m="http://schemas.openxmlformats.org/officeDocument/2006/math">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𝑦</m:t>
                    </m:r>
                  </m:oMath>
                </a14:m>
                <a:r>
                  <a:rPr lang="en-US" altLang="zh-CN" dirty="0"/>
                  <a:t> motions are consisted of the entrance and exit.</a:t>
                </a:r>
                <a:r>
                  <a:rPr lang="zh-CN" altLang="en-US" dirty="0"/>
                  <a:t> </a:t>
                </a:r>
                <a:r>
                  <a:rPr lang="en-US" altLang="zh-CN" dirty="0"/>
                  <a:t>At the entrance the coordinate rotates angle</a:t>
                </a:r>
                <a14:m>
                  <m:oMath xmlns:m="http://schemas.openxmlformats.org/officeDocument/2006/math">
                    <m:r>
                      <a:rPr lang="el-GR" altLang="zh-CN" i="1" dirty="0">
                        <a:latin typeface="Cambria Math" panose="02040503050406030204" pitchFamily="18" charset="0"/>
                      </a:rPr>
                      <m:t>𝛳</m:t>
                    </m:r>
                  </m:oMath>
                </a14:m>
                <a:r>
                  <a:rPr lang="en-US" altLang="zh-CN" dirty="0"/>
                  <a:t>, at the exit the coordinate rotates angle </a:t>
                </a:r>
                <a14:m>
                  <m:oMath xmlns:m="http://schemas.openxmlformats.org/officeDocument/2006/math">
                    <m:r>
                      <a:rPr lang="en-US" altLang="zh-CN" b="0" i="0" dirty="0" smtClean="0">
                        <a:latin typeface="Cambria Math" panose="02040503050406030204" pitchFamily="18" charset="0"/>
                      </a:rPr>
                      <m:t>−</m:t>
                    </m:r>
                    <m:r>
                      <a:rPr lang="el-GR" altLang="zh-CN" i="1" dirty="0">
                        <a:latin typeface="Cambria Math" panose="02040503050406030204" pitchFamily="18" charset="0"/>
                      </a:rPr>
                      <m:t>𝛳</m:t>
                    </m:r>
                    <m:r>
                      <a:rPr lang="en-US" altLang="zh-CN" b="0" i="1" dirty="0" smtClean="0">
                        <a:latin typeface="Cambria Math" panose="02040503050406030204" pitchFamily="18" charset="0"/>
                      </a:rPr>
                      <m:t>, </m:t>
                    </m:r>
                  </m:oMath>
                </a14:m>
                <a:r>
                  <a:rPr lang="en-US" altLang="zh-CN" dirty="0"/>
                  <a:t>so the total matrix is</a:t>
                </a:r>
              </a:p>
              <a:p>
                <a:pPr marL="0" indent="0">
                  <a:buNone/>
                </a:pPr>
                <a:endParaRPr lang="en-US" altLang="zh-CN" dirty="0"/>
              </a:p>
              <a:p>
                <a:pPr marL="0" indent="0">
                  <a:buNone/>
                </a:pPr>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𝑇</m:t>
                        </m:r>
                      </m:e>
                      <m:sub>
                        <m:r>
                          <a:rPr lang="en-US" altLang="zh-CN" b="0" i="1" dirty="0" smtClean="0">
                            <a:latin typeface="Cambria Math" panose="02040503050406030204" pitchFamily="18" charset="0"/>
                          </a:rPr>
                          <m:t>𝑟𝑜𝑡𝑎𝑡𝑒</m:t>
                        </m:r>
                      </m:sub>
                    </m:sSub>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𝑅</m:t>
                        </m:r>
                      </m:e>
                      <m:sup>
                        <m:r>
                          <a:rPr lang="en-US" altLang="zh-CN" b="0" i="1" dirty="0" smtClean="0">
                            <a:latin typeface="Cambria Math" panose="02040503050406030204" pitchFamily="18" charset="0"/>
                          </a:rPr>
                          <m:t>−1</m:t>
                        </m:r>
                      </m:sup>
                    </m:sSup>
                    <m:r>
                      <a:rPr lang="en-US" altLang="zh-CN" b="0" i="1" dirty="0" smtClean="0">
                        <a:latin typeface="Cambria Math" panose="02040503050406030204" pitchFamily="18" charset="0"/>
                      </a:rPr>
                      <m:t>𝑇𝑅</m:t>
                    </m:r>
                  </m:oMath>
                </a14:m>
                <a:r>
                  <a:rPr lang="en-US" altLang="zh-CN" dirty="0"/>
                  <a:t>, in 4-D phase space, </a:t>
                </a:r>
                <a14:m>
                  <m:oMath xmlns:m="http://schemas.openxmlformats.org/officeDocument/2006/math">
                    <m:r>
                      <a:rPr lang="en-US" altLang="zh-CN" i="1" dirty="0">
                        <a:latin typeface="Cambria Math" panose="02040503050406030204" pitchFamily="18" charset="0"/>
                      </a:rPr>
                      <m:t>𝑅</m:t>
                    </m:r>
                  </m:oMath>
                </a14:m>
                <a:r>
                  <a:rPr lang="en-US" altLang="zh-CN" dirty="0"/>
                  <a:t> is </a:t>
                </a:r>
                <a:endParaRPr lang="zh-CN" altLang="en-US" dirty="0"/>
              </a:p>
            </p:txBody>
          </p:sp>
        </mc:Choice>
        <mc:Fallback xmlns="">
          <p:sp>
            <p:nvSpPr>
              <p:cNvPr id="3" name="内容占位符 2">
                <a:extLst>
                  <a:ext uri="{FF2B5EF4-FFF2-40B4-BE49-F238E27FC236}">
                    <a16:creationId xmlns:a16="http://schemas.microsoft.com/office/drawing/2014/main" id="{B41320FB-DB00-4A77-9F8B-5D07B2C10F83}"/>
                  </a:ext>
                </a:extLst>
              </p:cNvPr>
              <p:cNvSpPr>
                <a:spLocks noGrp="1" noRot="1" noChangeAspect="1" noMove="1" noResize="1" noEditPoints="1" noAdjustHandles="1" noChangeArrowheads="1" noChangeShapeType="1" noTextEdit="1"/>
              </p:cNvSpPr>
              <p:nvPr>
                <p:ph idx="1"/>
              </p:nvPr>
            </p:nvSpPr>
            <p:spPr>
              <a:xfrm>
                <a:off x="838200" y="1517904"/>
                <a:ext cx="10515600" cy="4659059"/>
              </a:xfrm>
              <a:blipFill>
                <a:blip r:embed="rId3"/>
                <a:stretch>
                  <a:fillRect l="-1217" t="-2356" r="-1623"/>
                </a:stretch>
              </a:blipFill>
            </p:spPr>
            <p:txBody>
              <a:bodyPr/>
              <a:lstStyle/>
              <a:p>
                <a:r>
                  <a:rPr lang="zh-CN" altLang="en-US">
                    <a:noFill/>
                  </a:rPr>
                  <a:t> </a:t>
                </a:r>
              </a:p>
            </p:txBody>
          </p:sp>
        </mc:Fallback>
      </mc:AlternateContent>
      <p:graphicFrame>
        <p:nvGraphicFramePr>
          <p:cNvPr id="7" name="对象 6">
            <a:extLst>
              <a:ext uri="{FF2B5EF4-FFF2-40B4-BE49-F238E27FC236}">
                <a16:creationId xmlns:a16="http://schemas.microsoft.com/office/drawing/2014/main" id="{9F3B4939-D749-47CC-8688-76C9EEA34BE8}"/>
              </a:ext>
            </a:extLst>
          </p:cNvPr>
          <p:cNvGraphicFramePr>
            <a:graphicFrameLocks noChangeAspect="1"/>
          </p:cNvGraphicFramePr>
          <p:nvPr>
            <p:extLst>
              <p:ext uri="{D42A27DB-BD31-4B8C-83A1-F6EECF244321}">
                <p14:modId xmlns:p14="http://schemas.microsoft.com/office/powerpoint/2010/main" val="2810331753"/>
              </p:ext>
            </p:extLst>
          </p:nvPr>
        </p:nvGraphicFramePr>
        <p:xfrm>
          <a:off x="7648955" y="4602416"/>
          <a:ext cx="3449467" cy="1478343"/>
        </p:xfrm>
        <a:graphic>
          <a:graphicData uri="http://schemas.openxmlformats.org/presentationml/2006/ole">
            <mc:AlternateContent xmlns:mc="http://schemas.openxmlformats.org/markup-compatibility/2006">
              <mc:Choice xmlns:v="urn:schemas-microsoft-com:vml" Requires="v">
                <p:oleObj name="Equation" r:id="rId4" imgW="2133360" imgH="914400" progId="Equation.DSMT4">
                  <p:embed/>
                </p:oleObj>
              </mc:Choice>
              <mc:Fallback>
                <p:oleObj name="Equation" r:id="rId4" imgW="2133360" imgH="914400" progId="Equation.DSMT4">
                  <p:embed/>
                  <p:pic>
                    <p:nvPicPr>
                      <p:cNvPr id="0" name=""/>
                      <p:cNvPicPr/>
                      <p:nvPr/>
                    </p:nvPicPr>
                    <p:blipFill>
                      <a:blip r:embed="rId5"/>
                      <a:stretch>
                        <a:fillRect/>
                      </a:stretch>
                    </p:blipFill>
                    <p:spPr>
                      <a:xfrm>
                        <a:off x="7648955" y="4602416"/>
                        <a:ext cx="3449467" cy="1478343"/>
                      </a:xfrm>
                      <a:prstGeom prst="rect">
                        <a:avLst/>
                      </a:prstGeom>
                    </p:spPr>
                  </p:pic>
                </p:oleObj>
              </mc:Fallback>
            </mc:AlternateContent>
          </a:graphicData>
        </a:graphic>
      </p:graphicFrame>
      <p:sp>
        <p:nvSpPr>
          <p:cNvPr id="4" name="灯片编号占位符 3">
            <a:extLst>
              <a:ext uri="{FF2B5EF4-FFF2-40B4-BE49-F238E27FC236}">
                <a16:creationId xmlns:a16="http://schemas.microsoft.com/office/drawing/2014/main" id="{041C7022-6F0A-495D-AB18-47DCC6EAE88B}"/>
              </a:ext>
            </a:extLst>
          </p:cNvPr>
          <p:cNvSpPr>
            <a:spLocks noGrp="1"/>
          </p:cNvSpPr>
          <p:nvPr>
            <p:ph type="sldNum" sz="quarter" idx="12"/>
          </p:nvPr>
        </p:nvSpPr>
        <p:spPr/>
        <p:txBody>
          <a:bodyPr/>
          <a:lstStyle/>
          <a:p>
            <a:fld id="{BECEA2A7-8118-4BBB-B458-A85BC23F12DD}" type="slidenum">
              <a:rPr lang="zh-CN" altLang="en-US" smtClean="0"/>
              <a:t>52</a:t>
            </a:fld>
            <a:endParaRPr lang="zh-CN" altLang="en-US"/>
          </a:p>
        </p:txBody>
      </p:sp>
    </p:spTree>
    <p:extLst>
      <p:ext uri="{BB962C8B-B14F-4D97-AF65-F5344CB8AC3E}">
        <p14:creationId xmlns:p14="http://schemas.microsoft.com/office/powerpoint/2010/main" val="4254092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F768923-D452-4641-B024-E06B8EE02AB9}"/>
                  </a:ext>
                </a:extLst>
              </p:cNvPr>
              <p:cNvSpPr>
                <a:spLocks noGrp="1"/>
              </p:cNvSpPr>
              <p:nvPr>
                <p:ph idx="1"/>
              </p:nvPr>
            </p:nvSpPr>
            <p:spPr>
              <a:xfrm>
                <a:off x="838200" y="736092"/>
                <a:ext cx="10515600" cy="5635953"/>
              </a:xfrm>
            </p:spPr>
            <p:txBody>
              <a:bodyPr/>
              <a:lstStyle/>
              <a:p>
                <a:pPr marL="0" indent="0">
                  <a:buNone/>
                </a:pPr>
                <a:r>
                  <a:rPr lang="en-US" altLang="zh-CN" dirty="0"/>
                  <a:t>If T is uncoupled with </a:t>
                </a:r>
                <a14:m>
                  <m:oMath xmlns:m="http://schemas.openxmlformats.org/officeDocument/2006/math">
                    <m:d>
                      <m:dPr>
                        <m:ctrlPr>
                          <a:rPr lang="en-US" altLang="zh-CN" i="1" dirty="0" smtClean="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b="0" i="1" dirty="0" smtClean="0">
                                      <a:latin typeface="Cambria Math" panose="02040503050406030204" pitchFamily="18" charset="0"/>
                                    </a:rPr>
                                    <m:t>𝑥</m:t>
                                  </m:r>
                                </m:sub>
                              </m:sSub>
                            </m:e>
                            <m:e>
                              <m:r>
                                <a:rPr lang="en-US" altLang="zh-CN" b="0" i="1" dirty="0" smtClean="0">
                                  <a:latin typeface="Cambria Math" panose="02040503050406030204" pitchFamily="18" charset="0"/>
                                </a:rPr>
                                <m:t>0</m:t>
                              </m:r>
                            </m:e>
                          </m:mr>
                          <m:mr>
                            <m:e>
                              <m:r>
                                <a:rPr lang="en-US" altLang="zh-CN" b="0" i="1" dirty="0" smtClean="0">
                                  <a:latin typeface="Cambria Math" panose="02040503050406030204" pitchFamily="18" charset="0"/>
                                </a:rPr>
                                <m:t>0</m:t>
                              </m:r>
                            </m:e>
                            <m:e>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b="0" i="1" dirty="0" smtClean="0">
                                      <a:latin typeface="Cambria Math" panose="02040503050406030204" pitchFamily="18" charset="0"/>
                                    </a:rPr>
                                    <m:t>𝑦</m:t>
                                  </m:r>
                                </m:sub>
                              </m:sSub>
                            </m:e>
                          </m:mr>
                        </m:m>
                      </m:e>
                    </m:d>
                  </m:oMath>
                </a14:m>
                <a:r>
                  <a:rPr lang="en-US" altLang="zh-CN" dirty="0"/>
                  <a:t>, and </a:t>
                </a:r>
                <a14:m>
                  <m:oMath xmlns:m="http://schemas.openxmlformats.org/officeDocument/2006/math">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𝑥</m:t>
                        </m:r>
                      </m:sub>
                    </m:sSub>
                  </m:oMath>
                </a14:m>
                <a:r>
                  <a:rPr lang="zh-CN" altLang="en-US" dirty="0"/>
                  <a:t> </a:t>
                </a:r>
                <a:r>
                  <a:rPr lang="en-US" altLang="zh-CN" dirty="0"/>
                  <a:t>and </a:t>
                </a:r>
                <a14:m>
                  <m:oMath xmlns:m="http://schemas.openxmlformats.org/officeDocument/2006/math">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b="0" i="1" dirty="0" smtClean="0">
                            <a:latin typeface="Cambria Math" panose="02040503050406030204" pitchFamily="18" charset="0"/>
                          </a:rPr>
                          <m:t>𝑦</m:t>
                        </m:r>
                      </m:sub>
                    </m:sSub>
                  </m:oMath>
                </a14:m>
                <a:r>
                  <a:rPr lang="zh-CN" altLang="en-US" dirty="0"/>
                  <a:t> </a:t>
                </a:r>
                <a:r>
                  <a:rPr lang="en-US" altLang="zh-CN" dirty="0"/>
                  <a:t>is </a:t>
                </a:r>
                <a14:m>
                  <m:oMath xmlns:m="http://schemas.openxmlformats.org/officeDocument/2006/math">
                    <m:r>
                      <a:rPr lang="en-US" altLang="zh-CN" b="0" i="0" smtClean="0">
                        <a:latin typeface="Cambria Math" panose="02040503050406030204" pitchFamily="18" charset="0"/>
                        <a:ea typeface="Cambria Math" panose="02040503050406030204" pitchFamily="18" charset="0"/>
                      </a:rPr>
                      <m:t>2</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m:t>
                    </m:r>
                  </m:oMath>
                </a14:m>
                <a:r>
                  <a:rPr lang="zh-CN" altLang="en-US" dirty="0"/>
                  <a:t> </a:t>
                </a:r>
                <a:r>
                  <a:rPr lang="en-US" altLang="zh-CN" dirty="0"/>
                  <a:t>maps then </a:t>
                </a:r>
              </a:p>
              <a:p>
                <a:pPr marL="0" indent="0">
                  <a:buNone/>
                </a:pP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𝑟𝑜𝑡𝑎𝑡𝑒</m:t>
                        </m:r>
                      </m:sub>
                    </m:sSub>
                    <m:r>
                      <a:rPr lang="en-US" altLang="zh-CN" i="1" dirty="0">
                        <a:latin typeface="Cambria Math" panose="02040503050406030204" pitchFamily="18" charset="0"/>
                      </a:rPr>
                      <m:t>=</m:t>
                    </m:r>
                  </m:oMath>
                </a14:m>
                <a:r>
                  <a:rPr lang="en-US" altLang="zh-CN" dirty="0"/>
                  <a:t> </a:t>
                </a:r>
                <a14:m>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𝑥</m:t>
                                  </m:r>
                                </m:sub>
                              </m:sSub>
                              <m:sSup>
                                <m:sSupPr>
                                  <m:ctrlPr>
                                    <a:rPr lang="en-US" altLang="zh-CN" i="1" dirty="0" smtClean="0">
                                      <a:latin typeface="Cambria Math" panose="02040503050406030204" pitchFamily="18" charset="0"/>
                                    </a:rPr>
                                  </m:ctrlPr>
                                </m:sSupPr>
                                <m:e>
                                  <m:r>
                                    <a:rPr lang="en-US" altLang="zh-CN" i="1" dirty="0">
                                      <a:latin typeface="Cambria Math" panose="02040503050406030204" pitchFamily="18" charset="0"/>
                                    </a:rPr>
                                    <m:t>𝐶𝑜𝑠</m:t>
                                  </m:r>
                                </m:e>
                                <m:sup>
                                  <m:r>
                                    <a:rPr lang="en-US" altLang="zh-CN" b="0" i="1" dirty="0" smtClean="0">
                                      <a:latin typeface="Cambria Math" panose="02040503050406030204" pitchFamily="18" charset="0"/>
                                    </a:rPr>
                                    <m:t>2</m:t>
                                  </m:r>
                                </m:sup>
                              </m:sSup>
                              <m:r>
                                <a:rPr lang="el-GR" altLang="zh-CN" i="1" dirty="0">
                                  <a:latin typeface="Cambria Math" panose="02040503050406030204" pitchFamily="18" charset="0"/>
                                </a:rPr>
                                <m:t>𝛳</m:t>
                              </m:r>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𝑦</m:t>
                                  </m:r>
                                </m:sub>
                              </m:sSub>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𝑆𝑖𝑛</m:t>
                                  </m:r>
                                </m:e>
                                <m:sup>
                                  <m:r>
                                    <a:rPr lang="en-US" altLang="zh-CN" i="1" dirty="0">
                                      <a:latin typeface="Cambria Math" panose="02040503050406030204" pitchFamily="18" charset="0"/>
                                    </a:rPr>
                                    <m:t>2</m:t>
                                  </m:r>
                                </m:sup>
                              </m:sSup>
                              <m:r>
                                <a:rPr lang="el-GR" altLang="zh-CN" i="1" dirty="0">
                                  <a:latin typeface="Cambria Math" panose="02040503050406030204" pitchFamily="18" charset="0"/>
                                </a:rPr>
                                <m:t>𝛳</m:t>
                              </m:r>
                            </m:e>
                            <m:e>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m:t>
                                  </m:r>
                                  <m:r>
                                    <a:rPr lang="en-US" altLang="zh-CN" i="1" dirty="0">
                                      <a:latin typeface="Cambria Math" panose="02040503050406030204" pitchFamily="18" charset="0"/>
                                    </a:rPr>
                                    <m:t>𝑇</m:t>
                                  </m:r>
                                </m:e>
                                <m:sub>
                                  <m:r>
                                    <a:rPr lang="en-US" altLang="zh-CN" i="1" dirty="0">
                                      <a:latin typeface="Cambria Math" panose="02040503050406030204" pitchFamily="18" charset="0"/>
                                    </a:rPr>
                                    <m:t>𝑥</m:t>
                                  </m:r>
                                </m:sub>
                              </m:sSub>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𝑦</m:t>
                                  </m:r>
                                </m:sub>
                              </m:sSub>
                              <m:r>
                                <a:rPr lang="en-US" altLang="zh-CN" i="1" dirty="0">
                                  <a:latin typeface="Cambria Math" panose="02040503050406030204" pitchFamily="18" charset="0"/>
                                </a:rPr>
                                <m:t>)</m:t>
                              </m:r>
                              <m:r>
                                <a:rPr lang="en-US" altLang="zh-CN" i="1" dirty="0">
                                  <a:latin typeface="Cambria Math" panose="02040503050406030204" pitchFamily="18" charset="0"/>
                                </a:rPr>
                                <m:t>𝑆𝑖𝑛</m:t>
                              </m:r>
                              <m:r>
                                <a:rPr lang="el-GR" altLang="zh-CN" i="1" dirty="0">
                                  <a:latin typeface="Cambria Math" panose="02040503050406030204" pitchFamily="18" charset="0"/>
                                </a:rPr>
                                <m:t>𝛳</m:t>
                              </m:r>
                              <m:r>
                                <a:rPr lang="en-US" altLang="zh-CN" i="1" dirty="0">
                                  <a:latin typeface="Cambria Math" panose="02040503050406030204" pitchFamily="18" charset="0"/>
                                </a:rPr>
                                <m:t>𝐶𝑜𝑠</m:t>
                              </m:r>
                              <m:r>
                                <a:rPr lang="el-GR" altLang="zh-CN" i="1" dirty="0">
                                  <a:latin typeface="Cambria Math" panose="02040503050406030204" pitchFamily="18" charset="0"/>
                                </a:rPr>
                                <m:t>𝛳</m:t>
                              </m:r>
                            </m:e>
                          </m:mr>
                          <m:mr>
                            <m:e>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b="0" i="1" dirty="0" smtClean="0">
                                      <a:latin typeface="Cambria Math" panose="02040503050406030204" pitchFamily="18" charset="0"/>
                                    </a:rPr>
                                    <m:t>(</m:t>
                                  </m:r>
                                  <m:r>
                                    <a:rPr lang="en-US" altLang="zh-CN" i="1" dirty="0">
                                      <a:latin typeface="Cambria Math" panose="02040503050406030204" pitchFamily="18" charset="0"/>
                                    </a:rPr>
                                    <m:t>𝑇</m:t>
                                  </m:r>
                                </m:e>
                                <m:sub>
                                  <m:r>
                                    <a:rPr lang="en-US" altLang="zh-CN" i="1" dirty="0">
                                      <a:latin typeface="Cambria Math" panose="02040503050406030204" pitchFamily="18" charset="0"/>
                                    </a:rPr>
                                    <m:t>𝑥</m:t>
                                  </m:r>
                                </m:sub>
                              </m:sSub>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b="0" i="1" dirty="0" smtClean="0">
                                      <a:latin typeface="Cambria Math" panose="02040503050406030204" pitchFamily="18" charset="0"/>
                                    </a:rPr>
                                    <m:t>𝑦</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𝑆𝑖𝑛</m:t>
                              </m:r>
                              <m:r>
                                <a:rPr lang="el-GR" altLang="zh-CN" i="1" dirty="0">
                                  <a:latin typeface="Cambria Math" panose="02040503050406030204" pitchFamily="18" charset="0"/>
                                </a:rPr>
                                <m:t>𝛳</m:t>
                              </m:r>
                              <m:r>
                                <a:rPr lang="en-US" altLang="zh-CN" b="0" i="1" dirty="0" smtClean="0">
                                  <a:latin typeface="Cambria Math" panose="02040503050406030204" pitchFamily="18" charset="0"/>
                                </a:rPr>
                                <m:t>𝐶𝑜𝑠</m:t>
                              </m:r>
                              <m:r>
                                <a:rPr lang="el-GR" altLang="zh-CN" i="1" dirty="0">
                                  <a:latin typeface="Cambria Math" panose="02040503050406030204" pitchFamily="18" charset="0"/>
                                </a:rPr>
                                <m:t>𝛳</m:t>
                              </m:r>
                            </m:e>
                            <m:e>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𝑥</m:t>
                                  </m:r>
                                </m:sub>
                              </m:sSub>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𝑆𝑖𝑛</m:t>
                                  </m:r>
                                </m:e>
                                <m:sup>
                                  <m:r>
                                    <a:rPr lang="en-US" altLang="zh-CN" i="1" dirty="0">
                                      <a:latin typeface="Cambria Math" panose="02040503050406030204" pitchFamily="18" charset="0"/>
                                    </a:rPr>
                                    <m:t>2</m:t>
                                  </m:r>
                                </m:sup>
                              </m:sSup>
                              <m:r>
                                <a:rPr lang="el-GR" altLang="zh-CN" i="1" dirty="0">
                                  <a:latin typeface="Cambria Math" panose="02040503050406030204" pitchFamily="18" charset="0"/>
                                </a:rPr>
                                <m:t>𝛳</m:t>
                              </m:r>
                              <m:r>
                                <a:rPr lang="en-US" altLang="zh-CN" i="1" dirty="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𝑦</m:t>
                                  </m:r>
                                </m:sub>
                              </m:sSub>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𝐶𝑜𝑠</m:t>
                                  </m:r>
                                </m:e>
                                <m:sup>
                                  <m:r>
                                    <a:rPr lang="en-US" altLang="zh-CN" i="1" dirty="0">
                                      <a:latin typeface="Cambria Math" panose="02040503050406030204" pitchFamily="18" charset="0"/>
                                    </a:rPr>
                                    <m:t>2</m:t>
                                  </m:r>
                                </m:sup>
                              </m:sSup>
                              <m:r>
                                <a:rPr lang="el-GR" altLang="zh-CN" i="1" dirty="0">
                                  <a:latin typeface="Cambria Math" panose="02040503050406030204" pitchFamily="18" charset="0"/>
                                </a:rPr>
                                <m:t>𝛳</m:t>
                              </m:r>
                            </m:e>
                          </m:mr>
                        </m:m>
                      </m:e>
                    </m:d>
                  </m:oMath>
                </a14:m>
                <a:endParaRPr lang="en-US" altLang="zh-CN" dirty="0"/>
              </a:p>
              <a:p>
                <a:pPr marL="0" indent="0">
                  <a:buNone/>
                </a:pPr>
                <a:r>
                  <a:rPr lang="en-US" altLang="zh-CN" dirty="0"/>
                  <a:t>When </a:t>
                </a:r>
                <a14:m>
                  <m:oMath xmlns:m="http://schemas.openxmlformats.org/officeDocument/2006/math">
                    <m:sSub>
                      <m:sSubPr>
                        <m:ctrlPr>
                          <a:rPr lang="el-GR" altLang="zh-CN" i="1" dirty="0" smtClean="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𝑥</m:t>
                        </m:r>
                      </m:sub>
                    </m:sSub>
                  </m:oMath>
                </a14:m>
                <a:r>
                  <a:rPr lang="en-US" altLang="zh-CN" dirty="0"/>
                  <a:t>=</a:t>
                </a:r>
                <a:r>
                  <a:rPr lang="el-GR" altLang="zh-CN" dirty="0"/>
                  <a:t> </a:t>
                </a:r>
                <a14:m>
                  <m:oMath xmlns:m="http://schemas.openxmlformats.org/officeDocument/2006/math">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b="0" i="1" dirty="0" smtClean="0">
                            <a:latin typeface="Cambria Math" panose="02040503050406030204" pitchFamily="18" charset="0"/>
                          </a:rPr>
                          <m:t>𝑦</m:t>
                        </m:r>
                      </m:sub>
                    </m:sSub>
                  </m:oMath>
                </a14:m>
                <a:r>
                  <a:rPr lang="en-US" altLang="zh-CN" dirty="0"/>
                  <a:t>, the rotation does not change the map. For the thin </a:t>
                </a:r>
              </a:p>
              <a:p>
                <a:pPr marL="0" indent="0">
                  <a:buNone/>
                </a:pPr>
                <a:r>
                  <a:rPr lang="en-US" altLang="zh-CN" dirty="0"/>
                  <a:t>length quadrupole, </a:t>
                </a:r>
                <a14:m>
                  <m:oMath xmlns:m="http://schemas.openxmlformats.org/officeDocument/2006/math">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𝑥</m:t>
                        </m:r>
                      </m:sub>
                    </m:sSub>
                  </m:oMath>
                </a14:m>
                <a:r>
                  <a:rPr lang="en-US" altLang="zh-CN" dirty="0"/>
                  <a:t>= </a:t>
                </a:r>
                <a14:m>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m:t>
                              </m:r>
                              <m:r>
                                <a:rPr lang="en-US" altLang="zh-CN" b="0" i="1" dirty="0" smtClean="0">
                                  <a:latin typeface="Cambria Math" panose="02040503050406030204" pitchFamily="18" charset="0"/>
                                </a:rPr>
                                <m:t>1</m:t>
                              </m:r>
                            </m:e>
                            <m:e>
                              <m:r>
                                <a:rPr lang="en-US" altLang="zh-CN" i="1" dirty="0">
                                  <a:latin typeface="Cambria Math" panose="02040503050406030204" pitchFamily="18" charset="0"/>
                                </a:rPr>
                                <m:t>0</m:t>
                              </m:r>
                            </m:e>
                          </m:mr>
                          <m:mr>
                            <m:e>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b="0" i="1" dirty="0" smtClean="0">
                                      <a:latin typeface="Cambria Math" panose="02040503050406030204" pitchFamily="18" charset="0"/>
                                    </a:rPr>
                                    <m:t>𝑓</m:t>
                                  </m:r>
                                </m:den>
                              </m:f>
                            </m:e>
                            <m:e>
                              <m:r>
                                <a:rPr lang="en-US" altLang="zh-CN" b="0" i="1" dirty="0" smtClean="0">
                                  <a:latin typeface="Cambria Math" panose="02040503050406030204" pitchFamily="18" charset="0"/>
                                </a:rPr>
                                <m:t>1</m:t>
                              </m:r>
                            </m:e>
                          </m:mr>
                        </m:m>
                      </m:e>
                    </m:d>
                  </m:oMath>
                </a14:m>
                <a:r>
                  <a:rPr lang="en-US" altLang="zh-CN" dirty="0"/>
                  <a:t>, </a:t>
                </a:r>
                <a14:m>
                  <m:oMath xmlns:m="http://schemas.openxmlformats.org/officeDocument/2006/math">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𝑇</m:t>
                        </m:r>
                      </m:e>
                      <m:sub>
                        <m:r>
                          <a:rPr lang="en-US" altLang="zh-CN" b="0" i="1" dirty="0" smtClean="0">
                            <a:latin typeface="Cambria Math" panose="02040503050406030204" pitchFamily="18" charset="0"/>
                          </a:rPr>
                          <m:t>𝑦</m:t>
                        </m:r>
                      </m:sub>
                    </m:sSub>
                  </m:oMath>
                </a14:m>
                <a:r>
                  <a:rPr lang="en-US" altLang="zh-CN" dirty="0"/>
                  <a:t>= </a:t>
                </a:r>
                <a14:m>
                  <m:oMath xmlns:m="http://schemas.openxmlformats.org/officeDocument/2006/math">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dirty="0">
                                  <a:latin typeface="Cambria Math" panose="02040503050406030204" pitchFamily="18" charset="0"/>
                                </a:rPr>
                                <m:t> 1</m:t>
                              </m:r>
                            </m:e>
                            <m:e>
                              <m:r>
                                <a:rPr lang="en-US" altLang="zh-CN" i="1" dirty="0">
                                  <a:latin typeface="Cambria Math" panose="02040503050406030204" pitchFamily="18" charset="0"/>
                                </a:rPr>
                                <m:t>0</m:t>
                              </m:r>
                            </m:e>
                          </m:mr>
                          <m:mr>
                            <m:e>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
                                    <a:rPr lang="en-US" altLang="zh-CN" i="1" dirty="0">
                                      <a:latin typeface="Cambria Math" panose="02040503050406030204" pitchFamily="18" charset="0"/>
                                    </a:rPr>
                                    <m:t>𝑓</m:t>
                                  </m:r>
                                </m:den>
                              </m:f>
                            </m:e>
                            <m:e>
                              <m:r>
                                <a:rPr lang="en-US" altLang="zh-CN" i="1" dirty="0">
                                  <a:latin typeface="Cambria Math" panose="02040503050406030204" pitchFamily="18" charset="0"/>
                                </a:rPr>
                                <m:t>1</m:t>
                              </m:r>
                            </m:e>
                          </m:mr>
                        </m:m>
                      </m:e>
                    </m:d>
                  </m:oMath>
                </a14:m>
                <a:r>
                  <a:rPr lang="en-US" altLang="zh-CN" dirty="0"/>
                  <a:t>,</a:t>
                </a:r>
              </a:p>
              <a:p>
                <a:pPr marL="0" indent="0">
                  <a:buNone/>
                </a:pPr>
                <a:endParaRPr lang="en-US" altLang="zh-CN" i="1" dirty="0">
                  <a:latin typeface="Cambria Math" panose="02040503050406030204" pitchFamily="18" charset="0"/>
                </a:endParaRPr>
              </a:p>
              <a:p>
                <a:pPr marL="0" indent="0">
                  <a:buNone/>
                </a:pPr>
                <a:endParaRPr lang="en-US" altLang="zh-CN"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𝑇</m:t>
                          </m:r>
                        </m:e>
                        <m:sub>
                          <m:r>
                            <a:rPr lang="en-US" altLang="zh-CN" i="1" dirty="0">
                              <a:latin typeface="Cambria Math" panose="02040503050406030204" pitchFamily="18" charset="0"/>
                            </a:rPr>
                            <m:t>𝑟𝑜𝑡𝑎𝑡𝑒</m:t>
                          </m:r>
                        </m:sub>
                      </m:sSub>
                      <m:r>
                        <a:rPr lang="en-US" altLang="zh-CN" i="1" dirty="0">
                          <a:latin typeface="Cambria Math" panose="02040503050406030204" pitchFamily="18" charset="0"/>
                        </a:rPr>
                        <m:t>=</m:t>
                      </m:r>
                    </m:oMath>
                  </m:oMathPara>
                </a14:m>
                <a:endParaRPr lang="zh-CN" altLang="en-US" dirty="0"/>
              </a:p>
            </p:txBody>
          </p:sp>
        </mc:Choice>
        <mc:Fallback xmlns="">
          <p:sp>
            <p:nvSpPr>
              <p:cNvPr id="3" name="内容占位符 2">
                <a:extLst>
                  <a:ext uri="{FF2B5EF4-FFF2-40B4-BE49-F238E27FC236}">
                    <a16:creationId xmlns:a16="http://schemas.microsoft.com/office/drawing/2014/main" id="{DF768923-D452-4641-B024-E06B8EE02AB9}"/>
                  </a:ext>
                </a:extLst>
              </p:cNvPr>
              <p:cNvSpPr>
                <a:spLocks noGrp="1" noRot="1" noChangeAspect="1" noMove="1" noResize="1" noEditPoints="1" noAdjustHandles="1" noChangeArrowheads="1" noChangeShapeType="1" noTextEdit="1"/>
              </p:cNvSpPr>
              <p:nvPr>
                <p:ph idx="1"/>
              </p:nvPr>
            </p:nvSpPr>
            <p:spPr>
              <a:xfrm>
                <a:off x="838200" y="736092"/>
                <a:ext cx="10515600" cy="5635953"/>
              </a:xfrm>
              <a:blipFill>
                <a:blip r:embed="rId3"/>
                <a:stretch>
                  <a:fillRect l="-1217"/>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id="{109EE974-564F-4252-8F23-98F317D063F3}"/>
              </a:ext>
            </a:extLst>
          </p:cNvPr>
          <p:cNvGraphicFramePr>
            <a:graphicFrameLocks noChangeAspect="1"/>
          </p:cNvGraphicFramePr>
          <p:nvPr>
            <p:extLst>
              <p:ext uri="{D42A27DB-BD31-4B8C-83A1-F6EECF244321}">
                <p14:modId xmlns:p14="http://schemas.microsoft.com/office/powerpoint/2010/main" val="1597639392"/>
              </p:ext>
            </p:extLst>
          </p:nvPr>
        </p:nvGraphicFramePr>
        <p:xfrm>
          <a:off x="2429891" y="4278313"/>
          <a:ext cx="2647517" cy="2018970"/>
        </p:xfrm>
        <a:graphic>
          <a:graphicData uri="http://schemas.openxmlformats.org/presentationml/2006/ole">
            <mc:AlternateContent xmlns:mc="http://schemas.openxmlformats.org/markup-compatibility/2006">
              <mc:Choice xmlns:v="urn:schemas-microsoft-com:vml" Requires="v">
                <p:oleObj name="Equation" r:id="rId4" imgW="1765080" imgH="1346040" progId="Equation.DSMT4">
                  <p:embed/>
                </p:oleObj>
              </mc:Choice>
              <mc:Fallback>
                <p:oleObj name="Equation" r:id="rId4" imgW="1765080" imgH="1346040" progId="Equation.DSMT4">
                  <p:embed/>
                  <p:pic>
                    <p:nvPicPr>
                      <p:cNvPr id="0" name=""/>
                      <p:cNvPicPr/>
                      <p:nvPr/>
                    </p:nvPicPr>
                    <p:blipFill>
                      <a:blip r:embed="rId5"/>
                      <a:stretch>
                        <a:fillRect/>
                      </a:stretch>
                    </p:blipFill>
                    <p:spPr>
                      <a:xfrm>
                        <a:off x="2429891" y="4278313"/>
                        <a:ext cx="2647517" cy="2018970"/>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49BC01FA-1799-4177-9C60-2EF049907F91}"/>
              </a:ext>
            </a:extLst>
          </p:cNvPr>
          <p:cNvSpPr>
            <a:spLocks noGrp="1"/>
          </p:cNvSpPr>
          <p:nvPr>
            <p:ph type="sldNum" sz="quarter" idx="12"/>
          </p:nvPr>
        </p:nvSpPr>
        <p:spPr/>
        <p:txBody>
          <a:bodyPr/>
          <a:lstStyle/>
          <a:p>
            <a:fld id="{BECEA2A7-8118-4BBB-B458-A85BC23F12DD}" type="slidenum">
              <a:rPr lang="zh-CN" altLang="en-US" smtClean="0"/>
              <a:t>53</a:t>
            </a:fld>
            <a:endParaRPr lang="zh-CN" altLang="en-US"/>
          </a:p>
        </p:txBody>
      </p:sp>
    </p:spTree>
    <p:extLst>
      <p:ext uri="{BB962C8B-B14F-4D97-AF65-F5344CB8AC3E}">
        <p14:creationId xmlns:p14="http://schemas.microsoft.com/office/powerpoint/2010/main" val="2026243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9F1FAC-BC84-460B-A607-9B5C1AD4F7F7}"/>
              </a:ext>
            </a:extLst>
          </p:cNvPr>
          <p:cNvSpPr>
            <a:spLocks noGrp="1"/>
          </p:cNvSpPr>
          <p:nvPr>
            <p:ph type="title"/>
          </p:nvPr>
        </p:nvSpPr>
        <p:spPr>
          <a:xfrm>
            <a:off x="864326" y="143058"/>
            <a:ext cx="10515600" cy="640713"/>
          </a:xfrm>
        </p:spPr>
        <p:txBody>
          <a:bodyPr>
            <a:normAutofit fontScale="90000"/>
          </a:bodyPr>
          <a:lstStyle/>
          <a:p>
            <a:r>
              <a:rPr lang="en-US" altLang="zh-CN" dirty="0"/>
              <a:t>Nonlinear resonance(</a:t>
            </a:r>
            <a:r>
              <a:rPr lang="zh-CN" altLang="en-US" dirty="0"/>
              <a:t>非线性共振</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BE9F2DB-A14B-4A31-80BC-6A8241C07F06}"/>
                  </a:ext>
                </a:extLst>
              </p:cNvPr>
              <p:cNvSpPr>
                <a:spLocks noGrp="1"/>
              </p:cNvSpPr>
              <p:nvPr>
                <p:ph idx="1"/>
              </p:nvPr>
            </p:nvSpPr>
            <p:spPr>
              <a:xfrm>
                <a:off x="838199" y="901338"/>
                <a:ext cx="10826931" cy="5518252"/>
              </a:xfrm>
            </p:spPr>
            <p:txBody>
              <a:bodyPr>
                <a:normAutofit/>
              </a:bodyPr>
              <a:lstStyle/>
              <a:p>
                <a:pPr marL="0" indent="0">
                  <a:buNone/>
                </a:pPr>
                <a:r>
                  <a:rPr lang="en-US" altLang="zh-CN" sz="2000" dirty="0"/>
                  <a:t>Nonlinear perturbations have no exact solutions in general. Consider a thin-length perturbation is very weak, we can do some calculation. </a:t>
                </a:r>
              </a:p>
              <a:p>
                <a:pPr marL="0" indent="0">
                  <a:buNone/>
                </a:pPr>
                <a:r>
                  <a:rPr lang="en-US" altLang="zh-CN" sz="2000" dirty="0"/>
                  <a:t>Nonlinear 1-D </a:t>
                </a:r>
                <a:r>
                  <a:rPr lang="en-US" altLang="zh-CN" sz="2000" dirty="0" err="1"/>
                  <a:t>resonanceLet</a:t>
                </a:r>
                <a:r>
                  <a:rPr lang="en-US" altLang="zh-CN" sz="2000" dirty="0"/>
                  <a:t> us consider the nonlinearity give </a:t>
                </a:r>
                <a14:m>
                  <m:oMath xmlns:m="http://schemas.openxmlformats.org/officeDocument/2006/math">
                    <m:r>
                      <m:rPr>
                        <m:sty m:val="p"/>
                      </m:rPr>
                      <a:rPr lang="el-GR" altLang="zh-CN" sz="2000" i="1" dirty="0" smtClean="0">
                        <a:latin typeface="Cambria Math" panose="02040503050406030204" pitchFamily="18" charset="0"/>
                      </a:rPr>
                      <m:t>Δ</m:t>
                    </m:r>
                    <m:r>
                      <a:rPr lang="en-US" altLang="zh-CN" sz="2000" b="0" i="1" dirty="0" smtClean="0">
                        <a:latin typeface="Cambria Math" panose="02040503050406030204" pitchFamily="18" charset="0"/>
                      </a:rPr>
                      <m:t>𝑥</m:t>
                    </m:r>
                    <m:r>
                      <a:rPr lang="en-US" altLang="zh-CN" sz="2000" b="0" i="1" dirty="0" smtClean="0">
                        <a:latin typeface="Cambria Math" panose="02040503050406030204" pitchFamily="18" charset="0"/>
                      </a:rPr>
                      <m:t>′∝</m:t>
                    </m:r>
                    <m:sSup>
                      <m:sSupPr>
                        <m:ctrlPr>
                          <a:rPr lang="en-US" altLang="zh-CN" sz="2000" b="0" i="1" dirty="0" smtClean="0">
                            <a:latin typeface="Cambria Math" panose="02040503050406030204" pitchFamily="18" charset="0"/>
                            <a:ea typeface="Cambria Math" panose="02040503050406030204" pitchFamily="18" charset="0"/>
                          </a:rPr>
                        </m:ctrlPr>
                      </m:sSupPr>
                      <m:e>
                        <m:r>
                          <a:rPr lang="en-US" altLang="zh-CN" sz="2000" i="1" dirty="0">
                            <a:latin typeface="Cambria Math" panose="02040503050406030204" pitchFamily="18" charset="0"/>
                            <a:ea typeface="Cambria Math" panose="02040503050406030204" pitchFamily="18" charset="0"/>
                          </a:rPr>
                          <m:t>𝑥</m:t>
                        </m:r>
                      </m:e>
                      <m:sup>
                        <m:r>
                          <a:rPr lang="en-US" altLang="zh-CN" sz="2000" b="0" i="1" dirty="0" smtClean="0">
                            <a:latin typeface="Cambria Math" panose="02040503050406030204" pitchFamily="18" charset="0"/>
                            <a:ea typeface="Cambria Math" panose="02040503050406030204" pitchFamily="18" charset="0"/>
                          </a:rPr>
                          <m:t>𝑚</m:t>
                        </m:r>
                      </m:sup>
                    </m:sSup>
                  </m:oMath>
                </a14:m>
                <a:r>
                  <a:rPr lang="en-US" altLang="zh-CN" sz="2000" dirty="0"/>
                  <a:t>, the equation of motion will look like </a:t>
                </a:r>
                <a14:m>
                  <m:oMath xmlns:m="http://schemas.openxmlformats.org/officeDocument/2006/math">
                    <m:f>
                      <m:fPr>
                        <m:ctrlPr>
                          <a:rPr lang="en-US" altLang="zh-CN" sz="2000" i="1" dirty="0">
                            <a:latin typeface="Cambria Math" panose="02040503050406030204" pitchFamily="18" charset="0"/>
                          </a:rPr>
                        </m:ctrlPr>
                      </m:fPr>
                      <m:num>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𝑑</m:t>
                            </m:r>
                          </m:e>
                          <m:sup>
                            <m:r>
                              <a:rPr lang="en-US" altLang="zh-CN" sz="2000" i="1" dirty="0">
                                <a:latin typeface="Cambria Math" panose="02040503050406030204" pitchFamily="18" charset="0"/>
                              </a:rPr>
                              <m:t>2</m:t>
                            </m:r>
                          </m:sup>
                        </m:sSup>
                        <m:r>
                          <m:rPr>
                            <m:sty m:val="p"/>
                          </m:rPr>
                          <a:rPr lang="el-GR" altLang="zh-CN" sz="2000" i="1" dirty="0" smtClean="0">
                            <a:latin typeface="Cambria Math" panose="02040503050406030204" pitchFamily="18" charset="0"/>
                          </a:rPr>
                          <m:t>η</m:t>
                        </m:r>
                      </m:num>
                      <m:den>
                        <m:r>
                          <a:rPr lang="en-US" altLang="zh-CN" sz="2000" i="1" dirty="0">
                            <a:latin typeface="Cambria Math" panose="02040503050406030204" pitchFamily="18" charset="0"/>
                          </a:rPr>
                          <m:t>𝑑</m:t>
                        </m:r>
                        <m:sSup>
                          <m:sSupPr>
                            <m:ctrlPr>
                              <a:rPr lang="en-US" altLang="zh-CN" sz="2000" i="1" dirty="0">
                                <a:latin typeface="Cambria Math" panose="02040503050406030204" pitchFamily="18" charset="0"/>
                              </a:rPr>
                            </m:ctrlPr>
                          </m:sSupPr>
                          <m:e>
                            <m:r>
                              <m:rPr>
                                <m:sty m:val="p"/>
                              </m:rPr>
                              <a:rPr lang="el-GR" altLang="zh-CN" sz="2000" i="1" dirty="0" smtClean="0">
                                <a:latin typeface="Cambria Math" panose="02040503050406030204" pitchFamily="18" charset="0"/>
                              </a:rPr>
                              <m:t>θ</m:t>
                            </m:r>
                          </m:e>
                          <m:sup>
                            <m:r>
                              <a:rPr lang="en-US" altLang="zh-CN" sz="2000" i="1" dirty="0">
                                <a:latin typeface="Cambria Math" panose="02040503050406030204" pitchFamily="18" charset="0"/>
                              </a:rPr>
                              <m:t>2</m:t>
                            </m:r>
                          </m:sup>
                        </m:sSup>
                      </m:den>
                    </m:f>
                    <m:r>
                      <a:rPr lang="en-US" altLang="zh-CN" sz="2000" dirty="0">
                        <a:latin typeface="Cambria Math" panose="02040503050406030204" pitchFamily="18" charset="0"/>
                      </a:rPr>
                      <m:t>+</m:t>
                    </m:r>
                    <m:sSup>
                      <m:sSupPr>
                        <m:ctrlPr>
                          <a:rPr lang="el-GR" altLang="zh-CN" sz="2000" i="1" dirty="0" smtClean="0">
                            <a:latin typeface="Cambria Math" panose="02040503050406030204" pitchFamily="18" charset="0"/>
                          </a:rPr>
                        </m:ctrlPr>
                      </m:sSupPr>
                      <m:e>
                        <m:r>
                          <m:rPr>
                            <m:sty m:val="p"/>
                          </m:rPr>
                          <a:rPr lang="el-GR" altLang="zh-CN" sz="2000" i="1" dirty="0">
                            <a:latin typeface="Cambria Math" panose="02040503050406030204" pitchFamily="18" charset="0"/>
                          </a:rPr>
                          <m:t>ν</m:t>
                        </m:r>
                      </m:e>
                      <m:sup>
                        <m:r>
                          <a:rPr lang="en-US" altLang="zh-CN" sz="2000" b="0" i="1" dirty="0" smtClean="0">
                            <a:latin typeface="Cambria Math" panose="02040503050406030204" pitchFamily="18" charset="0"/>
                          </a:rPr>
                          <m:t>2</m:t>
                        </m:r>
                      </m:sup>
                    </m:sSup>
                    <m:r>
                      <m:rPr>
                        <m:sty m:val="p"/>
                      </m:rPr>
                      <a:rPr lang="el-GR" altLang="zh-CN" sz="2000" i="1" dirty="0">
                        <a:latin typeface="Cambria Math" panose="02040503050406030204" pitchFamily="18" charset="0"/>
                      </a:rPr>
                      <m:t>η</m:t>
                    </m:r>
                    <m:r>
                      <a:rPr lang="en-US" altLang="zh-CN" sz="2000" b="0" i="0" dirty="0" smtClean="0">
                        <a:latin typeface="Cambria Math" panose="02040503050406030204" pitchFamily="18" charset="0"/>
                      </a:rPr>
                      <m:t>=</m:t>
                    </m:r>
                    <m:sSup>
                      <m:sSupPr>
                        <m:ctrlPr>
                          <a:rPr lang="el-GR" altLang="zh-CN" sz="2000" i="1" dirty="0" smtClean="0">
                            <a:latin typeface="Cambria Math" panose="02040503050406030204" pitchFamily="18" charset="0"/>
                          </a:rPr>
                        </m:ctrlPr>
                      </m:sSupPr>
                      <m:e>
                        <m:r>
                          <m:rPr>
                            <m:sty m:val="p"/>
                          </m:rPr>
                          <a:rPr lang="el-GR" altLang="zh-CN" sz="2000" i="1" dirty="0" smtClean="0">
                            <a:latin typeface="Cambria Math" panose="02040503050406030204" pitchFamily="18" charset="0"/>
                          </a:rPr>
                          <m:t>ε</m:t>
                        </m:r>
                        <m:r>
                          <m:rPr>
                            <m:sty m:val="p"/>
                          </m:rPr>
                          <a:rPr lang="el-GR" altLang="zh-CN" sz="2000" i="1" dirty="0">
                            <a:latin typeface="Cambria Math" panose="02040503050406030204" pitchFamily="18" charset="0"/>
                          </a:rPr>
                          <m:t>η</m:t>
                        </m:r>
                      </m:e>
                      <m:sup>
                        <m:r>
                          <a:rPr lang="en-US" altLang="zh-CN" sz="2000" b="0" i="1" dirty="0" smtClean="0">
                            <a:latin typeface="Cambria Math" panose="02040503050406030204" pitchFamily="18" charset="0"/>
                          </a:rPr>
                          <m:t>𝑚</m:t>
                        </m:r>
                      </m:sup>
                    </m:sSup>
                    <m:r>
                      <m:rPr>
                        <m:sty m:val="p"/>
                      </m:rPr>
                      <a:rPr lang="el-GR" altLang="zh-CN" sz="2000" i="1" dirty="0" smtClean="0">
                        <a:latin typeface="Cambria Math" panose="02040503050406030204" pitchFamily="18" charset="0"/>
                      </a:rPr>
                      <m:t>δ</m:t>
                    </m:r>
                    <m:r>
                      <a:rPr lang="en-US" altLang="zh-CN" sz="2000" b="0" i="1" dirty="0" smtClean="0">
                        <a:latin typeface="Cambria Math" panose="02040503050406030204" pitchFamily="18" charset="0"/>
                      </a:rPr>
                      <m:t>(</m:t>
                    </m:r>
                    <m:r>
                      <m:rPr>
                        <m:sty m:val="p"/>
                      </m:rPr>
                      <a:rPr lang="el-GR" altLang="zh-CN" sz="2000" b="0" i="1" dirty="0" smtClean="0">
                        <a:latin typeface="Cambria Math" panose="02040503050406030204" pitchFamily="18" charset="0"/>
                      </a:rPr>
                      <m:t>θ</m:t>
                    </m:r>
                    <m:r>
                      <a:rPr lang="en-US" altLang="zh-CN" sz="2000" b="0" i="1" dirty="0" smtClean="0">
                        <a:latin typeface="Cambria Math" panose="02040503050406030204" pitchFamily="18" charset="0"/>
                      </a:rPr>
                      <m:t>)</m:t>
                    </m:r>
                  </m:oMath>
                </a14:m>
                <a:r>
                  <a:rPr lang="en-US" altLang="zh-CN" sz="2000" dirty="0"/>
                  <a:t>, </a:t>
                </a:r>
                <a14:m>
                  <m:oMath xmlns:m="http://schemas.openxmlformats.org/officeDocument/2006/math">
                    <m:r>
                      <m:rPr>
                        <m:sty m:val="p"/>
                      </m:rPr>
                      <a:rPr lang="el-GR" altLang="zh-CN" sz="2000" i="1" dirty="0">
                        <a:latin typeface="Cambria Math" panose="02040503050406030204" pitchFamily="18" charset="0"/>
                      </a:rPr>
                      <m:t>δ</m:t>
                    </m:r>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θ</m:t>
                    </m:r>
                    <m:r>
                      <a:rPr lang="en-US" altLang="zh-CN" sz="2000" i="1" dirty="0">
                        <a:latin typeface="Cambria Math" panose="02040503050406030204" pitchFamily="18" charset="0"/>
                      </a:rPr>
                      <m:t>)</m:t>
                    </m:r>
                  </m:oMath>
                </a14:m>
                <a:r>
                  <a:rPr lang="zh-CN" altLang="en-US" sz="2000" dirty="0"/>
                  <a:t> </a:t>
                </a:r>
                <a:r>
                  <a:rPr lang="en-US" altLang="zh-CN" sz="2000" dirty="0"/>
                  <a:t>is a periodic </a:t>
                </a:r>
                <a14:m>
                  <m:oMath xmlns:m="http://schemas.openxmlformats.org/officeDocument/2006/math">
                    <m:r>
                      <m:rPr>
                        <m:sty m:val="p"/>
                      </m:rPr>
                      <a:rPr lang="el-GR" altLang="zh-CN" sz="2000" i="1" dirty="0">
                        <a:latin typeface="Cambria Math" panose="02040503050406030204" pitchFamily="18" charset="0"/>
                      </a:rPr>
                      <m:t>δ</m:t>
                    </m:r>
                  </m:oMath>
                </a14:m>
                <a:r>
                  <a:rPr lang="zh-CN" altLang="en-US" sz="2000" dirty="0"/>
                  <a:t> </a:t>
                </a:r>
                <a:r>
                  <a:rPr lang="en-US" altLang="zh-CN" sz="2000" dirty="0"/>
                  <a:t>function with period 2</a:t>
                </a:r>
                <a:r>
                  <a:rPr lang="el-GR" altLang="zh-CN" sz="2000" dirty="0"/>
                  <a:t>π</a:t>
                </a:r>
                <a:r>
                  <a:rPr lang="en-US" altLang="zh-CN" sz="2000" dirty="0"/>
                  <a:t> in </a:t>
                </a:r>
                <a14:m>
                  <m:oMath xmlns:m="http://schemas.openxmlformats.org/officeDocument/2006/math">
                    <m:r>
                      <m:rPr>
                        <m:sty m:val="p"/>
                      </m:rPr>
                      <a:rPr lang="el-GR" altLang="zh-CN" sz="2000" i="1" dirty="0">
                        <a:latin typeface="Cambria Math" panose="02040503050406030204" pitchFamily="18" charset="0"/>
                      </a:rPr>
                      <m:t>θ</m:t>
                    </m:r>
                  </m:oMath>
                </a14:m>
                <a:r>
                  <a:rPr lang="en-US" altLang="zh-CN" sz="2000" dirty="0"/>
                  <a:t>. m=2 for </a:t>
                </a:r>
                <a:r>
                  <a:rPr lang="en-US" altLang="zh-CN" sz="2000" dirty="0" err="1"/>
                  <a:t>sextupole</a:t>
                </a:r>
                <a:r>
                  <a:rPr lang="en-US" altLang="zh-CN" sz="2000" dirty="0"/>
                  <a:t>, and m=3 for </a:t>
                </a:r>
              </a:p>
              <a:p>
                <a:pPr marL="0" indent="0">
                  <a:buNone/>
                </a:pPr>
                <a:r>
                  <a:rPr lang="en-US" altLang="zh-CN" sz="2000" dirty="0"/>
                  <a:t>octupole, when </a:t>
                </a:r>
                <a14:m>
                  <m:oMath xmlns:m="http://schemas.openxmlformats.org/officeDocument/2006/math">
                    <m:r>
                      <m:rPr>
                        <m:sty m:val="p"/>
                      </m:rPr>
                      <a:rPr lang="el-GR" altLang="zh-CN" sz="2000" i="1" dirty="0">
                        <a:latin typeface="Cambria Math" panose="02040503050406030204" pitchFamily="18" charset="0"/>
                      </a:rPr>
                      <m:t>ε</m:t>
                    </m:r>
                  </m:oMath>
                </a14:m>
                <a:r>
                  <a:rPr lang="en-US" altLang="zh-CN" sz="2000" dirty="0"/>
                  <a:t>=</a:t>
                </a:r>
                <a:r>
                  <a:rPr lang="en-US" altLang="zh-CN" sz="2000" dirty="0">
                    <a:ea typeface="Cambria Math" panose="02040503050406030204" pitchFamily="18" charset="0"/>
                  </a:rPr>
                  <a:t> </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0</m:t>
                    </m:r>
                  </m:oMath>
                </a14:m>
                <a:r>
                  <a:rPr lang="en-US" altLang="zh-CN" sz="2000" dirty="0"/>
                  <a:t>,  </a:t>
                </a:r>
                <a14:m>
                  <m:oMath xmlns:m="http://schemas.openxmlformats.org/officeDocument/2006/math">
                    <m:r>
                      <m:rPr>
                        <m:sty m:val="p"/>
                      </m:rPr>
                      <a:rPr lang="el-GR" altLang="zh-CN" sz="2000" i="1" dirty="0">
                        <a:latin typeface="Cambria Math" panose="02040503050406030204" pitchFamily="18" charset="0"/>
                      </a:rPr>
                      <m:t>η</m:t>
                    </m:r>
                  </m:oMath>
                </a14:m>
                <a:r>
                  <a:rPr lang="en-US" altLang="zh-CN" sz="2000" dirty="0"/>
                  <a:t>~</a:t>
                </a:r>
                <a14:m>
                  <m:oMath xmlns:m="http://schemas.openxmlformats.org/officeDocument/2006/math">
                    <m:d>
                      <m:dPr>
                        <m:begChr m:val="{"/>
                        <m:endChr m:val=""/>
                        <m:ctrlPr>
                          <a:rPr lang="en-US" altLang="zh-CN" sz="2000" i="1" dirty="0" smtClean="0">
                            <a:latin typeface="Cambria Math" panose="02040503050406030204" pitchFamily="18" charset="0"/>
                          </a:rPr>
                        </m:ctrlPr>
                      </m:dPr>
                      <m:e>
                        <m:eqArr>
                          <m:eqArrPr>
                            <m:ctrlPr>
                              <a:rPr lang="en-US" altLang="zh-CN" sz="2000" i="1" dirty="0" smtClean="0">
                                <a:latin typeface="Cambria Math" panose="02040503050406030204" pitchFamily="18" charset="0"/>
                              </a:rPr>
                            </m:ctrlPr>
                          </m:eqArrPr>
                          <m:e>
                            <m:r>
                              <a:rPr lang="en-US" altLang="zh-CN" sz="2000" b="0" i="1" dirty="0" smtClean="0">
                                <a:latin typeface="Cambria Math" panose="02040503050406030204" pitchFamily="18" charset="0"/>
                              </a:rPr>
                              <m:t>𝑆𝑖𝑛</m:t>
                            </m:r>
                            <m:r>
                              <a:rPr lang="en-US" altLang="zh-CN" sz="2000" b="0" i="1" dirty="0" smtClean="0">
                                <a:latin typeface="Cambria Math" panose="02040503050406030204" pitchFamily="18" charset="0"/>
                              </a:rPr>
                              <m:t> </m:t>
                            </m:r>
                            <m:r>
                              <m:rPr>
                                <m:sty m:val="p"/>
                              </m:rPr>
                              <a:rPr lang="el-GR" altLang="zh-CN" sz="2000" i="1" dirty="0">
                                <a:latin typeface="Cambria Math" panose="02040503050406030204" pitchFamily="18" charset="0"/>
                              </a:rPr>
                              <m:t>νθ</m:t>
                            </m:r>
                          </m:e>
                          <m:e>
                            <m:r>
                              <a:rPr lang="en-US" altLang="zh-CN" sz="2000" b="0" i="1" dirty="0" smtClean="0">
                                <a:latin typeface="Cambria Math" panose="02040503050406030204" pitchFamily="18" charset="0"/>
                              </a:rPr>
                              <m:t>𝐶𝑜𝑠</m:t>
                            </m:r>
                            <m:r>
                              <a:rPr lang="en-US" altLang="zh-CN" sz="2000" b="0" i="1" dirty="0" smtClean="0">
                                <a:latin typeface="Cambria Math" panose="02040503050406030204" pitchFamily="18" charset="0"/>
                              </a:rPr>
                              <m:t> </m:t>
                            </m:r>
                            <m:r>
                              <m:rPr>
                                <m:sty m:val="p"/>
                              </m:rPr>
                              <a:rPr lang="el-GR" altLang="zh-CN" sz="2000" i="1" dirty="0">
                                <a:latin typeface="Cambria Math" panose="02040503050406030204" pitchFamily="18" charset="0"/>
                              </a:rPr>
                              <m:t>νθ</m:t>
                            </m:r>
                          </m:e>
                        </m:eqArr>
                      </m:e>
                    </m:d>
                  </m:oMath>
                </a14:m>
                <a:r>
                  <a:rPr lang="en-US" altLang="zh-CN" sz="2000" dirty="0"/>
                  <a:t>, when </a:t>
                </a:r>
                <a14:m>
                  <m:oMath xmlns:m="http://schemas.openxmlformats.org/officeDocument/2006/math">
                    <m:r>
                      <m:rPr>
                        <m:sty m:val="p"/>
                      </m:rPr>
                      <a:rPr lang="el-GR" altLang="zh-CN" sz="2000" i="1" dirty="0">
                        <a:latin typeface="Cambria Math" panose="02040503050406030204" pitchFamily="18" charset="0"/>
                      </a:rPr>
                      <m:t>ε</m:t>
                    </m:r>
                    <m:r>
                      <a:rPr lang="en-US" altLang="zh-CN" sz="2000" i="1" dirty="0" smtClean="0">
                        <a:latin typeface="Cambria Math" panose="02040503050406030204" pitchFamily="18" charset="0"/>
                        <a:ea typeface="Cambria Math" panose="02040503050406030204" pitchFamily="18" charset="0"/>
                      </a:rPr>
                      <m:t>≠</m:t>
                    </m:r>
                    <m:r>
                      <a:rPr lang="en-US" altLang="zh-CN" sz="2000" b="0" i="1" dirty="0" smtClean="0">
                        <a:latin typeface="Cambria Math" panose="02040503050406030204" pitchFamily="18" charset="0"/>
                        <a:ea typeface="Cambria Math" panose="02040503050406030204" pitchFamily="18" charset="0"/>
                      </a:rPr>
                      <m:t>0</m:t>
                    </m:r>
                  </m:oMath>
                </a14:m>
                <a:r>
                  <a:rPr lang="zh-CN" altLang="en-US" sz="2000" dirty="0"/>
                  <a:t> </a:t>
                </a:r>
                <a:r>
                  <a:rPr lang="en-US" altLang="zh-CN" sz="2000" dirty="0"/>
                  <a:t>the perturbation ~</a:t>
                </a:r>
                <a14:m>
                  <m:oMath xmlns:m="http://schemas.openxmlformats.org/officeDocument/2006/math">
                    <m:d>
                      <m:dPr>
                        <m:begChr m:val="{"/>
                        <m:endChr m:val=""/>
                        <m:ctrlPr>
                          <a:rPr lang="en-US" altLang="zh-CN" sz="2000" i="1" dirty="0">
                            <a:latin typeface="Cambria Math" panose="02040503050406030204" pitchFamily="18" charset="0"/>
                          </a:rPr>
                        </m:ctrlPr>
                      </m:dPr>
                      <m:e>
                        <m:eqArr>
                          <m:eqArrPr>
                            <m:ctrlPr>
                              <a:rPr lang="en-US" altLang="zh-CN" sz="2000" i="1" dirty="0">
                                <a:latin typeface="Cambria Math" panose="02040503050406030204" pitchFamily="18" charset="0"/>
                              </a:rPr>
                            </m:ctrlPr>
                          </m:eqArrPr>
                          <m:e>
                            <m:r>
                              <m:rPr>
                                <m:sty m:val="p"/>
                              </m:rPr>
                              <a:rPr lang="el-GR" altLang="zh-CN" sz="2000" i="1" dirty="0">
                                <a:latin typeface="Cambria Math" panose="02040503050406030204" pitchFamily="18" charset="0"/>
                              </a:rPr>
                              <m:t>δ</m:t>
                            </m:r>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θ</m:t>
                            </m:r>
                            <m:r>
                              <a:rPr lang="en-US" altLang="zh-CN" sz="2000" i="1" dirty="0">
                                <a:latin typeface="Cambria Math" panose="02040503050406030204" pitchFamily="18" charset="0"/>
                              </a:rPr>
                              <m:t>)</m:t>
                            </m:r>
                            <m:sSup>
                              <m:sSupPr>
                                <m:ctrlPr>
                                  <a:rPr lang="en-US" altLang="zh-CN" sz="2000" i="1" dirty="0" smtClean="0">
                                    <a:latin typeface="Cambria Math" panose="02040503050406030204" pitchFamily="18" charset="0"/>
                                  </a:rPr>
                                </m:ctrlPr>
                              </m:sSupPr>
                              <m:e>
                                <m:r>
                                  <a:rPr lang="en-US" altLang="zh-CN" sz="2000" i="1" dirty="0">
                                    <a:latin typeface="Cambria Math" panose="02040503050406030204" pitchFamily="18" charset="0"/>
                                  </a:rPr>
                                  <m:t>𝑆𝑖𝑛</m:t>
                                </m:r>
                              </m:e>
                              <m:sup>
                                <m:r>
                                  <a:rPr lang="en-US" altLang="zh-CN" sz="2000" b="0" i="1" dirty="0" smtClean="0">
                                    <a:latin typeface="Cambria Math" panose="02040503050406030204" pitchFamily="18" charset="0"/>
                                  </a:rPr>
                                  <m:t>𝑚</m:t>
                                </m:r>
                              </m:sup>
                            </m:sSup>
                            <m:r>
                              <a:rPr lang="en-US" altLang="zh-CN" sz="2000" i="1" dirty="0">
                                <a:latin typeface="Cambria Math" panose="02040503050406030204" pitchFamily="18" charset="0"/>
                              </a:rPr>
                              <m:t> </m:t>
                            </m:r>
                            <m:r>
                              <m:rPr>
                                <m:sty m:val="p"/>
                              </m:rPr>
                              <a:rPr lang="el-GR" altLang="zh-CN" sz="2000" i="1" dirty="0">
                                <a:latin typeface="Cambria Math" panose="02040503050406030204" pitchFamily="18" charset="0"/>
                              </a:rPr>
                              <m:t>νθ</m:t>
                            </m:r>
                          </m:e>
                          <m:e>
                            <m:r>
                              <m:rPr>
                                <m:sty m:val="p"/>
                              </m:rPr>
                              <a:rPr lang="el-GR" altLang="zh-CN" sz="2000" i="1" dirty="0">
                                <a:latin typeface="Cambria Math" panose="02040503050406030204" pitchFamily="18" charset="0"/>
                              </a:rPr>
                              <m:t>δ</m:t>
                            </m:r>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θ</m:t>
                            </m:r>
                            <m:r>
                              <a:rPr lang="en-US" altLang="zh-CN" sz="2000" i="1" dirty="0">
                                <a:latin typeface="Cambria Math" panose="02040503050406030204" pitchFamily="18" charset="0"/>
                              </a:rPr>
                              <m:t>)</m:t>
                            </m:r>
                            <m:r>
                              <a:rPr lang="en-US" altLang="zh-CN" sz="2000" i="1" dirty="0" smtClean="0">
                                <a:latin typeface="Cambria Math" panose="02040503050406030204" pitchFamily="18" charset="0"/>
                              </a:rPr>
                              <m:t> </m:t>
                            </m:r>
                            <m:sSup>
                              <m:sSupPr>
                                <m:ctrlPr>
                                  <a:rPr lang="en-US" altLang="zh-CN" sz="2000" i="1" dirty="0" smtClean="0">
                                    <a:latin typeface="Cambria Math" panose="02040503050406030204" pitchFamily="18" charset="0"/>
                                  </a:rPr>
                                </m:ctrlPr>
                              </m:sSupPr>
                              <m:e>
                                <m:r>
                                  <a:rPr lang="en-US" altLang="zh-CN" sz="2000" i="1" dirty="0">
                                    <a:latin typeface="Cambria Math" panose="02040503050406030204" pitchFamily="18" charset="0"/>
                                  </a:rPr>
                                  <m:t>𝐶𝑜𝑠</m:t>
                                </m:r>
                              </m:e>
                              <m:sup>
                                <m:r>
                                  <a:rPr lang="en-US" altLang="zh-CN" sz="2000" b="0" i="1" dirty="0" smtClean="0">
                                    <a:latin typeface="Cambria Math" panose="02040503050406030204" pitchFamily="18" charset="0"/>
                                  </a:rPr>
                                  <m:t>𝑚</m:t>
                                </m:r>
                              </m:sup>
                            </m:sSup>
                            <m:r>
                              <a:rPr lang="en-US" altLang="zh-CN" sz="2000" i="1" dirty="0">
                                <a:latin typeface="Cambria Math" panose="02040503050406030204" pitchFamily="18" charset="0"/>
                              </a:rPr>
                              <m:t> </m:t>
                            </m:r>
                            <m:r>
                              <m:rPr>
                                <m:sty m:val="p"/>
                              </m:rPr>
                              <a:rPr lang="el-GR" altLang="zh-CN" sz="2000" i="1" dirty="0">
                                <a:latin typeface="Cambria Math" panose="02040503050406030204" pitchFamily="18" charset="0"/>
                              </a:rPr>
                              <m:t>νθ</m:t>
                            </m:r>
                          </m:e>
                        </m:eqArr>
                      </m:e>
                    </m:d>
                  </m:oMath>
                </a14:m>
                <a:r>
                  <a:rPr lang="en-US" altLang="zh-CN" sz="2000" dirty="0"/>
                  <a:t>, </a:t>
                </a:r>
                <a:endParaRPr lang="zh-CN" altLang="en-US" sz="2000" i="1" dirty="0"/>
              </a:p>
            </p:txBody>
          </p:sp>
        </mc:Choice>
        <mc:Fallback xmlns="">
          <p:sp>
            <p:nvSpPr>
              <p:cNvPr id="3" name="内容占位符 2">
                <a:extLst>
                  <a:ext uri="{FF2B5EF4-FFF2-40B4-BE49-F238E27FC236}">
                    <a16:creationId xmlns:a16="http://schemas.microsoft.com/office/drawing/2014/main" id="{BBE9F2DB-A14B-4A31-80BC-6A8241C07F06}"/>
                  </a:ext>
                </a:extLst>
              </p:cNvPr>
              <p:cNvSpPr>
                <a:spLocks noGrp="1" noRot="1" noChangeAspect="1" noMove="1" noResize="1" noEditPoints="1" noAdjustHandles="1" noChangeArrowheads="1" noChangeShapeType="1" noTextEdit="1"/>
              </p:cNvSpPr>
              <p:nvPr>
                <p:ph idx="1"/>
              </p:nvPr>
            </p:nvSpPr>
            <p:spPr>
              <a:xfrm>
                <a:off x="838199" y="901338"/>
                <a:ext cx="10826931" cy="5518252"/>
              </a:xfrm>
              <a:blipFill>
                <a:blip r:embed="rId2"/>
                <a:stretch>
                  <a:fillRect l="-563" t="-1215" r="-1182"/>
                </a:stretch>
              </a:blipFill>
            </p:spPr>
            <p:txBody>
              <a:bodyPr/>
              <a:lstStyle/>
              <a:p>
                <a:r>
                  <a:rPr lang="zh-CN" altLang="en-US">
                    <a:noFill/>
                  </a:rPr>
                  <a:t> </a:t>
                </a:r>
              </a:p>
            </p:txBody>
          </p:sp>
        </mc:Fallback>
      </mc:AlternateContent>
      <p:graphicFrame>
        <p:nvGraphicFramePr>
          <p:cNvPr id="4" name="表格 4">
            <a:extLst>
              <a:ext uri="{FF2B5EF4-FFF2-40B4-BE49-F238E27FC236}">
                <a16:creationId xmlns:a16="http://schemas.microsoft.com/office/drawing/2014/main" id="{9B763ABA-440B-450E-B8AD-36DDDDD0B1DE}"/>
              </a:ext>
            </a:extLst>
          </p:cNvPr>
          <p:cNvGraphicFramePr>
            <a:graphicFrameLocks/>
          </p:cNvGraphicFramePr>
          <p:nvPr>
            <p:extLst>
              <p:ext uri="{D42A27DB-BD31-4B8C-83A1-F6EECF244321}">
                <p14:modId xmlns:p14="http://schemas.microsoft.com/office/powerpoint/2010/main" val="1647863043"/>
              </p:ext>
            </p:extLst>
          </p:nvPr>
        </p:nvGraphicFramePr>
        <p:xfrm>
          <a:off x="895135" y="4168293"/>
          <a:ext cx="10515596" cy="221996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1478644579"/>
                    </a:ext>
                  </a:extLst>
                </a:gridCol>
                <a:gridCol w="1502228">
                  <a:extLst>
                    <a:ext uri="{9D8B030D-6E8A-4147-A177-3AD203B41FA5}">
                      <a16:colId xmlns:a16="http://schemas.microsoft.com/office/drawing/2014/main" val="3949188404"/>
                    </a:ext>
                  </a:extLst>
                </a:gridCol>
                <a:gridCol w="1502228">
                  <a:extLst>
                    <a:ext uri="{9D8B030D-6E8A-4147-A177-3AD203B41FA5}">
                      <a16:colId xmlns:a16="http://schemas.microsoft.com/office/drawing/2014/main" val="2264403711"/>
                    </a:ext>
                  </a:extLst>
                </a:gridCol>
                <a:gridCol w="1502228">
                  <a:extLst>
                    <a:ext uri="{9D8B030D-6E8A-4147-A177-3AD203B41FA5}">
                      <a16:colId xmlns:a16="http://schemas.microsoft.com/office/drawing/2014/main" val="569522538"/>
                    </a:ext>
                  </a:extLst>
                </a:gridCol>
                <a:gridCol w="1502228">
                  <a:extLst>
                    <a:ext uri="{9D8B030D-6E8A-4147-A177-3AD203B41FA5}">
                      <a16:colId xmlns:a16="http://schemas.microsoft.com/office/drawing/2014/main" val="128526966"/>
                    </a:ext>
                  </a:extLst>
                </a:gridCol>
                <a:gridCol w="1502228">
                  <a:extLst>
                    <a:ext uri="{9D8B030D-6E8A-4147-A177-3AD203B41FA5}">
                      <a16:colId xmlns:a16="http://schemas.microsoft.com/office/drawing/2014/main" val="32471038"/>
                    </a:ext>
                  </a:extLst>
                </a:gridCol>
                <a:gridCol w="1502228">
                  <a:extLst>
                    <a:ext uri="{9D8B030D-6E8A-4147-A177-3AD203B41FA5}">
                      <a16:colId xmlns:a16="http://schemas.microsoft.com/office/drawing/2014/main" val="18863507"/>
                    </a:ext>
                  </a:extLst>
                </a:gridCol>
              </a:tblGrid>
              <a:tr h="370840">
                <a:tc>
                  <a:txBody>
                    <a:bodyPr/>
                    <a:lstStyle/>
                    <a:p>
                      <a:r>
                        <a:rPr lang="en-US" altLang="zh-CN" dirty="0"/>
                        <a:t>nonlinearity</a:t>
                      </a:r>
                      <a:endParaRPr lang="zh-CN" altLang="en-US" dirty="0"/>
                    </a:p>
                  </a:txBody>
                  <a:tcPr/>
                </a:tc>
                <a:tc>
                  <a:txBody>
                    <a:bodyPr/>
                    <a:lstStyle/>
                    <a:p>
                      <a:r>
                        <a:rPr lang="en-US" altLang="zh-CN" dirty="0"/>
                        <a:t>m</a:t>
                      </a:r>
                      <a:endParaRPr lang="zh-CN" altLang="en-US" dirty="0"/>
                    </a:p>
                  </a:txBody>
                  <a:tcPr/>
                </a:tc>
                <a:tc>
                  <a:txBody>
                    <a:bodyPr/>
                    <a:lstStyle/>
                    <a:p>
                      <a:r>
                        <a:rPr lang="el-GR" altLang="zh-CN" dirty="0"/>
                        <a:t>ν</a:t>
                      </a:r>
                      <a:r>
                        <a:rPr lang="en-US" altLang="zh-CN" dirty="0"/>
                        <a:t>=K</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dirty="0"/>
                        <a:t>ν</a:t>
                      </a:r>
                      <a:r>
                        <a:rPr lang="en-US" altLang="zh-CN" dirty="0"/>
                        <a:t>=K/2</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dirty="0"/>
                        <a:t>ν</a:t>
                      </a:r>
                      <a:r>
                        <a:rPr lang="en-US" altLang="zh-CN" dirty="0"/>
                        <a:t>=K/3</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dirty="0"/>
                        <a:t>ν</a:t>
                      </a:r>
                      <a:r>
                        <a:rPr lang="en-US" altLang="zh-CN" dirty="0"/>
                        <a:t>=K/4</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dirty="0"/>
                        <a:t>ν</a:t>
                      </a:r>
                      <a:r>
                        <a:rPr lang="en-US" altLang="zh-CN" dirty="0"/>
                        <a:t>=K/5</a:t>
                      </a:r>
                      <a:endParaRPr lang="zh-CN" altLang="en-US" dirty="0"/>
                    </a:p>
                  </a:txBody>
                  <a:tcPr/>
                </a:tc>
                <a:extLst>
                  <a:ext uri="{0D108BD9-81ED-4DB2-BD59-A6C34878D82A}">
                    <a16:rowId xmlns:a16="http://schemas.microsoft.com/office/drawing/2014/main" val="1225141732"/>
                  </a:ext>
                </a:extLst>
              </a:tr>
              <a:tr h="370840">
                <a:tc>
                  <a:txBody>
                    <a:bodyPr/>
                    <a:lstStyle/>
                    <a:p>
                      <a:r>
                        <a:rPr lang="en-US" altLang="zh-CN" dirty="0"/>
                        <a:t>dipole</a:t>
                      </a:r>
                      <a:endParaRPr lang="zh-CN" altLang="en-US" dirty="0"/>
                    </a:p>
                  </a:txBody>
                  <a:tcPr/>
                </a:tc>
                <a:tc>
                  <a:txBody>
                    <a:bodyPr/>
                    <a:lstStyle/>
                    <a:p>
                      <a:r>
                        <a:rPr lang="en-US" altLang="zh-CN" dirty="0"/>
                        <a:t>1</a:t>
                      </a:r>
                      <a:endParaRPr lang="zh-CN" altLang="en-US" dirty="0"/>
                    </a:p>
                  </a:txBody>
                  <a:tcPr/>
                </a:tc>
                <a:tc>
                  <a:txBody>
                    <a:bodyPr/>
                    <a:lstStyle/>
                    <a:p>
                      <a:r>
                        <a:rPr lang="en-US" altLang="zh-CN" dirty="0"/>
                        <a:t>XX</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909647994"/>
                  </a:ext>
                </a:extLst>
              </a:tr>
              <a:tr h="359925">
                <a:tc>
                  <a:txBody>
                    <a:bodyPr/>
                    <a:lstStyle/>
                    <a:p>
                      <a:r>
                        <a:rPr lang="en-US" altLang="zh-CN" dirty="0"/>
                        <a:t>quadrupole</a:t>
                      </a:r>
                      <a:endParaRPr lang="zh-CN" altLang="en-US" dirty="0"/>
                    </a:p>
                  </a:txBody>
                  <a:tcPr/>
                </a:tc>
                <a:tc>
                  <a:txBody>
                    <a:bodyPr/>
                    <a:lstStyle/>
                    <a:p>
                      <a:r>
                        <a:rPr lang="en-US" altLang="zh-CN" dirty="0"/>
                        <a:t>2</a:t>
                      </a:r>
                      <a:endParaRPr lang="zh-CN" altLang="en-US" dirty="0"/>
                    </a:p>
                  </a:txBody>
                  <a:tcPr/>
                </a:tc>
                <a:tc>
                  <a:txBody>
                    <a:bodyPr/>
                    <a:lstStyle/>
                    <a:p>
                      <a:endParaRPr lang="zh-CN" altLang="en-US" dirty="0"/>
                    </a:p>
                  </a:txBody>
                  <a:tcPr/>
                </a:tc>
                <a:tc>
                  <a:txBody>
                    <a:bodyPr/>
                    <a:lstStyle/>
                    <a:p>
                      <a:r>
                        <a:rPr lang="en-US" altLang="zh-CN" dirty="0"/>
                        <a:t>XX</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15358191"/>
                  </a:ext>
                </a:extLst>
              </a:tr>
              <a:tr h="370840">
                <a:tc>
                  <a:txBody>
                    <a:bodyPr/>
                    <a:lstStyle/>
                    <a:p>
                      <a:r>
                        <a:rPr lang="en-US" altLang="zh-CN" dirty="0" err="1"/>
                        <a:t>sextupole</a:t>
                      </a:r>
                      <a:endParaRPr lang="zh-CN" altLang="en-US" dirty="0"/>
                    </a:p>
                  </a:txBody>
                  <a:tcPr/>
                </a:tc>
                <a:tc>
                  <a:txBody>
                    <a:bodyPr/>
                    <a:lstStyle/>
                    <a:p>
                      <a:r>
                        <a:rPr lang="en-US" altLang="zh-CN" dirty="0"/>
                        <a:t>3</a:t>
                      </a:r>
                      <a:endParaRPr lang="zh-CN" altLang="en-US" dirty="0"/>
                    </a:p>
                  </a:txBody>
                  <a:tcPr/>
                </a:tc>
                <a:tc>
                  <a:txBody>
                    <a:bodyPr/>
                    <a:lstStyle/>
                    <a:p>
                      <a:r>
                        <a:rPr lang="en-US" altLang="zh-CN" dirty="0"/>
                        <a:t>X</a:t>
                      </a:r>
                      <a:endParaRPr lang="zh-CN" altLang="en-US" dirty="0"/>
                    </a:p>
                  </a:txBody>
                  <a:tcPr/>
                </a:tc>
                <a:tc>
                  <a:txBody>
                    <a:bodyPr/>
                    <a:lstStyle/>
                    <a:p>
                      <a:endParaRPr lang="zh-CN" altLang="en-US" dirty="0"/>
                    </a:p>
                  </a:txBody>
                  <a:tcPr/>
                </a:tc>
                <a:tc>
                  <a:txBody>
                    <a:bodyPr/>
                    <a:lstStyle/>
                    <a:p>
                      <a:r>
                        <a:rPr lang="en-US" altLang="zh-CN" dirty="0"/>
                        <a:t>XX</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111882988"/>
                  </a:ext>
                </a:extLst>
              </a:tr>
              <a:tr h="370840">
                <a:tc>
                  <a:txBody>
                    <a:bodyPr/>
                    <a:lstStyle/>
                    <a:p>
                      <a:r>
                        <a:rPr lang="en-US" altLang="zh-CN" dirty="0"/>
                        <a:t>octupole</a:t>
                      </a:r>
                      <a:endParaRPr lang="zh-CN" altLang="en-US" dirty="0"/>
                    </a:p>
                  </a:txBody>
                  <a:tcPr/>
                </a:tc>
                <a:tc>
                  <a:txBody>
                    <a:bodyPr/>
                    <a:lstStyle/>
                    <a:p>
                      <a:r>
                        <a:rPr lang="en-US" altLang="zh-CN" dirty="0"/>
                        <a:t>4</a:t>
                      </a:r>
                      <a:endParaRPr lang="zh-CN" altLang="en-US" dirty="0"/>
                    </a:p>
                  </a:txBody>
                  <a:tcPr/>
                </a:tc>
                <a:tc>
                  <a:txBody>
                    <a:bodyPr/>
                    <a:lstStyle/>
                    <a:p>
                      <a:endParaRPr lang="zh-CN" altLang="en-US"/>
                    </a:p>
                  </a:txBody>
                  <a:tcPr/>
                </a:tc>
                <a:tc>
                  <a:txBody>
                    <a:bodyPr/>
                    <a:lstStyle/>
                    <a:p>
                      <a:r>
                        <a:rPr lang="en-US" altLang="zh-CN" dirty="0"/>
                        <a:t>X</a:t>
                      </a:r>
                      <a:endParaRPr lang="zh-CN" altLang="en-US" dirty="0"/>
                    </a:p>
                  </a:txBody>
                  <a:tcPr/>
                </a:tc>
                <a:tc>
                  <a:txBody>
                    <a:bodyPr/>
                    <a:lstStyle/>
                    <a:p>
                      <a:endParaRPr lang="zh-CN" altLang="en-US"/>
                    </a:p>
                  </a:txBody>
                  <a:tcPr/>
                </a:tc>
                <a:tc>
                  <a:txBody>
                    <a:bodyPr/>
                    <a:lstStyle/>
                    <a:p>
                      <a:r>
                        <a:rPr lang="en-US" altLang="zh-CN" dirty="0"/>
                        <a:t>XX</a:t>
                      </a:r>
                      <a:endParaRPr lang="zh-CN" altLang="en-US" dirty="0"/>
                    </a:p>
                  </a:txBody>
                  <a:tcPr/>
                </a:tc>
                <a:tc>
                  <a:txBody>
                    <a:bodyPr/>
                    <a:lstStyle/>
                    <a:p>
                      <a:endParaRPr lang="zh-CN" altLang="en-US"/>
                    </a:p>
                  </a:txBody>
                  <a:tcPr/>
                </a:tc>
                <a:extLst>
                  <a:ext uri="{0D108BD9-81ED-4DB2-BD59-A6C34878D82A}">
                    <a16:rowId xmlns:a16="http://schemas.microsoft.com/office/drawing/2014/main" val="3089575533"/>
                  </a:ext>
                </a:extLst>
              </a:tr>
              <a:tr h="370840">
                <a:tc>
                  <a:txBody>
                    <a:bodyPr/>
                    <a:lstStyle/>
                    <a:p>
                      <a:r>
                        <a:rPr lang="en-US" altLang="zh-CN" dirty="0" err="1"/>
                        <a:t>decapole</a:t>
                      </a:r>
                      <a:endParaRPr lang="zh-CN" altLang="en-US" dirty="0"/>
                    </a:p>
                  </a:txBody>
                  <a:tcPr/>
                </a:tc>
                <a:tc>
                  <a:txBody>
                    <a:bodyPr/>
                    <a:lstStyle/>
                    <a:p>
                      <a:r>
                        <a:rPr lang="en-US" altLang="zh-CN" dirty="0"/>
                        <a:t>5</a:t>
                      </a:r>
                      <a:endParaRPr lang="zh-CN" altLang="en-US" dirty="0"/>
                    </a:p>
                  </a:txBody>
                  <a:tcPr/>
                </a:tc>
                <a:tc>
                  <a:txBody>
                    <a:bodyPr/>
                    <a:lstStyle/>
                    <a:p>
                      <a:r>
                        <a:rPr lang="en-US" altLang="zh-CN" dirty="0"/>
                        <a:t>X</a:t>
                      </a:r>
                      <a:endParaRPr lang="zh-CN" altLang="en-US" dirty="0"/>
                    </a:p>
                  </a:txBody>
                  <a:tcPr/>
                </a:tc>
                <a:tc>
                  <a:txBody>
                    <a:bodyPr/>
                    <a:lstStyle/>
                    <a:p>
                      <a:endParaRPr lang="zh-CN" altLang="en-US"/>
                    </a:p>
                  </a:txBody>
                  <a:tcPr/>
                </a:tc>
                <a:tc>
                  <a:txBody>
                    <a:bodyPr/>
                    <a:lstStyle/>
                    <a:p>
                      <a:r>
                        <a:rPr lang="en-US" altLang="zh-CN" dirty="0"/>
                        <a:t>X</a:t>
                      </a:r>
                      <a:endParaRPr lang="zh-CN" altLang="en-US" dirty="0"/>
                    </a:p>
                  </a:txBody>
                  <a:tcPr/>
                </a:tc>
                <a:tc>
                  <a:txBody>
                    <a:bodyPr/>
                    <a:lstStyle/>
                    <a:p>
                      <a:endParaRPr lang="zh-CN" altLang="en-US"/>
                    </a:p>
                  </a:txBody>
                  <a:tcPr/>
                </a:tc>
                <a:tc>
                  <a:txBody>
                    <a:bodyPr/>
                    <a:lstStyle/>
                    <a:p>
                      <a:r>
                        <a:rPr lang="en-US" altLang="zh-CN" dirty="0"/>
                        <a:t>XX</a:t>
                      </a:r>
                      <a:endParaRPr lang="zh-CN" altLang="en-US" dirty="0"/>
                    </a:p>
                  </a:txBody>
                  <a:tcPr/>
                </a:tc>
                <a:extLst>
                  <a:ext uri="{0D108BD9-81ED-4DB2-BD59-A6C34878D82A}">
                    <a16:rowId xmlns:a16="http://schemas.microsoft.com/office/drawing/2014/main" val="3405613591"/>
                  </a:ext>
                </a:extLst>
              </a:tr>
            </a:tbl>
          </a:graphicData>
        </a:graphic>
      </p:graphicFrame>
      <p:sp>
        <p:nvSpPr>
          <p:cNvPr id="6" name="文本框 5">
            <a:extLst>
              <a:ext uri="{FF2B5EF4-FFF2-40B4-BE49-F238E27FC236}">
                <a16:creationId xmlns:a16="http://schemas.microsoft.com/office/drawing/2014/main" id="{01DBF4B2-656F-4080-AD9B-46523131F396}"/>
              </a:ext>
            </a:extLst>
          </p:cNvPr>
          <p:cNvSpPr txBox="1"/>
          <p:nvPr/>
        </p:nvSpPr>
        <p:spPr>
          <a:xfrm>
            <a:off x="2041071" y="3419526"/>
            <a:ext cx="7925889" cy="707886"/>
          </a:xfrm>
          <a:prstGeom prst="rect">
            <a:avLst/>
          </a:prstGeom>
          <a:noFill/>
        </p:spPr>
        <p:txBody>
          <a:bodyPr wrap="square">
            <a:spAutoFit/>
          </a:bodyPr>
          <a:lstStyle/>
          <a:p>
            <a:pPr algn="ctr"/>
            <a:r>
              <a:rPr lang="en-US" altLang="zh-CN" sz="2000" b="1" dirty="0"/>
              <a:t>Nonlinear 1-D resonances driven by nonlinearities of varies order</a:t>
            </a:r>
          </a:p>
          <a:p>
            <a:pPr algn="ctr"/>
            <a:r>
              <a:rPr lang="en-US" altLang="zh-CN" sz="2000" b="1" dirty="0"/>
              <a:t>XX means lowest order and strongest resonance, X means is driven </a:t>
            </a:r>
            <a:endParaRPr lang="zh-CN" altLang="en-US" sz="2000" b="1" dirty="0"/>
          </a:p>
        </p:txBody>
      </p:sp>
      <p:sp>
        <p:nvSpPr>
          <p:cNvPr id="5" name="灯片编号占位符 4">
            <a:extLst>
              <a:ext uri="{FF2B5EF4-FFF2-40B4-BE49-F238E27FC236}">
                <a16:creationId xmlns:a16="http://schemas.microsoft.com/office/drawing/2014/main" id="{D3DE93FB-481C-4CA1-BE44-F160C3CEB681}"/>
              </a:ext>
            </a:extLst>
          </p:cNvPr>
          <p:cNvSpPr>
            <a:spLocks noGrp="1"/>
          </p:cNvSpPr>
          <p:nvPr>
            <p:ph type="sldNum" sz="quarter" idx="12"/>
          </p:nvPr>
        </p:nvSpPr>
        <p:spPr/>
        <p:txBody>
          <a:bodyPr/>
          <a:lstStyle/>
          <a:p>
            <a:fld id="{BECEA2A7-8118-4BBB-B458-A85BC23F12DD}" type="slidenum">
              <a:rPr lang="zh-CN" altLang="en-US" smtClean="0"/>
              <a:t>54</a:t>
            </a:fld>
            <a:endParaRPr lang="zh-CN" altLang="en-US"/>
          </a:p>
        </p:txBody>
      </p:sp>
    </p:spTree>
    <p:extLst>
      <p:ext uri="{BB962C8B-B14F-4D97-AF65-F5344CB8AC3E}">
        <p14:creationId xmlns:p14="http://schemas.microsoft.com/office/powerpoint/2010/main" val="2604387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C23F34-22F9-41F7-9274-B490D8BACA11}"/>
              </a:ext>
            </a:extLst>
          </p:cNvPr>
          <p:cNvSpPr>
            <a:spLocks noGrp="1"/>
          </p:cNvSpPr>
          <p:nvPr>
            <p:ph type="title"/>
          </p:nvPr>
        </p:nvSpPr>
        <p:spPr/>
        <p:txBody>
          <a:bodyPr/>
          <a:lstStyle/>
          <a:p>
            <a:r>
              <a:rPr lang="en-US" altLang="zh-CN" dirty="0"/>
              <a:t>Multiturn closed orbit(</a:t>
            </a:r>
            <a:r>
              <a:rPr lang="zh-CN" altLang="en-US" dirty="0"/>
              <a:t>多圈闭轨</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31FB419-A464-4C63-BABF-DBD927A6E8DB}"/>
                  </a:ext>
                </a:extLst>
              </p:cNvPr>
              <p:cNvSpPr>
                <a:spLocks noGrp="1"/>
              </p:cNvSpPr>
              <p:nvPr>
                <p:ph idx="1"/>
              </p:nvPr>
            </p:nvSpPr>
            <p:spPr/>
            <p:txBody>
              <a:bodyPr>
                <a:normAutofit lnSpcReduction="10000"/>
              </a:bodyPr>
              <a:lstStyle/>
              <a:p>
                <a:pPr marL="0" indent="0">
                  <a:buNone/>
                </a:pPr>
                <a:r>
                  <a:rPr lang="en-US" altLang="zh-CN" dirty="0"/>
                  <a:t>In a linear system, multiturn closed orbit requires </a:t>
                </a:r>
                <a14:m>
                  <m:oMath xmlns:m="http://schemas.openxmlformats.org/officeDocument/2006/math">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𝑀</m:t>
                        </m:r>
                      </m:e>
                      <m:sup>
                        <m:r>
                          <a:rPr lang="en-US" altLang="zh-CN" b="0" i="1" dirty="0" smtClean="0">
                            <a:latin typeface="Cambria Math" panose="02040503050406030204" pitchFamily="18" charset="0"/>
                          </a:rPr>
                          <m:t>𝑚</m:t>
                        </m:r>
                      </m:sup>
                    </m:s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𝐼</m:t>
                    </m:r>
                  </m:oMath>
                </a14:m>
                <a:r>
                  <a:rPr lang="en-US" altLang="zh-CN" dirty="0"/>
                  <a:t>, the tune </a:t>
                </a:r>
              </a:p>
              <a:p>
                <a:pPr marL="0" indent="0">
                  <a:buNone/>
                </a:pPr>
                <a:r>
                  <a:rPr lang="el-GR" altLang="zh-CN" dirty="0"/>
                  <a:t>ν</a:t>
                </a:r>
                <a:r>
                  <a:rPr lang="en-US" altLang="zh-CN" dirty="0"/>
                  <a:t> must be an exact rational number, or </a:t>
                </a:r>
                <a:r>
                  <a:rPr lang="el-GR" altLang="zh-CN" dirty="0"/>
                  <a:t>ν</a:t>
                </a:r>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𝐾</m:t>
                        </m:r>
                      </m:num>
                      <m:den>
                        <m:r>
                          <a:rPr lang="en-US" altLang="zh-CN" b="0" i="1" dirty="0" smtClean="0">
                            <a:latin typeface="Cambria Math" panose="02040503050406030204" pitchFamily="18" charset="0"/>
                          </a:rPr>
                          <m:t>𝑚</m:t>
                        </m:r>
                      </m:den>
                    </m:f>
                  </m:oMath>
                </a14:m>
                <a:r>
                  <a:rPr lang="en-US" altLang="zh-CN" dirty="0"/>
                  <a:t>, both </a:t>
                </a:r>
                <a14:m>
                  <m:oMath xmlns:m="http://schemas.openxmlformats.org/officeDocument/2006/math">
                    <m:r>
                      <a:rPr lang="en-US" altLang="zh-CN" i="1" dirty="0">
                        <a:latin typeface="Cambria Math" panose="02040503050406030204" pitchFamily="18" charset="0"/>
                      </a:rPr>
                      <m:t>𝐾</m:t>
                    </m:r>
                  </m:oMath>
                </a14:m>
                <a:r>
                  <a:rPr lang="zh-CN" altLang="en-US" dirty="0"/>
                  <a:t> </a:t>
                </a:r>
                <a:r>
                  <a:rPr lang="en-US" altLang="zh-CN" dirty="0"/>
                  <a:t>and </a:t>
                </a:r>
                <a14:m>
                  <m:oMath xmlns:m="http://schemas.openxmlformats.org/officeDocument/2006/math">
                    <m:r>
                      <a:rPr lang="en-US" altLang="zh-CN" i="1" dirty="0">
                        <a:latin typeface="Cambria Math" panose="02040503050406030204" pitchFamily="18" charset="0"/>
                      </a:rPr>
                      <m:t>𝑚</m:t>
                    </m:r>
                  </m:oMath>
                </a14:m>
                <a:r>
                  <a:rPr lang="zh-CN" altLang="en-US" dirty="0"/>
                  <a:t> </a:t>
                </a:r>
                <a:r>
                  <a:rPr lang="en-US" altLang="zh-CN" dirty="0"/>
                  <a:t>are </a:t>
                </a:r>
              </a:p>
              <a:p>
                <a:pPr marL="0" indent="0">
                  <a:buNone/>
                </a:pPr>
                <a:r>
                  <a:rPr lang="en-US" altLang="zh-CN" dirty="0"/>
                  <a:t>integer. The situation change when nonlinearities are introduced. Under this case, the orbit is depend on the initial condition, and it is not linear relation, it is nonlinear relation. The solutions may not be unique. More over, the multiturn orbit may be not a stable orbit, this means around the orbit have no other particle except the ideal particle self. For the stable orbit, it is a island on the phase space. Different turns will lead to different islands. To get these islands one can do particles tracking. The centers of the islands constitute the multiturn closed orbit(COD)</a:t>
                </a:r>
                <a:endParaRPr lang="zh-CN" altLang="en-US" dirty="0"/>
              </a:p>
            </p:txBody>
          </p:sp>
        </mc:Choice>
        <mc:Fallback xmlns="">
          <p:sp>
            <p:nvSpPr>
              <p:cNvPr id="3" name="内容占位符 2">
                <a:extLst>
                  <a:ext uri="{FF2B5EF4-FFF2-40B4-BE49-F238E27FC236}">
                    <a16:creationId xmlns:a16="http://schemas.microsoft.com/office/drawing/2014/main" id="{F31FB419-A464-4C63-BABF-DBD927A6E8DB}"/>
                  </a:ext>
                </a:extLst>
              </p:cNvPr>
              <p:cNvSpPr>
                <a:spLocks noGrp="1" noRot="1" noChangeAspect="1" noMove="1" noResize="1" noEditPoints="1" noAdjustHandles="1" noChangeArrowheads="1" noChangeShapeType="1" noTextEdit="1"/>
              </p:cNvSpPr>
              <p:nvPr>
                <p:ph idx="1"/>
              </p:nvPr>
            </p:nvSpPr>
            <p:spPr>
              <a:blipFill>
                <a:blip r:embed="rId2"/>
                <a:stretch>
                  <a:fillRect l="-1217" t="-3221" r="-1855" b="-154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7E33C9BE-D4E0-4AA2-B2A1-FBDE73168A75}"/>
              </a:ext>
            </a:extLst>
          </p:cNvPr>
          <p:cNvSpPr>
            <a:spLocks noGrp="1"/>
          </p:cNvSpPr>
          <p:nvPr>
            <p:ph type="sldNum" sz="quarter" idx="12"/>
          </p:nvPr>
        </p:nvSpPr>
        <p:spPr/>
        <p:txBody>
          <a:bodyPr/>
          <a:lstStyle/>
          <a:p>
            <a:fld id="{BECEA2A7-8118-4BBB-B458-A85BC23F12DD}" type="slidenum">
              <a:rPr lang="zh-CN" altLang="en-US" smtClean="0"/>
              <a:t>55</a:t>
            </a:fld>
            <a:endParaRPr lang="zh-CN" altLang="en-US"/>
          </a:p>
        </p:txBody>
      </p:sp>
    </p:spTree>
    <p:extLst>
      <p:ext uri="{BB962C8B-B14F-4D97-AF65-F5344CB8AC3E}">
        <p14:creationId xmlns:p14="http://schemas.microsoft.com/office/powerpoint/2010/main" val="2778963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21B21F-4CE5-4189-8A53-23B00FFC3ABD}"/>
              </a:ext>
            </a:extLst>
          </p:cNvPr>
          <p:cNvSpPr>
            <a:spLocks noGrp="1"/>
          </p:cNvSpPr>
          <p:nvPr>
            <p:ph type="title"/>
          </p:nvPr>
        </p:nvSpPr>
        <p:spPr>
          <a:xfrm>
            <a:off x="838200" y="252392"/>
            <a:ext cx="10515600" cy="730902"/>
          </a:xfrm>
        </p:spPr>
        <p:txBody>
          <a:bodyPr>
            <a:normAutofit/>
          </a:bodyPr>
          <a:lstStyle/>
          <a:p>
            <a:r>
              <a:rPr lang="en-US" altLang="zh-CN" sz="4000" dirty="0"/>
              <a:t>Nonlinear coupling resonance(</a:t>
            </a:r>
            <a:r>
              <a:rPr lang="zh-CN" altLang="en-US" sz="4000" dirty="0"/>
              <a:t>非线性耦合共振</a:t>
            </a:r>
            <a:r>
              <a:rPr lang="en-US" altLang="zh-CN" sz="4000" dirty="0"/>
              <a:t>)</a:t>
            </a:r>
            <a:endParaRPr lang="zh-CN" altLang="en-US" sz="40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90473F5-EA66-4CB3-8ABA-36DD13D3AA68}"/>
                  </a:ext>
                </a:extLst>
              </p:cNvPr>
              <p:cNvSpPr>
                <a:spLocks noGrp="1"/>
              </p:cNvSpPr>
              <p:nvPr>
                <p:ph idx="1"/>
              </p:nvPr>
            </p:nvSpPr>
            <p:spPr>
              <a:xfrm>
                <a:off x="600891" y="1058449"/>
                <a:ext cx="5374024" cy="5223354"/>
              </a:xfrm>
            </p:spPr>
            <p:txBody>
              <a:bodyPr>
                <a:normAutofit fontScale="92500"/>
              </a:bodyPr>
              <a:lstStyle/>
              <a:p>
                <a:pPr marL="0" indent="0">
                  <a:buNone/>
                </a:pPr>
                <a:r>
                  <a:rPr lang="en-US" altLang="zh-CN" dirty="0"/>
                  <a:t>In a 2-D case, a resonance occur </a:t>
                </a:r>
              </a:p>
              <a:p>
                <a:pPr marL="0" indent="0">
                  <a:buNone/>
                </a:pPr>
                <a:r>
                  <a:rPr lang="en-US" altLang="zh-CN" dirty="0"/>
                  <a:t>when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𝑥</m:t>
                        </m:r>
                      </m:sub>
                    </m:sSub>
                    <m:sSub>
                      <m:sSubPr>
                        <m:ctrlPr>
                          <a:rPr lang="en-US" altLang="zh-CN" i="1" dirty="0" smtClean="0">
                            <a:latin typeface="Cambria Math" panose="02040503050406030204" pitchFamily="18" charset="0"/>
                          </a:rPr>
                        </m:ctrlPr>
                      </m:sSubPr>
                      <m:e>
                        <m:r>
                          <m:rPr>
                            <m:sty m:val="p"/>
                          </m:rPr>
                          <a:rPr lang="el-GR" altLang="zh-CN" i="1" dirty="0">
                            <a:latin typeface="Cambria Math" panose="02040503050406030204" pitchFamily="18" charset="0"/>
                          </a:rPr>
                          <m:t>ν</m:t>
                        </m:r>
                      </m:e>
                      <m:sub>
                        <m:r>
                          <a:rPr lang="en-US" altLang="zh-CN" b="0" i="1" dirty="0" smtClean="0">
                            <a:latin typeface="Cambria Math" panose="02040503050406030204" pitchFamily="18" charset="0"/>
                          </a:rPr>
                          <m:t>𝑥</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𝑦</m:t>
                        </m:r>
                      </m:sub>
                    </m:sSub>
                    <m:sSub>
                      <m:sSubPr>
                        <m:ctrlPr>
                          <a:rPr lang="en-US" altLang="zh-CN" i="1" dirty="0">
                            <a:latin typeface="Cambria Math" panose="02040503050406030204" pitchFamily="18" charset="0"/>
                          </a:rPr>
                        </m:ctrlPr>
                      </m:sSubPr>
                      <m:e>
                        <m:r>
                          <m:rPr>
                            <m:sty m:val="p"/>
                          </m:rPr>
                          <a:rPr lang="el-GR" altLang="zh-CN" i="1" dirty="0">
                            <a:latin typeface="Cambria Math" panose="02040503050406030204" pitchFamily="18" charset="0"/>
                          </a:rPr>
                          <m:t>ν</m:t>
                        </m:r>
                      </m:e>
                      <m:sub>
                        <m:r>
                          <a:rPr lang="en-US" altLang="zh-CN" b="0" i="1" dirty="0" smtClean="0">
                            <a:latin typeface="Cambria Math" panose="02040503050406030204" pitchFamily="18" charset="0"/>
                          </a:rPr>
                          <m:t>𝑦</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𝑛</m:t>
                    </m:r>
                  </m:oMath>
                </a14:m>
                <a:r>
                  <a:rPr lang="en-US" altLang="zh-CN" dirty="0"/>
                  <a:t>, where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𝑥</m:t>
                        </m:r>
                      </m:sub>
                    </m:sSub>
                  </m:oMath>
                </a14:m>
                <a:r>
                  <a:rPr lang="en-US" altLang="zh-CN" dirty="0"/>
                  <a:t> and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𝑦</m:t>
                        </m:r>
                      </m:sub>
                    </m:sSub>
                  </m:oMath>
                </a14:m>
                <a:r>
                  <a:rPr lang="zh-CN" altLang="en-US" dirty="0"/>
                  <a:t> </a:t>
                </a:r>
                <a:r>
                  <a:rPr lang="en-US" altLang="zh-CN" dirty="0"/>
                  <a:t>are integers. The order of  the resonance is given by </a:t>
                </a:r>
              </a:p>
              <a:p>
                <a:pPr marL="0" indent="0">
                  <a:buNone/>
                </a:pPr>
                <a14:m>
                  <m:oMath xmlns:m="http://schemas.openxmlformats.org/officeDocument/2006/math">
                    <m:r>
                      <a:rPr lang="en-US" altLang="zh-CN" b="0" i="0"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𝑥</m:t>
                        </m:r>
                      </m:sub>
                    </m:sSub>
                    <m:r>
                      <a:rPr lang="en-US" altLang="zh-CN" b="0" i="1" dirty="0" smtClean="0">
                        <a:latin typeface="Cambria Math" panose="02040503050406030204" pitchFamily="18" charset="0"/>
                      </a:rPr>
                      <m:t>|</m:t>
                    </m:r>
                  </m:oMath>
                </a14:m>
                <a:r>
                  <a:rPr lang="en-US" altLang="zh-CN" dirty="0"/>
                  <a:t>+</a:t>
                </a:r>
                <a14:m>
                  <m:oMath xmlns:m="http://schemas.openxmlformats.org/officeDocument/2006/math">
                    <m:r>
                      <a:rPr lang="en-US" altLang="zh-CN"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𝑦</m:t>
                        </m:r>
                      </m:sub>
                    </m:sSub>
                    <m:r>
                      <a:rPr lang="en-US" altLang="zh-CN" i="1" dirty="0">
                        <a:latin typeface="Cambria Math" panose="02040503050406030204" pitchFamily="18" charset="0"/>
                      </a:rPr>
                      <m:t>|</m:t>
                    </m:r>
                  </m:oMath>
                </a14:m>
                <a:r>
                  <a:rPr lang="en-US" altLang="zh-CN" dirty="0"/>
                  <a:t>. The figure shows the resonances up to 8</a:t>
                </a:r>
                <a:r>
                  <a:rPr lang="en-US" altLang="zh-CN" baseline="30000" dirty="0"/>
                  <a:t>th</a:t>
                </a:r>
                <a:r>
                  <a:rPr lang="en-US" altLang="zh-CN" dirty="0"/>
                  <a:t> order.</a:t>
                </a:r>
              </a:p>
              <a:p>
                <a:pPr marL="0" indent="0">
                  <a:buNone/>
                </a:pPr>
                <a:r>
                  <a:rPr lang="en-US" altLang="zh-CN" dirty="0"/>
                  <a:t>One have to select the working point to avoid some resonance. In general, the integer and half integer resonance must be avoided, and then sum resonance, because the beam will lose due to these resonance.</a:t>
                </a:r>
              </a:p>
            </p:txBody>
          </p:sp>
        </mc:Choice>
        <mc:Fallback xmlns="">
          <p:sp>
            <p:nvSpPr>
              <p:cNvPr id="3" name="内容占位符 2">
                <a:extLst>
                  <a:ext uri="{FF2B5EF4-FFF2-40B4-BE49-F238E27FC236}">
                    <a16:creationId xmlns:a16="http://schemas.microsoft.com/office/drawing/2014/main" id="{790473F5-EA66-4CB3-8ABA-36DD13D3AA68}"/>
                  </a:ext>
                </a:extLst>
              </p:cNvPr>
              <p:cNvSpPr>
                <a:spLocks noGrp="1" noRot="1" noChangeAspect="1" noMove="1" noResize="1" noEditPoints="1" noAdjustHandles="1" noChangeArrowheads="1" noChangeShapeType="1" noTextEdit="1"/>
              </p:cNvSpPr>
              <p:nvPr>
                <p:ph idx="1"/>
              </p:nvPr>
            </p:nvSpPr>
            <p:spPr>
              <a:xfrm>
                <a:off x="600891" y="1058449"/>
                <a:ext cx="5374024" cy="5223354"/>
              </a:xfrm>
              <a:blipFill>
                <a:blip r:embed="rId2"/>
                <a:stretch>
                  <a:fillRect l="-2043" t="-1869" r="-2043" b="-2453"/>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0D455960-7CC2-4349-9D45-3A7F32C8C174}"/>
              </a:ext>
            </a:extLst>
          </p:cNvPr>
          <p:cNvPicPr>
            <a:picLocks noChangeAspect="1"/>
          </p:cNvPicPr>
          <p:nvPr/>
        </p:nvPicPr>
        <p:blipFill>
          <a:blip r:embed="rId3"/>
          <a:stretch>
            <a:fillRect/>
          </a:stretch>
        </p:blipFill>
        <p:spPr>
          <a:xfrm>
            <a:off x="6064875" y="1011566"/>
            <a:ext cx="5632718" cy="5016138"/>
          </a:xfrm>
          <a:prstGeom prst="rect">
            <a:avLst/>
          </a:prstGeom>
        </p:spPr>
      </p:pic>
      <p:sp>
        <p:nvSpPr>
          <p:cNvPr id="4" name="灯片编号占位符 3">
            <a:extLst>
              <a:ext uri="{FF2B5EF4-FFF2-40B4-BE49-F238E27FC236}">
                <a16:creationId xmlns:a16="http://schemas.microsoft.com/office/drawing/2014/main" id="{EB207DD5-1676-4FB6-97F2-86D55F46695C}"/>
              </a:ext>
            </a:extLst>
          </p:cNvPr>
          <p:cNvSpPr>
            <a:spLocks noGrp="1"/>
          </p:cNvSpPr>
          <p:nvPr>
            <p:ph type="sldNum" sz="quarter" idx="12"/>
          </p:nvPr>
        </p:nvSpPr>
        <p:spPr/>
        <p:txBody>
          <a:bodyPr/>
          <a:lstStyle/>
          <a:p>
            <a:fld id="{BECEA2A7-8118-4BBB-B458-A85BC23F12DD}" type="slidenum">
              <a:rPr lang="zh-CN" altLang="en-US" smtClean="0"/>
              <a:t>56</a:t>
            </a:fld>
            <a:endParaRPr lang="zh-CN" altLang="en-US"/>
          </a:p>
        </p:txBody>
      </p:sp>
      <p:sp>
        <p:nvSpPr>
          <p:cNvPr id="5" name="文本框 4">
            <a:extLst>
              <a:ext uri="{FF2B5EF4-FFF2-40B4-BE49-F238E27FC236}">
                <a16:creationId xmlns:a16="http://schemas.microsoft.com/office/drawing/2014/main" id="{AF4F459C-7EB3-4FF8-8E26-E45D776D38A5}"/>
              </a:ext>
            </a:extLst>
          </p:cNvPr>
          <p:cNvSpPr txBox="1"/>
          <p:nvPr/>
        </p:nvSpPr>
        <p:spPr>
          <a:xfrm>
            <a:off x="8711852" y="6050071"/>
            <a:ext cx="872355" cy="369332"/>
          </a:xfrm>
          <a:prstGeom prst="rect">
            <a:avLst/>
          </a:prstGeom>
          <a:noFill/>
        </p:spPr>
        <p:txBody>
          <a:bodyPr wrap="none" rtlCol="0">
            <a:spAutoFit/>
          </a:bodyPr>
          <a:lstStyle/>
          <a:p>
            <a:r>
              <a:rPr lang="en-US" altLang="zh-CN" dirty="0"/>
              <a:t>X Tune</a:t>
            </a:r>
            <a:endParaRPr lang="zh-CN" altLang="en-US" dirty="0"/>
          </a:p>
        </p:txBody>
      </p:sp>
    </p:spTree>
    <p:extLst>
      <p:ext uri="{BB962C8B-B14F-4D97-AF65-F5344CB8AC3E}">
        <p14:creationId xmlns:p14="http://schemas.microsoft.com/office/powerpoint/2010/main" val="1862484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39B06-C068-4272-AFDD-4538C4BB7BB5}"/>
              </a:ext>
            </a:extLst>
          </p:cNvPr>
          <p:cNvSpPr>
            <a:spLocks noGrp="1"/>
          </p:cNvSpPr>
          <p:nvPr>
            <p:ph type="title"/>
          </p:nvPr>
        </p:nvSpPr>
        <p:spPr/>
        <p:txBody>
          <a:bodyPr/>
          <a:lstStyle/>
          <a:p>
            <a:r>
              <a:rPr lang="en-US" altLang="zh-CN" dirty="0"/>
              <a:t>Chromatic effect(</a:t>
            </a:r>
            <a:r>
              <a:rPr lang="zh-CN" altLang="en-US" dirty="0"/>
              <a:t>色品效应</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359C670-1EEA-4B88-83FA-3E0207C625E9}"/>
                  </a:ext>
                </a:extLst>
              </p:cNvPr>
              <p:cNvSpPr>
                <a:spLocks noGrp="1"/>
              </p:cNvSpPr>
              <p:nvPr>
                <p:ph idx="1"/>
              </p:nvPr>
            </p:nvSpPr>
            <p:spPr/>
            <p:txBody>
              <a:bodyPr>
                <a:normAutofit fontScale="92500"/>
              </a:bodyPr>
              <a:lstStyle/>
              <a:p>
                <a:pPr marL="0" indent="0">
                  <a:buNone/>
                </a:pPr>
                <a:r>
                  <a:rPr lang="en-US" altLang="zh-CN" dirty="0"/>
                  <a:t>Dispersion function(</a:t>
                </a:r>
                <a:r>
                  <a:rPr lang="zh-CN" altLang="en-US" dirty="0"/>
                  <a:t>色散函数</a:t>
                </a:r>
                <a:r>
                  <a:rPr lang="en-US" altLang="zh-CN" dirty="0"/>
                  <a:t>)</a:t>
                </a:r>
              </a:p>
              <a:p>
                <a:pPr marL="0" indent="0">
                  <a:buNone/>
                </a:pPr>
                <a:r>
                  <a:rPr lang="en-US" altLang="zh-CN" dirty="0"/>
                  <a:t>Momentum error</a:t>
                </a:r>
                <a:r>
                  <a:rPr lang="zh-CN" altLang="en-US" dirty="0"/>
                  <a:t>（动量误差）</a:t>
                </a:r>
                <a:endParaRPr lang="en-US" altLang="zh-CN" dirty="0"/>
              </a:p>
              <a:p>
                <a:pPr marL="0" indent="0">
                  <a:buNone/>
                </a:pPr>
                <a:r>
                  <a:rPr lang="en-US" altLang="zh-CN" dirty="0"/>
                  <a:t>In the beam, the particles have different energy and also the momentum. They have different trajectories in banding magnets, the momentum deviation </a:t>
                </a:r>
                <a14:m>
                  <m:oMath xmlns:m="http://schemas.openxmlformats.org/officeDocument/2006/math">
                    <m:r>
                      <a:rPr lang="el-GR" altLang="zh-CN" sz="2800" i="1" dirty="0" smtClean="0">
                        <a:latin typeface="Cambria Math" panose="02040503050406030204" pitchFamily="18" charset="0"/>
                        <a:ea typeface="Cambria Math" panose="02040503050406030204" pitchFamily="18" charset="0"/>
                      </a:rPr>
                      <m:t>∆</m:t>
                    </m:r>
                    <m:r>
                      <a:rPr lang="en-US" altLang="zh-CN" sz="2800" b="0" i="1" dirty="0" smtClean="0">
                        <a:latin typeface="Cambria Math" panose="02040503050406030204" pitchFamily="18" charset="0"/>
                      </a:rPr>
                      <m:t>𝑃</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𝑃</m:t>
                    </m:r>
                    <m:r>
                      <a:rPr lang="en-US" altLang="zh-CN" sz="2800" b="0" i="1" dirty="0" smtClean="0">
                        <a:latin typeface="Cambria Math" panose="02040503050406030204" pitchFamily="18" charset="0"/>
                      </a:rPr>
                      <m:t>(1+</m:t>
                    </m:r>
                    <m:r>
                      <m:rPr>
                        <m:sty m:val="p"/>
                      </m:rPr>
                      <a:rPr lang="el-GR" altLang="zh-CN" sz="2800" b="0" i="1" dirty="0" smtClean="0">
                        <a:latin typeface="Cambria Math" panose="02040503050406030204" pitchFamily="18" charset="0"/>
                      </a:rPr>
                      <m:t>δ</m:t>
                    </m:r>
                    <m:r>
                      <a:rPr lang="en-US" altLang="zh-CN" sz="2800" b="0" i="1" dirty="0" smtClean="0">
                        <a:latin typeface="Cambria Math" panose="02040503050406030204" pitchFamily="18" charset="0"/>
                      </a:rPr>
                      <m:t>)</m:t>
                    </m:r>
                  </m:oMath>
                </a14:m>
                <a:r>
                  <a:rPr lang="en-US" altLang="zh-CN" dirty="0"/>
                  <a:t>, the ratio is </a:t>
                </a:r>
                <a14:m>
                  <m:oMath xmlns:m="http://schemas.openxmlformats.org/officeDocument/2006/math">
                    <m:r>
                      <a:rPr lang="en-US" altLang="zh-CN" i="1" dirty="0">
                        <a:latin typeface="Cambria Math" panose="02040503050406030204" pitchFamily="18" charset="0"/>
                      </a:rPr>
                      <m:t>1+</m:t>
                    </m:r>
                    <m:r>
                      <m:rPr>
                        <m:sty m:val="p"/>
                      </m:rPr>
                      <a:rPr lang="el-GR" altLang="zh-CN" i="1" dirty="0">
                        <a:latin typeface="Cambria Math" panose="02040503050406030204" pitchFamily="18" charset="0"/>
                      </a:rPr>
                      <m:t>δ</m:t>
                    </m:r>
                  </m:oMath>
                </a14:m>
                <a:r>
                  <a:rPr lang="en-US" altLang="zh-CN" dirty="0"/>
                  <a:t>. </a:t>
                </a:r>
              </a:p>
              <a:p>
                <a:pPr marL="0" indent="0">
                  <a:buNone/>
                </a:pPr>
                <a:r>
                  <a:rPr lang="en-US" altLang="zh-CN" dirty="0"/>
                  <a:t>The energy ratio is </a:t>
                </a:r>
                <a14:m>
                  <m:oMath xmlns:m="http://schemas.openxmlformats.org/officeDocument/2006/math">
                    <m:f>
                      <m:fPr>
                        <m:ctrlPr>
                          <a:rPr lang="el-GR" altLang="zh-CN" i="1" dirty="0" smtClean="0">
                            <a:latin typeface="Cambria Math" panose="02040503050406030204" pitchFamily="18" charset="0"/>
                            <a:ea typeface="Cambria Math" panose="02040503050406030204" pitchFamily="18" charset="0"/>
                          </a:rPr>
                        </m:ctrlPr>
                      </m:fPr>
                      <m:num>
                        <m:r>
                          <a:rPr lang="el-GR"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𝐸</m:t>
                        </m:r>
                      </m:num>
                      <m:den>
                        <m:r>
                          <a:rPr lang="en-US" altLang="zh-CN" b="0" i="1" dirty="0" smtClean="0">
                            <a:latin typeface="Cambria Math" panose="02040503050406030204" pitchFamily="18" charset="0"/>
                            <a:ea typeface="Cambria Math" panose="02040503050406030204" pitchFamily="18" charset="0"/>
                          </a:rPr>
                          <m:t>𝐸</m:t>
                        </m:r>
                      </m:den>
                    </m:f>
                    <m:r>
                      <a:rPr lang="en-US" altLang="zh-CN" i="1" dirty="0">
                        <a:latin typeface="Cambria Math" panose="02040503050406030204" pitchFamily="18" charset="0"/>
                      </a:rPr>
                      <m:t>=</m:t>
                    </m:r>
                    <m:f>
                      <m:fPr>
                        <m:ctrlPr>
                          <a:rPr lang="en-US" altLang="zh-CN" i="1" dirty="0" smtClean="0">
                            <a:latin typeface="Cambria Math" panose="02040503050406030204" pitchFamily="18" charset="0"/>
                          </a:rPr>
                        </m:ctrlPr>
                      </m:fPr>
                      <m:num>
                        <m:sSubSup>
                          <m:sSubSupPr>
                            <m:ctrlPr>
                              <a:rPr lang="en-US" altLang="zh-CN" i="1" dirty="0">
                                <a:latin typeface="Cambria Math" panose="02040503050406030204" pitchFamily="18" charset="0"/>
                              </a:rPr>
                            </m:ctrlPr>
                          </m:sSubSupPr>
                          <m:e>
                            <m:r>
                              <a:rPr lang="zh-CN" altLang="en-US" i="1" dirty="0">
                                <a:latin typeface="Cambria Math" panose="02040503050406030204" pitchFamily="18" charset="0"/>
                              </a:rPr>
                              <m:t>𝛽</m:t>
                            </m:r>
                          </m:e>
                          <m:sub>
                            <m:r>
                              <a:rPr lang="en-US" altLang="zh-CN" i="1" dirty="0">
                                <a:latin typeface="Cambria Math" panose="02040503050406030204" pitchFamily="18" charset="0"/>
                              </a:rPr>
                              <m:t>0</m:t>
                            </m:r>
                          </m:sub>
                          <m:sup>
                            <m:r>
                              <a:rPr lang="en-US" altLang="zh-CN" i="1" dirty="0">
                                <a:latin typeface="Cambria Math" panose="02040503050406030204" pitchFamily="18" charset="0"/>
                              </a:rPr>
                              <m:t>2</m:t>
                            </m:r>
                          </m:sup>
                        </m:sSubSup>
                      </m:num>
                      <m:den>
                        <m:sSubSup>
                          <m:sSubSupPr>
                            <m:ctrlPr>
                              <a:rPr lang="en-US" altLang="zh-CN" i="1" dirty="0">
                                <a:latin typeface="Cambria Math" panose="02040503050406030204" pitchFamily="18" charset="0"/>
                              </a:rPr>
                            </m:ctrlPr>
                          </m:sSubSupPr>
                          <m:e>
                            <m:r>
                              <a:rPr lang="en-US" altLang="zh-CN" b="0" i="1" dirty="0" smtClean="0">
                                <a:latin typeface="Cambria Math" panose="02040503050406030204" pitchFamily="18" charset="0"/>
                              </a:rPr>
                              <m:t>1+</m:t>
                            </m:r>
                            <m:r>
                              <a:rPr lang="zh-CN" altLang="en-US" i="1" dirty="0">
                                <a:latin typeface="Cambria Math" panose="02040503050406030204" pitchFamily="18" charset="0"/>
                              </a:rPr>
                              <m:t>𝛽</m:t>
                            </m:r>
                          </m:e>
                          <m:sub>
                            <m:r>
                              <a:rPr lang="en-US" altLang="zh-CN" i="1" dirty="0">
                                <a:latin typeface="Cambria Math" panose="02040503050406030204" pitchFamily="18" charset="0"/>
                              </a:rPr>
                              <m:t>0</m:t>
                            </m:r>
                          </m:sub>
                          <m:sup>
                            <m:r>
                              <a:rPr lang="en-US" altLang="zh-CN" i="1" dirty="0">
                                <a:latin typeface="Cambria Math" panose="02040503050406030204" pitchFamily="18" charset="0"/>
                              </a:rPr>
                              <m:t>2</m:t>
                            </m:r>
                          </m:sup>
                        </m:sSubSup>
                        <m:r>
                          <m:rPr>
                            <m:sty m:val="p"/>
                          </m:rPr>
                          <a:rPr lang="el-GR" altLang="zh-CN" i="1" dirty="0">
                            <a:latin typeface="Cambria Math" panose="02040503050406030204" pitchFamily="18" charset="0"/>
                          </a:rPr>
                          <m:t>δ</m:t>
                        </m:r>
                      </m:den>
                    </m:f>
                    <m:f>
                      <m:fPr>
                        <m:ctrlPr>
                          <a:rPr lang="el-GR" altLang="zh-CN" i="1" dirty="0">
                            <a:latin typeface="Cambria Math" panose="02040503050406030204" pitchFamily="18" charset="0"/>
                            <a:ea typeface="Cambria Math" panose="02040503050406030204" pitchFamily="18" charset="0"/>
                          </a:rPr>
                        </m:ctrlPr>
                      </m:fPr>
                      <m:num>
                        <m:r>
                          <a:rPr lang="el-GR" altLang="zh-CN" i="1" dirty="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𝑃</m:t>
                        </m:r>
                      </m:num>
                      <m:den>
                        <m:r>
                          <a:rPr lang="en-US" altLang="zh-CN" b="0" i="1" dirty="0" smtClean="0">
                            <a:latin typeface="Cambria Math" panose="02040503050406030204" pitchFamily="18" charset="0"/>
                          </a:rPr>
                          <m:t>𝑃</m:t>
                        </m:r>
                      </m:den>
                    </m:f>
                    <m:r>
                      <a:rPr lang="en-US" altLang="zh-CN" b="0" i="1" dirty="0" smtClean="0">
                        <a:latin typeface="Cambria Math" panose="02040503050406030204" pitchFamily="18" charset="0"/>
                        <a:ea typeface="Cambria Math" panose="02040503050406030204" pitchFamily="18" charset="0"/>
                      </a:rPr>
                      <m:t>=</m:t>
                    </m:r>
                    <m:sSubSup>
                      <m:sSubSupPr>
                        <m:ctrlPr>
                          <a:rPr lang="en-US" altLang="zh-CN" i="1" dirty="0">
                            <a:latin typeface="Cambria Math" panose="02040503050406030204" pitchFamily="18" charset="0"/>
                          </a:rPr>
                        </m:ctrlPr>
                      </m:sSubSupPr>
                      <m:e>
                        <m:r>
                          <a:rPr lang="zh-CN" altLang="en-US" i="1" dirty="0">
                            <a:latin typeface="Cambria Math" panose="02040503050406030204" pitchFamily="18" charset="0"/>
                          </a:rPr>
                          <m:t>𝛽</m:t>
                        </m:r>
                      </m:e>
                      <m:sub>
                        <m:r>
                          <a:rPr lang="en-US" altLang="zh-CN" i="1" dirty="0">
                            <a:latin typeface="Cambria Math" panose="02040503050406030204" pitchFamily="18" charset="0"/>
                          </a:rPr>
                          <m:t>0</m:t>
                        </m:r>
                      </m:sub>
                      <m:sup>
                        <m:r>
                          <a:rPr lang="en-US" altLang="zh-CN" i="1" dirty="0">
                            <a:latin typeface="Cambria Math" panose="02040503050406030204" pitchFamily="18" charset="0"/>
                          </a:rPr>
                          <m:t>2</m:t>
                        </m:r>
                      </m:sup>
                    </m:sSubSup>
                    <m:r>
                      <a:rPr lang="en-US" altLang="zh-CN" i="1" dirty="0">
                        <a:latin typeface="Cambria Math" panose="02040503050406030204" pitchFamily="18" charset="0"/>
                      </a:rPr>
                      <m:t>(1+</m:t>
                    </m:r>
                    <m:r>
                      <m:rPr>
                        <m:sty m:val="p"/>
                      </m:rPr>
                      <a:rPr lang="el-GR" altLang="zh-CN" i="1" dirty="0">
                        <a:latin typeface="Cambria Math" panose="02040503050406030204" pitchFamily="18" charset="0"/>
                      </a:rPr>
                      <m:t>δ</m:t>
                    </m:r>
                    <m:r>
                      <a:rPr lang="en-US" altLang="zh-CN" i="1" dirty="0">
                        <a:latin typeface="Cambria Math" panose="02040503050406030204" pitchFamily="18" charset="0"/>
                      </a:rPr>
                      <m:t>)</m:t>
                    </m:r>
                  </m:oMath>
                </a14:m>
                <a:r>
                  <a:rPr lang="en-US" altLang="zh-CN" dirty="0"/>
                  <a:t>, for high energy electron machine </a:t>
                </a:r>
                <a14:m>
                  <m:oMath xmlns:m="http://schemas.openxmlformats.org/officeDocument/2006/math">
                    <m:r>
                      <a:rPr lang="en-US" altLang="zh-CN" i="1" dirty="0">
                        <a:latin typeface="Cambria Math" panose="02040503050406030204" pitchFamily="18" charset="0"/>
                      </a:rPr>
                      <m:t>𝐸</m:t>
                    </m:r>
                    <m:r>
                      <a:rPr lang="en-US" altLang="zh-CN" b="0" i="1" dirty="0" smtClean="0">
                        <a:latin typeface="Cambria Math" panose="02040503050406030204" pitchFamily="18" charset="0"/>
                      </a:rPr>
                      <m:t>=100</m:t>
                    </m:r>
                    <m:r>
                      <a:rPr lang="en-US" altLang="zh-CN" b="0" i="1" dirty="0" smtClean="0">
                        <a:latin typeface="Cambria Math" panose="02040503050406030204" pitchFamily="18" charset="0"/>
                      </a:rPr>
                      <m:t>𝑀𝑒𝑉</m:t>
                    </m:r>
                  </m:oMath>
                </a14:m>
                <a:r>
                  <a:rPr lang="en-US" altLang="zh-CN" dirty="0"/>
                  <a:t>, </a:t>
                </a:r>
                <a:r>
                  <a:rPr lang="el-GR" altLang="zh-CN" dirty="0"/>
                  <a:t>γ</a:t>
                </a:r>
                <a:r>
                  <a:rPr lang="en-US" altLang="zh-CN" dirty="0"/>
                  <a:t>=100/0.51099891=195.695,</a:t>
                </a:r>
                <a14:m>
                  <m:oMath xmlns:m="http://schemas.openxmlformats.org/officeDocument/2006/math">
                    <m:sSub>
                      <m:sSubPr>
                        <m:ctrlPr>
                          <a:rPr lang="el-GR" altLang="zh-CN" i="1" dirty="0" smtClean="0">
                            <a:latin typeface="Cambria Math" panose="02040503050406030204" pitchFamily="18" charset="0"/>
                            <a:ea typeface="Cambria Math" panose="02040503050406030204" pitchFamily="18" charset="0"/>
                          </a:rPr>
                        </m:ctrlPr>
                      </m:sSubPr>
                      <m:e>
                        <m:r>
                          <m:rPr>
                            <m:sty m:val="p"/>
                          </m:rPr>
                          <a:rPr lang="el-GR" altLang="zh-CN" i="1" dirty="0">
                            <a:latin typeface="Cambria Math" panose="02040503050406030204" pitchFamily="18" charset="0"/>
                            <a:ea typeface="Cambria Math" panose="02040503050406030204" pitchFamily="18" charset="0"/>
                          </a:rPr>
                          <m:t>β</m:t>
                        </m:r>
                      </m:e>
                      <m:sub>
                        <m:r>
                          <a:rPr lang="en-US" altLang="zh-CN" b="0" i="1" dirty="0" smtClean="0">
                            <a:latin typeface="Cambria Math" panose="02040503050406030204" pitchFamily="18" charset="0"/>
                            <a:ea typeface="Cambria Math" panose="02040503050406030204" pitchFamily="18" charset="0"/>
                          </a:rPr>
                          <m:t>0</m:t>
                        </m:r>
                      </m:sub>
                    </m:sSub>
                    <m:r>
                      <a:rPr lang="en-US" altLang="zh-CN" b="0" i="1" dirty="0" smtClean="0">
                        <a:latin typeface="Cambria Math" panose="02040503050406030204" pitchFamily="18" charset="0"/>
                        <a:ea typeface="Cambria Math" panose="02040503050406030204" pitchFamily="18" charset="0"/>
                      </a:rPr>
                      <m:t>=0.9999</m:t>
                    </m:r>
                    <m:r>
                      <a:rPr lang="en-US" altLang="zh-CN" b="0" i="0" dirty="0" smtClean="0">
                        <a:latin typeface="Cambria Math" panose="02040503050406030204" pitchFamily="18" charset="0"/>
                        <a:ea typeface="Cambria Math" panose="02040503050406030204" pitchFamily="18" charset="0"/>
                      </a:rPr>
                      <m:t>87,</m:t>
                    </m:r>
                  </m:oMath>
                </a14:m>
                <a:r>
                  <a:rPr lang="el-GR" altLang="zh-CN" dirty="0">
                    <a:ea typeface="Cambria Math" panose="02040503050406030204" pitchFamily="18" charset="0"/>
                  </a:rPr>
                  <a:t> </a:t>
                </a:r>
                <a14:m>
                  <m:oMath xmlns:m="http://schemas.openxmlformats.org/officeDocument/2006/math">
                    <m:sSubSup>
                      <m:sSubSupPr>
                        <m:ctrlPr>
                          <a:rPr lang="el-GR" altLang="zh-CN" i="1" dirty="0" smtClean="0">
                            <a:latin typeface="Cambria Math" panose="02040503050406030204" pitchFamily="18" charset="0"/>
                            <a:ea typeface="Cambria Math" panose="02040503050406030204" pitchFamily="18" charset="0"/>
                          </a:rPr>
                        </m:ctrlPr>
                      </m:sSubSupPr>
                      <m:e>
                        <m:r>
                          <m:rPr>
                            <m:sty m:val="p"/>
                          </m:rPr>
                          <a:rPr lang="el-GR" altLang="zh-CN" i="1" dirty="0">
                            <a:latin typeface="Cambria Math" panose="02040503050406030204" pitchFamily="18" charset="0"/>
                            <a:ea typeface="Cambria Math" panose="02040503050406030204" pitchFamily="18" charset="0"/>
                          </a:rPr>
                          <m:t>β</m:t>
                        </m:r>
                      </m:e>
                      <m:sub>
                        <m:r>
                          <a:rPr lang="en-US" altLang="zh-CN" b="0" i="1" dirty="0" smtClean="0">
                            <a:latin typeface="Cambria Math" panose="02040503050406030204" pitchFamily="18" charset="0"/>
                            <a:ea typeface="Cambria Math" panose="02040503050406030204" pitchFamily="18" charset="0"/>
                          </a:rPr>
                          <m:t>0</m:t>
                        </m:r>
                      </m:sub>
                      <m:sup>
                        <m:r>
                          <a:rPr lang="en-US" altLang="zh-CN" b="0" i="1" dirty="0" smtClean="0">
                            <a:latin typeface="Cambria Math" panose="02040503050406030204" pitchFamily="18" charset="0"/>
                            <a:ea typeface="Cambria Math" panose="02040503050406030204" pitchFamily="18" charset="0"/>
                          </a:rPr>
                          <m:t>2</m:t>
                        </m:r>
                      </m:sup>
                    </m:sSubSup>
                  </m:oMath>
                </a14:m>
                <a:r>
                  <a:rPr lang="en-US" altLang="zh-CN" dirty="0"/>
                  <a:t>=</a:t>
                </a:r>
                <a:r>
                  <a:rPr lang="zh-CN" altLang="en-US" dirty="0"/>
                  <a:t> </a:t>
                </a:r>
                <a:r>
                  <a:rPr lang="en-US" altLang="zh-CN" dirty="0"/>
                  <a:t>0.999974=1, so </a:t>
                </a:r>
                <a14:m>
                  <m:oMath xmlns:m="http://schemas.openxmlformats.org/officeDocument/2006/math">
                    <m:f>
                      <m:fPr>
                        <m:ctrlPr>
                          <a:rPr lang="el-GR" altLang="zh-CN" i="1" dirty="0">
                            <a:latin typeface="Cambria Math" panose="02040503050406030204" pitchFamily="18" charset="0"/>
                            <a:ea typeface="Cambria Math" panose="02040503050406030204" pitchFamily="18" charset="0"/>
                          </a:rPr>
                        </m:ctrlPr>
                      </m:fPr>
                      <m:num>
                        <m:r>
                          <a:rPr lang="el-GR"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𝐸</m:t>
                        </m:r>
                      </m:num>
                      <m:den>
                        <m:r>
                          <a:rPr lang="en-US" altLang="zh-CN" i="1" dirty="0">
                            <a:latin typeface="Cambria Math" panose="02040503050406030204" pitchFamily="18" charset="0"/>
                            <a:ea typeface="Cambria Math" panose="02040503050406030204" pitchFamily="18" charset="0"/>
                          </a:rPr>
                          <m:t>𝐸</m:t>
                        </m:r>
                      </m:den>
                    </m:f>
                  </m:oMath>
                </a14:m>
                <a:r>
                  <a:rPr lang="en-US" altLang="zh-CN" dirty="0"/>
                  <a:t>=</a:t>
                </a:r>
                <a:r>
                  <a:rPr lang="el-GR" altLang="zh-CN" dirty="0">
                    <a:ea typeface="Cambria Math" panose="02040503050406030204" pitchFamily="18" charset="0"/>
                  </a:rPr>
                  <a:t> </a:t>
                </a:r>
                <a14:m>
                  <m:oMath xmlns:m="http://schemas.openxmlformats.org/officeDocument/2006/math">
                    <m:f>
                      <m:fPr>
                        <m:ctrlPr>
                          <a:rPr lang="el-GR" altLang="zh-CN" i="1" dirty="0">
                            <a:latin typeface="Cambria Math" panose="02040503050406030204" pitchFamily="18" charset="0"/>
                            <a:ea typeface="Cambria Math" panose="02040503050406030204" pitchFamily="18" charset="0"/>
                          </a:rPr>
                        </m:ctrlPr>
                      </m:fPr>
                      <m:num>
                        <m:r>
                          <a:rPr lang="el-GR"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𝑃</m:t>
                        </m:r>
                      </m:num>
                      <m:den>
                        <m:r>
                          <a:rPr lang="en-US" altLang="zh-CN" i="1" dirty="0">
                            <a:latin typeface="Cambria Math" panose="02040503050406030204" pitchFamily="18" charset="0"/>
                          </a:rPr>
                          <m:t>𝑃</m:t>
                        </m:r>
                      </m:den>
                    </m:f>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1+</m:t>
                    </m:r>
                    <m:r>
                      <m:rPr>
                        <m:sty m:val="p"/>
                      </m:rPr>
                      <a:rPr lang="el-GR" altLang="zh-CN" i="1" dirty="0">
                        <a:latin typeface="Cambria Math" panose="02040503050406030204" pitchFamily="18" charset="0"/>
                      </a:rPr>
                      <m:t>δ</m:t>
                    </m:r>
                  </m:oMath>
                </a14:m>
                <a:endParaRPr lang="en-US" altLang="zh-CN" dirty="0"/>
              </a:p>
              <a:p>
                <a:pPr marL="0" indent="0">
                  <a:buNone/>
                </a:pPr>
                <a:r>
                  <a:rPr lang="en-US" altLang="zh-CN" dirty="0"/>
                  <a:t>For the proton machine, for example CSNS, E=1.6GeV, </a:t>
                </a:r>
                <a:r>
                  <a:rPr lang="el-GR" altLang="zh-CN" dirty="0"/>
                  <a:t>γ</a:t>
                </a:r>
                <a:r>
                  <a:rPr lang="en-US" altLang="zh-CN" dirty="0"/>
                  <a:t>≈1.7,</a:t>
                </a:r>
                <a:r>
                  <a:rPr lang="el-GR" altLang="zh-CN" dirty="0"/>
                  <a:t> </a:t>
                </a:r>
                <a14:m>
                  <m:oMath xmlns:m="http://schemas.openxmlformats.org/officeDocument/2006/math">
                    <m:r>
                      <m:rPr>
                        <m:sty m:val="p"/>
                      </m:rPr>
                      <a:rPr lang="el-GR" altLang="zh-CN" i="1" dirty="0" smtClean="0">
                        <a:latin typeface="Cambria Math" panose="02040503050406030204" pitchFamily="18" charset="0"/>
                        <a:ea typeface="Cambria Math" panose="02040503050406030204" pitchFamily="18" charset="0"/>
                      </a:rPr>
                      <m:t>β</m:t>
                    </m:r>
                    <m:r>
                      <a:rPr lang="el-GR" altLang="zh-CN" i="1" dirty="0" smtClean="0">
                        <a:latin typeface="Cambria Math" panose="02040503050406030204" pitchFamily="18" charset="0"/>
                        <a:ea typeface="Cambria Math" panose="02040503050406030204" pitchFamily="18" charset="0"/>
                      </a:rPr>
                      <m:t> </m:t>
                    </m:r>
                  </m:oMath>
                </a14:m>
                <a:r>
                  <a:rPr lang="en-US" altLang="zh-CN" dirty="0"/>
                  <a:t>≈0.808</a:t>
                </a:r>
                <a:endParaRPr lang="zh-CN" altLang="en-US" dirty="0"/>
              </a:p>
            </p:txBody>
          </p:sp>
        </mc:Choice>
        <mc:Fallback xmlns="">
          <p:sp>
            <p:nvSpPr>
              <p:cNvPr id="3" name="内容占位符 2">
                <a:extLst>
                  <a:ext uri="{FF2B5EF4-FFF2-40B4-BE49-F238E27FC236}">
                    <a16:creationId xmlns:a16="http://schemas.microsoft.com/office/drawing/2014/main" id="{4359C670-1EEA-4B88-83FA-3E0207C625E9}"/>
                  </a:ext>
                </a:extLst>
              </p:cNvPr>
              <p:cNvSpPr>
                <a:spLocks noGrp="1" noRot="1" noChangeAspect="1" noMove="1" noResize="1" noEditPoints="1" noAdjustHandles="1" noChangeArrowheads="1" noChangeShapeType="1" noTextEdit="1"/>
              </p:cNvSpPr>
              <p:nvPr>
                <p:ph idx="1"/>
              </p:nvPr>
            </p:nvSpPr>
            <p:spPr>
              <a:blipFill>
                <a:blip r:embed="rId2"/>
                <a:stretch>
                  <a:fillRect l="-1043" t="-2101" r="-1913" b="-1120"/>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CA88831-22BB-4C27-B554-30B4ADCD08E7}"/>
              </a:ext>
            </a:extLst>
          </p:cNvPr>
          <p:cNvSpPr>
            <a:spLocks noGrp="1"/>
          </p:cNvSpPr>
          <p:nvPr>
            <p:ph type="sldNum" sz="quarter" idx="12"/>
          </p:nvPr>
        </p:nvSpPr>
        <p:spPr/>
        <p:txBody>
          <a:bodyPr/>
          <a:lstStyle/>
          <a:p>
            <a:fld id="{BECEA2A7-8118-4BBB-B458-A85BC23F12DD}" type="slidenum">
              <a:rPr lang="zh-CN" altLang="en-US" smtClean="0"/>
              <a:t>57</a:t>
            </a:fld>
            <a:endParaRPr lang="zh-CN" altLang="en-US"/>
          </a:p>
        </p:txBody>
      </p:sp>
    </p:spTree>
    <p:extLst>
      <p:ext uri="{BB962C8B-B14F-4D97-AF65-F5344CB8AC3E}">
        <p14:creationId xmlns:p14="http://schemas.microsoft.com/office/powerpoint/2010/main" val="2834911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5A23B1-2825-4A86-8B82-BAD4454B6373}"/>
              </a:ext>
            </a:extLst>
          </p:cNvPr>
          <p:cNvSpPr>
            <a:spLocks noGrp="1"/>
          </p:cNvSpPr>
          <p:nvPr>
            <p:ph type="title"/>
          </p:nvPr>
        </p:nvSpPr>
        <p:spPr/>
        <p:txBody>
          <a:bodyPr/>
          <a:lstStyle/>
          <a:p>
            <a:r>
              <a:rPr lang="en-US" altLang="zh-CN" dirty="0"/>
              <a:t>Equation of motion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2B36991-8D8A-4B9B-AE12-B74B5F59FE4A}"/>
                  </a:ext>
                </a:extLst>
              </p:cNvPr>
              <p:cNvSpPr>
                <a:spLocks noGrp="1"/>
              </p:cNvSpPr>
              <p:nvPr>
                <p:ph idx="1"/>
              </p:nvPr>
            </p:nvSpPr>
            <p:spPr/>
            <p:txBody>
              <a:bodyPr>
                <a:normAutofit lnSpcReduction="10000"/>
              </a:bodyPr>
              <a:lstStyle/>
              <a:p>
                <a:pPr marL="0" indent="0">
                  <a:buNone/>
                </a:pPr>
                <a:r>
                  <a:rPr lang="en-US" altLang="zh-CN" sz="2000" b="0" dirty="0">
                    <a:latin typeface="Cambria Math" panose="02040503050406030204" pitchFamily="18" charset="0"/>
                    <a:ea typeface="新宋体" panose="02010609030101010101" pitchFamily="49" charset="-122"/>
                  </a:rPr>
                  <a:t>According to eq.(3), the equation of motion with momentum deviation </a:t>
                </a:r>
                <a:r>
                  <a:rPr lang="en-US" altLang="zh-CN" sz="2000" dirty="0">
                    <a:latin typeface="Cambria Math" panose="02040503050406030204" pitchFamily="18" charset="0"/>
                    <a:ea typeface="新宋体" panose="02010609030101010101" pitchFamily="49" charset="-122"/>
                  </a:rPr>
                  <a:t>is </a:t>
                </a:r>
                <a:endParaRPr lang="en-US" altLang="zh-CN" sz="2000" b="0" dirty="0">
                  <a:latin typeface="Cambria Math" panose="02040503050406030204" pitchFamily="18" charset="0"/>
                  <a:ea typeface="新宋体" panose="02010609030101010101" pitchFamily="49" charset="-122"/>
                </a:endParaRPr>
              </a:p>
              <a:p>
                <a:pPr marL="0" indent="0">
                  <a:buNone/>
                </a:pPr>
                <a14:m>
                  <m:oMath xmlns:m="http://schemas.openxmlformats.org/officeDocument/2006/math">
                    <m:sSup>
                      <m:sSupPr>
                        <m:ctrlPr>
                          <a:rPr lang="en-US" altLang="zh-CN" sz="2000" b="0" i="1" dirty="0" smtClean="0">
                            <a:latin typeface="Cambria Math" panose="02040503050406030204" pitchFamily="18" charset="0"/>
                            <a:ea typeface="新宋体" panose="02010609030101010101" pitchFamily="49" charset="-122"/>
                          </a:rPr>
                        </m:ctrlPr>
                      </m:sSupPr>
                      <m:e>
                        <m:r>
                          <a:rPr lang="en-US" altLang="zh-CN" sz="2000" b="0" i="1" dirty="0" smtClean="0">
                            <a:latin typeface="Cambria Math" panose="02040503050406030204" pitchFamily="18" charset="0"/>
                          </a:rPr>
                          <m:t>𝑥</m:t>
                        </m:r>
                      </m:e>
                      <m:sup>
                        <m:r>
                          <a:rPr lang="en-US" altLang="zh-CN" sz="2000" b="0" i="1" dirty="0">
                            <a:latin typeface="Cambria Math" panose="02040503050406030204" pitchFamily="18" charset="0"/>
                          </a:rPr>
                          <m:t>″</m:t>
                        </m:r>
                      </m:sup>
                    </m:sSup>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m:rPr>
                            <m:sty m:val="p"/>
                          </m:rPr>
                          <a:rPr lang="el-GR" altLang="zh-CN" sz="2000" i="1" dirty="0">
                            <a:latin typeface="Cambria Math" panose="02040503050406030204" pitchFamily="18" charset="0"/>
                          </a:rPr>
                          <m:t>ρ</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𝑥</m:t>
                        </m:r>
                      </m:num>
                      <m:den>
                        <m:sSup>
                          <m:sSupPr>
                            <m:ctrlPr>
                              <a:rPr lang="en-US" altLang="zh-CN" sz="2000" i="1" dirty="0" smtClean="0">
                                <a:latin typeface="Cambria Math" panose="02040503050406030204" pitchFamily="18" charset="0"/>
                              </a:rPr>
                            </m:ctrlPr>
                          </m:sSupPr>
                          <m:e>
                            <m:r>
                              <m:rPr>
                                <m:sty m:val="p"/>
                              </m:rPr>
                              <a:rPr lang="el-GR" altLang="zh-CN" sz="2000" i="1" dirty="0">
                                <a:latin typeface="Cambria Math" panose="02040503050406030204" pitchFamily="18" charset="0"/>
                              </a:rPr>
                              <m:t>ρ</m:t>
                            </m:r>
                          </m:e>
                          <m:sup>
                            <m:r>
                              <a:rPr lang="en-US" altLang="zh-CN" sz="2000" b="0" i="1" dirty="0" smtClean="0">
                                <a:latin typeface="Cambria Math" panose="02040503050406030204" pitchFamily="18" charset="0"/>
                              </a:rPr>
                              <m:t>2</m:t>
                            </m:r>
                          </m:sup>
                        </m:sSup>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sSub>
                          <m:sSubPr>
                            <m:ctrlPr>
                              <a:rPr lang="en-US" altLang="zh-CN" sz="2000" i="1" dirty="0">
                                <a:latin typeface="Cambria Math" panose="02040503050406030204" pitchFamily="18" charset="0"/>
                              </a:rPr>
                            </m:ctrlPr>
                          </m:sSubPr>
                          <m:e>
                            <m:r>
                              <m:rPr>
                                <m:nor/>
                              </m:rPr>
                              <a:rPr lang="en-US" altLang="zh-CN" sz="2000" b="0" i="0" dirty="0" smtClean="0">
                                <a:latin typeface="Cambria Math" panose="02040503050406030204" pitchFamily="18" charset="0"/>
                              </a:rPr>
                              <m:t>e</m:t>
                            </m:r>
                            <m:r>
                              <a:rPr lang="en-US" altLang="zh-CN" sz="2000" i="1" dirty="0">
                                <a:latin typeface="Cambria Math" panose="02040503050406030204" pitchFamily="18" charset="0"/>
                              </a:rPr>
                              <m:t>𝐵</m:t>
                            </m:r>
                          </m:e>
                          <m:sub>
                            <m:r>
                              <a:rPr lang="en-US" altLang="zh-CN" sz="2000" i="1" dirty="0">
                                <a:latin typeface="Cambria Math" panose="02040503050406030204" pitchFamily="18" charset="0"/>
                              </a:rPr>
                              <m:t>𝑦</m:t>
                            </m:r>
                          </m:sub>
                        </m:sSub>
                      </m:num>
                      <m:den>
                        <m:sSub>
                          <m:sSubPr>
                            <m:ctrlPr>
                              <a:rPr lang="en-US" altLang="zh-CN" sz="2000" i="1" dirty="0" smtClean="0">
                                <a:latin typeface="Cambria Math" panose="02040503050406030204" pitchFamily="18" charset="0"/>
                              </a:rPr>
                            </m:ctrlPr>
                          </m:sSubPr>
                          <m:e>
                            <m:r>
                              <a:rPr lang="en-US" altLang="zh-CN" sz="2000" i="1" dirty="0">
                                <a:latin typeface="Cambria Math" panose="02040503050406030204" pitchFamily="18" charset="0"/>
                              </a:rPr>
                              <m:t>𝑃</m:t>
                            </m:r>
                          </m:e>
                          <m:sub>
                            <m:r>
                              <a:rPr lang="en-US" altLang="zh-CN" sz="2000" b="0" i="1" dirty="0" smtClean="0">
                                <a:latin typeface="Cambria Math" panose="02040503050406030204" pitchFamily="18" charset="0"/>
                              </a:rPr>
                              <m:t>0</m:t>
                            </m:r>
                          </m:sub>
                        </m:sSub>
                        <m:d>
                          <m:dPr>
                            <m:ctrlPr>
                              <a:rPr lang="en-US" altLang="zh-CN" sz="2000" b="0" i="1" dirty="0" smtClean="0">
                                <a:latin typeface="Cambria Math" panose="02040503050406030204" pitchFamily="18" charset="0"/>
                              </a:rPr>
                            </m:ctrlPr>
                          </m:dPr>
                          <m:e>
                            <m:r>
                              <a:rPr lang="en-US" altLang="zh-CN" sz="2000" b="0" i="1" dirty="0" smtClean="0">
                                <a:latin typeface="Cambria Math" panose="02040503050406030204" pitchFamily="18" charset="0"/>
                              </a:rPr>
                              <m:t>1+</m:t>
                            </m:r>
                            <m:r>
                              <a:rPr lang="el-GR" altLang="zh-CN" sz="2000" b="0" i="1" dirty="0" smtClean="0">
                                <a:latin typeface="Cambria Math" panose="02040503050406030204" pitchFamily="18" charset="0"/>
                              </a:rPr>
                              <m:t>𝛿</m:t>
                            </m:r>
                          </m:e>
                        </m:d>
                      </m:den>
                    </m:f>
                    <m:sSup>
                      <m:sSupPr>
                        <m:ctrlPr>
                          <a:rPr lang="en-US" altLang="zh-CN" sz="2000" b="0" i="1" dirty="0" smtClean="0">
                            <a:latin typeface="Cambria Math" panose="02040503050406030204" pitchFamily="18" charset="0"/>
                          </a:rPr>
                        </m:ctrlPr>
                      </m:sSup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𝑥</m:t>
                            </m:r>
                          </m:num>
                          <m:den>
                            <m:r>
                              <m:rPr>
                                <m:sty m:val="p"/>
                              </m:rPr>
                              <a:rPr lang="el-GR" altLang="zh-CN" sz="2000" i="1" dirty="0">
                                <a:latin typeface="Cambria Math" panose="02040503050406030204" pitchFamily="18" charset="0"/>
                              </a:rPr>
                              <m:t>ρ</m:t>
                            </m:r>
                          </m:den>
                        </m:f>
                        <m:r>
                          <a:rPr lang="en-US" altLang="zh-CN" sz="2000" i="1" dirty="0">
                            <a:latin typeface="Cambria Math" panose="02040503050406030204" pitchFamily="18" charset="0"/>
                          </a:rPr>
                          <m:t>)</m:t>
                        </m:r>
                      </m:e>
                      <m:sup>
                        <m:r>
                          <a:rPr lang="en-US" altLang="zh-CN" sz="2000" b="0" i="1" dirty="0" smtClean="0">
                            <a:latin typeface="Cambria Math" panose="02040503050406030204" pitchFamily="18" charset="0"/>
                          </a:rPr>
                          <m:t>2</m:t>
                        </m:r>
                      </m:sup>
                    </m:sSup>
                  </m:oMath>
                </a14:m>
                <a:r>
                  <a:rPr lang="en-US" altLang="zh-CN" sz="2000" dirty="0"/>
                  <a:t>                                                     (16)</a:t>
                </a:r>
              </a:p>
              <a:p>
                <a:pPr marL="0" indent="0">
                  <a:buNone/>
                </a:pPr>
                <a:r>
                  <a:rPr lang="en-US" altLang="zh-CN" sz="2000" dirty="0"/>
                  <a:t>Keep the first order about </a:t>
                </a:r>
                <a14:m>
                  <m:oMath xmlns:m="http://schemas.openxmlformats.org/officeDocument/2006/math">
                    <m:r>
                      <a:rPr lang="en-US" altLang="zh-CN" sz="2000" i="1" dirty="0">
                        <a:latin typeface="Cambria Math" panose="02040503050406030204" pitchFamily="18" charset="0"/>
                      </a:rPr>
                      <m:t>𝑥</m:t>
                    </m:r>
                  </m:oMath>
                </a14:m>
                <a:r>
                  <a:rPr lang="en-US" altLang="zh-CN" sz="2000" dirty="0"/>
                  <a:t> and </a:t>
                </a:r>
                <a14:m>
                  <m:oMath xmlns:m="http://schemas.openxmlformats.org/officeDocument/2006/math">
                    <m:r>
                      <m:rPr>
                        <m:sty m:val="p"/>
                      </m:rPr>
                      <a:rPr lang="el-GR" altLang="zh-CN" sz="2000" b="0" i="1" dirty="0" smtClean="0">
                        <a:latin typeface="Cambria Math" panose="02040503050406030204" pitchFamily="18" charset="0"/>
                      </a:rPr>
                      <m:t>δ</m:t>
                    </m:r>
                  </m:oMath>
                </a14:m>
                <a:r>
                  <a:rPr lang="en-US" altLang="zh-CN" sz="2000" dirty="0"/>
                  <a:t> we can have </a:t>
                </a:r>
                <a14:m>
                  <m:oMath xmlns:m="http://schemas.openxmlformats.org/officeDocument/2006/math">
                    <m:f>
                      <m:fPr>
                        <m:ctrlPr>
                          <a:rPr lang="en-US" altLang="zh-CN" sz="2000" i="1" dirty="0">
                            <a:latin typeface="Cambria Math" panose="02040503050406030204" pitchFamily="18" charset="0"/>
                          </a:rPr>
                        </m:ctrlPr>
                      </m:fPr>
                      <m:num>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𝑑</m:t>
                            </m:r>
                          </m:e>
                          <m:sup>
                            <m:r>
                              <a:rPr lang="en-US" altLang="zh-CN" sz="2000" i="1" dirty="0">
                                <a:latin typeface="Cambria Math" panose="02040503050406030204" pitchFamily="18" charset="0"/>
                              </a:rPr>
                              <m:t>2</m:t>
                            </m:r>
                          </m:sup>
                        </m:sSup>
                        <m:r>
                          <a:rPr lang="en-US" altLang="zh-CN" sz="2000" i="1" dirty="0">
                            <a:latin typeface="Cambria Math" panose="02040503050406030204" pitchFamily="18" charset="0"/>
                          </a:rPr>
                          <m:t>𝑥</m:t>
                        </m:r>
                      </m:num>
                      <m:den>
                        <m:r>
                          <a:rPr lang="en-US" altLang="zh-CN" sz="2000" i="1" dirty="0">
                            <a:latin typeface="Cambria Math" panose="02040503050406030204" pitchFamily="18" charset="0"/>
                          </a:rPr>
                          <m:t>𝑑</m:t>
                        </m:r>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𝑠</m:t>
                            </m:r>
                          </m:e>
                          <m:sup>
                            <m:r>
                              <a:rPr lang="en-US" altLang="zh-CN" sz="2000" i="1" dirty="0">
                                <a:latin typeface="Cambria Math" panose="02040503050406030204" pitchFamily="18" charset="0"/>
                              </a:rPr>
                              <m:t>2</m:t>
                            </m:r>
                          </m:sup>
                        </m:sSup>
                      </m:den>
                    </m:f>
                    <m:r>
                      <a:rPr lang="en-US" altLang="zh-CN" sz="2000"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𝐺</m:t>
                        </m:r>
                      </m:num>
                      <m:den>
                        <m:r>
                          <a:rPr lang="en-US" altLang="zh-CN" sz="2000" i="1" dirty="0">
                            <a:latin typeface="Cambria Math" panose="02040503050406030204" pitchFamily="18" charset="0"/>
                          </a:rPr>
                          <m:t>𝐵</m:t>
                        </m:r>
                        <m:r>
                          <m:rPr>
                            <m:nor/>
                          </m:rPr>
                          <a:rPr lang="el-GR" altLang="zh-CN" sz="2000" dirty="0"/>
                          <m:t>ρ</m:t>
                        </m:r>
                      </m:den>
                    </m:f>
                    <m:r>
                      <a:rPr lang="en-US" altLang="zh-CN" sz="2000" i="1"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sSup>
                          <m:sSupPr>
                            <m:ctrlPr>
                              <a:rPr lang="en-US" altLang="zh-CN" sz="2000" i="1" dirty="0">
                                <a:latin typeface="Cambria Math" panose="02040503050406030204" pitchFamily="18" charset="0"/>
                              </a:rPr>
                            </m:ctrlPr>
                          </m:sSupPr>
                          <m:e>
                            <m:r>
                              <m:rPr>
                                <m:nor/>
                              </m:rPr>
                              <a:rPr lang="el-GR" altLang="zh-CN" sz="2000" dirty="0"/>
                              <m:t>ρ</m:t>
                            </m:r>
                          </m:e>
                          <m:sup>
                            <m:r>
                              <a:rPr lang="en-US" altLang="zh-CN" sz="2000" i="1" dirty="0">
                                <a:latin typeface="Cambria Math" panose="02040503050406030204" pitchFamily="18" charset="0"/>
                              </a:rPr>
                              <m:t>2</m:t>
                            </m:r>
                          </m:sup>
                        </m:sSup>
                      </m:den>
                    </m:f>
                  </m:oMath>
                </a14:m>
                <a:r>
                  <a:rPr lang="en-US" altLang="zh-CN" sz="2000" dirty="0"/>
                  <a:t>) </a:t>
                </a:r>
                <a14:m>
                  <m:oMath xmlns:m="http://schemas.openxmlformats.org/officeDocument/2006/math">
                    <m:r>
                      <a:rPr lang="en-US" altLang="zh-CN" sz="2000" i="1" dirty="0">
                        <a:latin typeface="Cambria Math" panose="02040503050406030204" pitchFamily="18" charset="0"/>
                      </a:rPr>
                      <m:t>𝑥</m:t>
                    </m:r>
                  </m:oMath>
                </a14:m>
                <a:r>
                  <a:rPr lang="en-US" altLang="zh-CN" sz="2000" dirty="0"/>
                  <a:t>= </a:t>
                </a:r>
                <a14:m>
                  <m:oMath xmlns:m="http://schemas.openxmlformats.org/officeDocument/2006/math">
                    <m:f>
                      <m:fPr>
                        <m:ctrlPr>
                          <a:rPr lang="en-US" altLang="zh-CN" sz="2000" i="1" dirty="0">
                            <a:latin typeface="Cambria Math" panose="02040503050406030204" pitchFamily="18" charset="0"/>
                          </a:rPr>
                        </m:ctrlPr>
                      </m:fPr>
                      <m:num>
                        <m:r>
                          <a:rPr lang="zh-CN" altLang="en-US" sz="2000" i="1" dirty="0" smtClean="0">
                            <a:latin typeface="Cambria Math" panose="02040503050406030204" pitchFamily="18" charset="0"/>
                          </a:rPr>
                          <m:t>𝛿</m:t>
                        </m:r>
                      </m:num>
                      <m:den>
                        <m:r>
                          <m:rPr>
                            <m:sty m:val="p"/>
                          </m:rPr>
                          <a:rPr lang="el-GR" altLang="zh-CN" sz="2000" i="1" dirty="0">
                            <a:latin typeface="Cambria Math" panose="02040503050406030204" pitchFamily="18" charset="0"/>
                          </a:rPr>
                          <m:t>ρ</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𝑠</m:t>
                        </m:r>
                        <m:r>
                          <a:rPr lang="en-US" altLang="zh-CN" sz="2000" b="0" i="1" dirty="0" smtClean="0">
                            <a:latin typeface="Cambria Math" panose="02040503050406030204" pitchFamily="18" charset="0"/>
                          </a:rPr>
                          <m:t>)</m:t>
                        </m:r>
                      </m:den>
                    </m:f>
                  </m:oMath>
                </a14:m>
                <a:r>
                  <a:rPr lang="en-US" altLang="zh-CN" sz="2000" dirty="0"/>
                  <a:t>, the right hand </a:t>
                </a:r>
                <a14:m>
                  <m:oMath xmlns:m="http://schemas.openxmlformats.org/officeDocument/2006/math">
                    <m:f>
                      <m:fPr>
                        <m:ctrlPr>
                          <a:rPr lang="en-US" altLang="zh-CN" sz="2000" i="1" dirty="0">
                            <a:latin typeface="Cambria Math" panose="02040503050406030204" pitchFamily="18" charset="0"/>
                          </a:rPr>
                        </m:ctrlPr>
                      </m:fPr>
                      <m:num>
                        <m:r>
                          <a:rPr lang="zh-CN" altLang="en-US" sz="2000" i="1" dirty="0">
                            <a:latin typeface="Cambria Math" panose="02040503050406030204" pitchFamily="18" charset="0"/>
                          </a:rPr>
                          <m:t>𝛿</m:t>
                        </m:r>
                      </m:num>
                      <m:den>
                        <m:r>
                          <m:rPr>
                            <m:sty m:val="p"/>
                          </m:rPr>
                          <a:rPr lang="el-GR" altLang="zh-CN" sz="2000" i="1" dirty="0">
                            <a:latin typeface="Cambria Math" panose="02040503050406030204" pitchFamily="18" charset="0"/>
                          </a:rPr>
                          <m:t>ρ</m:t>
                        </m:r>
                        <m:r>
                          <a:rPr lang="en-US" altLang="zh-CN" sz="2000" i="1" dirty="0">
                            <a:latin typeface="Cambria Math" panose="02040503050406030204" pitchFamily="18" charset="0"/>
                          </a:rPr>
                          <m:t>(</m:t>
                        </m:r>
                        <m:r>
                          <a:rPr lang="en-US" altLang="zh-CN" sz="2000" i="1" dirty="0">
                            <a:latin typeface="Cambria Math" panose="02040503050406030204" pitchFamily="18" charset="0"/>
                          </a:rPr>
                          <m:t>𝑠</m:t>
                        </m:r>
                        <m:r>
                          <a:rPr lang="en-US" altLang="zh-CN" sz="2000" i="1" dirty="0">
                            <a:latin typeface="Cambria Math" panose="02040503050406030204" pitchFamily="18" charset="0"/>
                          </a:rPr>
                          <m:t>)</m:t>
                        </m:r>
                      </m:den>
                    </m:f>
                  </m:oMath>
                </a14:m>
                <a:r>
                  <a:rPr lang="en-US" altLang="zh-CN" sz="2000" dirty="0"/>
                  <a:t> will drive the x-motion of an off-momentum particle, it is called horizontal dispersion. Solve this equation, one can set the solution </a:t>
                </a:r>
                <a14:m>
                  <m:oMath xmlns:m="http://schemas.openxmlformats.org/officeDocument/2006/math">
                    <m:r>
                      <m:rPr>
                        <m:sty m:val="p"/>
                      </m:rPr>
                      <a:rPr lang="en-US" altLang="zh-CN" sz="2000" b="0" i="0" dirty="0" smtClean="0">
                        <a:latin typeface="Cambria Math" panose="02040503050406030204" pitchFamily="18" charset="0"/>
                      </a:rPr>
                      <m:t>x</m:t>
                    </m:r>
                    <m:d>
                      <m:dPr>
                        <m:ctrlPr>
                          <a:rPr lang="en-US" altLang="zh-CN" sz="2000" b="0" i="1" dirty="0" smtClean="0">
                            <a:latin typeface="Cambria Math" panose="02040503050406030204" pitchFamily="18" charset="0"/>
                          </a:rPr>
                        </m:ctrlPr>
                      </m:dPr>
                      <m:e>
                        <m:r>
                          <m:rPr>
                            <m:sty m:val="p"/>
                          </m:rPr>
                          <a:rPr lang="en-US" altLang="zh-CN" sz="2000" b="0" i="0" dirty="0" smtClean="0">
                            <a:latin typeface="Cambria Math" panose="02040503050406030204" pitchFamily="18" charset="0"/>
                          </a:rPr>
                          <m:t>s</m:t>
                        </m:r>
                      </m:e>
                    </m:d>
                    <m:r>
                      <a:rPr lang="en-US" altLang="zh-CN" sz="2000" i="1" dirty="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𝑥</m:t>
                        </m:r>
                      </m:e>
                      <m:sub>
                        <m:r>
                          <m:rPr>
                            <m:sty m:val="p"/>
                          </m:rPr>
                          <a:rPr lang="el-GR" altLang="zh-CN" sz="2000" b="0" i="1" dirty="0" smtClean="0">
                            <a:latin typeface="Cambria Math" panose="02040503050406030204" pitchFamily="18" charset="0"/>
                          </a:rPr>
                          <m:t>β</m:t>
                        </m:r>
                      </m:sub>
                    </m:sSub>
                    <m:d>
                      <m:dPr>
                        <m:ctrlPr>
                          <a:rPr lang="en-US" altLang="zh-CN" sz="2000" b="0" i="1" dirty="0" smtClean="0">
                            <a:latin typeface="Cambria Math" panose="02040503050406030204" pitchFamily="18" charset="0"/>
                          </a:rPr>
                        </m:ctrlPr>
                      </m:dPr>
                      <m:e>
                        <m:r>
                          <a:rPr lang="en-US" altLang="zh-CN" sz="2000" b="0" i="1" dirty="0" smtClean="0">
                            <a:latin typeface="Cambria Math" panose="02040503050406030204" pitchFamily="18" charset="0"/>
                          </a:rPr>
                          <m:t>𝑠</m:t>
                        </m:r>
                      </m:e>
                    </m:d>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𝐷</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𝑠</m:t>
                    </m:r>
                    <m:r>
                      <a:rPr lang="en-US" altLang="zh-CN" sz="2000" b="0" i="1" dirty="0" smtClean="0">
                        <a:latin typeface="Cambria Math" panose="02040503050406030204" pitchFamily="18" charset="0"/>
                      </a:rPr>
                      <m:t>)</m:t>
                    </m:r>
                    <m:r>
                      <m:rPr>
                        <m:sty m:val="p"/>
                      </m:rPr>
                      <a:rPr lang="el-GR" altLang="zh-CN" sz="2000" i="1" dirty="0">
                        <a:latin typeface="Cambria Math" panose="02040503050406030204" pitchFamily="18" charset="0"/>
                      </a:rPr>
                      <m:t>δ</m:t>
                    </m:r>
                  </m:oMath>
                </a14:m>
                <a:r>
                  <a:rPr lang="en-US" altLang="zh-CN" sz="2000" dirty="0"/>
                  <a:t>, substituting in the equation one can get </a:t>
                </a:r>
                <a14:m>
                  <m:oMath xmlns:m="http://schemas.openxmlformats.org/officeDocument/2006/math">
                    <m:sSup>
                      <m:sSupPr>
                        <m:ctrlPr>
                          <a:rPr lang="en-US" altLang="zh-CN" sz="2000" b="0" i="1" dirty="0" smtClean="0">
                            <a:latin typeface="Cambria Math" panose="02040503050406030204" pitchFamily="18" charset="0"/>
                          </a:rPr>
                        </m:ctrlPr>
                      </m:sSupPr>
                      <m:e>
                        <m:r>
                          <a:rPr lang="en-US" altLang="zh-CN" sz="2000" i="1" dirty="0">
                            <a:latin typeface="Cambria Math" panose="02040503050406030204" pitchFamily="18" charset="0"/>
                          </a:rPr>
                          <m:t>𝐷</m:t>
                        </m:r>
                      </m:e>
                      <m:sup>
                        <m:r>
                          <a:rPr lang="en-US" altLang="zh-CN" sz="2000" b="0" i="1" dirty="0" smtClean="0">
                            <a:latin typeface="Cambria Math" panose="02040503050406030204" pitchFamily="18" charset="0"/>
                          </a:rPr>
                          <m:t>′′</m:t>
                        </m:r>
                      </m:sup>
                    </m:sSup>
                    <m:r>
                      <a:rPr lang="en-US" altLang="zh-CN" sz="2000" b="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𝐾</m:t>
                        </m:r>
                      </m:e>
                      <m:sub>
                        <m:r>
                          <a:rPr lang="en-US" altLang="zh-CN" sz="2000" b="0" i="1" dirty="0" smtClean="0">
                            <a:latin typeface="Cambria Math" panose="02040503050406030204" pitchFamily="18" charset="0"/>
                          </a:rPr>
                          <m:t>𝑥</m:t>
                        </m:r>
                      </m:sub>
                    </m:sSub>
                    <m:d>
                      <m:dPr>
                        <m:ctrlPr>
                          <a:rPr lang="en-US" altLang="zh-CN" sz="2000" b="0" i="1" dirty="0" smtClean="0">
                            <a:latin typeface="Cambria Math" panose="02040503050406030204" pitchFamily="18" charset="0"/>
                          </a:rPr>
                        </m:ctrlPr>
                      </m:dPr>
                      <m:e>
                        <m:r>
                          <a:rPr lang="en-US" altLang="zh-CN" sz="2000" b="0" i="1" dirty="0" smtClean="0">
                            <a:latin typeface="Cambria Math" panose="02040503050406030204" pitchFamily="18" charset="0"/>
                          </a:rPr>
                          <m:t>𝑠</m:t>
                        </m:r>
                      </m:e>
                    </m:d>
                    <m:r>
                      <a:rPr lang="en-US" altLang="zh-CN" sz="2000" b="0" i="1" dirty="0" smtClean="0">
                        <a:latin typeface="Cambria Math" panose="02040503050406030204" pitchFamily="18" charset="0"/>
                      </a:rPr>
                      <m:t>𝐷</m:t>
                    </m:r>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1</m:t>
                        </m:r>
                      </m:num>
                      <m:den>
                        <m:r>
                          <m:rPr>
                            <m:sty m:val="p"/>
                          </m:rPr>
                          <a:rPr lang="el-GR" altLang="zh-CN" sz="2000" i="1" dirty="0">
                            <a:latin typeface="Cambria Math" panose="02040503050406030204" pitchFamily="18" charset="0"/>
                          </a:rPr>
                          <m:t>ρ</m:t>
                        </m:r>
                      </m:den>
                    </m:f>
                    <m:r>
                      <a:rPr lang="en-US" altLang="zh-CN" sz="2000" b="0" i="0" dirty="0" smtClean="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𝐾</m:t>
                        </m:r>
                      </m:e>
                      <m:sub>
                        <m:r>
                          <a:rPr lang="en-US" altLang="zh-CN" sz="2000" i="1" dirty="0">
                            <a:latin typeface="Cambria Math" panose="02040503050406030204" pitchFamily="18" charset="0"/>
                          </a:rPr>
                          <m:t>𝑥</m:t>
                        </m:r>
                      </m:sub>
                    </m:sSub>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𝑠</m:t>
                        </m:r>
                      </m:e>
                    </m:d>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𝐺</m:t>
                        </m:r>
                      </m:num>
                      <m:den>
                        <m:r>
                          <a:rPr lang="en-US" altLang="zh-CN" sz="2000" i="1" dirty="0">
                            <a:latin typeface="Cambria Math" panose="02040503050406030204" pitchFamily="18" charset="0"/>
                          </a:rPr>
                          <m:t>𝐵</m:t>
                        </m:r>
                        <m:r>
                          <m:rPr>
                            <m:nor/>
                          </m:rPr>
                          <a:rPr lang="el-GR" altLang="zh-CN" sz="2000" dirty="0"/>
                          <m:t>ρ</m:t>
                        </m:r>
                      </m:den>
                    </m:f>
                    <m:r>
                      <a:rPr lang="en-US" altLang="zh-CN" sz="2000" i="1"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sSup>
                          <m:sSupPr>
                            <m:ctrlPr>
                              <a:rPr lang="en-US" altLang="zh-CN" sz="2000" i="1" dirty="0">
                                <a:latin typeface="Cambria Math" panose="02040503050406030204" pitchFamily="18" charset="0"/>
                              </a:rPr>
                            </m:ctrlPr>
                          </m:sSupPr>
                          <m:e>
                            <m:r>
                              <m:rPr>
                                <m:nor/>
                              </m:rPr>
                              <a:rPr lang="el-GR" altLang="zh-CN" sz="2000" dirty="0"/>
                              <m:t>ρ</m:t>
                            </m:r>
                          </m:e>
                          <m:sup>
                            <m:r>
                              <a:rPr lang="en-US" altLang="zh-CN" sz="2000" i="1" dirty="0">
                                <a:latin typeface="Cambria Math" panose="02040503050406030204" pitchFamily="18" charset="0"/>
                              </a:rPr>
                              <m:t>2</m:t>
                            </m:r>
                          </m:sup>
                        </m:sSup>
                      </m:den>
                    </m:f>
                  </m:oMath>
                </a14:m>
                <a:r>
                  <a:rPr lang="en-US" altLang="zh-CN" sz="2000" dirty="0"/>
                  <a:t>, the equation have the general solution </a:t>
                </a:r>
                <a14:m>
                  <m:oMath xmlns:m="http://schemas.openxmlformats.org/officeDocument/2006/math">
                    <m:r>
                      <a:rPr lang="en-US" altLang="zh-CN" sz="2000" i="1" dirty="0">
                        <a:latin typeface="Cambria Math" panose="02040503050406030204" pitchFamily="18" charset="0"/>
                      </a:rPr>
                      <m:t>𝐷</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𝑠</m:t>
                    </m:r>
                    <m:r>
                      <a:rPr lang="en-US" altLang="zh-CN" sz="2000" b="0" i="1" dirty="0" smtClean="0">
                        <a:latin typeface="Cambria Math" panose="02040503050406030204" pitchFamily="18" charset="0"/>
                      </a:rPr>
                      <m:t>)= </m:t>
                    </m:r>
                    <m:r>
                      <a:rPr lang="en-US" altLang="zh-CN" sz="2000" b="0" i="1" dirty="0" smtClean="0">
                        <a:latin typeface="Cambria Math" panose="02040503050406030204" pitchFamily="18" charset="0"/>
                      </a:rPr>
                      <m:t>𝑐</m:t>
                    </m:r>
                    <m:r>
                      <a:rPr lang="en-US" altLang="zh-CN" sz="2000" b="0" i="1" dirty="0" smtClean="0">
                        <a:latin typeface="Cambria Math" panose="02040503050406030204" pitchFamily="18" charset="0"/>
                      </a:rPr>
                      <m:t>1 </m:t>
                    </m:r>
                    <m:r>
                      <a:rPr lang="en-US" altLang="zh-CN" sz="2000" b="0" i="1" dirty="0" smtClean="0">
                        <a:latin typeface="Cambria Math" panose="02040503050406030204" pitchFamily="18" charset="0"/>
                      </a:rPr>
                      <m:t>𝑆𝑖𝑛</m:t>
                    </m:r>
                    <m:d>
                      <m:dPr>
                        <m:ctrlPr>
                          <a:rPr lang="en-US" altLang="zh-CN" sz="2000" b="0" i="1" dirty="0" smtClean="0">
                            <a:latin typeface="Cambria Math" panose="02040503050406030204" pitchFamily="18" charset="0"/>
                          </a:rPr>
                        </m:ctrlPr>
                      </m:dPr>
                      <m:e>
                        <m:r>
                          <a:rPr lang="zh-CN" altLang="en-US" sz="2000" b="0" i="1" dirty="0" smtClean="0">
                            <a:latin typeface="Cambria Math" panose="02040503050406030204" pitchFamily="18" charset="0"/>
                          </a:rPr>
                          <m:t>𝜋</m:t>
                        </m:r>
                        <m:r>
                          <m:rPr>
                            <m:sty m:val="p"/>
                          </m:rPr>
                          <a:rPr lang="el-GR" altLang="zh-CN" sz="2000" b="0" i="1" dirty="0" smtClean="0">
                            <a:latin typeface="Cambria Math" panose="02040503050406030204" pitchFamily="18" charset="0"/>
                          </a:rPr>
                          <m:t>ν</m:t>
                        </m:r>
                        <m:r>
                          <a:rPr lang="en-US" altLang="zh-CN" sz="2000" b="0" i="1" dirty="0" smtClean="0">
                            <a:latin typeface="Cambria Math" panose="02040503050406030204" pitchFamily="18" charset="0"/>
                          </a:rPr>
                          <m:t>𝑠</m:t>
                        </m:r>
                      </m:e>
                    </m:d>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𝑐</m:t>
                    </m:r>
                    <m:r>
                      <a:rPr lang="en-US" altLang="zh-CN" sz="2000" b="0" i="1" dirty="0" smtClean="0">
                        <a:latin typeface="Cambria Math" panose="02040503050406030204" pitchFamily="18" charset="0"/>
                      </a:rPr>
                      <m:t>2 </m:t>
                    </m:r>
                    <m:r>
                      <a:rPr lang="en-US" altLang="zh-CN" sz="2000" b="0" i="1" dirty="0" smtClean="0">
                        <a:latin typeface="Cambria Math" panose="02040503050406030204" pitchFamily="18" charset="0"/>
                      </a:rPr>
                      <m:t>𝐶𝑜𝑠</m:t>
                    </m:r>
                    <m:d>
                      <m:dPr>
                        <m:ctrlPr>
                          <a:rPr lang="en-US" altLang="zh-CN" sz="2000" b="0" i="1" dirty="0" smtClean="0">
                            <a:latin typeface="Cambria Math" panose="02040503050406030204" pitchFamily="18" charset="0"/>
                          </a:rPr>
                        </m:ctrlPr>
                      </m:dPr>
                      <m:e>
                        <m:r>
                          <a:rPr lang="zh-CN" altLang="en-US" sz="2000" i="1" dirty="0">
                            <a:latin typeface="Cambria Math" panose="02040503050406030204" pitchFamily="18" charset="0"/>
                          </a:rPr>
                          <m:t>𝜋</m:t>
                        </m:r>
                        <m:r>
                          <m:rPr>
                            <m:sty m:val="p"/>
                          </m:rPr>
                          <a:rPr lang="el-GR" altLang="zh-CN" sz="2000" i="1" dirty="0">
                            <a:latin typeface="Cambria Math" panose="02040503050406030204" pitchFamily="18" charset="0"/>
                          </a:rPr>
                          <m:t>ν</m:t>
                        </m:r>
                        <m:r>
                          <a:rPr lang="en-US" altLang="zh-CN" sz="2000" b="0" i="1" dirty="0" smtClean="0">
                            <a:latin typeface="Cambria Math" panose="02040503050406030204" pitchFamily="18" charset="0"/>
                          </a:rPr>
                          <m:t>𝑠</m:t>
                        </m:r>
                      </m:e>
                    </m:d>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𝑐</m:t>
                    </m:r>
                    <m:r>
                      <a:rPr lang="en-US" altLang="zh-CN" sz="2000" b="0" i="1" dirty="0" smtClean="0">
                        <a:latin typeface="Cambria Math" panose="02040503050406030204" pitchFamily="18" charset="0"/>
                      </a:rPr>
                      <m:t>3, </m:t>
                    </m:r>
                  </m:oMath>
                </a14:m>
                <a:r>
                  <a:rPr lang="en-US" altLang="zh-CN" sz="2000" dirty="0"/>
                  <a:t> and </a:t>
                </a:r>
                <a14:m>
                  <m:oMath xmlns:m="http://schemas.openxmlformats.org/officeDocument/2006/math">
                    <m:r>
                      <a:rPr lang="en-US" altLang="zh-CN" sz="2000" i="1" dirty="0">
                        <a:latin typeface="Cambria Math" panose="02040503050406030204" pitchFamily="18" charset="0"/>
                      </a:rPr>
                      <m:t>𝑐</m:t>
                    </m:r>
                    <m:r>
                      <a:rPr lang="en-US" altLang="zh-CN" sz="2000" i="1" dirty="0">
                        <a:latin typeface="Cambria Math" panose="02040503050406030204" pitchFamily="18" charset="0"/>
                      </a:rPr>
                      <m:t>1,  </m:t>
                    </m:r>
                    <m:r>
                      <a:rPr lang="en-US" altLang="zh-CN" sz="2000" b="0" i="1" dirty="0" smtClean="0">
                        <a:latin typeface="Cambria Math" panose="02040503050406030204" pitchFamily="18" charset="0"/>
                      </a:rPr>
                      <m:t>𝑐</m:t>
                    </m:r>
                    <m:r>
                      <a:rPr lang="en-US" altLang="zh-CN" sz="2000" b="0" i="1" dirty="0" smtClean="0">
                        <a:latin typeface="Cambria Math" panose="02040503050406030204" pitchFamily="18" charset="0"/>
                      </a:rPr>
                      <m:t>2,  </m:t>
                    </m:r>
                    <m:r>
                      <a:rPr lang="en-US" altLang="zh-CN" sz="2000" b="0" i="1" dirty="0" smtClean="0">
                        <a:latin typeface="Cambria Math" panose="02040503050406030204" pitchFamily="18" charset="0"/>
                      </a:rPr>
                      <m:t>𝑐</m:t>
                    </m:r>
                    <m:r>
                      <a:rPr lang="en-US" altLang="zh-CN" sz="2000" b="0" i="1" dirty="0" smtClean="0">
                        <a:latin typeface="Cambria Math" panose="02040503050406030204" pitchFamily="18" charset="0"/>
                      </a:rPr>
                      <m:t>3</m:t>
                    </m:r>
                  </m:oMath>
                </a14:m>
                <a:r>
                  <a:rPr lang="en-US" altLang="zh-CN" sz="2000" dirty="0"/>
                  <a:t> to be determined.</a:t>
                </a:r>
              </a:p>
              <a:p>
                <a:pPr marL="0" indent="0">
                  <a:buNone/>
                </a:pP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𝑥</m:t>
                        </m:r>
                      </m:e>
                      <m:sub>
                        <m:r>
                          <m:rPr>
                            <m:sty m:val="p"/>
                          </m:rPr>
                          <a:rPr lang="el-GR" altLang="zh-CN" sz="2000" b="0" i="1" dirty="0" smtClean="0">
                            <a:latin typeface="Cambria Math" panose="02040503050406030204" pitchFamily="18" charset="0"/>
                          </a:rPr>
                          <m:t>β</m:t>
                        </m:r>
                      </m:sub>
                    </m:sSub>
                    <m:d>
                      <m:dPr>
                        <m:ctrlPr>
                          <a:rPr lang="en-US" altLang="zh-CN" sz="2000" b="0" i="1" dirty="0" smtClean="0">
                            <a:latin typeface="Cambria Math" panose="02040503050406030204" pitchFamily="18" charset="0"/>
                          </a:rPr>
                        </m:ctrlPr>
                      </m:dPr>
                      <m:e>
                        <m:r>
                          <a:rPr lang="en-US" altLang="zh-CN" sz="2000" b="0" i="1" dirty="0" smtClean="0">
                            <a:latin typeface="Cambria Math" panose="02040503050406030204" pitchFamily="18" charset="0"/>
                          </a:rPr>
                          <m:t>𝑠</m:t>
                        </m:r>
                      </m:e>
                    </m:d>
                    <m:r>
                      <a:rPr lang="en-US" altLang="zh-CN" sz="2000" i="1" dirty="0">
                        <a:latin typeface="Cambria Math" panose="02040503050406030204" pitchFamily="18" charset="0"/>
                      </a:rPr>
                      <m:t>=</m:t>
                    </m:r>
                    <m:nary>
                      <m:naryPr>
                        <m:ctrlPr>
                          <a:rPr lang="en-US" altLang="zh-CN" sz="2000" i="1" dirty="0">
                            <a:latin typeface="Cambria Math" panose="02040503050406030204" pitchFamily="18" charset="0"/>
                          </a:rPr>
                        </m:ctrlPr>
                      </m:naryPr>
                      <m:sub>
                        <m:r>
                          <m:rPr>
                            <m:brk m:alnAt="23"/>
                          </m:rPr>
                          <a:rPr lang="en-US" altLang="zh-CN" sz="2000" i="1" dirty="0">
                            <a:latin typeface="Cambria Math" panose="02040503050406030204" pitchFamily="18" charset="0"/>
                          </a:rPr>
                          <m:t>𝑠</m:t>
                        </m:r>
                      </m:sub>
                      <m:sup>
                        <m:r>
                          <a:rPr lang="en-US" altLang="zh-CN" sz="2000" i="1" dirty="0">
                            <a:latin typeface="Cambria Math" panose="02040503050406030204" pitchFamily="18" charset="0"/>
                          </a:rPr>
                          <m:t>𝑠</m:t>
                        </m:r>
                        <m:r>
                          <a:rPr lang="en-US" altLang="zh-CN" sz="2000" i="1" dirty="0">
                            <a:latin typeface="Cambria Math" panose="02040503050406030204" pitchFamily="18" charset="0"/>
                          </a:rPr>
                          <m:t>+</m:t>
                        </m:r>
                        <m:r>
                          <a:rPr lang="en-US" altLang="zh-CN" sz="2000" i="1" dirty="0">
                            <a:latin typeface="Cambria Math" panose="02040503050406030204" pitchFamily="18" charset="0"/>
                          </a:rPr>
                          <m:t>𝐿</m:t>
                        </m:r>
                      </m:sup>
                      <m:e>
                        <m:r>
                          <a:rPr lang="en-US" altLang="zh-CN" sz="2000" i="1" dirty="0">
                            <a:latin typeface="Cambria Math" panose="02040503050406030204" pitchFamily="18" charset="0"/>
                          </a:rPr>
                          <m:t>𝑑</m:t>
                        </m:r>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𝑠</m:t>
                            </m:r>
                          </m:e>
                          <m:sup>
                            <m:r>
                              <a:rPr lang="en-US" altLang="zh-CN" sz="2000" i="1"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rPr>
                                  <m:t>𝐵</m:t>
                                </m:r>
                                <m:d>
                                  <m:dPr>
                                    <m:ctrlPr>
                                      <a:rPr lang="en-US" altLang="zh-CN" sz="2000" i="1" dirty="0">
                                        <a:latin typeface="Cambria Math" panose="02040503050406030204" pitchFamily="18" charset="0"/>
                                      </a:rPr>
                                    </m:ctrlPr>
                                  </m:dPr>
                                  <m:e>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𝑠</m:t>
                                        </m:r>
                                      </m:e>
                                      <m:sup>
                                        <m:r>
                                          <a:rPr lang="en-US" altLang="zh-CN" sz="2000" i="1" dirty="0">
                                            <a:latin typeface="Cambria Math" panose="02040503050406030204" pitchFamily="18" charset="0"/>
                                          </a:rPr>
                                          <m:t>′</m:t>
                                        </m:r>
                                      </m:sup>
                                    </m:sSup>
                                  </m:e>
                                </m:d>
                              </m:num>
                              <m:den>
                                <m:r>
                                  <a:rPr lang="en-US" altLang="zh-CN" sz="2000" i="1" dirty="0">
                                    <a:latin typeface="Cambria Math" panose="02040503050406030204" pitchFamily="18" charset="0"/>
                                  </a:rPr>
                                  <m:t>𝐵</m:t>
                                </m:r>
                                <m:r>
                                  <m:rPr>
                                    <m:sty m:val="p"/>
                                  </m:rPr>
                                  <a:rPr lang="el-GR" altLang="zh-CN" sz="2000" i="1" dirty="0">
                                    <a:latin typeface="Cambria Math" panose="02040503050406030204" pitchFamily="18" charset="0"/>
                                  </a:rPr>
                                  <m:t>ρ</m:t>
                                </m:r>
                              </m:den>
                            </m:f>
                          </m:sup>
                        </m:sSup>
                      </m:e>
                    </m:nary>
                    <m:f>
                      <m:fPr>
                        <m:ctrlPr>
                          <a:rPr lang="en-US" altLang="zh-CN" sz="2000" i="1" dirty="0">
                            <a:latin typeface="Cambria Math" panose="02040503050406030204" pitchFamily="18" charset="0"/>
                          </a:rPr>
                        </m:ctrlPr>
                      </m:fPr>
                      <m:num>
                        <m:rad>
                          <m:radPr>
                            <m:degHide m:val="on"/>
                            <m:ctrlPr>
                              <a:rPr lang="en-US" altLang="zh-CN" sz="2000" i="1" dirty="0">
                                <a:latin typeface="Cambria Math" panose="02040503050406030204" pitchFamily="18" charset="0"/>
                              </a:rPr>
                            </m:ctrlPr>
                          </m:radPr>
                          <m:deg/>
                          <m:e>
                            <m:r>
                              <a:rPr lang="el-GR" altLang="zh-CN" sz="2000" i="1" dirty="0">
                                <a:latin typeface="Cambria Math" panose="02040503050406030204" pitchFamily="18" charset="0"/>
                              </a:rPr>
                              <m:t>𝛽</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𝑠</m:t>
                                </m:r>
                              </m:e>
                            </m:d>
                            <m:r>
                              <a:rPr lang="el-GR" altLang="zh-CN" sz="2000" i="1" dirty="0">
                                <a:latin typeface="Cambria Math" panose="02040503050406030204" pitchFamily="18" charset="0"/>
                              </a:rPr>
                              <m:t>𝛽</m:t>
                            </m:r>
                            <m:d>
                              <m:dPr>
                                <m:ctrlPr>
                                  <a:rPr lang="en-US" altLang="zh-CN" sz="2000" i="1" dirty="0">
                                    <a:latin typeface="Cambria Math" panose="02040503050406030204" pitchFamily="18" charset="0"/>
                                  </a:rPr>
                                </m:ctrlPr>
                              </m:dPr>
                              <m:e>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𝑠</m:t>
                                    </m:r>
                                  </m:e>
                                  <m:sup>
                                    <m:r>
                                      <a:rPr lang="en-US" altLang="zh-CN" sz="2000" i="1" dirty="0">
                                        <a:latin typeface="Cambria Math" panose="02040503050406030204" pitchFamily="18" charset="0"/>
                                      </a:rPr>
                                      <m:t>′</m:t>
                                    </m:r>
                                  </m:sup>
                                </m:sSup>
                              </m:e>
                            </m:d>
                          </m:e>
                        </m:rad>
                      </m:num>
                      <m:den>
                        <m:r>
                          <a:rPr lang="en-US" altLang="zh-CN" sz="2000" i="1" dirty="0">
                            <a:latin typeface="Cambria Math" panose="02040503050406030204" pitchFamily="18" charset="0"/>
                          </a:rPr>
                          <m:t>2</m:t>
                        </m:r>
                        <m:r>
                          <a:rPr lang="en-US" altLang="zh-CN" sz="2000" i="1" dirty="0">
                            <a:latin typeface="Cambria Math" panose="02040503050406030204" pitchFamily="18" charset="0"/>
                          </a:rPr>
                          <m:t>𝑆𝑖𝑛</m:t>
                        </m:r>
                        <m:r>
                          <m:rPr>
                            <m:sty m:val="p"/>
                          </m:rPr>
                          <a:rPr lang="el-GR" altLang="zh-CN" sz="2000" i="1" dirty="0">
                            <a:latin typeface="Cambria Math" panose="02040503050406030204" pitchFamily="18" charset="0"/>
                          </a:rPr>
                          <m:t>πν</m:t>
                        </m:r>
                      </m:den>
                    </m:f>
                    <m:r>
                      <m:rPr>
                        <m:sty m:val="p"/>
                      </m:rPr>
                      <a:rPr lang="en-US" altLang="zh-CN" sz="2000" dirty="0">
                        <a:latin typeface="Cambria Math" panose="02040503050406030204" pitchFamily="18" charset="0"/>
                      </a:rPr>
                      <m:t>Cos</m:t>
                    </m:r>
                    <m:r>
                      <a:rPr lang="en-US" altLang="zh-CN" sz="2000" dirty="0">
                        <a:latin typeface="Cambria Math" panose="02040503050406030204" pitchFamily="18" charset="0"/>
                      </a:rPr>
                      <m:t>(</m:t>
                    </m:r>
                    <m:r>
                      <m:rPr>
                        <m:sty m:val="p"/>
                      </m:rPr>
                      <a:rPr lang="el-GR" altLang="zh-CN" sz="2000" i="1" dirty="0">
                        <a:latin typeface="Cambria Math" panose="02040503050406030204" pitchFamily="18" charset="0"/>
                      </a:rPr>
                      <m:t>πν</m:t>
                    </m:r>
                    <m:r>
                      <a:rPr lang="en-US" altLang="zh-CN" sz="2000" dirty="0">
                        <a:latin typeface="Cambria Math" panose="02040503050406030204" pitchFamily="18" charset="0"/>
                      </a:rPr>
                      <m:t>−|</m:t>
                    </m:r>
                    <m:r>
                      <m:rPr>
                        <m:sty m:val="p"/>
                      </m:rPr>
                      <a:rPr lang="el-GR" altLang="zh-CN" sz="2000" i="1" dirty="0">
                        <a:latin typeface="Cambria Math" panose="02040503050406030204" pitchFamily="18" charset="0"/>
                      </a:rPr>
                      <m:t>Ψ</m:t>
                    </m:r>
                    <m:d>
                      <m:dPr>
                        <m:ctrlPr>
                          <a:rPr lang="en-US" altLang="zh-CN" sz="2000" i="1" dirty="0">
                            <a:latin typeface="Cambria Math" panose="02040503050406030204" pitchFamily="18" charset="0"/>
                          </a:rPr>
                        </m:ctrlPr>
                      </m:dPr>
                      <m:e>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𝑠</m:t>
                            </m:r>
                          </m:e>
                          <m:sup>
                            <m:r>
                              <a:rPr lang="en-US" altLang="zh-CN" sz="2000" i="1" dirty="0">
                                <a:latin typeface="Cambria Math" panose="02040503050406030204" pitchFamily="18" charset="0"/>
                              </a:rPr>
                              <m:t>′</m:t>
                            </m:r>
                          </m:sup>
                        </m:sSup>
                      </m:e>
                    </m:d>
                    <m:r>
                      <a:rPr lang="en-US" altLang="zh-CN" sz="2000" i="1" dirty="0">
                        <a:latin typeface="Cambria Math" panose="02040503050406030204" pitchFamily="18" charset="0"/>
                      </a:rPr>
                      <m:t>−</m:t>
                    </m:r>
                    <m:r>
                      <m:rPr>
                        <m:sty m:val="p"/>
                      </m:rPr>
                      <a:rPr lang="el-GR" altLang="zh-CN" sz="2000" i="1" dirty="0">
                        <a:latin typeface="Cambria Math" panose="02040503050406030204" pitchFamily="18" charset="0"/>
                      </a:rPr>
                      <m:t>Ψ</m:t>
                    </m:r>
                    <m:r>
                      <a:rPr lang="en-US" altLang="zh-CN" sz="2000" i="1" dirty="0">
                        <a:latin typeface="Cambria Math" panose="02040503050406030204" pitchFamily="18" charset="0"/>
                      </a:rPr>
                      <m:t>(</m:t>
                    </m:r>
                    <m:r>
                      <a:rPr lang="en-US" altLang="zh-CN" sz="2000" i="1" dirty="0">
                        <a:latin typeface="Cambria Math" panose="02040503050406030204" pitchFamily="18" charset="0"/>
                      </a:rPr>
                      <m:t>𝑠</m:t>
                    </m:r>
                    <m:r>
                      <a:rPr lang="en-US" altLang="zh-CN" sz="2000" i="1" dirty="0">
                        <a:latin typeface="Cambria Math" panose="02040503050406030204" pitchFamily="18" charset="0"/>
                      </a:rPr>
                      <m:t>)</m:t>
                    </m:r>
                    <m:r>
                      <a:rPr lang="en-US" altLang="zh-CN" sz="2000" dirty="0">
                        <a:latin typeface="Cambria Math" panose="02040503050406030204" pitchFamily="18" charset="0"/>
                      </a:rPr>
                      <m:t>|)</m:t>
                    </m:r>
                  </m:oMath>
                </a14:m>
                <a:r>
                  <a:rPr lang="en-US" altLang="zh-CN" sz="2000" dirty="0"/>
                  <a:t> , this is the solution of eq.(13) , </a:t>
                </a:r>
                <a14:m>
                  <m:oMath xmlns:m="http://schemas.openxmlformats.org/officeDocument/2006/math">
                    <m:r>
                      <a:rPr lang="en-US" altLang="zh-CN" sz="2000" i="1" dirty="0">
                        <a:latin typeface="Cambria Math" panose="02040503050406030204" pitchFamily="18" charset="0"/>
                      </a:rPr>
                      <m:t>𝑐</m:t>
                    </m:r>
                    <m:r>
                      <a:rPr lang="en-US" altLang="zh-CN" sz="2000" i="1" dirty="0">
                        <a:latin typeface="Cambria Math" panose="02040503050406030204" pitchFamily="18" charset="0"/>
                      </a:rPr>
                      <m:t>3</m:t>
                    </m:r>
                  </m:oMath>
                </a14:m>
                <a:r>
                  <a:rPr lang="en-US" altLang="zh-CN" sz="2000" dirty="0"/>
                  <a:t> is to be determined. </a:t>
                </a:r>
              </a:p>
              <a:p>
                <a:pPr marL="0" indent="0">
                  <a:buNone/>
                </a:pPr>
                <a:r>
                  <a:rPr lang="en-US" altLang="zh-CN" sz="2000" dirty="0"/>
                  <a:t>A simplest solution is </a:t>
                </a:r>
                <a14:m>
                  <m:oMath xmlns:m="http://schemas.openxmlformats.org/officeDocument/2006/math">
                    <m:r>
                      <a:rPr lang="en-US" altLang="zh-CN" sz="2000" b="0" i="1" dirty="0" smtClean="0">
                        <a:latin typeface="Cambria Math" panose="02040503050406030204" pitchFamily="18" charset="0"/>
                      </a:rPr>
                      <m:t>𝑥</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𝐷</m:t>
                    </m:r>
                    <m:r>
                      <m:rPr>
                        <m:sty m:val="p"/>
                      </m:rPr>
                      <a:rPr lang="el-GR" altLang="zh-CN" sz="2000" i="1" dirty="0">
                        <a:latin typeface="Cambria Math" panose="02040503050406030204" pitchFamily="18" charset="0"/>
                      </a:rPr>
                      <m:t>δ</m:t>
                    </m:r>
                  </m:oMath>
                </a14:m>
                <a:r>
                  <a:rPr lang="en-US" altLang="zh-CN" sz="2000" dirty="0"/>
                  <a:t>, </a:t>
                </a:r>
                <a14:m>
                  <m:oMath xmlns:m="http://schemas.openxmlformats.org/officeDocument/2006/math">
                    <m:r>
                      <a:rPr lang="en-US" altLang="zh-CN" sz="2000" i="1" dirty="0">
                        <a:latin typeface="Cambria Math" panose="02040503050406030204" pitchFamily="18" charset="0"/>
                      </a:rPr>
                      <m:t>𝐷</m:t>
                    </m:r>
                  </m:oMath>
                </a14:m>
                <a:r>
                  <a:rPr lang="en-US" altLang="zh-CN" sz="2000" dirty="0"/>
                  <a:t> is a constant, it means the orbit is a circle, the radius of the orbit is proportional the beam energy.</a:t>
                </a:r>
              </a:p>
              <a:p>
                <a:pPr marL="0" indent="0">
                  <a:buNone/>
                </a:pPr>
                <a:endParaRPr lang="en-US" altLang="zh-CN" sz="2000" dirty="0"/>
              </a:p>
              <a:p>
                <a:pPr marL="0" indent="0">
                  <a:buNone/>
                </a:pPr>
                <a:endParaRPr lang="en-US" altLang="zh-CN" sz="2000" dirty="0"/>
              </a:p>
            </p:txBody>
          </p:sp>
        </mc:Choice>
        <mc:Fallback xmlns="">
          <p:sp>
            <p:nvSpPr>
              <p:cNvPr id="3" name="内容占位符 2">
                <a:extLst>
                  <a:ext uri="{FF2B5EF4-FFF2-40B4-BE49-F238E27FC236}">
                    <a16:creationId xmlns:a16="http://schemas.microsoft.com/office/drawing/2014/main" id="{C2B36991-8D8A-4B9B-AE12-B74B5F59FE4A}"/>
                  </a:ext>
                </a:extLst>
              </p:cNvPr>
              <p:cNvSpPr>
                <a:spLocks noGrp="1" noRot="1" noChangeAspect="1" noMove="1" noResize="1" noEditPoints="1" noAdjustHandles="1" noChangeArrowheads="1" noChangeShapeType="1" noTextEdit="1"/>
              </p:cNvSpPr>
              <p:nvPr>
                <p:ph idx="1"/>
              </p:nvPr>
            </p:nvSpPr>
            <p:spPr>
              <a:blipFill>
                <a:blip r:embed="rId2"/>
                <a:stretch>
                  <a:fillRect l="-638" t="-210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577DA208-50DA-4A99-8909-C1376BFE8AFB}"/>
              </a:ext>
            </a:extLst>
          </p:cNvPr>
          <p:cNvSpPr>
            <a:spLocks noGrp="1"/>
          </p:cNvSpPr>
          <p:nvPr>
            <p:ph type="sldNum" sz="quarter" idx="12"/>
          </p:nvPr>
        </p:nvSpPr>
        <p:spPr/>
        <p:txBody>
          <a:bodyPr/>
          <a:lstStyle/>
          <a:p>
            <a:fld id="{BECEA2A7-8118-4BBB-B458-A85BC23F12DD}" type="slidenum">
              <a:rPr lang="zh-CN" altLang="en-US" smtClean="0"/>
              <a:t>58</a:t>
            </a:fld>
            <a:endParaRPr lang="zh-CN" altLang="en-US"/>
          </a:p>
        </p:txBody>
      </p:sp>
    </p:spTree>
    <p:extLst>
      <p:ext uri="{BB962C8B-B14F-4D97-AF65-F5344CB8AC3E}">
        <p14:creationId xmlns:p14="http://schemas.microsoft.com/office/powerpoint/2010/main" val="1107612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6FF36E-A274-4D10-AE41-372E69D5CB37}"/>
              </a:ext>
            </a:extLst>
          </p:cNvPr>
          <p:cNvSpPr>
            <a:spLocks noGrp="1"/>
          </p:cNvSpPr>
          <p:nvPr>
            <p:ph type="title"/>
          </p:nvPr>
        </p:nvSpPr>
        <p:spPr>
          <a:xfrm>
            <a:off x="838200" y="365125"/>
            <a:ext cx="10515600" cy="773303"/>
          </a:xfrm>
        </p:spPr>
        <p:txBody>
          <a:bodyPr/>
          <a:lstStyle/>
          <a:p>
            <a:r>
              <a:rPr lang="en-US" altLang="zh-CN" dirty="0"/>
              <a:t>High order dispersion(</a:t>
            </a:r>
            <a:r>
              <a:rPr lang="zh-CN" altLang="en-US" dirty="0"/>
              <a:t>高阶色散函数</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2CB6F5B-C598-4721-89FE-013724308DED}"/>
                  </a:ext>
                </a:extLst>
              </p:cNvPr>
              <p:cNvSpPr>
                <a:spLocks noGrp="1"/>
              </p:cNvSpPr>
              <p:nvPr>
                <p:ph idx="1"/>
              </p:nvPr>
            </p:nvSpPr>
            <p:spPr>
              <a:xfrm>
                <a:off x="819912" y="1290702"/>
                <a:ext cx="10397146" cy="1446236"/>
              </a:xfrm>
            </p:spPr>
            <p:txBody>
              <a:bodyPr>
                <a:normAutofit fontScale="77500" lnSpcReduction="20000"/>
              </a:bodyPr>
              <a:lstStyle/>
              <a:p>
                <a:pPr marL="0" indent="0">
                  <a:buNone/>
                </a:pPr>
                <a:r>
                  <a:rPr lang="en-US" altLang="zh-CN" dirty="0"/>
                  <a:t>Let</a:t>
                </a:r>
                <a:r>
                  <a:rPr lang="en-US" altLang="zh-CN" dirty="0">
                    <a:latin typeface="Cambria Math" panose="02040503050406030204" pitchFamily="18" charset="0"/>
                  </a:rPr>
                  <a:t> </a:t>
                </a:r>
                <a14:m>
                  <m:oMath xmlns:m="http://schemas.openxmlformats.org/officeDocument/2006/math">
                    <m:r>
                      <a:rPr lang="en-US" altLang="zh-CN" i="1" dirty="0">
                        <a:latin typeface="Cambria Math" panose="02040503050406030204" pitchFamily="18" charset="0"/>
                      </a:rPr>
                      <m:t>𝑥</m:t>
                    </m:r>
                    <m:d>
                      <m:dPr>
                        <m:ctrlPr>
                          <a:rPr lang="en-US" altLang="zh-CN" sz="2800" b="0" i="1" dirty="0" smtClean="0">
                            <a:latin typeface="Cambria Math" panose="02040503050406030204" pitchFamily="18" charset="0"/>
                          </a:rPr>
                        </m:ctrlPr>
                      </m:dPr>
                      <m:e>
                        <m:r>
                          <m:rPr>
                            <m:sty m:val="p"/>
                          </m:rPr>
                          <a:rPr lang="en-US" altLang="zh-CN" sz="2800" b="0" i="0" dirty="0" smtClean="0">
                            <a:latin typeface="Cambria Math" panose="02040503050406030204" pitchFamily="18" charset="0"/>
                          </a:rPr>
                          <m:t>s</m:t>
                        </m:r>
                      </m:e>
                    </m:d>
                    <m:r>
                      <a:rPr lang="en-US" altLang="zh-CN" sz="2800" i="1" dirty="0">
                        <a:latin typeface="Cambria Math" panose="02040503050406030204" pitchFamily="18" charset="0"/>
                      </a:rPr>
                      <m:t>=</m:t>
                    </m:r>
                    <m:sSub>
                      <m:sSubPr>
                        <m:ctrlPr>
                          <a:rPr lang="en-US" altLang="zh-CN" sz="2800" b="0" i="1" dirty="0" smtClean="0">
                            <a:latin typeface="Cambria Math" panose="02040503050406030204" pitchFamily="18" charset="0"/>
                          </a:rPr>
                        </m:ctrlPr>
                      </m:sSubPr>
                      <m:e>
                        <m:r>
                          <a:rPr lang="en-US" altLang="zh-CN" sz="2800" b="0" i="1" dirty="0" smtClean="0">
                            <a:latin typeface="Cambria Math" panose="02040503050406030204" pitchFamily="18" charset="0"/>
                          </a:rPr>
                          <m:t>𝑥</m:t>
                        </m:r>
                      </m:e>
                      <m:sub>
                        <m:r>
                          <m:rPr>
                            <m:sty m:val="p"/>
                          </m:rPr>
                          <a:rPr lang="el-GR" altLang="zh-CN" sz="2800" b="0" i="1" dirty="0" smtClean="0">
                            <a:latin typeface="Cambria Math" panose="02040503050406030204" pitchFamily="18" charset="0"/>
                          </a:rPr>
                          <m:t>β</m:t>
                        </m:r>
                      </m:sub>
                    </m:sSub>
                    <m:d>
                      <m:dPr>
                        <m:ctrlPr>
                          <a:rPr lang="en-US" altLang="zh-CN" sz="2800" b="0" i="1" dirty="0" smtClean="0">
                            <a:latin typeface="Cambria Math" panose="02040503050406030204" pitchFamily="18" charset="0"/>
                          </a:rPr>
                        </m:ctrlPr>
                      </m:dPr>
                      <m:e>
                        <m:r>
                          <a:rPr lang="en-US" altLang="zh-CN" sz="2800" b="0" i="1" dirty="0" smtClean="0">
                            <a:latin typeface="Cambria Math" panose="02040503050406030204" pitchFamily="18" charset="0"/>
                          </a:rPr>
                          <m:t>𝑠</m:t>
                        </m:r>
                      </m:e>
                    </m:d>
                    <m:r>
                      <a:rPr lang="en-US" altLang="zh-CN" sz="2800" b="0" i="1" dirty="0" smtClean="0">
                        <a:latin typeface="Cambria Math" panose="02040503050406030204" pitchFamily="18" charset="0"/>
                      </a:rPr>
                      <m:t>+</m:t>
                    </m:r>
                    <m:sSub>
                      <m:sSubPr>
                        <m:ctrlPr>
                          <a:rPr lang="en-US" altLang="zh-CN" sz="2800" b="0" i="1" dirty="0" smtClean="0">
                            <a:latin typeface="Cambria Math" panose="02040503050406030204" pitchFamily="18" charset="0"/>
                          </a:rPr>
                        </m:ctrlPr>
                      </m:sSubPr>
                      <m:e>
                        <m:r>
                          <a:rPr lang="en-US" altLang="zh-CN" i="1" dirty="0">
                            <a:latin typeface="Cambria Math" panose="02040503050406030204" pitchFamily="18" charset="0"/>
                          </a:rPr>
                          <m:t>𝐷</m:t>
                        </m:r>
                      </m:e>
                      <m:sub>
                        <m:r>
                          <a:rPr lang="en-US" altLang="zh-CN" sz="2800" b="0" i="1" dirty="0" smtClean="0">
                            <a:latin typeface="Cambria Math" panose="02040503050406030204" pitchFamily="18" charset="0"/>
                          </a:rPr>
                          <m:t>1</m:t>
                        </m:r>
                      </m:sub>
                    </m:sSub>
                    <m:d>
                      <m:dPr>
                        <m:ctrlPr>
                          <a:rPr lang="en-US" altLang="zh-CN" sz="2800" b="0" i="1" dirty="0" smtClean="0">
                            <a:latin typeface="Cambria Math" panose="02040503050406030204" pitchFamily="18" charset="0"/>
                          </a:rPr>
                        </m:ctrlPr>
                      </m:dPr>
                      <m:e>
                        <m:r>
                          <a:rPr lang="en-US" altLang="zh-CN" sz="2800" b="0" i="1" dirty="0" smtClean="0">
                            <a:latin typeface="Cambria Math" panose="02040503050406030204" pitchFamily="18" charset="0"/>
                          </a:rPr>
                          <m:t>𝑠</m:t>
                        </m:r>
                      </m:e>
                    </m:d>
                    <m:r>
                      <m:rPr>
                        <m:sty m:val="p"/>
                      </m:rPr>
                      <a:rPr lang="el-GR" altLang="zh-CN" sz="2800" i="1" dirty="0">
                        <a:latin typeface="Cambria Math" panose="02040503050406030204" pitchFamily="18" charset="0"/>
                      </a:rPr>
                      <m:t>δ</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𝐷</m:t>
                        </m:r>
                      </m:e>
                      <m:sub>
                        <m:r>
                          <a:rPr lang="en-US" altLang="zh-CN" b="0" i="1" dirty="0" smtClean="0">
                            <a:latin typeface="Cambria Math" panose="02040503050406030204" pitchFamily="18" charset="0"/>
                          </a:rPr>
                          <m:t>2</m:t>
                        </m:r>
                      </m:sub>
                    </m:sSub>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sSup>
                      <m:sSupPr>
                        <m:ctrlPr>
                          <a:rPr lang="en-US" altLang="zh-CN" i="1" dirty="0" smtClean="0">
                            <a:latin typeface="Cambria Math" panose="02040503050406030204" pitchFamily="18" charset="0"/>
                          </a:rPr>
                        </m:ctrlPr>
                      </m:sSupPr>
                      <m:e>
                        <m:r>
                          <m:rPr>
                            <m:sty m:val="p"/>
                          </m:rPr>
                          <a:rPr lang="el-GR" altLang="zh-CN" i="1" dirty="0">
                            <a:latin typeface="Cambria Math" panose="02040503050406030204" pitchFamily="18" charset="0"/>
                          </a:rPr>
                          <m:t>δ</m:t>
                        </m:r>
                      </m:e>
                      <m:sup>
                        <m:r>
                          <a:rPr lang="en-US" altLang="zh-CN" b="0" i="1" dirty="0" smtClean="0">
                            <a:latin typeface="Cambria Math" panose="02040503050406030204" pitchFamily="18" charset="0"/>
                          </a:rPr>
                          <m:t>2</m:t>
                        </m:r>
                      </m:sup>
                    </m:sSup>
                  </m:oMath>
                </a14:m>
                <a:r>
                  <a:rPr lang="en-US" altLang="zh-CN" dirty="0"/>
                  <a:t>, one can get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𝐷</m:t>
                        </m:r>
                      </m:e>
                      <m:sub>
                        <m:r>
                          <a:rPr lang="en-US" altLang="zh-CN" i="1" dirty="0">
                            <a:latin typeface="Cambria Math" panose="02040503050406030204" pitchFamily="18" charset="0"/>
                          </a:rPr>
                          <m:t>2</m:t>
                        </m:r>
                      </m:sub>
                    </m:sSub>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oMath>
                </a14:m>
                <a:r>
                  <a:rPr lang="en-US" altLang="zh-CN" dirty="0"/>
                  <a:t>, it is the 2</a:t>
                </a:r>
                <a:r>
                  <a:rPr lang="en-US" altLang="zh-CN" baseline="30000" dirty="0"/>
                  <a:t>nd</a:t>
                </a:r>
                <a:r>
                  <a:rPr lang="en-US" altLang="zh-CN" dirty="0"/>
                  <a:t> dispersion, in principle one can get higher than 3</a:t>
                </a:r>
                <a:r>
                  <a:rPr lang="en-US" altLang="zh-CN" baseline="30000" dirty="0"/>
                  <a:t>rd</a:t>
                </a:r>
                <a:r>
                  <a:rPr lang="en-US" altLang="zh-CN" dirty="0"/>
                  <a:t> dispersion. The 2</a:t>
                </a:r>
                <a:r>
                  <a:rPr lang="en-US" altLang="zh-CN" baseline="30000" dirty="0"/>
                  <a:t>nd</a:t>
                </a:r>
                <a:r>
                  <a:rPr lang="en-US" altLang="zh-CN" dirty="0"/>
                  <a:t> dispersion satisfy the following equation:</a:t>
                </a:r>
              </a:p>
              <a:p>
                <a:pPr marL="0" indent="0">
                  <a:buNone/>
                </a:pPr>
                <a14:m>
                  <m:oMathPara xmlns:m="http://schemas.openxmlformats.org/officeDocument/2006/math">
                    <m:oMathParaPr>
                      <m:jc m:val="left"/>
                    </m:oMathParaPr>
                    <m:oMath xmlns:m="http://schemas.openxmlformats.org/officeDocument/2006/math">
                      <m:sSup>
                        <m:sSupPr>
                          <m:ctrlPr>
                            <a:rPr lang="en-US" altLang="zh-CN" sz="2600" b="0" i="1" dirty="0" smtClean="0">
                              <a:latin typeface="Cambria Math" panose="02040503050406030204" pitchFamily="18" charset="0"/>
                            </a:rPr>
                          </m:ctrlPr>
                        </m:sSupPr>
                        <m:e>
                          <m:sSub>
                            <m:sSubPr>
                              <m:ctrlPr>
                                <a:rPr lang="en-US" altLang="zh-CN" sz="2600" i="1" dirty="0">
                                  <a:latin typeface="Cambria Math" panose="02040503050406030204" pitchFamily="18" charset="0"/>
                                </a:rPr>
                              </m:ctrlPr>
                            </m:sSubPr>
                            <m:e>
                              <m:r>
                                <a:rPr lang="en-US" altLang="zh-CN" sz="2600" i="1" dirty="0">
                                  <a:latin typeface="Cambria Math" panose="02040503050406030204" pitchFamily="18" charset="0"/>
                                </a:rPr>
                                <m:t>𝐷</m:t>
                              </m:r>
                            </m:e>
                            <m:sub>
                              <m:r>
                                <a:rPr lang="en-US" altLang="zh-CN" sz="2600" i="1" dirty="0">
                                  <a:latin typeface="Cambria Math" panose="02040503050406030204" pitchFamily="18" charset="0"/>
                                </a:rPr>
                                <m:t>2</m:t>
                              </m:r>
                            </m:sub>
                          </m:sSub>
                        </m:e>
                        <m:sup>
                          <m:r>
                            <a:rPr lang="en-US" altLang="zh-CN" sz="2600" b="0" i="1" dirty="0" smtClean="0">
                              <a:latin typeface="Cambria Math" panose="02040503050406030204" pitchFamily="18" charset="0"/>
                            </a:rPr>
                            <m:t>′′</m:t>
                          </m:r>
                        </m:sup>
                      </m:sSup>
                      <m:r>
                        <a:rPr lang="en-US" altLang="zh-CN" sz="2600" b="0" i="1" dirty="0" smtClean="0">
                          <a:latin typeface="Cambria Math" panose="02040503050406030204" pitchFamily="18" charset="0"/>
                        </a:rPr>
                        <m:t>+(</m:t>
                      </m:r>
                      <m:f>
                        <m:fPr>
                          <m:ctrlPr>
                            <a:rPr lang="en-US" altLang="zh-CN" sz="2600" i="1" dirty="0">
                              <a:latin typeface="Cambria Math" panose="02040503050406030204" pitchFamily="18" charset="0"/>
                            </a:rPr>
                          </m:ctrlPr>
                        </m:fPr>
                        <m:num>
                          <m:r>
                            <a:rPr lang="en-US" altLang="zh-CN" sz="2600" i="1" dirty="0">
                              <a:latin typeface="Cambria Math" panose="02040503050406030204" pitchFamily="18" charset="0"/>
                            </a:rPr>
                            <m:t>𝐺</m:t>
                          </m:r>
                        </m:num>
                        <m:den>
                          <m:r>
                            <a:rPr lang="en-US" altLang="zh-CN" sz="2600" i="1" dirty="0">
                              <a:latin typeface="Cambria Math" panose="02040503050406030204" pitchFamily="18" charset="0"/>
                            </a:rPr>
                            <m:t>𝐵</m:t>
                          </m:r>
                          <m:r>
                            <m:rPr>
                              <m:nor/>
                            </m:rPr>
                            <a:rPr lang="el-GR" altLang="zh-CN" sz="2600" dirty="0"/>
                            <m:t>ρ</m:t>
                          </m:r>
                        </m:den>
                      </m:f>
                      <m:r>
                        <a:rPr lang="en-US" altLang="zh-CN" sz="2600" i="1" dirty="0">
                          <a:latin typeface="Cambria Math" panose="02040503050406030204" pitchFamily="18" charset="0"/>
                        </a:rPr>
                        <m:t>+</m:t>
                      </m:r>
                      <m:f>
                        <m:fPr>
                          <m:ctrlPr>
                            <a:rPr lang="en-US" altLang="zh-CN" sz="2600" i="1" dirty="0">
                              <a:latin typeface="Cambria Math" panose="02040503050406030204" pitchFamily="18" charset="0"/>
                            </a:rPr>
                          </m:ctrlPr>
                        </m:fPr>
                        <m:num>
                          <m:r>
                            <a:rPr lang="en-US" altLang="zh-CN" sz="2600" i="1" dirty="0">
                              <a:latin typeface="Cambria Math" panose="02040503050406030204" pitchFamily="18" charset="0"/>
                            </a:rPr>
                            <m:t>1</m:t>
                          </m:r>
                        </m:num>
                        <m:den>
                          <m:sSup>
                            <m:sSupPr>
                              <m:ctrlPr>
                                <a:rPr lang="en-US" altLang="zh-CN" sz="2600" i="1" dirty="0">
                                  <a:latin typeface="Cambria Math" panose="02040503050406030204" pitchFamily="18" charset="0"/>
                                </a:rPr>
                              </m:ctrlPr>
                            </m:sSupPr>
                            <m:e>
                              <m:r>
                                <m:rPr>
                                  <m:nor/>
                                </m:rPr>
                                <a:rPr lang="el-GR" altLang="zh-CN" sz="2600" dirty="0"/>
                                <m:t>ρ</m:t>
                              </m:r>
                            </m:e>
                            <m:sup>
                              <m:r>
                                <a:rPr lang="en-US" altLang="zh-CN" sz="2600" i="1" dirty="0">
                                  <a:latin typeface="Cambria Math" panose="02040503050406030204" pitchFamily="18" charset="0"/>
                                </a:rPr>
                                <m:t>2</m:t>
                              </m:r>
                            </m:sup>
                          </m:sSup>
                        </m:den>
                      </m:f>
                      <m:sSub>
                        <m:sSubPr>
                          <m:ctrlPr>
                            <a:rPr lang="en-US" altLang="zh-CN" sz="2600" i="1" dirty="0">
                              <a:latin typeface="Cambria Math" panose="02040503050406030204" pitchFamily="18" charset="0"/>
                            </a:rPr>
                          </m:ctrlPr>
                        </m:sSubPr>
                        <m:e>
                          <m:r>
                            <a:rPr lang="en-US" altLang="zh-CN" sz="2600" b="0" i="1" dirty="0" smtClean="0">
                              <a:latin typeface="Cambria Math" panose="02040503050406030204" pitchFamily="18" charset="0"/>
                            </a:rPr>
                            <m:t>)</m:t>
                          </m:r>
                          <m:r>
                            <a:rPr lang="en-US" altLang="zh-CN" sz="2600" i="1" dirty="0">
                              <a:latin typeface="Cambria Math" panose="02040503050406030204" pitchFamily="18" charset="0"/>
                            </a:rPr>
                            <m:t>𝐷</m:t>
                          </m:r>
                        </m:e>
                        <m:sub>
                          <m:r>
                            <a:rPr lang="en-US" altLang="zh-CN" sz="2600" i="1" dirty="0">
                              <a:latin typeface="Cambria Math" panose="02040503050406030204" pitchFamily="18" charset="0"/>
                            </a:rPr>
                            <m:t>2</m:t>
                          </m:r>
                        </m:sub>
                      </m:sSub>
                      <m:r>
                        <a:rPr lang="en-US" altLang="zh-CN" sz="2600" b="0" i="1" dirty="0" smtClean="0">
                          <a:latin typeface="Cambria Math" panose="02040503050406030204" pitchFamily="18" charset="0"/>
                        </a:rPr>
                        <m:t>=−</m:t>
                      </m:r>
                      <m:f>
                        <m:fPr>
                          <m:ctrlPr>
                            <a:rPr lang="en-US" altLang="zh-CN" sz="2600" b="0" i="1" dirty="0" smtClean="0">
                              <a:latin typeface="Cambria Math" panose="02040503050406030204" pitchFamily="18" charset="0"/>
                            </a:rPr>
                          </m:ctrlPr>
                        </m:fPr>
                        <m:num>
                          <m:r>
                            <a:rPr lang="en-US" altLang="zh-CN" sz="2600" b="0" i="1" dirty="0" smtClean="0">
                              <a:latin typeface="Cambria Math" panose="02040503050406030204" pitchFamily="18" charset="0"/>
                            </a:rPr>
                            <m:t>1</m:t>
                          </m:r>
                        </m:num>
                        <m:den>
                          <m:r>
                            <m:rPr>
                              <m:sty m:val="p"/>
                            </m:rPr>
                            <a:rPr lang="el-GR" altLang="zh-CN" sz="2600" i="1" dirty="0">
                              <a:latin typeface="Cambria Math" panose="02040503050406030204" pitchFamily="18" charset="0"/>
                            </a:rPr>
                            <m:t>ρ</m:t>
                          </m:r>
                        </m:den>
                      </m:f>
                      <m:r>
                        <a:rPr lang="en-US" altLang="zh-CN" sz="2600" i="1" dirty="0">
                          <a:latin typeface="Cambria Math" panose="02040503050406030204" pitchFamily="18" charset="0"/>
                        </a:rPr>
                        <m:t>+(</m:t>
                      </m:r>
                      <m:f>
                        <m:fPr>
                          <m:ctrlPr>
                            <a:rPr lang="en-US" altLang="zh-CN" sz="2600" i="1" dirty="0">
                              <a:latin typeface="Cambria Math" panose="02040503050406030204" pitchFamily="18" charset="0"/>
                            </a:rPr>
                          </m:ctrlPr>
                        </m:fPr>
                        <m:num>
                          <m:r>
                            <a:rPr lang="en-US" altLang="zh-CN" sz="2600" i="1" dirty="0">
                              <a:latin typeface="Cambria Math" panose="02040503050406030204" pitchFamily="18" charset="0"/>
                            </a:rPr>
                            <m:t>𝐺</m:t>
                          </m:r>
                        </m:num>
                        <m:den>
                          <m:r>
                            <a:rPr lang="en-US" altLang="zh-CN" sz="2600" i="1" dirty="0">
                              <a:latin typeface="Cambria Math" panose="02040503050406030204" pitchFamily="18" charset="0"/>
                            </a:rPr>
                            <m:t>𝐵</m:t>
                          </m:r>
                          <m:r>
                            <m:rPr>
                              <m:nor/>
                            </m:rPr>
                            <a:rPr lang="el-GR" altLang="zh-CN" sz="2600" dirty="0"/>
                            <m:t>ρ</m:t>
                          </m:r>
                        </m:den>
                      </m:f>
                      <m:r>
                        <a:rPr lang="en-US" altLang="zh-CN" sz="2600" i="1" dirty="0">
                          <a:latin typeface="Cambria Math" panose="02040503050406030204" pitchFamily="18" charset="0"/>
                        </a:rPr>
                        <m:t>+</m:t>
                      </m:r>
                      <m:f>
                        <m:fPr>
                          <m:ctrlPr>
                            <a:rPr lang="en-US" altLang="zh-CN" sz="2600" i="1" dirty="0">
                              <a:latin typeface="Cambria Math" panose="02040503050406030204" pitchFamily="18" charset="0"/>
                            </a:rPr>
                          </m:ctrlPr>
                        </m:fPr>
                        <m:num>
                          <m:r>
                            <a:rPr lang="en-US" altLang="zh-CN" sz="2600" b="0" i="1" dirty="0" smtClean="0">
                              <a:latin typeface="Cambria Math" panose="02040503050406030204" pitchFamily="18" charset="0"/>
                            </a:rPr>
                            <m:t>2</m:t>
                          </m:r>
                        </m:num>
                        <m:den>
                          <m:sSup>
                            <m:sSupPr>
                              <m:ctrlPr>
                                <a:rPr lang="en-US" altLang="zh-CN" sz="2600" i="1" dirty="0">
                                  <a:latin typeface="Cambria Math" panose="02040503050406030204" pitchFamily="18" charset="0"/>
                                </a:rPr>
                              </m:ctrlPr>
                            </m:sSupPr>
                            <m:e>
                              <m:r>
                                <m:rPr>
                                  <m:nor/>
                                </m:rPr>
                                <a:rPr lang="el-GR" altLang="zh-CN" sz="2600" dirty="0"/>
                                <m:t>ρ</m:t>
                              </m:r>
                            </m:e>
                            <m:sup>
                              <m:r>
                                <a:rPr lang="en-US" altLang="zh-CN" sz="2600" i="1" dirty="0">
                                  <a:latin typeface="Cambria Math" panose="02040503050406030204" pitchFamily="18" charset="0"/>
                                </a:rPr>
                                <m:t>2</m:t>
                              </m:r>
                            </m:sup>
                          </m:sSup>
                        </m:den>
                      </m:f>
                      <m:sSub>
                        <m:sSubPr>
                          <m:ctrlPr>
                            <a:rPr lang="en-US" altLang="zh-CN" sz="2600" i="1" dirty="0">
                              <a:latin typeface="Cambria Math" panose="02040503050406030204" pitchFamily="18" charset="0"/>
                            </a:rPr>
                          </m:ctrlPr>
                        </m:sSubPr>
                        <m:e>
                          <m:r>
                            <a:rPr lang="en-US" altLang="zh-CN" sz="2600" i="1" dirty="0">
                              <a:latin typeface="Cambria Math" panose="02040503050406030204" pitchFamily="18" charset="0"/>
                            </a:rPr>
                            <m:t>)</m:t>
                          </m:r>
                          <m:r>
                            <a:rPr lang="en-US" altLang="zh-CN" sz="2600" i="1" dirty="0">
                              <a:latin typeface="Cambria Math" panose="02040503050406030204" pitchFamily="18" charset="0"/>
                            </a:rPr>
                            <m:t>𝐷</m:t>
                          </m:r>
                        </m:e>
                        <m:sub>
                          <m:r>
                            <a:rPr lang="en-US" altLang="zh-CN" sz="2600" b="0" i="1" dirty="0" smtClean="0">
                              <a:latin typeface="Cambria Math" panose="02040503050406030204" pitchFamily="18" charset="0"/>
                            </a:rPr>
                            <m:t>1</m:t>
                          </m:r>
                        </m:sub>
                      </m:sSub>
                    </m:oMath>
                  </m:oMathPara>
                </a14:m>
                <a:endParaRPr lang="zh-CN" altLang="en-US" sz="2600" dirty="0"/>
              </a:p>
            </p:txBody>
          </p:sp>
        </mc:Choice>
        <mc:Fallback xmlns="">
          <p:sp>
            <p:nvSpPr>
              <p:cNvPr id="3" name="内容占位符 2">
                <a:extLst>
                  <a:ext uri="{FF2B5EF4-FFF2-40B4-BE49-F238E27FC236}">
                    <a16:creationId xmlns:a16="http://schemas.microsoft.com/office/drawing/2014/main" id="{92CB6F5B-C598-4721-89FE-013724308DED}"/>
                  </a:ext>
                </a:extLst>
              </p:cNvPr>
              <p:cNvSpPr>
                <a:spLocks noGrp="1" noRot="1" noChangeAspect="1" noMove="1" noResize="1" noEditPoints="1" noAdjustHandles="1" noChangeArrowheads="1" noChangeShapeType="1" noTextEdit="1"/>
              </p:cNvSpPr>
              <p:nvPr>
                <p:ph idx="1"/>
              </p:nvPr>
            </p:nvSpPr>
            <p:spPr>
              <a:xfrm>
                <a:off x="819912" y="1290702"/>
                <a:ext cx="10397146" cy="1446236"/>
              </a:xfrm>
              <a:blipFill>
                <a:blip r:embed="rId2"/>
                <a:stretch>
                  <a:fillRect l="-762" t="-7595"/>
                </a:stretch>
              </a:blipFill>
            </p:spPr>
            <p:txBody>
              <a:bodyPr/>
              <a:lstStyle/>
              <a:p>
                <a:r>
                  <a:rPr lang="zh-CN" altLang="en-US">
                    <a:noFill/>
                  </a:rPr>
                  <a:t> </a:t>
                </a:r>
              </a:p>
            </p:txBody>
          </p:sp>
        </mc:Fallback>
      </mc:AlternateContent>
      <p:sp>
        <p:nvSpPr>
          <p:cNvPr id="4" name="标题 1">
            <a:extLst>
              <a:ext uri="{FF2B5EF4-FFF2-40B4-BE49-F238E27FC236}">
                <a16:creationId xmlns:a16="http://schemas.microsoft.com/office/drawing/2014/main" id="{B29FAC86-4D44-4807-9452-EEB9AF934FD4}"/>
              </a:ext>
            </a:extLst>
          </p:cNvPr>
          <p:cNvSpPr txBox="1">
            <a:spLocks/>
          </p:cNvSpPr>
          <p:nvPr/>
        </p:nvSpPr>
        <p:spPr>
          <a:xfrm>
            <a:off x="770455" y="2728169"/>
            <a:ext cx="10515600" cy="65074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Dispersion-free storage ring(</a:t>
            </a:r>
            <a:r>
              <a:rPr lang="zh-CN" altLang="en-US" dirty="0"/>
              <a:t>无色散储存环</a:t>
            </a:r>
            <a:r>
              <a:rPr lang="en-US" altLang="zh-CN" dirty="0"/>
              <a:t>)</a:t>
            </a:r>
            <a:endParaRPr lang="zh-CN" altLang="en-US" dirty="0"/>
          </a:p>
        </p:txBody>
      </p:sp>
      <p:sp>
        <p:nvSpPr>
          <p:cNvPr id="5" name="内容占位符 2">
            <a:extLst>
              <a:ext uri="{FF2B5EF4-FFF2-40B4-BE49-F238E27FC236}">
                <a16:creationId xmlns:a16="http://schemas.microsoft.com/office/drawing/2014/main" id="{2F0EDA97-B5A5-43E0-B5F5-52BA18BCB310}"/>
              </a:ext>
            </a:extLst>
          </p:cNvPr>
          <p:cNvSpPr txBox="1">
            <a:spLocks/>
          </p:cNvSpPr>
          <p:nvPr/>
        </p:nvSpPr>
        <p:spPr>
          <a:xfrm>
            <a:off x="821436" y="4341749"/>
            <a:ext cx="10515600" cy="2339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14C3E90-AC8D-410D-AD5B-44D46DDD42E8}"/>
                  </a:ext>
                </a:extLst>
              </p:cNvPr>
              <p:cNvSpPr txBox="1"/>
              <p:nvPr/>
            </p:nvSpPr>
            <p:spPr>
              <a:xfrm>
                <a:off x="785241" y="3404323"/>
                <a:ext cx="10347580" cy="3040704"/>
              </a:xfrm>
              <a:prstGeom prst="rect">
                <a:avLst/>
              </a:prstGeom>
              <a:noFill/>
            </p:spPr>
            <p:txBody>
              <a:bodyPr wrap="square">
                <a:spAutoFit/>
              </a:bodyPr>
              <a:lstStyle/>
              <a:p>
                <a:r>
                  <a:rPr lang="en-US" altLang="zh-CN" sz="2000" dirty="0"/>
                  <a:t>A special case is when there is electric field in the ring, the equation of motion as </a:t>
                </a:r>
              </a:p>
              <a:p>
                <a14:m>
                  <m:oMath xmlns:m="http://schemas.openxmlformats.org/officeDocument/2006/math">
                    <m:f>
                      <m:fPr>
                        <m:ctrlPr>
                          <a:rPr lang="en-US" altLang="zh-CN" sz="2000" i="1" dirty="0" smtClean="0">
                            <a:latin typeface="Cambria Math" panose="02040503050406030204" pitchFamily="18" charset="0"/>
                          </a:rPr>
                        </m:ctrlPr>
                      </m:fPr>
                      <m:num>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𝑑</m:t>
                            </m:r>
                          </m:e>
                          <m:sup>
                            <m:r>
                              <a:rPr lang="en-US" altLang="zh-CN" sz="2000" i="1" dirty="0">
                                <a:latin typeface="Cambria Math" panose="02040503050406030204" pitchFamily="18" charset="0"/>
                              </a:rPr>
                              <m:t>2</m:t>
                            </m:r>
                          </m:sup>
                        </m:sSup>
                        <m:r>
                          <a:rPr lang="en-US" altLang="zh-CN" sz="2000" i="1" dirty="0">
                            <a:latin typeface="Cambria Math" panose="02040503050406030204" pitchFamily="18" charset="0"/>
                          </a:rPr>
                          <m:t>𝑥</m:t>
                        </m:r>
                      </m:num>
                      <m:den>
                        <m:r>
                          <a:rPr lang="en-US" altLang="zh-CN" sz="2000" i="1" dirty="0">
                            <a:latin typeface="Cambria Math" panose="02040503050406030204" pitchFamily="18" charset="0"/>
                          </a:rPr>
                          <m:t>𝑑</m:t>
                        </m:r>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𝑠</m:t>
                            </m:r>
                          </m:e>
                          <m:sup>
                            <m:r>
                              <a:rPr lang="en-US" altLang="zh-CN" sz="2000" i="1" dirty="0">
                                <a:latin typeface="Cambria Math" panose="02040503050406030204" pitchFamily="18" charset="0"/>
                              </a:rPr>
                              <m:t>2</m:t>
                            </m:r>
                          </m:sup>
                        </m:sSup>
                      </m:den>
                    </m:f>
                    <m:r>
                      <a:rPr lang="en-US" altLang="zh-CN" sz="2000"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𝐺</m:t>
                        </m:r>
                      </m:num>
                      <m:den>
                        <m:r>
                          <a:rPr lang="en-US" altLang="zh-CN" sz="2000" i="1" dirty="0">
                            <a:latin typeface="Cambria Math" panose="02040503050406030204" pitchFamily="18" charset="0"/>
                          </a:rPr>
                          <m:t>𝐵</m:t>
                        </m:r>
                        <m:r>
                          <m:rPr>
                            <m:nor/>
                          </m:rPr>
                          <a:rPr lang="el-GR" altLang="zh-CN" sz="2000" dirty="0"/>
                          <m:t>ρ</m:t>
                        </m:r>
                      </m:den>
                    </m:f>
                    <m:r>
                      <a:rPr lang="en-US" altLang="zh-CN" sz="2000" i="1"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sSup>
                          <m:sSupPr>
                            <m:ctrlPr>
                              <a:rPr lang="en-US" altLang="zh-CN" sz="2000" i="1" dirty="0">
                                <a:latin typeface="Cambria Math" panose="02040503050406030204" pitchFamily="18" charset="0"/>
                              </a:rPr>
                            </m:ctrlPr>
                          </m:sSupPr>
                          <m:e>
                            <m:r>
                              <m:rPr>
                                <m:nor/>
                              </m:rPr>
                              <a:rPr lang="el-GR" altLang="zh-CN" sz="2000" dirty="0"/>
                              <m:t>ρ</m:t>
                            </m:r>
                          </m:e>
                          <m:sup>
                            <m:r>
                              <a:rPr lang="en-US" altLang="zh-CN" sz="2000" i="1" dirty="0">
                                <a:latin typeface="Cambria Math" panose="02040503050406030204" pitchFamily="18" charset="0"/>
                              </a:rPr>
                              <m:t>2</m:t>
                            </m:r>
                          </m:sup>
                        </m:sSup>
                      </m:den>
                    </m:f>
                  </m:oMath>
                </a14:m>
                <a:r>
                  <a:rPr lang="en-US" altLang="zh-CN" sz="2000" dirty="0"/>
                  <a:t>) </a:t>
                </a:r>
                <a14:m>
                  <m:oMath xmlns:m="http://schemas.openxmlformats.org/officeDocument/2006/math">
                    <m:r>
                      <a:rPr lang="en-US" altLang="zh-CN" sz="2000" i="1" dirty="0">
                        <a:latin typeface="Cambria Math" panose="02040503050406030204" pitchFamily="18" charset="0"/>
                      </a:rPr>
                      <m:t>𝑥</m:t>
                    </m:r>
                  </m:oMath>
                </a14:m>
                <a:r>
                  <a:rPr lang="en-US" altLang="zh-CN" sz="2000" dirty="0"/>
                  <a:t>= </a:t>
                </a:r>
                <a14:m>
                  <m:oMath xmlns:m="http://schemas.openxmlformats.org/officeDocument/2006/math">
                    <m:f>
                      <m:fPr>
                        <m:ctrlPr>
                          <a:rPr lang="en-US" altLang="zh-CN" sz="2000" i="1" dirty="0">
                            <a:latin typeface="Cambria Math" panose="02040503050406030204" pitchFamily="18" charset="0"/>
                          </a:rPr>
                        </m:ctrlPr>
                      </m:fPr>
                      <m:num>
                        <m:r>
                          <a:rPr lang="en-US" altLang="zh-CN" sz="2000" b="0" i="1" dirty="0" smtClean="0">
                            <a:latin typeface="Cambria Math" panose="02040503050406030204" pitchFamily="18" charset="0"/>
                          </a:rPr>
                          <m:t>1</m:t>
                        </m:r>
                      </m:num>
                      <m:den>
                        <m:r>
                          <m:rPr>
                            <m:sty m:val="p"/>
                          </m:rPr>
                          <a:rPr lang="el-GR" altLang="zh-CN" sz="2000" i="1" dirty="0">
                            <a:latin typeface="Cambria Math" panose="02040503050406030204" pitchFamily="18" charset="0"/>
                          </a:rPr>
                          <m:t>ρ</m:t>
                        </m:r>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𝑒</m:t>
                        </m:r>
                        <m:sSub>
                          <m:sSubPr>
                            <m:ctrlPr>
                              <a:rPr lang="en-US" altLang="zh-CN" sz="2000" b="0" i="1" dirty="0" smtClean="0">
                                <a:latin typeface="Cambria Math" panose="02040503050406030204" pitchFamily="18" charset="0"/>
                              </a:rPr>
                            </m:ctrlPr>
                          </m:sSubPr>
                          <m:e>
                            <m:r>
                              <a:rPr lang="en-US" altLang="zh-CN" sz="2000" i="1" dirty="0">
                                <a:latin typeface="Cambria Math" panose="02040503050406030204" pitchFamily="18" charset="0"/>
                              </a:rPr>
                              <m:t>𝑣</m:t>
                            </m:r>
                          </m:e>
                          <m:sub>
                            <m:r>
                              <a:rPr lang="en-US" altLang="zh-CN" sz="2000" b="0" i="1" dirty="0" smtClean="0">
                                <a:latin typeface="Cambria Math" panose="02040503050406030204" pitchFamily="18" charset="0"/>
                              </a:rPr>
                              <m:t>𝑠</m:t>
                            </m:r>
                          </m:sub>
                        </m:sSub>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𝐵</m:t>
                            </m:r>
                          </m:e>
                          <m:sub>
                            <m:r>
                              <a:rPr lang="en-US" altLang="zh-CN" sz="2000" b="0" i="1" dirty="0" smtClean="0">
                                <a:latin typeface="Cambria Math" panose="02040503050406030204" pitchFamily="18" charset="0"/>
                              </a:rPr>
                              <m:t>𝑦</m:t>
                            </m:r>
                          </m:sub>
                        </m:sSub>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𝑒</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𝐸</m:t>
                            </m:r>
                          </m:e>
                          <m:sub>
                            <m:r>
                              <a:rPr lang="en-US" altLang="zh-CN" sz="2000" b="0" i="1" dirty="0" smtClean="0">
                                <a:latin typeface="Cambria Math" panose="02040503050406030204" pitchFamily="18" charset="0"/>
                              </a:rPr>
                              <m:t>𝑥</m:t>
                            </m:r>
                          </m:sub>
                        </m:sSub>
                      </m:num>
                      <m:den>
                        <m:r>
                          <a:rPr lang="en-US" altLang="zh-CN" sz="2000" b="0" i="1" dirty="0" smtClean="0">
                            <a:latin typeface="Cambria Math" panose="02040503050406030204" pitchFamily="18" charset="0"/>
                          </a:rPr>
                          <m:t>𝑚</m:t>
                        </m:r>
                        <m:r>
                          <a:rPr lang="zh-CN" altLang="en-US" sz="2000" b="0" i="1" dirty="0" smtClean="0">
                            <a:latin typeface="Cambria Math" panose="02040503050406030204" pitchFamily="18" charset="0"/>
                          </a:rPr>
                          <m:t>𝛾</m:t>
                        </m:r>
                        <m:sSubSup>
                          <m:sSubSupPr>
                            <m:ctrlPr>
                              <a:rPr lang="en-US" altLang="zh-CN" sz="2000" b="0" i="1" dirty="0" smtClean="0">
                                <a:latin typeface="Cambria Math" panose="02040503050406030204" pitchFamily="18" charset="0"/>
                              </a:rPr>
                            </m:ctrlPr>
                          </m:sSubSupPr>
                          <m:e>
                            <m:r>
                              <a:rPr lang="en-US" altLang="zh-CN" sz="2000" b="0" i="1" dirty="0" smtClean="0">
                                <a:latin typeface="Cambria Math" panose="02040503050406030204" pitchFamily="18" charset="0"/>
                              </a:rPr>
                              <m:t>𝑣</m:t>
                            </m:r>
                          </m:e>
                          <m:sub>
                            <m:r>
                              <a:rPr lang="en-US" altLang="zh-CN" sz="2000" b="0" i="1" dirty="0" smtClean="0">
                                <a:latin typeface="Cambria Math" panose="02040503050406030204" pitchFamily="18" charset="0"/>
                              </a:rPr>
                              <m:t>𝑠</m:t>
                            </m:r>
                          </m:sub>
                          <m:sup>
                            <m:r>
                              <a:rPr lang="en-US" altLang="zh-CN" sz="2000" b="0" i="1" dirty="0" smtClean="0">
                                <a:latin typeface="Cambria Math" panose="02040503050406030204" pitchFamily="18" charset="0"/>
                              </a:rPr>
                              <m:t>2</m:t>
                            </m:r>
                          </m:sup>
                        </m:sSubSup>
                      </m:den>
                    </m:f>
                  </m:oMath>
                </a14:m>
                <a:r>
                  <a:rPr lang="en-US" altLang="zh-CN" sz="2000" dirty="0"/>
                  <a:t>, the momentum error </a:t>
                </a:r>
                <a14:m>
                  <m:oMath xmlns:m="http://schemas.openxmlformats.org/officeDocument/2006/math">
                    <m:r>
                      <m:rPr>
                        <m:sty m:val="p"/>
                      </m:rPr>
                      <a:rPr lang="el-GR" altLang="zh-CN" sz="2000" i="1" dirty="0">
                        <a:latin typeface="Cambria Math" panose="02040503050406030204" pitchFamily="18" charset="0"/>
                      </a:rPr>
                      <m:t>δ</m:t>
                    </m:r>
                  </m:oMath>
                </a14:m>
                <a:r>
                  <a:rPr lang="en-US" altLang="zh-CN" sz="2000" dirty="0"/>
                  <a:t>, the velocity </a:t>
                </a:r>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𝑣</m:t>
                        </m:r>
                      </m:e>
                      <m:sub>
                        <m:r>
                          <a:rPr lang="en-US" altLang="zh-CN" sz="2000" i="1" dirty="0">
                            <a:latin typeface="Cambria Math" panose="02040503050406030204" pitchFamily="18" charset="0"/>
                          </a:rPr>
                          <m:t>𝑠</m:t>
                        </m:r>
                      </m:sub>
                    </m:sSub>
                    <m:r>
                      <a:rPr lang="en-US" altLang="zh-CN" sz="2000" i="1" dirty="0">
                        <a:latin typeface="Cambria Math" panose="02040503050406030204" pitchFamily="18" charset="0"/>
                      </a:rPr>
                      <m:t> </m:t>
                    </m:r>
                  </m:oMath>
                </a14:m>
                <a:r>
                  <a:rPr lang="en-US" altLang="zh-CN" sz="2000" dirty="0"/>
                  <a:t>≈ </a:t>
                </a:r>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𝑣</m:t>
                        </m:r>
                      </m:e>
                      <m:sub>
                        <m:r>
                          <a:rPr lang="en-US" altLang="zh-CN" sz="2000" i="1" dirty="0">
                            <a:latin typeface="Cambria Math" panose="02040503050406030204" pitchFamily="18" charset="0"/>
                          </a:rPr>
                          <m:t>𝑠</m:t>
                        </m:r>
                        <m:r>
                          <a:rPr lang="en-US" altLang="zh-CN" sz="2000" b="0" i="1" dirty="0" smtClean="0">
                            <a:latin typeface="Cambria Math" panose="02040503050406030204" pitchFamily="18" charset="0"/>
                          </a:rPr>
                          <m:t>0</m:t>
                        </m:r>
                      </m:sub>
                    </m:sSub>
                    <m:r>
                      <a:rPr lang="en-US" altLang="zh-CN" sz="2000" b="0" i="1" dirty="0" smtClean="0">
                        <a:latin typeface="Cambria Math" panose="02040503050406030204" pitchFamily="18" charset="0"/>
                      </a:rPr>
                      <m:t>(1+</m:t>
                    </m:r>
                    <m:f>
                      <m:fPr>
                        <m:ctrlPr>
                          <a:rPr lang="el-GR" altLang="zh-CN" sz="2000" i="1" dirty="0" smtClean="0">
                            <a:latin typeface="Cambria Math" panose="02040503050406030204" pitchFamily="18" charset="0"/>
                          </a:rPr>
                        </m:ctrlPr>
                      </m:fPr>
                      <m:num>
                        <m:r>
                          <m:rPr>
                            <m:sty m:val="p"/>
                          </m:rPr>
                          <a:rPr lang="el-GR" altLang="zh-CN" sz="2000" i="1" dirty="0">
                            <a:latin typeface="Cambria Math" panose="02040503050406030204" pitchFamily="18" charset="0"/>
                          </a:rPr>
                          <m:t>δ</m:t>
                        </m:r>
                      </m:num>
                      <m:den>
                        <m:sSup>
                          <m:sSupPr>
                            <m:ctrlPr>
                              <a:rPr lang="el-GR" altLang="zh-CN" sz="2000" i="1" dirty="0" smtClean="0">
                                <a:latin typeface="Cambria Math" panose="02040503050406030204" pitchFamily="18" charset="0"/>
                              </a:rPr>
                            </m:ctrlPr>
                          </m:sSupPr>
                          <m:e>
                            <m:r>
                              <m:rPr>
                                <m:sty m:val="p"/>
                              </m:rPr>
                              <a:rPr lang="el-GR" altLang="zh-CN" sz="2000" i="1" dirty="0">
                                <a:latin typeface="Cambria Math" panose="02040503050406030204" pitchFamily="18" charset="0"/>
                              </a:rPr>
                              <m:t>γ</m:t>
                            </m:r>
                          </m:e>
                          <m:sup>
                            <m:r>
                              <a:rPr lang="en-US" altLang="zh-CN" sz="2000" b="0" i="1" dirty="0" smtClean="0">
                                <a:latin typeface="Cambria Math" panose="02040503050406030204" pitchFamily="18" charset="0"/>
                              </a:rPr>
                              <m:t>2</m:t>
                            </m:r>
                          </m:sup>
                        </m:sSup>
                      </m:den>
                    </m:f>
                    <m:r>
                      <a:rPr lang="en-US" altLang="zh-CN" sz="2000" b="0" i="1" dirty="0" smtClean="0">
                        <a:latin typeface="Cambria Math" panose="02040503050406030204" pitchFamily="18" charset="0"/>
                      </a:rPr>
                      <m:t>)</m:t>
                    </m:r>
                  </m:oMath>
                </a14:m>
                <a:r>
                  <a:rPr lang="en-US" altLang="zh-CN" sz="2000" dirty="0"/>
                  <a:t>, </a:t>
                </a:r>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𝑣</m:t>
                        </m:r>
                      </m:e>
                      <m:sub>
                        <m:r>
                          <a:rPr lang="en-US" altLang="zh-CN" sz="2000" i="1" dirty="0">
                            <a:latin typeface="Cambria Math" panose="02040503050406030204" pitchFamily="18" charset="0"/>
                          </a:rPr>
                          <m:t>𝑠</m:t>
                        </m:r>
                        <m:r>
                          <a:rPr lang="en-US" altLang="zh-CN" sz="2000" i="1" dirty="0">
                            <a:latin typeface="Cambria Math" panose="02040503050406030204" pitchFamily="18" charset="0"/>
                          </a:rPr>
                          <m:t>0</m:t>
                        </m:r>
                      </m:sub>
                    </m:sSub>
                  </m:oMath>
                </a14:m>
                <a:r>
                  <a:rPr lang="zh-CN" altLang="en-US" sz="2000" dirty="0"/>
                  <a:t> </a:t>
                </a:r>
                <a:r>
                  <a:rPr lang="en-US" altLang="zh-CN" sz="2000" dirty="0"/>
                  <a:t>is the designed velocity. Let </a:t>
                </a:r>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𝐵</m:t>
                        </m:r>
                      </m:e>
                      <m:sub>
                        <m:r>
                          <a:rPr lang="en-US" altLang="zh-CN" sz="2000" i="1" dirty="0">
                            <a:latin typeface="Cambria Math" panose="02040503050406030204" pitchFamily="18" charset="0"/>
                          </a:rPr>
                          <m:t>𝑦</m:t>
                        </m:r>
                      </m:sub>
                    </m:sSub>
                  </m:oMath>
                </a14:m>
                <a:r>
                  <a:rPr lang="en-US" altLang="zh-CN" sz="2000" dirty="0"/>
                  <a:t>= </a:t>
                </a:r>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𝐵</m:t>
                        </m:r>
                      </m:e>
                      <m:sub>
                        <m:r>
                          <a:rPr lang="en-US" altLang="zh-CN" sz="2000" i="1" dirty="0">
                            <a:latin typeface="Cambria Math" panose="02040503050406030204" pitchFamily="18" charset="0"/>
                          </a:rPr>
                          <m:t>𝑦</m:t>
                        </m:r>
                        <m:r>
                          <a:rPr lang="en-US" altLang="zh-CN" sz="2000" b="0" i="1" dirty="0" smtClean="0">
                            <a:latin typeface="Cambria Math" panose="02040503050406030204" pitchFamily="18" charset="0"/>
                          </a:rPr>
                          <m:t>0</m:t>
                        </m:r>
                      </m:sub>
                    </m:sSub>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𝐺𝑥</m:t>
                    </m:r>
                  </m:oMath>
                </a14:m>
                <a:r>
                  <a:rPr lang="zh-CN" altLang="en-US" sz="2000" dirty="0"/>
                  <a:t> </a:t>
                </a:r>
                <a:r>
                  <a:rPr lang="en-US" altLang="zh-CN" sz="2000" dirty="0"/>
                  <a:t>and set bending radius satisfying </a:t>
                </a:r>
                <a14:m>
                  <m:oMath xmlns:m="http://schemas.openxmlformats.org/officeDocument/2006/math">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r>
                          <m:rPr>
                            <m:sty m:val="p"/>
                          </m:rPr>
                          <a:rPr lang="el-GR" altLang="zh-CN" sz="2000" i="1" dirty="0">
                            <a:latin typeface="Cambria Math" panose="02040503050406030204" pitchFamily="18" charset="0"/>
                          </a:rPr>
                          <m:t>ρ</m:t>
                        </m:r>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m:t>
                        </m:r>
                        <m:r>
                          <a:rPr lang="en-US" altLang="zh-CN" sz="2000" i="1" dirty="0">
                            <a:latin typeface="Cambria Math" panose="02040503050406030204" pitchFamily="18" charset="0"/>
                          </a:rPr>
                          <m:t>𝑒</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𝐵</m:t>
                            </m:r>
                          </m:e>
                          <m:sub>
                            <m:r>
                              <a:rPr lang="en-US" altLang="zh-CN" sz="2000" i="1" dirty="0">
                                <a:latin typeface="Cambria Math" panose="02040503050406030204" pitchFamily="18" charset="0"/>
                              </a:rPr>
                              <m:t>𝑦</m:t>
                            </m:r>
                            <m:r>
                              <a:rPr lang="en-US" altLang="zh-CN" sz="2000" b="0" i="1" dirty="0" smtClean="0">
                                <a:latin typeface="Cambria Math" panose="02040503050406030204" pitchFamily="18" charset="0"/>
                              </a:rPr>
                              <m:t>0</m:t>
                            </m:r>
                          </m:sub>
                        </m:sSub>
                      </m:num>
                      <m:den>
                        <m:sSub>
                          <m:sSubPr>
                            <m:ctrlPr>
                              <a:rPr lang="en-US" altLang="zh-CN" sz="2000" i="1" dirty="0" smtClean="0">
                                <a:latin typeface="Cambria Math" panose="02040503050406030204" pitchFamily="18" charset="0"/>
                              </a:rPr>
                            </m:ctrlPr>
                          </m:sSubPr>
                          <m:e>
                            <m:r>
                              <a:rPr lang="en-US" altLang="zh-CN" sz="2000" i="1" dirty="0">
                                <a:latin typeface="Cambria Math" panose="02040503050406030204" pitchFamily="18" charset="0"/>
                              </a:rPr>
                              <m:t>𝑃</m:t>
                            </m:r>
                          </m:e>
                          <m:sub>
                            <m:r>
                              <a:rPr lang="en-US" altLang="zh-CN" sz="2000" b="0" i="1" dirty="0" smtClean="0">
                                <a:latin typeface="Cambria Math" panose="02040503050406030204" pitchFamily="18" charset="0"/>
                              </a:rPr>
                              <m:t>0</m:t>
                            </m:r>
                          </m:sub>
                        </m:sSub>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𝑒</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𝐸</m:t>
                            </m:r>
                          </m:e>
                          <m:sub>
                            <m:r>
                              <a:rPr lang="en-US" altLang="zh-CN" sz="2000" i="1" dirty="0">
                                <a:latin typeface="Cambria Math" panose="02040503050406030204" pitchFamily="18" charset="0"/>
                              </a:rPr>
                              <m:t>𝑥</m:t>
                            </m:r>
                          </m:sub>
                        </m:sSub>
                      </m:num>
                      <m:den>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𝑃</m:t>
                            </m:r>
                          </m:e>
                          <m:sub>
                            <m:r>
                              <a:rPr lang="en-US" altLang="zh-CN" sz="2000" i="1" dirty="0">
                                <a:latin typeface="Cambria Math" panose="02040503050406030204" pitchFamily="18" charset="0"/>
                              </a:rPr>
                              <m:t>0</m:t>
                            </m:r>
                          </m:sub>
                        </m:sSub>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𝑣</m:t>
                            </m:r>
                          </m:e>
                          <m:sub>
                            <m:r>
                              <a:rPr lang="en-US" altLang="zh-CN" sz="2000" i="1" dirty="0">
                                <a:latin typeface="Cambria Math" panose="02040503050406030204" pitchFamily="18" charset="0"/>
                              </a:rPr>
                              <m:t>𝑠</m:t>
                            </m:r>
                            <m:r>
                              <a:rPr lang="en-US" altLang="zh-CN" sz="2000" i="1" dirty="0">
                                <a:latin typeface="Cambria Math" panose="02040503050406030204" pitchFamily="18" charset="0"/>
                              </a:rPr>
                              <m:t>0</m:t>
                            </m:r>
                          </m:sub>
                        </m:sSub>
                      </m:den>
                    </m:f>
                  </m:oMath>
                </a14:m>
                <a:r>
                  <a:rPr lang="en-US" altLang="zh-CN" sz="2000" dirty="0"/>
                  <a:t>, keeping first order in </a:t>
                </a:r>
                <a14:m>
                  <m:oMath xmlns:m="http://schemas.openxmlformats.org/officeDocument/2006/math">
                    <m:r>
                      <a:rPr lang="en-US" altLang="zh-CN" sz="2000" i="1" dirty="0">
                        <a:latin typeface="Cambria Math" panose="02040503050406030204" pitchFamily="18" charset="0"/>
                      </a:rPr>
                      <m:t>𝑥</m:t>
                    </m:r>
                  </m:oMath>
                </a14:m>
                <a:r>
                  <a:rPr lang="en-US" altLang="zh-CN" sz="2000" dirty="0"/>
                  <a:t> and </a:t>
                </a:r>
                <a14:m>
                  <m:oMath xmlns:m="http://schemas.openxmlformats.org/officeDocument/2006/math">
                    <m:r>
                      <m:rPr>
                        <m:sty m:val="p"/>
                      </m:rPr>
                      <a:rPr lang="el-GR" altLang="zh-CN" sz="2000" i="1" dirty="0">
                        <a:latin typeface="Cambria Math" panose="02040503050406030204" pitchFamily="18" charset="0"/>
                      </a:rPr>
                      <m:t>δ</m:t>
                    </m:r>
                  </m:oMath>
                </a14:m>
                <a:r>
                  <a:rPr lang="en-US" altLang="zh-CN" sz="2000" dirty="0"/>
                  <a:t>, one can get </a:t>
                </a:r>
                <a14:m>
                  <m:oMath xmlns:m="http://schemas.openxmlformats.org/officeDocument/2006/math">
                    <m:sSup>
                      <m:sSupPr>
                        <m:ctrlPr>
                          <a:rPr lang="en-US" altLang="zh-CN" sz="2000" b="0" i="1" dirty="0" smtClean="0">
                            <a:latin typeface="Cambria Math" panose="02040503050406030204" pitchFamily="18" charset="0"/>
                          </a:rPr>
                        </m:ctrlPr>
                      </m:sSupPr>
                      <m:e>
                        <m:r>
                          <a:rPr lang="en-US" altLang="zh-CN" sz="2000" i="1" dirty="0">
                            <a:latin typeface="Cambria Math" panose="02040503050406030204" pitchFamily="18" charset="0"/>
                          </a:rPr>
                          <m:t>𝑥</m:t>
                        </m:r>
                      </m:e>
                      <m:sup>
                        <m:r>
                          <a:rPr lang="en-US" altLang="zh-CN" sz="2000" b="0" i="1" dirty="0" smtClean="0">
                            <a:latin typeface="Cambria Math" panose="02040503050406030204" pitchFamily="18" charset="0"/>
                          </a:rPr>
                          <m:t>′′</m:t>
                        </m:r>
                      </m:sup>
                    </m:sSup>
                    <m:r>
                      <a:rPr lang="en-US" altLang="zh-CN" sz="2000" b="0" i="1" dirty="0" smtClean="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b="0" i="1" dirty="0" smtClean="0">
                            <a:latin typeface="Cambria Math" panose="02040503050406030204" pitchFamily="18" charset="0"/>
                          </a:rPr>
                          <m:t>𝐾</m:t>
                        </m:r>
                      </m:e>
                      <m:sub>
                        <m:r>
                          <a:rPr lang="en-US" altLang="zh-CN" sz="2000" i="1" dirty="0">
                            <a:latin typeface="Cambria Math" panose="02040503050406030204" pitchFamily="18" charset="0"/>
                          </a:rPr>
                          <m:t>𝑥</m:t>
                        </m:r>
                      </m:sub>
                    </m:sSub>
                    <m:r>
                      <a:rPr lang="en-US" altLang="zh-CN" sz="2000" b="0" i="1" dirty="0" smtClean="0">
                        <a:latin typeface="Cambria Math" panose="02040503050406030204" pitchFamily="18" charset="0"/>
                      </a:rPr>
                      <m:t>𝑥</m:t>
                    </m:r>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r>
                          <m:rPr>
                            <m:sty m:val="p"/>
                          </m:rPr>
                          <a:rPr lang="el-GR" altLang="zh-CN" sz="2000" i="1" dirty="0">
                            <a:latin typeface="Cambria Math" panose="02040503050406030204" pitchFamily="18" charset="0"/>
                          </a:rPr>
                          <m:t>ρ</m:t>
                        </m:r>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b="0" i="1" dirty="0" smtClean="0">
                            <a:latin typeface="Cambria Math" panose="02040503050406030204" pitchFamily="18" charset="0"/>
                          </a:rPr>
                          <m:t>𝑒</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𝐸</m:t>
                            </m:r>
                          </m:e>
                          <m:sub>
                            <m:r>
                              <a:rPr lang="en-US" altLang="zh-CN" sz="2000" i="1" dirty="0">
                                <a:latin typeface="Cambria Math" panose="02040503050406030204" pitchFamily="18" charset="0"/>
                              </a:rPr>
                              <m:t>𝑥</m:t>
                            </m:r>
                          </m:sub>
                        </m:sSub>
                      </m:num>
                      <m:den>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𝑃</m:t>
                            </m:r>
                          </m:e>
                          <m:sub>
                            <m:r>
                              <a:rPr lang="en-US" altLang="zh-CN" sz="2000" i="1" dirty="0">
                                <a:latin typeface="Cambria Math" panose="02040503050406030204" pitchFamily="18" charset="0"/>
                              </a:rPr>
                              <m:t>0</m:t>
                            </m:r>
                          </m:sub>
                        </m:sSub>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𝑣</m:t>
                            </m:r>
                          </m:e>
                          <m:sub>
                            <m:r>
                              <a:rPr lang="en-US" altLang="zh-CN" sz="2000" i="1" dirty="0">
                                <a:latin typeface="Cambria Math" panose="02040503050406030204" pitchFamily="18" charset="0"/>
                              </a:rPr>
                              <m:t>𝑠</m:t>
                            </m:r>
                            <m:r>
                              <a:rPr lang="en-US" altLang="zh-CN" sz="2000" i="1" dirty="0">
                                <a:latin typeface="Cambria Math" panose="02040503050406030204" pitchFamily="18" charset="0"/>
                              </a:rPr>
                              <m:t>0</m:t>
                            </m:r>
                          </m:sub>
                        </m:sSub>
                        <m:sSup>
                          <m:sSupPr>
                            <m:ctrlPr>
                              <a:rPr lang="el-GR" altLang="zh-CN" sz="2000" i="1" dirty="0">
                                <a:latin typeface="Cambria Math" panose="02040503050406030204" pitchFamily="18" charset="0"/>
                              </a:rPr>
                            </m:ctrlPr>
                          </m:sSupPr>
                          <m:e>
                            <m:r>
                              <m:rPr>
                                <m:sty m:val="p"/>
                              </m:rPr>
                              <a:rPr lang="el-GR" altLang="zh-CN" sz="2000" i="1" dirty="0">
                                <a:latin typeface="Cambria Math" panose="02040503050406030204" pitchFamily="18" charset="0"/>
                              </a:rPr>
                              <m:t>γ</m:t>
                            </m:r>
                          </m:e>
                          <m:sup>
                            <m:r>
                              <a:rPr lang="en-US" altLang="zh-CN" sz="2000" i="1" dirty="0">
                                <a:latin typeface="Cambria Math" panose="02040503050406030204" pitchFamily="18" charset="0"/>
                              </a:rPr>
                              <m:t>2</m:t>
                            </m:r>
                          </m:sup>
                        </m:sSup>
                      </m:den>
                    </m:f>
                    <m:r>
                      <a:rPr lang="en-US" altLang="zh-CN" sz="2000" b="0" i="1" dirty="0" smtClean="0">
                        <a:latin typeface="Cambria Math" panose="02040503050406030204" pitchFamily="18" charset="0"/>
                      </a:rPr>
                      <m:t>)</m:t>
                    </m:r>
                    <m:r>
                      <a:rPr lang="zh-CN" altLang="en-US" sz="2000" b="0" i="1" dirty="0" smtClean="0">
                        <a:latin typeface="Cambria Math" panose="02040503050406030204" pitchFamily="18" charset="0"/>
                      </a:rPr>
                      <m:t>𝛿</m:t>
                    </m:r>
                  </m:oMath>
                </a14:m>
                <a:r>
                  <a:rPr lang="en-US" altLang="zh-CN" sz="2000" dirty="0"/>
                  <a:t>, the dispersion function satisfies </a:t>
                </a:r>
                <a14:m>
                  <m:oMath xmlns:m="http://schemas.openxmlformats.org/officeDocument/2006/math">
                    <m:sSup>
                      <m:sSupPr>
                        <m:ctrlPr>
                          <a:rPr lang="en-US" altLang="zh-CN" sz="2000" i="1" dirty="0">
                            <a:latin typeface="Cambria Math" panose="02040503050406030204" pitchFamily="18" charset="0"/>
                          </a:rPr>
                        </m:ctrlPr>
                      </m:sSupPr>
                      <m:e>
                        <m:r>
                          <a:rPr lang="en-US" altLang="zh-CN" sz="2000" b="0" i="1" dirty="0" smtClean="0">
                            <a:latin typeface="Cambria Math" panose="02040503050406030204" pitchFamily="18" charset="0"/>
                          </a:rPr>
                          <m:t>𝐷</m:t>
                        </m:r>
                      </m:e>
                      <m:sup>
                        <m:r>
                          <a:rPr lang="en-US" altLang="zh-CN" sz="2000" i="1" dirty="0">
                            <a:latin typeface="Cambria Math" panose="02040503050406030204" pitchFamily="18" charset="0"/>
                          </a:rPr>
                          <m:t>′′</m:t>
                        </m:r>
                      </m:sup>
                    </m:sSup>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𝐾</m:t>
                        </m:r>
                      </m:e>
                      <m:sub>
                        <m:r>
                          <a:rPr lang="en-US" altLang="zh-CN" sz="2000" i="1" dirty="0">
                            <a:latin typeface="Cambria Math" panose="02040503050406030204" pitchFamily="18" charset="0"/>
                          </a:rPr>
                          <m:t>𝑥</m:t>
                        </m:r>
                      </m:sub>
                    </m:sSub>
                    <m:r>
                      <a:rPr lang="en-US" altLang="zh-CN" sz="2000" b="0" i="1" dirty="0" smtClean="0">
                        <a:latin typeface="Cambria Math" panose="02040503050406030204" pitchFamily="18" charset="0"/>
                      </a:rPr>
                      <m:t>𝐷</m:t>
                    </m:r>
                    <m:r>
                      <a:rPr lang="en-US" altLang="zh-CN" sz="2000" i="1"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r>
                          <m:rPr>
                            <m:sty m:val="p"/>
                          </m:rPr>
                          <a:rPr lang="el-GR" altLang="zh-CN" sz="2000" i="1" dirty="0">
                            <a:latin typeface="Cambria Math" panose="02040503050406030204" pitchFamily="18" charset="0"/>
                          </a:rPr>
                          <m:t>ρ</m:t>
                        </m:r>
                      </m:den>
                    </m:f>
                    <m:r>
                      <a:rPr lang="en-US" altLang="zh-CN" sz="2000" i="1"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𝑒</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𝐸</m:t>
                            </m:r>
                          </m:e>
                          <m:sub>
                            <m:r>
                              <a:rPr lang="en-US" altLang="zh-CN" sz="2000" i="1" dirty="0">
                                <a:latin typeface="Cambria Math" panose="02040503050406030204" pitchFamily="18" charset="0"/>
                              </a:rPr>
                              <m:t>𝑥</m:t>
                            </m:r>
                          </m:sub>
                        </m:sSub>
                      </m:num>
                      <m:den>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𝑃</m:t>
                            </m:r>
                          </m:e>
                          <m:sub>
                            <m:r>
                              <a:rPr lang="en-US" altLang="zh-CN" sz="2000" i="1" dirty="0">
                                <a:latin typeface="Cambria Math" panose="02040503050406030204" pitchFamily="18" charset="0"/>
                              </a:rPr>
                              <m:t>0</m:t>
                            </m:r>
                          </m:sub>
                        </m:sSub>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𝑣</m:t>
                            </m:r>
                          </m:e>
                          <m:sub>
                            <m:r>
                              <a:rPr lang="en-US" altLang="zh-CN" sz="2000" i="1" dirty="0">
                                <a:latin typeface="Cambria Math" panose="02040503050406030204" pitchFamily="18" charset="0"/>
                              </a:rPr>
                              <m:t>𝑠</m:t>
                            </m:r>
                            <m:r>
                              <a:rPr lang="en-US" altLang="zh-CN" sz="2000" i="1" dirty="0">
                                <a:latin typeface="Cambria Math" panose="02040503050406030204" pitchFamily="18" charset="0"/>
                              </a:rPr>
                              <m:t>0</m:t>
                            </m:r>
                          </m:sub>
                        </m:sSub>
                        <m:sSup>
                          <m:sSupPr>
                            <m:ctrlPr>
                              <a:rPr lang="el-GR" altLang="zh-CN" sz="2000" i="1" dirty="0">
                                <a:latin typeface="Cambria Math" panose="02040503050406030204" pitchFamily="18" charset="0"/>
                              </a:rPr>
                            </m:ctrlPr>
                          </m:sSupPr>
                          <m:e>
                            <m:r>
                              <m:rPr>
                                <m:sty m:val="p"/>
                              </m:rPr>
                              <a:rPr lang="el-GR" altLang="zh-CN" sz="2000" i="1" dirty="0">
                                <a:latin typeface="Cambria Math" panose="02040503050406030204" pitchFamily="18" charset="0"/>
                              </a:rPr>
                              <m:t>γ</m:t>
                            </m:r>
                          </m:e>
                          <m:sup>
                            <m:r>
                              <a:rPr lang="en-US" altLang="zh-CN" sz="2000" i="1" dirty="0">
                                <a:latin typeface="Cambria Math" panose="02040503050406030204" pitchFamily="18" charset="0"/>
                              </a:rPr>
                              <m:t>2</m:t>
                            </m:r>
                          </m:sup>
                        </m:sSup>
                      </m:den>
                    </m:f>
                  </m:oMath>
                </a14:m>
                <a:r>
                  <a:rPr lang="en-US" altLang="zh-CN" sz="2000" dirty="0"/>
                  <a:t>. If we choose </a:t>
                </a:r>
                <a14:m>
                  <m:oMath xmlns:m="http://schemas.openxmlformats.org/officeDocument/2006/math">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𝑒</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𝐸</m:t>
                            </m:r>
                          </m:e>
                          <m:sub>
                            <m:r>
                              <a:rPr lang="en-US" altLang="zh-CN" sz="2000" i="1" dirty="0">
                                <a:latin typeface="Cambria Math" panose="02040503050406030204" pitchFamily="18" charset="0"/>
                              </a:rPr>
                              <m:t>𝑥</m:t>
                            </m:r>
                          </m:sub>
                        </m:sSub>
                      </m:num>
                      <m:den>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𝑃</m:t>
                            </m:r>
                          </m:e>
                          <m:sub>
                            <m:r>
                              <a:rPr lang="en-US" altLang="zh-CN" sz="2000" i="1" dirty="0">
                                <a:latin typeface="Cambria Math" panose="02040503050406030204" pitchFamily="18" charset="0"/>
                              </a:rPr>
                              <m:t>0</m:t>
                            </m:r>
                          </m:sub>
                        </m:sSub>
                      </m:den>
                    </m:f>
                    <m:r>
                      <a:rPr lang="en-US" altLang="zh-CN" sz="2000" b="0" i="1" dirty="0" smtClean="0">
                        <a:latin typeface="Cambria Math" panose="02040503050406030204" pitchFamily="18" charset="0"/>
                      </a:rPr>
                      <m:t>=</m:t>
                    </m:r>
                  </m:oMath>
                </a14:m>
                <a:r>
                  <a:rPr lang="en-US" altLang="zh-CN" sz="2000" dirty="0"/>
                  <a:t> </a:t>
                </a:r>
                <a14:m>
                  <m:oMath xmlns:m="http://schemas.openxmlformats.org/officeDocument/2006/math">
                    <m:f>
                      <m:fPr>
                        <m:ctrlPr>
                          <a:rPr lang="en-US" altLang="zh-CN" sz="2000" i="1" dirty="0">
                            <a:latin typeface="Cambria Math" panose="02040503050406030204" pitchFamily="18" charset="0"/>
                          </a:rPr>
                        </m:ctrlPr>
                      </m:fPr>
                      <m:num>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𝑣</m:t>
                            </m:r>
                          </m:e>
                          <m:sub>
                            <m:r>
                              <a:rPr lang="en-US" altLang="zh-CN" sz="2000" i="1" dirty="0">
                                <a:latin typeface="Cambria Math" panose="02040503050406030204" pitchFamily="18" charset="0"/>
                              </a:rPr>
                              <m:t>𝑠</m:t>
                            </m:r>
                            <m:r>
                              <a:rPr lang="en-US" altLang="zh-CN" sz="2000" i="1" dirty="0">
                                <a:latin typeface="Cambria Math" panose="02040503050406030204" pitchFamily="18" charset="0"/>
                              </a:rPr>
                              <m:t>0</m:t>
                            </m:r>
                          </m:sub>
                        </m:sSub>
                        <m:sSup>
                          <m:sSupPr>
                            <m:ctrlPr>
                              <a:rPr lang="el-GR" altLang="zh-CN" sz="2000" i="1" dirty="0">
                                <a:latin typeface="Cambria Math" panose="02040503050406030204" pitchFamily="18" charset="0"/>
                              </a:rPr>
                            </m:ctrlPr>
                          </m:sSupPr>
                          <m:e>
                            <m:r>
                              <m:rPr>
                                <m:sty m:val="p"/>
                              </m:rPr>
                              <a:rPr lang="el-GR" altLang="zh-CN" sz="2000" i="1" dirty="0">
                                <a:latin typeface="Cambria Math" panose="02040503050406030204" pitchFamily="18" charset="0"/>
                              </a:rPr>
                              <m:t>γ</m:t>
                            </m:r>
                          </m:e>
                          <m:sup>
                            <m:r>
                              <a:rPr lang="en-US" altLang="zh-CN" sz="2000" i="1" dirty="0">
                                <a:latin typeface="Cambria Math" panose="02040503050406030204" pitchFamily="18" charset="0"/>
                              </a:rPr>
                              <m:t>2</m:t>
                            </m:r>
                          </m:sup>
                        </m:sSup>
                      </m:num>
                      <m:den>
                        <m:r>
                          <a:rPr lang="en-US" altLang="zh-CN" sz="2000" b="0" i="1" dirty="0" smtClean="0">
                            <a:latin typeface="Cambria Math" panose="02040503050406030204" pitchFamily="18" charset="0"/>
                          </a:rPr>
                          <m:t>1+</m:t>
                        </m:r>
                        <m:sSup>
                          <m:sSupPr>
                            <m:ctrlPr>
                              <a:rPr lang="el-GR" altLang="zh-CN" sz="2000" i="1" dirty="0">
                                <a:latin typeface="Cambria Math" panose="02040503050406030204" pitchFamily="18" charset="0"/>
                              </a:rPr>
                            </m:ctrlPr>
                          </m:sSupPr>
                          <m:e>
                            <m:r>
                              <m:rPr>
                                <m:sty m:val="p"/>
                              </m:rPr>
                              <a:rPr lang="el-GR" altLang="zh-CN" sz="2000" i="1" dirty="0">
                                <a:latin typeface="Cambria Math" panose="02040503050406030204" pitchFamily="18" charset="0"/>
                              </a:rPr>
                              <m:t>γ</m:t>
                            </m:r>
                          </m:e>
                          <m:sup>
                            <m:r>
                              <a:rPr lang="en-US" altLang="zh-CN" sz="2000" i="1" dirty="0">
                                <a:latin typeface="Cambria Math" panose="02040503050406030204" pitchFamily="18" charset="0"/>
                              </a:rPr>
                              <m:t>2</m:t>
                            </m:r>
                          </m:sup>
                        </m:sSup>
                      </m:den>
                    </m:f>
                  </m:oMath>
                </a14:m>
                <a:r>
                  <a:rPr lang="en-US" altLang="zh-CN" sz="2000" dirty="0"/>
                  <a:t> </a:t>
                </a:r>
                <a14:m>
                  <m:oMath xmlns:m="http://schemas.openxmlformats.org/officeDocument/2006/math">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𝑒</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𝐵</m:t>
                            </m:r>
                          </m:e>
                          <m:sub>
                            <m:r>
                              <a:rPr lang="en-US" altLang="zh-CN" sz="2000" i="1" dirty="0">
                                <a:latin typeface="Cambria Math" panose="02040503050406030204" pitchFamily="18" charset="0"/>
                              </a:rPr>
                              <m:t>𝑦</m:t>
                            </m:r>
                            <m:r>
                              <a:rPr lang="en-US" altLang="zh-CN" sz="2000" i="1" dirty="0">
                                <a:latin typeface="Cambria Math" panose="02040503050406030204" pitchFamily="18" charset="0"/>
                              </a:rPr>
                              <m:t>0</m:t>
                            </m:r>
                          </m:sub>
                        </m:sSub>
                      </m:num>
                      <m:den>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𝑃</m:t>
                            </m:r>
                          </m:e>
                          <m:sub>
                            <m:r>
                              <a:rPr lang="en-US" altLang="zh-CN" sz="2000" i="1" dirty="0">
                                <a:latin typeface="Cambria Math" panose="02040503050406030204" pitchFamily="18" charset="0"/>
                              </a:rPr>
                              <m:t>0</m:t>
                            </m:r>
                          </m:sub>
                        </m:sSub>
                      </m:den>
                    </m:f>
                  </m:oMath>
                </a14:m>
                <a:r>
                  <a:rPr lang="en-US" altLang="zh-CN" sz="2000" dirty="0"/>
                  <a:t>= </a:t>
                </a:r>
                <a14:m>
                  <m:oMath xmlns:m="http://schemas.openxmlformats.org/officeDocument/2006/math">
                    <m:f>
                      <m:fPr>
                        <m:ctrlPr>
                          <a:rPr lang="en-US" altLang="zh-CN" sz="2000" i="1" dirty="0">
                            <a:latin typeface="Cambria Math" panose="02040503050406030204" pitchFamily="18" charset="0"/>
                          </a:rPr>
                        </m:ctrlPr>
                      </m:fPr>
                      <m:num>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𝑣</m:t>
                            </m:r>
                          </m:e>
                          <m:sub>
                            <m:r>
                              <a:rPr lang="en-US" altLang="zh-CN" sz="2000" i="1" dirty="0">
                                <a:latin typeface="Cambria Math" panose="02040503050406030204" pitchFamily="18" charset="0"/>
                              </a:rPr>
                              <m:t>𝑠</m:t>
                            </m:r>
                            <m:r>
                              <a:rPr lang="en-US" altLang="zh-CN" sz="2000" i="1" dirty="0">
                                <a:latin typeface="Cambria Math" panose="02040503050406030204" pitchFamily="18" charset="0"/>
                              </a:rPr>
                              <m:t>0</m:t>
                            </m:r>
                          </m:sub>
                        </m:sSub>
                        <m:sSup>
                          <m:sSupPr>
                            <m:ctrlPr>
                              <a:rPr lang="el-GR" altLang="zh-CN" sz="2000" i="1" dirty="0">
                                <a:latin typeface="Cambria Math" panose="02040503050406030204" pitchFamily="18" charset="0"/>
                              </a:rPr>
                            </m:ctrlPr>
                          </m:sSupPr>
                          <m:e>
                            <m:r>
                              <m:rPr>
                                <m:sty m:val="p"/>
                              </m:rPr>
                              <a:rPr lang="el-GR" altLang="zh-CN" sz="2000" i="1" dirty="0">
                                <a:latin typeface="Cambria Math" panose="02040503050406030204" pitchFamily="18" charset="0"/>
                              </a:rPr>
                              <m:t>γ</m:t>
                            </m:r>
                          </m:e>
                          <m:sup>
                            <m:r>
                              <a:rPr lang="en-US" altLang="zh-CN" sz="2000" i="1" dirty="0">
                                <a:latin typeface="Cambria Math" panose="02040503050406030204" pitchFamily="18" charset="0"/>
                              </a:rPr>
                              <m:t>2</m:t>
                            </m:r>
                          </m:sup>
                        </m:sSup>
                      </m:num>
                      <m:den>
                        <m:r>
                          <m:rPr>
                            <m:sty m:val="p"/>
                          </m:rPr>
                          <a:rPr lang="el-GR" altLang="zh-CN" sz="2000" i="1" dirty="0">
                            <a:latin typeface="Cambria Math" panose="02040503050406030204" pitchFamily="18" charset="0"/>
                          </a:rPr>
                          <m:t>ρ</m:t>
                        </m:r>
                      </m:den>
                    </m:f>
                  </m:oMath>
                </a14:m>
                <a:r>
                  <a:rPr lang="en-US" altLang="zh-CN" sz="2000" dirty="0"/>
                  <a:t>, the storage ring will be dispersion free. </a:t>
                </a:r>
              </a:p>
              <a:p>
                <a:r>
                  <a:rPr lang="en-US" altLang="zh-CN" sz="2000" dirty="0"/>
                  <a:t>The ring consists of a set of high voltage plates surround combined bending magnets.</a:t>
                </a:r>
                <a:endParaRPr lang="zh-CN" altLang="en-US" sz="2000" dirty="0"/>
              </a:p>
            </p:txBody>
          </p:sp>
        </mc:Choice>
        <mc:Fallback xmlns="">
          <p:sp>
            <p:nvSpPr>
              <p:cNvPr id="7" name="文本框 6">
                <a:extLst>
                  <a:ext uri="{FF2B5EF4-FFF2-40B4-BE49-F238E27FC236}">
                    <a16:creationId xmlns:a16="http://schemas.microsoft.com/office/drawing/2014/main" id="{114C3E90-AC8D-410D-AD5B-44D46DDD42E8}"/>
                  </a:ext>
                </a:extLst>
              </p:cNvPr>
              <p:cNvSpPr txBox="1">
                <a:spLocks noRot="1" noChangeAspect="1" noMove="1" noResize="1" noEditPoints="1" noAdjustHandles="1" noChangeArrowheads="1" noChangeShapeType="1" noTextEdit="1"/>
              </p:cNvSpPr>
              <p:nvPr/>
            </p:nvSpPr>
            <p:spPr>
              <a:xfrm>
                <a:off x="785241" y="3404323"/>
                <a:ext cx="10347580" cy="3040704"/>
              </a:xfrm>
              <a:prstGeom prst="rect">
                <a:avLst/>
              </a:prstGeom>
              <a:blipFill>
                <a:blip r:embed="rId3"/>
                <a:stretch>
                  <a:fillRect l="-648" t="-1002" r="-943" b="-2605"/>
                </a:stretch>
              </a:blipFill>
            </p:spPr>
            <p:txBody>
              <a:bodyPr/>
              <a:lstStyle/>
              <a:p>
                <a:r>
                  <a:rPr lang="zh-CN" altLang="en-US">
                    <a:noFill/>
                  </a:rPr>
                  <a:t> </a:t>
                </a:r>
              </a:p>
            </p:txBody>
          </p:sp>
        </mc:Fallback>
      </mc:AlternateContent>
      <p:sp>
        <p:nvSpPr>
          <p:cNvPr id="8" name="灯片编号占位符 7">
            <a:extLst>
              <a:ext uri="{FF2B5EF4-FFF2-40B4-BE49-F238E27FC236}">
                <a16:creationId xmlns:a16="http://schemas.microsoft.com/office/drawing/2014/main" id="{C694C97A-B3C0-4FDC-ABC0-6E22656DA381}"/>
              </a:ext>
            </a:extLst>
          </p:cNvPr>
          <p:cNvSpPr>
            <a:spLocks noGrp="1"/>
          </p:cNvSpPr>
          <p:nvPr>
            <p:ph type="sldNum" sz="quarter" idx="12"/>
          </p:nvPr>
        </p:nvSpPr>
        <p:spPr/>
        <p:txBody>
          <a:bodyPr/>
          <a:lstStyle/>
          <a:p>
            <a:fld id="{BECEA2A7-8118-4BBB-B458-A85BC23F12DD}" type="slidenum">
              <a:rPr lang="zh-CN" altLang="en-US" smtClean="0"/>
              <a:t>59</a:t>
            </a:fld>
            <a:endParaRPr lang="zh-CN" altLang="en-US"/>
          </a:p>
        </p:txBody>
      </p:sp>
    </p:spTree>
    <p:extLst>
      <p:ext uri="{BB962C8B-B14F-4D97-AF65-F5344CB8AC3E}">
        <p14:creationId xmlns:p14="http://schemas.microsoft.com/office/powerpoint/2010/main" val="393421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A64EC9F-B76B-4D9F-A2D9-44FEA4A22104}"/>
                  </a:ext>
                </a:extLst>
              </p:cNvPr>
              <p:cNvSpPr>
                <a:spLocks noGrp="1"/>
              </p:cNvSpPr>
              <p:nvPr>
                <p:ph idx="1"/>
              </p:nvPr>
            </p:nvSpPr>
            <p:spPr>
              <a:xfrm>
                <a:off x="340822" y="199506"/>
                <a:ext cx="11529753" cy="6525491"/>
              </a:xfrm>
            </p:spPr>
            <p:txBody>
              <a:bodyPr>
                <a:normAutofit fontScale="85000" lnSpcReduction="20000"/>
              </a:bodyPr>
              <a:lstStyle/>
              <a:p>
                <a:pPr marL="0" indent="0">
                  <a:buNone/>
                </a:pPr>
                <a:r>
                  <a:rPr lang="en-US" altLang="zh-CN" sz="2900" dirty="0"/>
                  <a:t>In a piecewise constant bending magnet</a:t>
                </a:r>
                <a:r>
                  <a:rPr lang="zh-CN" altLang="en-US" sz="2900" dirty="0"/>
                  <a:t>，</a:t>
                </a:r>
                <a:r>
                  <a:rPr lang="en-US" altLang="zh-CN" sz="2900" dirty="0"/>
                  <a:t>the strength of the magnet is </a:t>
                </a:r>
                <a14:m>
                  <m:oMath xmlns:m="http://schemas.openxmlformats.org/officeDocument/2006/math">
                    <m:sSub>
                      <m:sSubPr>
                        <m:ctrlPr>
                          <a:rPr lang="en-US" altLang="zh-CN" sz="2900" i="1" dirty="0">
                            <a:latin typeface="Cambria Math" panose="02040503050406030204" pitchFamily="18" charset="0"/>
                          </a:rPr>
                        </m:ctrlPr>
                      </m:sSubPr>
                      <m:e>
                        <m:r>
                          <m:rPr>
                            <m:sty m:val="p"/>
                          </m:rPr>
                          <a:rPr lang="en-US" altLang="zh-CN" sz="2900" i="1" dirty="0">
                            <a:latin typeface="Cambria Math" panose="02040503050406030204" pitchFamily="18" charset="0"/>
                          </a:rPr>
                          <m:t>B</m:t>
                        </m:r>
                      </m:e>
                      <m:sub>
                        <m:r>
                          <m:rPr>
                            <m:sty m:val="p"/>
                          </m:rPr>
                          <a:rPr lang="en-US" altLang="zh-CN" sz="2900" i="1" dirty="0">
                            <a:latin typeface="Cambria Math" panose="02040503050406030204" pitchFamily="18" charset="0"/>
                          </a:rPr>
                          <m:t>y</m:t>
                        </m:r>
                        <m:r>
                          <a:rPr lang="en-US" altLang="zh-CN" sz="2900" i="1" dirty="0">
                            <a:latin typeface="Cambria Math" panose="02040503050406030204" pitchFamily="18" charset="0"/>
                          </a:rPr>
                          <m:t>0</m:t>
                        </m:r>
                      </m:sub>
                    </m:sSub>
                  </m:oMath>
                </a14:m>
                <a:r>
                  <a:rPr lang="en-US" altLang="zh-CN" sz="2900" dirty="0"/>
                  <a:t>, the momentum of the particle is</a:t>
                </a:r>
              </a:p>
              <a:p>
                <a:pPr marL="0" indent="0">
                  <a:buNone/>
                </a:pPr>
                <a:r>
                  <a:rPr lang="en-US" altLang="zh-CN" sz="2900" dirty="0"/>
                  <a:t> </a:t>
                </a:r>
                <a14:m>
                  <m:oMath xmlns:m="http://schemas.openxmlformats.org/officeDocument/2006/math">
                    <m:r>
                      <a:rPr lang="en-US" altLang="zh-CN" sz="2900" i="1" dirty="0">
                        <a:latin typeface="Cambria Math" panose="02040503050406030204" pitchFamily="18" charset="0"/>
                      </a:rPr>
                      <m:t>𝑃</m:t>
                    </m:r>
                  </m:oMath>
                </a14:m>
                <a:r>
                  <a:rPr lang="en-US" altLang="zh-CN" sz="2900" dirty="0"/>
                  <a:t>=m</a:t>
                </a:r>
                <a14:m>
                  <m:oMath xmlns:m="http://schemas.openxmlformats.org/officeDocument/2006/math">
                    <m:r>
                      <m:rPr>
                        <m:nor/>
                      </m:rPr>
                      <a:rPr lang="el-GR" altLang="zh-CN" sz="2900" dirty="0"/>
                      <m:t>γ</m:t>
                    </m:r>
                    <m:r>
                      <a:rPr lang="en-US" altLang="zh-CN" sz="2900" i="1" dirty="0">
                        <a:latin typeface="Cambria Math" panose="02040503050406030204" pitchFamily="18" charset="0"/>
                      </a:rPr>
                      <m:t>𝑣</m:t>
                    </m:r>
                  </m:oMath>
                </a14:m>
                <a:r>
                  <a:rPr lang="zh-CN" altLang="en-US" sz="2900" i="1" dirty="0">
                    <a:latin typeface="Cambria Math" panose="02040503050406030204" pitchFamily="18" charset="0"/>
                  </a:rPr>
                  <a:t>，</a:t>
                </a:r>
                <a14:m>
                  <m:oMath xmlns:m="http://schemas.openxmlformats.org/officeDocument/2006/math">
                    <m:f>
                      <m:fPr>
                        <m:ctrlPr>
                          <a:rPr lang="en-US" altLang="zh-CN" sz="2900" i="1" dirty="0">
                            <a:latin typeface="Cambria Math" panose="02040503050406030204" pitchFamily="18" charset="0"/>
                          </a:rPr>
                        </m:ctrlPr>
                      </m:fPr>
                      <m:num>
                        <m:r>
                          <a:rPr lang="en-US" altLang="zh-CN" sz="2900" b="0" i="1" dirty="0" smtClean="0">
                            <a:latin typeface="Cambria Math" panose="02040503050406030204" pitchFamily="18" charset="0"/>
                          </a:rPr>
                          <m:t>1</m:t>
                        </m:r>
                      </m:num>
                      <m:den>
                        <m:r>
                          <m:rPr>
                            <m:sty m:val="p"/>
                          </m:rPr>
                          <a:rPr lang="el-GR" altLang="zh-CN" sz="2900" i="1" dirty="0" smtClean="0">
                            <a:latin typeface="Cambria Math" panose="02040503050406030204" pitchFamily="18" charset="0"/>
                          </a:rPr>
                          <m:t>ρ</m:t>
                        </m:r>
                      </m:den>
                    </m:f>
                    <m:r>
                      <a:rPr lang="en-US" altLang="zh-CN" sz="2900" i="1" dirty="0">
                        <a:latin typeface="Cambria Math" panose="02040503050406030204" pitchFamily="18" charset="0"/>
                      </a:rPr>
                      <m:t> </m:t>
                    </m:r>
                    <m:r>
                      <a:rPr lang="en-US" altLang="zh-CN" sz="2900" i="1" dirty="0" smtClean="0">
                        <a:latin typeface="Cambria Math" panose="02040503050406030204" pitchFamily="18" charset="0"/>
                      </a:rPr>
                      <m:t>=</m:t>
                    </m:r>
                    <m:f>
                      <m:fPr>
                        <m:ctrlPr>
                          <a:rPr lang="en-US" altLang="zh-CN" sz="2900" i="1" dirty="0" smtClean="0">
                            <a:latin typeface="Cambria Math" panose="02040503050406030204" pitchFamily="18" charset="0"/>
                          </a:rPr>
                        </m:ctrlPr>
                      </m:fPr>
                      <m:num>
                        <m:r>
                          <a:rPr lang="en-US" altLang="zh-CN" sz="2900" b="0" i="1" dirty="0" smtClean="0">
                            <a:latin typeface="Cambria Math" panose="02040503050406030204" pitchFamily="18" charset="0"/>
                          </a:rPr>
                          <m:t>𝑞</m:t>
                        </m:r>
                        <m:sSub>
                          <m:sSubPr>
                            <m:ctrlPr>
                              <a:rPr lang="en-US" altLang="zh-CN" sz="2900" b="0" i="1" dirty="0" smtClean="0">
                                <a:latin typeface="Cambria Math" panose="02040503050406030204" pitchFamily="18" charset="0"/>
                              </a:rPr>
                            </m:ctrlPr>
                          </m:sSubPr>
                          <m:e>
                            <m:r>
                              <m:rPr>
                                <m:sty m:val="p"/>
                              </m:rPr>
                              <a:rPr lang="en-US" altLang="zh-CN" sz="2900" i="1" dirty="0">
                                <a:latin typeface="Cambria Math" panose="02040503050406030204" pitchFamily="18" charset="0"/>
                              </a:rPr>
                              <m:t>B</m:t>
                            </m:r>
                          </m:e>
                          <m:sub>
                            <m:r>
                              <m:rPr>
                                <m:sty m:val="p"/>
                              </m:rPr>
                              <a:rPr lang="en-US" altLang="zh-CN" sz="2900" i="1" dirty="0">
                                <a:latin typeface="Cambria Math" panose="02040503050406030204" pitchFamily="18" charset="0"/>
                              </a:rPr>
                              <m:t>y</m:t>
                            </m:r>
                            <m:r>
                              <a:rPr lang="en-US" altLang="zh-CN" sz="2900" b="0" i="1" dirty="0" smtClean="0">
                                <a:latin typeface="Cambria Math" panose="02040503050406030204" pitchFamily="18" charset="0"/>
                              </a:rPr>
                              <m:t>0</m:t>
                            </m:r>
                          </m:sub>
                        </m:sSub>
                      </m:num>
                      <m:den>
                        <m:r>
                          <a:rPr lang="en-US" altLang="zh-CN" sz="2900" b="0" i="1" dirty="0" smtClean="0">
                            <a:latin typeface="Cambria Math" panose="02040503050406030204" pitchFamily="18" charset="0"/>
                          </a:rPr>
                          <m:t>𝑃</m:t>
                        </m:r>
                      </m:den>
                    </m:f>
                  </m:oMath>
                </a14:m>
                <a:r>
                  <a:rPr lang="en-US" altLang="zh-CN" sz="2900" dirty="0"/>
                  <a:t> ,or </a:t>
                </a:r>
                <a14:m>
                  <m:oMath xmlns:m="http://schemas.openxmlformats.org/officeDocument/2006/math">
                    <m:r>
                      <m:rPr>
                        <m:sty m:val="p"/>
                      </m:rPr>
                      <a:rPr lang="el-GR" altLang="zh-CN" sz="2900" i="1" dirty="0">
                        <a:latin typeface="Cambria Math" panose="02040503050406030204" pitchFamily="18" charset="0"/>
                      </a:rPr>
                      <m:t>ρ</m:t>
                    </m:r>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r>
                          <a:rPr lang="en-US" altLang="zh-CN" sz="2900" i="1" dirty="0">
                            <a:latin typeface="Cambria Math" panose="02040503050406030204" pitchFamily="18" charset="0"/>
                          </a:rPr>
                          <m:t>𝑃</m:t>
                        </m:r>
                      </m:num>
                      <m:den>
                        <m:r>
                          <a:rPr lang="en-US" altLang="zh-CN" sz="2900" i="1" dirty="0">
                            <a:latin typeface="Cambria Math" panose="02040503050406030204" pitchFamily="18" charset="0"/>
                          </a:rPr>
                          <m:t>𝑞</m:t>
                        </m:r>
                        <m:sSub>
                          <m:sSubPr>
                            <m:ctrlPr>
                              <a:rPr lang="en-US" altLang="zh-CN" sz="2900" i="1" dirty="0">
                                <a:latin typeface="Cambria Math" panose="02040503050406030204" pitchFamily="18" charset="0"/>
                              </a:rPr>
                            </m:ctrlPr>
                          </m:sSubPr>
                          <m:e>
                            <m:r>
                              <m:rPr>
                                <m:sty m:val="p"/>
                              </m:rPr>
                              <a:rPr lang="en-US" altLang="zh-CN" sz="2900" i="1" dirty="0">
                                <a:latin typeface="Cambria Math" panose="02040503050406030204" pitchFamily="18" charset="0"/>
                              </a:rPr>
                              <m:t>B</m:t>
                            </m:r>
                          </m:e>
                          <m:sub>
                            <m:r>
                              <m:rPr>
                                <m:sty m:val="p"/>
                              </m:rPr>
                              <a:rPr lang="en-US" altLang="zh-CN" sz="2900" i="1" dirty="0">
                                <a:latin typeface="Cambria Math" panose="02040503050406030204" pitchFamily="18" charset="0"/>
                              </a:rPr>
                              <m:t>y</m:t>
                            </m:r>
                            <m:r>
                              <a:rPr lang="en-US" altLang="zh-CN" sz="2900" i="1" dirty="0">
                                <a:latin typeface="Cambria Math" panose="02040503050406030204" pitchFamily="18" charset="0"/>
                              </a:rPr>
                              <m:t>0</m:t>
                            </m:r>
                          </m:sub>
                        </m:sSub>
                      </m:den>
                    </m:f>
                  </m:oMath>
                </a14:m>
                <a:r>
                  <a:rPr lang="en-US" altLang="zh-CN" sz="2900" dirty="0"/>
                  <a:t> </a:t>
                </a:r>
              </a:p>
              <a:p>
                <a:pPr marL="0" indent="0">
                  <a:buNone/>
                </a:pPr>
                <a:r>
                  <a:rPr lang="en-US" altLang="zh-CN" sz="2900" dirty="0"/>
                  <a:t>So, we have(note r=</a:t>
                </a:r>
                <a:r>
                  <a:rPr lang="el-GR" altLang="zh-CN" sz="2900" dirty="0"/>
                  <a:t>ρ</a:t>
                </a:r>
                <a:r>
                  <a:rPr lang="en-US" altLang="zh-CN" sz="2900" dirty="0"/>
                  <a:t>+x)</a:t>
                </a:r>
              </a:p>
              <a:p>
                <a:pPr marL="0" indent="0">
                  <a:buNone/>
                </a:pPr>
                <a14:m>
                  <m:oMath xmlns:m="http://schemas.openxmlformats.org/officeDocument/2006/math">
                    <m:acc>
                      <m:accPr>
                        <m:chr m:val="̇"/>
                        <m:ctrlPr>
                          <a:rPr lang="en-US" altLang="zh-CN" sz="2900" i="1" smtClean="0">
                            <a:latin typeface="Cambria Math" panose="02040503050406030204" pitchFamily="18" charset="0"/>
                          </a:rPr>
                        </m:ctrlPr>
                      </m:accPr>
                      <m:e>
                        <m:r>
                          <m:rPr>
                            <m:sty m:val="p"/>
                          </m:rPr>
                          <a:rPr lang="en-US" altLang="zh-CN" sz="2900" i="1">
                            <a:latin typeface="Cambria Math" panose="02040503050406030204" pitchFamily="18" charset="0"/>
                          </a:rPr>
                          <m:t>r</m:t>
                        </m:r>
                      </m:e>
                    </m:acc>
                  </m:oMath>
                </a14:m>
                <a:r>
                  <a:rPr lang="en-US" altLang="zh-CN" sz="2900" dirty="0"/>
                  <a:t>=</a:t>
                </a:r>
                <a14:m>
                  <m:oMath xmlns:m="http://schemas.openxmlformats.org/officeDocument/2006/math">
                    <m:f>
                      <m:fPr>
                        <m:ctrlPr>
                          <a:rPr lang="en-US" altLang="zh-CN" sz="2900" i="1" dirty="0" smtClean="0">
                            <a:latin typeface="Cambria Math" panose="02040503050406030204" pitchFamily="18" charset="0"/>
                          </a:rPr>
                        </m:ctrlPr>
                      </m:fPr>
                      <m:num>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𝑣</m:t>
                            </m:r>
                          </m:e>
                          <m:sub>
                            <m:r>
                              <a:rPr lang="en-US" altLang="zh-CN" sz="2900" i="1" dirty="0">
                                <a:latin typeface="Cambria Math" panose="02040503050406030204" pitchFamily="18" charset="0"/>
                              </a:rPr>
                              <m:t>𝑠</m:t>
                            </m:r>
                          </m:sub>
                        </m:sSub>
                        <m:r>
                          <m:rPr>
                            <m:sty m:val="p"/>
                          </m:rPr>
                          <a:rPr lang="el-GR" altLang="zh-CN" sz="2900" i="1" dirty="0">
                            <a:latin typeface="Cambria Math" panose="02040503050406030204" pitchFamily="18" charset="0"/>
                          </a:rPr>
                          <m:t>ρ</m:t>
                        </m:r>
                      </m:num>
                      <m:den>
                        <m:r>
                          <m:rPr>
                            <m:sty m:val="p"/>
                          </m:rPr>
                          <a:rPr lang="el-GR" altLang="zh-CN" sz="2900" i="1" dirty="0">
                            <a:latin typeface="Cambria Math" panose="02040503050406030204" pitchFamily="18" charset="0"/>
                          </a:rPr>
                          <m:t>ρ</m:t>
                        </m:r>
                        <m:r>
                          <a:rPr lang="en-US" altLang="zh-CN" sz="2900" b="0" i="1" dirty="0" smtClean="0">
                            <a:latin typeface="Cambria Math" panose="02040503050406030204" pitchFamily="18" charset="0"/>
                          </a:rPr>
                          <m:t>+</m:t>
                        </m:r>
                        <m:r>
                          <a:rPr lang="en-US" altLang="zh-CN" sz="2900" b="0" i="1" dirty="0" smtClean="0">
                            <a:latin typeface="Cambria Math" panose="02040503050406030204" pitchFamily="18" charset="0"/>
                          </a:rPr>
                          <m:t>𝑥</m:t>
                        </m:r>
                      </m:den>
                    </m:f>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r>
                          <a:rPr lang="en-US" altLang="zh-CN" sz="2900" b="0" i="1" dirty="0" smtClean="0">
                            <a:latin typeface="Cambria Math" panose="02040503050406030204" pitchFamily="18" charset="0"/>
                          </a:rPr>
                          <m:t>𝑑𝑟</m:t>
                        </m:r>
                      </m:num>
                      <m:den>
                        <m:r>
                          <a:rPr lang="en-US" altLang="zh-CN" sz="2900" b="0" i="1" dirty="0" smtClean="0">
                            <a:latin typeface="Cambria Math" panose="02040503050406030204" pitchFamily="18" charset="0"/>
                          </a:rPr>
                          <m:t>𝑑𝑠</m:t>
                        </m:r>
                      </m:den>
                    </m:f>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𝑣</m:t>
                            </m:r>
                          </m:e>
                          <m:sub>
                            <m:r>
                              <a:rPr lang="en-US" altLang="zh-CN" sz="2900" i="1" dirty="0">
                                <a:latin typeface="Cambria Math" panose="02040503050406030204" pitchFamily="18" charset="0"/>
                              </a:rPr>
                              <m:t>𝑠</m:t>
                            </m:r>
                          </m:sub>
                        </m:sSub>
                        <m:r>
                          <m:rPr>
                            <m:sty m:val="p"/>
                          </m:rPr>
                          <a:rPr lang="el-GR" altLang="zh-CN" sz="2900" i="1" dirty="0">
                            <a:latin typeface="Cambria Math" panose="02040503050406030204" pitchFamily="18" charset="0"/>
                          </a:rPr>
                          <m:t>ρ</m:t>
                        </m:r>
                      </m:num>
                      <m:den>
                        <m:r>
                          <m:rPr>
                            <m:sty m:val="p"/>
                          </m:rPr>
                          <a:rPr lang="el-GR" altLang="zh-CN" sz="2900" i="1" dirty="0">
                            <a:latin typeface="Cambria Math" panose="02040503050406030204" pitchFamily="18" charset="0"/>
                          </a:rPr>
                          <m:t>ρ</m:t>
                        </m:r>
                        <m:r>
                          <a:rPr lang="en-US" altLang="zh-CN" sz="2900" i="1" dirty="0">
                            <a:latin typeface="Cambria Math" panose="02040503050406030204" pitchFamily="18" charset="0"/>
                          </a:rPr>
                          <m:t>+</m:t>
                        </m:r>
                        <m:r>
                          <a:rPr lang="en-US" altLang="zh-CN" sz="2900" i="1" dirty="0">
                            <a:latin typeface="Cambria Math" panose="02040503050406030204" pitchFamily="18" charset="0"/>
                          </a:rPr>
                          <m:t>𝑥</m:t>
                        </m:r>
                      </m:den>
                    </m:f>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r>
                          <a:rPr lang="en-US" altLang="zh-CN" sz="2900" i="1" dirty="0">
                            <a:latin typeface="Cambria Math" panose="02040503050406030204" pitchFamily="18" charset="0"/>
                          </a:rPr>
                          <m:t>𝑑</m:t>
                        </m:r>
                        <m:r>
                          <a:rPr lang="en-US" altLang="zh-CN" sz="2900" b="0" i="1" dirty="0" smtClean="0">
                            <a:latin typeface="Cambria Math" panose="02040503050406030204" pitchFamily="18" charset="0"/>
                          </a:rPr>
                          <m:t>𝑥</m:t>
                        </m:r>
                      </m:num>
                      <m:den>
                        <m:r>
                          <a:rPr lang="en-US" altLang="zh-CN" sz="2900" i="1" dirty="0">
                            <a:latin typeface="Cambria Math" panose="02040503050406030204" pitchFamily="18" charset="0"/>
                          </a:rPr>
                          <m:t>𝑑𝑠</m:t>
                        </m:r>
                      </m:den>
                    </m:f>
                  </m:oMath>
                </a14:m>
                <a:endParaRPr lang="en-US" altLang="zh-CN" sz="2900" dirty="0"/>
              </a:p>
              <a:p>
                <a:pPr marL="0" indent="0">
                  <a:buNone/>
                </a:pPr>
                <a14:m>
                  <m:oMath xmlns:m="http://schemas.openxmlformats.org/officeDocument/2006/math">
                    <m:acc>
                      <m:accPr>
                        <m:chr m:val="̈"/>
                        <m:ctrlPr>
                          <a:rPr lang="en-US" altLang="zh-CN" sz="2900" i="1" dirty="0" smtClean="0">
                            <a:latin typeface="Cambria Math" panose="02040503050406030204" pitchFamily="18" charset="0"/>
                          </a:rPr>
                        </m:ctrlPr>
                      </m:accPr>
                      <m:e>
                        <m:r>
                          <a:rPr lang="en-US" altLang="zh-CN" sz="2900" i="1" dirty="0">
                            <a:latin typeface="Cambria Math" panose="02040503050406030204" pitchFamily="18" charset="0"/>
                          </a:rPr>
                          <m:t>𝑟</m:t>
                        </m:r>
                      </m:e>
                    </m:acc>
                  </m:oMath>
                </a14:m>
                <a:r>
                  <a:rPr lang="en-US" altLang="zh-CN" sz="2900" dirty="0"/>
                  <a:t>=</a:t>
                </a:r>
                <a14:m>
                  <m:oMath xmlns:m="http://schemas.openxmlformats.org/officeDocument/2006/math">
                    <m:f>
                      <m:fPr>
                        <m:ctrlPr>
                          <a:rPr lang="en-US" altLang="zh-CN" sz="2900" i="1" dirty="0">
                            <a:latin typeface="Cambria Math" panose="02040503050406030204" pitchFamily="18" charset="0"/>
                          </a:rPr>
                        </m:ctrlPr>
                      </m:fPr>
                      <m:num>
                        <m:r>
                          <a:rPr lang="en-US" altLang="zh-CN" sz="2900" i="1" dirty="0">
                            <a:latin typeface="Cambria Math" panose="02040503050406030204" pitchFamily="18" charset="0"/>
                          </a:rPr>
                          <m:t>𝑑</m:t>
                        </m:r>
                      </m:num>
                      <m:den>
                        <m:r>
                          <a:rPr lang="en-US" altLang="zh-CN" sz="2900" i="1" dirty="0">
                            <a:latin typeface="Cambria Math" panose="02040503050406030204" pitchFamily="18" charset="0"/>
                          </a:rPr>
                          <m:t>𝑑𝑠</m:t>
                        </m:r>
                      </m:den>
                    </m:f>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𝑣</m:t>
                            </m:r>
                          </m:e>
                          <m:sub>
                            <m:r>
                              <a:rPr lang="en-US" altLang="zh-CN" sz="2900" i="1" dirty="0">
                                <a:latin typeface="Cambria Math" panose="02040503050406030204" pitchFamily="18" charset="0"/>
                              </a:rPr>
                              <m:t>𝑠</m:t>
                            </m:r>
                          </m:sub>
                        </m:sSub>
                        <m:r>
                          <m:rPr>
                            <m:sty m:val="p"/>
                          </m:rPr>
                          <a:rPr lang="el-GR" altLang="zh-CN" sz="2900" i="1" dirty="0">
                            <a:latin typeface="Cambria Math" panose="02040503050406030204" pitchFamily="18" charset="0"/>
                          </a:rPr>
                          <m:t>ρ</m:t>
                        </m:r>
                      </m:num>
                      <m:den>
                        <m:r>
                          <m:rPr>
                            <m:sty m:val="p"/>
                          </m:rPr>
                          <a:rPr lang="el-GR" altLang="zh-CN" sz="2900" i="1" dirty="0">
                            <a:latin typeface="Cambria Math" panose="02040503050406030204" pitchFamily="18" charset="0"/>
                          </a:rPr>
                          <m:t>ρ</m:t>
                        </m:r>
                        <m:r>
                          <a:rPr lang="en-US" altLang="zh-CN" sz="2900" i="1" dirty="0">
                            <a:latin typeface="Cambria Math" panose="02040503050406030204" pitchFamily="18" charset="0"/>
                          </a:rPr>
                          <m:t>+</m:t>
                        </m:r>
                        <m:r>
                          <a:rPr lang="en-US" altLang="zh-CN" sz="2900" i="1" dirty="0">
                            <a:latin typeface="Cambria Math" panose="02040503050406030204" pitchFamily="18" charset="0"/>
                          </a:rPr>
                          <m:t>𝑥</m:t>
                        </m:r>
                      </m:den>
                    </m:f>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r>
                          <a:rPr lang="en-US" altLang="zh-CN" sz="2900" i="1" dirty="0">
                            <a:latin typeface="Cambria Math" panose="02040503050406030204" pitchFamily="18" charset="0"/>
                          </a:rPr>
                          <m:t>𝑑𝑥</m:t>
                        </m:r>
                      </m:num>
                      <m:den>
                        <m:r>
                          <a:rPr lang="en-US" altLang="zh-CN" sz="2900" i="1" dirty="0">
                            <a:latin typeface="Cambria Math" panose="02040503050406030204" pitchFamily="18" charset="0"/>
                          </a:rPr>
                          <m:t>𝑑𝑠</m:t>
                        </m:r>
                      </m:den>
                    </m:f>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𝑣</m:t>
                            </m:r>
                          </m:e>
                          <m:sub>
                            <m:r>
                              <a:rPr lang="en-US" altLang="zh-CN" sz="2900" i="1" dirty="0">
                                <a:latin typeface="Cambria Math" panose="02040503050406030204" pitchFamily="18" charset="0"/>
                              </a:rPr>
                              <m:t>𝑠</m:t>
                            </m:r>
                          </m:sub>
                        </m:sSub>
                        <m:r>
                          <m:rPr>
                            <m:sty m:val="p"/>
                          </m:rPr>
                          <a:rPr lang="el-GR" altLang="zh-CN" sz="2900" i="1" dirty="0">
                            <a:latin typeface="Cambria Math" panose="02040503050406030204" pitchFamily="18" charset="0"/>
                          </a:rPr>
                          <m:t>ρ</m:t>
                        </m:r>
                      </m:num>
                      <m:den>
                        <m:sSup>
                          <m:sSupPr>
                            <m:ctrlPr>
                              <a:rPr lang="en-US" altLang="zh-CN" sz="2900" b="0" i="1" dirty="0" smtClean="0">
                                <a:latin typeface="Cambria Math" panose="02040503050406030204" pitchFamily="18" charset="0"/>
                              </a:rPr>
                            </m:ctrlPr>
                          </m:sSupPr>
                          <m:e>
                            <m:r>
                              <a:rPr lang="en-US" altLang="zh-CN" sz="2900" i="1" dirty="0">
                                <a:latin typeface="Cambria Math" panose="02040503050406030204" pitchFamily="18" charset="0"/>
                              </a:rPr>
                              <m:t>(</m:t>
                            </m:r>
                            <m:r>
                              <m:rPr>
                                <m:sty m:val="p"/>
                              </m:rPr>
                              <a:rPr lang="el-GR" altLang="zh-CN" sz="2900" i="1" dirty="0">
                                <a:latin typeface="Cambria Math" panose="02040503050406030204" pitchFamily="18" charset="0"/>
                              </a:rPr>
                              <m:t>ρ</m:t>
                            </m:r>
                            <m:r>
                              <a:rPr lang="en-US" altLang="zh-CN" sz="2900" i="1" dirty="0">
                                <a:latin typeface="Cambria Math" panose="02040503050406030204" pitchFamily="18" charset="0"/>
                              </a:rPr>
                              <m:t>+</m:t>
                            </m:r>
                            <m:r>
                              <a:rPr lang="en-US" altLang="zh-CN" sz="2900" i="1" dirty="0">
                                <a:latin typeface="Cambria Math" panose="02040503050406030204" pitchFamily="18" charset="0"/>
                              </a:rPr>
                              <m:t>𝑥</m:t>
                            </m:r>
                            <m:r>
                              <a:rPr lang="en-US" altLang="zh-CN" sz="2900" i="1" dirty="0">
                                <a:latin typeface="Cambria Math" panose="02040503050406030204" pitchFamily="18" charset="0"/>
                              </a:rPr>
                              <m:t>)</m:t>
                            </m:r>
                          </m:e>
                          <m:sup>
                            <m:r>
                              <a:rPr lang="en-US" altLang="zh-CN" sz="2900" b="0" i="1" dirty="0" smtClean="0">
                                <a:latin typeface="Cambria Math" panose="02040503050406030204" pitchFamily="18" charset="0"/>
                              </a:rPr>
                              <m:t>2</m:t>
                            </m:r>
                          </m:sup>
                        </m:sSup>
                      </m:den>
                    </m:f>
                  </m:oMath>
                </a14:m>
                <a:r>
                  <a:rPr lang="en-US" altLang="zh-CN" sz="2900" dirty="0"/>
                  <a:t>(</a:t>
                </a:r>
                <a14:m>
                  <m:oMath xmlns:m="http://schemas.openxmlformats.org/officeDocument/2006/math">
                    <m:f>
                      <m:fPr>
                        <m:ctrlPr>
                          <a:rPr lang="en-US" altLang="zh-CN" sz="2900" i="1" dirty="0">
                            <a:latin typeface="Cambria Math" panose="02040503050406030204" pitchFamily="18" charset="0"/>
                          </a:rPr>
                        </m:ctrlPr>
                      </m:fPr>
                      <m:num>
                        <m:r>
                          <a:rPr lang="en-US" altLang="zh-CN" sz="2900" i="1" dirty="0">
                            <a:latin typeface="Cambria Math" panose="02040503050406030204" pitchFamily="18" charset="0"/>
                          </a:rPr>
                          <m:t>𝑑𝑥</m:t>
                        </m:r>
                      </m:num>
                      <m:den>
                        <m:r>
                          <a:rPr lang="en-US" altLang="zh-CN" sz="2900" i="1" dirty="0">
                            <a:latin typeface="Cambria Math" panose="02040503050406030204" pitchFamily="18" charset="0"/>
                          </a:rPr>
                          <m:t>𝑑𝑠</m:t>
                        </m:r>
                      </m:den>
                    </m:f>
                    <m:sSup>
                      <m:sSupPr>
                        <m:ctrlPr>
                          <a:rPr lang="pt-BR" altLang="zh-CN" sz="2900" i="1" dirty="0" smtClean="0">
                            <a:latin typeface="Cambria Math" panose="02040503050406030204" pitchFamily="18" charset="0"/>
                          </a:rPr>
                        </m:ctrlPr>
                      </m:sSupPr>
                      <m:e>
                        <m:r>
                          <m:rPr>
                            <m:nor/>
                          </m:rPr>
                          <a:rPr lang="en-US" altLang="zh-CN" sz="2900" dirty="0"/>
                          <m:t>)</m:t>
                        </m:r>
                      </m:e>
                      <m:sup>
                        <m:r>
                          <a:rPr lang="pt-BR" altLang="zh-CN" sz="2900" i="1" dirty="0" smtClean="0">
                            <a:latin typeface="Cambria Math" panose="02040503050406030204" pitchFamily="18" charset="0"/>
                          </a:rPr>
                          <m:t>2</m:t>
                        </m:r>
                      </m:sup>
                    </m:sSup>
                    <m:f>
                      <m:fPr>
                        <m:ctrlPr>
                          <a:rPr lang="en-US" altLang="zh-CN" sz="2900" i="1" dirty="0" smtClean="0">
                            <a:solidFill>
                              <a:srgbClr val="FF0000"/>
                            </a:solidFill>
                            <a:latin typeface="Cambria Math" panose="02040503050406030204" pitchFamily="18" charset="0"/>
                          </a:rPr>
                        </m:ctrlPr>
                      </m:fPr>
                      <m:num>
                        <m:r>
                          <a:rPr lang="en-US" altLang="zh-CN" sz="2900" i="1" dirty="0">
                            <a:solidFill>
                              <a:srgbClr val="FF0000"/>
                            </a:solidFill>
                            <a:latin typeface="Cambria Math" panose="02040503050406030204" pitchFamily="18" charset="0"/>
                          </a:rPr>
                          <m:t>𝑑</m:t>
                        </m:r>
                        <m:r>
                          <m:rPr>
                            <m:sty m:val="p"/>
                          </m:rPr>
                          <a:rPr lang="en-US" altLang="zh-CN" sz="2900" i="1" dirty="0">
                            <a:solidFill>
                              <a:srgbClr val="FF0000"/>
                            </a:solidFill>
                            <a:latin typeface="Cambria Math" panose="02040503050406030204" pitchFamily="18" charset="0"/>
                          </a:rPr>
                          <m:t>s</m:t>
                        </m:r>
                      </m:num>
                      <m:den>
                        <m:r>
                          <a:rPr lang="en-US" altLang="zh-CN" sz="2900" i="1" dirty="0">
                            <a:solidFill>
                              <a:srgbClr val="FF0000"/>
                            </a:solidFill>
                            <a:latin typeface="Cambria Math" panose="02040503050406030204" pitchFamily="18" charset="0"/>
                          </a:rPr>
                          <m:t>𝑑</m:t>
                        </m:r>
                        <m:r>
                          <m:rPr>
                            <m:sty m:val="p"/>
                          </m:rPr>
                          <a:rPr lang="en-US" altLang="zh-CN" sz="2900" i="1" dirty="0">
                            <a:solidFill>
                              <a:srgbClr val="FF0000"/>
                            </a:solidFill>
                            <a:latin typeface="Cambria Math" panose="02040503050406030204" pitchFamily="18" charset="0"/>
                          </a:rPr>
                          <m:t>t</m:t>
                        </m:r>
                      </m:den>
                    </m:f>
                    <m:r>
                      <a:rPr lang="en-US" altLang="zh-CN" sz="2900" b="0" i="1" dirty="0" smtClean="0">
                        <a:latin typeface="Cambria Math" panose="02040503050406030204" pitchFamily="18" charset="0"/>
                      </a:rPr>
                      <m:t>+</m:t>
                    </m:r>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𝑣</m:t>
                            </m:r>
                          </m:e>
                          <m:sub>
                            <m:r>
                              <a:rPr lang="en-US" altLang="zh-CN" sz="2900" i="1" dirty="0">
                                <a:latin typeface="Cambria Math" panose="02040503050406030204" pitchFamily="18" charset="0"/>
                              </a:rPr>
                              <m:t>𝑠</m:t>
                            </m:r>
                          </m:sub>
                        </m:sSub>
                        <m:r>
                          <m:rPr>
                            <m:sty m:val="p"/>
                          </m:rPr>
                          <a:rPr lang="el-GR" altLang="zh-CN" sz="2900" i="1" dirty="0">
                            <a:latin typeface="Cambria Math" panose="02040503050406030204" pitchFamily="18" charset="0"/>
                          </a:rPr>
                          <m:t>ρ</m:t>
                        </m:r>
                      </m:num>
                      <m:den>
                        <m:r>
                          <m:rPr>
                            <m:sty m:val="p"/>
                          </m:rPr>
                          <a:rPr lang="el-GR" altLang="zh-CN" sz="2900" i="1" dirty="0">
                            <a:latin typeface="Cambria Math" panose="02040503050406030204" pitchFamily="18" charset="0"/>
                          </a:rPr>
                          <m:t>ρ</m:t>
                        </m:r>
                        <m:r>
                          <a:rPr lang="en-US" altLang="zh-CN" sz="2900" i="1" dirty="0">
                            <a:latin typeface="Cambria Math" panose="02040503050406030204" pitchFamily="18" charset="0"/>
                          </a:rPr>
                          <m:t>+</m:t>
                        </m:r>
                        <m:r>
                          <a:rPr lang="en-US" altLang="zh-CN" sz="2900" i="1" dirty="0">
                            <a:latin typeface="Cambria Math" panose="02040503050406030204" pitchFamily="18" charset="0"/>
                          </a:rPr>
                          <m:t>𝑥</m:t>
                        </m:r>
                      </m:den>
                    </m:f>
                    <m:sSup>
                      <m:sSupPr>
                        <m:ctrlPr>
                          <a:rPr lang="pt-BR" altLang="zh-CN" sz="2900" i="1" dirty="0">
                            <a:latin typeface="Cambria Math" panose="02040503050406030204" pitchFamily="18" charset="0"/>
                          </a:rPr>
                        </m:ctrlPr>
                      </m:sSupPr>
                      <m:e>
                        <m:r>
                          <m:rPr>
                            <m:nor/>
                          </m:rPr>
                          <a:rPr lang="en-US" altLang="zh-CN" sz="2900" dirty="0"/>
                          <m:t>)</m:t>
                        </m:r>
                      </m:e>
                      <m:sup>
                        <m:r>
                          <a:rPr lang="pt-BR" altLang="zh-CN" sz="2900" i="1" dirty="0">
                            <a:latin typeface="Cambria Math" panose="02040503050406030204" pitchFamily="18" charset="0"/>
                          </a:rPr>
                          <m:t>2</m:t>
                        </m:r>
                      </m:sup>
                    </m:sSup>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sSup>
                          <m:sSupPr>
                            <m:ctrlPr>
                              <a:rPr lang="en-US" altLang="zh-CN" sz="2900" i="1" dirty="0" smtClean="0">
                                <a:latin typeface="Cambria Math" panose="02040503050406030204" pitchFamily="18" charset="0"/>
                              </a:rPr>
                            </m:ctrlPr>
                          </m:sSupPr>
                          <m:e>
                            <m:r>
                              <a:rPr lang="en-US" altLang="zh-CN" sz="2900" b="0" i="1" dirty="0" smtClean="0">
                                <a:latin typeface="Cambria Math" panose="02040503050406030204" pitchFamily="18" charset="0"/>
                              </a:rPr>
                              <m:t>𝑑</m:t>
                            </m:r>
                          </m:e>
                          <m:sup>
                            <m:r>
                              <a:rPr lang="en-US" altLang="zh-CN" sz="2900" b="0" i="1" dirty="0" smtClean="0">
                                <a:latin typeface="Cambria Math" panose="02040503050406030204" pitchFamily="18" charset="0"/>
                              </a:rPr>
                              <m:t>2</m:t>
                            </m:r>
                          </m:sup>
                        </m:sSup>
                        <m:r>
                          <a:rPr lang="en-US" altLang="zh-CN" sz="2900" i="1" dirty="0">
                            <a:latin typeface="Cambria Math" panose="02040503050406030204" pitchFamily="18" charset="0"/>
                          </a:rPr>
                          <m:t>𝑥</m:t>
                        </m:r>
                      </m:num>
                      <m:den>
                        <m:r>
                          <a:rPr lang="en-US" altLang="zh-CN" sz="2900" i="1" dirty="0">
                            <a:latin typeface="Cambria Math" panose="02040503050406030204" pitchFamily="18" charset="0"/>
                          </a:rPr>
                          <m:t>𝑑</m:t>
                        </m:r>
                        <m:sSup>
                          <m:sSupPr>
                            <m:ctrlPr>
                              <a:rPr lang="en-US" altLang="zh-CN" sz="2900" i="1" dirty="0" smtClean="0">
                                <a:latin typeface="Cambria Math" panose="02040503050406030204" pitchFamily="18" charset="0"/>
                              </a:rPr>
                            </m:ctrlPr>
                          </m:sSupPr>
                          <m:e>
                            <m:r>
                              <a:rPr lang="en-US" altLang="zh-CN" sz="2900" b="0" i="1" dirty="0" smtClean="0">
                                <a:latin typeface="Cambria Math" panose="02040503050406030204" pitchFamily="18" charset="0"/>
                              </a:rPr>
                              <m:t>𝑠</m:t>
                            </m:r>
                          </m:e>
                          <m:sup>
                            <m:r>
                              <a:rPr lang="en-US" altLang="zh-CN" sz="2900" b="0" i="1" dirty="0" smtClean="0">
                                <a:latin typeface="Cambria Math" panose="02040503050406030204" pitchFamily="18" charset="0"/>
                              </a:rPr>
                              <m:t>2</m:t>
                            </m:r>
                          </m:sup>
                        </m:sSup>
                      </m:den>
                    </m:f>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𝑣</m:t>
                            </m:r>
                          </m:e>
                          <m:sub>
                            <m:r>
                              <a:rPr lang="en-US" altLang="zh-CN" sz="2900" i="1" dirty="0">
                                <a:latin typeface="Cambria Math" panose="02040503050406030204" pitchFamily="18" charset="0"/>
                              </a:rPr>
                              <m:t>𝑠</m:t>
                            </m:r>
                          </m:sub>
                        </m:sSub>
                        <m:r>
                          <m:rPr>
                            <m:sty m:val="p"/>
                          </m:rPr>
                          <a:rPr lang="el-GR" altLang="zh-CN" sz="2900" i="1" dirty="0">
                            <a:latin typeface="Cambria Math" panose="02040503050406030204" pitchFamily="18" charset="0"/>
                          </a:rPr>
                          <m:t>ρ</m:t>
                        </m:r>
                      </m:num>
                      <m:den>
                        <m:r>
                          <m:rPr>
                            <m:sty m:val="p"/>
                          </m:rPr>
                          <a:rPr lang="el-GR" altLang="zh-CN" sz="2900" i="1" dirty="0">
                            <a:latin typeface="Cambria Math" panose="02040503050406030204" pitchFamily="18" charset="0"/>
                          </a:rPr>
                          <m:t>ρ</m:t>
                        </m:r>
                        <m:r>
                          <a:rPr lang="en-US" altLang="zh-CN" sz="2900" i="1" dirty="0">
                            <a:latin typeface="Cambria Math" panose="02040503050406030204" pitchFamily="18" charset="0"/>
                          </a:rPr>
                          <m:t>+</m:t>
                        </m:r>
                        <m:r>
                          <a:rPr lang="en-US" altLang="zh-CN" sz="2900" i="1" dirty="0">
                            <a:latin typeface="Cambria Math" panose="02040503050406030204" pitchFamily="18" charset="0"/>
                          </a:rPr>
                          <m:t>𝑥</m:t>
                        </m:r>
                      </m:den>
                    </m:f>
                    <m:sSup>
                      <m:sSupPr>
                        <m:ctrlPr>
                          <a:rPr lang="pt-BR" altLang="zh-CN" sz="2900" i="1" dirty="0">
                            <a:latin typeface="Cambria Math" panose="02040503050406030204" pitchFamily="18" charset="0"/>
                          </a:rPr>
                        </m:ctrlPr>
                      </m:sSupPr>
                      <m:e>
                        <m:r>
                          <m:rPr>
                            <m:nor/>
                          </m:rPr>
                          <a:rPr lang="en-US" altLang="zh-CN" sz="2900" dirty="0"/>
                          <m:t>)</m:t>
                        </m:r>
                      </m:e>
                      <m:sup>
                        <m:r>
                          <a:rPr lang="pt-BR" altLang="zh-CN" sz="2900" i="1" dirty="0">
                            <a:latin typeface="Cambria Math" panose="02040503050406030204" pitchFamily="18" charset="0"/>
                          </a:rPr>
                          <m:t>2</m:t>
                        </m:r>
                      </m:sup>
                    </m:sSup>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r>
                          <a:rPr lang="en-US" altLang="zh-CN" sz="2900" b="0" i="1" dirty="0" smtClean="0">
                            <a:latin typeface="Cambria Math" panose="02040503050406030204" pitchFamily="18" charset="0"/>
                          </a:rPr>
                          <m:t>1</m:t>
                        </m:r>
                      </m:num>
                      <m:den>
                        <m:r>
                          <m:rPr>
                            <m:sty m:val="p"/>
                          </m:rPr>
                          <a:rPr lang="el-GR" altLang="zh-CN" sz="2900" i="1" dirty="0">
                            <a:latin typeface="Cambria Math" panose="02040503050406030204" pitchFamily="18" charset="0"/>
                          </a:rPr>
                          <m:t>ρ</m:t>
                        </m:r>
                        <m:r>
                          <a:rPr lang="en-US" altLang="zh-CN" sz="2900" i="1" dirty="0">
                            <a:latin typeface="Cambria Math" panose="02040503050406030204" pitchFamily="18" charset="0"/>
                          </a:rPr>
                          <m:t>+</m:t>
                        </m:r>
                        <m:r>
                          <a:rPr lang="en-US" altLang="zh-CN" sz="2900" i="1" dirty="0">
                            <a:latin typeface="Cambria Math" panose="02040503050406030204" pitchFamily="18" charset="0"/>
                          </a:rPr>
                          <m:t>𝑥</m:t>
                        </m:r>
                      </m:den>
                    </m:f>
                  </m:oMath>
                </a14:m>
                <a:r>
                  <a:rPr lang="en-US" altLang="zh-CN" sz="2900" dirty="0"/>
                  <a:t>(</a:t>
                </a:r>
                <a14:m>
                  <m:oMath xmlns:m="http://schemas.openxmlformats.org/officeDocument/2006/math">
                    <m:f>
                      <m:fPr>
                        <m:ctrlPr>
                          <a:rPr lang="en-US" altLang="zh-CN" sz="2900" i="1" dirty="0">
                            <a:latin typeface="Cambria Math" panose="02040503050406030204" pitchFamily="18" charset="0"/>
                          </a:rPr>
                        </m:ctrlPr>
                      </m:fPr>
                      <m:num>
                        <m:r>
                          <a:rPr lang="en-US" altLang="zh-CN" sz="2900" i="1" dirty="0">
                            <a:latin typeface="Cambria Math" panose="02040503050406030204" pitchFamily="18" charset="0"/>
                          </a:rPr>
                          <m:t>𝑑𝑥</m:t>
                        </m:r>
                      </m:num>
                      <m:den>
                        <m:r>
                          <a:rPr lang="en-US" altLang="zh-CN" sz="2900" i="1" dirty="0">
                            <a:latin typeface="Cambria Math" panose="02040503050406030204" pitchFamily="18" charset="0"/>
                          </a:rPr>
                          <m:t>𝑑𝑠</m:t>
                        </m:r>
                      </m:den>
                    </m:f>
                    <m:sSup>
                      <m:sSupPr>
                        <m:ctrlPr>
                          <a:rPr lang="pt-BR" altLang="zh-CN" sz="2900" i="1" dirty="0">
                            <a:latin typeface="Cambria Math" panose="02040503050406030204" pitchFamily="18" charset="0"/>
                          </a:rPr>
                        </m:ctrlPr>
                      </m:sSupPr>
                      <m:e>
                        <m:r>
                          <m:rPr>
                            <m:nor/>
                          </m:rPr>
                          <a:rPr lang="en-US" altLang="zh-CN" sz="2900" dirty="0"/>
                          <m:t>)</m:t>
                        </m:r>
                      </m:e>
                      <m:sup>
                        <m:r>
                          <a:rPr lang="pt-BR" altLang="zh-CN" sz="2900" i="1" dirty="0">
                            <a:latin typeface="Cambria Math" panose="02040503050406030204" pitchFamily="18" charset="0"/>
                          </a:rPr>
                          <m:t>2</m:t>
                        </m:r>
                      </m:sup>
                    </m:sSup>
                  </m:oMath>
                </a14:m>
                <a:r>
                  <a:rPr lang="en-US" altLang="zh-CN" sz="2900" dirty="0"/>
                  <a:t>)+</a:t>
                </a:r>
                <a14:m>
                  <m:oMath xmlns:m="http://schemas.openxmlformats.org/officeDocument/2006/math">
                    <m:f>
                      <m:fPr>
                        <m:ctrlPr>
                          <a:rPr lang="en-US" altLang="zh-CN" sz="2900" i="1" dirty="0">
                            <a:latin typeface="Cambria Math" panose="02040503050406030204" pitchFamily="18" charset="0"/>
                          </a:rPr>
                        </m:ctrlPr>
                      </m:fPr>
                      <m:num>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𝑑</m:t>
                            </m:r>
                          </m:e>
                          <m:sup>
                            <m:r>
                              <a:rPr lang="en-US" altLang="zh-CN" sz="2900" i="1" dirty="0">
                                <a:latin typeface="Cambria Math" panose="02040503050406030204" pitchFamily="18" charset="0"/>
                              </a:rPr>
                              <m:t>2</m:t>
                            </m:r>
                          </m:sup>
                        </m:sSup>
                        <m:r>
                          <a:rPr lang="en-US" altLang="zh-CN" sz="2900" i="1" dirty="0">
                            <a:latin typeface="Cambria Math" panose="02040503050406030204" pitchFamily="18" charset="0"/>
                          </a:rPr>
                          <m:t>𝑥</m:t>
                        </m:r>
                      </m:num>
                      <m:den>
                        <m:r>
                          <a:rPr lang="en-US" altLang="zh-CN" sz="2900" i="1" dirty="0">
                            <a:latin typeface="Cambria Math" panose="02040503050406030204" pitchFamily="18" charset="0"/>
                          </a:rPr>
                          <m:t>𝑑</m:t>
                        </m:r>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𝑠</m:t>
                            </m:r>
                          </m:e>
                          <m:sup>
                            <m:r>
                              <a:rPr lang="en-US" altLang="zh-CN" sz="2900" i="1" dirty="0">
                                <a:latin typeface="Cambria Math" panose="02040503050406030204" pitchFamily="18" charset="0"/>
                              </a:rPr>
                              <m:t>2</m:t>
                            </m:r>
                          </m:sup>
                        </m:sSup>
                      </m:den>
                    </m:f>
                  </m:oMath>
                </a14:m>
                <a:r>
                  <a:rPr lang="en-US" altLang="zh-CN" sz="2900" dirty="0"/>
                  <a:t>]≈(</a:t>
                </a:r>
                <a14:m>
                  <m:oMath xmlns:m="http://schemas.openxmlformats.org/officeDocument/2006/math">
                    <m:f>
                      <m:fPr>
                        <m:ctrlPr>
                          <a:rPr lang="en-US" altLang="zh-CN" sz="2900" i="1" dirty="0">
                            <a:latin typeface="Cambria Math" panose="02040503050406030204" pitchFamily="18" charset="0"/>
                          </a:rPr>
                        </m:ctrlPr>
                      </m:fPr>
                      <m:num>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𝑣</m:t>
                            </m:r>
                          </m:e>
                          <m:sub>
                            <m:r>
                              <a:rPr lang="en-US" altLang="zh-CN" sz="2900" i="1" dirty="0">
                                <a:latin typeface="Cambria Math" panose="02040503050406030204" pitchFamily="18" charset="0"/>
                              </a:rPr>
                              <m:t>𝑠</m:t>
                            </m:r>
                          </m:sub>
                        </m:sSub>
                        <m:r>
                          <m:rPr>
                            <m:sty m:val="p"/>
                          </m:rPr>
                          <a:rPr lang="el-GR" altLang="zh-CN" sz="2900" i="1" dirty="0">
                            <a:latin typeface="Cambria Math" panose="02040503050406030204" pitchFamily="18" charset="0"/>
                          </a:rPr>
                          <m:t>ρ</m:t>
                        </m:r>
                      </m:num>
                      <m:den>
                        <m:r>
                          <m:rPr>
                            <m:sty m:val="p"/>
                          </m:rPr>
                          <a:rPr lang="el-GR" altLang="zh-CN" sz="2900" i="1" dirty="0">
                            <a:latin typeface="Cambria Math" panose="02040503050406030204" pitchFamily="18" charset="0"/>
                          </a:rPr>
                          <m:t>ρ</m:t>
                        </m:r>
                        <m:r>
                          <a:rPr lang="en-US" altLang="zh-CN" sz="2900" i="1" dirty="0">
                            <a:latin typeface="Cambria Math" panose="02040503050406030204" pitchFamily="18" charset="0"/>
                          </a:rPr>
                          <m:t>+</m:t>
                        </m:r>
                        <m:r>
                          <a:rPr lang="en-US" altLang="zh-CN" sz="2900" i="1" dirty="0">
                            <a:latin typeface="Cambria Math" panose="02040503050406030204" pitchFamily="18" charset="0"/>
                          </a:rPr>
                          <m:t>𝑥</m:t>
                        </m:r>
                      </m:den>
                    </m:f>
                    <m:sSup>
                      <m:sSupPr>
                        <m:ctrlPr>
                          <a:rPr lang="pt-BR" altLang="zh-CN" sz="2900" i="1" dirty="0">
                            <a:latin typeface="Cambria Math" panose="02040503050406030204" pitchFamily="18" charset="0"/>
                          </a:rPr>
                        </m:ctrlPr>
                      </m:sSupPr>
                      <m:e>
                        <m:r>
                          <m:rPr>
                            <m:nor/>
                          </m:rPr>
                          <a:rPr lang="en-US" altLang="zh-CN" sz="2900" dirty="0"/>
                          <m:t>)</m:t>
                        </m:r>
                      </m:e>
                      <m:sup>
                        <m:r>
                          <a:rPr lang="pt-BR" altLang="zh-CN" sz="2900" i="1" dirty="0">
                            <a:latin typeface="Cambria Math" panose="02040503050406030204" pitchFamily="18" charset="0"/>
                          </a:rPr>
                          <m:t>2</m:t>
                        </m:r>
                      </m:sup>
                    </m:sSup>
                    <m:f>
                      <m:fPr>
                        <m:ctrlPr>
                          <a:rPr lang="en-US" altLang="zh-CN" sz="2900" i="1" dirty="0">
                            <a:latin typeface="Cambria Math" panose="02040503050406030204" pitchFamily="18" charset="0"/>
                          </a:rPr>
                        </m:ctrlPr>
                      </m:fPr>
                      <m:num>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𝑑</m:t>
                            </m:r>
                          </m:e>
                          <m:sup>
                            <m:r>
                              <a:rPr lang="en-US" altLang="zh-CN" sz="2900" i="1" dirty="0">
                                <a:latin typeface="Cambria Math" panose="02040503050406030204" pitchFamily="18" charset="0"/>
                              </a:rPr>
                              <m:t>2</m:t>
                            </m:r>
                          </m:sup>
                        </m:sSup>
                        <m:r>
                          <a:rPr lang="en-US" altLang="zh-CN" sz="2900" i="1" dirty="0">
                            <a:latin typeface="Cambria Math" panose="02040503050406030204" pitchFamily="18" charset="0"/>
                          </a:rPr>
                          <m:t>𝑥</m:t>
                        </m:r>
                      </m:num>
                      <m:den>
                        <m:r>
                          <a:rPr lang="en-US" altLang="zh-CN" sz="2900" i="1" dirty="0">
                            <a:latin typeface="Cambria Math" panose="02040503050406030204" pitchFamily="18" charset="0"/>
                          </a:rPr>
                          <m:t>𝑑</m:t>
                        </m:r>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𝑠</m:t>
                            </m:r>
                          </m:e>
                          <m:sup>
                            <m:r>
                              <a:rPr lang="en-US" altLang="zh-CN" sz="2900" i="1" dirty="0">
                                <a:latin typeface="Cambria Math" panose="02040503050406030204" pitchFamily="18" charset="0"/>
                              </a:rPr>
                              <m:t>2</m:t>
                            </m:r>
                          </m:sup>
                        </m:sSup>
                      </m:den>
                    </m:f>
                  </m:oMath>
                </a14:m>
                <a:endParaRPr lang="en-US" altLang="zh-CN" sz="2900" dirty="0"/>
              </a:p>
              <a:p>
                <a:pPr marL="0" indent="0">
                  <a:buNone/>
                </a:pPr>
                <a14:m>
                  <m:oMath xmlns:m="http://schemas.openxmlformats.org/officeDocument/2006/math">
                    <m:acc>
                      <m:accPr>
                        <m:chr m:val="̈"/>
                        <m:ctrlPr>
                          <a:rPr lang="en-US" altLang="zh-CN" sz="2900" i="1" dirty="0" smtClean="0">
                            <a:latin typeface="Cambria Math" panose="02040503050406030204" pitchFamily="18" charset="0"/>
                          </a:rPr>
                        </m:ctrlPr>
                      </m:accPr>
                      <m:e>
                        <m:r>
                          <a:rPr lang="en-US" altLang="zh-CN" sz="2900" b="0" i="1" dirty="0" smtClean="0">
                            <a:latin typeface="Cambria Math" panose="02040503050406030204" pitchFamily="18" charset="0"/>
                          </a:rPr>
                          <m:t>𝑦</m:t>
                        </m:r>
                      </m:e>
                    </m:acc>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𝑣</m:t>
                            </m:r>
                          </m:e>
                          <m:sub>
                            <m:r>
                              <a:rPr lang="en-US" altLang="zh-CN" sz="2900" i="1" dirty="0">
                                <a:latin typeface="Cambria Math" panose="02040503050406030204" pitchFamily="18" charset="0"/>
                              </a:rPr>
                              <m:t>𝑠</m:t>
                            </m:r>
                          </m:sub>
                        </m:sSub>
                        <m:r>
                          <m:rPr>
                            <m:sty m:val="p"/>
                          </m:rPr>
                          <a:rPr lang="el-GR" altLang="zh-CN" sz="2900" i="1" dirty="0">
                            <a:latin typeface="Cambria Math" panose="02040503050406030204" pitchFamily="18" charset="0"/>
                          </a:rPr>
                          <m:t>ρ</m:t>
                        </m:r>
                      </m:num>
                      <m:den>
                        <m:r>
                          <m:rPr>
                            <m:sty m:val="p"/>
                          </m:rPr>
                          <a:rPr lang="el-GR" altLang="zh-CN" sz="2900" i="1" dirty="0">
                            <a:latin typeface="Cambria Math" panose="02040503050406030204" pitchFamily="18" charset="0"/>
                          </a:rPr>
                          <m:t>ρ</m:t>
                        </m:r>
                        <m:r>
                          <a:rPr lang="en-US" altLang="zh-CN" sz="2900" i="1" dirty="0">
                            <a:latin typeface="Cambria Math" panose="02040503050406030204" pitchFamily="18" charset="0"/>
                          </a:rPr>
                          <m:t>+</m:t>
                        </m:r>
                        <m:r>
                          <a:rPr lang="en-US" altLang="zh-CN" sz="2900" i="1" dirty="0">
                            <a:latin typeface="Cambria Math" panose="02040503050406030204" pitchFamily="18" charset="0"/>
                          </a:rPr>
                          <m:t>𝑥</m:t>
                        </m:r>
                      </m:den>
                    </m:f>
                    <m:sSup>
                      <m:sSupPr>
                        <m:ctrlPr>
                          <a:rPr lang="pt-BR" altLang="zh-CN" sz="2900" i="1" dirty="0">
                            <a:latin typeface="Cambria Math" panose="02040503050406030204" pitchFamily="18" charset="0"/>
                          </a:rPr>
                        </m:ctrlPr>
                      </m:sSupPr>
                      <m:e>
                        <m:r>
                          <m:rPr>
                            <m:nor/>
                          </m:rPr>
                          <a:rPr lang="en-US" altLang="zh-CN" sz="2900" dirty="0"/>
                          <m:t>)</m:t>
                        </m:r>
                      </m:e>
                      <m:sup>
                        <m:r>
                          <a:rPr lang="pt-BR" altLang="zh-CN" sz="2900" i="1" dirty="0">
                            <a:latin typeface="Cambria Math" panose="02040503050406030204" pitchFamily="18" charset="0"/>
                          </a:rPr>
                          <m:t>2</m:t>
                        </m:r>
                      </m:sup>
                    </m:sSup>
                    <m:f>
                      <m:fPr>
                        <m:ctrlPr>
                          <a:rPr lang="en-US" altLang="zh-CN" sz="2900" i="1" dirty="0">
                            <a:latin typeface="Cambria Math" panose="02040503050406030204" pitchFamily="18" charset="0"/>
                          </a:rPr>
                        </m:ctrlPr>
                      </m:fPr>
                      <m:num>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𝑑</m:t>
                            </m:r>
                          </m:e>
                          <m:sup>
                            <m:r>
                              <a:rPr lang="en-US" altLang="zh-CN" sz="2900" i="1" dirty="0">
                                <a:latin typeface="Cambria Math" panose="02040503050406030204" pitchFamily="18" charset="0"/>
                              </a:rPr>
                              <m:t>2</m:t>
                            </m:r>
                          </m:sup>
                        </m:sSup>
                        <m:r>
                          <a:rPr lang="en-US" altLang="zh-CN" sz="2900" b="0" i="1" dirty="0" smtClean="0">
                            <a:latin typeface="Cambria Math" panose="02040503050406030204" pitchFamily="18" charset="0"/>
                          </a:rPr>
                          <m:t>𝑦</m:t>
                        </m:r>
                      </m:num>
                      <m:den>
                        <m:r>
                          <a:rPr lang="en-US" altLang="zh-CN" sz="2900" i="1" dirty="0">
                            <a:latin typeface="Cambria Math" panose="02040503050406030204" pitchFamily="18" charset="0"/>
                          </a:rPr>
                          <m:t>𝑑</m:t>
                        </m:r>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𝑠</m:t>
                            </m:r>
                          </m:e>
                          <m:sup>
                            <m:r>
                              <a:rPr lang="en-US" altLang="zh-CN" sz="2900" i="1" dirty="0">
                                <a:latin typeface="Cambria Math" panose="02040503050406030204" pitchFamily="18" charset="0"/>
                              </a:rPr>
                              <m:t>2</m:t>
                            </m:r>
                          </m:sup>
                        </m:sSup>
                      </m:den>
                    </m:f>
                  </m:oMath>
                </a14:m>
                <a:endParaRPr lang="en-US" altLang="zh-CN" sz="2900" dirty="0"/>
              </a:p>
              <a:p>
                <a:pPr marL="0" indent="0">
                  <a:buNone/>
                </a:pPr>
                <a:r>
                  <a:rPr lang="en-US" altLang="zh-CN" sz="2900" dirty="0"/>
                  <a:t>Simplify it, one can have</a:t>
                </a:r>
              </a:p>
              <a:p>
                <a:pPr marL="0" indent="0">
                  <a:buNone/>
                </a:pPr>
                <a14:m>
                  <m:oMath xmlns:m="http://schemas.openxmlformats.org/officeDocument/2006/math">
                    <m:r>
                      <m:rPr>
                        <m:nor/>
                      </m:rPr>
                      <a:rPr lang="en-US" altLang="zh-CN" sz="2900" dirty="0" smtClean="0"/>
                      <m:t>(</m:t>
                    </m:r>
                    <m:f>
                      <m:fPr>
                        <m:ctrlPr>
                          <a:rPr lang="en-US" altLang="zh-CN" sz="2900" i="1" dirty="0">
                            <a:latin typeface="Cambria Math" panose="02040503050406030204" pitchFamily="18" charset="0"/>
                          </a:rPr>
                        </m:ctrlPr>
                      </m:fPr>
                      <m:num>
                        <m:r>
                          <m:rPr>
                            <m:sty m:val="p"/>
                          </m:rPr>
                          <a:rPr lang="el-GR" altLang="zh-CN" sz="2900" i="1" dirty="0">
                            <a:latin typeface="Cambria Math" panose="02040503050406030204" pitchFamily="18" charset="0"/>
                          </a:rPr>
                          <m:t>ρ</m:t>
                        </m:r>
                      </m:num>
                      <m:den>
                        <m:r>
                          <m:rPr>
                            <m:sty m:val="p"/>
                          </m:rPr>
                          <a:rPr lang="el-GR" altLang="zh-CN" sz="2900" i="1" dirty="0">
                            <a:latin typeface="Cambria Math" panose="02040503050406030204" pitchFamily="18" charset="0"/>
                          </a:rPr>
                          <m:t>ρ</m:t>
                        </m:r>
                        <m:r>
                          <a:rPr lang="en-US" altLang="zh-CN" sz="2900" i="1" dirty="0">
                            <a:latin typeface="Cambria Math" panose="02040503050406030204" pitchFamily="18" charset="0"/>
                          </a:rPr>
                          <m:t>+</m:t>
                        </m:r>
                        <m:r>
                          <a:rPr lang="en-US" altLang="zh-CN" sz="2900" i="1" dirty="0">
                            <a:latin typeface="Cambria Math" panose="02040503050406030204" pitchFamily="18" charset="0"/>
                          </a:rPr>
                          <m:t>𝑥</m:t>
                        </m:r>
                      </m:den>
                    </m:f>
                    <m:sSup>
                      <m:sSupPr>
                        <m:ctrlPr>
                          <a:rPr lang="pt-BR" altLang="zh-CN" sz="2900" i="1" dirty="0">
                            <a:latin typeface="Cambria Math" panose="02040503050406030204" pitchFamily="18" charset="0"/>
                          </a:rPr>
                        </m:ctrlPr>
                      </m:sSupPr>
                      <m:e>
                        <m:r>
                          <m:rPr>
                            <m:nor/>
                          </m:rPr>
                          <a:rPr lang="en-US" altLang="zh-CN" sz="2900" dirty="0"/>
                          <m:t>)</m:t>
                        </m:r>
                      </m:e>
                      <m:sup>
                        <m:r>
                          <a:rPr lang="pt-BR" altLang="zh-CN" sz="2900" i="1" dirty="0">
                            <a:latin typeface="Cambria Math" panose="02040503050406030204" pitchFamily="18" charset="0"/>
                          </a:rPr>
                          <m:t>2</m:t>
                        </m:r>
                      </m:sup>
                    </m:sSup>
                    <m:f>
                      <m:fPr>
                        <m:ctrlPr>
                          <a:rPr lang="en-US" altLang="zh-CN" sz="2900" i="1" dirty="0">
                            <a:latin typeface="Cambria Math" panose="02040503050406030204" pitchFamily="18" charset="0"/>
                          </a:rPr>
                        </m:ctrlPr>
                      </m:fPr>
                      <m:num>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𝑑</m:t>
                            </m:r>
                          </m:e>
                          <m:sup>
                            <m:r>
                              <a:rPr lang="en-US" altLang="zh-CN" sz="2900" i="1" dirty="0">
                                <a:latin typeface="Cambria Math" panose="02040503050406030204" pitchFamily="18" charset="0"/>
                              </a:rPr>
                              <m:t>2</m:t>
                            </m:r>
                          </m:sup>
                        </m:sSup>
                        <m:r>
                          <a:rPr lang="en-US" altLang="zh-CN" sz="2900" i="1" dirty="0">
                            <a:latin typeface="Cambria Math" panose="02040503050406030204" pitchFamily="18" charset="0"/>
                          </a:rPr>
                          <m:t>𝑥</m:t>
                        </m:r>
                      </m:num>
                      <m:den>
                        <m:r>
                          <a:rPr lang="en-US" altLang="zh-CN" sz="2900" i="1" dirty="0">
                            <a:latin typeface="Cambria Math" panose="02040503050406030204" pitchFamily="18" charset="0"/>
                          </a:rPr>
                          <m:t>𝑑</m:t>
                        </m:r>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𝑠</m:t>
                            </m:r>
                          </m:e>
                          <m:sup>
                            <m:r>
                              <a:rPr lang="en-US" altLang="zh-CN" sz="2900" i="1" dirty="0">
                                <a:latin typeface="Cambria Math" panose="02040503050406030204" pitchFamily="18" charset="0"/>
                              </a:rPr>
                              <m:t>2</m:t>
                            </m:r>
                          </m:sup>
                        </m:sSup>
                      </m:den>
                    </m:f>
                  </m:oMath>
                </a14:m>
                <a:r>
                  <a:rPr lang="en-US" altLang="zh-CN" sz="2900" dirty="0"/>
                  <a:t>-</a:t>
                </a:r>
                <a14:m>
                  <m:oMath xmlns:m="http://schemas.openxmlformats.org/officeDocument/2006/math">
                    <m:f>
                      <m:fPr>
                        <m:ctrlPr>
                          <a:rPr lang="en-US" altLang="zh-CN" sz="2900" i="1" dirty="0">
                            <a:latin typeface="Cambria Math" panose="02040503050406030204" pitchFamily="18" charset="0"/>
                          </a:rPr>
                        </m:ctrlPr>
                      </m:fPr>
                      <m:num>
                        <m:r>
                          <a:rPr lang="en-US" altLang="zh-CN" sz="2900" i="1" dirty="0">
                            <a:latin typeface="Cambria Math" panose="02040503050406030204" pitchFamily="18" charset="0"/>
                          </a:rPr>
                          <m:t>1</m:t>
                        </m:r>
                      </m:num>
                      <m:den>
                        <m:r>
                          <m:rPr>
                            <m:nor/>
                          </m:rPr>
                          <a:rPr lang="el-GR" altLang="zh-CN" sz="2900" dirty="0"/>
                          <m:t>ρ</m:t>
                        </m:r>
                        <m:r>
                          <m:rPr>
                            <m:nor/>
                          </m:rPr>
                          <a:rPr lang="en-US" altLang="zh-CN" sz="2900" dirty="0"/>
                          <m:t>+</m:t>
                        </m:r>
                        <m:r>
                          <m:rPr>
                            <m:nor/>
                          </m:rPr>
                          <a:rPr lang="en-US" altLang="zh-CN" sz="2900" dirty="0"/>
                          <m:t>x</m:t>
                        </m:r>
                      </m:den>
                    </m:f>
                  </m:oMath>
                </a14:m>
                <a:r>
                  <a:rPr lang="en-US" altLang="zh-CN" sz="2900" dirty="0"/>
                  <a:t>=- </a:t>
                </a:r>
                <a14:m>
                  <m:oMath xmlns:m="http://schemas.openxmlformats.org/officeDocument/2006/math">
                    <m:f>
                      <m:fPr>
                        <m:ctrlPr>
                          <a:rPr lang="en-US" altLang="zh-CN" sz="2900" i="1" dirty="0">
                            <a:latin typeface="Cambria Math" panose="02040503050406030204" pitchFamily="18" charset="0"/>
                          </a:rPr>
                        </m:ctrlPr>
                      </m:fPr>
                      <m:num>
                        <m:r>
                          <m:rPr>
                            <m:nor/>
                          </m:rPr>
                          <a:rPr lang="en-US" altLang="zh-CN" sz="2900" dirty="0"/>
                          <m:t>q</m:t>
                        </m:r>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𝐵</m:t>
                            </m:r>
                          </m:e>
                          <m:sub>
                            <m:r>
                              <a:rPr lang="en-US" altLang="zh-CN" sz="2900" i="1" dirty="0">
                                <a:latin typeface="Cambria Math" panose="02040503050406030204" pitchFamily="18" charset="0"/>
                              </a:rPr>
                              <m:t>𝑦</m:t>
                            </m:r>
                          </m:sub>
                        </m:sSub>
                      </m:num>
                      <m:den>
                        <m:r>
                          <m:rPr>
                            <m:nor/>
                          </m:rPr>
                          <a:rPr lang="en-US" altLang="zh-CN" sz="2900" dirty="0"/>
                          <m:t>m</m:t>
                        </m:r>
                        <m:r>
                          <m:rPr>
                            <m:nor/>
                          </m:rPr>
                          <a:rPr lang="el-GR" altLang="zh-CN" sz="2900" dirty="0"/>
                          <m:t>γ</m:t>
                        </m:r>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𝑣</m:t>
                            </m:r>
                          </m:e>
                          <m:sub>
                            <m:r>
                              <a:rPr lang="en-US" altLang="zh-CN" sz="2900" i="1" dirty="0">
                                <a:latin typeface="Cambria Math" panose="02040503050406030204" pitchFamily="18" charset="0"/>
                              </a:rPr>
                              <m:t>𝑠</m:t>
                            </m:r>
                          </m:sub>
                        </m:sSub>
                      </m:den>
                    </m:f>
                    <m:r>
                      <a:rPr lang="en-US" altLang="zh-CN" sz="2900" i="1" dirty="0">
                        <a:latin typeface="Cambria Math" panose="02040503050406030204" pitchFamily="18" charset="0"/>
                      </a:rPr>
                      <m:t> </m:t>
                    </m:r>
                  </m:oMath>
                </a14:m>
                <a:r>
                  <a:rPr lang="zh-CN" altLang="en-US" sz="2900" dirty="0"/>
                  <a:t>                                                                          （</a:t>
                </a:r>
                <a:r>
                  <a:rPr lang="en-US" altLang="zh-CN" sz="2900" dirty="0"/>
                  <a:t>3</a:t>
                </a:r>
                <a:r>
                  <a:rPr lang="zh-CN" altLang="en-US" sz="2900" dirty="0"/>
                  <a:t>）</a:t>
                </a:r>
                <a:endParaRPr lang="en-US" altLang="zh-CN" sz="2900" dirty="0"/>
              </a:p>
              <a:p>
                <a:pPr marL="0" indent="0">
                  <a:buNone/>
                </a:pPr>
                <a:r>
                  <a:rPr lang="en-US" altLang="zh-CN" sz="2900" dirty="0"/>
                  <a:t>Here we suppose the particle moves on the horizontal plane.</a:t>
                </a:r>
              </a:p>
              <a:p>
                <a:pPr marL="0" indent="0">
                  <a:buNone/>
                </a:pPr>
                <a:r>
                  <a:rPr lang="en-US" altLang="zh-CN" sz="2900" dirty="0"/>
                  <a:t>In case with magnetic field error</a:t>
                </a:r>
                <a14:m>
                  <m:oMath xmlns:m="http://schemas.openxmlformats.org/officeDocument/2006/math">
                    <m:r>
                      <a:rPr lang="en-US" altLang="zh-CN" sz="2900" b="0" i="0" dirty="0" smtClean="0">
                        <a:latin typeface="Cambria Math" panose="02040503050406030204" pitchFamily="18" charset="0"/>
                        <a:ea typeface="新宋体" panose="02010609030101010101" pitchFamily="49" charset="-122"/>
                      </a:rPr>
                      <m:t> </m:t>
                    </m:r>
                    <m:sSub>
                      <m:sSubPr>
                        <m:ctrlPr>
                          <a:rPr lang="el-GR" altLang="zh-CN" sz="2900" i="1" dirty="0">
                            <a:latin typeface="Cambria Math" panose="02040503050406030204" pitchFamily="18" charset="0"/>
                            <a:ea typeface="新宋体" panose="02010609030101010101" pitchFamily="49" charset="-122"/>
                          </a:rPr>
                        </m:ctrlPr>
                      </m:sSubPr>
                      <m:e>
                        <m:r>
                          <a:rPr lang="el-GR" altLang="zh-CN" sz="2900" i="1" dirty="0">
                            <a:latin typeface="Cambria Math" panose="02040503050406030204" pitchFamily="18" charset="0"/>
                            <a:ea typeface="新宋体" panose="02010609030101010101" pitchFamily="49" charset="-122"/>
                          </a:rPr>
                          <m:t>𝛿</m:t>
                        </m:r>
                      </m:e>
                      <m:sub>
                        <m:r>
                          <a:rPr lang="en-US" altLang="zh-CN" sz="2900" b="0" i="1" dirty="0" smtClean="0">
                            <a:latin typeface="Cambria Math" panose="02040503050406030204" pitchFamily="18" charset="0"/>
                            <a:ea typeface="新宋体" panose="02010609030101010101" pitchFamily="49" charset="-122"/>
                          </a:rPr>
                          <m:t>𝑦</m:t>
                        </m:r>
                      </m:sub>
                    </m:sSub>
                    <m:r>
                      <a:rPr lang="en-US" altLang="zh-CN" sz="2900" b="0" i="1" dirty="0" smtClean="0">
                        <a:latin typeface="Cambria Math" panose="02040503050406030204" pitchFamily="18" charset="0"/>
                        <a:ea typeface="新宋体" panose="02010609030101010101" pitchFamily="49" charset="-122"/>
                      </a:rPr>
                      <m:t>=</m:t>
                    </m:r>
                    <m:sSub>
                      <m:sSubPr>
                        <m:ctrlPr>
                          <a:rPr lang="en-US" altLang="zh-CN" sz="2900" i="1" dirty="0" smtClean="0">
                            <a:latin typeface="Cambria Math" panose="02040503050406030204" pitchFamily="18" charset="0"/>
                          </a:rPr>
                        </m:ctrlPr>
                      </m:sSubPr>
                      <m:e>
                        <m:r>
                          <a:rPr lang="en-US" altLang="zh-CN" sz="2900" i="1" dirty="0">
                            <a:latin typeface="Cambria Math" panose="02040503050406030204" pitchFamily="18" charset="0"/>
                          </a:rPr>
                          <m:t>𝐵</m:t>
                        </m:r>
                      </m:e>
                      <m:sub>
                        <m:r>
                          <a:rPr lang="en-US" altLang="zh-CN" sz="2900" i="1" dirty="0">
                            <a:latin typeface="Cambria Math" panose="02040503050406030204" pitchFamily="18" charset="0"/>
                          </a:rPr>
                          <m:t>𝑦</m:t>
                        </m:r>
                      </m:sub>
                    </m:sSub>
                  </m:oMath>
                </a14:m>
                <a:r>
                  <a:rPr lang="en-US" altLang="zh-CN" sz="2900" dirty="0"/>
                  <a:t>-</a:t>
                </a:r>
                <a14:m>
                  <m:oMath xmlns:m="http://schemas.openxmlformats.org/officeDocument/2006/math">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𝐵</m:t>
                        </m:r>
                      </m:e>
                      <m:sub>
                        <m:r>
                          <a:rPr lang="en-US" altLang="zh-CN" sz="2900" i="1" dirty="0">
                            <a:latin typeface="Cambria Math" panose="02040503050406030204" pitchFamily="18" charset="0"/>
                          </a:rPr>
                          <m:t>𝑦</m:t>
                        </m:r>
                        <m:r>
                          <a:rPr lang="en-US" altLang="zh-CN" sz="2900" b="0" i="1" dirty="0" smtClean="0">
                            <a:latin typeface="Cambria Math" panose="02040503050406030204" pitchFamily="18" charset="0"/>
                          </a:rPr>
                          <m:t>0</m:t>
                        </m:r>
                      </m:sub>
                    </m:sSub>
                    <m:r>
                      <a:rPr lang="en-US" altLang="zh-CN" sz="2900" b="0" i="0" dirty="0" smtClean="0">
                        <a:latin typeface="Cambria Math" panose="02040503050406030204" pitchFamily="18" charset="0"/>
                      </a:rPr>
                      <m:t>, </m:t>
                    </m:r>
                    <m:sSub>
                      <m:sSubPr>
                        <m:ctrlPr>
                          <a:rPr lang="el-GR" altLang="zh-CN" sz="2900" i="1" dirty="0">
                            <a:latin typeface="Cambria Math" panose="02040503050406030204" pitchFamily="18" charset="0"/>
                            <a:ea typeface="新宋体" panose="02010609030101010101" pitchFamily="49" charset="-122"/>
                          </a:rPr>
                        </m:ctrlPr>
                      </m:sSubPr>
                      <m:e>
                        <m:r>
                          <a:rPr lang="el-GR" altLang="zh-CN" sz="2900" i="1" dirty="0">
                            <a:latin typeface="Cambria Math" panose="02040503050406030204" pitchFamily="18" charset="0"/>
                            <a:ea typeface="新宋体" panose="02010609030101010101" pitchFamily="49" charset="-122"/>
                          </a:rPr>
                          <m:t>𝛿</m:t>
                        </m:r>
                      </m:e>
                      <m:sub>
                        <m:r>
                          <a:rPr lang="en-US" altLang="zh-CN" sz="2900" b="0" i="1" dirty="0" smtClean="0">
                            <a:latin typeface="Cambria Math" panose="02040503050406030204" pitchFamily="18" charset="0"/>
                            <a:ea typeface="新宋体" panose="02010609030101010101" pitchFamily="49" charset="-122"/>
                          </a:rPr>
                          <m:t>𝑥</m:t>
                        </m:r>
                      </m:sub>
                    </m:sSub>
                    <m:r>
                      <a:rPr lang="en-US" altLang="zh-CN" sz="2900" i="1" dirty="0">
                        <a:latin typeface="Cambria Math" panose="02040503050406030204" pitchFamily="18" charset="0"/>
                        <a:ea typeface="新宋体" panose="02010609030101010101" pitchFamily="49" charset="-122"/>
                      </a:rPr>
                      <m:t>=</m:t>
                    </m:r>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𝐵</m:t>
                        </m:r>
                      </m:e>
                      <m:sub>
                        <m:r>
                          <a:rPr lang="en-US" altLang="zh-CN" sz="2900" i="1" dirty="0">
                            <a:latin typeface="Cambria Math" panose="02040503050406030204" pitchFamily="18" charset="0"/>
                          </a:rPr>
                          <m:t>𝑥</m:t>
                        </m:r>
                      </m:sub>
                    </m:sSub>
                  </m:oMath>
                </a14:m>
                <a:r>
                  <a:rPr lang="en-US" altLang="zh-CN" sz="2900" dirty="0"/>
                  <a:t> the equations of motion become</a:t>
                </a:r>
                <a:endParaRPr lang="zh-CN" altLang="en-US" sz="2900" dirty="0"/>
              </a:p>
              <a:p>
                <a:pPr marL="0" indent="0">
                  <a:buNone/>
                </a:pPr>
                <a:r>
                  <a:rPr lang="en-US" altLang="zh-CN" sz="2900" dirty="0"/>
                  <a:t>x-component:      </a:t>
                </a:r>
                <a14:m>
                  <m:oMath xmlns:m="http://schemas.openxmlformats.org/officeDocument/2006/math">
                    <m:f>
                      <m:fPr>
                        <m:ctrlPr>
                          <a:rPr lang="en-US" altLang="zh-CN" sz="2900" i="1" dirty="0">
                            <a:latin typeface="Cambria Math" panose="02040503050406030204" pitchFamily="18" charset="0"/>
                          </a:rPr>
                        </m:ctrlPr>
                      </m:fPr>
                      <m:num>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𝑑</m:t>
                            </m:r>
                          </m:e>
                          <m:sup>
                            <m:r>
                              <a:rPr lang="en-US" altLang="zh-CN" sz="2900" i="1" dirty="0">
                                <a:latin typeface="Cambria Math" panose="02040503050406030204" pitchFamily="18" charset="0"/>
                              </a:rPr>
                              <m:t>2</m:t>
                            </m:r>
                          </m:sup>
                        </m:sSup>
                        <m:r>
                          <a:rPr lang="en-US" altLang="zh-CN" sz="2900" i="1" dirty="0">
                            <a:latin typeface="Cambria Math" panose="02040503050406030204" pitchFamily="18" charset="0"/>
                          </a:rPr>
                          <m:t>𝑥</m:t>
                        </m:r>
                      </m:num>
                      <m:den>
                        <m:r>
                          <a:rPr lang="en-US" altLang="zh-CN" sz="2900" i="1" dirty="0">
                            <a:latin typeface="Cambria Math" panose="02040503050406030204" pitchFamily="18" charset="0"/>
                          </a:rPr>
                          <m:t>𝑑</m:t>
                        </m:r>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𝑠</m:t>
                            </m:r>
                          </m:e>
                          <m:sup>
                            <m:r>
                              <a:rPr lang="en-US" altLang="zh-CN" sz="2900" i="1" dirty="0">
                                <a:latin typeface="Cambria Math" panose="02040503050406030204" pitchFamily="18" charset="0"/>
                              </a:rPr>
                              <m:t>2</m:t>
                            </m:r>
                          </m:sup>
                        </m:sSup>
                      </m:den>
                    </m:f>
                    <m:r>
                      <a:rPr lang="en-US" altLang="zh-CN" sz="2900" b="0" i="0" dirty="0" smtClean="0">
                        <a:latin typeface="Cambria Math" panose="02040503050406030204" pitchFamily="18" charset="0"/>
                      </a:rPr>
                      <m:t>+</m:t>
                    </m:r>
                    <m:f>
                      <m:fPr>
                        <m:ctrlPr>
                          <a:rPr lang="en-US" altLang="zh-CN" sz="2900" i="1" dirty="0">
                            <a:latin typeface="Cambria Math" panose="02040503050406030204" pitchFamily="18" charset="0"/>
                          </a:rPr>
                        </m:ctrlPr>
                      </m:fPr>
                      <m:num>
                        <m:r>
                          <a:rPr lang="en-US" altLang="zh-CN" sz="2900" i="1" dirty="0">
                            <a:latin typeface="Cambria Math" panose="02040503050406030204" pitchFamily="18" charset="0"/>
                          </a:rPr>
                          <m:t>𝑥</m:t>
                        </m:r>
                      </m:num>
                      <m:den>
                        <m:sSup>
                          <m:sSupPr>
                            <m:ctrlPr>
                              <a:rPr lang="en-US" altLang="zh-CN" sz="2900" i="1" dirty="0">
                                <a:latin typeface="Cambria Math" panose="02040503050406030204" pitchFamily="18" charset="0"/>
                              </a:rPr>
                            </m:ctrlPr>
                          </m:sSupPr>
                          <m:e>
                            <m:r>
                              <m:rPr>
                                <m:nor/>
                              </m:rPr>
                              <a:rPr lang="el-GR" altLang="zh-CN" sz="2900" dirty="0"/>
                              <m:t>ρ</m:t>
                            </m:r>
                          </m:e>
                          <m:sup>
                            <m:r>
                              <a:rPr lang="en-US" altLang="zh-CN" sz="2900" i="1" dirty="0">
                                <a:latin typeface="Cambria Math" panose="02040503050406030204" pitchFamily="18" charset="0"/>
                              </a:rPr>
                              <m:t>2</m:t>
                            </m:r>
                          </m:sup>
                        </m:sSup>
                      </m:den>
                    </m:f>
                  </m:oMath>
                </a14:m>
                <a:r>
                  <a:rPr lang="en-US" altLang="zh-CN" sz="2900" dirty="0"/>
                  <a:t> ≈ - </a:t>
                </a:r>
                <a14:m>
                  <m:oMath xmlns:m="http://schemas.openxmlformats.org/officeDocument/2006/math">
                    <m:f>
                      <m:fPr>
                        <m:ctrlPr>
                          <a:rPr lang="en-US" altLang="zh-CN" sz="2900" i="1" dirty="0">
                            <a:latin typeface="Cambria Math" panose="02040503050406030204" pitchFamily="18" charset="0"/>
                          </a:rPr>
                        </m:ctrlPr>
                      </m:fPr>
                      <m:num>
                        <m:r>
                          <m:rPr>
                            <m:nor/>
                          </m:rPr>
                          <a:rPr lang="en-US" altLang="zh-CN" sz="2900" dirty="0"/>
                          <m:t>q</m:t>
                        </m:r>
                        <m:sSub>
                          <m:sSubPr>
                            <m:ctrlPr>
                              <a:rPr lang="en-US" altLang="zh-CN" sz="2900" i="1" dirty="0">
                                <a:latin typeface="Cambria Math" panose="02040503050406030204" pitchFamily="18" charset="0"/>
                              </a:rPr>
                            </m:ctrlPr>
                          </m:sSubPr>
                          <m:e>
                            <m:r>
                              <a:rPr lang="en-US" altLang="zh-CN" sz="2900" b="0" i="1" dirty="0" smtClean="0">
                                <a:latin typeface="Cambria Math" panose="02040503050406030204" pitchFamily="18" charset="0"/>
                              </a:rPr>
                              <m:t>(</m:t>
                            </m:r>
                            <m:r>
                              <a:rPr lang="en-US" altLang="zh-CN" sz="2900" i="1" dirty="0">
                                <a:latin typeface="Cambria Math" panose="02040503050406030204" pitchFamily="18" charset="0"/>
                              </a:rPr>
                              <m:t>𝐵</m:t>
                            </m:r>
                          </m:e>
                          <m:sub>
                            <m:r>
                              <a:rPr lang="en-US" altLang="zh-CN" sz="2900" i="1" dirty="0">
                                <a:latin typeface="Cambria Math" panose="02040503050406030204" pitchFamily="18" charset="0"/>
                              </a:rPr>
                              <m:t>𝑦</m:t>
                            </m:r>
                          </m:sub>
                        </m:sSub>
                        <m:r>
                          <a:rPr lang="en-US" altLang="zh-CN" sz="2900" b="0" i="1" dirty="0" smtClean="0">
                            <a:latin typeface="Cambria Math" panose="02040503050406030204" pitchFamily="18" charset="0"/>
                          </a:rPr>
                          <m:t>−</m:t>
                        </m:r>
                        <m:sSub>
                          <m:sSubPr>
                            <m:ctrlPr>
                              <a:rPr lang="en-US" altLang="zh-CN" sz="2900" i="1" dirty="0">
                                <a:latin typeface="Cambria Math" panose="02040503050406030204" pitchFamily="18" charset="0"/>
                              </a:rPr>
                            </m:ctrlPr>
                          </m:sSubPr>
                          <m:e>
                            <m:r>
                              <a:rPr lang="en-US" altLang="zh-CN" sz="2900" i="1" dirty="0">
                                <a:latin typeface="Cambria Math" panose="02040503050406030204" pitchFamily="18" charset="0"/>
                              </a:rPr>
                              <m:t>𝐵</m:t>
                            </m:r>
                          </m:e>
                          <m:sub>
                            <m:r>
                              <a:rPr lang="en-US" altLang="zh-CN" sz="2900" i="1" dirty="0">
                                <a:latin typeface="Cambria Math" panose="02040503050406030204" pitchFamily="18" charset="0"/>
                              </a:rPr>
                              <m:t>𝑦</m:t>
                            </m:r>
                            <m:r>
                              <a:rPr lang="en-US" altLang="zh-CN" sz="2900" b="0" i="1" dirty="0" smtClean="0">
                                <a:latin typeface="Cambria Math" panose="02040503050406030204" pitchFamily="18" charset="0"/>
                              </a:rPr>
                              <m:t>0</m:t>
                            </m:r>
                          </m:sub>
                        </m:sSub>
                        <m:r>
                          <a:rPr lang="en-US" altLang="zh-CN" sz="2900" b="0" i="1" dirty="0" smtClean="0">
                            <a:latin typeface="Cambria Math" panose="02040503050406030204" pitchFamily="18" charset="0"/>
                          </a:rPr>
                          <m:t>)</m:t>
                        </m:r>
                      </m:num>
                      <m:den>
                        <m:r>
                          <a:rPr lang="en-US" altLang="zh-CN" sz="2900" b="0" i="1" dirty="0" smtClean="0">
                            <a:latin typeface="Cambria Math" panose="02040503050406030204" pitchFamily="18" charset="0"/>
                          </a:rPr>
                          <m:t>𝑃</m:t>
                        </m:r>
                      </m:den>
                    </m:f>
                  </m:oMath>
                </a14:m>
                <a:r>
                  <a:rPr lang="en-US" altLang="zh-CN" sz="2900" i="1" dirty="0">
                    <a:latin typeface="Cambria Math" panose="02040503050406030204" pitchFamily="18" charset="0"/>
                  </a:rPr>
                  <a:t>        </a:t>
                </a:r>
              </a:p>
              <a:p>
                <a:pPr marL="0" indent="0">
                  <a:buNone/>
                </a:pPr>
                <a:r>
                  <a:rPr lang="en-US" altLang="zh-CN" sz="2900" dirty="0"/>
                  <a:t>y-component:      </a:t>
                </a:r>
                <a14:m>
                  <m:oMath xmlns:m="http://schemas.openxmlformats.org/officeDocument/2006/math">
                    <m:f>
                      <m:fPr>
                        <m:ctrlPr>
                          <a:rPr lang="en-US" altLang="zh-CN" sz="2900" i="1" dirty="0">
                            <a:latin typeface="Cambria Math" panose="02040503050406030204" pitchFamily="18" charset="0"/>
                          </a:rPr>
                        </m:ctrlPr>
                      </m:fPr>
                      <m:num>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𝑑</m:t>
                            </m:r>
                          </m:e>
                          <m:sup>
                            <m:r>
                              <a:rPr lang="en-US" altLang="zh-CN" sz="2900" i="1" dirty="0">
                                <a:latin typeface="Cambria Math" panose="02040503050406030204" pitchFamily="18" charset="0"/>
                              </a:rPr>
                              <m:t>2</m:t>
                            </m:r>
                          </m:sup>
                        </m:sSup>
                        <m:r>
                          <a:rPr lang="en-US" altLang="zh-CN" sz="2900" b="0" i="1" dirty="0" smtClean="0">
                            <a:latin typeface="Cambria Math" panose="02040503050406030204" pitchFamily="18" charset="0"/>
                          </a:rPr>
                          <m:t>𝑦</m:t>
                        </m:r>
                      </m:num>
                      <m:den>
                        <m:r>
                          <a:rPr lang="en-US" altLang="zh-CN" sz="2900" i="1" dirty="0">
                            <a:latin typeface="Cambria Math" panose="02040503050406030204" pitchFamily="18" charset="0"/>
                          </a:rPr>
                          <m:t>𝑑</m:t>
                        </m:r>
                        <m:sSup>
                          <m:sSupPr>
                            <m:ctrlPr>
                              <a:rPr lang="en-US" altLang="zh-CN" sz="2900" i="1" dirty="0">
                                <a:latin typeface="Cambria Math" panose="02040503050406030204" pitchFamily="18" charset="0"/>
                              </a:rPr>
                            </m:ctrlPr>
                          </m:sSupPr>
                          <m:e>
                            <m:r>
                              <a:rPr lang="en-US" altLang="zh-CN" sz="2900" i="1" dirty="0">
                                <a:latin typeface="Cambria Math" panose="02040503050406030204" pitchFamily="18" charset="0"/>
                              </a:rPr>
                              <m:t>𝑠</m:t>
                            </m:r>
                          </m:e>
                          <m:sup>
                            <m:r>
                              <a:rPr lang="en-US" altLang="zh-CN" sz="2900" i="1" dirty="0">
                                <a:latin typeface="Cambria Math" panose="02040503050406030204" pitchFamily="18" charset="0"/>
                              </a:rPr>
                              <m:t>2</m:t>
                            </m:r>
                          </m:sup>
                        </m:sSup>
                      </m:den>
                    </m:f>
                  </m:oMath>
                </a14:m>
                <a:r>
                  <a:rPr lang="en-US" altLang="zh-CN" sz="2900" dirty="0"/>
                  <a:t> ≈  </a:t>
                </a:r>
                <a14:m>
                  <m:oMath xmlns:m="http://schemas.openxmlformats.org/officeDocument/2006/math">
                    <m:f>
                      <m:fPr>
                        <m:ctrlPr>
                          <a:rPr lang="en-US" altLang="zh-CN" sz="2900" i="1" dirty="0">
                            <a:latin typeface="Cambria Math" panose="02040503050406030204" pitchFamily="18" charset="0"/>
                          </a:rPr>
                        </m:ctrlPr>
                      </m:fPr>
                      <m:num>
                        <m:r>
                          <m:rPr>
                            <m:nor/>
                          </m:rPr>
                          <a:rPr lang="en-US" altLang="zh-CN" sz="2900" dirty="0"/>
                          <m:t>q</m:t>
                        </m:r>
                        <m:sSub>
                          <m:sSubPr>
                            <m:ctrlPr>
                              <a:rPr lang="en-US" altLang="zh-CN" sz="2900" i="1" dirty="0" smtClean="0">
                                <a:latin typeface="Cambria Math" panose="02040503050406030204" pitchFamily="18" charset="0"/>
                              </a:rPr>
                            </m:ctrlPr>
                          </m:sSubPr>
                          <m:e>
                            <m:r>
                              <a:rPr lang="en-US" altLang="zh-CN" sz="2900" i="1" dirty="0">
                                <a:latin typeface="Cambria Math" panose="02040503050406030204" pitchFamily="18" charset="0"/>
                              </a:rPr>
                              <m:t>𝐵</m:t>
                            </m:r>
                          </m:e>
                          <m:sub>
                            <m:r>
                              <a:rPr lang="en-US" altLang="zh-CN" sz="2900" b="0" i="1" dirty="0" smtClean="0">
                                <a:latin typeface="Cambria Math" panose="02040503050406030204" pitchFamily="18" charset="0"/>
                              </a:rPr>
                              <m:t>𝑥</m:t>
                            </m:r>
                          </m:sub>
                        </m:sSub>
                      </m:num>
                      <m:den>
                        <m:r>
                          <a:rPr lang="en-US" altLang="zh-CN" sz="2900" b="0" i="1" dirty="0" smtClean="0">
                            <a:latin typeface="Cambria Math" panose="02040503050406030204" pitchFamily="18" charset="0"/>
                          </a:rPr>
                          <m:t>𝑃</m:t>
                        </m:r>
                      </m:den>
                    </m:f>
                  </m:oMath>
                </a14:m>
                <a:r>
                  <a:rPr lang="en-US" altLang="zh-CN" sz="2900" i="1" dirty="0">
                    <a:latin typeface="Cambria Math" panose="02040503050406030204" pitchFamily="18" charset="0"/>
                  </a:rPr>
                  <a:t>                                                                                    </a:t>
                </a:r>
                <a:r>
                  <a:rPr lang="zh-CN" altLang="en-US" sz="2900" dirty="0"/>
                  <a:t>（</a:t>
                </a:r>
                <a:r>
                  <a:rPr lang="en-US" altLang="zh-CN" sz="2900" dirty="0"/>
                  <a:t>4</a:t>
                </a:r>
                <a:r>
                  <a:rPr lang="zh-CN" altLang="en-US" sz="2900" dirty="0"/>
                  <a:t>）</a:t>
                </a:r>
                <a:endParaRPr lang="en-US" altLang="zh-CN" sz="2900" i="1" dirty="0">
                  <a:latin typeface="Cambria Math" panose="02040503050406030204" pitchFamily="18" charset="0"/>
                </a:endParaRPr>
              </a:p>
              <a:p>
                <a:pPr marL="0" indent="0">
                  <a:buNone/>
                </a:pPr>
                <a:endParaRPr lang="en-US" altLang="zh-CN" dirty="0"/>
              </a:p>
              <a:p>
                <a:pPr marL="0" indent="0">
                  <a:buNone/>
                </a:pPr>
                <a:endParaRPr lang="zh-CN" altLang="en-US"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BA64EC9F-B76B-4D9F-A2D9-44FEA4A22104}"/>
                  </a:ext>
                </a:extLst>
              </p:cNvPr>
              <p:cNvSpPr>
                <a:spLocks noGrp="1" noRot="1" noChangeAspect="1" noMove="1" noResize="1" noEditPoints="1" noAdjustHandles="1" noChangeArrowheads="1" noChangeShapeType="1" noTextEdit="1"/>
              </p:cNvSpPr>
              <p:nvPr>
                <p:ph idx="1"/>
              </p:nvPr>
            </p:nvSpPr>
            <p:spPr>
              <a:xfrm>
                <a:off x="340822" y="199506"/>
                <a:ext cx="11529753" cy="6525491"/>
              </a:xfrm>
              <a:blipFill>
                <a:blip r:embed="rId2"/>
                <a:stretch>
                  <a:fillRect l="-899" t="-2150" b="-748"/>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4312BD39-2CAA-458A-9526-ACD39105A1E4}"/>
              </a:ext>
            </a:extLst>
          </p:cNvPr>
          <p:cNvSpPr>
            <a:spLocks noGrp="1"/>
          </p:cNvSpPr>
          <p:nvPr>
            <p:ph type="sldNum" sz="quarter" idx="12"/>
          </p:nvPr>
        </p:nvSpPr>
        <p:spPr/>
        <p:txBody>
          <a:bodyPr/>
          <a:lstStyle/>
          <a:p>
            <a:fld id="{BECEA2A7-8118-4BBB-B458-A85BC23F12DD}" type="slidenum">
              <a:rPr lang="zh-CN" altLang="en-US" smtClean="0"/>
              <a:t>6</a:t>
            </a:fld>
            <a:endParaRPr lang="zh-CN" altLang="en-US"/>
          </a:p>
        </p:txBody>
      </p:sp>
    </p:spTree>
    <p:extLst>
      <p:ext uri="{BB962C8B-B14F-4D97-AF65-F5344CB8AC3E}">
        <p14:creationId xmlns:p14="http://schemas.microsoft.com/office/powerpoint/2010/main" val="4093948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283A1A-8152-486F-AFD2-2C696B36AAB8}"/>
              </a:ext>
            </a:extLst>
          </p:cNvPr>
          <p:cNvSpPr>
            <a:spLocks noGrp="1"/>
          </p:cNvSpPr>
          <p:nvPr>
            <p:ph type="title"/>
          </p:nvPr>
        </p:nvSpPr>
        <p:spPr>
          <a:xfrm>
            <a:off x="838200" y="365125"/>
            <a:ext cx="10515600" cy="642265"/>
          </a:xfrm>
        </p:spPr>
        <p:txBody>
          <a:bodyPr>
            <a:normAutofit/>
          </a:bodyPr>
          <a:lstStyle/>
          <a:p>
            <a:r>
              <a:rPr lang="en-US" altLang="zh-CN" sz="3600" dirty="0"/>
              <a:t>Calculation of dispersion function(</a:t>
            </a:r>
            <a:r>
              <a:rPr lang="zh-CN" altLang="en-US" sz="3600" dirty="0"/>
              <a:t>色散函数的计算</a:t>
            </a:r>
            <a:r>
              <a:rPr lang="en-US" altLang="zh-CN" sz="3600" dirty="0"/>
              <a:t>)</a:t>
            </a:r>
            <a:endParaRPr lang="zh-CN" altLang="en-US" sz="36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2C5E618-AACF-4633-AA40-5A5C3CCA41CB}"/>
                  </a:ext>
                </a:extLst>
              </p:cNvPr>
              <p:cNvSpPr>
                <a:spLocks noGrp="1"/>
              </p:cNvSpPr>
              <p:nvPr>
                <p:ph idx="1"/>
              </p:nvPr>
            </p:nvSpPr>
            <p:spPr>
              <a:xfrm>
                <a:off x="838200" y="1061634"/>
                <a:ext cx="10515600" cy="5370163"/>
              </a:xfrm>
            </p:spPr>
            <p:txBody>
              <a:bodyPr>
                <a:normAutofit fontScale="92500" lnSpcReduction="20000"/>
              </a:bodyPr>
              <a:lstStyle/>
              <a:p>
                <a:pPr marL="0" indent="0">
                  <a:buNone/>
                </a:pPr>
                <a:r>
                  <a:rPr lang="en-US" altLang="zh-CN" sz="2500" dirty="0"/>
                  <a:t>The </a:t>
                </a:r>
                <a14:m>
                  <m:oMath xmlns:m="http://schemas.openxmlformats.org/officeDocument/2006/math">
                    <m:r>
                      <a:rPr lang="en-US" altLang="zh-CN" sz="2500" b="0" i="1" dirty="0" smtClean="0">
                        <a:latin typeface="Cambria Math" panose="02040503050406030204" pitchFamily="18" charset="0"/>
                      </a:rPr>
                      <m:t>3</m:t>
                    </m:r>
                    <m:r>
                      <a:rPr lang="en-US" altLang="zh-CN" sz="2500" b="0" i="1" dirty="0" smtClean="0">
                        <a:latin typeface="Cambria Math" panose="02040503050406030204" pitchFamily="18" charset="0"/>
                        <a:ea typeface="Cambria Math" panose="02040503050406030204" pitchFamily="18" charset="0"/>
                      </a:rPr>
                      <m:t>×3</m:t>
                    </m:r>
                  </m:oMath>
                </a14:m>
                <a:r>
                  <a:rPr lang="en-US" altLang="zh-CN" sz="2500" dirty="0"/>
                  <a:t> matrix formalism</a:t>
                </a:r>
              </a:p>
              <a:p>
                <a:pPr marL="0" indent="0">
                  <a:buNone/>
                </a:pPr>
                <a:r>
                  <a:rPr lang="en-US" altLang="zh-CN" sz="2500" dirty="0"/>
                  <a:t>Consider a separated-function storage ring, the bending radius of the sector dipole is </a:t>
                </a:r>
                <a14:m>
                  <m:oMath xmlns:m="http://schemas.openxmlformats.org/officeDocument/2006/math">
                    <m:r>
                      <m:rPr>
                        <m:sty m:val="p"/>
                      </m:rPr>
                      <a:rPr lang="el-GR" altLang="zh-CN" sz="2500" i="1" dirty="0" smtClean="0">
                        <a:latin typeface="Cambria Math" panose="02040503050406030204" pitchFamily="18" charset="0"/>
                      </a:rPr>
                      <m:t>ρ</m:t>
                    </m:r>
                  </m:oMath>
                </a14:m>
                <a:r>
                  <a:rPr lang="en-US" altLang="zh-CN" sz="2500" dirty="0"/>
                  <a:t>, let the initial dispersion function </a:t>
                </a:r>
                <a14:m>
                  <m:oMath xmlns:m="http://schemas.openxmlformats.org/officeDocument/2006/math">
                    <m:r>
                      <a:rPr lang="en-US" altLang="zh-CN" sz="2500" i="1" dirty="0">
                        <a:latin typeface="Cambria Math" panose="02040503050406030204" pitchFamily="18" charset="0"/>
                      </a:rPr>
                      <m:t>𝐷</m:t>
                    </m:r>
                    <m:d>
                      <m:dPr>
                        <m:ctrlPr>
                          <a:rPr lang="en-US" altLang="zh-CN" sz="2500" b="0" i="1" dirty="0" smtClean="0">
                            <a:latin typeface="Cambria Math" panose="02040503050406030204" pitchFamily="18" charset="0"/>
                          </a:rPr>
                        </m:ctrlPr>
                      </m:dPr>
                      <m:e>
                        <m:r>
                          <a:rPr lang="en-US" altLang="zh-CN" sz="2500" b="0" i="1" dirty="0" smtClean="0">
                            <a:latin typeface="Cambria Math" panose="02040503050406030204" pitchFamily="18" charset="0"/>
                          </a:rPr>
                          <m:t>0</m:t>
                        </m:r>
                      </m:e>
                    </m:d>
                    <m:r>
                      <a:rPr lang="en-US" altLang="zh-CN" sz="2500" b="0" i="1" dirty="0" smtClean="0">
                        <a:latin typeface="Cambria Math" panose="02040503050406030204" pitchFamily="18" charset="0"/>
                      </a:rPr>
                      <m:t>,</m:t>
                    </m:r>
                    <m:r>
                      <a:rPr lang="en-US" altLang="zh-CN" sz="2500" i="1" dirty="0">
                        <a:latin typeface="Cambria Math" panose="02040503050406030204" pitchFamily="18" charset="0"/>
                      </a:rPr>
                      <m:t>𝐷</m:t>
                    </m:r>
                    <m:r>
                      <a:rPr lang="en-US" altLang="zh-CN" sz="2500" b="0" i="1" dirty="0" smtClean="0">
                        <a:latin typeface="Cambria Math" panose="02040503050406030204" pitchFamily="18" charset="0"/>
                      </a:rPr>
                      <m:t>′</m:t>
                    </m:r>
                    <m:r>
                      <a:rPr lang="en-US" altLang="zh-CN" sz="2500" i="1" dirty="0">
                        <a:latin typeface="Cambria Math" panose="02040503050406030204" pitchFamily="18" charset="0"/>
                      </a:rPr>
                      <m:t>(0)</m:t>
                    </m:r>
                  </m:oMath>
                </a14:m>
                <a:r>
                  <a:rPr lang="en-US" altLang="zh-CN" sz="2500" dirty="0"/>
                  <a:t>, </a:t>
                </a:r>
                <a:endParaRPr lang="en-US" altLang="zh-CN" sz="2500" i="1" dirty="0">
                  <a:latin typeface="Cambria Math" panose="02040503050406030204" pitchFamily="18" charset="0"/>
                </a:endParaRPr>
              </a:p>
              <a:p>
                <a:pPr marL="0" indent="0">
                  <a:buNone/>
                </a:pPr>
                <a14:m>
                  <m:oMath xmlns:m="http://schemas.openxmlformats.org/officeDocument/2006/math">
                    <m:r>
                      <a:rPr lang="en-US" altLang="zh-CN" sz="2500" i="1" dirty="0">
                        <a:latin typeface="Cambria Math" panose="02040503050406030204" pitchFamily="18" charset="0"/>
                      </a:rPr>
                      <m:t>𝐷</m:t>
                    </m:r>
                    <m:r>
                      <a:rPr lang="en-US" altLang="zh-CN" sz="2500" b="0" i="1" dirty="0" smtClean="0">
                        <a:latin typeface="Cambria Math" panose="02040503050406030204" pitchFamily="18" charset="0"/>
                      </a:rPr>
                      <m:t>(</m:t>
                    </m:r>
                    <m:r>
                      <a:rPr lang="en-US" altLang="zh-CN" sz="2500" b="0" i="1" dirty="0" smtClean="0">
                        <a:latin typeface="Cambria Math" panose="02040503050406030204" pitchFamily="18" charset="0"/>
                      </a:rPr>
                      <m:t>𝑠</m:t>
                    </m:r>
                    <m:r>
                      <a:rPr lang="en-US" altLang="zh-CN" sz="2500" b="0" i="1" dirty="0" smtClean="0">
                        <a:latin typeface="Cambria Math" panose="02040503050406030204" pitchFamily="18" charset="0"/>
                      </a:rPr>
                      <m:t>)</m:t>
                    </m:r>
                  </m:oMath>
                </a14:m>
                <a:r>
                  <a:rPr lang="en-US" altLang="zh-CN" sz="2500" dirty="0"/>
                  <a:t> satisfy the following equation </a:t>
                </a:r>
                <a14:m>
                  <m:oMath xmlns:m="http://schemas.openxmlformats.org/officeDocument/2006/math">
                    <m:sSup>
                      <m:sSupPr>
                        <m:ctrlPr>
                          <a:rPr lang="en-US" altLang="zh-CN" sz="2500" b="0" i="1" dirty="0" smtClean="0">
                            <a:latin typeface="Cambria Math" panose="02040503050406030204" pitchFamily="18" charset="0"/>
                          </a:rPr>
                        </m:ctrlPr>
                      </m:sSupPr>
                      <m:e>
                        <m:r>
                          <a:rPr lang="en-US" altLang="zh-CN" sz="2500" i="1" dirty="0">
                            <a:latin typeface="Cambria Math" panose="02040503050406030204" pitchFamily="18" charset="0"/>
                          </a:rPr>
                          <m:t>𝐷</m:t>
                        </m:r>
                      </m:e>
                      <m:sup>
                        <m:r>
                          <a:rPr lang="en-US" altLang="zh-CN" sz="2500" b="0" i="1" dirty="0" smtClean="0">
                            <a:latin typeface="Cambria Math" panose="02040503050406030204" pitchFamily="18" charset="0"/>
                          </a:rPr>
                          <m:t>′′</m:t>
                        </m:r>
                      </m:sup>
                    </m:sSup>
                    <m:r>
                      <a:rPr lang="en-US" altLang="zh-CN" sz="2500" i="1" dirty="0">
                        <a:latin typeface="Cambria Math" panose="02040503050406030204" pitchFamily="18" charset="0"/>
                      </a:rPr>
                      <m:t>(</m:t>
                    </m:r>
                    <m:r>
                      <a:rPr lang="en-US" altLang="zh-CN" sz="2500" i="1" dirty="0">
                        <a:latin typeface="Cambria Math" panose="02040503050406030204" pitchFamily="18" charset="0"/>
                      </a:rPr>
                      <m:t>𝑠</m:t>
                    </m:r>
                    <m:r>
                      <a:rPr lang="en-US" altLang="zh-CN" sz="2500" i="1" dirty="0">
                        <a:latin typeface="Cambria Math" panose="02040503050406030204" pitchFamily="18" charset="0"/>
                      </a:rPr>
                      <m:t>)+</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𝐷</m:t>
                        </m:r>
                        <m:r>
                          <a:rPr lang="en-US" altLang="zh-CN" sz="2500" b="0" i="1" dirty="0" smtClean="0">
                            <a:latin typeface="Cambria Math" panose="02040503050406030204" pitchFamily="18" charset="0"/>
                          </a:rPr>
                          <m:t>(</m:t>
                        </m:r>
                        <m:r>
                          <a:rPr lang="en-US" altLang="zh-CN" sz="2500" b="0" i="1" dirty="0" smtClean="0">
                            <a:latin typeface="Cambria Math" panose="02040503050406030204" pitchFamily="18" charset="0"/>
                          </a:rPr>
                          <m:t>𝑠</m:t>
                        </m:r>
                        <m:r>
                          <a:rPr lang="en-US" altLang="zh-CN" sz="2500" b="0" i="1" dirty="0" smtClean="0">
                            <a:latin typeface="Cambria Math" panose="02040503050406030204" pitchFamily="18" charset="0"/>
                          </a:rPr>
                          <m:t>)</m:t>
                        </m:r>
                      </m:num>
                      <m:den>
                        <m:sSup>
                          <m:sSupPr>
                            <m:ctrlPr>
                              <a:rPr lang="en-US" altLang="zh-CN" sz="2500" i="1" dirty="0" smtClean="0">
                                <a:latin typeface="Cambria Math" panose="02040503050406030204" pitchFamily="18" charset="0"/>
                              </a:rPr>
                            </m:ctrlPr>
                          </m:sSupPr>
                          <m:e>
                            <m:r>
                              <m:rPr>
                                <m:sty m:val="p"/>
                              </m:rPr>
                              <a:rPr lang="el-GR" altLang="zh-CN" sz="2500" i="1" dirty="0">
                                <a:latin typeface="Cambria Math" panose="02040503050406030204" pitchFamily="18" charset="0"/>
                              </a:rPr>
                              <m:t>ρ</m:t>
                            </m:r>
                          </m:e>
                          <m:sup>
                            <m:r>
                              <a:rPr lang="en-US" altLang="zh-CN" sz="2500" b="0" i="1" dirty="0" smtClean="0">
                                <a:latin typeface="Cambria Math" panose="02040503050406030204" pitchFamily="18" charset="0"/>
                              </a:rPr>
                              <m:t>2</m:t>
                            </m:r>
                          </m:sup>
                        </m:sSup>
                      </m:den>
                    </m:f>
                    <m:r>
                      <a:rPr lang="en-US" altLang="zh-CN" sz="2500" b="0" i="1" dirty="0" smtClean="0">
                        <a:latin typeface="Cambria Math" panose="02040503050406030204" pitchFamily="18" charset="0"/>
                      </a:rPr>
                      <m:t>=</m:t>
                    </m:r>
                    <m:f>
                      <m:fPr>
                        <m:ctrlPr>
                          <a:rPr lang="en-US" altLang="zh-CN" sz="2500" b="0" i="1" dirty="0" smtClean="0">
                            <a:latin typeface="Cambria Math" panose="02040503050406030204" pitchFamily="18" charset="0"/>
                          </a:rPr>
                        </m:ctrlPr>
                      </m:fPr>
                      <m:num>
                        <m:r>
                          <a:rPr lang="en-US" altLang="zh-CN" sz="2500" b="0" i="1" dirty="0" smtClean="0">
                            <a:latin typeface="Cambria Math" panose="02040503050406030204" pitchFamily="18" charset="0"/>
                          </a:rPr>
                          <m:t>1</m:t>
                        </m:r>
                      </m:num>
                      <m:den>
                        <m:r>
                          <m:rPr>
                            <m:sty m:val="p"/>
                          </m:rPr>
                          <a:rPr lang="el-GR" altLang="zh-CN" sz="2500" i="1" dirty="0">
                            <a:latin typeface="Cambria Math" panose="02040503050406030204" pitchFamily="18" charset="0"/>
                          </a:rPr>
                          <m:t>ρ</m:t>
                        </m:r>
                      </m:den>
                    </m:f>
                  </m:oMath>
                </a14:m>
                <a:r>
                  <a:rPr lang="en-US" altLang="zh-CN" sz="2500" dirty="0"/>
                  <a:t>, </a:t>
                </a:r>
                <a14:m>
                  <m:oMath xmlns:m="http://schemas.openxmlformats.org/officeDocument/2006/math">
                    <m:r>
                      <m:rPr>
                        <m:sty m:val="p"/>
                      </m:rPr>
                      <a:rPr lang="el-GR" altLang="zh-CN" sz="2500" i="1" dirty="0">
                        <a:latin typeface="Cambria Math" panose="02040503050406030204" pitchFamily="18" charset="0"/>
                      </a:rPr>
                      <m:t>ρ</m:t>
                    </m:r>
                  </m:oMath>
                </a14:m>
                <a:r>
                  <a:rPr lang="en-US" altLang="zh-CN" sz="2500" dirty="0"/>
                  <a:t> is a constant, the solution is</a:t>
                </a:r>
              </a:p>
              <a:p>
                <a:pPr marL="0" indent="0">
                  <a:buNone/>
                </a:pPr>
                <a14:m>
                  <m:oMath xmlns:m="http://schemas.openxmlformats.org/officeDocument/2006/math">
                    <m:d>
                      <m:dPr>
                        <m:ctrlPr>
                          <a:rPr lang="en-US" altLang="zh-CN" sz="2500" i="1">
                            <a:latin typeface="Cambria Math" panose="02040503050406030204" pitchFamily="18" charset="0"/>
                          </a:rPr>
                        </m:ctrlPr>
                      </m:dPr>
                      <m:e>
                        <m:f>
                          <m:fPr>
                            <m:type m:val="noBar"/>
                            <m:ctrlPr>
                              <a:rPr lang="en-US" altLang="zh-CN" sz="2500" i="1">
                                <a:latin typeface="Cambria Math" panose="02040503050406030204" pitchFamily="18" charset="0"/>
                              </a:rPr>
                            </m:ctrlPr>
                          </m:fPr>
                          <m:num>
                            <m:r>
                              <a:rPr lang="en-US" altLang="zh-CN" sz="2500" b="0" i="1" smtClean="0">
                                <a:latin typeface="Cambria Math" panose="02040503050406030204" pitchFamily="18" charset="0"/>
                              </a:rPr>
                              <m:t>𝐷</m:t>
                            </m:r>
                            <m:r>
                              <a:rPr lang="en-US" altLang="zh-CN" sz="2500" b="0" i="1" smtClean="0">
                                <a:latin typeface="Cambria Math" panose="02040503050406030204" pitchFamily="18" charset="0"/>
                              </a:rPr>
                              <m:t>(</m:t>
                            </m:r>
                            <m:r>
                              <a:rPr lang="en-US" altLang="zh-CN" sz="2500" b="0" i="1" smtClean="0">
                                <a:latin typeface="Cambria Math" panose="02040503050406030204" pitchFamily="18" charset="0"/>
                              </a:rPr>
                              <m:t>𝑠</m:t>
                            </m:r>
                            <m:r>
                              <a:rPr lang="en-US" altLang="zh-CN" sz="2500" b="0" i="1" smtClean="0">
                                <a:latin typeface="Cambria Math" panose="02040503050406030204" pitchFamily="18" charset="0"/>
                              </a:rPr>
                              <m:t>)</m:t>
                            </m:r>
                          </m:num>
                          <m:den>
                            <m:sSup>
                              <m:sSupPr>
                                <m:ctrlPr>
                                  <a:rPr lang="en-US" altLang="zh-CN" sz="2500" i="1" dirty="0" smtClean="0">
                                    <a:latin typeface="Cambria Math" panose="02040503050406030204" pitchFamily="18" charset="0"/>
                                  </a:rPr>
                                </m:ctrlPr>
                              </m:sSupPr>
                              <m:e>
                                <m:r>
                                  <a:rPr lang="en-US" altLang="zh-CN" sz="2500" i="1">
                                    <a:latin typeface="Cambria Math" panose="02040503050406030204" pitchFamily="18" charset="0"/>
                                  </a:rPr>
                                  <m:t>𝐷</m:t>
                                </m:r>
                              </m:e>
                              <m:sup>
                                <m:r>
                                  <a:rPr lang="en-US" altLang="zh-CN" sz="2500" i="1">
                                    <a:latin typeface="Cambria Math" panose="02040503050406030204" pitchFamily="18" charset="0"/>
                                  </a:rPr>
                                  <m:t>′</m:t>
                                </m:r>
                              </m:sup>
                            </m:sSup>
                            <m:r>
                              <a:rPr lang="en-US" altLang="zh-CN" sz="2500" b="0" i="1" smtClean="0">
                                <a:latin typeface="Cambria Math" panose="02040503050406030204" pitchFamily="18" charset="0"/>
                              </a:rPr>
                              <m:t> </m:t>
                            </m:r>
                            <m:r>
                              <a:rPr lang="en-US" altLang="zh-CN" sz="2500" i="1">
                                <a:latin typeface="Cambria Math" panose="02040503050406030204" pitchFamily="18" charset="0"/>
                              </a:rPr>
                              <m:t>(</m:t>
                            </m:r>
                            <m:r>
                              <a:rPr lang="en-US" altLang="zh-CN" sz="2500" i="1">
                                <a:latin typeface="Cambria Math" panose="02040503050406030204" pitchFamily="18" charset="0"/>
                              </a:rPr>
                              <m:t>𝑠</m:t>
                            </m:r>
                            <m:r>
                              <a:rPr lang="en-US" altLang="zh-CN" sz="2500" i="1">
                                <a:latin typeface="Cambria Math" panose="02040503050406030204" pitchFamily="18" charset="0"/>
                              </a:rPr>
                              <m:t>)</m:t>
                            </m:r>
                          </m:den>
                        </m:f>
                      </m:e>
                    </m:d>
                    <m:r>
                      <a:rPr lang="en-US" altLang="zh-CN" sz="2500" b="0" i="1" dirty="0" smtClean="0">
                        <a:latin typeface="Cambria Math" panose="02040503050406030204" pitchFamily="18" charset="0"/>
                      </a:rPr>
                      <m:t>=</m:t>
                    </m:r>
                  </m:oMath>
                </a14:m>
                <a:r>
                  <a:rPr lang="en-US" altLang="zh-CN" sz="2500" dirty="0"/>
                  <a:t> </a:t>
                </a:r>
                <a14:m>
                  <m:oMath xmlns:m="http://schemas.openxmlformats.org/officeDocument/2006/math">
                    <m:d>
                      <m:dPr>
                        <m:ctrlPr>
                          <a:rPr lang="en-US" altLang="zh-CN" sz="2500" i="1" dirty="0">
                            <a:latin typeface="Cambria Math" panose="02040503050406030204" pitchFamily="18" charset="0"/>
                          </a:rPr>
                        </m:ctrlPr>
                      </m:dPr>
                      <m:e>
                        <m:m>
                          <m:mPr>
                            <m:mcs>
                              <m:mc>
                                <m:mcPr>
                                  <m:count m:val="2"/>
                                  <m:mcJc m:val="center"/>
                                </m:mcPr>
                              </m:mc>
                            </m:mcs>
                            <m:ctrlPr>
                              <a:rPr lang="en-US" altLang="zh-CN" sz="2500" i="1" dirty="0">
                                <a:latin typeface="Cambria Math" panose="02040503050406030204" pitchFamily="18" charset="0"/>
                              </a:rPr>
                            </m:ctrlPr>
                          </m:mPr>
                          <m:mr>
                            <m:e>
                              <m:r>
                                <a:rPr lang="en-US" altLang="zh-CN" sz="2500" b="0" i="1" dirty="0" smtClean="0">
                                  <a:latin typeface="Cambria Math" panose="02040503050406030204" pitchFamily="18" charset="0"/>
                                </a:rPr>
                                <m:t>𝐶𝑜𝑠</m:t>
                              </m:r>
                              <m:f>
                                <m:fPr>
                                  <m:ctrlPr>
                                    <a:rPr lang="en-US" altLang="zh-CN" sz="2500" i="1" dirty="0">
                                      <a:latin typeface="Cambria Math" panose="02040503050406030204" pitchFamily="18" charset="0"/>
                                    </a:rPr>
                                  </m:ctrlPr>
                                </m:fPr>
                                <m:num>
                                  <m:r>
                                    <a:rPr lang="en-US" altLang="zh-CN" sz="2500" b="0" i="1" dirty="0" smtClean="0">
                                      <a:latin typeface="Cambria Math" panose="02040503050406030204" pitchFamily="18" charset="0"/>
                                    </a:rPr>
                                    <m:t>𝑠</m:t>
                                  </m:r>
                                </m:num>
                                <m:den>
                                  <m:r>
                                    <m:rPr>
                                      <m:sty m:val="p"/>
                                    </m:rPr>
                                    <a:rPr lang="el-GR" altLang="zh-CN" sz="2500" i="1" dirty="0">
                                      <a:latin typeface="Cambria Math" panose="02040503050406030204" pitchFamily="18" charset="0"/>
                                    </a:rPr>
                                    <m:t>ρ</m:t>
                                  </m:r>
                                </m:den>
                              </m:f>
                            </m:e>
                            <m:e>
                              <m:r>
                                <m:rPr>
                                  <m:sty m:val="p"/>
                                </m:rPr>
                                <a:rPr lang="el-GR" altLang="zh-CN" sz="2500" i="1" dirty="0">
                                  <a:latin typeface="Cambria Math" panose="02040503050406030204" pitchFamily="18" charset="0"/>
                                </a:rPr>
                                <m:t>ρ</m:t>
                              </m:r>
                              <m:r>
                                <a:rPr lang="en-US" altLang="zh-CN" sz="2500" b="0" i="1" dirty="0" smtClean="0">
                                  <a:latin typeface="Cambria Math" panose="02040503050406030204" pitchFamily="18" charset="0"/>
                                </a:rPr>
                                <m:t>𝑆𝑖𝑛</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𝑠</m:t>
                                  </m:r>
                                </m:num>
                                <m:den>
                                  <m:r>
                                    <m:rPr>
                                      <m:sty m:val="p"/>
                                    </m:rPr>
                                    <a:rPr lang="el-GR" altLang="zh-CN" sz="2500" i="1" dirty="0">
                                      <a:latin typeface="Cambria Math" panose="02040503050406030204" pitchFamily="18" charset="0"/>
                                    </a:rPr>
                                    <m:t>ρ</m:t>
                                  </m:r>
                                </m:den>
                              </m:f>
                            </m:e>
                          </m:mr>
                          <m:mr>
                            <m:e>
                              <m:r>
                                <a:rPr lang="en-US" altLang="zh-CN" sz="2500" i="1" dirty="0">
                                  <a:latin typeface="Cambria Math" panose="02040503050406030204" pitchFamily="18" charset="0"/>
                                </a:rPr>
                                <m:t>−</m:t>
                              </m:r>
                              <m:f>
                                <m:fPr>
                                  <m:ctrlPr>
                                    <a:rPr lang="en-US" altLang="zh-CN" sz="2500" i="1" dirty="0">
                                      <a:latin typeface="Cambria Math" panose="02040503050406030204" pitchFamily="18" charset="0"/>
                                    </a:rPr>
                                  </m:ctrlPr>
                                </m:fPr>
                                <m:num>
                                  <m:r>
                                    <a:rPr lang="en-US" altLang="zh-CN" sz="2500" b="0" i="1" dirty="0" smtClean="0">
                                      <a:latin typeface="Cambria Math" panose="02040503050406030204" pitchFamily="18" charset="0"/>
                                    </a:rPr>
                                    <m:t>1</m:t>
                                  </m:r>
                                </m:num>
                                <m:den>
                                  <m:r>
                                    <m:rPr>
                                      <m:sty m:val="p"/>
                                    </m:rPr>
                                    <a:rPr lang="el-GR" altLang="zh-CN" sz="2500" i="1" dirty="0">
                                      <a:latin typeface="Cambria Math" panose="02040503050406030204" pitchFamily="18" charset="0"/>
                                    </a:rPr>
                                    <m:t>ρ</m:t>
                                  </m:r>
                                </m:den>
                              </m:f>
                              <m:r>
                                <a:rPr lang="en-US" altLang="zh-CN" sz="2500" i="1" dirty="0">
                                  <a:latin typeface="Cambria Math" panose="02040503050406030204" pitchFamily="18" charset="0"/>
                                </a:rPr>
                                <m:t>𝑆𝑖𝑛</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𝑠</m:t>
                                  </m:r>
                                </m:num>
                                <m:den>
                                  <m:r>
                                    <m:rPr>
                                      <m:sty m:val="p"/>
                                    </m:rPr>
                                    <a:rPr lang="el-GR" altLang="zh-CN" sz="2500" i="1" dirty="0">
                                      <a:latin typeface="Cambria Math" panose="02040503050406030204" pitchFamily="18" charset="0"/>
                                    </a:rPr>
                                    <m:t>ρ</m:t>
                                  </m:r>
                                </m:den>
                              </m:f>
                            </m:e>
                            <m:e>
                              <m:r>
                                <a:rPr lang="en-US" altLang="zh-CN" sz="2500" i="1" dirty="0">
                                  <a:latin typeface="Cambria Math" panose="02040503050406030204" pitchFamily="18" charset="0"/>
                                </a:rPr>
                                <m:t>𝐶𝑜𝑠</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𝑠</m:t>
                                  </m:r>
                                </m:num>
                                <m:den>
                                  <m:r>
                                    <m:rPr>
                                      <m:sty m:val="p"/>
                                    </m:rPr>
                                    <a:rPr lang="el-GR" altLang="zh-CN" sz="2500" i="1" dirty="0">
                                      <a:latin typeface="Cambria Math" panose="02040503050406030204" pitchFamily="18" charset="0"/>
                                    </a:rPr>
                                    <m:t>ρ</m:t>
                                  </m:r>
                                </m:den>
                              </m:f>
                            </m:e>
                          </m:mr>
                        </m:m>
                      </m:e>
                    </m:d>
                  </m:oMath>
                </a14:m>
                <a:r>
                  <a:rPr lang="en-US" altLang="zh-CN" sz="2500" dirty="0"/>
                  <a:t> </a:t>
                </a:r>
                <a14:m>
                  <m:oMath xmlns:m="http://schemas.openxmlformats.org/officeDocument/2006/math">
                    <m:d>
                      <m:dPr>
                        <m:ctrlPr>
                          <a:rPr lang="en-US" altLang="zh-CN" sz="2500" i="1">
                            <a:latin typeface="Cambria Math" panose="02040503050406030204" pitchFamily="18" charset="0"/>
                          </a:rPr>
                        </m:ctrlPr>
                      </m:dPr>
                      <m:e>
                        <m:f>
                          <m:fPr>
                            <m:type m:val="noBar"/>
                            <m:ctrlPr>
                              <a:rPr lang="en-US" altLang="zh-CN" sz="2500" i="1">
                                <a:latin typeface="Cambria Math" panose="02040503050406030204" pitchFamily="18" charset="0"/>
                              </a:rPr>
                            </m:ctrlPr>
                          </m:fPr>
                          <m:num>
                            <m:r>
                              <a:rPr lang="en-US" altLang="zh-CN" sz="2500" i="1">
                                <a:latin typeface="Cambria Math" panose="02040503050406030204" pitchFamily="18" charset="0"/>
                              </a:rPr>
                              <m:t>𝐷</m:t>
                            </m:r>
                            <m:r>
                              <a:rPr lang="en-US" altLang="zh-CN" sz="2500" i="1">
                                <a:latin typeface="Cambria Math" panose="02040503050406030204" pitchFamily="18" charset="0"/>
                              </a:rPr>
                              <m:t>(0)</m:t>
                            </m:r>
                          </m:num>
                          <m:den>
                            <m:sSup>
                              <m:sSupPr>
                                <m:ctrlPr>
                                  <a:rPr lang="en-US" altLang="zh-CN" sz="2500" i="1" dirty="0">
                                    <a:latin typeface="Cambria Math" panose="02040503050406030204" pitchFamily="18" charset="0"/>
                                  </a:rPr>
                                </m:ctrlPr>
                              </m:sSupPr>
                              <m:e>
                                <m:r>
                                  <a:rPr lang="en-US" altLang="zh-CN" sz="2500" i="1">
                                    <a:latin typeface="Cambria Math" panose="02040503050406030204" pitchFamily="18" charset="0"/>
                                  </a:rPr>
                                  <m:t>𝐷</m:t>
                                </m:r>
                              </m:e>
                              <m:sup>
                                <m:r>
                                  <a:rPr lang="en-US" altLang="zh-CN" sz="2500" i="1">
                                    <a:latin typeface="Cambria Math" panose="02040503050406030204" pitchFamily="18" charset="0"/>
                                  </a:rPr>
                                  <m:t>′</m:t>
                                </m:r>
                              </m:sup>
                            </m:sSup>
                            <m:r>
                              <a:rPr lang="en-US" altLang="zh-CN" sz="2500" i="1">
                                <a:latin typeface="Cambria Math" panose="02040503050406030204" pitchFamily="18" charset="0"/>
                              </a:rPr>
                              <m:t> (</m:t>
                            </m:r>
                            <m:r>
                              <a:rPr lang="en-US" altLang="zh-CN" sz="2500" b="0" i="1" smtClean="0">
                                <a:latin typeface="Cambria Math" panose="02040503050406030204" pitchFamily="18" charset="0"/>
                              </a:rPr>
                              <m:t>0</m:t>
                            </m:r>
                            <m:r>
                              <a:rPr lang="en-US" altLang="zh-CN" sz="2500" i="1">
                                <a:latin typeface="Cambria Math" panose="02040503050406030204" pitchFamily="18" charset="0"/>
                              </a:rPr>
                              <m:t>)</m:t>
                            </m:r>
                          </m:den>
                        </m:f>
                      </m:e>
                    </m:d>
                  </m:oMath>
                </a14:m>
                <a:r>
                  <a:rPr lang="en-US" altLang="zh-CN" sz="2500" dirty="0"/>
                  <a:t>+ </a:t>
                </a:r>
                <a14:m>
                  <m:oMath xmlns:m="http://schemas.openxmlformats.org/officeDocument/2006/math">
                    <m:d>
                      <m:dPr>
                        <m:ctrlPr>
                          <a:rPr lang="en-US" altLang="zh-CN" sz="2500" i="1">
                            <a:latin typeface="Cambria Math" panose="02040503050406030204" pitchFamily="18" charset="0"/>
                          </a:rPr>
                        </m:ctrlPr>
                      </m:dPr>
                      <m:e>
                        <m:f>
                          <m:fPr>
                            <m:type m:val="noBar"/>
                            <m:ctrlPr>
                              <a:rPr lang="en-US" altLang="zh-CN" sz="2500" i="1">
                                <a:latin typeface="Cambria Math" panose="02040503050406030204" pitchFamily="18" charset="0"/>
                              </a:rPr>
                            </m:ctrlPr>
                          </m:fPr>
                          <m:num>
                            <m:r>
                              <m:rPr>
                                <m:sty m:val="p"/>
                              </m:rPr>
                              <a:rPr lang="el-GR" altLang="zh-CN" sz="2500" i="1" dirty="0">
                                <a:latin typeface="Cambria Math" panose="02040503050406030204" pitchFamily="18" charset="0"/>
                              </a:rPr>
                              <m:t>ρ</m:t>
                            </m:r>
                            <m:r>
                              <a:rPr lang="en-US" altLang="zh-CN" sz="2500" b="0" i="1" dirty="0" smtClean="0">
                                <a:latin typeface="Cambria Math" panose="02040503050406030204" pitchFamily="18" charset="0"/>
                              </a:rPr>
                              <m:t>(1−</m:t>
                            </m:r>
                            <m:r>
                              <a:rPr lang="en-US" altLang="zh-CN" sz="2500" b="0" i="1" dirty="0" smtClean="0">
                                <a:latin typeface="Cambria Math" panose="02040503050406030204" pitchFamily="18" charset="0"/>
                              </a:rPr>
                              <m:t>𝐶𝑜𝑠</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𝑠</m:t>
                                </m:r>
                              </m:num>
                              <m:den>
                                <m:r>
                                  <m:rPr>
                                    <m:sty m:val="p"/>
                                  </m:rPr>
                                  <a:rPr lang="el-GR" altLang="zh-CN" sz="2500" i="1" dirty="0">
                                    <a:latin typeface="Cambria Math" panose="02040503050406030204" pitchFamily="18" charset="0"/>
                                  </a:rPr>
                                  <m:t>ρ</m:t>
                                </m:r>
                              </m:den>
                            </m:f>
                            <m:r>
                              <a:rPr lang="en-US" altLang="zh-CN" sz="2500" b="0" i="1" dirty="0" smtClean="0">
                                <a:latin typeface="Cambria Math" panose="02040503050406030204" pitchFamily="18" charset="0"/>
                              </a:rPr>
                              <m:t>)</m:t>
                            </m:r>
                          </m:num>
                          <m:den>
                            <m:r>
                              <a:rPr lang="en-US" altLang="zh-CN" sz="2500" b="0" i="1" dirty="0" smtClean="0">
                                <a:latin typeface="Cambria Math" panose="02040503050406030204" pitchFamily="18" charset="0"/>
                              </a:rPr>
                              <m:t>𝑆𝑖𝑛</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𝑠</m:t>
                                </m:r>
                              </m:num>
                              <m:den>
                                <m:r>
                                  <m:rPr>
                                    <m:sty m:val="p"/>
                                  </m:rPr>
                                  <a:rPr lang="el-GR" altLang="zh-CN" sz="2500" i="1" dirty="0">
                                    <a:latin typeface="Cambria Math" panose="02040503050406030204" pitchFamily="18" charset="0"/>
                                  </a:rPr>
                                  <m:t>ρ</m:t>
                                </m:r>
                              </m:den>
                            </m:f>
                          </m:den>
                        </m:f>
                      </m:e>
                    </m:d>
                  </m:oMath>
                </a14:m>
                <a:endParaRPr lang="en-US" altLang="zh-CN" sz="2500" dirty="0"/>
              </a:p>
              <a:p>
                <a:pPr marL="0" indent="0">
                  <a:buNone/>
                </a:pPr>
                <a:endParaRPr lang="en-US" altLang="zh-CN" sz="2500" dirty="0"/>
              </a:p>
              <a:p>
                <a:pPr marL="0" indent="0">
                  <a:buNone/>
                </a:pPr>
                <a:r>
                  <a:rPr lang="en-US" altLang="zh-CN" sz="2500" dirty="0"/>
                  <a:t>Introduce a vector </a:t>
                </a:r>
                <a14:m>
                  <m:oMath xmlns:m="http://schemas.openxmlformats.org/officeDocument/2006/math">
                    <m:d>
                      <m:dPr>
                        <m:ctrlPr>
                          <a:rPr lang="en-US" altLang="zh-CN" sz="2500" i="1">
                            <a:latin typeface="Cambria Math" panose="02040503050406030204" pitchFamily="18" charset="0"/>
                          </a:rPr>
                        </m:ctrlPr>
                      </m:dPr>
                      <m:e>
                        <m:m>
                          <m:mPr>
                            <m:mcs>
                              <m:mc>
                                <m:mcPr>
                                  <m:count m:val="1"/>
                                  <m:mcJc m:val="center"/>
                                </m:mcPr>
                              </m:mc>
                            </m:mcs>
                            <m:ctrlPr>
                              <a:rPr lang="en-US" altLang="zh-CN" sz="2500" i="1">
                                <a:latin typeface="Cambria Math" panose="02040503050406030204" pitchFamily="18" charset="0"/>
                              </a:rPr>
                            </m:ctrlPr>
                          </m:mPr>
                          <m:mr>
                            <m:e>
                              <m:r>
                                <a:rPr lang="en-US" altLang="zh-CN" sz="2500" b="0" i="1" smtClean="0">
                                  <a:latin typeface="Cambria Math" panose="02040503050406030204" pitchFamily="18" charset="0"/>
                                </a:rPr>
                                <m:t>𝐷</m:t>
                              </m:r>
                            </m:e>
                          </m:mr>
                          <m:mr>
                            <m:e>
                              <m:r>
                                <a:rPr lang="en-US" altLang="zh-CN" sz="2500" b="0" i="1" smtClean="0">
                                  <a:latin typeface="Cambria Math" panose="02040503050406030204" pitchFamily="18" charset="0"/>
                                </a:rPr>
                                <m:t>𝐷</m:t>
                              </m:r>
                              <m:r>
                                <a:rPr lang="en-US" altLang="zh-CN" sz="2500" b="0" i="1" smtClean="0">
                                  <a:latin typeface="Cambria Math" panose="02040503050406030204" pitchFamily="18" charset="0"/>
                                </a:rPr>
                                <m:t>′</m:t>
                              </m:r>
                            </m:e>
                          </m:mr>
                          <m:mr>
                            <m:e>
                              <m:r>
                                <a:rPr lang="en-US" altLang="zh-CN" sz="2500" b="0" i="1" smtClean="0">
                                  <a:latin typeface="Cambria Math" panose="02040503050406030204" pitchFamily="18" charset="0"/>
                                </a:rPr>
                                <m:t>1</m:t>
                              </m:r>
                            </m:e>
                          </m:mr>
                        </m:m>
                      </m:e>
                    </m:d>
                  </m:oMath>
                </a14:m>
                <a:r>
                  <a:rPr lang="en-US" altLang="zh-CN" sz="2500" dirty="0"/>
                  <a:t>, the transfer matrix can be written as a </a:t>
                </a:r>
                <a14:m>
                  <m:oMath xmlns:m="http://schemas.openxmlformats.org/officeDocument/2006/math">
                    <m:r>
                      <a:rPr lang="en-US" altLang="zh-CN" sz="2500" i="1" dirty="0">
                        <a:latin typeface="Cambria Math" panose="02040503050406030204" pitchFamily="18" charset="0"/>
                      </a:rPr>
                      <m:t>3</m:t>
                    </m:r>
                    <m:r>
                      <a:rPr lang="en-US" altLang="zh-CN" sz="2500" i="1" dirty="0">
                        <a:latin typeface="Cambria Math" panose="02040503050406030204" pitchFamily="18" charset="0"/>
                        <a:ea typeface="Cambria Math" panose="02040503050406030204" pitchFamily="18" charset="0"/>
                      </a:rPr>
                      <m:t>×3 </m:t>
                    </m:r>
                  </m:oMath>
                </a14:m>
                <a:r>
                  <a:rPr lang="en-US" altLang="zh-CN" sz="2500" dirty="0"/>
                  <a:t>map, </a:t>
                </a:r>
              </a:p>
              <a:p>
                <a:pPr marL="0" indent="0">
                  <a:buNone/>
                </a:pPr>
                <a:endParaRPr lang="en-US" altLang="zh-CN" sz="2500" i="1" dirty="0">
                  <a:latin typeface="Cambria Math" panose="02040503050406030204" pitchFamily="18" charset="0"/>
                </a:endParaRPr>
              </a:p>
              <a:p>
                <a:pPr marL="0" indent="0">
                  <a:buNone/>
                </a:pPr>
                <a14:m>
                  <m:oMath xmlns:m="http://schemas.openxmlformats.org/officeDocument/2006/math">
                    <m:d>
                      <m:dPr>
                        <m:ctrlPr>
                          <a:rPr lang="en-US" altLang="zh-CN" sz="2500" i="1">
                            <a:latin typeface="Cambria Math" panose="02040503050406030204" pitchFamily="18" charset="0"/>
                          </a:rPr>
                        </m:ctrlPr>
                      </m:dPr>
                      <m:e>
                        <m:m>
                          <m:mPr>
                            <m:mcs>
                              <m:mc>
                                <m:mcPr>
                                  <m:count m:val="1"/>
                                  <m:mcJc m:val="center"/>
                                </m:mcPr>
                              </m:mc>
                            </m:mcs>
                            <m:ctrlPr>
                              <a:rPr lang="en-US" altLang="zh-CN" sz="2500" i="1">
                                <a:latin typeface="Cambria Math" panose="02040503050406030204" pitchFamily="18" charset="0"/>
                              </a:rPr>
                            </m:ctrlPr>
                          </m:mPr>
                          <m:mr>
                            <m:e>
                              <m:r>
                                <a:rPr lang="en-US" altLang="zh-CN" sz="2500" i="1">
                                  <a:latin typeface="Cambria Math" panose="02040503050406030204" pitchFamily="18" charset="0"/>
                                </a:rPr>
                                <m:t>𝐷</m:t>
                              </m:r>
                              <m:r>
                                <a:rPr lang="en-US" altLang="zh-CN" sz="2500" b="0" i="1" smtClean="0">
                                  <a:latin typeface="Cambria Math" panose="02040503050406030204" pitchFamily="18" charset="0"/>
                                </a:rPr>
                                <m:t>(</m:t>
                              </m:r>
                              <m:r>
                                <a:rPr lang="en-US" altLang="zh-CN" sz="2500" b="0" i="1" smtClean="0">
                                  <a:latin typeface="Cambria Math" panose="02040503050406030204" pitchFamily="18" charset="0"/>
                                </a:rPr>
                                <m:t>𝑠</m:t>
                              </m:r>
                              <m:r>
                                <a:rPr lang="en-US" altLang="zh-CN" sz="2500" b="0" i="1" smtClean="0">
                                  <a:latin typeface="Cambria Math" panose="02040503050406030204" pitchFamily="18" charset="0"/>
                                </a:rPr>
                                <m:t>)</m:t>
                              </m:r>
                            </m:e>
                          </m:mr>
                          <m:mr>
                            <m:e>
                              <m:r>
                                <a:rPr lang="en-US" altLang="zh-CN" sz="2500" i="1">
                                  <a:latin typeface="Cambria Math" panose="02040503050406030204" pitchFamily="18" charset="0"/>
                                </a:rPr>
                                <m:t>𝐷</m:t>
                              </m:r>
                              <m:r>
                                <a:rPr lang="en-US" altLang="zh-CN" sz="2500" i="1">
                                  <a:latin typeface="Cambria Math" panose="02040503050406030204" pitchFamily="18" charset="0"/>
                                </a:rPr>
                                <m:t>′(</m:t>
                              </m:r>
                              <m:r>
                                <a:rPr lang="en-US" altLang="zh-CN" sz="2500" b="0" i="1" smtClean="0">
                                  <a:latin typeface="Cambria Math" panose="02040503050406030204" pitchFamily="18" charset="0"/>
                                </a:rPr>
                                <m:t>𝑠</m:t>
                              </m:r>
                              <m:r>
                                <a:rPr lang="en-US" altLang="zh-CN" sz="2500" b="0" i="1" smtClean="0">
                                  <a:latin typeface="Cambria Math" panose="02040503050406030204" pitchFamily="18" charset="0"/>
                                </a:rPr>
                                <m:t>)</m:t>
                              </m:r>
                            </m:e>
                          </m:mr>
                          <m:mr>
                            <m:e>
                              <m:r>
                                <a:rPr lang="en-US" altLang="zh-CN" sz="2500" i="1">
                                  <a:latin typeface="Cambria Math" panose="02040503050406030204" pitchFamily="18" charset="0"/>
                                </a:rPr>
                                <m:t>1</m:t>
                              </m:r>
                            </m:e>
                          </m:mr>
                        </m:m>
                      </m:e>
                    </m:d>
                  </m:oMath>
                </a14:m>
                <a:r>
                  <a:rPr lang="en-US" altLang="zh-CN" sz="2500" dirty="0"/>
                  <a:t>= </a:t>
                </a:r>
                <a14:m>
                  <m:oMath xmlns:m="http://schemas.openxmlformats.org/officeDocument/2006/math">
                    <m:d>
                      <m:dPr>
                        <m:ctrlPr>
                          <a:rPr lang="en-US" altLang="zh-CN" sz="2500" i="1">
                            <a:latin typeface="Cambria Math" panose="02040503050406030204" pitchFamily="18" charset="0"/>
                          </a:rPr>
                        </m:ctrlPr>
                      </m:dPr>
                      <m:e>
                        <m:m>
                          <m:mPr>
                            <m:mcs>
                              <m:mc>
                                <m:mcPr>
                                  <m:count m:val="3"/>
                                  <m:mcJc m:val="center"/>
                                </m:mcPr>
                              </m:mc>
                            </m:mcs>
                            <m:ctrlPr>
                              <a:rPr lang="en-US" altLang="zh-CN" sz="2500" i="1">
                                <a:latin typeface="Cambria Math" panose="02040503050406030204" pitchFamily="18" charset="0"/>
                              </a:rPr>
                            </m:ctrlPr>
                          </m:mPr>
                          <m:mr>
                            <m:e>
                              <m:r>
                                <a:rPr lang="en-US" altLang="zh-CN" sz="2500" i="1" dirty="0">
                                  <a:latin typeface="Cambria Math" panose="02040503050406030204" pitchFamily="18" charset="0"/>
                                </a:rPr>
                                <m:t>𝐶𝑜𝑠</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𝑠</m:t>
                                  </m:r>
                                </m:num>
                                <m:den>
                                  <m:r>
                                    <m:rPr>
                                      <m:sty m:val="p"/>
                                    </m:rPr>
                                    <a:rPr lang="el-GR" altLang="zh-CN" sz="2500" i="1" dirty="0">
                                      <a:latin typeface="Cambria Math" panose="02040503050406030204" pitchFamily="18" charset="0"/>
                                    </a:rPr>
                                    <m:t>ρ</m:t>
                                  </m:r>
                                </m:den>
                              </m:f>
                            </m:e>
                            <m:e>
                              <m:r>
                                <m:rPr>
                                  <m:sty m:val="p"/>
                                </m:rPr>
                                <a:rPr lang="el-GR" altLang="zh-CN" sz="2500" i="1" dirty="0">
                                  <a:latin typeface="Cambria Math" panose="02040503050406030204" pitchFamily="18" charset="0"/>
                                </a:rPr>
                                <m:t>ρ</m:t>
                              </m:r>
                              <m:r>
                                <a:rPr lang="en-US" altLang="zh-CN" sz="2500" i="1" dirty="0">
                                  <a:latin typeface="Cambria Math" panose="02040503050406030204" pitchFamily="18" charset="0"/>
                                </a:rPr>
                                <m:t>𝑆𝑖𝑛</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𝑠</m:t>
                                  </m:r>
                                </m:num>
                                <m:den>
                                  <m:r>
                                    <m:rPr>
                                      <m:sty m:val="p"/>
                                    </m:rPr>
                                    <a:rPr lang="el-GR" altLang="zh-CN" sz="2500" i="1" dirty="0">
                                      <a:latin typeface="Cambria Math" panose="02040503050406030204" pitchFamily="18" charset="0"/>
                                    </a:rPr>
                                    <m:t>ρ</m:t>
                                  </m:r>
                                </m:den>
                              </m:f>
                            </m:e>
                            <m:e>
                              <m:r>
                                <m:rPr>
                                  <m:sty m:val="p"/>
                                </m:rPr>
                                <a:rPr lang="el-GR" altLang="zh-CN" sz="2500" i="1" dirty="0">
                                  <a:latin typeface="Cambria Math" panose="02040503050406030204" pitchFamily="18" charset="0"/>
                                </a:rPr>
                                <m:t>ρ</m:t>
                              </m:r>
                              <m:r>
                                <a:rPr lang="en-US" altLang="zh-CN" sz="2500" i="1" dirty="0">
                                  <a:latin typeface="Cambria Math" panose="02040503050406030204" pitchFamily="18" charset="0"/>
                                </a:rPr>
                                <m:t>(1−</m:t>
                              </m:r>
                              <m:r>
                                <a:rPr lang="en-US" altLang="zh-CN" sz="2500" i="1" dirty="0">
                                  <a:latin typeface="Cambria Math" panose="02040503050406030204" pitchFamily="18" charset="0"/>
                                </a:rPr>
                                <m:t>𝐶𝑜𝑠</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𝑠</m:t>
                                  </m:r>
                                </m:num>
                                <m:den>
                                  <m:r>
                                    <m:rPr>
                                      <m:sty m:val="p"/>
                                    </m:rPr>
                                    <a:rPr lang="el-GR" altLang="zh-CN" sz="2500" i="1" dirty="0">
                                      <a:latin typeface="Cambria Math" panose="02040503050406030204" pitchFamily="18" charset="0"/>
                                    </a:rPr>
                                    <m:t>ρ</m:t>
                                  </m:r>
                                </m:den>
                              </m:f>
                              <m:r>
                                <a:rPr lang="en-US" altLang="zh-CN" sz="2500" i="1" dirty="0">
                                  <a:latin typeface="Cambria Math" panose="02040503050406030204" pitchFamily="18" charset="0"/>
                                </a:rPr>
                                <m:t>)</m:t>
                              </m:r>
                            </m:e>
                          </m:mr>
                          <m:mr>
                            <m:e>
                              <m:r>
                                <a:rPr lang="en-US" altLang="zh-CN" sz="2500" b="0" i="1" smtClean="0">
                                  <a:latin typeface="Cambria Math" panose="02040503050406030204" pitchFamily="18" charset="0"/>
                                </a:rPr>
                                <m:t>−</m:t>
                              </m:r>
                              <m:f>
                                <m:fPr>
                                  <m:ctrlPr>
                                    <a:rPr lang="en-US" altLang="zh-CN" sz="2500" i="1" dirty="0">
                                      <a:latin typeface="Cambria Math" panose="02040503050406030204" pitchFamily="18" charset="0"/>
                                    </a:rPr>
                                  </m:ctrlPr>
                                </m:fPr>
                                <m:num>
                                  <m:r>
                                    <a:rPr lang="en-US" altLang="zh-CN" sz="2500" b="0" i="1" dirty="0" smtClean="0">
                                      <a:latin typeface="Cambria Math" panose="02040503050406030204" pitchFamily="18" charset="0"/>
                                    </a:rPr>
                                    <m:t>1</m:t>
                                  </m:r>
                                </m:num>
                                <m:den>
                                  <m:r>
                                    <m:rPr>
                                      <m:sty m:val="p"/>
                                    </m:rPr>
                                    <a:rPr lang="el-GR" altLang="zh-CN" sz="2500" i="1" dirty="0">
                                      <a:latin typeface="Cambria Math" panose="02040503050406030204" pitchFamily="18" charset="0"/>
                                    </a:rPr>
                                    <m:t>ρ</m:t>
                                  </m:r>
                                </m:den>
                              </m:f>
                              <m:r>
                                <a:rPr lang="en-US" altLang="zh-CN" sz="2500" i="1" dirty="0">
                                  <a:latin typeface="Cambria Math" panose="02040503050406030204" pitchFamily="18" charset="0"/>
                                </a:rPr>
                                <m:t>𝑆𝑖𝑛</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𝑠</m:t>
                                  </m:r>
                                </m:num>
                                <m:den>
                                  <m:r>
                                    <m:rPr>
                                      <m:sty m:val="p"/>
                                    </m:rPr>
                                    <a:rPr lang="el-GR" altLang="zh-CN" sz="2500" i="1" dirty="0">
                                      <a:latin typeface="Cambria Math" panose="02040503050406030204" pitchFamily="18" charset="0"/>
                                    </a:rPr>
                                    <m:t>ρ</m:t>
                                  </m:r>
                                </m:den>
                              </m:f>
                            </m:e>
                            <m:e>
                              <m:r>
                                <a:rPr lang="en-US" altLang="zh-CN" sz="2500" i="1" dirty="0">
                                  <a:latin typeface="Cambria Math" panose="02040503050406030204" pitchFamily="18" charset="0"/>
                                </a:rPr>
                                <m:t>𝐶𝑜𝑠</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𝑠</m:t>
                                  </m:r>
                                </m:num>
                                <m:den>
                                  <m:r>
                                    <m:rPr>
                                      <m:sty m:val="p"/>
                                    </m:rPr>
                                    <a:rPr lang="el-GR" altLang="zh-CN" sz="2500" i="1" dirty="0">
                                      <a:latin typeface="Cambria Math" panose="02040503050406030204" pitchFamily="18" charset="0"/>
                                    </a:rPr>
                                    <m:t>ρ</m:t>
                                  </m:r>
                                </m:den>
                              </m:f>
                            </m:e>
                            <m:e>
                              <m:r>
                                <a:rPr lang="en-US" altLang="zh-CN" sz="2500" i="1" dirty="0">
                                  <a:latin typeface="Cambria Math" panose="02040503050406030204" pitchFamily="18" charset="0"/>
                                </a:rPr>
                                <m:t>𝑆𝑖𝑛</m:t>
                              </m:r>
                              <m:f>
                                <m:fPr>
                                  <m:ctrlPr>
                                    <a:rPr lang="en-US" altLang="zh-CN" sz="2500" i="1" dirty="0">
                                      <a:latin typeface="Cambria Math" panose="02040503050406030204" pitchFamily="18" charset="0"/>
                                    </a:rPr>
                                  </m:ctrlPr>
                                </m:fPr>
                                <m:num>
                                  <m:r>
                                    <a:rPr lang="en-US" altLang="zh-CN" sz="2500" i="1" dirty="0">
                                      <a:latin typeface="Cambria Math" panose="02040503050406030204" pitchFamily="18" charset="0"/>
                                    </a:rPr>
                                    <m:t>𝑠</m:t>
                                  </m:r>
                                </m:num>
                                <m:den>
                                  <m:r>
                                    <m:rPr>
                                      <m:sty m:val="p"/>
                                    </m:rPr>
                                    <a:rPr lang="el-GR" altLang="zh-CN" sz="2500" i="1" dirty="0">
                                      <a:latin typeface="Cambria Math" panose="02040503050406030204" pitchFamily="18" charset="0"/>
                                    </a:rPr>
                                    <m:t>ρ</m:t>
                                  </m:r>
                                </m:den>
                              </m:f>
                            </m:e>
                          </m:mr>
                          <m:mr>
                            <m:e>
                              <m:r>
                                <a:rPr lang="en-US" altLang="zh-CN" sz="2500" b="0" i="1" smtClean="0">
                                  <a:latin typeface="Cambria Math" panose="02040503050406030204" pitchFamily="18" charset="0"/>
                                </a:rPr>
                                <m:t>0</m:t>
                              </m:r>
                            </m:e>
                            <m:e>
                              <m:r>
                                <a:rPr lang="en-US" altLang="zh-CN" sz="2500" b="0" i="1" smtClean="0">
                                  <a:latin typeface="Cambria Math" panose="02040503050406030204" pitchFamily="18" charset="0"/>
                                </a:rPr>
                                <m:t>0</m:t>
                              </m:r>
                            </m:e>
                            <m:e>
                              <m:r>
                                <a:rPr lang="en-US" altLang="zh-CN" sz="2500" b="0" i="1" smtClean="0">
                                  <a:latin typeface="Cambria Math" panose="02040503050406030204" pitchFamily="18" charset="0"/>
                                </a:rPr>
                                <m:t>1</m:t>
                              </m:r>
                            </m:e>
                          </m:mr>
                        </m:m>
                      </m:e>
                    </m:d>
                  </m:oMath>
                </a14:m>
                <a:r>
                  <a:rPr lang="en-US" altLang="zh-CN" sz="2500" dirty="0"/>
                  <a:t> </a:t>
                </a:r>
                <a14:m>
                  <m:oMath xmlns:m="http://schemas.openxmlformats.org/officeDocument/2006/math">
                    <m:d>
                      <m:dPr>
                        <m:ctrlPr>
                          <a:rPr lang="en-US" altLang="zh-CN" sz="2500" i="1">
                            <a:latin typeface="Cambria Math" panose="02040503050406030204" pitchFamily="18" charset="0"/>
                          </a:rPr>
                        </m:ctrlPr>
                      </m:dPr>
                      <m:e>
                        <m:m>
                          <m:mPr>
                            <m:mcs>
                              <m:mc>
                                <m:mcPr>
                                  <m:count m:val="1"/>
                                  <m:mcJc m:val="center"/>
                                </m:mcPr>
                              </m:mc>
                            </m:mcs>
                            <m:ctrlPr>
                              <a:rPr lang="en-US" altLang="zh-CN" sz="2500" i="1">
                                <a:latin typeface="Cambria Math" panose="02040503050406030204" pitchFamily="18" charset="0"/>
                              </a:rPr>
                            </m:ctrlPr>
                          </m:mPr>
                          <m:mr>
                            <m:e>
                              <m:r>
                                <a:rPr lang="en-US" altLang="zh-CN" sz="2500" i="1">
                                  <a:latin typeface="Cambria Math" panose="02040503050406030204" pitchFamily="18" charset="0"/>
                                </a:rPr>
                                <m:t>𝐷</m:t>
                              </m:r>
                              <m:r>
                                <a:rPr lang="en-US" altLang="zh-CN" sz="2500" b="0" i="1" smtClean="0">
                                  <a:latin typeface="Cambria Math" panose="02040503050406030204" pitchFamily="18" charset="0"/>
                                </a:rPr>
                                <m:t>(0)</m:t>
                              </m:r>
                            </m:e>
                          </m:mr>
                          <m:mr>
                            <m:e>
                              <m:r>
                                <a:rPr lang="en-US" altLang="zh-CN" sz="2500" i="1">
                                  <a:latin typeface="Cambria Math" panose="02040503050406030204" pitchFamily="18" charset="0"/>
                                </a:rPr>
                                <m:t>𝐷</m:t>
                              </m:r>
                              <m:r>
                                <a:rPr lang="en-US" altLang="zh-CN" sz="2500" i="1">
                                  <a:latin typeface="Cambria Math" panose="02040503050406030204" pitchFamily="18" charset="0"/>
                                </a:rPr>
                                <m:t>′(0)</m:t>
                              </m:r>
                            </m:e>
                          </m:mr>
                          <m:mr>
                            <m:e>
                              <m:r>
                                <a:rPr lang="en-US" altLang="zh-CN" sz="2500" i="1">
                                  <a:latin typeface="Cambria Math" panose="02040503050406030204" pitchFamily="18" charset="0"/>
                                </a:rPr>
                                <m:t>1</m:t>
                              </m:r>
                            </m:e>
                          </m:mr>
                        </m:m>
                      </m:e>
                    </m:d>
                  </m:oMath>
                </a14:m>
                <a:r>
                  <a:rPr lang="en-US" altLang="zh-CN" sz="2500" dirty="0"/>
                  <a:t>. </a:t>
                </a:r>
              </a:p>
              <a:p>
                <a:pPr marL="0" indent="0">
                  <a:buNone/>
                </a:pPr>
                <a:endParaRPr lang="en-US" altLang="zh-CN" dirty="0"/>
              </a:p>
            </p:txBody>
          </p:sp>
        </mc:Choice>
        <mc:Fallback xmlns="">
          <p:sp>
            <p:nvSpPr>
              <p:cNvPr id="3" name="内容占位符 2">
                <a:extLst>
                  <a:ext uri="{FF2B5EF4-FFF2-40B4-BE49-F238E27FC236}">
                    <a16:creationId xmlns:a16="http://schemas.microsoft.com/office/drawing/2014/main" id="{F2C5E618-AACF-4633-AA40-5A5C3CCA41CB}"/>
                  </a:ext>
                </a:extLst>
              </p:cNvPr>
              <p:cNvSpPr>
                <a:spLocks noGrp="1" noRot="1" noChangeAspect="1" noMove="1" noResize="1" noEditPoints="1" noAdjustHandles="1" noChangeArrowheads="1" noChangeShapeType="1" noTextEdit="1"/>
              </p:cNvSpPr>
              <p:nvPr>
                <p:ph idx="1"/>
              </p:nvPr>
            </p:nvSpPr>
            <p:spPr>
              <a:xfrm>
                <a:off x="838200" y="1061634"/>
                <a:ext cx="10515600" cy="5370163"/>
              </a:xfrm>
              <a:blipFill>
                <a:blip r:embed="rId2"/>
                <a:stretch>
                  <a:fillRect l="-870" t="-2497" r="-46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C88AB4CE-33BA-4325-96D7-0CE26ED43C3C}"/>
              </a:ext>
            </a:extLst>
          </p:cNvPr>
          <p:cNvSpPr>
            <a:spLocks noGrp="1"/>
          </p:cNvSpPr>
          <p:nvPr>
            <p:ph type="sldNum" sz="quarter" idx="12"/>
          </p:nvPr>
        </p:nvSpPr>
        <p:spPr/>
        <p:txBody>
          <a:bodyPr/>
          <a:lstStyle/>
          <a:p>
            <a:fld id="{BECEA2A7-8118-4BBB-B458-A85BC23F12DD}" type="slidenum">
              <a:rPr lang="zh-CN" altLang="en-US" smtClean="0"/>
              <a:t>60</a:t>
            </a:fld>
            <a:endParaRPr lang="zh-CN" altLang="en-US"/>
          </a:p>
        </p:txBody>
      </p:sp>
    </p:spTree>
    <p:extLst>
      <p:ext uri="{BB962C8B-B14F-4D97-AF65-F5344CB8AC3E}">
        <p14:creationId xmlns:p14="http://schemas.microsoft.com/office/powerpoint/2010/main" val="1466421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9F717B4-DE83-4AA5-9DBB-7AF175C5BC60}"/>
                  </a:ext>
                </a:extLst>
              </p:cNvPr>
              <p:cNvSpPr>
                <a:spLocks noGrp="1"/>
              </p:cNvSpPr>
              <p:nvPr>
                <p:ph idx="1"/>
              </p:nvPr>
            </p:nvSpPr>
            <p:spPr>
              <a:xfrm>
                <a:off x="838200" y="701458"/>
                <a:ext cx="10515600" cy="5475505"/>
              </a:xfrm>
            </p:spPr>
            <p:txBody>
              <a:bodyPr>
                <a:normAutofit fontScale="85000" lnSpcReduction="10000"/>
              </a:bodyPr>
              <a:lstStyle/>
              <a:p>
                <a:pPr marL="0" indent="0">
                  <a:buNone/>
                </a:pPr>
                <a:r>
                  <a:rPr lang="en-US" altLang="zh-CN" sz="2800" dirty="0"/>
                  <a:t>For a short sector bend, </a:t>
                </a:r>
                <a14:m>
                  <m:oMath xmlns:m="http://schemas.openxmlformats.org/officeDocument/2006/math">
                    <m:r>
                      <a:rPr lang="zh-CN" altLang="en-US" sz="2800" i="1" dirty="0">
                        <a:latin typeface="Cambria Math" panose="02040503050406030204" pitchFamily="18" charset="0"/>
                      </a:rPr>
                      <m:t>𝜃</m:t>
                    </m:r>
                    <m:r>
                      <a:rPr lang="en-US" altLang="zh-CN" sz="2800" b="0" i="1" dirty="0" smtClean="0">
                        <a:latin typeface="Cambria Math" panose="02040503050406030204" pitchFamily="18" charset="0"/>
                      </a:rPr>
                      <m:t>=</m:t>
                    </m:r>
                    <m:f>
                      <m:fPr>
                        <m:ctrlPr>
                          <a:rPr lang="en-US" altLang="zh-CN" sz="2800" i="1" dirty="0">
                            <a:latin typeface="Cambria Math" panose="02040503050406030204" pitchFamily="18" charset="0"/>
                          </a:rPr>
                        </m:ctrlPr>
                      </m:fPr>
                      <m:num>
                        <m:r>
                          <a:rPr lang="en-US" altLang="zh-CN" sz="2800" b="0" i="1" dirty="0" smtClean="0">
                            <a:latin typeface="Cambria Math" panose="02040503050406030204" pitchFamily="18" charset="0"/>
                          </a:rPr>
                          <m:t>𝑙</m:t>
                        </m:r>
                      </m:num>
                      <m:den>
                        <m:r>
                          <m:rPr>
                            <m:sty m:val="p"/>
                          </m:rPr>
                          <a:rPr lang="el-GR" altLang="zh-CN" sz="2800" i="1" dirty="0">
                            <a:latin typeface="Cambria Math" panose="02040503050406030204" pitchFamily="18" charset="0"/>
                          </a:rPr>
                          <m:t>ρ</m:t>
                        </m:r>
                      </m:den>
                    </m:f>
                    <m:r>
                      <a:rPr lang="en-US" altLang="zh-CN" sz="2800" b="0" i="1" dirty="0" smtClean="0">
                        <a:latin typeface="Cambria Math" panose="02040503050406030204" pitchFamily="18" charset="0"/>
                      </a:rPr>
                      <m:t>≪1</m:t>
                    </m:r>
                  </m:oMath>
                </a14:m>
                <a:r>
                  <a:rPr lang="en-US" altLang="zh-CN" sz="2800" dirty="0"/>
                  <a:t>, the matrix can be written as </a:t>
                </a:r>
                <a14:m>
                  <m:oMath xmlns:m="http://schemas.openxmlformats.org/officeDocument/2006/math">
                    <m:d>
                      <m:dPr>
                        <m:ctrlPr>
                          <a:rPr lang="en-US" altLang="zh-CN" sz="2800" i="1">
                            <a:latin typeface="Cambria Math" panose="02040503050406030204" pitchFamily="18" charset="0"/>
                          </a:rPr>
                        </m:ctrlPr>
                      </m:dPr>
                      <m:e>
                        <m:m>
                          <m:mPr>
                            <m:mcs>
                              <m:mc>
                                <m:mcPr>
                                  <m:count m:val="3"/>
                                  <m:mcJc m:val="center"/>
                                </m:mcPr>
                              </m:mc>
                            </m:mcs>
                            <m:ctrlPr>
                              <a:rPr lang="en-US" altLang="zh-CN" sz="2800" i="1">
                                <a:latin typeface="Cambria Math" panose="02040503050406030204" pitchFamily="18" charset="0"/>
                              </a:rPr>
                            </m:ctrlPr>
                          </m:mPr>
                          <m:mr>
                            <m:e>
                              <m:r>
                                <a:rPr lang="en-US" altLang="zh-CN" sz="2800" b="0" i="1" dirty="0" smtClean="0">
                                  <a:latin typeface="Cambria Math" panose="02040503050406030204" pitchFamily="18" charset="0"/>
                                </a:rPr>
                                <m:t>1</m:t>
                              </m:r>
                            </m:e>
                            <m:e>
                              <m:r>
                                <a:rPr lang="en-US" altLang="zh-CN" sz="2800" b="0" i="1" dirty="0" smtClean="0">
                                  <a:latin typeface="Cambria Math" panose="02040503050406030204" pitchFamily="18" charset="0"/>
                                </a:rPr>
                                <m:t>𝑙</m:t>
                              </m:r>
                            </m:e>
                            <m:e>
                              <m:f>
                                <m:fPr>
                                  <m:ctrlPr>
                                    <a:rPr lang="en-US" altLang="zh-CN" sz="2800" i="1" dirty="0">
                                      <a:latin typeface="Cambria Math" panose="02040503050406030204" pitchFamily="18" charset="0"/>
                                    </a:rPr>
                                  </m:ctrlPr>
                                </m:fPr>
                                <m:num>
                                  <m:r>
                                    <a:rPr lang="en-US" altLang="zh-CN" sz="2800" b="0" i="1" dirty="0" smtClean="0">
                                      <a:latin typeface="Cambria Math" panose="02040503050406030204" pitchFamily="18" charset="0"/>
                                    </a:rPr>
                                    <m:t>𝑙</m:t>
                                  </m:r>
                                  <m:r>
                                    <a:rPr lang="zh-CN" altLang="en-US" sz="2800" b="0" i="1" dirty="0" smtClean="0">
                                      <a:latin typeface="Cambria Math" panose="02040503050406030204" pitchFamily="18" charset="0"/>
                                    </a:rPr>
                                    <m:t>𝜃</m:t>
                                  </m:r>
                                </m:num>
                                <m:den>
                                  <m:r>
                                    <a:rPr lang="en-US" altLang="zh-CN" sz="2800" b="0" i="1" dirty="0" smtClean="0">
                                      <a:latin typeface="Cambria Math" panose="02040503050406030204" pitchFamily="18" charset="0"/>
                                    </a:rPr>
                                    <m:t>2</m:t>
                                  </m:r>
                                </m:den>
                              </m:f>
                            </m:e>
                          </m:mr>
                          <m:mr>
                            <m:e>
                              <m:r>
                                <a:rPr lang="en-US" altLang="zh-CN" sz="2800" b="0" i="1" smtClean="0">
                                  <a:latin typeface="Cambria Math" panose="02040503050406030204" pitchFamily="18" charset="0"/>
                                </a:rPr>
                                <m:t>0</m:t>
                              </m:r>
                            </m:e>
                            <m:e>
                              <m:r>
                                <a:rPr lang="en-US" altLang="zh-CN" sz="2800" b="0" i="1" dirty="0" smtClean="0">
                                  <a:latin typeface="Cambria Math" panose="02040503050406030204" pitchFamily="18" charset="0"/>
                                </a:rPr>
                                <m:t>1</m:t>
                              </m:r>
                            </m:e>
                            <m:e>
                              <m:r>
                                <a:rPr lang="zh-CN" altLang="en-US" sz="2800" i="1" dirty="0" smtClean="0">
                                  <a:latin typeface="Cambria Math" panose="02040503050406030204" pitchFamily="18" charset="0"/>
                                </a:rPr>
                                <m:t>𝜃</m:t>
                              </m:r>
                            </m:e>
                          </m:mr>
                          <m:mr>
                            <m:e>
                              <m:r>
                                <a:rPr lang="en-US" altLang="zh-CN" sz="2800" i="1">
                                  <a:latin typeface="Cambria Math" panose="02040503050406030204" pitchFamily="18" charset="0"/>
                                </a:rPr>
                                <m:t>0</m:t>
                              </m:r>
                            </m:e>
                            <m:e>
                              <m:r>
                                <a:rPr lang="en-US" altLang="zh-CN" sz="2800" i="1">
                                  <a:latin typeface="Cambria Math" panose="02040503050406030204" pitchFamily="18" charset="0"/>
                                </a:rPr>
                                <m:t>0</m:t>
                              </m:r>
                            </m:e>
                            <m:e>
                              <m:r>
                                <a:rPr lang="en-US" altLang="zh-CN" sz="2800" i="1">
                                  <a:latin typeface="Cambria Math" panose="02040503050406030204" pitchFamily="18" charset="0"/>
                                </a:rPr>
                                <m:t>1</m:t>
                              </m:r>
                            </m:e>
                          </m:mr>
                        </m:m>
                      </m:e>
                    </m:d>
                  </m:oMath>
                </a14:m>
                <a:r>
                  <a:rPr lang="en-US" altLang="zh-CN" sz="2800" dirty="0"/>
                  <a:t>. </a:t>
                </a:r>
              </a:p>
              <a:p>
                <a:pPr marL="0" indent="0">
                  <a:buNone/>
                </a:pPr>
                <a:endParaRPr lang="en-US" altLang="zh-CN" sz="2800" dirty="0"/>
              </a:p>
              <a:p>
                <a:pPr marL="0" indent="0">
                  <a:buNone/>
                </a:pPr>
                <a:r>
                  <a:rPr lang="en-US" altLang="zh-CN" sz="2800" dirty="0"/>
                  <a:t>The upper-left </a:t>
                </a:r>
                <a14:m>
                  <m:oMath xmlns:m="http://schemas.openxmlformats.org/officeDocument/2006/math">
                    <m:r>
                      <a:rPr lang="en-US" altLang="zh-CN" sz="2800" i="1" dirty="0" smtClean="0">
                        <a:latin typeface="Cambria Math" panose="02040503050406030204" pitchFamily="18" charset="0"/>
                      </a:rPr>
                      <m:t>2</m:t>
                    </m:r>
                    <m:r>
                      <a:rPr lang="en-US" altLang="zh-CN" sz="2800" i="1" dirty="0">
                        <a:latin typeface="Cambria Math" panose="02040503050406030204" pitchFamily="18" charset="0"/>
                        <a:ea typeface="Cambria Math" panose="02040503050406030204" pitchFamily="18" charset="0"/>
                      </a:rPr>
                      <m:t>×</m:t>
                    </m:r>
                    <m:r>
                      <a:rPr lang="en-US" altLang="zh-CN" sz="2800" b="0" i="1" dirty="0" smtClean="0">
                        <a:latin typeface="Cambria Math" panose="02040503050406030204" pitchFamily="18" charset="0"/>
                        <a:ea typeface="Cambria Math" panose="02040503050406030204" pitchFamily="18" charset="0"/>
                      </a:rPr>
                      <m:t>2</m:t>
                    </m:r>
                  </m:oMath>
                </a14:m>
                <a:r>
                  <a:rPr lang="en-US" altLang="zh-CN" sz="2800" dirty="0"/>
                  <a:t> is a drift space. It can be written as two drifts insert a thin-length kick as </a:t>
                </a:r>
              </a:p>
              <a:p>
                <a:pPr marL="0" indent="0">
                  <a:buNone/>
                </a:pPr>
                <a:endParaRPr lang="en-US" altLang="zh-CN" sz="2800" dirty="0"/>
              </a:p>
              <a:p>
                <a:pPr marL="0" indent="0">
                  <a:buNone/>
                </a:pPr>
                <a:r>
                  <a:rPr lang="en-US" altLang="zh-CN" sz="2800" dirty="0"/>
                  <a:t> </a:t>
                </a:r>
                <a14:m>
                  <m:oMath xmlns:m="http://schemas.openxmlformats.org/officeDocument/2006/math">
                    <m:d>
                      <m:dPr>
                        <m:ctrlPr>
                          <a:rPr lang="en-US" altLang="zh-CN" sz="2800" i="1">
                            <a:latin typeface="Cambria Math" panose="02040503050406030204" pitchFamily="18" charset="0"/>
                          </a:rPr>
                        </m:ctrlPr>
                      </m:dPr>
                      <m:e>
                        <m:m>
                          <m:mPr>
                            <m:mcs>
                              <m:mc>
                                <m:mcPr>
                                  <m:count m:val="3"/>
                                  <m:mcJc m:val="center"/>
                                </m:mcPr>
                              </m:mc>
                            </m:mcs>
                            <m:ctrlPr>
                              <a:rPr lang="en-US" altLang="zh-CN" sz="2800" i="1">
                                <a:latin typeface="Cambria Math" panose="02040503050406030204" pitchFamily="18" charset="0"/>
                              </a:rPr>
                            </m:ctrlPr>
                          </m:mPr>
                          <m:mr>
                            <m:e>
                              <m:r>
                                <a:rPr lang="en-US" altLang="zh-CN" sz="2800" b="0" i="1" dirty="0" smtClean="0">
                                  <a:latin typeface="Cambria Math" panose="02040503050406030204" pitchFamily="18" charset="0"/>
                                </a:rPr>
                                <m:t>1</m:t>
                              </m:r>
                            </m:e>
                            <m:e>
                              <m:r>
                                <a:rPr lang="en-US" altLang="zh-CN" sz="2800" b="0" i="1" dirty="0" smtClean="0">
                                  <a:latin typeface="Cambria Math" panose="02040503050406030204" pitchFamily="18" charset="0"/>
                                </a:rPr>
                                <m:t>𝑙</m:t>
                              </m:r>
                              <m:r>
                                <a:rPr lang="en-US" altLang="zh-CN" sz="2800" b="0" i="1" dirty="0" smtClean="0">
                                  <a:latin typeface="Cambria Math" panose="02040503050406030204" pitchFamily="18" charset="0"/>
                                </a:rPr>
                                <m:t>/2</m:t>
                              </m:r>
                            </m:e>
                            <m:e>
                              <m:r>
                                <a:rPr lang="en-US" altLang="zh-CN" sz="2800" b="0" i="1" dirty="0" smtClean="0">
                                  <a:latin typeface="Cambria Math" panose="02040503050406030204" pitchFamily="18" charset="0"/>
                                </a:rPr>
                                <m:t>0</m:t>
                              </m:r>
                            </m:e>
                          </m:mr>
                          <m:mr>
                            <m:e>
                              <m:r>
                                <a:rPr lang="en-US" altLang="zh-CN" sz="2800" b="0" i="1" smtClean="0">
                                  <a:latin typeface="Cambria Math" panose="02040503050406030204" pitchFamily="18" charset="0"/>
                                </a:rPr>
                                <m:t>0</m:t>
                              </m:r>
                            </m:e>
                            <m:e>
                              <m:r>
                                <a:rPr lang="en-US" altLang="zh-CN" sz="2800" b="0" i="1" dirty="0" smtClean="0">
                                  <a:latin typeface="Cambria Math" panose="02040503050406030204" pitchFamily="18" charset="0"/>
                                </a:rPr>
                                <m:t>1</m:t>
                              </m:r>
                            </m:e>
                            <m:e>
                              <m:r>
                                <a:rPr lang="en-US" altLang="zh-CN" sz="2800" b="0" i="1" dirty="0" smtClean="0">
                                  <a:latin typeface="Cambria Math" panose="02040503050406030204" pitchFamily="18" charset="0"/>
                                </a:rPr>
                                <m:t>0</m:t>
                              </m:r>
                            </m:e>
                          </m:mr>
                          <m:mr>
                            <m:e>
                              <m:r>
                                <a:rPr lang="en-US" altLang="zh-CN" sz="2800" b="0" i="1" smtClean="0">
                                  <a:latin typeface="Cambria Math" panose="02040503050406030204" pitchFamily="18" charset="0"/>
                                </a:rPr>
                                <m:t>0</m:t>
                              </m:r>
                            </m:e>
                            <m:e>
                              <m:r>
                                <a:rPr lang="en-US" altLang="zh-CN" sz="2800" b="0" i="1" smtClean="0">
                                  <a:latin typeface="Cambria Math" panose="02040503050406030204" pitchFamily="18" charset="0"/>
                                </a:rPr>
                                <m:t>0</m:t>
                              </m:r>
                            </m:e>
                            <m:e>
                              <m:r>
                                <a:rPr lang="en-US" altLang="zh-CN" sz="2800" b="0" i="1" smtClean="0">
                                  <a:latin typeface="Cambria Math" panose="02040503050406030204" pitchFamily="18" charset="0"/>
                                </a:rPr>
                                <m:t>1</m:t>
                              </m:r>
                            </m:e>
                          </m:mr>
                        </m:m>
                      </m:e>
                    </m:d>
                  </m:oMath>
                </a14:m>
                <a:r>
                  <a:rPr lang="en-US" altLang="zh-CN" sz="2800" dirty="0"/>
                  <a:t>  </a:t>
                </a:r>
                <a14:m>
                  <m:oMath xmlns:m="http://schemas.openxmlformats.org/officeDocument/2006/math">
                    <m:d>
                      <m:dPr>
                        <m:ctrlPr>
                          <a:rPr lang="en-US" altLang="zh-CN" sz="2800" i="1">
                            <a:latin typeface="Cambria Math" panose="02040503050406030204" pitchFamily="18" charset="0"/>
                          </a:rPr>
                        </m:ctrlPr>
                      </m:dPr>
                      <m:e>
                        <m:m>
                          <m:mPr>
                            <m:mcs>
                              <m:mc>
                                <m:mcPr>
                                  <m:count m:val="3"/>
                                  <m:mcJc m:val="center"/>
                                </m:mcPr>
                              </m:mc>
                            </m:mcs>
                            <m:ctrlPr>
                              <a:rPr lang="en-US" altLang="zh-CN" sz="2800" i="1">
                                <a:latin typeface="Cambria Math" panose="02040503050406030204" pitchFamily="18" charset="0"/>
                              </a:rPr>
                            </m:ctrlPr>
                          </m:mPr>
                          <m:mr>
                            <m:e>
                              <m:r>
                                <a:rPr lang="en-US" altLang="zh-CN" sz="2800" i="1" dirty="0">
                                  <a:latin typeface="Cambria Math" panose="02040503050406030204" pitchFamily="18" charset="0"/>
                                </a:rPr>
                                <m:t>1</m:t>
                              </m:r>
                            </m:e>
                            <m:e>
                              <m:r>
                                <a:rPr lang="en-US" altLang="zh-CN" sz="2800" b="0" i="1" dirty="0" smtClean="0">
                                  <a:latin typeface="Cambria Math" panose="02040503050406030204" pitchFamily="18" charset="0"/>
                                </a:rPr>
                                <m:t>0</m:t>
                              </m:r>
                            </m:e>
                            <m:e>
                              <m:r>
                                <a:rPr lang="en-US" altLang="zh-CN" sz="2800" i="1" dirty="0">
                                  <a:latin typeface="Cambria Math" panose="02040503050406030204" pitchFamily="18" charset="0"/>
                                </a:rPr>
                                <m:t>0</m:t>
                              </m:r>
                            </m:e>
                          </m:mr>
                          <m:mr>
                            <m:e>
                              <m:r>
                                <a:rPr lang="en-US" altLang="zh-CN" sz="2800" i="1">
                                  <a:latin typeface="Cambria Math" panose="02040503050406030204" pitchFamily="18" charset="0"/>
                                </a:rPr>
                                <m:t>0</m:t>
                              </m:r>
                            </m:e>
                            <m:e>
                              <m:r>
                                <a:rPr lang="en-US" altLang="zh-CN" sz="2800" i="1" dirty="0">
                                  <a:latin typeface="Cambria Math" panose="02040503050406030204" pitchFamily="18" charset="0"/>
                                </a:rPr>
                                <m:t>1</m:t>
                              </m:r>
                            </m:e>
                            <m:e>
                              <m:r>
                                <a:rPr lang="zh-CN" altLang="en-US" sz="2800" i="1" dirty="0" smtClean="0">
                                  <a:latin typeface="Cambria Math" panose="02040503050406030204" pitchFamily="18" charset="0"/>
                                </a:rPr>
                                <m:t>𝜃</m:t>
                              </m:r>
                            </m:e>
                          </m:mr>
                          <m:mr>
                            <m:e>
                              <m:r>
                                <a:rPr lang="en-US" altLang="zh-CN" sz="2800" i="1">
                                  <a:latin typeface="Cambria Math" panose="02040503050406030204" pitchFamily="18" charset="0"/>
                                </a:rPr>
                                <m:t>0</m:t>
                              </m:r>
                            </m:e>
                            <m:e>
                              <m:r>
                                <a:rPr lang="en-US" altLang="zh-CN" sz="2800" i="1">
                                  <a:latin typeface="Cambria Math" panose="02040503050406030204" pitchFamily="18" charset="0"/>
                                </a:rPr>
                                <m:t>0</m:t>
                              </m:r>
                            </m:e>
                            <m:e>
                              <m:r>
                                <a:rPr lang="en-US" altLang="zh-CN" sz="2800" i="1">
                                  <a:latin typeface="Cambria Math" panose="02040503050406030204" pitchFamily="18" charset="0"/>
                                </a:rPr>
                                <m:t>1</m:t>
                              </m:r>
                            </m:e>
                          </m:mr>
                        </m:m>
                      </m:e>
                    </m:d>
                  </m:oMath>
                </a14:m>
                <a:r>
                  <a:rPr lang="en-US" altLang="zh-CN" sz="2800" dirty="0"/>
                  <a:t> </a:t>
                </a:r>
                <a14:m>
                  <m:oMath xmlns:m="http://schemas.openxmlformats.org/officeDocument/2006/math">
                    <m:d>
                      <m:dPr>
                        <m:ctrlPr>
                          <a:rPr lang="en-US" altLang="zh-CN" sz="2800" i="1">
                            <a:latin typeface="Cambria Math" panose="02040503050406030204" pitchFamily="18" charset="0"/>
                          </a:rPr>
                        </m:ctrlPr>
                      </m:dPr>
                      <m:e>
                        <m:m>
                          <m:mPr>
                            <m:mcs>
                              <m:mc>
                                <m:mcPr>
                                  <m:count m:val="3"/>
                                  <m:mcJc m:val="center"/>
                                </m:mcPr>
                              </m:mc>
                            </m:mcs>
                            <m:ctrlPr>
                              <a:rPr lang="en-US" altLang="zh-CN" sz="2800" i="1">
                                <a:latin typeface="Cambria Math" panose="02040503050406030204" pitchFamily="18" charset="0"/>
                              </a:rPr>
                            </m:ctrlPr>
                          </m:mPr>
                          <m:mr>
                            <m:e>
                              <m:r>
                                <a:rPr lang="en-US" altLang="zh-CN" sz="2800" i="1" dirty="0">
                                  <a:latin typeface="Cambria Math" panose="02040503050406030204" pitchFamily="18" charset="0"/>
                                </a:rPr>
                                <m:t>1</m:t>
                              </m:r>
                            </m:e>
                            <m:e>
                              <m:r>
                                <a:rPr lang="en-US" altLang="zh-CN" sz="2800" i="1" dirty="0">
                                  <a:latin typeface="Cambria Math" panose="02040503050406030204" pitchFamily="18" charset="0"/>
                                </a:rPr>
                                <m:t>𝑙</m:t>
                              </m:r>
                              <m:r>
                                <a:rPr lang="en-US" altLang="zh-CN" sz="2800" i="1" dirty="0">
                                  <a:latin typeface="Cambria Math" panose="02040503050406030204" pitchFamily="18" charset="0"/>
                                </a:rPr>
                                <m:t>/2</m:t>
                              </m:r>
                            </m:e>
                            <m:e>
                              <m:r>
                                <a:rPr lang="en-US" altLang="zh-CN" sz="2800" i="1" dirty="0">
                                  <a:latin typeface="Cambria Math" panose="02040503050406030204" pitchFamily="18" charset="0"/>
                                </a:rPr>
                                <m:t>0</m:t>
                              </m:r>
                            </m:e>
                          </m:mr>
                          <m:mr>
                            <m:e>
                              <m:r>
                                <a:rPr lang="en-US" altLang="zh-CN" sz="2800" i="1">
                                  <a:latin typeface="Cambria Math" panose="02040503050406030204" pitchFamily="18" charset="0"/>
                                </a:rPr>
                                <m:t>0</m:t>
                              </m:r>
                            </m:e>
                            <m:e>
                              <m:r>
                                <a:rPr lang="en-US" altLang="zh-CN" sz="2800" i="1" dirty="0">
                                  <a:latin typeface="Cambria Math" panose="02040503050406030204" pitchFamily="18" charset="0"/>
                                </a:rPr>
                                <m:t>1</m:t>
                              </m:r>
                            </m:e>
                            <m:e>
                              <m:r>
                                <a:rPr lang="en-US" altLang="zh-CN" sz="2800" i="1" dirty="0">
                                  <a:latin typeface="Cambria Math" panose="02040503050406030204" pitchFamily="18" charset="0"/>
                                </a:rPr>
                                <m:t>0</m:t>
                              </m:r>
                            </m:e>
                          </m:mr>
                          <m:mr>
                            <m:e>
                              <m:r>
                                <a:rPr lang="en-US" altLang="zh-CN" sz="2800" i="1">
                                  <a:latin typeface="Cambria Math" panose="02040503050406030204" pitchFamily="18" charset="0"/>
                                </a:rPr>
                                <m:t>0</m:t>
                              </m:r>
                            </m:e>
                            <m:e>
                              <m:r>
                                <a:rPr lang="en-US" altLang="zh-CN" sz="2800" i="1">
                                  <a:latin typeface="Cambria Math" panose="02040503050406030204" pitchFamily="18" charset="0"/>
                                </a:rPr>
                                <m:t>0</m:t>
                              </m:r>
                            </m:e>
                            <m:e>
                              <m:r>
                                <a:rPr lang="en-US" altLang="zh-CN" sz="2800" i="1">
                                  <a:latin typeface="Cambria Math" panose="02040503050406030204" pitchFamily="18" charset="0"/>
                                </a:rPr>
                                <m:t>1</m:t>
                              </m:r>
                            </m:e>
                          </m:mr>
                        </m:m>
                      </m:e>
                    </m:d>
                  </m:oMath>
                </a14:m>
                <a:r>
                  <a:rPr lang="en-US" altLang="zh-CN" sz="2800" dirty="0"/>
                  <a:t>= </a:t>
                </a:r>
                <a14:m>
                  <m:oMath xmlns:m="http://schemas.openxmlformats.org/officeDocument/2006/math">
                    <m:d>
                      <m:dPr>
                        <m:ctrlPr>
                          <a:rPr lang="en-US" altLang="zh-CN" sz="2800" i="1">
                            <a:latin typeface="Cambria Math" panose="02040503050406030204" pitchFamily="18" charset="0"/>
                          </a:rPr>
                        </m:ctrlPr>
                      </m:dPr>
                      <m:e>
                        <m:m>
                          <m:mPr>
                            <m:mcs>
                              <m:mc>
                                <m:mcPr>
                                  <m:count m:val="3"/>
                                  <m:mcJc m:val="center"/>
                                </m:mcPr>
                              </m:mc>
                            </m:mcs>
                            <m:ctrlPr>
                              <a:rPr lang="en-US" altLang="zh-CN" sz="2800" i="1">
                                <a:latin typeface="Cambria Math" panose="02040503050406030204" pitchFamily="18" charset="0"/>
                              </a:rPr>
                            </m:ctrlPr>
                          </m:mPr>
                          <m:mr>
                            <m:e>
                              <m:r>
                                <a:rPr lang="en-US" altLang="zh-CN" sz="2800" i="1" dirty="0">
                                  <a:latin typeface="Cambria Math" panose="02040503050406030204" pitchFamily="18" charset="0"/>
                                </a:rPr>
                                <m:t>1</m:t>
                              </m:r>
                            </m:e>
                            <m:e>
                              <m:r>
                                <a:rPr lang="en-US" altLang="zh-CN" sz="2800" i="1" dirty="0">
                                  <a:latin typeface="Cambria Math" panose="02040503050406030204" pitchFamily="18" charset="0"/>
                                </a:rPr>
                                <m:t>𝑙</m:t>
                              </m:r>
                            </m:e>
                            <m:e>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𝑙</m:t>
                                  </m:r>
                                  <m:r>
                                    <a:rPr lang="zh-CN" altLang="en-US" sz="2800" i="1" dirty="0">
                                      <a:latin typeface="Cambria Math" panose="02040503050406030204" pitchFamily="18" charset="0"/>
                                    </a:rPr>
                                    <m:t>𝜃</m:t>
                                  </m:r>
                                </m:num>
                                <m:den>
                                  <m:r>
                                    <a:rPr lang="en-US" altLang="zh-CN" sz="2800" i="1" dirty="0">
                                      <a:latin typeface="Cambria Math" panose="02040503050406030204" pitchFamily="18" charset="0"/>
                                    </a:rPr>
                                    <m:t>2</m:t>
                                  </m:r>
                                </m:den>
                              </m:f>
                            </m:e>
                          </m:mr>
                          <m:mr>
                            <m:e>
                              <m:r>
                                <a:rPr lang="en-US" altLang="zh-CN" sz="2800" i="1">
                                  <a:latin typeface="Cambria Math" panose="02040503050406030204" pitchFamily="18" charset="0"/>
                                </a:rPr>
                                <m:t>0</m:t>
                              </m:r>
                            </m:e>
                            <m:e>
                              <m:r>
                                <a:rPr lang="en-US" altLang="zh-CN" sz="2800" i="1" dirty="0">
                                  <a:latin typeface="Cambria Math" panose="02040503050406030204" pitchFamily="18" charset="0"/>
                                </a:rPr>
                                <m:t>1</m:t>
                              </m:r>
                            </m:e>
                            <m:e>
                              <m:r>
                                <a:rPr lang="zh-CN" altLang="en-US" sz="2800" i="1" dirty="0">
                                  <a:latin typeface="Cambria Math" panose="02040503050406030204" pitchFamily="18" charset="0"/>
                                </a:rPr>
                                <m:t>𝜃</m:t>
                              </m:r>
                            </m:e>
                          </m:mr>
                          <m:mr>
                            <m:e>
                              <m:r>
                                <a:rPr lang="en-US" altLang="zh-CN" sz="2800" i="1">
                                  <a:latin typeface="Cambria Math" panose="02040503050406030204" pitchFamily="18" charset="0"/>
                                </a:rPr>
                                <m:t>0</m:t>
                              </m:r>
                            </m:e>
                            <m:e>
                              <m:r>
                                <a:rPr lang="en-US" altLang="zh-CN" sz="2800" i="1">
                                  <a:latin typeface="Cambria Math" panose="02040503050406030204" pitchFamily="18" charset="0"/>
                                </a:rPr>
                                <m:t>0</m:t>
                              </m:r>
                            </m:e>
                            <m:e>
                              <m:r>
                                <a:rPr lang="en-US" altLang="zh-CN" sz="2800" i="1">
                                  <a:latin typeface="Cambria Math" panose="02040503050406030204" pitchFamily="18" charset="0"/>
                                </a:rPr>
                                <m:t>1</m:t>
                              </m:r>
                            </m:e>
                          </m:mr>
                        </m:m>
                      </m:e>
                    </m:d>
                  </m:oMath>
                </a14:m>
                <a:endParaRPr lang="en-US" altLang="zh-CN" sz="2800" dirty="0"/>
              </a:p>
              <a:p>
                <a:pPr marL="0" indent="0">
                  <a:buNone/>
                </a:pPr>
                <a:endParaRPr lang="en-US" altLang="zh-CN" sz="2800" dirty="0"/>
              </a:p>
              <a:p>
                <a:pPr marL="0" indent="0">
                  <a:buNone/>
                </a:pPr>
                <a:r>
                  <a:rPr lang="en-US" altLang="zh-CN" sz="2800" dirty="0"/>
                  <a:t>The quadruple can be written as </a:t>
                </a:r>
                <a14:m>
                  <m:oMath xmlns:m="http://schemas.openxmlformats.org/officeDocument/2006/math">
                    <m:d>
                      <m:dPr>
                        <m:ctrlPr>
                          <a:rPr lang="en-US" altLang="zh-CN" sz="2800" i="1">
                            <a:latin typeface="Cambria Math" panose="02040503050406030204" pitchFamily="18" charset="0"/>
                          </a:rPr>
                        </m:ctrlPr>
                      </m:dPr>
                      <m:e>
                        <m:m>
                          <m:mPr>
                            <m:mcs>
                              <m:mc>
                                <m:mcPr>
                                  <m:count m:val="3"/>
                                  <m:mcJc m:val="center"/>
                                </m:mcPr>
                              </m:mc>
                            </m:mcs>
                            <m:ctrlPr>
                              <a:rPr lang="en-US" altLang="zh-CN" sz="2800" i="1">
                                <a:latin typeface="Cambria Math" panose="02040503050406030204" pitchFamily="18" charset="0"/>
                              </a:rPr>
                            </m:ctrlPr>
                          </m:mPr>
                          <m:mr>
                            <m:e>
                              <m:sSub>
                                <m:sSubPr>
                                  <m:ctrlPr>
                                    <a:rPr lang="en-US" altLang="zh-CN" sz="2800" b="0" i="1" dirty="0" smtClean="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11</m:t>
                                  </m:r>
                                </m:sub>
                              </m:sSub>
                            </m:e>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i="1" dirty="0">
                                      <a:latin typeface="Cambria Math" panose="02040503050406030204" pitchFamily="18" charset="0"/>
                                    </a:rPr>
                                    <m:t>1</m:t>
                                  </m:r>
                                  <m:r>
                                    <a:rPr lang="en-US" altLang="zh-CN" b="0" i="1" dirty="0" smtClean="0">
                                      <a:latin typeface="Cambria Math" panose="02040503050406030204" pitchFamily="18" charset="0"/>
                                    </a:rPr>
                                    <m:t>2</m:t>
                                  </m:r>
                                </m:sub>
                              </m:sSub>
                            </m:e>
                            <m:e>
                              <m:r>
                                <a:rPr lang="en-US" altLang="zh-CN" sz="2800" b="0" i="1" dirty="0" smtClean="0">
                                  <a:latin typeface="Cambria Math" panose="02040503050406030204" pitchFamily="18" charset="0"/>
                                </a:rPr>
                                <m:t>0</m:t>
                              </m:r>
                            </m:e>
                          </m:mr>
                          <m:m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2</m:t>
                                  </m:r>
                                  <m:r>
                                    <a:rPr lang="en-US" altLang="zh-CN" i="1" dirty="0">
                                      <a:latin typeface="Cambria Math" panose="02040503050406030204" pitchFamily="18" charset="0"/>
                                    </a:rPr>
                                    <m:t>1</m:t>
                                  </m:r>
                                </m:sub>
                              </m:sSub>
                            </m:e>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𝑚</m:t>
                                  </m:r>
                                </m:e>
                                <m:sub>
                                  <m:r>
                                    <a:rPr lang="en-US" altLang="zh-CN" b="0" i="1" dirty="0" smtClean="0">
                                      <a:latin typeface="Cambria Math" panose="02040503050406030204" pitchFamily="18" charset="0"/>
                                    </a:rPr>
                                    <m:t>22</m:t>
                                  </m:r>
                                </m:sub>
                              </m:sSub>
                            </m:e>
                            <m:e>
                              <m:r>
                                <a:rPr lang="en-US" altLang="zh-CN" sz="2800" b="0" i="1" dirty="0" smtClean="0">
                                  <a:latin typeface="Cambria Math" panose="02040503050406030204" pitchFamily="18" charset="0"/>
                                </a:rPr>
                                <m:t>0</m:t>
                              </m:r>
                            </m:e>
                          </m:mr>
                          <m:mr>
                            <m:e>
                              <m:r>
                                <a:rPr lang="en-US" altLang="zh-CN" sz="2800" b="0" i="1" smtClean="0">
                                  <a:latin typeface="Cambria Math" panose="02040503050406030204" pitchFamily="18" charset="0"/>
                                </a:rPr>
                                <m:t>0</m:t>
                              </m:r>
                            </m:e>
                            <m:e>
                              <m:r>
                                <a:rPr lang="en-US" altLang="zh-CN" sz="2800" b="0" i="1" smtClean="0">
                                  <a:latin typeface="Cambria Math" panose="02040503050406030204" pitchFamily="18" charset="0"/>
                                </a:rPr>
                                <m:t>0</m:t>
                              </m:r>
                            </m:e>
                            <m:e>
                              <m:r>
                                <a:rPr lang="en-US" altLang="zh-CN" sz="2800" b="0" i="1" smtClean="0">
                                  <a:latin typeface="Cambria Math" panose="02040503050406030204" pitchFamily="18" charset="0"/>
                                </a:rPr>
                                <m:t>1</m:t>
                              </m:r>
                            </m:e>
                          </m:mr>
                        </m:m>
                      </m:e>
                    </m:d>
                  </m:oMath>
                </a14:m>
                <a:r>
                  <a:rPr lang="en-US" altLang="zh-CN" sz="2800" dirty="0"/>
                  <a:t>, upper-left </a:t>
                </a:r>
                <a14:m>
                  <m:oMath xmlns:m="http://schemas.openxmlformats.org/officeDocument/2006/math">
                    <m:r>
                      <a:rPr lang="en-US" altLang="zh-CN" sz="2800" i="1" dirty="0">
                        <a:latin typeface="Cambria Math" panose="02040503050406030204" pitchFamily="18" charset="0"/>
                      </a:rPr>
                      <m:t>2</m:t>
                    </m:r>
                    <m:r>
                      <a:rPr lang="en-US" altLang="zh-CN" sz="2800" i="1" dirty="0">
                        <a:latin typeface="Cambria Math" panose="02040503050406030204" pitchFamily="18" charset="0"/>
                        <a:ea typeface="Cambria Math" panose="02040503050406030204" pitchFamily="18" charset="0"/>
                      </a:rPr>
                      <m:t>×2</m:t>
                    </m:r>
                  </m:oMath>
                </a14:m>
                <a:r>
                  <a:rPr lang="en-US" altLang="zh-CN" sz="2800" dirty="0"/>
                  <a:t> use for calculating the </a:t>
                </a:r>
                <a:r>
                  <a:rPr lang="en-US" altLang="zh-CN" sz="2800" dirty="0" err="1"/>
                  <a:t>betatron</a:t>
                </a:r>
                <a:r>
                  <a:rPr lang="en-US" altLang="zh-CN" sz="2800" dirty="0"/>
                  <a:t> map.</a:t>
                </a:r>
              </a:p>
              <a:p>
                <a:endParaRPr lang="zh-CN" altLang="en-US" dirty="0"/>
              </a:p>
            </p:txBody>
          </p:sp>
        </mc:Choice>
        <mc:Fallback xmlns="">
          <p:sp>
            <p:nvSpPr>
              <p:cNvPr id="3" name="内容占位符 2">
                <a:extLst>
                  <a:ext uri="{FF2B5EF4-FFF2-40B4-BE49-F238E27FC236}">
                    <a16:creationId xmlns:a16="http://schemas.microsoft.com/office/drawing/2014/main" id="{09F717B4-DE83-4AA5-9DBB-7AF175C5BC60}"/>
                  </a:ext>
                </a:extLst>
              </p:cNvPr>
              <p:cNvSpPr>
                <a:spLocks noGrp="1" noRot="1" noChangeAspect="1" noMove="1" noResize="1" noEditPoints="1" noAdjustHandles="1" noChangeArrowheads="1" noChangeShapeType="1" noTextEdit="1"/>
              </p:cNvSpPr>
              <p:nvPr>
                <p:ph idx="1"/>
              </p:nvPr>
            </p:nvSpPr>
            <p:spPr>
              <a:xfrm>
                <a:off x="838200" y="701458"/>
                <a:ext cx="10515600" cy="5475505"/>
              </a:xfrm>
              <a:blipFill>
                <a:blip r:embed="rId2"/>
                <a:stretch>
                  <a:fillRect l="-928" t="-1670"/>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16F71FE7-F045-441C-A2AA-30E2226BC7AA}"/>
              </a:ext>
            </a:extLst>
          </p:cNvPr>
          <p:cNvSpPr>
            <a:spLocks noGrp="1"/>
          </p:cNvSpPr>
          <p:nvPr>
            <p:ph type="sldNum" sz="quarter" idx="12"/>
          </p:nvPr>
        </p:nvSpPr>
        <p:spPr/>
        <p:txBody>
          <a:bodyPr/>
          <a:lstStyle/>
          <a:p>
            <a:fld id="{BECEA2A7-8118-4BBB-B458-A85BC23F12DD}" type="slidenum">
              <a:rPr lang="zh-CN" altLang="en-US" smtClean="0"/>
              <a:t>61</a:t>
            </a:fld>
            <a:endParaRPr lang="zh-CN" altLang="en-US"/>
          </a:p>
        </p:txBody>
      </p:sp>
    </p:spTree>
    <p:extLst>
      <p:ext uri="{BB962C8B-B14F-4D97-AF65-F5344CB8AC3E}">
        <p14:creationId xmlns:p14="http://schemas.microsoft.com/office/powerpoint/2010/main" val="4194651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1832F09-3CDA-4794-A352-7391D885CEAB}"/>
                  </a:ext>
                </a:extLst>
              </p:cNvPr>
              <p:cNvSpPr>
                <a:spLocks noGrp="1"/>
              </p:cNvSpPr>
              <p:nvPr>
                <p:ph type="title"/>
              </p:nvPr>
            </p:nvSpPr>
            <p:spPr>
              <a:xfrm>
                <a:off x="838200" y="210142"/>
                <a:ext cx="10863020" cy="642265"/>
              </a:xfrm>
            </p:spPr>
            <p:txBody>
              <a:bodyPr>
                <a:normAutofit/>
              </a:bodyPr>
              <a:lstStyle/>
              <a:p>
                <a:r>
                  <a:rPr lang="en-US" altLang="zh-CN" sz="3200" dirty="0"/>
                  <a:t>General expression of the </a:t>
                </a:r>
                <a14:m>
                  <m:oMath xmlns:m="http://schemas.openxmlformats.org/officeDocument/2006/math">
                    <m:r>
                      <a:rPr lang="en-US" altLang="zh-CN" sz="3200" b="0" i="1" dirty="0" smtClean="0">
                        <a:latin typeface="Cambria Math" panose="02040503050406030204" pitchFamily="18" charset="0"/>
                      </a:rPr>
                      <m:t>3</m:t>
                    </m:r>
                    <m:r>
                      <a:rPr lang="en-US" altLang="zh-CN" sz="3200" i="1" dirty="0">
                        <a:latin typeface="Cambria Math" panose="02040503050406030204" pitchFamily="18" charset="0"/>
                        <a:ea typeface="Cambria Math" panose="02040503050406030204" pitchFamily="18" charset="0"/>
                      </a:rPr>
                      <m:t>×</m:t>
                    </m:r>
                    <m:r>
                      <a:rPr lang="en-US" altLang="zh-CN" sz="3200" b="0" i="1" dirty="0" smtClean="0">
                        <a:latin typeface="Cambria Math" panose="02040503050406030204" pitchFamily="18" charset="0"/>
                        <a:ea typeface="Cambria Math" panose="02040503050406030204" pitchFamily="18" charset="0"/>
                      </a:rPr>
                      <m:t>3</m:t>
                    </m:r>
                  </m:oMath>
                </a14:m>
                <a:r>
                  <a:rPr lang="en-US" altLang="zh-CN" sz="3200" dirty="0"/>
                  <a:t> map(</a:t>
                </a:r>
                <a14:m>
                  <m:oMath xmlns:m="http://schemas.openxmlformats.org/officeDocument/2006/math">
                    <m:r>
                      <a:rPr lang="en-US" altLang="zh-CN" sz="3200" i="1" dirty="0">
                        <a:latin typeface="Cambria Math" panose="02040503050406030204" pitchFamily="18" charset="0"/>
                      </a:rPr>
                      <m:t>3</m:t>
                    </m:r>
                    <m:r>
                      <a:rPr lang="en-US" altLang="zh-CN" sz="3200" i="1" dirty="0">
                        <a:latin typeface="Cambria Math" panose="02040503050406030204" pitchFamily="18" charset="0"/>
                        <a:ea typeface="Cambria Math" panose="02040503050406030204" pitchFamily="18" charset="0"/>
                      </a:rPr>
                      <m:t>×3</m:t>
                    </m:r>
                  </m:oMath>
                </a14:m>
                <a:r>
                  <a:rPr lang="zh-CN" altLang="en-US" sz="3200" dirty="0"/>
                  <a:t>映射的一般表达式</a:t>
                </a:r>
                <a:r>
                  <a:rPr lang="en-US" altLang="zh-CN" sz="3200" dirty="0"/>
                  <a:t>)</a:t>
                </a:r>
                <a:endParaRPr lang="zh-CN" altLang="en-US" sz="3200" dirty="0"/>
              </a:p>
            </p:txBody>
          </p:sp>
        </mc:Choice>
        <mc:Fallback xmlns="">
          <p:sp>
            <p:nvSpPr>
              <p:cNvPr id="2" name="标题 1">
                <a:extLst>
                  <a:ext uri="{FF2B5EF4-FFF2-40B4-BE49-F238E27FC236}">
                    <a16:creationId xmlns:a16="http://schemas.microsoft.com/office/drawing/2014/main" id="{01832F09-3CDA-4794-A352-7391D885CEAB}"/>
                  </a:ext>
                </a:extLst>
              </p:cNvPr>
              <p:cNvSpPr>
                <a:spLocks noGrp="1" noRot="1" noChangeAspect="1" noMove="1" noResize="1" noEditPoints="1" noAdjustHandles="1" noChangeArrowheads="1" noChangeShapeType="1" noTextEdit="1"/>
              </p:cNvSpPr>
              <p:nvPr>
                <p:ph type="title"/>
              </p:nvPr>
            </p:nvSpPr>
            <p:spPr>
              <a:xfrm>
                <a:off x="838200" y="210142"/>
                <a:ext cx="10863020" cy="642265"/>
              </a:xfrm>
              <a:blipFill>
                <a:blip r:embed="rId2"/>
                <a:stretch>
                  <a:fillRect l="-1460" t="-10377" r="-1179" b="-226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7CDC9E0-274C-45C7-8737-9A5178229B6E}"/>
                  </a:ext>
                </a:extLst>
              </p:cNvPr>
              <p:cNvSpPr>
                <a:spLocks noGrp="1"/>
              </p:cNvSpPr>
              <p:nvPr>
                <p:ph idx="1"/>
              </p:nvPr>
            </p:nvSpPr>
            <p:spPr>
              <a:xfrm>
                <a:off x="631521" y="883403"/>
                <a:ext cx="10936266" cy="5454768"/>
              </a:xfrm>
            </p:spPr>
            <p:txBody>
              <a:bodyPr>
                <a:normAutofit fontScale="47500" lnSpcReduction="20000"/>
              </a:bodyPr>
              <a:lstStyle/>
              <a:p>
                <a:pPr marL="0" indent="0">
                  <a:buNone/>
                </a:pPr>
                <a:r>
                  <a:rPr lang="en-US" altLang="zh-CN" sz="4000" dirty="0"/>
                  <a:t>In general, if the </a:t>
                </a:r>
                <a14:m>
                  <m:oMath xmlns:m="http://schemas.openxmlformats.org/officeDocument/2006/math">
                    <m:r>
                      <a:rPr lang="en-US" altLang="zh-CN" sz="4000" i="1" dirty="0" smtClean="0">
                        <a:latin typeface="Cambria Math" panose="02040503050406030204" pitchFamily="18" charset="0"/>
                      </a:rPr>
                      <m:t>3</m:t>
                    </m:r>
                    <m:r>
                      <a:rPr lang="en-US" altLang="zh-CN" sz="4000" i="1" dirty="0">
                        <a:latin typeface="Cambria Math" panose="02040503050406030204" pitchFamily="18" charset="0"/>
                        <a:ea typeface="Cambria Math" panose="02040503050406030204" pitchFamily="18" charset="0"/>
                      </a:rPr>
                      <m:t>×3</m:t>
                    </m:r>
                  </m:oMath>
                </a14:m>
                <a:r>
                  <a:rPr lang="zh-CN" altLang="en-US" sz="4000" dirty="0"/>
                  <a:t> </a:t>
                </a:r>
                <a:r>
                  <a:rPr lang="en-US" altLang="zh-CN" sz="4000" dirty="0"/>
                  <a:t>one-period map around position s is given as </a:t>
                </a:r>
              </a:p>
              <a:p>
                <a:pPr marL="0" indent="0">
                  <a:buNone/>
                </a:pPr>
                <a:endParaRPr lang="en-US" altLang="zh-CN" sz="4000" dirty="0"/>
              </a:p>
              <a:p>
                <a:pPr marL="0" indent="0">
                  <a:buNone/>
                </a:pPr>
                <a:r>
                  <a:rPr lang="en-US" altLang="zh-CN" sz="4000" dirty="0"/>
                  <a:t> </a:t>
                </a:r>
                <a14:m>
                  <m:oMath xmlns:m="http://schemas.openxmlformats.org/officeDocument/2006/math">
                    <m:d>
                      <m:dPr>
                        <m:ctrlPr>
                          <a:rPr lang="en-US" altLang="zh-CN" sz="4000" i="1">
                            <a:latin typeface="Cambria Math" panose="02040503050406030204" pitchFamily="18" charset="0"/>
                          </a:rPr>
                        </m:ctrlPr>
                      </m:dPr>
                      <m:e>
                        <m:m>
                          <m:mPr>
                            <m:mcs>
                              <m:mc>
                                <m:mcPr>
                                  <m:count m:val="3"/>
                                  <m:mcJc m:val="center"/>
                                </m:mcPr>
                              </m:mc>
                            </m:mcs>
                            <m:ctrlPr>
                              <a:rPr lang="en-US" altLang="zh-CN" sz="4000" i="1">
                                <a:latin typeface="Cambria Math" panose="02040503050406030204" pitchFamily="18" charset="0"/>
                              </a:rPr>
                            </m:ctrlPr>
                          </m:mPr>
                          <m:mr>
                            <m:e>
                              <m:sSub>
                                <m:sSubPr>
                                  <m:ctrlPr>
                                    <a:rPr lang="en-US" altLang="zh-CN" sz="4000" i="1" smtClean="0">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smtClean="0">
                                      <a:latin typeface="Cambria Math" panose="02040503050406030204" pitchFamily="18" charset="0"/>
                                    </a:rPr>
                                    <m:t>11</m:t>
                                  </m:r>
                                </m:sub>
                              </m:sSub>
                            </m:e>
                            <m:e>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m:t>
                                  </m:r>
                                  <m:r>
                                    <a:rPr lang="en-US" altLang="zh-CN" sz="4000" b="0" i="1" smtClean="0">
                                      <a:latin typeface="Cambria Math" panose="02040503050406030204" pitchFamily="18" charset="0"/>
                                    </a:rPr>
                                    <m:t>2</m:t>
                                  </m:r>
                                </m:sub>
                              </m:sSub>
                            </m:e>
                            <m:e>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m:t>
                                  </m:r>
                                  <m:r>
                                    <a:rPr lang="en-US" altLang="zh-CN" sz="4000" b="0" i="1" smtClean="0">
                                      <a:latin typeface="Cambria Math" panose="02040503050406030204" pitchFamily="18" charset="0"/>
                                    </a:rPr>
                                    <m:t>3</m:t>
                                  </m:r>
                                </m:sub>
                              </m:sSub>
                            </m:e>
                          </m:mr>
                          <m:mr>
                            <m:e>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dirty="0" smtClean="0">
                                      <a:latin typeface="Cambria Math" panose="02040503050406030204" pitchFamily="18" charset="0"/>
                                    </a:rPr>
                                    <m:t>2</m:t>
                                  </m:r>
                                  <m:r>
                                    <a:rPr lang="en-US" altLang="zh-CN" sz="4000" i="1">
                                      <a:latin typeface="Cambria Math" panose="02040503050406030204" pitchFamily="18" charset="0"/>
                                    </a:rPr>
                                    <m:t>1</m:t>
                                  </m:r>
                                </m:sub>
                              </m:sSub>
                            </m:e>
                            <m:e>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dirty="0" smtClean="0">
                                      <a:latin typeface="Cambria Math" panose="02040503050406030204" pitchFamily="18" charset="0"/>
                                    </a:rPr>
                                    <m:t>22</m:t>
                                  </m:r>
                                </m:sub>
                              </m:sSub>
                            </m:e>
                            <m:e>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dirty="0" smtClean="0">
                                      <a:latin typeface="Cambria Math" panose="02040503050406030204" pitchFamily="18" charset="0"/>
                                    </a:rPr>
                                    <m:t>23</m:t>
                                  </m:r>
                                </m:sub>
                              </m:sSub>
                            </m:e>
                          </m:mr>
                          <m:mr>
                            <m:e>
                              <m:r>
                                <a:rPr lang="en-US" altLang="zh-CN" sz="4000" i="1">
                                  <a:latin typeface="Cambria Math" panose="02040503050406030204" pitchFamily="18" charset="0"/>
                                </a:rPr>
                                <m:t>0</m:t>
                              </m:r>
                            </m:e>
                            <m:e>
                              <m:r>
                                <a:rPr lang="en-US" altLang="zh-CN" sz="4000" i="1">
                                  <a:latin typeface="Cambria Math" panose="02040503050406030204" pitchFamily="18" charset="0"/>
                                </a:rPr>
                                <m:t>0</m:t>
                              </m:r>
                            </m:e>
                            <m:e>
                              <m:r>
                                <a:rPr lang="en-US" altLang="zh-CN" sz="4000" i="1">
                                  <a:latin typeface="Cambria Math" panose="02040503050406030204" pitchFamily="18" charset="0"/>
                                </a:rPr>
                                <m:t>1</m:t>
                              </m:r>
                            </m:e>
                          </m:mr>
                        </m:m>
                      </m:e>
                    </m:d>
                    <m:r>
                      <a:rPr lang="en-US" altLang="zh-CN" sz="4000" b="0" i="0" smtClean="0">
                        <a:latin typeface="Cambria Math" panose="02040503050406030204" pitchFamily="18" charset="0"/>
                      </a:rPr>
                      <m:t>.</m:t>
                    </m:r>
                  </m:oMath>
                </a14:m>
                <a:r>
                  <a:rPr lang="en-US" altLang="zh-CN" sz="4000" dirty="0"/>
                  <a:t> </a:t>
                </a:r>
              </a:p>
              <a:p>
                <a:pPr marL="0" indent="0">
                  <a:buNone/>
                </a:pPr>
                <a:r>
                  <a:rPr lang="en-US" altLang="zh-CN" sz="4000" dirty="0"/>
                  <a:t>The dispersion transfer equation is </a:t>
                </a:r>
                <a14:m>
                  <m:oMath xmlns:m="http://schemas.openxmlformats.org/officeDocument/2006/math">
                    <m:d>
                      <m:dPr>
                        <m:ctrlPr>
                          <a:rPr lang="en-US" altLang="zh-CN" sz="4000" i="1" smtClean="0">
                            <a:latin typeface="Cambria Math" panose="02040503050406030204" pitchFamily="18" charset="0"/>
                          </a:rPr>
                        </m:ctrlPr>
                      </m:dPr>
                      <m:e>
                        <m:m>
                          <m:mPr>
                            <m:mcs>
                              <m:mc>
                                <m:mcPr>
                                  <m:count m:val="1"/>
                                  <m:mcJc m:val="center"/>
                                </m:mcPr>
                              </m:mc>
                            </m:mcs>
                            <m:ctrlPr>
                              <a:rPr lang="en-US" altLang="zh-CN" sz="4000" i="1">
                                <a:latin typeface="Cambria Math" panose="02040503050406030204" pitchFamily="18" charset="0"/>
                              </a:rPr>
                            </m:ctrlPr>
                          </m:mPr>
                          <m:mr>
                            <m:e>
                              <m:r>
                                <a:rPr lang="en-US" altLang="zh-CN" sz="4000" i="1">
                                  <a:latin typeface="Cambria Math" panose="02040503050406030204" pitchFamily="18" charset="0"/>
                                </a:rPr>
                                <m:t>𝐷</m:t>
                              </m:r>
                              <m:r>
                                <a:rPr lang="en-US" altLang="zh-CN" sz="4000" b="0" i="1" smtClean="0">
                                  <a:latin typeface="Cambria Math" panose="02040503050406030204" pitchFamily="18" charset="0"/>
                                </a:rPr>
                                <m:t>(</m:t>
                              </m:r>
                              <m:r>
                                <a:rPr lang="en-US" altLang="zh-CN" sz="4000" b="0" i="1" smtClean="0">
                                  <a:latin typeface="Cambria Math" panose="02040503050406030204" pitchFamily="18" charset="0"/>
                                </a:rPr>
                                <m:t>𝑠</m:t>
                              </m:r>
                              <m:r>
                                <a:rPr lang="en-US" altLang="zh-CN" sz="4000" b="0" i="1" smtClean="0">
                                  <a:latin typeface="Cambria Math" panose="02040503050406030204" pitchFamily="18" charset="0"/>
                                </a:rPr>
                                <m:t>+</m:t>
                              </m:r>
                              <m:r>
                                <a:rPr lang="en-US" altLang="zh-CN" sz="4000" b="0" i="1" smtClean="0">
                                  <a:latin typeface="Cambria Math" panose="02040503050406030204" pitchFamily="18" charset="0"/>
                                </a:rPr>
                                <m:t>𝐿</m:t>
                              </m:r>
                              <m:r>
                                <a:rPr lang="en-US" altLang="zh-CN" sz="4000" b="0" i="1" smtClean="0">
                                  <a:latin typeface="Cambria Math" panose="02040503050406030204" pitchFamily="18" charset="0"/>
                                </a:rPr>
                                <m:t>)</m:t>
                              </m:r>
                            </m:e>
                          </m:mr>
                          <m:mr>
                            <m:e>
                              <m:r>
                                <a:rPr lang="en-US" altLang="zh-CN" sz="4000" i="1">
                                  <a:latin typeface="Cambria Math" panose="02040503050406030204" pitchFamily="18" charset="0"/>
                                </a:rPr>
                                <m:t>𝐷</m:t>
                              </m:r>
                              <m:r>
                                <a:rPr lang="en-US" altLang="zh-CN" sz="4000" i="1">
                                  <a:latin typeface="Cambria Math" panose="02040503050406030204" pitchFamily="18" charset="0"/>
                                </a:rPr>
                                <m:t>′(</m:t>
                              </m:r>
                              <m:r>
                                <a:rPr lang="en-US" altLang="zh-CN" sz="4000" b="0" i="1" smtClean="0">
                                  <a:latin typeface="Cambria Math" panose="02040503050406030204" pitchFamily="18" charset="0"/>
                                </a:rPr>
                                <m:t>𝑠</m:t>
                              </m:r>
                              <m:r>
                                <a:rPr lang="en-US" altLang="zh-CN" sz="4000" b="0" i="1" smtClean="0">
                                  <a:latin typeface="Cambria Math" panose="02040503050406030204" pitchFamily="18" charset="0"/>
                                </a:rPr>
                                <m:t>+</m:t>
                              </m:r>
                              <m:r>
                                <a:rPr lang="en-US" altLang="zh-CN" sz="4000" b="0" i="1" smtClean="0">
                                  <a:latin typeface="Cambria Math" panose="02040503050406030204" pitchFamily="18" charset="0"/>
                                </a:rPr>
                                <m:t>𝐿</m:t>
                              </m:r>
                              <m:r>
                                <a:rPr lang="en-US" altLang="zh-CN" sz="4000" b="0" i="1" smtClean="0">
                                  <a:latin typeface="Cambria Math" panose="02040503050406030204" pitchFamily="18" charset="0"/>
                                </a:rPr>
                                <m:t>)</m:t>
                              </m:r>
                            </m:e>
                          </m:mr>
                          <m:mr>
                            <m:e>
                              <m:r>
                                <a:rPr lang="en-US" altLang="zh-CN" sz="4000" i="1">
                                  <a:latin typeface="Cambria Math" panose="02040503050406030204" pitchFamily="18" charset="0"/>
                                </a:rPr>
                                <m:t>1</m:t>
                              </m:r>
                            </m:e>
                          </m:mr>
                        </m:m>
                      </m:e>
                    </m:d>
                  </m:oMath>
                </a14:m>
                <a:r>
                  <a:rPr lang="en-US" altLang="zh-CN" sz="4000" dirty="0"/>
                  <a:t>=</a:t>
                </a:r>
                <a14:m>
                  <m:oMath xmlns:m="http://schemas.openxmlformats.org/officeDocument/2006/math">
                    <m:d>
                      <m:dPr>
                        <m:ctrlPr>
                          <a:rPr lang="en-US" altLang="zh-CN" sz="4000" i="1">
                            <a:latin typeface="Cambria Math" panose="02040503050406030204" pitchFamily="18" charset="0"/>
                          </a:rPr>
                        </m:ctrlPr>
                      </m:dPr>
                      <m:e>
                        <m:m>
                          <m:mPr>
                            <m:mcs>
                              <m:mc>
                                <m:mcPr>
                                  <m:count m:val="3"/>
                                  <m:mcJc m:val="center"/>
                                </m:mcPr>
                              </m:mc>
                            </m:mcs>
                            <m:ctrlPr>
                              <a:rPr lang="en-US" altLang="zh-CN" sz="4000" i="1">
                                <a:latin typeface="Cambria Math" panose="02040503050406030204" pitchFamily="18" charset="0"/>
                              </a:rPr>
                            </m:ctrlPr>
                          </m:mPr>
                          <m:mr>
                            <m:e>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11</m:t>
                                  </m:r>
                                </m:sub>
                              </m:sSub>
                            </m:e>
                            <m:e>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12</m:t>
                                  </m:r>
                                </m:sub>
                              </m:sSub>
                            </m:e>
                            <m:e>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13</m:t>
                                  </m:r>
                                </m:sub>
                              </m:sSub>
                            </m:e>
                          </m:mr>
                          <m:mr>
                            <m:e>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dirty="0">
                                      <a:latin typeface="Cambria Math" panose="02040503050406030204" pitchFamily="18" charset="0"/>
                                    </a:rPr>
                                    <m:t>2</m:t>
                                  </m:r>
                                  <m:r>
                                    <a:rPr lang="en-US" altLang="zh-CN" sz="4000" i="1">
                                      <a:latin typeface="Cambria Math" panose="02040503050406030204" pitchFamily="18" charset="0"/>
                                    </a:rPr>
                                    <m:t>1</m:t>
                                  </m:r>
                                </m:sub>
                              </m:sSub>
                            </m:e>
                            <m:e>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dirty="0">
                                      <a:latin typeface="Cambria Math" panose="02040503050406030204" pitchFamily="18" charset="0"/>
                                    </a:rPr>
                                    <m:t>22</m:t>
                                  </m:r>
                                </m:sub>
                              </m:sSub>
                            </m:e>
                            <m:e>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dirty="0">
                                      <a:latin typeface="Cambria Math" panose="02040503050406030204" pitchFamily="18" charset="0"/>
                                    </a:rPr>
                                    <m:t>23</m:t>
                                  </m:r>
                                </m:sub>
                              </m:sSub>
                            </m:e>
                          </m:mr>
                          <m:mr>
                            <m:e>
                              <m:r>
                                <a:rPr lang="en-US" altLang="zh-CN" sz="4000" i="1">
                                  <a:latin typeface="Cambria Math" panose="02040503050406030204" pitchFamily="18" charset="0"/>
                                </a:rPr>
                                <m:t>0</m:t>
                              </m:r>
                            </m:e>
                            <m:e>
                              <m:r>
                                <a:rPr lang="en-US" altLang="zh-CN" sz="4000" i="1">
                                  <a:latin typeface="Cambria Math" panose="02040503050406030204" pitchFamily="18" charset="0"/>
                                </a:rPr>
                                <m:t>0</m:t>
                              </m:r>
                            </m:e>
                            <m:e>
                              <m:r>
                                <a:rPr lang="en-US" altLang="zh-CN" sz="4000" i="1">
                                  <a:latin typeface="Cambria Math" panose="02040503050406030204" pitchFamily="18" charset="0"/>
                                </a:rPr>
                                <m:t>1</m:t>
                              </m:r>
                            </m:e>
                          </m:mr>
                        </m:m>
                      </m:e>
                    </m:d>
                    <m:d>
                      <m:dPr>
                        <m:ctrlPr>
                          <a:rPr lang="en-US" altLang="zh-CN" sz="4000" i="1">
                            <a:latin typeface="Cambria Math" panose="02040503050406030204" pitchFamily="18" charset="0"/>
                          </a:rPr>
                        </m:ctrlPr>
                      </m:dPr>
                      <m:e>
                        <m:m>
                          <m:mPr>
                            <m:mcs>
                              <m:mc>
                                <m:mcPr>
                                  <m:count m:val="1"/>
                                  <m:mcJc m:val="center"/>
                                </m:mcPr>
                              </m:mc>
                            </m:mcs>
                            <m:ctrlPr>
                              <a:rPr lang="en-US" altLang="zh-CN" sz="4000" i="1">
                                <a:latin typeface="Cambria Math" panose="02040503050406030204" pitchFamily="18" charset="0"/>
                              </a:rPr>
                            </m:ctrlPr>
                          </m:mPr>
                          <m:mr>
                            <m:e>
                              <m:r>
                                <a:rPr lang="en-US" altLang="zh-CN" sz="4000" i="1">
                                  <a:latin typeface="Cambria Math" panose="02040503050406030204" pitchFamily="18" charset="0"/>
                                </a:rPr>
                                <m:t>𝐷</m:t>
                              </m:r>
                              <m:r>
                                <a:rPr lang="en-US" altLang="zh-CN" sz="4000" b="0" i="1" smtClean="0">
                                  <a:latin typeface="Cambria Math" panose="02040503050406030204" pitchFamily="18" charset="0"/>
                                </a:rPr>
                                <m:t>(</m:t>
                              </m:r>
                              <m:r>
                                <a:rPr lang="en-US" altLang="zh-CN" sz="4000" b="0" i="1" smtClean="0">
                                  <a:latin typeface="Cambria Math" panose="02040503050406030204" pitchFamily="18" charset="0"/>
                                </a:rPr>
                                <m:t>𝑠</m:t>
                              </m:r>
                              <m:r>
                                <a:rPr lang="en-US" altLang="zh-CN" sz="4000" b="0" i="1" smtClean="0">
                                  <a:latin typeface="Cambria Math" panose="02040503050406030204" pitchFamily="18" charset="0"/>
                                </a:rPr>
                                <m:t>)</m:t>
                              </m:r>
                            </m:e>
                          </m:mr>
                          <m:mr>
                            <m:e>
                              <m:r>
                                <a:rPr lang="en-US" altLang="zh-CN" sz="4000" i="1">
                                  <a:latin typeface="Cambria Math" panose="02040503050406030204" pitchFamily="18" charset="0"/>
                                </a:rPr>
                                <m:t>𝐷</m:t>
                              </m:r>
                              <m:r>
                                <a:rPr lang="en-US" altLang="zh-CN" sz="4000" i="1">
                                  <a:latin typeface="Cambria Math" panose="02040503050406030204" pitchFamily="18" charset="0"/>
                                </a:rPr>
                                <m:t>′(</m:t>
                              </m:r>
                              <m:r>
                                <a:rPr lang="en-US" altLang="zh-CN" sz="4000" b="0" i="1" smtClean="0">
                                  <a:latin typeface="Cambria Math" panose="02040503050406030204" pitchFamily="18" charset="0"/>
                                </a:rPr>
                                <m:t>𝑠</m:t>
                              </m:r>
                              <m:r>
                                <a:rPr lang="en-US" altLang="zh-CN" sz="4000" i="1">
                                  <a:latin typeface="Cambria Math" panose="02040503050406030204" pitchFamily="18" charset="0"/>
                                </a:rPr>
                                <m:t>)</m:t>
                              </m:r>
                            </m:e>
                          </m:mr>
                          <m:mr>
                            <m:e>
                              <m:r>
                                <a:rPr lang="en-US" altLang="zh-CN" sz="4000" i="1">
                                  <a:latin typeface="Cambria Math" panose="02040503050406030204" pitchFamily="18" charset="0"/>
                                </a:rPr>
                                <m:t>1</m:t>
                              </m:r>
                            </m:e>
                          </m:mr>
                        </m:m>
                      </m:e>
                    </m:d>
                  </m:oMath>
                </a14:m>
                <a:r>
                  <a:rPr lang="en-US" altLang="zh-CN" sz="4000" dirty="0"/>
                  <a:t>, the period condition require </a:t>
                </a:r>
              </a:p>
              <a:p>
                <a:pPr marL="0" indent="0">
                  <a:buNone/>
                </a:pPr>
                <a:endParaRPr lang="en-US" altLang="zh-CN" sz="4000" i="1" dirty="0">
                  <a:latin typeface="Cambria Math" panose="02040503050406030204" pitchFamily="18" charset="0"/>
                </a:endParaRPr>
              </a:p>
              <a:p>
                <a:pPr marL="0" indent="0">
                  <a:buNone/>
                </a:pPr>
                <a14:m>
                  <m:oMath xmlns:m="http://schemas.openxmlformats.org/officeDocument/2006/math">
                    <m:r>
                      <a:rPr lang="en-US" altLang="zh-CN" sz="4000" i="1">
                        <a:latin typeface="Cambria Math" panose="02040503050406030204" pitchFamily="18" charset="0"/>
                      </a:rPr>
                      <m:t>𝐷</m:t>
                    </m:r>
                    <m:r>
                      <a:rPr lang="en-US" altLang="zh-CN" sz="4000" i="1">
                        <a:latin typeface="Cambria Math" panose="02040503050406030204" pitchFamily="18" charset="0"/>
                      </a:rPr>
                      <m:t>(</m:t>
                    </m:r>
                    <m:r>
                      <a:rPr lang="en-US" altLang="zh-CN" sz="4000" i="1">
                        <a:latin typeface="Cambria Math" panose="02040503050406030204" pitchFamily="18" charset="0"/>
                      </a:rPr>
                      <m:t>𝑠</m:t>
                    </m:r>
                    <m:r>
                      <a:rPr lang="en-US" altLang="zh-CN" sz="4000" i="1">
                        <a:latin typeface="Cambria Math" panose="02040503050406030204" pitchFamily="18" charset="0"/>
                      </a:rPr>
                      <m:t>+</m:t>
                    </m:r>
                    <m:r>
                      <a:rPr lang="en-US" altLang="zh-CN" sz="4000" i="1">
                        <a:latin typeface="Cambria Math" panose="02040503050406030204" pitchFamily="18" charset="0"/>
                      </a:rPr>
                      <m:t>𝐿</m:t>
                    </m:r>
                    <m:r>
                      <a:rPr lang="en-US" altLang="zh-CN" sz="4000" i="1">
                        <a:latin typeface="Cambria Math" panose="02040503050406030204" pitchFamily="18" charset="0"/>
                      </a:rPr>
                      <m:t>)</m:t>
                    </m:r>
                  </m:oMath>
                </a14:m>
                <a:r>
                  <a:rPr lang="en-US" altLang="zh-CN" sz="4000" dirty="0"/>
                  <a:t>= </a:t>
                </a:r>
                <a14:m>
                  <m:oMath xmlns:m="http://schemas.openxmlformats.org/officeDocument/2006/math">
                    <m:r>
                      <a:rPr lang="en-US" altLang="zh-CN" sz="4000" i="1">
                        <a:latin typeface="Cambria Math" panose="02040503050406030204" pitchFamily="18" charset="0"/>
                      </a:rPr>
                      <m:t>𝐷</m:t>
                    </m:r>
                    <m:r>
                      <a:rPr lang="en-US" altLang="zh-CN" sz="4000" i="1">
                        <a:latin typeface="Cambria Math" panose="02040503050406030204" pitchFamily="18" charset="0"/>
                      </a:rPr>
                      <m:t>(</m:t>
                    </m:r>
                    <m:r>
                      <a:rPr lang="en-US" altLang="zh-CN" sz="4000" i="1">
                        <a:latin typeface="Cambria Math" panose="02040503050406030204" pitchFamily="18" charset="0"/>
                      </a:rPr>
                      <m:t>𝑠</m:t>
                    </m:r>
                    <m:r>
                      <a:rPr lang="en-US" altLang="zh-CN" sz="4000" i="1">
                        <a:latin typeface="Cambria Math" panose="02040503050406030204" pitchFamily="18" charset="0"/>
                      </a:rPr>
                      <m:t>)</m:t>
                    </m:r>
                  </m:oMath>
                </a14:m>
                <a:r>
                  <a:rPr lang="en-US" altLang="zh-CN" sz="4000" dirty="0"/>
                  <a:t>, </a:t>
                </a:r>
                <a14:m>
                  <m:oMath xmlns:m="http://schemas.openxmlformats.org/officeDocument/2006/math">
                    <m:r>
                      <a:rPr lang="en-US" altLang="zh-CN" sz="4000" i="1">
                        <a:latin typeface="Cambria Math" panose="02040503050406030204" pitchFamily="18" charset="0"/>
                      </a:rPr>
                      <m:t>𝐷</m:t>
                    </m:r>
                    <m:r>
                      <a:rPr lang="en-US" altLang="zh-CN" sz="4000" i="1">
                        <a:latin typeface="Cambria Math" panose="02040503050406030204" pitchFamily="18" charset="0"/>
                      </a:rPr>
                      <m:t>′(</m:t>
                    </m:r>
                    <m:r>
                      <a:rPr lang="en-US" altLang="zh-CN" sz="4000" i="1">
                        <a:latin typeface="Cambria Math" panose="02040503050406030204" pitchFamily="18" charset="0"/>
                      </a:rPr>
                      <m:t>𝑠</m:t>
                    </m:r>
                    <m:r>
                      <a:rPr lang="en-US" altLang="zh-CN" sz="4000" i="1">
                        <a:latin typeface="Cambria Math" panose="02040503050406030204" pitchFamily="18" charset="0"/>
                      </a:rPr>
                      <m:t>+</m:t>
                    </m:r>
                    <m:r>
                      <a:rPr lang="en-US" altLang="zh-CN" sz="4000" i="1">
                        <a:latin typeface="Cambria Math" panose="02040503050406030204" pitchFamily="18" charset="0"/>
                      </a:rPr>
                      <m:t>𝐿</m:t>
                    </m:r>
                    <m:r>
                      <a:rPr lang="en-US" altLang="zh-CN" sz="4000" i="1">
                        <a:latin typeface="Cambria Math" panose="02040503050406030204" pitchFamily="18" charset="0"/>
                      </a:rPr>
                      <m:t>)</m:t>
                    </m:r>
                  </m:oMath>
                </a14:m>
                <a:r>
                  <a:rPr lang="en-US" altLang="zh-CN" sz="4000" dirty="0"/>
                  <a:t>= </a:t>
                </a:r>
                <a14:m>
                  <m:oMath xmlns:m="http://schemas.openxmlformats.org/officeDocument/2006/math">
                    <m:r>
                      <a:rPr lang="en-US" altLang="zh-CN" sz="4000" i="1">
                        <a:latin typeface="Cambria Math" panose="02040503050406030204" pitchFamily="18" charset="0"/>
                      </a:rPr>
                      <m:t>𝐷</m:t>
                    </m:r>
                    <m:r>
                      <a:rPr lang="en-US" altLang="zh-CN" sz="4000" i="1">
                        <a:latin typeface="Cambria Math" panose="02040503050406030204" pitchFamily="18" charset="0"/>
                      </a:rPr>
                      <m:t>′(</m:t>
                    </m:r>
                    <m:r>
                      <a:rPr lang="en-US" altLang="zh-CN" sz="4000" i="1">
                        <a:latin typeface="Cambria Math" panose="02040503050406030204" pitchFamily="18" charset="0"/>
                      </a:rPr>
                      <m:t>𝑠</m:t>
                    </m:r>
                    <m:r>
                      <a:rPr lang="en-US" altLang="zh-CN" sz="4000" i="1">
                        <a:latin typeface="Cambria Math" panose="02040503050406030204" pitchFamily="18" charset="0"/>
                      </a:rPr>
                      <m:t>)</m:t>
                    </m:r>
                  </m:oMath>
                </a14:m>
                <a:r>
                  <a:rPr lang="en-US" altLang="zh-CN" sz="4000" dirty="0"/>
                  <a:t>,  note that determinant </a:t>
                </a:r>
                <a14:m>
                  <m:oMath xmlns:m="http://schemas.openxmlformats.org/officeDocument/2006/math">
                    <m:r>
                      <a:rPr lang="en-US" altLang="zh-CN" sz="4000" i="1" dirty="0">
                        <a:latin typeface="Cambria Math" panose="02040503050406030204" pitchFamily="18" charset="0"/>
                      </a:rPr>
                      <m:t>𝑚</m:t>
                    </m:r>
                    <m:r>
                      <a:rPr lang="en-US" altLang="zh-CN" sz="4000" i="1" dirty="0">
                        <a:latin typeface="Cambria Math" panose="02040503050406030204" pitchFamily="18" charset="0"/>
                      </a:rPr>
                      <m:t>11 </m:t>
                    </m:r>
                    <m:r>
                      <a:rPr lang="en-US" altLang="zh-CN" sz="4000" i="1" dirty="0">
                        <a:latin typeface="Cambria Math" panose="02040503050406030204" pitchFamily="18" charset="0"/>
                      </a:rPr>
                      <m:t>𝑚</m:t>
                    </m:r>
                    <m:r>
                      <a:rPr lang="en-US" altLang="zh-CN" sz="4000" i="1" dirty="0">
                        <a:latin typeface="Cambria Math" panose="02040503050406030204" pitchFamily="18" charset="0"/>
                      </a:rPr>
                      <m:t>22</m:t>
                    </m:r>
                  </m:oMath>
                </a14:m>
                <a:r>
                  <a:rPr lang="en-US" altLang="zh-CN" sz="4000" dirty="0"/>
                  <a:t>- </a:t>
                </a:r>
                <a14:m>
                  <m:oMath xmlns:m="http://schemas.openxmlformats.org/officeDocument/2006/math">
                    <m:r>
                      <a:rPr lang="en-US" altLang="zh-CN" sz="4000" i="1" dirty="0">
                        <a:latin typeface="Cambria Math" panose="02040503050406030204" pitchFamily="18" charset="0"/>
                      </a:rPr>
                      <m:t>𝑚</m:t>
                    </m:r>
                    <m:r>
                      <a:rPr lang="en-US" altLang="zh-CN" sz="4000" i="1" dirty="0">
                        <a:latin typeface="Cambria Math" panose="02040503050406030204" pitchFamily="18" charset="0"/>
                      </a:rPr>
                      <m:t>12 </m:t>
                    </m:r>
                    <m:r>
                      <a:rPr lang="en-US" altLang="zh-CN" sz="4000" i="1">
                        <a:latin typeface="Cambria Math" panose="02040503050406030204" pitchFamily="18" charset="0"/>
                      </a:rPr>
                      <m:t>𝑚</m:t>
                    </m:r>
                    <m:r>
                      <a:rPr lang="en-US" altLang="zh-CN" sz="4000" i="1">
                        <a:latin typeface="Cambria Math" panose="02040503050406030204" pitchFamily="18" charset="0"/>
                      </a:rPr>
                      <m:t>21=1</m:t>
                    </m:r>
                  </m:oMath>
                </a14:m>
                <a:r>
                  <a:rPr lang="en-US" altLang="zh-CN" sz="4000" dirty="0"/>
                  <a:t>, one can get</a:t>
                </a:r>
              </a:p>
              <a:p>
                <a:pPr marL="0" indent="0">
                  <a:buNone/>
                </a:pPr>
                <a:r>
                  <a:rPr lang="en-US" altLang="zh-CN" sz="4000" dirty="0"/>
                  <a:t> </a:t>
                </a:r>
                <a14:m>
                  <m:oMath xmlns:m="http://schemas.openxmlformats.org/officeDocument/2006/math">
                    <m:r>
                      <a:rPr lang="en-US" altLang="zh-CN" sz="4000" i="1">
                        <a:latin typeface="Cambria Math" panose="02040503050406030204" pitchFamily="18" charset="0"/>
                      </a:rPr>
                      <m:t>𝐷</m:t>
                    </m:r>
                    <m:r>
                      <a:rPr lang="en-US" altLang="zh-CN" sz="4000" i="1">
                        <a:latin typeface="Cambria Math" panose="02040503050406030204" pitchFamily="18" charset="0"/>
                      </a:rPr>
                      <m:t>(</m:t>
                    </m:r>
                    <m:r>
                      <a:rPr lang="en-US" altLang="zh-CN" sz="4000" i="1">
                        <a:latin typeface="Cambria Math" panose="02040503050406030204" pitchFamily="18" charset="0"/>
                      </a:rPr>
                      <m:t>𝑠</m:t>
                    </m:r>
                    <m:r>
                      <a:rPr lang="en-US" altLang="zh-CN" sz="4000" i="1">
                        <a:latin typeface="Cambria Math" panose="02040503050406030204" pitchFamily="18" charset="0"/>
                      </a:rPr>
                      <m:t>)</m:t>
                    </m:r>
                  </m:oMath>
                </a14:m>
                <a:r>
                  <a:rPr lang="en-US" altLang="zh-CN" sz="4000" dirty="0"/>
                  <a:t>= </a:t>
                </a:r>
                <a14:m>
                  <m:oMath xmlns:m="http://schemas.openxmlformats.org/officeDocument/2006/math">
                    <m:f>
                      <m:fPr>
                        <m:ctrlPr>
                          <a:rPr lang="en-US" altLang="zh-CN" sz="4000" i="1" dirty="0">
                            <a:latin typeface="Cambria Math" panose="02040503050406030204" pitchFamily="18" charset="0"/>
                          </a:rPr>
                        </m:ctrlPr>
                      </m:fPr>
                      <m:num>
                        <m:sSub>
                          <m:sSubPr>
                            <m:ctrlPr>
                              <a:rPr lang="en-US" altLang="zh-CN" sz="4000" i="1" smtClean="0">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m:t>
                            </m:r>
                            <m:r>
                              <a:rPr lang="en-US" altLang="zh-CN" sz="4000" b="0" i="1" smtClean="0">
                                <a:latin typeface="Cambria Math" panose="02040503050406030204" pitchFamily="18" charset="0"/>
                              </a:rPr>
                              <m:t>3</m:t>
                            </m:r>
                          </m:sub>
                        </m:sSub>
                        <m:d>
                          <m:dPr>
                            <m:ctrlPr>
                              <a:rPr lang="en-US" altLang="zh-CN" sz="4000" b="0" i="1" dirty="0" smtClean="0">
                                <a:latin typeface="Cambria Math" panose="02040503050406030204" pitchFamily="18" charset="0"/>
                              </a:rPr>
                            </m:ctrlPr>
                          </m:dPr>
                          <m:e>
                            <m:r>
                              <a:rPr lang="en-US" altLang="zh-CN" sz="4000" b="0" i="1" dirty="0" smtClean="0">
                                <a:latin typeface="Cambria Math" panose="02040503050406030204" pitchFamily="18" charset="0"/>
                              </a:rPr>
                              <m:t>1−</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dirty="0" smtClean="0">
                                    <a:latin typeface="Cambria Math" panose="02040503050406030204" pitchFamily="18" charset="0"/>
                                  </a:rPr>
                                  <m:t>22</m:t>
                                </m:r>
                              </m:sub>
                            </m:sSub>
                          </m:e>
                        </m:d>
                        <m:r>
                          <a:rPr lang="en-US" altLang="zh-CN" sz="4000" b="0" i="1" dirty="0" smtClean="0">
                            <a:latin typeface="Cambria Math" panose="02040503050406030204" pitchFamily="18" charset="0"/>
                          </a:rPr>
                          <m:t>+</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m:t>
                            </m:r>
                            <m:r>
                              <a:rPr lang="en-US" altLang="zh-CN" sz="4000" b="0" i="1" smtClean="0">
                                <a:latin typeface="Cambria Math" panose="02040503050406030204" pitchFamily="18" charset="0"/>
                              </a:rPr>
                              <m:t>2</m:t>
                            </m:r>
                          </m:sub>
                        </m:sSub>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dirty="0" smtClean="0">
                                <a:latin typeface="Cambria Math" panose="02040503050406030204" pitchFamily="18" charset="0"/>
                              </a:rPr>
                              <m:t>2</m:t>
                            </m:r>
                            <m:r>
                              <a:rPr lang="en-US" altLang="zh-CN" sz="4000" i="1">
                                <a:latin typeface="Cambria Math" panose="02040503050406030204" pitchFamily="18" charset="0"/>
                              </a:rPr>
                              <m:t>3</m:t>
                            </m:r>
                          </m:sub>
                        </m:sSub>
                      </m:num>
                      <m:den>
                        <m:r>
                          <a:rPr lang="en-US" altLang="zh-CN" sz="4000" b="0" i="1" dirty="0" smtClean="0">
                            <a:latin typeface="Cambria Math" panose="02040503050406030204" pitchFamily="18" charset="0"/>
                          </a:rPr>
                          <m:t>2−</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m:t>
                            </m:r>
                            <m:r>
                              <a:rPr lang="en-US" altLang="zh-CN" sz="4000" b="0" i="1" smtClean="0">
                                <a:latin typeface="Cambria Math" panose="02040503050406030204" pitchFamily="18" charset="0"/>
                              </a:rPr>
                              <m:t>1</m:t>
                            </m:r>
                          </m:sub>
                        </m:sSub>
                        <m:r>
                          <a:rPr lang="en-US" altLang="zh-CN" sz="4000" b="0" i="1" dirty="0" smtClean="0">
                            <a:latin typeface="Cambria Math" panose="02040503050406030204" pitchFamily="18" charset="0"/>
                          </a:rPr>
                          <m:t>−</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dirty="0" smtClean="0">
                                <a:latin typeface="Cambria Math" panose="02040503050406030204" pitchFamily="18" charset="0"/>
                              </a:rPr>
                              <m:t>2</m:t>
                            </m:r>
                            <m:r>
                              <a:rPr lang="en-US" altLang="zh-CN" sz="4000" i="1">
                                <a:latin typeface="Cambria Math" panose="02040503050406030204" pitchFamily="18" charset="0"/>
                              </a:rPr>
                              <m:t>2</m:t>
                            </m:r>
                          </m:sub>
                        </m:sSub>
                      </m:den>
                    </m:f>
                  </m:oMath>
                </a14:m>
                <a:r>
                  <a:rPr lang="en-US" altLang="zh-CN" sz="4000" dirty="0"/>
                  <a:t> </a:t>
                </a:r>
                <a14:m>
                  <m:oMath xmlns:m="http://schemas.openxmlformats.org/officeDocument/2006/math">
                    <m:r>
                      <a:rPr lang="en-US" altLang="zh-CN" sz="4000" b="0" i="0" smtClean="0">
                        <a:latin typeface="Cambria Math" panose="02040503050406030204" pitchFamily="18" charset="0"/>
                      </a:rPr>
                      <m:t>,</m:t>
                    </m:r>
                    <m:r>
                      <a:rPr lang="en-US" altLang="zh-CN" sz="4000" i="1">
                        <a:latin typeface="Cambria Math" panose="02040503050406030204" pitchFamily="18" charset="0"/>
                      </a:rPr>
                      <m:t>𝐷</m:t>
                    </m:r>
                    <m:r>
                      <a:rPr lang="en-US" altLang="zh-CN" sz="4000" i="1">
                        <a:latin typeface="Cambria Math" panose="02040503050406030204" pitchFamily="18" charset="0"/>
                      </a:rPr>
                      <m:t>′(</m:t>
                    </m:r>
                    <m:r>
                      <a:rPr lang="en-US" altLang="zh-CN" sz="4000" i="1">
                        <a:latin typeface="Cambria Math" panose="02040503050406030204" pitchFamily="18" charset="0"/>
                      </a:rPr>
                      <m:t>𝑠</m:t>
                    </m:r>
                    <m:r>
                      <a:rPr lang="en-US" altLang="zh-CN" sz="4000" i="1">
                        <a:latin typeface="Cambria Math" panose="02040503050406030204" pitchFamily="18" charset="0"/>
                      </a:rPr>
                      <m:t>)</m:t>
                    </m:r>
                  </m:oMath>
                </a14:m>
                <a:r>
                  <a:rPr lang="en-US" altLang="zh-CN" sz="4000" dirty="0"/>
                  <a:t>= </a:t>
                </a:r>
                <a14:m>
                  <m:oMath xmlns:m="http://schemas.openxmlformats.org/officeDocument/2006/math">
                    <m:f>
                      <m:fPr>
                        <m:ctrlPr>
                          <a:rPr lang="en-US" altLang="zh-CN" sz="4000" i="1" dirty="0">
                            <a:latin typeface="Cambria Math" panose="02040503050406030204" pitchFamily="18" charset="0"/>
                          </a:rPr>
                        </m:ctrlPr>
                      </m:fPr>
                      <m:num>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13</m:t>
                            </m:r>
                          </m:sub>
                        </m:sSub>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dirty="0" smtClean="0">
                                <a:latin typeface="Cambria Math" panose="02040503050406030204" pitchFamily="18" charset="0"/>
                              </a:rPr>
                              <m:t>21</m:t>
                            </m:r>
                          </m:sub>
                        </m:sSub>
                        <m:r>
                          <a:rPr lang="en-US" altLang="zh-CN" sz="4000" i="1" dirty="0">
                            <a:latin typeface="Cambria Math" panose="02040503050406030204" pitchFamily="18" charset="0"/>
                          </a:rPr>
                          <m:t>+</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dirty="0">
                                <a:latin typeface="Cambria Math" panose="02040503050406030204" pitchFamily="18" charset="0"/>
                              </a:rPr>
                              <m:t>2</m:t>
                            </m:r>
                            <m:r>
                              <a:rPr lang="en-US" altLang="zh-CN" sz="4000" i="1">
                                <a:latin typeface="Cambria Math" panose="02040503050406030204" pitchFamily="18" charset="0"/>
                              </a:rPr>
                              <m:t>3</m:t>
                            </m:r>
                          </m:sub>
                        </m:sSub>
                        <m:r>
                          <a:rPr lang="en-US" altLang="zh-CN" sz="4000" b="0" i="1" smtClean="0">
                            <a:latin typeface="Cambria Math" panose="02040503050406030204" pitchFamily="18" charset="0"/>
                          </a:rPr>
                          <m:t>(1</m:t>
                        </m:r>
                        <m:r>
                          <a:rPr lang="en-US" altLang="zh-CN" sz="4000" b="0" i="1" dirty="0" smtClean="0">
                            <a:latin typeface="Cambria Math" panose="02040503050406030204" pitchFamily="18" charset="0"/>
                          </a:rPr>
                          <m:t>−</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11</m:t>
                            </m:r>
                          </m:sub>
                        </m:sSub>
                        <m:r>
                          <a:rPr lang="en-US" altLang="zh-CN" sz="4000" b="0" i="1" dirty="0" smtClean="0">
                            <a:latin typeface="Cambria Math" panose="02040503050406030204" pitchFamily="18" charset="0"/>
                          </a:rPr>
                          <m:t>)</m:t>
                        </m:r>
                      </m:num>
                      <m:den>
                        <m:r>
                          <a:rPr lang="en-US" altLang="zh-CN" sz="4000" i="1" dirty="0">
                            <a:latin typeface="Cambria Math" panose="02040503050406030204" pitchFamily="18" charset="0"/>
                          </a:rPr>
                          <m:t>2−</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11</m:t>
                            </m:r>
                          </m:sub>
                        </m:sSub>
                        <m:r>
                          <a:rPr lang="en-US" altLang="zh-CN" sz="4000" i="1" dirty="0">
                            <a:latin typeface="Cambria Math" panose="02040503050406030204" pitchFamily="18" charset="0"/>
                          </a:rPr>
                          <m:t>−</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dirty="0">
                                <a:latin typeface="Cambria Math" panose="02040503050406030204" pitchFamily="18" charset="0"/>
                              </a:rPr>
                              <m:t>2</m:t>
                            </m:r>
                            <m:r>
                              <a:rPr lang="en-US" altLang="zh-CN" sz="4000" i="1">
                                <a:latin typeface="Cambria Math" panose="02040503050406030204" pitchFamily="18" charset="0"/>
                              </a:rPr>
                              <m:t>2</m:t>
                            </m:r>
                          </m:sub>
                        </m:sSub>
                      </m:den>
                    </m:f>
                  </m:oMath>
                </a14:m>
                <a:r>
                  <a:rPr lang="en-US" altLang="zh-CN" sz="4000" dirty="0"/>
                  <a:t>. </a:t>
                </a:r>
              </a:p>
              <a:p>
                <a:pPr marL="0" indent="0">
                  <a:buNone/>
                </a:pPr>
                <a:r>
                  <a:rPr lang="en-US" altLang="zh-CN" sz="4000" dirty="0"/>
                  <a:t>This result can be used to calculate dispersion function at any position. Substitute </a:t>
                </a:r>
              </a:p>
              <a:p>
                <a:pPr marL="0" indent="0">
                  <a:buNone/>
                </a:pPr>
                <a14:m>
                  <m:oMath xmlns:m="http://schemas.openxmlformats.org/officeDocument/2006/math">
                    <m:sSub>
                      <m:sSubPr>
                        <m:ctrlPr>
                          <a:rPr lang="en-US" altLang="zh-CN" sz="4000" i="1" smtClean="0">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11</m:t>
                        </m:r>
                      </m:sub>
                    </m:sSub>
                  </m:oMath>
                </a14:m>
                <a:r>
                  <a:rPr lang="en-US" altLang="zh-CN" sz="4000" dirty="0"/>
                  <a:t>= </a:t>
                </a:r>
                <a14:m>
                  <m:oMath xmlns:m="http://schemas.openxmlformats.org/officeDocument/2006/math">
                    <m:r>
                      <a:rPr lang="en-US" altLang="zh-CN" sz="4000" i="1" dirty="0">
                        <a:latin typeface="Cambria Math" panose="02040503050406030204" pitchFamily="18" charset="0"/>
                      </a:rPr>
                      <m:t>𝐶𝑜𝑠</m:t>
                    </m:r>
                    <m:r>
                      <m:rPr>
                        <m:sty m:val="p"/>
                      </m:rPr>
                      <a:rPr lang="el-GR" altLang="zh-CN" sz="4000" i="1" dirty="0">
                        <a:latin typeface="Cambria Math" panose="02040503050406030204" pitchFamily="18" charset="0"/>
                      </a:rPr>
                      <m:t>ϕ</m:t>
                    </m:r>
                    <m:r>
                      <a:rPr lang="en-US" altLang="zh-CN" sz="4000" i="1" dirty="0">
                        <a:latin typeface="Cambria Math" panose="02040503050406030204" pitchFamily="18" charset="0"/>
                      </a:rPr>
                      <m:t>+</m:t>
                    </m:r>
                    <m:r>
                      <a:rPr lang="zh-CN" altLang="en-US" sz="4000" i="1" dirty="0">
                        <a:latin typeface="Cambria Math" panose="02040503050406030204" pitchFamily="18" charset="0"/>
                      </a:rPr>
                      <m:t>𝛼</m:t>
                    </m:r>
                    <m:r>
                      <a:rPr lang="en-US" altLang="zh-CN" sz="4000" i="1" dirty="0">
                        <a:latin typeface="Cambria Math" panose="02040503050406030204" pitchFamily="18" charset="0"/>
                      </a:rPr>
                      <m:t>𝑆𝑖𝑛</m:t>
                    </m:r>
                    <m:r>
                      <m:rPr>
                        <m:sty m:val="p"/>
                      </m:rPr>
                      <a:rPr lang="el-GR" altLang="zh-CN" sz="4000" i="1" dirty="0">
                        <a:latin typeface="Cambria Math" panose="02040503050406030204" pitchFamily="18" charset="0"/>
                      </a:rPr>
                      <m:t>ϕ</m:t>
                    </m:r>
                  </m:oMath>
                </a14:m>
                <a:r>
                  <a:rPr lang="en-US" altLang="zh-CN" sz="4000" dirty="0"/>
                  <a:t>,</a:t>
                </a:r>
                <a14:m>
                  <m:oMath xmlns:m="http://schemas.openxmlformats.org/officeDocument/2006/math">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dirty="0" smtClean="0">
                            <a:latin typeface="Cambria Math" panose="02040503050406030204" pitchFamily="18" charset="0"/>
                          </a:rPr>
                          <m:t>1</m:t>
                        </m:r>
                        <m:r>
                          <a:rPr lang="en-US" altLang="zh-CN" sz="4000" i="1">
                            <a:latin typeface="Cambria Math" panose="02040503050406030204" pitchFamily="18" charset="0"/>
                          </a:rPr>
                          <m:t>2</m:t>
                        </m:r>
                      </m:sub>
                    </m:sSub>
                    <m:r>
                      <a:rPr lang="en-US" altLang="zh-CN" sz="4000" b="0" i="1" smtClean="0">
                        <a:latin typeface="Cambria Math" panose="02040503050406030204" pitchFamily="18" charset="0"/>
                      </a:rPr>
                      <m:t>=</m:t>
                    </m:r>
                    <m:r>
                      <a:rPr lang="el-GR" altLang="zh-CN" sz="4000" i="1" dirty="0">
                        <a:latin typeface="Cambria Math" panose="02040503050406030204" pitchFamily="18" charset="0"/>
                      </a:rPr>
                      <m:t>𝛽</m:t>
                    </m:r>
                    <m:r>
                      <a:rPr lang="en-US" altLang="zh-CN" sz="4000" i="1" dirty="0">
                        <a:latin typeface="Cambria Math" panose="02040503050406030204" pitchFamily="18" charset="0"/>
                      </a:rPr>
                      <m:t>𝑆𝑖𝑛</m:t>
                    </m:r>
                    <m:r>
                      <m:rPr>
                        <m:sty m:val="p"/>
                      </m:rPr>
                      <a:rPr lang="el-GR" altLang="zh-CN" sz="4000" i="1" dirty="0">
                        <a:latin typeface="Cambria Math" panose="02040503050406030204" pitchFamily="18" charset="0"/>
                      </a:rPr>
                      <m:t>ϕ</m:t>
                    </m:r>
                  </m:oMath>
                </a14:m>
                <a:r>
                  <a:rPr lang="en-US" altLang="zh-CN" sz="4000" dirty="0"/>
                  <a:t>, </a:t>
                </a:r>
                <a14:m>
                  <m:oMath xmlns:m="http://schemas.openxmlformats.org/officeDocument/2006/math">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2</m:t>
                        </m:r>
                        <m:r>
                          <a:rPr lang="en-US" altLang="zh-CN" sz="4000" b="0" i="1" smtClean="0">
                            <a:latin typeface="Cambria Math" panose="02040503050406030204" pitchFamily="18" charset="0"/>
                          </a:rPr>
                          <m:t>1</m:t>
                        </m:r>
                      </m:sub>
                    </m:sSub>
                    <m:r>
                      <a:rPr lang="en-US" altLang="zh-CN" sz="4000" b="0" i="1" smtClean="0">
                        <a:latin typeface="Cambria Math" panose="02040503050406030204" pitchFamily="18" charset="0"/>
                      </a:rPr>
                      <m:t>=</m:t>
                    </m:r>
                  </m:oMath>
                </a14:m>
                <a:r>
                  <a:rPr lang="en-US" altLang="zh-CN" sz="4000" dirty="0"/>
                  <a:t> </a:t>
                </a:r>
                <a14:m>
                  <m:oMath xmlns:m="http://schemas.openxmlformats.org/officeDocument/2006/math">
                    <m:r>
                      <a:rPr lang="en-US" altLang="zh-CN" sz="4000" i="1" dirty="0">
                        <a:latin typeface="Cambria Math" panose="02040503050406030204" pitchFamily="18" charset="0"/>
                      </a:rPr>
                      <m:t>−</m:t>
                    </m:r>
                    <m:r>
                      <m:rPr>
                        <m:nor/>
                      </m:rPr>
                      <a:rPr lang="el-GR" altLang="zh-CN" sz="4000" dirty="0"/>
                      <m:t>γ</m:t>
                    </m:r>
                    <m:r>
                      <a:rPr lang="en-US" altLang="zh-CN" sz="4000" i="1" dirty="0">
                        <a:latin typeface="Cambria Math" panose="02040503050406030204" pitchFamily="18" charset="0"/>
                      </a:rPr>
                      <m:t>𝑆𝑖𝑛</m:t>
                    </m:r>
                  </m:oMath>
                </a14:m>
                <a:r>
                  <a:rPr lang="el-GR" altLang="zh-CN" sz="4000" dirty="0"/>
                  <a:t> </a:t>
                </a:r>
                <a14:m>
                  <m:oMath xmlns:m="http://schemas.openxmlformats.org/officeDocument/2006/math">
                    <m:r>
                      <m:rPr>
                        <m:sty m:val="p"/>
                      </m:rPr>
                      <a:rPr lang="el-GR" altLang="zh-CN" sz="4000" i="1" dirty="0">
                        <a:latin typeface="Cambria Math" panose="02040503050406030204" pitchFamily="18" charset="0"/>
                      </a:rPr>
                      <m:t>ϕ</m:t>
                    </m:r>
                  </m:oMath>
                </a14:m>
                <a:r>
                  <a:rPr lang="en-US" altLang="zh-CN" sz="4000" dirty="0"/>
                  <a:t>, </a:t>
                </a:r>
                <a14:m>
                  <m:oMath xmlns:m="http://schemas.openxmlformats.org/officeDocument/2006/math">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dirty="0" smtClean="0">
                            <a:latin typeface="Cambria Math" panose="02040503050406030204" pitchFamily="18" charset="0"/>
                          </a:rPr>
                          <m:t>22</m:t>
                        </m:r>
                      </m:sub>
                    </m:sSub>
                  </m:oMath>
                </a14:m>
                <a:r>
                  <a:rPr lang="en-US" altLang="zh-CN" sz="4000" dirty="0"/>
                  <a:t>= </a:t>
                </a:r>
                <a14:m>
                  <m:oMath xmlns:m="http://schemas.openxmlformats.org/officeDocument/2006/math">
                    <m:r>
                      <a:rPr lang="en-US" altLang="zh-CN" sz="4000" i="1" dirty="0">
                        <a:latin typeface="Cambria Math" panose="02040503050406030204" pitchFamily="18" charset="0"/>
                      </a:rPr>
                      <m:t>𝐶𝑜𝑠</m:t>
                    </m:r>
                    <m:r>
                      <m:rPr>
                        <m:sty m:val="p"/>
                      </m:rPr>
                      <a:rPr lang="el-GR" altLang="zh-CN" sz="4000" i="1" dirty="0">
                        <a:latin typeface="Cambria Math" panose="02040503050406030204" pitchFamily="18" charset="0"/>
                      </a:rPr>
                      <m:t>ϕ</m:t>
                    </m:r>
                    <m:r>
                      <a:rPr lang="en-US" altLang="zh-CN" sz="4000" b="0" i="1" dirty="0" smtClean="0">
                        <a:latin typeface="Cambria Math" panose="02040503050406030204" pitchFamily="18" charset="0"/>
                      </a:rPr>
                      <m:t>−</m:t>
                    </m:r>
                    <m:r>
                      <a:rPr lang="zh-CN" altLang="en-US" sz="4000" i="1" dirty="0">
                        <a:latin typeface="Cambria Math" panose="02040503050406030204" pitchFamily="18" charset="0"/>
                      </a:rPr>
                      <m:t>𝛼</m:t>
                    </m:r>
                    <m:r>
                      <a:rPr lang="en-US" altLang="zh-CN" sz="4000" i="1" dirty="0">
                        <a:latin typeface="Cambria Math" panose="02040503050406030204" pitchFamily="18" charset="0"/>
                      </a:rPr>
                      <m:t>𝑆𝑖𝑛</m:t>
                    </m:r>
                    <m:r>
                      <m:rPr>
                        <m:sty m:val="p"/>
                      </m:rPr>
                      <a:rPr lang="el-GR" altLang="zh-CN" sz="4000" i="1" dirty="0">
                        <a:latin typeface="Cambria Math" panose="02040503050406030204" pitchFamily="18" charset="0"/>
                      </a:rPr>
                      <m:t>ϕ</m:t>
                    </m:r>
                  </m:oMath>
                </a14:m>
                <a:r>
                  <a:rPr lang="en-US" altLang="zh-CN" sz="4000" dirty="0"/>
                  <a:t> into the equation, </a:t>
                </a:r>
              </a:p>
              <a:p>
                <a:pPr marL="0" indent="0">
                  <a:buNone/>
                </a:pPr>
                <a:r>
                  <a:rPr lang="en-US" altLang="zh-CN" sz="4000" dirty="0"/>
                  <a:t>one can get</a:t>
                </a:r>
              </a:p>
              <a:p>
                <a:pPr marL="0" indent="0">
                  <a:buNone/>
                </a:pPr>
                <a14:m>
                  <m:oMath xmlns:m="http://schemas.openxmlformats.org/officeDocument/2006/math">
                    <m:r>
                      <a:rPr lang="en-US" altLang="zh-CN" sz="4000" i="1" smtClean="0">
                        <a:latin typeface="Cambria Math" panose="02040503050406030204" pitchFamily="18" charset="0"/>
                      </a:rPr>
                      <m:t>𝐷</m:t>
                    </m:r>
                    <m:r>
                      <a:rPr lang="en-US" altLang="zh-CN" sz="4000" i="1" smtClean="0">
                        <a:latin typeface="Cambria Math" panose="02040503050406030204" pitchFamily="18" charset="0"/>
                      </a:rPr>
                      <m:t>(</m:t>
                    </m:r>
                    <m:r>
                      <a:rPr lang="en-US" altLang="zh-CN" sz="4000" i="1" smtClean="0">
                        <a:latin typeface="Cambria Math" panose="02040503050406030204" pitchFamily="18" charset="0"/>
                      </a:rPr>
                      <m:t>𝑠</m:t>
                    </m:r>
                    <m:r>
                      <a:rPr lang="en-US" altLang="zh-CN" sz="4000" i="1" smtClean="0">
                        <a:latin typeface="Cambria Math" panose="02040503050406030204" pitchFamily="18" charset="0"/>
                      </a:rPr>
                      <m:t>)</m:t>
                    </m:r>
                  </m:oMath>
                </a14:m>
                <a:r>
                  <a:rPr lang="en-US" altLang="zh-CN" sz="4000" dirty="0"/>
                  <a:t>= </a:t>
                </a:r>
                <a14:m>
                  <m:oMath xmlns:m="http://schemas.openxmlformats.org/officeDocument/2006/math">
                    <m:f>
                      <m:fPr>
                        <m:ctrlPr>
                          <a:rPr lang="en-US" altLang="zh-CN" sz="4000" i="1" dirty="0">
                            <a:latin typeface="Cambria Math" panose="02040503050406030204" pitchFamily="18" charset="0"/>
                          </a:rPr>
                        </m:ctrlPr>
                      </m:fPr>
                      <m:num>
                        <m:r>
                          <a:rPr lang="en-US" altLang="zh-CN" sz="4000" b="0" i="1" smtClean="0">
                            <a:latin typeface="Cambria Math" panose="02040503050406030204" pitchFamily="18" charset="0"/>
                          </a:rPr>
                          <m:t>1</m:t>
                        </m:r>
                      </m:num>
                      <m:den>
                        <m:r>
                          <a:rPr lang="en-US" altLang="zh-CN" sz="4000" i="1" dirty="0">
                            <a:latin typeface="Cambria Math" panose="02040503050406030204" pitchFamily="18" charset="0"/>
                          </a:rPr>
                          <m:t>2</m:t>
                        </m:r>
                      </m:den>
                    </m:f>
                    <m:r>
                      <a:rPr lang="en-US" altLang="zh-CN" sz="4000" b="0" i="1" smtClean="0">
                        <a:latin typeface="Cambria Math" panose="02040503050406030204" pitchFamily="18" charset="0"/>
                      </a:rPr>
                      <m:t>(</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13</m:t>
                        </m:r>
                      </m:sub>
                    </m:sSub>
                    <m:r>
                      <a:rPr lang="en-US" altLang="zh-CN" sz="4000" b="0" i="1" smtClean="0">
                        <a:latin typeface="Cambria Math" panose="02040503050406030204" pitchFamily="18" charset="0"/>
                      </a:rPr>
                      <m:t>+</m:t>
                    </m:r>
                    <m:d>
                      <m:dPr>
                        <m:ctrlPr>
                          <a:rPr lang="en-US" altLang="zh-CN" sz="4000" b="0" i="1" smtClean="0">
                            <a:latin typeface="Cambria Math" panose="02040503050406030204" pitchFamily="18" charset="0"/>
                          </a:rPr>
                        </m:ctrlPr>
                      </m:dPr>
                      <m:e>
                        <m:r>
                          <a:rPr lang="zh-CN" altLang="en-US" sz="4000" i="1" dirty="0">
                            <a:latin typeface="Cambria Math" panose="02040503050406030204" pitchFamily="18" charset="0"/>
                          </a:rPr>
                          <m:t>𝛼</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13</m:t>
                            </m:r>
                          </m:sub>
                        </m:sSub>
                        <m:r>
                          <a:rPr lang="en-US" altLang="zh-CN" sz="4000" b="0" i="1" smtClean="0">
                            <a:latin typeface="Cambria Math" panose="02040503050406030204" pitchFamily="18" charset="0"/>
                          </a:rPr>
                          <m:t>+</m:t>
                        </m:r>
                        <m:r>
                          <a:rPr lang="el-GR" altLang="zh-CN" sz="4000" i="1" dirty="0">
                            <a:latin typeface="Cambria Math" panose="02040503050406030204" pitchFamily="18" charset="0"/>
                          </a:rPr>
                          <m:t>𝛽</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dirty="0" smtClean="0">
                                <a:latin typeface="Cambria Math" panose="02040503050406030204" pitchFamily="18" charset="0"/>
                              </a:rPr>
                              <m:t>2</m:t>
                            </m:r>
                            <m:r>
                              <a:rPr lang="en-US" altLang="zh-CN" sz="4000" i="1">
                                <a:latin typeface="Cambria Math" panose="02040503050406030204" pitchFamily="18" charset="0"/>
                              </a:rPr>
                              <m:t>3</m:t>
                            </m:r>
                          </m:sub>
                        </m:sSub>
                        <m:r>
                          <a:rPr lang="en-US" altLang="zh-CN" sz="4000" b="0" i="1" smtClean="0">
                            <a:latin typeface="Cambria Math" panose="02040503050406030204" pitchFamily="18" charset="0"/>
                          </a:rPr>
                          <m:t>𝐶𝑜𝑡</m:t>
                        </m:r>
                        <m:f>
                          <m:fPr>
                            <m:ctrlPr>
                              <a:rPr lang="en-US" altLang="zh-CN" sz="4000" i="1" dirty="0">
                                <a:latin typeface="Cambria Math" panose="02040503050406030204" pitchFamily="18" charset="0"/>
                              </a:rPr>
                            </m:ctrlPr>
                          </m:fPr>
                          <m:num>
                            <m:r>
                              <m:rPr>
                                <m:sty m:val="p"/>
                              </m:rPr>
                              <a:rPr lang="el-GR" altLang="zh-CN" sz="4000" i="1" dirty="0">
                                <a:latin typeface="Cambria Math" panose="02040503050406030204" pitchFamily="18" charset="0"/>
                              </a:rPr>
                              <m:t>ϕ</m:t>
                            </m:r>
                          </m:num>
                          <m:den>
                            <m:r>
                              <a:rPr lang="en-US" altLang="zh-CN" sz="4000" i="1" dirty="0">
                                <a:latin typeface="Cambria Math" panose="02040503050406030204" pitchFamily="18" charset="0"/>
                              </a:rPr>
                              <m:t>2</m:t>
                            </m:r>
                          </m:den>
                        </m:f>
                      </m:e>
                    </m:d>
                    <m:r>
                      <a:rPr lang="en-US" altLang="zh-CN" sz="4000" b="0" i="1" smtClean="0">
                        <a:latin typeface="Cambria Math" panose="02040503050406030204" pitchFamily="18" charset="0"/>
                      </a:rPr>
                      <m:t>)</m:t>
                    </m:r>
                  </m:oMath>
                </a14:m>
                <a:r>
                  <a:rPr lang="en-US" altLang="zh-CN" sz="4000" dirty="0"/>
                  <a:t>, </a:t>
                </a:r>
                <a14:m>
                  <m:oMath xmlns:m="http://schemas.openxmlformats.org/officeDocument/2006/math">
                    <m:r>
                      <a:rPr lang="en-US" altLang="zh-CN" sz="4000" i="1">
                        <a:latin typeface="Cambria Math" panose="02040503050406030204" pitchFamily="18" charset="0"/>
                      </a:rPr>
                      <m:t>𝐷</m:t>
                    </m:r>
                    <m:r>
                      <a:rPr lang="en-US" altLang="zh-CN" sz="4000" b="0" i="1" smtClean="0">
                        <a:latin typeface="Cambria Math" panose="02040503050406030204" pitchFamily="18" charset="0"/>
                      </a:rPr>
                      <m:t>′</m:t>
                    </m:r>
                    <m:r>
                      <a:rPr lang="en-US" altLang="zh-CN" sz="4000" i="1">
                        <a:latin typeface="Cambria Math" panose="02040503050406030204" pitchFamily="18" charset="0"/>
                      </a:rPr>
                      <m:t>(</m:t>
                    </m:r>
                    <m:r>
                      <a:rPr lang="en-US" altLang="zh-CN" sz="4000" i="1">
                        <a:latin typeface="Cambria Math" panose="02040503050406030204" pitchFamily="18" charset="0"/>
                      </a:rPr>
                      <m:t>𝑠</m:t>
                    </m:r>
                    <m:r>
                      <a:rPr lang="en-US" altLang="zh-CN" sz="4000" i="1">
                        <a:latin typeface="Cambria Math" panose="02040503050406030204" pitchFamily="18" charset="0"/>
                      </a:rPr>
                      <m:t>)</m:t>
                    </m:r>
                  </m:oMath>
                </a14:m>
                <a:r>
                  <a:rPr lang="en-US" altLang="zh-CN" sz="4000" dirty="0"/>
                  <a:t>= </a:t>
                </a:r>
                <a14:m>
                  <m:oMath xmlns:m="http://schemas.openxmlformats.org/officeDocument/2006/math">
                    <m:f>
                      <m:fPr>
                        <m:ctrlPr>
                          <a:rPr lang="en-US" altLang="zh-CN" sz="4000" i="1" dirty="0">
                            <a:latin typeface="Cambria Math" panose="02040503050406030204" pitchFamily="18" charset="0"/>
                          </a:rPr>
                        </m:ctrlPr>
                      </m:fPr>
                      <m:num>
                        <m:r>
                          <a:rPr lang="en-US" altLang="zh-CN" sz="4000" i="1">
                            <a:latin typeface="Cambria Math" panose="02040503050406030204" pitchFamily="18" charset="0"/>
                          </a:rPr>
                          <m:t>1</m:t>
                        </m:r>
                      </m:num>
                      <m:den>
                        <m:r>
                          <a:rPr lang="en-US" altLang="zh-CN" sz="4000" i="1" dirty="0">
                            <a:latin typeface="Cambria Math" panose="02040503050406030204" pitchFamily="18" charset="0"/>
                          </a:rPr>
                          <m:t>2</m:t>
                        </m:r>
                      </m:den>
                    </m:f>
                    <m:r>
                      <a:rPr lang="en-US" altLang="zh-CN" sz="4000" i="1">
                        <a:latin typeface="Cambria Math" panose="02040503050406030204" pitchFamily="18" charset="0"/>
                      </a:rPr>
                      <m:t>(</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b="0" i="1" dirty="0" smtClean="0">
                            <a:latin typeface="Cambria Math" panose="02040503050406030204" pitchFamily="18" charset="0"/>
                          </a:rPr>
                          <m:t>2</m:t>
                        </m:r>
                        <m:r>
                          <a:rPr lang="en-US" altLang="zh-CN" sz="4000" i="1">
                            <a:latin typeface="Cambria Math" panose="02040503050406030204" pitchFamily="18" charset="0"/>
                          </a:rPr>
                          <m:t>3</m:t>
                        </m:r>
                      </m:sub>
                    </m:sSub>
                    <m:r>
                      <a:rPr lang="en-US" altLang="zh-CN" sz="4000" b="0" i="1" smtClean="0">
                        <a:latin typeface="Cambria Math" panose="02040503050406030204" pitchFamily="18" charset="0"/>
                      </a:rPr>
                      <m:t>−</m:t>
                    </m:r>
                    <m:d>
                      <m:dPr>
                        <m:ctrlPr>
                          <a:rPr lang="en-US" altLang="zh-CN" sz="4000" i="1">
                            <a:latin typeface="Cambria Math" panose="02040503050406030204" pitchFamily="18" charset="0"/>
                          </a:rPr>
                        </m:ctrlPr>
                      </m:dPr>
                      <m:e>
                        <m:r>
                          <m:rPr>
                            <m:nor/>
                          </m:rPr>
                          <a:rPr lang="el-GR" altLang="zh-CN" sz="4000" dirty="0"/>
                          <m:t>γ</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13</m:t>
                            </m:r>
                          </m:sub>
                        </m:sSub>
                        <m:r>
                          <a:rPr lang="en-US" altLang="zh-CN" sz="4000" i="1">
                            <a:latin typeface="Cambria Math" panose="02040503050406030204" pitchFamily="18" charset="0"/>
                          </a:rPr>
                          <m:t>+</m:t>
                        </m:r>
                        <m:r>
                          <a:rPr lang="zh-CN" altLang="en-US" sz="4000" i="1" dirty="0">
                            <a:latin typeface="Cambria Math" panose="02040503050406030204" pitchFamily="18" charset="0"/>
                          </a:rPr>
                          <m:t>𝛼</m:t>
                        </m:r>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dirty="0">
                                <a:latin typeface="Cambria Math" panose="02040503050406030204" pitchFamily="18" charset="0"/>
                              </a:rPr>
                              <m:t>2</m:t>
                            </m:r>
                            <m:r>
                              <a:rPr lang="en-US" altLang="zh-CN" sz="4000" i="1">
                                <a:latin typeface="Cambria Math" panose="02040503050406030204" pitchFamily="18" charset="0"/>
                              </a:rPr>
                              <m:t>3</m:t>
                            </m:r>
                          </m:sub>
                        </m:sSub>
                        <m:r>
                          <a:rPr lang="en-US" altLang="zh-CN" sz="4000" i="1">
                            <a:latin typeface="Cambria Math" panose="02040503050406030204" pitchFamily="18" charset="0"/>
                          </a:rPr>
                          <m:t>𝐶𝑜𝑡</m:t>
                        </m:r>
                        <m:f>
                          <m:fPr>
                            <m:ctrlPr>
                              <a:rPr lang="en-US" altLang="zh-CN" sz="4000" i="1" dirty="0">
                                <a:latin typeface="Cambria Math" panose="02040503050406030204" pitchFamily="18" charset="0"/>
                              </a:rPr>
                            </m:ctrlPr>
                          </m:fPr>
                          <m:num>
                            <m:r>
                              <m:rPr>
                                <m:sty m:val="p"/>
                              </m:rPr>
                              <a:rPr lang="el-GR" altLang="zh-CN" sz="4000" i="1" dirty="0">
                                <a:latin typeface="Cambria Math" panose="02040503050406030204" pitchFamily="18" charset="0"/>
                              </a:rPr>
                              <m:t>ϕ</m:t>
                            </m:r>
                          </m:num>
                          <m:den>
                            <m:r>
                              <a:rPr lang="en-US" altLang="zh-CN" sz="4000" i="1" dirty="0">
                                <a:latin typeface="Cambria Math" panose="02040503050406030204" pitchFamily="18" charset="0"/>
                              </a:rPr>
                              <m:t>2</m:t>
                            </m:r>
                          </m:den>
                        </m:f>
                      </m:e>
                    </m:d>
                    <m:r>
                      <a:rPr lang="en-US" altLang="zh-CN" sz="4000" i="1">
                        <a:latin typeface="Cambria Math" panose="02040503050406030204" pitchFamily="18" charset="0"/>
                      </a:rPr>
                      <m:t>)</m:t>
                    </m:r>
                  </m:oMath>
                </a14:m>
                <a:r>
                  <a:rPr lang="en-US" altLang="zh-CN" sz="4000" dirty="0"/>
                  <a:t>,  </a:t>
                </a:r>
              </a:p>
              <a:p>
                <a:pPr marL="0" indent="0">
                  <a:buNone/>
                </a:pPr>
                <a:r>
                  <a:rPr lang="en-US" altLang="zh-CN" sz="4000" dirty="0"/>
                  <a:t>Where </a:t>
                </a:r>
                <a14:m>
                  <m:oMath xmlns:m="http://schemas.openxmlformats.org/officeDocument/2006/math">
                    <m:r>
                      <a:rPr lang="zh-CN" altLang="en-US" sz="4000" i="1" dirty="0">
                        <a:latin typeface="Cambria Math" panose="02040503050406030204" pitchFamily="18" charset="0"/>
                      </a:rPr>
                      <m:t>𝛼</m:t>
                    </m:r>
                  </m:oMath>
                </a14:m>
                <a:r>
                  <a:rPr lang="en-US" altLang="zh-CN" sz="4000" dirty="0"/>
                  <a:t>,</a:t>
                </a:r>
                <a:r>
                  <a:rPr lang="el-GR" altLang="zh-CN" sz="4000" dirty="0"/>
                  <a:t> </a:t>
                </a:r>
                <a14:m>
                  <m:oMath xmlns:m="http://schemas.openxmlformats.org/officeDocument/2006/math">
                    <m:r>
                      <a:rPr lang="el-GR" altLang="zh-CN" sz="4000" i="1" dirty="0">
                        <a:latin typeface="Cambria Math" panose="02040503050406030204" pitchFamily="18" charset="0"/>
                      </a:rPr>
                      <m:t>𝛽</m:t>
                    </m:r>
                  </m:oMath>
                </a14:m>
                <a:r>
                  <a:rPr lang="en-US" altLang="zh-CN" sz="4000" dirty="0"/>
                  <a:t>,</a:t>
                </a:r>
                <a:r>
                  <a:rPr lang="el-GR" altLang="zh-CN" sz="4000" dirty="0"/>
                  <a:t> </a:t>
                </a:r>
                <a14:m>
                  <m:oMath xmlns:m="http://schemas.openxmlformats.org/officeDocument/2006/math">
                    <m:r>
                      <m:rPr>
                        <m:nor/>
                      </m:rPr>
                      <a:rPr lang="el-GR" altLang="zh-CN" sz="4000" dirty="0"/>
                      <m:t>γ</m:t>
                    </m:r>
                  </m:oMath>
                </a14:m>
                <a:r>
                  <a:rPr lang="en-US" altLang="zh-CN" sz="4000" dirty="0"/>
                  <a:t> are </a:t>
                </a:r>
                <a:r>
                  <a:rPr lang="en-US" altLang="zh-CN" sz="4000" dirty="0" err="1"/>
                  <a:t>twiss</a:t>
                </a:r>
                <a:r>
                  <a:rPr lang="en-US" altLang="zh-CN" sz="4000" dirty="0"/>
                  <a:t> parameters at s. Alternatively, one can solve </a:t>
                </a:r>
                <a14:m>
                  <m:oMath xmlns:m="http://schemas.openxmlformats.org/officeDocument/2006/math">
                    <m:sSub>
                      <m:sSubPr>
                        <m:ctrlPr>
                          <a:rPr lang="en-US" altLang="zh-CN" sz="4000" i="1" smtClean="0">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a:latin typeface="Cambria Math" panose="02040503050406030204" pitchFamily="18" charset="0"/>
                          </a:rPr>
                          <m:t>13</m:t>
                        </m:r>
                      </m:sub>
                    </m:sSub>
                  </m:oMath>
                </a14:m>
                <a:r>
                  <a:rPr lang="en-US" altLang="zh-CN" sz="4000" dirty="0"/>
                  <a:t> and </a:t>
                </a:r>
                <a14:m>
                  <m:oMath xmlns:m="http://schemas.openxmlformats.org/officeDocument/2006/math">
                    <m:sSub>
                      <m:sSubPr>
                        <m:ctrlPr>
                          <a:rPr lang="en-US" altLang="zh-CN" sz="4000" i="1">
                            <a:latin typeface="Cambria Math" panose="02040503050406030204" pitchFamily="18" charset="0"/>
                          </a:rPr>
                        </m:ctrlPr>
                      </m:sSubPr>
                      <m:e>
                        <m:r>
                          <a:rPr lang="en-US" altLang="zh-CN" sz="4000" i="1" dirty="0">
                            <a:latin typeface="Cambria Math" panose="02040503050406030204" pitchFamily="18" charset="0"/>
                          </a:rPr>
                          <m:t>𝑚</m:t>
                        </m:r>
                      </m:e>
                      <m:sub>
                        <m:r>
                          <a:rPr lang="en-US" altLang="zh-CN" sz="4000" i="1" dirty="0">
                            <a:latin typeface="Cambria Math" panose="02040503050406030204" pitchFamily="18" charset="0"/>
                          </a:rPr>
                          <m:t>2</m:t>
                        </m:r>
                        <m:r>
                          <a:rPr lang="en-US" altLang="zh-CN" sz="4000" i="1">
                            <a:latin typeface="Cambria Math" panose="02040503050406030204" pitchFamily="18" charset="0"/>
                          </a:rPr>
                          <m:t>3</m:t>
                        </m:r>
                      </m:sub>
                    </m:sSub>
                  </m:oMath>
                </a14:m>
                <a:r>
                  <a:rPr lang="en-US" altLang="zh-CN" sz="4000" dirty="0"/>
                  <a:t> in terms of </a:t>
                </a:r>
                <a14:m>
                  <m:oMath xmlns:m="http://schemas.openxmlformats.org/officeDocument/2006/math">
                    <m:r>
                      <a:rPr lang="en-US" altLang="zh-CN" sz="4000" i="1">
                        <a:latin typeface="Cambria Math" panose="02040503050406030204" pitchFamily="18" charset="0"/>
                      </a:rPr>
                      <m:t>𝐷</m:t>
                    </m:r>
                  </m:oMath>
                </a14:m>
                <a:r>
                  <a:rPr lang="en-US" altLang="zh-CN" sz="4000" dirty="0"/>
                  <a:t> and </a:t>
                </a:r>
                <a14:m>
                  <m:oMath xmlns:m="http://schemas.openxmlformats.org/officeDocument/2006/math">
                    <m:r>
                      <a:rPr lang="en-US" altLang="zh-CN" sz="4000" i="1">
                        <a:latin typeface="Cambria Math" panose="02040503050406030204" pitchFamily="18" charset="0"/>
                      </a:rPr>
                      <m:t>𝐷</m:t>
                    </m:r>
                    <m:r>
                      <a:rPr lang="en-US" altLang="zh-CN" sz="4000" i="1">
                        <a:latin typeface="Cambria Math" panose="02040503050406030204" pitchFamily="18" charset="0"/>
                      </a:rPr>
                      <m:t>′</m:t>
                    </m:r>
                  </m:oMath>
                </a14:m>
                <a:r>
                  <a:rPr lang="en-US" altLang="zh-CN" sz="4000" dirty="0"/>
                  <a:t>, </a:t>
                </a:r>
                <a:endParaRPr lang="en-US" altLang="zh-CN" dirty="0"/>
              </a:p>
            </p:txBody>
          </p:sp>
        </mc:Choice>
        <mc:Fallback xmlns="">
          <p:sp>
            <p:nvSpPr>
              <p:cNvPr id="3" name="内容占位符 2">
                <a:extLst>
                  <a:ext uri="{FF2B5EF4-FFF2-40B4-BE49-F238E27FC236}">
                    <a16:creationId xmlns:a16="http://schemas.microsoft.com/office/drawing/2014/main" id="{F7CDC9E0-274C-45C7-8737-9A5178229B6E}"/>
                  </a:ext>
                </a:extLst>
              </p:cNvPr>
              <p:cNvSpPr>
                <a:spLocks noGrp="1" noRot="1" noChangeAspect="1" noMove="1" noResize="1" noEditPoints="1" noAdjustHandles="1" noChangeArrowheads="1" noChangeShapeType="1" noTextEdit="1"/>
              </p:cNvSpPr>
              <p:nvPr>
                <p:ph idx="1"/>
              </p:nvPr>
            </p:nvSpPr>
            <p:spPr>
              <a:xfrm>
                <a:off x="631521" y="883403"/>
                <a:ext cx="10936266" cy="5454768"/>
              </a:xfrm>
              <a:blipFill>
                <a:blip r:embed="rId3"/>
                <a:stretch>
                  <a:fillRect l="-557" t="-189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5332A664-54A5-445D-A9A2-2421DB4741AD}"/>
              </a:ext>
            </a:extLst>
          </p:cNvPr>
          <p:cNvSpPr>
            <a:spLocks noGrp="1"/>
          </p:cNvSpPr>
          <p:nvPr>
            <p:ph type="sldNum" sz="quarter" idx="12"/>
          </p:nvPr>
        </p:nvSpPr>
        <p:spPr/>
        <p:txBody>
          <a:bodyPr/>
          <a:lstStyle/>
          <a:p>
            <a:fld id="{BECEA2A7-8118-4BBB-B458-A85BC23F12DD}" type="slidenum">
              <a:rPr lang="zh-CN" altLang="en-US" smtClean="0"/>
              <a:t>62</a:t>
            </a:fld>
            <a:endParaRPr lang="zh-CN" altLang="en-US"/>
          </a:p>
        </p:txBody>
      </p:sp>
    </p:spTree>
    <p:extLst>
      <p:ext uri="{BB962C8B-B14F-4D97-AF65-F5344CB8AC3E}">
        <p14:creationId xmlns:p14="http://schemas.microsoft.com/office/powerpoint/2010/main" val="2626757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2063CA0-66DB-4D7F-B56B-03408D698DCE}"/>
                  </a:ext>
                </a:extLst>
              </p:cNvPr>
              <p:cNvSpPr>
                <a:spLocks noGrp="1"/>
              </p:cNvSpPr>
              <p:nvPr>
                <p:ph idx="1"/>
              </p:nvPr>
            </p:nvSpPr>
            <p:spPr>
              <a:xfrm>
                <a:off x="838200" y="901874"/>
                <a:ext cx="10515600" cy="5275089"/>
              </a:xfrm>
            </p:spPr>
            <p:txBody>
              <a:bodyPr>
                <a:normAutofit fontScale="70000" lnSpcReduction="20000"/>
              </a:bodyPr>
              <a:lstStyle/>
              <a:p>
                <a:pPr marL="0" indent="0">
                  <a:buNone/>
                </a:pPr>
                <a:r>
                  <a:rPr lang="en-US" altLang="zh-CN" sz="2800" dirty="0"/>
                  <a:t>then  we have</a:t>
                </a:r>
              </a:p>
              <a:p>
                <a:pPr marL="0" indent="0">
                  <a:buNone/>
                </a:pPr>
                <a:endParaRPr lang="en-US" altLang="zh-CN" sz="2800" dirty="0"/>
              </a:p>
              <a:p>
                <a:pPr marL="0" indent="0">
                  <a:buNone/>
                </a:pPr>
                <a14:m>
                  <m:oMath xmlns:m="http://schemas.openxmlformats.org/officeDocument/2006/math">
                    <m:d>
                      <m:dPr>
                        <m:ctrlPr>
                          <a:rPr lang="en-US" altLang="zh-CN" sz="2800" i="1" smtClean="0">
                            <a:latin typeface="Cambria Math" panose="02040503050406030204" pitchFamily="18" charset="0"/>
                          </a:rPr>
                        </m:ctrlPr>
                      </m:dPr>
                      <m:e>
                        <m:m>
                          <m:mPr>
                            <m:mcs>
                              <m:mc>
                                <m:mcPr>
                                  <m:count m:val="3"/>
                                  <m:mcJc m:val="center"/>
                                </m:mcPr>
                              </m:mc>
                            </m:mcs>
                            <m:ctrlPr>
                              <a:rPr lang="en-US" altLang="zh-CN" sz="2800" i="1">
                                <a:latin typeface="Cambria Math" panose="02040503050406030204" pitchFamily="18" charset="0"/>
                              </a:rPr>
                            </m:ctrlPr>
                          </m:mPr>
                          <m:mr>
                            <m:e>
                              <m:r>
                                <a:rPr lang="en-US" altLang="zh-CN" sz="2800" i="1" dirty="0">
                                  <a:latin typeface="Cambria Math" panose="02040503050406030204" pitchFamily="18" charset="0"/>
                                </a:rPr>
                                <m:t>𝐶𝑜𝑠</m:t>
                              </m:r>
                              <m:r>
                                <m:rPr>
                                  <m:sty m:val="p"/>
                                </m:rPr>
                                <a:rPr lang="el-GR" altLang="zh-CN" sz="2800" i="1" dirty="0">
                                  <a:latin typeface="Cambria Math" panose="02040503050406030204" pitchFamily="18" charset="0"/>
                                </a:rPr>
                                <m:t>ϕ</m:t>
                              </m:r>
                              <m:r>
                                <a:rPr lang="en-US" altLang="zh-CN" sz="2800" i="1" dirty="0">
                                  <a:latin typeface="Cambria Math" panose="02040503050406030204" pitchFamily="18" charset="0"/>
                                </a:rPr>
                                <m:t>+</m:t>
                              </m:r>
                              <m:r>
                                <a:rPr lang="zh-CN" altLang="en-US" sz="2800" i="1" dirty="0">
                                  <a:latin typeface="Cambria Math" panose="02040503050406030204" pitchFamily="18" charset="0"/>
                                </a:rPr>
                                <m:t>𝛼</m:t>
                              </m:r>
                              <m:r>
                                <a:rPr lang="en-US" altLang="zh-CN" sz="2800" i="1" dirty="0">
                                  <a:latin typeface="Cambria Math" panose="02040503050406030204" pitchFamily="18" charset="0"/>
                                </a:rPr>
                                <m:t>𝑆𝑖𝑛</m:t>
                              </m:r>
                              <m:r>
                                <m:rPr>
                                  <m:sty m:val="p"/>
                                </m:rPr>
                                <a:rPr lang="el-GR" altLang="zh-CN" sz="2800" i="1" dirty="0">
                                  <a:latin typeface="Cambria Math" panose="02040503050406030204" pitchFamily="18" charset="0"/>
                                </a:rPr>
                                <m:t>ϕ</m:t>
                              </m:r>
                            </m:e>
                            <m:e>
                              <m:r>
                                <a:rPr lang="el-GR" altLang="zh-CN" sz="2800" i="1" dirty="0">
                                  <a:latin typeface="Cambria Math" panose="02040503050406030204" pitchFamily="18" charset="0"/>
                                </a:rPr>
                                <m:t>𝛽</m:t>
                              </m:r>
                              <m:r>
                                <a:rPr lang="en-US" altLang="zh-CN" sz="2800" i="1" dirty="0">
                                  <a:latin typeface="Cambria Math" panose="02040503050406030204" pitchFamily="18" charset="0"/>
                                </a:rPr>
                                <m:t>𝑆𝑖𝑛</m:t>
                              </m:r>
                              <m:r>
                                <m:rPr>
                                  <m:sty m:val="p"/>
                                </m:rPr>
                                <a:rPr lang="el-GR" altLang="zh-CN" sz="2800" i="1" dirty="0">
                                  <a:latin typeface="Cambria Math" panose="02040503050406030204" pitchFamily="18" charset="0"/>
                                </a:rPr>
                                <m:t>ϕ</m:t>
                              </m:r>
                            </m:e>
                            <m:e>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1−</m:t>
                                  </m:r>
                                  <m:r>
                                    <a:rPr lang="en-US" altLang="zh-CN" sz="2800" b="0" i="1" smtClean="0">
                                      <a:latin typeface="Cambria Math" panose="02040503050406030204" pitchFamily="18" charset="0"/>
                                    </a:rPr>
                                    <m:t>𝐶𝑜𝑠</m:t>
                                  </m:r>
                                  <m:r>
                                    <m:rPr>
                                      <m:sty m:val="p"/>
                                    </m:rPr>
                                    <a:rPr lang="el-GR" altLang="zh-CN" sz="2800" i="1" dirty="0">
                                      <a:latin typeface="Cambria Math" panose="02040503050406030204" pitchFamily="18" charset="0"/>
                                    </a:rPr>
                                    <m:t>ϕ</m:t>
                                  </m:r>
                                  <m:r>
                                    <a:rPr lang="en-US" altLang="zh-CN" sz="2800" b="0" i="1" dirty="0" smtClean="0">
                                      <a:latin typeface="Cambria Math" panose="02040503050406030204" pitchFamily="18" charset="0"/>
                                    </a:rPr>
                                    <m:t>−</m:t>
                                  </m:r>
                                  <m:r>
                                    <a:rPr lang="zh-CN" altLang="en-US" sz="2800" i="1" dirty="0">
                                      <a:latin typeface="Cambria Math" panose="02040503050406030204" pitchFamily="18" charset="0"/>
                                    </a:rPr>
                                    <m:t>𝛼</m:t>
                                  </m:r>
                                  <m:r>
                                    <a:rPr lang="en-US" altLang="zh-CN" sz="2800" i="1" dirty="0">
                                      <a:latin typeface="Cambria Math" panose="02040503050406030204" pitchFamily="18" charset="0"/>
                                    </a:rPr>
                                    <m:t>𝑆𝑖𝑛</m:t>
                                  </m:r>
                                  <m:r>
                                    <m:rPr>
                                      <m:sty m:val="p"/>
                                    </m:rPr>
                                    <a:rPr lang="el-GR" altLang="zh-CN" sz="2800" i="1" dirty="0">
                                      <a:latin typeface="Cambria Math" panose="02040503050406030204" pitchFamily="18" charset="0"/>
                                    </a:rPr>
                                    <m:t>ϕ</m:t>
                                  </m:r>
                                </m:e>
                              </m:d>
                              <m:r>
                                <a:rPr lang="en-US" altLang="zh-CN" sz="2800" b="0" i="1" dirty="0" smtClean="0">
                                  <a:latin typeface="Cambria Math" panose="02040503050406030204" pitchFamily="18" charset="0"/>
                                </a:rPr>
                                <m:t>𝐷</m:t>
                              </m:r>
                              <m:r>
                                <a:rPr lang="en-US" altLang="zh-CN" sz="2800" b="0" i="1" dirty="0" smtClean="0">
                                  <a:latin typeface="Cambria Math" panose="02040503050406030204" pitchFamily="18" charset="0"/>
                                </a:rPr>
                                <m:t>−</m:t>
                              </m:r>
                              <m:r>
                                <a:rPr lang="el-GR" altLang="zh-CN" sz="2800" i="1" dirty="0">
                                  <a:latin typeface="Cambria Math" panose="02040503050406030204" pitchFamily="18" charset="0"/>
                                </a:rPr>
                                <m:t>𝛽</m:t>
                              </m:r>
                              <m:sSup>
                                <m:sSupPr>
                                  <m:ctrlPr>
                                    <a:rPr lang="en-US" altLang="zh-CN" sz="2800" b="0" i="1" dirty="0" smtClean="0">
                                      <a:latin typeface="Cambria Math" panose="02040503050406030204" pitchFamily="18" charset="0"/>
                                    </a:rPr>
                                  </m:ctrlPr>
                                </m:sSupPr>
                                <m:e>
                                  <m:r>
                                    <a:rPr lang="en-US" altLang="zh-CN" sz="2800" b="0" i="1" dirty="0" smtClean="0">
                                      <a:latin typeface="Cambria Math" panose="02040503050406030204" pitchFamily="18" charset="0"/>
                                    </a:rPr>
                                    <m:t>𝐷</m:t>
                                  </m:r>
                                </m:e>
                                <m:sup>
                                  <m:r>
                                    <a:rPr lang="en-US" altLang="zh-CN" sz="2800" b="0" i="1" dirty="0" smtClean="0">
                                      <a:latin typeface="Cambria Math" panose="02040503050406030204" pitchFamily="18" charset="0"/>
                                    </a:rPr>
                                    <m:t>′</m:t>
                                  </m:r>
                                </m:sup>
                              </m:sSup>
                              <m:r>
                                <a:rPr lang="en-US" altLang="zh-CN" sz="2800" b="0" i="1" dirty="0" smtClean="0">
                                  <a:latin typeface="Cambria Math" panose="02040503050406030204" pitchFamily="18" charset="0"/>
                                </a:rPr>
                                <m:t>𝑆𝑖𝑛</m:t>
                              </m:r>
                              <m:r>
                                <m:rPr>
                                  <m:sty m:val="p"/>
                                </m:rPr>
                                <a:rPr lang="el-GR" altLang="zh-CN" sz="2800" i="1" dirty="0">
                                  <a:latin typeface="Cambria Math" panose="02040503050406030204" pitchFamily="18" charset="0"/>
                                </a:rPr>
                                <m:t>ϕ</m:t>
                              </m:r>
                            </m:e>
                          </m:mr>
                          <m:mr>
                            <m:e>
                              <m:r>
                                <a:rPr lang="en-US" altLang="zh-CN" sz="2800" i="1" dirty="0">
                                  <a:latin typeface="Cambria Math" panose="02040503050406030204" pitchFamily="18" charset="0"/>
                                </a:rPr>
                                <m:t>−</m:t>
                              </m:r>
                              <m:r>
                                <m:rPr>
                                  <m:nor/>
                                </m:rPr>
                                <a:rPr lang="el-GR" altLang="zh-CN" sz="2800" dirty="0"/>
                                <m:t>γ</m:t>
                              </m:r>
                              <m:r>
                                <a:rPr lang="en-US" altLang="zh-CN" sz="2800" i="1" dirty="0">
                                  <a:latin typeface="Cambria Math" panose="02040503050406030204" pitchFamily="18" charset="0"/>
                                </a:rPr>
                                <m:t>𝑆𝑖𝑛</m:t>
                              </m:r>
                              <m:r>
                                <m:rPr>
                                  <m:nor/>
                                </m:rPr>
                                <a:rPr lang="el-GR" altLang="zh-CN" sz="2800" dirty="0"/>
                                <m:t> </m:t>
                              </m:r>
                              <m:r>
                                <m:rPr>
                                  <m:sty m:val="p"/>
                                </m:rPr>
                                <a:rPr lang="el-GR" altLang="zh-CN" sz="2800" i="1" dirty="0">
                                  <a:latin typeface="Cambria Math" panose="02040503050406030204" pitchFamily="18" charset="0"/>
                                </a:rPr>
                                <m:t>ϕ</m:t>
                              </m:r>
                            </m:e>
                            <m:e>
                              <m:r>
                                <a:rPr lang="en-US" altLang="zh-CN" sz="2800" i="1" dirty="0">
                                  <a:latin typeface="Cambria Math" panose="02040503050406030204" pitchFamily="18" charset="0"/>
                                </a:rPr>
                                <m:t>𝐶𝑜𝑠</m:t>
                              </m:r>
                              <m:r>
                                <m:rPr>
                                  <m:sty m:val="p"/>
                                </m:rPr>
                                <a:rPr lang="el-GR" altLang="zh-CN" sz="2800" i="1" dirty="0">
                                  <a:latin typeface="Cambria Math" panose="02040503050406030204" pitchFamily="18" charset="0"/>
                                </a:rPr>
                                <m:t>ϕ</m:t>
                              </m:r>
                              <m:r>
                                <a:rPr lang="en-US" altLang="zh-CN" sz="2800" i="1" dirty="0">
                                  <a:latin typeface="Cambria Math" panose="02040503050406030204" pitchFamily="18" charset="0"/>
                                </a:rPr>
                                <m:t>−</m:t>
                              </m:r>
                              <m:r>
                                <a:rPr lang="zh-CN" altLang="en-US" sz="2800" i="1" dirty="0">
                                  <a:latin typeface="Cambria Math" panose="02040503050406030204" pitchFamily="18" charset="0"/>
                                </a:rPr>
                                <m:t>𝛼</m:t>
                              </m:r>
                              <m:r>
                                <a:rPr lang="en-US" altLang="zh-CN" sz="2800" i="1" dirty="0">
                                  <a:latin typeface="Cambria Math" panose="02040503050406030204" pitchFamily="18" charset="0"/>
                                </a:rPr>
                                <m:t>𝑆𝑖𝑛</m:t>
                              </m:r>
                              <m:r>
                                <m:rPr>
                                  <m:sty m:val="p"/>
                                </m:rPr>
                                <a:rPr lang="el-GR" altLang="zh-CN" sz="2800" i="1" dirty="0">
                                  <a:latin typeface="Cambria Math" panose="02040503050406030204" pitchFamily="18" charset="0"/>
                                </a:rPr>
                                <m:t>ϕ</m:t>
                              </m:r>
                            </m:e>
                            <m:e>
                              <m:r>
                                <m:rPr>
                                  <m:nor/>
                                </m:rPr>
                                <a:rPr lang="el-GR" altLang="zh-CN" sz="2800" dirty="0"/>
                                <m:t>γ</m:t>
                              </m:r>
                              <m:r>
                                <a:rPr lang="en-US" altLang="zh-CN" sz="2800" i="1" dirty="0">
                                  <a:latin typeface="Cambria Math" panose="02040503050406030204" pitchFamily="18" charset="0"/>
                                </a:rPr>
                                <m:t>𝐷𝑆𝑖𝑛</m:t>
                              </m:r>
                              <m:r>
                                <m:rPr>
                                  <m:sty m:val="p"/>
                                </m:rPr>
                                <a:rPr lang="el-GR" altLang="zh-CN" sz="2800" i="1" dirty="0">
                                  <a:latin typeface="Cambria Math" panose="02040503050406030204" pitchFamily="18" charset="0"/>
                                </a:rPr>
                                <m:t>ϕ</m:t>
                              </m:r>
                              <m:r>
                                <a:rPr lang="en-US" altLang="zh-CN" sz="2800" b="0" i="1" dirty="0" smtClean="0">
                                  <a:latin typeface="Cambria Math" panose="02040503050406030204" pitchFamily="18" charset="0"/>
                                </a:rPr>
                                <m:t>+(1−</m:t>
                              </m:r>
                              <m:r>
                                <a:rPr lang="en-US" altLang="zh-CN" sz="2800" b="0" i="1" dirty="0" smtClean="0">
                                  <a:latin typeface="Cambria Math" panose="02040503050406030204" pitchFamily="18" charset="0"/>
                                </a:rPr>
                                <m:t>𝐶𝑜𝑠</m:t>
                              </m:r>
                              <m:r>
                                <m:rPr>
                                  <m:sty m:val="p"/>
                                </m:rPr>
                                <a:rPr lang="el-GR" altLang="zh-CN" sz="2800" i="1" dirty="0">
                                  <a:latin typeface="Cambria Math" panose="02040503050406030204" pitchFamily="18" charset="0"/>
                                </a:rPr>
                                <m:t>ϕ</m:t>
                              </m:r>
                              <m:r>
                                <a:rPr lang="en-US" altLang="zh-CN" sz="2800" b="0" i="1" dirty="0" smtClean="0">
                                  <a:latin typeface="Cambria Math" panose="02040503050406030204" pitchFamily="18" charset="0"/>
                                </a:rPr>
                                <m:t>+</m:t>
                              </m:r>
                              <m:r>
                                <a:rPr lang="zh-CN" altLang="en-US" sz="2800" i="1" dirty="0">
                                  <a:latin typeface="Cambria Math" panose="02040503050406030204" pitchFamily="18" charset="0"/>
                                </a:rPr>
                                <m:t>𝛼</m:t>
                              </m:r>
                              <m:r>
                                <a:rPr lang="en-US" altLang="zh-CN" sz="2800" i="1" dirty="0">
                                  <a:latin typeface="Cambria Math" panose="02040503050406030204" pitchFamily="18" charset="0"/>
                                </a:rPr>
                                <m:t>𝑆𝑖𝑛</m:t>
                              </m:r>
                              <m:r>
                                <m:rPr>
                                  <m:sty m:val="p"/>
                                </m:rPr>
                                <a:rPr lang="el-GR" altLang="zh-CN" sz="2800" i="1" dirty="0">
                                  <a:latin typeface="Cambria Math" panose="02040503050406030204" pitchFamily="18" charset="0"/>
                                </a:rPr>
                                <m:t>ϕ</m:t>
                              </m:r>
                              <m:r>
                                <a:rPr lang="en-US" altLang="zh-CN" sz="2800" b="0" i="1" dirty="0" smtClean="0">
                                  <a:latin typeface="Cambria Math" panose="02040503050406030204" pitchFamily="18" charset="0"/>
                                </a:rPr>
                                <m:t>)</m:t>
                              </m:r>
                              <m:sSup>
                                <m:sSupPr>
                                  <m:ctrlPr>
                                    <a:rPr lang="en-US" altLang="zh-CN" sz="2800" i="1" dirty="0">
                                      <a:latin typeface="Cambria Math" panose="02040503050406030204" pitchFamily="18" charset="0"/>
                                    </a:rPr>
                                  </m:ctrlPr>
                                </m:sSupPr>
                                <m:e>
                                  <m:r>
                                    <a:rPr lang="en-US" altLang="zh-CN" sz="2800" i="1" dirty="0">
                                      <a:latin typeface="Cambria Math" panose="02040503050406030204" pitchFamily="18" charset="0"/>
                                    </a:rPr>
                                    <m:t>𝐷</m:t>
                                  </m:r>
                                </m:e>
                                <m:sup>
                                  <m:r>
                                    <a:rPr lang="en-US" altLang="zh-CN" sz="2800" i="1" dirty="0">
                                      <a:latin typeface="Cambria Math" panose="02040503050406030204" pitchFamily="18" charset="0"/>
                                    </a:rPr>
                                    <m:t>′</m:t>
                                  </m:r>
                                </m:sup>
                              </m:sSup>
                            </m:e>
                          </m:mr>
                          <m:mr>
                            <m:e>
                              <m:r>
                                <a:rPr lang="en-US" altLang="zh-CN" sz="2800" i="1">
                                  <a:latin typeface="Cambria Math" panose="02040503050406030204" pitchFamily="18" charset="0"/>
                                </a:rPr>
                                <m:t>0</m:t>
                              </m:r>
                            </m:e>
                            <m:e>
                              <m:r>
                                <a:rPr lang="en-US" altLang="zh-CN" sz="2800" i="1">
                                  <a:latin typeface="Cambria Math" panose="02040503050406030204" pitchFamily="18" charset="0"/>
                                </a:rPr>
                                <m:t>0</m:t>
                              </m:r>
                            </m:e>
                            <m:e>
                              <m:r>
                                <a:rPr lang="en-US" altLang="zh-CN" sz="2800" i="1">
                                  <a:latin typeface="Cambria Math" panose="02040503050406030204" pitchFamily="18" charset="0"/>
                                </a:rPr>
                                <m:t>1</m:t>
                              </m:r>
                            </m:e>
                          </m:mr>
                        </m:m>
                      </m:e>
                    </m:d>
                  </m:oMath>
                </a14:m>
                <a:r>
                  <a:rPr lang="en-US" altLang="zh-CN" sz="2800" dirty="0"/>
                  <a:t>, </a:t>
                </a:r>
              </a:p>
              <a:p>
                <a:pPr marL="0" indent="0">
                  <a:buNone/>
                </a:pPr>
                <a:r>
                  <a:rPr lang="en-US" altLang="zh-CN" sz="2800" dirty="0"/>
                  <a:t>One can also get the transfer relation of the dispersion,</a:t>
                </a:r>
              </a:p>
              <a:p>
                <a:pPr marL="0" indent="0">
                  <a:buNone/>
                </a:pPr>
                <a:endParaRPr lang="en-US" altLang="zh-CN" sz="2800" i="1" dirty="0">
                  <a:latin typeface="Cambria Math" panose="02040503050406030204" pitchFamily="18" charset="0"/>
                </a:endParaRPr>
              </a:p>
              <a:p>
                <a:pPr marL="0" indent="0">
                  <a:buNone/>
                </a:pPr>
                <a14:m>
                  <m:oMath xmlns:m="http://schemas.openxmlformats.org/officeDocument/2006/math">
                    <m:d>
                      <m:dPr>
                        <m:ctrlPr>
                          <a:rPr lang="en-US" altLang="zh-CN" sz="2800" i="1" smtClean="0">
                            <a:latin typeface="Cambria Math" panose="02040503050406030204" pitchFamily="18" charset="0"/>
                          </a:rPr>
                        </m:ctrlPr>
                      </m:dPr>
                      <m:e>
                        <m:m>
                          <m:mPr>
                            <m:mcs>
                              <m:mc>
                                <m:mcPr>
                                  <m:count m:val="1"/>
                                  <m:mcJc m:val="center"/>
                                </m:mcPr>
                              </m:mc>
                            </m:mcs>
                            <m:ctrlPr>
                              <a:rPr lang="en-US" altLang="zh-CN" sz="2800" i="1">
                                <a:latin typeface="Cambria Math" panose="02040503050406030204" pitchFamily="18" charset="0"/>
                              </a:rPr>
                            </m:ctrlPr>
                          </m:mPr>
                          <m:mr>
                            <m:e>
                              <m:r>
                                <a:rPr lang="en-US" altLang="zh-CN" sz="2800" i="1">
                                  <a:latin typeface="Cambria Math" panose="02040503050406030204" pitchFamily="18" charset="0"/>
                                </a:rPr>
                                <m:t>𝐷</m:t>
                              </m:r>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𝑠</m:t>
                                  </m:r>
                                </m:e>
                                <m:sub>
                                  <m:r>
                                    <a:rPr lang="en-US" altLang="zh-CN" sz="2800" b="0" i="1" smtClean="0">
                                      <a:latin typeface="Cambria Math" panose="02040503050406030204" pitchFamily="18" charset="0"/>
                                    </a:rPr>
                                    <m:t>2</m:t>
                                  </m:r>
                                </m:sub>
                              </m:sSub>
                              <m:r>
                                <a:rPr lang="en-US" altLang="zh-CN" sz="2800" b="0" i="1" smtClean="0">
                                  <a:latin typeface="Cambria Math" panose="02040503050406030204" pitchFamily="18" charset="0"/>
                                </a:rPr>
                                <m:t>)</m:t>
                              </m:r>
                            </m:e>
                          </m:mr>
                          <m:mr>
                            <m:e>
                              <m:r>
                                <a:rPr lang="en-US" altLang="zh-CN" sz="2800" i="1">
                                  <a:latin typeface="Cambria Math" panose="02040503050406030204" pitchFamily="18" charset="0"/>
                                </a:rPr>
                                <m:t>𝐷</m:t>
                              </m:r>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𝑠</m:t>
                                  </m:r>
                                </m:e>
                                <m:sub>
                                  <m:r>
                                    <a:rPr lang="en-US" altLang="zh-CN" sz="2800" i="1">
                                      <a:latin typeface="Cambria Math" panose="02040503050406030204" pitchFamily="18" charset="0"/>
                                    </a:rPr>
                                    <m:t>2</m:t>
                                  </m:r>
                                </m:sub>
                              </m:sSub>
                              <m:r>
                                <a:rPr lang="en-US" altLang="zh-CN" sz="2800" b="0" i="1" smtClean="0">
                                  <a:latin typeface="Cambria Math" panose="02040503050406030204" pitchFamily="18" charset="0"/>
                                </a:rPr>
                                <m:t>)</m:t>
                              </m:r>
                            </m:e>
                          </m:mr>
                          <m:mr>
                            <m:e>
                              <m:r>
                                <a:rPr lang="en-US" altLang="zh-CN" sz="2800" i="1">
                                  <a:latin typeface="Cambria Math" panose="02040503050406030204" pitchFamily="18" charset="0"/>
                                </a:rPr>
                                <m:t>1</m:t>
                              </m:r>
                            </m:e>
                          </m:mr>
                        </m:m>
                      </m:e>
                    </m:d>
                  </m:oMath>
                </a14:m>
                <a:r>
                  <a:rPr lang="en-US" altLang="zh-CN" sz="2800" dirty="0"/>
                  <a:t>=</a:t>
                </a:r>
                <a14:m>
                  <m:oMath xmlns:m="http://schemas.openxmlformats.org/officeDocument/2006/math">
                    <m:r>
                      <a:rPr lang="en-US" altLang="zh-CN" sz="2800" b="0" i="1" smtClean="0">
                        <a:latin typeface="Cambria Math" panose="02040503050406030204" pitchFamily="18" charset="0"/>
                      </a:rPr>
                      <m:t>𝑀</m:t>
                    </m:r>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𝑠</m:t>
                        </m:r>
                      </m:e>
                      <m:sub>
                        <m:r>
                          <a:rPr lang="en-US" altLang="zh-CN" sz="2800" i="1">
                            <a:latin typeface="Cambria Math" panose="02040503050406030204" pitchFamily="18" charset="0"/>
                          </a:rPr>
                          <m:t>2</m:t>
                        </m:r>
                      </m:sub>
                    </m:sSub>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𝑠</m:t>
                        </m:r>
                      </m:e>
                      <m:sub>
                        <m:r>
                          <a:rPr lang="en-US" altLang="zh-CN" sz="2800" b="0" i="1" smtClean="0">
                            <a:latin typeface="Cambria Math" panose="02040503050406030204" pitchFamily="18" charset="0"/>
                          </a:rPr>
                          <m:t>1</m:t>
                        </m:r>
                      </m:sub>
                    </m:sSub>
                    <m:r>
                      <a:rPr lang="en-US" altLang="zh-CN" sz="2800" b="0" i="1" smtClean="0">
                        <a:latin typeface="Cambria Math" panose="02040503050406030204" pitchFamily="18" charset="0"/>
                      </a:rPr>
                      <m:t>)</m:t>
                    </m:r>
                    <m:d>
                      <m:dPr>
                        <m:ctrlPr>
                          <a:rPr lang="en-US" altLang="zh-CN" sz="2800" i="1">
                            <a:latin typeface="Cambria Math" panose="02040503050406030204" pitchFamily="18" charset="0"/>
                          </a:rPr>
                        </m:ctrlPr>
                      </m:dPr>
                      <m:e>
                        <m:m>
                          <m:mPr>
                            <m:mcs>
                              <m:mc>
                                <m:mcPr>
                                  <m:count m:val="1"/>
                                  <m:mcJc m:val="center"/>
                                </m:mcPr>
                              </m:mc>
                            </m:mcs>
                            <m:ctrlPr>
                              <a:rPr lang="en-US" altLang="zh-CN" sz="2800" i="1">
                                <a:latin typeface="Cambria Math" panose="02040503050406030204" pitchFamily="18" charset="0"/>
                              </a:rPr>
                            </m:ctrlPr>
                          </m:mPr>
                          <m:mr>
                            <m:e>
                              <m:r>
                                <a:rPr lang="en-US" altLang="zh-CN" sz="2800" i="1">
                                  <a:latin typeface="Cambria Math" panose="02040503050406030204" pitchFamily="18" charset="0"/>
                                </a:rPr>
                                <m:t>𝐷</m:t>
                              </m:r>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𝑠</m:t>
                                  </m:r>
                                </m:e>
                                <m:sub>
                                  <m:r>
                                    <a:rPr lang="en-US" altLang="zh-CN" sz="2800" b="0" i="1" smtClean="0">
                                      <a:latin typeface="Cambria Math" panose="02040503050406030204" pitchFamily="18" charset="0"/>
                                    </a:rPr>
                                    <m:t>1</m:t>
                                  </m:r>
                                </m:sub>
                              </m:sSub>
                              <m:r>
                                <a:rPr lang="en-US" altLang="zh-CN" sz="2800" b="0" i="1" smtClean="0">
                                  <a:latin typeface="Cambria Math" panose="02040503050406030204" pitchFamily="18" charset="0"/>
                                </a:rPr>
                                <m:t>)</m:t>
                              </m:r>
                            </m:e>
                          </m:mr>
                          <m:mr>
                            <m:e>
                              <m:r>
                                <a:rPr lang="en-US" altLang="zh-CN" sz="2800" i="1">
                                  <a:latin typeface="Cambria Math" panose="02040503050406030204" pitchFamily="18" charset="0"/>
                                </a:rPr>
                                <m:t>𝐷</m:t>
                              </m:r>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𝑠</m:t>
                                  </m:r>
                                </m:e>
                                <m:sub>
                                  <m:r>
                                    <a:rPr lang="en-US" altLang="zh-CN" sz="2800" b="0" i="1" smtClean="0">
                                      <a:latin typeface="Cambria Math" panose="02040503050406030204" pitchFamily="18" charset="0"/>
                                    </a:rPr>
                                    <m:t>1</m:t>
                                  </m:r>
                                </m:sub>
                              </m:sSub>
                              <m:r>
                                <a:rPr lang="en-US" altLang="zh-CN" sz="2800" i="1">
                                  <a:latin typeface="Cambria Math" panose="02040503050406030204" pitchFamily="18" charset="0"/>
                                </a:rPr>
                                <m:t>)</m:t>
                              </m:r>
                            </m:e>
                          </m:mr>
                          <m:mr>
                            <m:e>
                              <m:r>
                                <a:rPr lang="en-US" altLang="zh-CN" sz="2800" i="1">
                                  <a:latin typeface="Cambria Math" panose="02040503050406030204" pitchFamily="18" charset="0"/>
                                </a:rPr>
                                <m:t>1</m:t>
                              </m:r>
                            </m:e>
                          </m:mr>
                        </m:m>
                      </m:e>
                    </m:d>
                  </m:oMath>
                </a14:m>
                <a:r>
                  <a:rPr lang="en-US" altLang="zh-CN" sz="2800" dirty="0"/>
                  <a:t>, and the transfer matrix </a:t>
                </a:r>
                <a14:m>
                  <m:oMath xmlns:m="http://schemas.openxmlformats.org/officeDocument/2006/math">
                    <m:r>
                      <a:rPr lang="en-US" altLang="zh-CN" sz="2800" i="1" dirty="0">
                        <a:latin typeface="Cambria Math" panose="02040503050406030204" pitchFamily="18" charset="0"/>
                      </a:rPr>
                      <m:t>3</m:t>
                    </m:r>
                    <m:r>
                      <a:rPr lang="en-US" altLang="zh-CN" sz="2800" i="1" dirty="0">
                        <a:latin typeface="Cambria Math" panose="02040503050406030204" pitchFamily="18" charset="0"/>
                        <a:ea typeface="Cambria Math" panose="02040503050406030204" pitchFamily="18" charset="0"/>
                      </a:rPr>
                      <m:t>×3</m:t>
                    </m:r>
                  </m:oMath>
                </a14:m>
                <a:r>
                  <a:rPr lang="en-US" altLang="zh-CN" sz="2800" dirty="0"/>
                  <a:t> from </a:t>
                </a:r>
                <a14:m>
                  <m:oMath xmlns:m="http://schemas.openxmlformats.org/officeDocument/2006/math">
                    <m:sSub>
                      <m:sSubPr>
                        <m:ctrlPr>
                          <a:rPr lang="en-US" altLang="zh-CN" sz="2800" i="1">
                            <a:latin typeface="Cambria Math" panose="02040503050406030204" pitchFamily="18" charset="0"/>
                          </a:rPr>
                        </m:ctrlPr>
                      </m:sSubPr>
                      <m:e>
                        <m:r>
                          <a:rPr lang="en-US" altLang="zh-CN" sz="2800" b="0" i="1" dirty="0" smtClean="0">
                            <a:latin typeface="Cambria Math" panose="02040503050406030204" pitchFamily="18" charset="0"/>
                          </a:rPr>
                          <m:t>𝑠</m:t>
                        </m:r>
                      </m:e>
                      <m:sub>
                        <m:r>
                          <a:rPr lang="en-US" altLang="zh-CN" sz="2800" i="1">
                            <a:latin typeface="Cambria Math" panose="02040503050406030204" pitchFamily="18" charset="0"/>
                          </a:rPr>
                          <m:t>1</m:t>
                        </m:r>
                      </m:sub>
                    </m:sSub>
                  </m:oMath>
                </a14:m>
                <a:r>
                  <a:rPr lang="en-US" altLang="zh-CN" sz="2800" dirty="0"/>
                  <a:t> to </a:t>
                </a:r>
                <a14:m>
                  <m:oMath xmlns:m="http://schemas.openxmlformats.org/officeDocument/2006/math">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𝑠</m:t>
                        </m:r>
                      </m:e>
                      <m:sub>
                        <m:r>
                          <a:rPr lang="en-US" altLang="zh-CN" sz="2800" b="0" i="1" smtClean="0">
                            <a:latin typeface="Cambria Math" panose="02040503050406030204" pitchFamily="18" charset="0"/>
                          </a:rPr>
                          <m:t>2</m:t>
                        </m:r>
                      </m:sub>
                    </m:sSub>
                  </m:oMath>
                </a14:m>
                <a:r>
                  <a:rPr lang="en-US" altLang="zh-CN" sz="2800" dirty="0"/>
                  <a:t>, </a:t>
                </a:r>
              </a:p>
              <a:p>
                <a:pPr marL="0" indent="0">
                  <a:buNone/>
                </a:pPr>
                <a14:m>
                  <m:oMath xmlns:m="http://schemas.openxmlformats.org/officeDocument/2006/math">
                    <m:sSub>
                      <m:sSubPr>
                        <m:ctrlPr>
                          <a:rPr lang="en-US" altLang="zh-CN" sz="2800" i="1">
                            <a:latin typeface="Cambria Math" panose="02040503050406030204" pitchFamily="18" charset="0"/>
                          </a:rPr>
                        </m:ctrlPr>
                      </m:sSubPr>
                      <m:e>
                        <m:r>
                          <a:rPr lang="en-US" altLang="zh-CN" sz="2800" b="0" i="1" smtClean="0">
                            <a:latin typeface="Cambria Math" panose="02040503050406030204" pitchFamily="18" charset="0"/>
                          </a:rPr>
                          <m:t>𝑀</m:t>
                        </m:r>
                        <m:r>
                          <a:rPr lang="en-US" altLang="zh-CN" sz="2800" b="0" i="1" smtClean="0">
                            <a:latin typeface="Cambria Math" panose="02040503050406030204" pitchFamily="18" charset="0"/>
                          </a:rPr>
                          <m:t>(</m:t>
                        </m:r>
                        <m:r>
                          <a:rPr lang="en-US" altLang="zh-CN" sz="2800" i="1" dirty="0">
                            <a:latin typeface="Cambria Math" panose="02040503050406030204" pitchFamily="18" charset="0"/>
                          </a:rPr>
                          <m:t>𝑠</m:t>
                        </m:r>
                      </m:e>
                      <m:sub>
                        <m:r>
                          <a:rPr lang="en-US" altLang="zh-CN" sz="2800" i="1">
                            <a:latin typeface="Cambria Math" panose="02040503050406030204" pitchFamily="18" charset="0"/>
                          </a:rPr>
                          <m:t>2</m:t>
                        </m:r>
                      </m:sub>
                    </m:sSub>
                    <m:d>
                      <m:dPr>
                        <m:begChr m:val="|"/>
                        <m:ctrlPr>
                          <a:rPr lang="en-US" altLang="zh-CN" sz="2800" b="0" i="1" smtClean="0">
                            <a:latin typeface="Cambria Math" panose="02040503050406030204" pitchFamily="18" charset="0"/>
                          </a:rPr>
                        </m:ctrlPr>
                      </m:dPr>
                      <m:e>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𝑠</m:t>
                            </m:r>
                          </m:e>
                          <m:sub>
                            <m:r>
                              <a:rPr lang="en-US" altLang="zh-CN" sz="2800" b="0" i="1" dirty="0" smtClean="0">
                                <a:latin typeface="Cambria Math" panose="02040503050406030204" pitchFamily="18" charset="0"/>
                              </a:rPr>
                              <m:t>1</m:t>
                            </m:r>
                          </m:sub>
                        </m:sSub>
                      </m:e>
                    </m:d>
                    <m:r>
                      <a:rPr lang="en-US" altLang="zh-CN" sz="2800" b="0" i="1" smtClean="0">
                        <a:latin typeface="Cambria Math" panose="02040503050406030204" pitchFamily="18" charset="0"/>
                      </a:rPr>
                      <m:t>=</m:t>
                    </m:r>
                  </m:oMath>
                </a14:m>
                <a:r>
                  <a:rPr lang="en-US" altLang="zh-CN" sz="2800" dirty="0"/>
                  <a:t> </a:t>
                </a:r>
                <a14:m>
                  <m:oMath xmlns:m="http://schemas.openxmlformats.org/officeDocument/2006/math">
                    <m:d>
                      <m:dPr>
                        <m:ctrlPr>
                          <a:rPr lang="en-US" altLang="zh-CN" sz="2800" i="1">
                            <a:latin typeface="Cambria Math" panose="02040503050406030204" pitchFamily="18" charset="0"/>
                          </a:rPr>
                        </m:ctrlPr>
                      </m:dPr>
                      <m:e>
                        <m:m>
                          <m:mPr>
                            <m:mcs>
                              <m:mc>
                                <m:mcPr>
                                  <m:count m:val="3"/>
                                  <m:mcJc m:val="center"/>
                                </m:mcPr>
                              </m:mc>
                            </m:mcs>
                            <m:ctrlPr>
                              <a:rPr lang="en-US" altLang="zh-CN" sz="2800" i="1">
                                <a:latin typeface="Cambria Math" panose="02040503050406030204" pitchFamily="18" charset="0"/>
                              </a:rPr>
                            </m:ctrlPr>
                          </m:mPr>
                          <m:mr>
                            <m:e>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i="1">
                                      <a:latin typeface="Cambria Math" panose="02040503050406030204" pitchFamily="18" charset="0"/>
                                    </a:rPr>
                                    <m:t>11</m:t>
                                  </m:r>
                                </m:sub>
                              </m:sSub>
                            </m:e>
                            <m:e>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i="1">
                                      <a:latin typeface="Cambria Math" panose="02040503050406030204" pitchFamily="18" charset="0"/>
                                    </a:rPr>
                                    <m:t>12</m:t>
                                  </m:r>
                                </m:sub>
                              </m:sSub>
                            </m:e>
                            <m:e>
                              <m:sSub>
                                <m:sSubPr>
                                  <m:ctrlPr>
                                    <a:rPr lang="en-US" altLang="zh-CN" sz="2800" i="1" smtClean="0">
                                      <a:latin typeface="Cambria Math" panose="02040503050406030204" pitchFamily="18" charset="0"/>
                                    </a:rPr>
                                  </m:ctrlPr>
                                </m:sSubPr>
                                <m:e>
                                  <m:r>
                                    <a:rPr lang="en-US" altLang="zh-CN" sz="2800" i="1">
                                      <a:latin typeface="Cambria Math" panose="02040503050406030204" pitchFamily="18" charset="0"/>
                                    </a:rPr>
                                    <m:t>𝐷</m:t>
                                  </m:r>
                                </m:e>
                                <m:sub>
                                  <m:r>
                                    <a:rPr lang="en-US" altLang="zh-CN" sz="2800" b="0" i="1" smtClean="0">
                                      <a:latin typeface="Cambria Math" panose="02040503050406030204" pitchFamily="18" charset="0"/>
                                    </a:rPr>
                                    <m:t>2</m:t>
                                  </m:r>
                                </m:sub>
                              </m:sSub>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i="1">
                                      <a:latin typeface="Cambria Math" panose="02040503050406030204" pitchFamily="18" charset="0"/>
                                    </a:rPr>
                                    <m:t>11</m:t>
                                  </m:r>
                                </m:sub>
                              </m:sSub>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𝐷</m:t>
                                  </m:r>
                                </m:e>
                                <m:sub>
                                  <m:r>
                                    <a:rPr lang="en-US" altLang="zh-CN" sz="2800" b="0" i="1" smtClean="0">
                                      <a:latin typeface="Cambria Math" panose="02040503050406030204" pitchFamily="18" charset="0"/>
                                    </a:rPr>
                                    <m:t>1</m:t>
                                  </m:r>
                                </m:sub>
                              </m:sSub>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i="1">
                                      <a:latin typeface="Cambria Math" panose="02040503050406030204" pitchFamily="18" charset="0"/>
                                    </a:rPr>
                                    <m:t>1</m:t>
                                  </m:r>
                                  <m:r>
                                    <a:rPr lang="en-US" altLang="zh-CN" sz="2800" b="0" i="1" smtClean="0">
                                      <a:latin typeface="Cambria Math" panose="02040503050406030204" pitchFamily="18" charset="0"/>
                                    </a:rPr>
                                    <m:t>2</m:t>
                                  </m:r>
                                </m:sub>
                              </m:sSub>
                              <m:sSubSup>
                                <m:sSubSupPr>
                                  <m:ctrlPr>
                                    <a:rPr lang="en-US" altLang="zh-CN" sz="2800" b="0" i="1" smtClean="0">
                                      <a:latin typeface="Cambria Math" panose="02040503050406030204" pitchFamily="18" charset="0"/>
                                    </a:rPr>
                                  </m:ctrlPr>
                                </m:sSubSupPr>
                                <m:e>
                                  <m:r>
                                    <a:rPr lang="en-US" altLang="zh-CN" sz="2800" i="1">
                                      <a:latin typeface="Cambria Math" panose="02040503050406030204" pitchFamily="18" charset="0"/>
                                    </a:rPr>
                                    <m:t>𝐷</m:t>
                                  </m:r>
                                </m:e>
                                <m:sub>
                                  <m:r>
                                    <a:rPr lang="en-US" altLang="zh-CN" sz="2800" b="0" i="1" smtClean="0">
                                      <a:latin typeface="Cambria Math" panose="02040503050406030204" pitchFamily="18" charset="0"/>
                                    </a:rPr>
                                    <m:t>1</m:t>
                                  </m:r>
                                </m:sub>
                                <m:sup>
                                  <m:r>
                                    <a:rPr lang="en-US" altLang="zh-CN" sz="2800" b="0" i="1" smtClean="0">
                                      <a:latin typeface="Cambria Math" panose="02040503050406030204" pitchFamily="18" charset="0"/>
                                    </a:rPr>
                                    <m:t>′</m:t>
                                  </m:r>
                                </m:sup>
                              </m:sSubSup>
                            </m:e>
                          </m:mr>
                          <m:mr>
                            <m:e>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i="1" dirty="0">
                                      <a:latin typeface="Cambria Math" panose="02040503050406030204" pitchFamily="18" charset="0"/>
                                    </a:rPr>
                                    <m:t>2</m:t>
                                  </m:r>
                                  <m:r>
                                    <a:rPr lang="en-US" altLang="zh-CN" sz="2800" i="1">
                                      <a:latin typeface="Cambria Math" panose="02040503050406030204" pitchFamily="18" charset="0"/>
                                    </a:rPr>
                                    <m:t>1</m:t>
                                  </m:r>
                                </m:sub>
                              </m:sSub>
                            </m:e>
                            <m:e>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i="1" dirty="0">
                                      <a:latin typeface="Cambria Math" panose="02040503050406030204" pitchFamily="18" charset="0"/>
                                    </a:rPr>
                                    <m:t>22</m:t>
                                  </m:r>
                                </m:sub>
                              </m:sSub>
                            </m:e>
                            <m:e>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𝐷</m:t>
                                  </m:r>
                                </m:e>
                                <m:sub>
                                  <m:r>
                                    <a:rPr lang="en-US" altLang="zh-CN" sz="2800" b="0" i="1" smtClean="0">
                                      <a:latin typeface="Cambria Math" panose="02040503050406030204" pitchFamily="18" charset="0"/>
                                    </a:rPr>
                                    <m:t>2</m:t>
                                  </m:r>
                                </m:sub>
                                <m:sup>
                                  <m:r>
                                    <a:rPr lang="en-US" altLang="zh-CN" sz="2800" i="1">
                                      <a:latin typeface="Cambria Math" panose="02040503050406030204" pitchFamily="18" charset="0"/>
                                    </a:rPr>
                                    <m:t>′</m:t>
                                  </m:r>
                                </m:sup>
                              </m:sSubSup>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i="1" dirty="0">
                                      <a:latin typeface="Cambria Math" panose="02040503050406030204" pitchFamily="18" charset="0"/>
                                    </a:rPr>
                                    <m:t>2</m:t>
                                  </m:r>
                                  <m:r>
                                    <a:rPr lang="en-US" altLang="zh-CN" sz="2800" i="1">
                                      <a:latin typeface="Cambria Math" panose="02040503050406030204" pitchFamily="18" charset="0"/>
                                    </a:rPr>
                                    <m:t>1</m:t>
                                  </m:r>
                                </m:sub>
                              </m:sSub>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𝐷</m:t>
                                  </m:r>
                                </m:e>
                                <m:sub>
                                  <m:r>
                                    <a:rPr lang="en-US" altLang="zh-CN" sz="2800" i="1">
                                      <a:latin typeface="Cambria Math" panose="02040503050406030204" pitchFamily="18" charset="0"/>
                                    </a:rPr>
                                    <m:t>1</m:t>
                                  </m:r>
                                </m:sub>
                              </m:sSub>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i="1" dirty="0">
                                      <a:latin typeface="Cambria Math" panose="02040503050406030204" pitchFamily="18" charset="0"/>
                                    </a:rPr>
                                    <m:t>22</m:t>
                                  </m:r>
                                </m:sub>
                              </m:sSub>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𝐷</m:t>
                                  </m:r>
                                </m:e>
                                <m:sub>
                                  <m:r>
                                    <a:rPr lang="en-US" altLang="zh-CN" sz="2800" i="1">
                                      <a:latin typeface="Cambria Math" panose="02040503050406030204" pitchFamily="18" charset="0"/>
                                    </a:rPr>
                                    <m:t>1</m:t>
                                  </m:r>
                                </m:sub>
                                <m:sup>
                                  <m:r>
                                    <a:rPr lang="en-US" altLang="zh-CN" sz="2800" i="1">
                                      <a:latin typeface="Cambria Math" panose="02040503050406030204" pitchFamily="18" charset="0"/>
                                    </a:rPr>
                                    <m:t>′</m:t>
                                  </m:r>
                                </m:sup>
                              </m:sSubSup>
                            </m:e>
                          </m:mr>
                          <m:mr>
                            <m:e>
                              <m:r>
                                <a:rPr lang="en-US" altLang="zh-CN" sz="2800" i="1">
                                  <a:latin typeface="Cambria Math" panose="02040503050406030204" pitchFamily="18" charset="0"/>
                                </a:rPr>
                                <m:t>0</m:t>
                              </m:r>
                            </m:e>
                            <m:e>
                              <m:r>
                                <a:rPr lang="en-US" altLang="zh-CN" sz="2800" i="1">
                                  <a:latin typeface="Cambria Math" panose="02040503050406030204" pitchFamily="18" charset="0"/>
                                </a:rPr>
                                <m:t>0</m:t>
                              </m:r>
                            </m:e>
                            <m:e>
                              <m:r>
                                <a:rPr lang="en-US" altLang="zh-CN" sz="2800" i="1">
                                  <a:latin typeface="Cambria Math" panose="02040503050406030204" pitchFamily="18" charset="0"/>
                                </a:rPr>
                                <m:t>1</m:t>
                              </m:r>
                            </m:e>
                          </m:mr>
                        </m:m>
                      </m:e>
                    </m:d>
                  </m:oMath>
                </a14:m>
                <a:r>
                  <a:rPr lang="en-US" altLang="zh-CN" sz="2800" dirty="0"/>
                  <a:t>, </a:t>
                </a:r>
              </a:p>
              <a:p>
                <a:pPr marL="0" indent="0">
                  <a:buNone/>
                </a:pPr>
                <a:endParaRPr lang="en-US" altLang="zh-CN" sz="2800" dirty="0"/>
              </a:p>
              <a:p>
                <a:pPr marL="0" indent="0">
                  <a:buNone/>
                </a:pPr>
                <a:r>
                  <a:rPr lang="en-US" altLang="zh-CN" sz="2800" dirty="0"/>
                  <a:t>where </a:t>
                </a:r>
                <a14:m>
                  <m:oMath xmlns:m="http://schemas.openxmlformats.org/officeDocument/2006/math">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i="1">
                            <a:latin typeface="Cambria Math" panose="02040503050406030204" pitchFamily="18" charset="0"/>
                          </a:rPr>
                          <m:t>11</m:t>
                        </m:r>
                      </m:sub>
                    </m:sSub>
                  </m:oMath>
                </a14:m>
                <a:r>
                  <a:rPr lang="en-US" altLang="zh-CN" sz="2800" dirty="0"/>
                  <a:t>= </a:t>
                </a:r>
                <a14:m>
                  <m:oMath xmlns:m="http://schemas.openxmlformats.org/officeDocument/2006/math">
                    <m:rad>
                      <m:radPr>
                        <m:degHide m:val="on"/>
                        <m:ctrlPr>
                          <a:rPr lang="en-US" altLang="zh-CN" sz="2800" i="1" dirty="0">
                            <a:latin typeface="Cambria Math" panose="02040503050406030204" pitchFamily="18" charset="0"/>
                          </a:rPr>
                        </m:ctrlPr>
                      </m:radPr>
                      <m:deg/>
                      <m:e>
                        <m:f>
                          <m:fPr>
                            <m:ctrlPr>
                              <a:rPr lang="en-US" altLang="zh-CN" sz="2800" i="1" dirty="0">
                                <a:latin typeface="Cambria Math" panose="02040503050406030204" pitchFamily="18" charset="0"/>
                              </a:rPr>
                            </m:ctrlPr>
                          </m:fPr>
                          <m:num>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b="0" i="1" dirty="0" smtClean="0">
                                    <a:latin typeface="Cambria Math" panose="02040503050406030204" pitchFamily="18" charset="0"/>
                                  </a:rPr>
                                  <m:t>2</m:t>
                                </m:r>
                              </m:sub>
                            </m:sSub>
                          </m:num>
                          <m:den>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b="0" i="1" dirty="0" smtClean="0">
                                    <a:latin typeface="Cambria Math" panose="02040503050406030204" pitchFamily="18" charset="0"/>
                                  </a:rPr>
                                  <m:t>1</m:t>
                                </m:r>
                              </m:sub>
                            </m:sSub>
                          </m:den>
                        </m:f>
                      </m:e>
                    </m:rad>
                    <m:r>
                      <a:rPr lang="en-US" altLang="zh-CN" sz="2800" i="1" dirty="0">
                        <a:latin typeface="Cambria Math" panose="02040503050406030204" pitchFamily="18" charset="0"/>
                      </a:rPr>
                      <m:t>(</m:t>
                    </m:r>
                    <m:r>
                      <a:rPr lang="en-US" altLang="zh-CN" sz="2800" b="0" i="1" dirty="0" smtClean="0">
                        <a:latin typeface="Cambria Math" panose="02040503050406030204" pitchFamily="18" charset="0"/>
                      </a:rPr>
                      <m:t>𝐶𝑜𝑠</m:t>
                    </m:r>
                    <m:r>
                      <m:rPr>
                        <m:sty m:val="p"/>
                      </m:rPr>
                      <a:rPr lang="el-GR" altLang="zh-CN" sz="2800" i="1" dirty="0">
                        <a:latin typeface="Cambria Math" panose="02040503050406030204" pitchFamily="18" charset="0"/>
                      </a:rPr>
                      <m:t>ψ</m:t>
                    </m:r>
                    <m:r>
                      <a:rPr lang="en-US" altLang="zh-CN" sz="2800" i="1" dirty="0">
                        <a:latin typeface="Cambria Math" panose="02040503050406030204" pitchFamily="18" charset="0"/>
                      </a:rPr>
                      <m:t>+</m:t>
                    </m:r>
                    <m:sSub>
                      <m:sSubPr>
                        <m:ctrlPr>
                          <a:rPr lang="el-GR"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α</m:t>
                        </m:r>
                      </m:e>
                      <m:sub>
                        <m:r>
                          <a:rPr lang="en-US" altLang="zh-CN" sz="2800" b="0" i="1" dirty="0" smtClean="0">
                            <a:latin typeface="Cambria Math" panose="02040503050406030204" pitchFamily="18" charset="0"/>
                          </a:rPr>
                          <m:t>1</m:t>
                        </m:r>
                      </m:sub>
                    </m:sSub>
                    <m:r>
                      <a:rPr lang="en-US" altLang="zh-CN" sz="2800" i="1" dirty="0">
                        <a:latin typeface="Cambria Math" panose="02040503050406030204" pitchFamily="18" charset="0"/>
                      </a:rPr>
                      <m:t>𝑆𝑖𝑛</m:t>
                    </m:r>
                    <m:r>
                      <m:rPr>
                        <m:sty m:val="p"/>
                      </m:rPr>
                      <a:rPr lang="el-GR" altLang="zh-CN" sz="2800" i="1" dirty="0">
                        <a:latin typeface="Cambria Math" panose="02040503050406030204" pitchFamily="18" charset="0"/>
                      </a:rPr>
                      <m:t>ψ</m:t>
                    </m:r>
                    <m:r>
                      <a:rPr lang="en-US" altLang="zh-CN" sz="2800" i="1" dirty="0">
                        <a:latin typeface="Cambria Math" panose="02040503050406030204" pitchFamily="18" charset="0"/>
                      </a:rPr>
                      <m:t>)</m:t>
                    </m:r>
                  </m:oMath>
                </a14:m>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i="1">
                            <a:latin typeface="Cambria Math" panose="02040503050406030204" pitchFamily="18" charset="0"/>
                          </a:rPr>
                          <m:t>1</m:t>
                        </m:r>
                        <m:r>
                          <a:rPr lang="en-US" altLang="zh-CN" sz="2800" b="0" i="1" smtClean="0">
                            <a:latin typeface="Cambria Math" panose="02040503050406030204" pitchFamily="18" charset="0"/>
                          </a:rPr>
                          <m:t>2</m:t>
                        </m:r>
                      </m:sub>
                    </m:sSub>
                  </m:oMath>
                </a14:m>
                <a:r>
                  <a:rPr lang="en-US" altLang="zh-CN" sz="2800" dirty="0"/>
                  <a:t>=</a:t>
                </a:r>
                <a14:m>
                  <m:oMath xmlns:m="http://schemas.openxmlformats.org/officeDocument/2006/math">
                    <m:rad>
                      <m:radPr>
                        <m:degHide m:val="on"/>
                        <m:ctrlPr>
                          <a:rPr lang="en-US" altLang="zh-CN" sz="2800" i="1" dirty="0">
                            <a:latin typeface="Cambria Math" panose="02040503050406030204" pitchFamily="18" charset="0"/>
                          </a:rPr>
                        </m:ctrlPr>
                      </m:radPr>
                      <m:deg/>
                      <m:e>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b="0" i="1" dirty="0" smtClean="0">
                                <a:latin typeface="Cambria Math" panose="02040503050406030204" pitchFamily="18" charset="0"/>
                              </a:rPr>
                              <m:t>1</m:t>
                            </m:r>
                          </m:sub>
                        </m:sSub>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b="0" i="1" dirty="0" smtClean="0">
                                <a:latin typeface="Cambria Math" panose="02040503050406030204" pitchFamily="18" charset="0"/>
                              </a:rPr>
                              <m:t>2</m:t>
                            </m:r>
                          </m:sub>
                        </m:sSub>
                      </m:e>
                    </m:rad>
                    <m:r>
                      <a:rPr lang="en-US" altLang="zh-CN" sz="2800" i="1" dirty="0">
                        <a:latin typeface="Cambria Math" panose="02040503050406030204" pitchFamily="18" charset="0"/>
                      </a:rPr>
                      <m:t>𝑆𝑖𝑛</m:t>
                    </m:r>
                    <m:r>
                      <m:rPr>
                        <m:sty m:val="p"/>
                      </m:rPr>
                      <a:rPr lang="el-GR" altLang="zh-CN" sz="2800" i="1" dirty="0">
                        <a:latin typeface="Cambria Math" panose="02040503050406030204" pitchFamily="18" charset="0"/>
                      </a:rPr>
                      <m:t>ψ</m:t>
                    </m:r>
                  </m:oMath>
                </a14:m>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b="0" i="1" dirty="0" smtClean="0">
                            <a:latin typeface="Cambria Math" panose="02040503050406030204" pitchFamily="18" charset="0"/>
                          </a:rPr>
                          <m:t>2</m:t>
                        </m:r>
                        <m:r>
                          <a:rPr lang="en-US" altLang="zh-CN" sz="2800" i="1">
                            <a:latin typeface="Cambria Math" panose="02040503050406030204" pitchFamily="18" charset="0"/>
                          </a:rPr>
                          <m:t>1</m:t>
                        </m:r>
                      </m:sub>
                    </m:sSub>
                    <m:r>
                      <a:rPr lang="en-US" altLang="zh-CN" sz="2800" b="0" i="1" smtClean="0">
                        <a:latin typeface="Cambria Math" panose="02040503050406030204" pitchFamily="18" charset="0"/>
                      </a:rPr>
                      <m:t>=</m:t>
                    </m:r>
                  </m:oMath>
                </a14:m>
                <a:r>
                  <a:rPr lang="en-US" altLang="zh-CN" sz="2800" dirty="0"/>
                  <a:t> </a:t>
                </a:r>
                <a14:m>
                  <m:oMath xmlns:m="http://schemas.openxmlformats.org/officeDocument/2006/math">
                    <m:f>
                      <m:fPr>
                        <m:ctrlPr>
                          <a:rPr lang="en-US" altLang="zh-CN" sz="2800" i="1" dirty="0">
                            <a:latin typeface="Cambria Math" panose="02040503050406030204" pitchFamily="18" charset="0"/>
                          </a:rPr>
                        </m:ctrlPr>
                      </m:fPr>
                      <m:num>
                        <m:sSub>
                          <m:sSubPr>
                            <m:ctrlPr>
                              <a:rPr lang="el-GR"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α</m:t>
                            </m:r>
                          </m:e>
                          <m:sub>
                            <m:r>
                              <a:rPr lang="en-US" altLang="zh-CN" sz="2800" b="0" i="1" dirty="0" smtClean="0">
                                <a:latin typeface="Cambria Math" panose="02040503050406030204" pitchFamily="18" charset="0"/>
                              </a:rPr>
                              <m:t>1</m:t>
                            </m:r>
                          </m:sub>
                        </m:sSub>
                        <m:r>
                          <a:rPr lang="en-US" altLang="zh-CN" sz="2800" i="1" dirty="0">
                            <a:latin typeface="Cambria Math" panose="02040503050406030204" pitchFamily="18" charset="0"/>
                          </a:rPr>
                          <m:t>−</m:t>
                        </m:r>
                        <m:sSub>
                          <m:sSubPr>
                            <m:ctrlPr>
                              <a:rPr lang="el-GR"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α</m:t>
                            </m:r>
                          </m:e>
                          <m:sub>
                            <m:r>
                              <a:rPr lang="en-US" altLang="zh-CN" sz="2800" b="0" i="1" dirty="0" smtClean="0">
                                <a:latin typeface="Cambria Math" panose="02040503050406030204" pitchFamily="18" charset="0"/>
                              </a:rPr>
                              <m:t>2</m:t>
                            </m:r>
                          </m:sub>
                        </m:sSub>
                      </m:num>
                      <m:den>
                        <m:rad>
                          <m:radPr>
                            <m:degHide m:val="on"/>
                            <m:ctrlPr>
                              <a:rPr lang="en-US" altLang="zh-CN" sz="2800" i="1" dirty="0">
                                <a:latin typeface="Cambria Math" panose="02040503050406030204" pitchFamily="18" charset="0"/>
                              </a:rPr>
                            </m:ctrlPr>
                          </m:radPr>
                          <m:deg/>
                          <m:e>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b="0" i="1" dirty="0" smtClean="0">
                                    <a:latin typeface="Cambria Math" panose="02040503050406030204" pitchFamily="18" charset="0"/>
                                  </a:rPr>
                                  <m:t>1</m:t>
                                </m:r>
                              </m:sub>
                            </m:sSub>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b="0" i="1" dirty="0" smtClean="0">
                                    <a:latin typeface="Cambria Math" panose="02040503050406030204" pitchFamily="18" charset="0"/>
                                  </a:rPr>
                                  <m:t>2</m:t>
                                </m:r>
                              </m:sub>
                            </m:sSub>
                          </m:e>
                        </m:rad>
                      </m:den>
                    </m:f>
                    <m:r>
                      <a:rPr lang="en-US" altLang="zh-CN" sz="2800" i="1" dirty="0">
                        <a:latin typeface="Cambria Math" panose="02040503050406030204" pitchFamily="18" charset="0"/>
                      </a:rPr>
                      <m:t>𝐶𝑜𝑠</m:t>
                    </m:r>
                    <m:r>
                      <m:rPr>
                        <m:sty m:val="p"/>
                      </m:rPr>
                      <a:rPr lang="el-GR" altLang="zh-CN" sz="2800" i="1" dirty="0">
                        <a:latin typeface="Cambria Math" panose="02040503050406030204" pitchFamily="18" charset="0"/>
                      </a:rPr>
                      <m:t>ψ</m:t>
                    </m:r>
                  </m:oMath>
                </a14:m>
                <a:r>
                  <a:rPr lang="en-US" altLang="zh-CN" sz="2800" dirty="0"/>
                  <a:t>-</a:t>
                </a:r>
                <a14:m>
                  <m:oMath xmlns:m="http://schemas.openxmlformats.org/officeDocument/2006/math">
                    <m:f>
                      <m:fPr>
                        <m:ctrlPr>
                          <a:rPr lang="en-US" altLang="zh-CN" sz="2800" i="1" dirty="0">
                            <a:latin typeface="Cambria Math" panose="02040503050406030204" pitchFamily="18" charset="0"/>
                          </a:rPr>
                        </m:ctrlPr>
                      </m:fPr>
                      <m:num>
                        <m:r>
                          <a:rPr lang="en-US" altLang="zh-CN" sz="2800" b="0" i="1" dirty="0" smtClean="0">
                            <a:latin typeface="Cambria Math" panose="02040503050406030204" pitchFamily="18" charset="0"/>
                          </a:rPr>
                          <m:t>1+</m:t>
                        </m:r>
                        <m:sSub>
                          <m:sSubPr>
                            <m:ctrlPr>
                              <a:rPr lang="el-GR"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α</m:t>
                            </m:r>
                          </m:e>
                          <m:sub>
                            <m:r>
                              <a:rPr lang="en-US" altLang="zh-CN" sz="2800" i="1" dirty="0">
                                <a:latin typeface="Cambria Math" panose="02040503050406030204" pitchFamily="18" charset="0"/>
                              </a:rPr>
                              <m:t>1</m:t>
                            </m:r>
                          </m:sub>
                        </m:sSub>
                        <m:sSub>
                          <m:sSubPr>
                            <m:ctrlPr>
                              <a:rPr lang="el-GR"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α</m:t>
                            </m:r>
                          </m:e>
                          <m:sub>
                            <m:r>
                              <a:rPr lang="en-US" altLang="zh-CN" sz="2800" i="1" dirty="0">
                                <a:latin typeface="Cambria Math" panose="02040503050406030204" pitchFamily="18" charset="0"/>
                              </a:rPr>
                              <m:t>2</m:t>
                            </m:r>
                          </m:sub>
                        </m:sSub>
                      </m:num>
                      <m:den>
                        <m:rad>
                          <m:radPr>
                            <m:degHide m:val="on"/>
                            <m:ctrlPr>
                              <a:rPr lang="en-US" altLang="zh-CN" sz="2800" i="1" dirty="0">
                                <a:latin typeface="Cambria Math" panose="02040503050406030204" pitchFamily="18" charset="0"/>
                              </a:rPr>
                            </m:ctrlPr>
                          </m:radPr>
                          <m:deg/>
                          <m:e>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i="1" dirty="0">
                                    <a:latin typeface="Cambria Math" panose="02040503050406030204" pitchFamily="18" charset="0"/>
                                  </a:rPr>
                                  <m:t>1</m:t>
                                </m:r>
                              </m:sub>
                            </m:sSub>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i="1" dirty="0">
                                    <a:latin typeface="Cambria Math" panose="02040503050406030204" pitchFamily="18" charset="0"/>
                                  </a:rPr>
                                  <m:t>2</m:t>
                                </m:r>
                              </m:sub>
                            </m:sSub>
                          </m:e>
                        </m:rad>
                      </m:den>
                    </m:f>
                  </m:oMath>
                </a14:m>
                <a:r>
                  <a:rPr lang="en-US" altLang="zh-CN" sz="2800" dirty="0"/>
                  <a:t> </a:t>
                </a:r>
                <a14:m>
                  <m:oMath xmlns:m="http://schemas.openxmlformats.org/officeDocument/2006/math">
                    <m:r>
                      <a:rPr lang="en-US" altLang="zh-CN" sz="2800" i="1" dirty="0">
                        <a:latin typeface="Cambria Math" panose="02040503050406030204" pitchFamily="18" charset="0"/>
                      </a:rPr>
                      <m:t>𝑆𝑖𝑛</m:t>
                    </m:r>
                    <m:r>
                      <m:rPr>
                        <m:sty m:val="p"/>
                      </m:rPr>
                      <a:rPr lang="el-GR" altLang="zh-CN" sz="2800" i="1" dirty="0">
                        <a:latin typeface="Cambria Math" panose="02040503050406030204" pitchFamily="18" charset="0"/>
                      </a:rPr>
                      <m:t>ψ</m:t>
                    </m:r>
                  </m:oMath>
                </a14:m>
                <a:r>
                  <a:rPr lang="en-US" altLang="zh-CN" sz="2800" dirty="0"/>
                  <a:t>, </a:t>
                </a:r>
              </a:p>
              <a:p>
                <a:pPr marL="0" indent="0">
                  <a:buNone/>
                </a:pPr>
                <a14:m>
                  <m:oMath xmlns:m="http://schemas.openxmlformats.org/officeDocument/2006/math">
                    <m:sSub>
                      <m:sSubPr>
                        <m:ctrlPr>
                          <a:rPr lang="en-US" altLang="zh-CN" sz="2800" i="1">
                            <a:latin typeface="Cambria Math" panose="02040503050406030204" pitchFamily="18" charset="0"/>
                          </a:rPr>
                        </m:ctrlPr>
                      </m:sSubPr>
                      <m:e>
                        <m:r>
                          <a:rPr lang="en-US" altLang="zh-CN" sz="2800" i="1" dirty="0">
                            <a:latin typeface="Cambria Math" panose="02040503050406030204" pitchFamily="18" charset="0"/>
                          </a:rPr>
                          <m:t>𝑚</m:t>
                        </m:r>
                      </m:e>
                      <m:sub>
                        <m:r>
                          <a:rPr lang="en-US" altLang="zh-CN" sz="2800" i="1" dirty="0">
                            <a:latin typeface="Cambria Math" panose="02040503050406030204" pitchFamily="18" charset="0"/>
                          </a:rPr>
                          <m:t>2</m:t>
                        </m:r>
                        <m:r>
                          <a:rPr lang="en-US" altLang="zh-CN" sz="2800" b="0" i="1" dirty="0" smtClean="0">
                            <a:latin typeface="Cambria Math" panose="02040503050406030204" pitchFamily="18" charset="0"/>
                          </a:rPr>
                          <m:t>2</m:t>
                        </m:r>
                      </m:sub>
                    </m:sSub>
                    <m:r>
                      <a:rPr lang="en-US" altLang="zh-CN" sz="2800" b="0" i="1" smtClean="0">
                        <a:latin typeface="Cambria Math" panose="02040503050406030204" pitchFamily="18" charset="0"/>
                      </a:rPr>
                      <m:t>=</m:t>
                    </m:r>
                    <m:rad>
                      <m:radPr>
                        <m:degHide m:val="on"/>
                        <m:ctrlPr>
                          <a:rPr lang="en-US" altLang="zh-CN" sz="2800" i="1" dirty="0">
                            <a:latin typeface="Cambria Math" panose="02040503050406030204" pitchFamily="18" charset="0"/>
                          </a:rPr>
                        </m:ctrlPr>
                      </m:radPr>
                      <m:deg/>
                      <m:e>
                        <m:f>
                          <m:fPr>
                            <m:ctrlPr>
                              <a:rPr lang="en-US" altLang="zh-CN" sz="2800" i="1" dirty="0">
                                <a:latin typeface="Cambria Math" panose="02040503050406030204" pitchFamily="18" charset="0"/>
                              </a:rPr>
                            </m:ctrlPr>
                          </m:fPr>
                          <m:num>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b="0" i="1" dirty="0" smtClean="0">
                                    <a:latin typeface="Cambria Math" panose="02040503050406030204" pitchFamily="18" charset="0"/>
                                  </a:rPr>
                                  <m:t>1</m:t>
                                </m:r>
                              </m:sub>
                            </m:sSub>
                          </m:num>
                          <m:den>
                            <m:sSub>
                              <m:sSubPr>
                                <m:ctrlPr>
                                  <a:rPr lang="el-GR" altLang="zh-CN" sz="2800" i="1" dirty="0">
                                    <a:latin typeface="Cambria Math" panose="02040503050406030204" pitchFamily="18" charset="0"/>
                                  </a:rPr>
                                </m:ctrlPr>
                              </m:sSubPr>
                              <m:e>
                                <m:r>
                                  <a:rPr lang="el-GR" altLang="zh-CN" sz="2800" i="1" dirty="0">
                                    <a:latin typeface="Cambria Math" panose="02040503050406030204" pitchFamily="18" charset="0"/>
                                  </a:rPr>
                                  <m:t>𝛽</m:t>
                                </m:r>
                              </m:e>
                              <m:sub>
                                <m:r>
                                  <a:rPr lang="en-US" altLang="zh-CN" sz="2800" b="0" i="1" dirty="0" smtClean="0">
                                    <a:latin typeface="Cambria Math" panose="02040503050406030204" pitchFamily="18" charset="0"/>
                                  </a:rPr>
                                  <m:t>2</m:t>
                                </m:r>
                              </m:sub>
                            </m:sSub>
                          </m:den>
                        </m:f>
                      </m:e>
                    </m:rad>
                    <m:r>
                      <a:rPr lang="en-US" altLang="zh-CN" sz="2800" i="1" dirty="0">
                        <a:latin typeface="Cambria Math" panose="02040503050406030204" pitchFamily="18" charset="0"/>
                      </a:rPr>
                      <m:t>(</m:t>
                    </m:r>
                    <m:r>
                      <a:rPr lang="en-US" altLang="zh-CN" sz="2800" i="1" dirty="0">
                        <a:latin typeface="Cambria Math" panose="02040503050406030204" pitchFamily="18" charset="0"/>
                      </a:rPr>
                      <m:t>𝐶𝑜𝑠</m:t>
                    </m:r>
                    <m:r>
                      <m:rPr>
                        <m:sty m:val="p"/>
                      </m:rPr>
                      <a:rPr lang="el-GR" altLang="zh-CN" sz="2800" i="1" dirty="0">
                        <a:latin typeface="Cambria Math" panose="02040503050406030204" pitchFamily="18" charset="0"/>
                      </a:rPr>
                      <m:t>ψ</m:t>
                    </m:r>
                    <m:r>
                      <a:rPr lang="en-US" altLang="zh-CN" sz="2800" b="0" i="1" dirty="0" smtClean="0">
                        <a:latin typeface="Cambria Math" panose="02040503050406030204" pitchFamily="18" charset="0"/>
                      </a:rPr>
                      <m:t>−</m:t>
                    </m:r>
                    <m:sSub>
                      <m:sSubPr>
                        <m:ctrlPr>
                          <a:rPr lang="el-GR"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α</m:t>
                        </m:r>
                      </m:e>
                      <m:sub>
                        <m:r>
                          <a:rPr lang="en-US" altLang="zh-CN" sz="2800" b="0" i="1" dirty="0" smtClean="0">
                            <a:latin typeface="Cambria Math" panose="02040503050406030204" pitchFamily="18" charset="0"/>
                          </a:rPr>
                          <m:t>2</m:t>
                        </m:r>
                      </m:sub>
                    </m:sSub>
                    <m:r>
                      <a:rPr lang="en-US" altLang="zh-CN" sz="2800" i="1" dirty="0">
                        <a:latin typeface="Cambria Math" panose="02040503050406030204" pitchFamily="18" charset="0"/>
                      </a:rPr>
                      <m:t>𝑆𝑖𝑛</m:t>
                    </m:r>
                    <m:r>
                      <m:rPr>
                        <m:sty m:val="p"/>
                      </m:rPr>
                      <a:rPr lang="el-GR" altLang="zh-CN" sz="2800" i="1" dirty="0">
                        <a:latin typeface="Cambria Math" panose="02040503050406030204" pitchFamily="18" charset="0"/>
                      </a:rPr>
                      <m:t>ψ</m:t>
                    </m:r>
                    <m:r>
                      <a:rPr lang="en-US" altLang="zh-CN" sz="2800" i="1" dirty="0">
                        <a:latin typeface="Cambria Math" panose="02040503050406030204" pitchFamily="18" charset="0"/>
                      </a:rPr>
                      <m:t>)</m:t>
                    </m:r>
                    <m:r>
                      <m:rPr>
                        <m:nor/>
                      </m:rPr>
                      <a:rPr lang="en-US" altLang="zh-CN" sz="2800" dirty="0"/>
                      <m:t>,</m:t>
                    </m:r>
                  </m:oMath>
                </a14:m>
                <a:r>
                  <a:rPr lang="en-US" altLang="zh-CN" sz="2800" dirty="0"/>
                  <a:t> </a:t>
                </a:r>
                <a14:m>
                  <m:oMath xmlns:m="http://schemas.openxmlformats.org/officeDocument/2006/math">
                    <m:r>
                      <m:rPr>
                        <m:sty m:val="p"/>
                      </m:rPr>
                      <a:rPr lang="el-GR" altLang="zh-CN" sz="2800" i="1" dirty="0">
                        <a:latin typeface="Cambria Math" panose="02040503050406030204" pitchFamily="18" charset="0"/>
                      </a:rPr>
                      <m:t>ψ</m:t>
                    </m:r>
                  </m:oMath>
                </a14:m>
                <a:r>
                  <a:rPr lang="en-US" altLang="zh-CN" sz="2800" dirty="0"/>
                  <a:t> is the phase advance from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𝑠</m:t>
                        </m:r>
                      </m:e>
                      <m:sub>
                        <m:r>
                          <a:rPr lang="en-US" altLang="zh-CN" sz="2800" i="1">
                            <a:latin typeface="Cambria Math" panose="02040503050406030204" pitchFamily="18" charset="0"/>
                          </a:rPr>
                          <m:t>1</m:t>
                        </m:r>
                      </m:sub>
                    </m:sSub>
                  </m:oMath>
                </a14:m>
                <a:r>
                  <a:rPr lang="en-US" altLang="zh-CN" sz="2800" dirty="0"/>
                  <a:t> to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𝑠</m:t>
                        </m:r>
                      </m:e>
                      <m:sub>
                        <m:r>
                          <a:rPr lang="en-US" altLang="zh-CN" sz="2800" b="0" i="1" smtClean="0">
                            <a:latin typeface="Cambria Math" panose="02040503050406030204" pitchFamily="18" charset="0"/>
                          </a:rPr>
                          <m:t>2</m:t>
                        </m:r>
                      </m:sub>
                    </m:sSub>
                  </m:oMath>
                </a14:m>
                <a:r>
                  <a:rPr lang="en-US" altLang="zh-CN" sz="2800" dirty="0"/>
                  <a:t>.</a:t>
                </a:r>
              </a:p>
              <a:p>
                <a:pPr marL="0" indent="0">
                  <a:buNone/>
                </a:pPr>
                <a:endParaRPr lang="en-US" altLang="zh-CN" sz="2800" dirty="0"/>
              </a:p>
              <a:p>
                <a:pPr marL="0" indent="0">
                  <a:buNone/>
                </a:pPr>
                <a:endParaRPr lang="en-US" altLang="zh-CN" sz="2800"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A2063CA0-66DB-4D7F-B56B-03408D698DCE}"/>
                  </a:ext>
                </a:extLst>
              </p:cNvPr>
              <p:cNvSpPr>
                <a:spLocks noGrp="1" noRot="1" noChangeAspect="1" noMove="1" noResize="1" noEditPoints="1" noAdjustHandles="1" noChangeArrowheads="1" noChangeShapeType="1" noTextEdit="1"/>
              </p:cNvSpPr>
              <p:nvPr>
                <p:ph idx="1"/>
              </p:nvPr>
            </p:nvSpPr>
            <p:spPr>
              <a:xfrm>
                <a:off x="838200" y="901874"/>
                <a:ext cx="10515600" cy="5275089"/>
              </a:xfrm>
              <a:blipFill>
                <a:blip r:embed="rId2"/>
                <a:stretch>
                  <a:fillRect l="-638" t="-2197"/>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F55E260B-BF96-40F5-9B80-696D5280C8FF}"/>
              </a:ext>
            </a:extLst>
          </p:cNvPr>
          <p:cNvSpPr>
            <a:spLocks noGrp="1"/>
          </p:cNvSpPr>
          <p:nvPr>
            <p:ph type="sldNum" sz="quarter" idx="12"/>
          </p:nvPr>
        </p:nvSpPr>
        <p:spPr/>
        <p:txBody>
          <a:bodyPr/>
          <a:lstStyle/>
          <a:p>
            <a:fld id="{BECEA2A7-8118-4BBB-B458-A85BC23F12DD}" type="slidenum">
              <a:rPr lang="zh-CN" altLang="en-US" smtClean="0"/>
              <a:t>63</a:t>
            </a:fld>
            <a:endParaRPr lang="zh-CN" altLang="en-US"/>
          </a:p>
        </p:txBody>
      </p:sp>
    </p:spTree>
    <p:extLst>
      <p:ext uri="{BB962C8B-B14F-4D97-AF65-F5344CB8AC3E}">
        <p14:creationId xmlns:p14="http://schemas.microsoft.com/office/powerpoint/2010/main" val="9924645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5F2588-4932-4E02-9D8D-A0CFB2FBACB1}"/>
              </a:ext>
            </a:extLst>
          </p:cNvPr>
          <p:cNvSpPr>
            <a:spLocks noGrp="1"/>
          </p:cNvSpPr>
          <p:nvPr>
            <p:ph type="title"/>
          </p:nvPr>
        </p:nvSpPr>
        <p:spPr>
          <a:xfrm>
            <a:off x="799454" y="171396"/>
            <a:ext cx="10515600" cy="712007"/>
          </a:xfrm>
        </p:spPr>
        <p:txBody>
          <a:bodyPr/>
          <a:lstStyle/>
          <a:p>
            <a:r>
              <a:rPr lang="en-US" altLang="zh-CN" dirty="0"/>
              <a:t>Dispersion suppressor(</a:t>
            </a:r>
            <a:r>
              <a:rPr lang="zh-CN" altLang="en-US" dirty="0"/>
              <a:t>消色散节</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034F4CD-55EE-42F8-A985-D027FBBC61E3}"/>
                  </a:ext>
                </a:extLst>
              </p:cNvPr>
              <p:cNvSpPr>
                <a:spLocks noGrp="1"/>
              </p:cNvSpPr>
              <p:nvPr>
                <p:ph idx="1"/>
              </p:nvPr>
            </p:nvSpPr>
            <p:spPr>
              <a:xfrm>
                <a:off x="838200" y="1015139"/>
                <a:ext cx="10515600" cy="5161824"/>
              </a:xfrm>
            </p:spPr>
            <p:txBody>
              <a:bodyPr>
                <a:normAutofit fontScale="62500" lnSpcReduction="20000"/>
              </a:bodyPr>
              <a:lstStyle/>
              <a:p>
                <a:pPr marL="0" indent="0">
                  <a:buNone/>
                </a:pPr>
                <a:r>
                  <a:rPr lang="en-US" altLang="zh-CN" sz="4200" dirty="0"/>
                  <a:t>In accelerator design, the dispersion free section is necessary for many purpose, interaction point, RF cavity, injection point for collider, insertion device for light source. For light source there are DBA, TBA, QBA, 7BA, MBA structures to make dispersion free. In principal, using two banding magnets, at least one quadrupole magnets and enough drift space can make both the dispersion and dispersion angle to 0, such structure can be called dispersion suppressor. Let one quadrupoles between two bands, the structure is (</a:t>
                </a:r>
                <a14:m>
                  <m:oMath xmlns:m="http://schemas.openxmlformats.org/officeDocument/2006/math">
                    <m:sSub>
                      <m:sSubPr>
                        <m:ctrlPr>
                          <a:rPr lang="en-US" altLang="zh-CN" sz="4200" i="1">
                            <a:latin typeface="Cambria Math" panose="02040503050406030204" pitchFamily="18" charset="0"/>
                          </a:rPr>
                        </m:ctrlPr>
                      </m:sSubPr>
                      <m:e>
                        <m:r>
                          <a:rPr lang="en-US" altLang="zh-CN" sz="4200" b="0" i="1" smtClean="0">
                            <a:latin typeface="Cambria Math" panose="02040503050406030204" pitchFamily="18" charset="0"/>
                          </a:rPr>
                          <m:t>𝐵</m:t>
                        </m:r>
                      </m:e>
                      <m:sub>
                        <m:r>
                          <a:rPr lang="en-US" altLang="zh-CN" sz="4200" b="0" i="1" smtClean="0">
                            <a:latin typeface="Cambria Math" panose="02040503050406030204" pitchFamily="18" charset="0"/>
                          </a:rPr>
                          <m:t>2</m:t>
                        </m:r>
                      </m:sub>
                    </m:sSub>
                  </m:oMath>
                </a14:m>
                <a:r>
                  <a:rPr lang="en-US" altLang="zh-CN" sz="4200" dirty="0"/>
                  <a:t>, </a:t>
                </a:r>
                <a14:m>
                  <m:oMath xmlns:m="http://schemas.openxmlformats.org/officeDocument/2006/math">
                    <m:sSub>
                      <m:sSubPr>
                        <m:ctrlPr>
                          <a:rPr lang="en-US" altLang="zh-CN" sz="4200" i="1">
                            <a:latin typeface="Cambria Math" panose="02040503050406030204" pitchFamily="18" charset="0"/>
                          </a:rPr>
                        </m:ctrlPr>
                      </m:sSubPr>
                      <m:e>
                        <m:r>
                          <a:rPr lang="en-US" altLang="zh-CN" sz="4200" b="0" i="1" smtClean="0">
                            <a:latin typeface="Cambria Math" panose="02040503050406030204" pitchFamily="18" charset="0"/>
                          </a:rPr>
                          <m:t>𝐿</m:t>
                        </m:r>
                      </m:e>
                      <m:sub>
                        <m:r>
                          <a:rPr lang="en-US" altLang="zh-CN" sz="4200" b="0" i="1" smtClean="0">
                            <a:latin typeface="Cambria Math" panose="02040503050406030204" pitchFamily="18" charset="0"/>
                          </a:rPr>
                          <m:t>2</m:t>
                        </m:r>
                      </m:sub>
                    </m:sSub>
                  </m:oMath>
                </a14:m>
                <a:r>
                  <a:rPr lang="en-US" altLang="zh-CN" sz="4200" dirty="0"/>
                  <a:t>, </a:t>
                </a:r>
                <a14:m>
                  <m:oMath xmlns:m="http://schemas.openxmlformats.org/officeDocument/2006/math">
                    <m:r>
                      <a:rPr lang="en-US" altLang="zh-CN" sz="4200" i="1">
                        <a:latin typeface="Cambria Math" panose="02040503050406030204" pitchFamily="18" charset="0"/>
                      </a:rPr>
                      <m:t>𝑄</m:t>
                    </m:r>
                  </m:oMath>
                </a14:m>
                <a:r>
                  <a:rPr lang="en-US" altLang="zh-CN" sz="4200" dirty="0"/>
                  <a:t>, </a:t>
                </a:r>
                <a14:m>
                  <m:oMath xmlns:m="http://schemas.openxmlformats.org/officeDocument/2006/math">
                    <m:sSub>
                      <m:sSubPr>
                        <m:ctrlPr>
                          <a:rPr lang="en-US" altLang="zh-CN" sz="4200" i="1">
                            <a:latin typeface="Cambria Math" panose="02040503050406030204" pitchFamily="18" charset="0"/>
                          </a:rPr>
                        </m:ctrlPr>
                      </m:sSubPr>
                      <m:e>
                        <m:r>
                          <a:rPr lang="en-US" altLang="zh-CN" sz="4200" b="0" i="1" smtClean="0">
                            <a:latin typeface="Cambria Math" panose="02040503050406030204" pitchFamily="18" charset="0"/>
                          </a:rPr>
                          <m:t>𝐿</m:t>
                        </m:r>
                      </m:e>
                      <m:sub>
                        <m:r>
                          <a:rPr lang="en-US" altLang="zh-CN" sz="4200" b="0" i="1" smtClean="0">
                            <a:latin typeface="Cambria Math" panose="02040503050406030204" pitchFamily="18" charset="0"/>
                          </a:rPr>
                          <m:t>1</m:t>
                        </m:r>
                      </m:sub>
                    </m:sSub>
                  </m:oMath>
                </a14:m>
                <a:r>
                  <a:rPr lang="en-US" altLang="zh-CN" sz="4200" dirty="0"/>
                  <a:t>, </a:t>
                </a:r>
                <a14:m>
                  <m:oMath xmlns:m="http://schemas.openxmlformats.org/officeDocument/2006/math">
                    <m:sSub>
                      <m:sSubPr>
                        <m:ctrlPr>
                          <a:rPr lang="en-US" altLang="zh-CN" sz="4200" i="1">
                            <a:latin typeface="Cambria Math" panose="02040503050406030204" pitchFamily="18" charset="0"/>
                          </a:rPr>
                        </m:ctrlPr>
                      </m:sSubPr>
                      <m:e>
                        <m:r>
                          <a:rPr lang="en-US" altLang="zh-CN" sz="4200" b="0" i="1" smtClean="0">
                            <a:latin typeface="Cambria Math" panose="02040503050406030204" pitchFamily="18" charset="0"/>
                          </a:rPr>
                          <m:t>𝐵</m:t>
                        </m:r>
                      </m:e>
                      <m:sub>
                        <m:r>
                          <a:rPr lang="en-US" altLang="zh-CN" sz="4200" b="0" i="1" smtClean="0">
                            <a:latin typeface="Cambria Math" panose="02040503050406030204" pitchFamily="18" charset="0"/>
                          </a:rPr>
                          <m:t>1</m:t>
                        </m:r>
                      </m:sub>
                    </m:sSub>
                  </m:oMath>
                </a14:m>
                <a:r>
                  <a:rPr lang="en-US" altLang="zh-CN" sz="4200" dirty="0"/>
                  <a:t>), the total transfer map is</a:t>
                </a:r>
              </a:p>
              <a:p>
                <a:pPr marL="0" indent="0">
                  <a:buNone/>
                </a:pPr>
                <a:endParaRPr lang="en-US" altLang="zh-CN" sz="4200" dirty="0"/>
              </a:p>
              <a:p>
                <a:pPr marL="0" indent="0">
                  <a:buNone/>
                </a:pPr>
                <a14:m>
                  <m:oMathPara xmlns:m="http://schemas.openxmlformats.org/officeDocument/2006/math">
                    <m:oMathParaPr>
                      <m:jc m:val="left"/>
                    </m:oMathParaPr>
                    <m:oMath xmlns:m="http://schemas.openxmlformats.org/officeDocument/2006/math">
                      <m:r>
                        <a:rPr lang="en-US" altLang="zh-CN" sz="3000" b="0" i="1" smtClean="0">
                          <a:latin typeface="Cambria Math" panose="02040503050406030204" pitchFamily="18" charset="0"/>
                        </a:rPr>
                        <m:t>𝑀</m:t>
                      </m:r>
                      <m:r>
                        <a:rPr lang="en-US" altLang="zh-CN" sz="3000" b="0" i="1" smtClean="0">
                          <a:latin typeface="Cambria Math" panose="02040503050406030204" pitchFamily="18" charset="0"/>
                        </a:rPr>
                        <m:t>=</m:t>
                      </m:r>
                      <m:d>
                        <m:dPr>
                          <m:ctrlPr>
                            <a:rPr lang="en-US" altLang="zh-CN" sz="3000" i="1">
                              <a:latin typeface="Cambria Math" panose="02040503050406030204" pitchFamily="18" charset="0"/>
                            </a:rPr>
                          </m:ctrlPr>
                        </m:dPr>
                        <m:e>
                          <m:m>
                            <m:mPr>
                              <m:mcs>
                                <m:mc>
                                  <m:mcPr>
                                    <m:count m:val="3"/>
                                    <m:mcJc m:val="center"/>
                                  </m:mcPr>
                                </m:mc>
                              </m:mcs>
                              <m:ctrlPr>
                                <a:rPr lang="en-US" altLang="zh-CN" sz="3000" i="1">
                                  <a:latin typeface="Cambria Math" panose="02040503050406030204" pitchFamily="18" charset="0"/>
                                </a:rPr>
                              </m:ctrlPr>
                            </m:mPr>
                            <m:mr>
                              <m:e>
                                <m:r>
                                  <a:rPr lang="en-US" altLang="zh-CN" sz="3000" i="1" dirty="0">
                                    <a:latin typeface="Cambria Math" panose="02040503050406030204" pitchFamily="18" charset="0"/>
                                  </a:rPr>
                                  <m:t>𝐶𝑜𝑠</m:t>
                                </m:r>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b="0" i="1" dirty="0" smtClean="0">
                                        <a:latin typeface="Cambria Math" panose="02040503050406030204" pitchFamily="18" charset="0"/>
                                      </a:rPr>
                                      <m:t>2</m:t>
                                    </m:r>
                                  </m:sub>
                                </m:sSub>
                              </m:e>
                              <m:e>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ρ</m:t>
                                    </m:r>
                                  </m:e>
                                  <m:sub>
                                    <m:r>
                                      <a:rPr lang="en-US" altLang="zh-CN" sz="3000" b="0" i="1" dirty="0" smtClean="0">
                                        <a:latin typeface="Cambria Math" panose="02040503050406030204" pitchFamily="18" charset="0"/>
                                      </a:rPr>
                                      <m:t>2</m:t>
                                    </m:r>
                                  </m:sub>
                                </m:sSub>
                                <m:r>
                                  <a:rPr lang="en-US" altLang="zh-CN" sz="3000" i="1" dirty="0">
                                    <a:latin typeface="Cambria Math" panose="02040503050406030204" pitchFamily="18" charset="0"/>
                                  </a:rPr>
                                  <m:t>𝑆𝑖𝑛</m:t>
                                </m:r>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b="0" i="1" dirty="0" smtClean="0">
                                        <a:latin typeface="Cambria Math" panose="02040503050406030204" pitchFamily="18" charset="0"/>
                                      </a:rPr>
                                      <m:t>2</m:t>
                                    </m:r>
                                  </m:sub>
                                </m:sSub>
                              </m:e>
                              <m:e>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ρ</m:t>
                                    </m:r>
                                  </m:e>
                                  <m:sub>
                                    <m:r>
                                      <a:rPr lang="en-US" altLang="zh-CN" sz="3000" b="0" i="1" dirty="0" smtClean="0">
                                        <a:latin typeface="Cambria Math" panose="02040503050406030204" pitchFamily="18" charset="0"/>
                                      </a:rPr>
                                      <m:t>2</m:t>
                                    </m:r>
                                  </m:sub>
                                </m:sSub>
                                <m:r>
                                  <a:rPr lang="en-US" altLang="zh-CN" sz="3000" i="1" dirty="0">
                                    <a:latin typeface="Cambria Math" panose="02040503050406030204" pitchFamily="18" charset="0"/>
                                  </a:rPr>
                                  <m:t>(1−</m:t>
                                </m:r>
                                <m:r>
                                  <a:rPr lang="en-US" altLang="zh-CN" sz="3000" i="1" dirty="0">
                                    <a:latin typeface="Cambria Math" panose="02040503050406030204" pitchFamily="18" charset="0"/>
                                  </a:rPr>
                                  <m:t>𝐶𝑜𝑠</m:t>
                                </m:r>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b="0" i="1" dirty="0" smtClean="0">
                                        <a:latin typeface="Cambria Math" panose="02040503050406030204" pitchFamily="18" charset="0"/>
                                      </a:rPr>
                                      <m:t>2</m:t>
                                    </m:r>
                                  </m:sub>
                                </m:sSub>
                                <m:r>
                                  <a:rPr lang="en-US" altLang="zh-CN" sz="3000" i="1" dirty="0">
                                    <a:latin typeface="Cambria Math" panose="02040503050406030204" pitchFamily="18" charset="0"/>
                                  </a:rPr>
                                  <m:t>)</m:t>
                                </m:r>
                              </m:e>
                            </m:mr>
                            <m:mr>
                              <m:e>
                                <m:r>
                                  <a:rPr lang="en-US" altLang="zh-CN" sz="3000" i="1">
                                    <a:latin typeface="Cambria Math" panose="02040503050406030204" pitchFamily="18" charset="0"/>
                                  </a:rPr>
                                  <m:t>−</m:t>
                                </m:r>
                                <m:f>
                                  <m:fPr>
                                    <m:ctrlPr>
                                      <a:rPr lang="en-US" altLang="zh-CN" sz="3000" i="1" dirty="0">
                                        <a:latin typeface="Cambria Math" panose="02040503050406030204" pitchFamily="18" charset="0"/>
                                      </a:rPr>
                                    </m:ctrlPr>
                                  </m:fPr>
                                  <m:num>
                                    <m:r>
                                      <a:rPr lang="en-US" altLang="zh-CN" sz="3000" i="1" dirty="0">
                                        <a:latin typeface="Cambria Math" panose="02040503050406030204" pitchFamily="18" charset="0"/>
                                      </a:rPr>
                                      <m:t>1</m:t>
                                    </m:r>
                                  </m:num>
                                  <m:den>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ρ</m:t>
                                        </m:r>
                                      </m:e>
                                      <m:sub>
                                        <m:r>
                                          <a:rPr lang="en-US" altLang="zh-CN" sz="3000" b="0" i="1" dirty="0" smtClean="0">
                                            <a:latin typeface="Cambria Math" panose="02040503050406030204" pitchFamily="18" charset="0"/>
                                          </a:rPr>
                                          <m:t>2</m:t>
                                        </m:r>
                                      </m:sub>
                                    </m:sSub>
                                  </m:den>
                                </m:f>
                                <m:r>
                                  <a:rPr lang="en-US" altLang="zh-CN" sz="3000" i="1" dirty="0">
                                    <a:latin typeface="Cambria Math" panose="02040503050406030204" pitchFamily="18" charset="0"/>
                                  </a:rPr>
                                  <m:t>𝑆𝑖𝑛</m:t>
                                </m:r>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b="0" i="1" dirty="0" smtClean="0">
                                        <a:latin typeface="Cambria Math" panose="02040503050406030204" pitchFamily="18" charset="0"/>
                                      </a:rPr>
                                      <m:t>2</m:t>
                                    </m:r>
                                  </m:sub>
                                </m:sSub>
                              </m:e>
                              <m:e>
                                <m:r>
                                  <a:rPr lang="en-US" altLang="zh-CN" sz="3000" i="1" dirty="0">
                                    <a:latin typeface="Cambria Math" panose="02040503050406030204" pitchFamily="18" charset="0"/>
                                  </a:rPr>
                                  <m:t>𝐶𝑜𝑠</m:t>
                                </m:r>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b="0" i="1" dirty="0" smtClean="0">
                                        <a:latin typeface="Cambria Math" panose="02040503050406030204" pitchFamily="18" charset="0"/>
                                      </a:rPr>
                                      <m:t>2</m:t>
                                    </m:r>
                                  </m:sub>
                                </m:sSub>
                              </m:e>
                              <m:e>
                                <m:r>
                                  <a:rPr lang="en-US" altLang="zh-CN" sz="3000" i="1" dirty="0">
                                    <a:latin typeface="Cambria Math" panose="02040503050406030204" pitchFamily="18" charset="0"/>
                                  </a:rPr>
                                  <m:t>𝑆𝑖𝑛</m:t>
                                </m:r>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b="0" i="1" dirty="0" smtClean="0">
                                        <a:latin typeface="Cambria Math" panose="02040503050406030204" pitchFamily="18" charset="0"/>
                                      </a:rPr>
                                      <m:t>2</m:t>
                                    </m:r>
                                  </m:sub>
                                </m:sSub>
                              </m:e>
                            </m:mr>
                            <m:mr>
                              <m:e>
                                <m:r>
                                  <a:rPr lang="en-US" altLang="zh-CN" sz="3000" i="1">
                                    <a:latin typeface="Cambria Math" panose="02040503050406030204" pitchFamily="18" charset="0"/>
                                  </a:rPr>
                                  <m:t>0</m:t>
                                </m:r>
                              </m:e>
                              <m:e>
                                <m:r>
                                  <a:rPr lang="en-US" altLang="zh-CN" sz="3000" i="1">
                                    <a:latin typeface="Cambria Math" panose="02040503050406030204" pitchFamily="18" charset="0"/>
                                  </a:rPr>
                                  <m:t>0</m:t>
                                </m:r>
                              </m:e>
                              <m:e>
                                <m:r>
                                  <a:rPr lang="en-US" altLang="zh-CN" sz="3000" i="1">
                                    <a:latin typeface="Cambria Math" panose="02040503050406030204" pitchFamily="18" charset="0"/>
                                  </a:rPr>
                                  <m:t>1</m:t>
                                </m:r>
                              </m:e>
                            </m:mr>
                          </m:m>
                        </m:e>
                      </m:d>
                      <m:d>
                        <m:dPr>
                          <m:ctrlPr>
                            <a:rPr lang="en-US" altLang="zh-CN" sz="3000" i="1">
                              <a:latin typeface="Cambria Math" panose="02040503050406030204" pitchFamily="18" charset="0"/>
                            </a:rPr>
                          </m:ctrlPr>
                        </m:dPr>
                        <m:e>
                          <m:m>
                            <m:mPr>
                              <m:mcs>
                                <m:mc>
                                  <m:mcPr>
                                    <m:count m:val="3"/>
                                    <m:mcJc m:val="center"/>
                                  </m:mcPr>
                                </m:mc>
                              </m:mcs>
                              <m:ctrlPr>
                                <a:rPr lang="en-US" altLang="zh-CN" sz="3000" i="1">
                                  <a:latin typeface="Cambria Math" panose="02040503050406030204" pitchFamily="18" charset="0"/>
                                </a:rPr>
                              </m:ctrlPr>
                            </m:mPr>
                            <m:mr>
                              <m:e>
                                <m:r>
                                  <m:rPr>
                                    <m:brk m:alnAt="7"/>
                                  </m:rPr>
                                  <a:rPr lang="en-US" altLang="zh-CN" sz="3000" b="0" i="1" smtClean="0">
                                    <a:latin typeface="Cambria Math" panose="02040503050406030204" pitchFamily="18" charset="0"/>
                                  </a:rPr>
                                  <m:t>1</m:t>
                                </m:r>
                              </m:e>
                              <m:e>
                                <m:sSub>
                                  <m:sSubPr>
                                    <m:ctrlPr>
                                      <a:rPr lang="en-US" altLang="zh-CN" sz="3000" i="1">
                                        <a:latin typeface="Cambria Math" panose="02040503050406030204" pitchFamily="18" charset="0"/>
                                      </a:rPr>
                                    </m:ctrlPr>
                                  </m:sSubPr>
                                  <m:e>
                                    <m:r>
                                      <a:rPr lang="en-US" altLang="zh-CN" sz="3000" i="1">
                                        <a:latin typeface="Cambria Math" panose="02040503050406030204" pitchFamily="18" charset="0"/>
                                      </a:rPr>
                                      <m:t>𝐿</m:t>
                                    </m:r>
                                  </m:e>
                                  <m:sub>
                                    <m:r>
                                      <a:rPr lang="en-US" altLang="zh-CN" sz="3000" b="0" i="1" dirty="0" smtClean="0">
                                        <a:latin typeface="Cambria Math" panose="02040503050406030204" pitchFamily="18" charset="0"/>
                                      </a:rPr>
                                      <m:t>2</m:t>
                                    </m:r>
                                  </m:sub>
                                </m:sSub>
                              </m:e>
                              <m:e>
                                <m:r>
                                  <a:rPr lang="en-US" altLang="zh-CN" sz="3000" b="0" i="1" dirty="0" smtClean="0">
                                    <a:latin typeface="Cambria Math" panose="02040503050406030204" pitchFamily="18" charset="0"/>
                                  </a:rPr>
                                  <m:t>0</m:t>
                                </m:r>
                              </m:e>
                            </m:mr>
                            <m:mr>
                              <m:e>
                                <m:r>
                                  <a:rPr lang="en-US" altLang="zh-CN" sz="3000" b="0" i="1" dirty="0" smtClean="0">
                                    <a:latin typeface="Cambria Math" panose="02040503050406030204" pitchFamily="18" charset="0"/>
                                  </a:rPr>
                                  <m:t>0</m:t>
                                </m:r>
                              </m:e>
                              <m:e>
                                <m:r>
                                  <a:rPr lang="en-US" altLang="zh-CN" sz="3000" b="0" i="1" dirty="0" smtClean="0">
                                    <a:latin typeface="Cambria Math" panose="02040503050406030204" pitchFamily="18" charset="0"/>
                                  </a:rPr>
                                  <m:t>1</m:t>
                                </m:r>
                              </m:e>
                              <m:e>
                                <m:r>
                                  <a:rPr lang="en-US" altLang="zh-CN" sz="3000" b="0" i="1" dirty="0" smtClean="0">
                                    <a:latin typeface="Cambria Math" panose="02040503050406030204" pitchFamily="18" charset="0"/>
                                  </a:rPr>
                                  <m:t>0</m:t>
                                </m:r>
                              </m:e>
                            </m:mr>
                            <m:mr>
                              <m:e>
                                <m:r>
                                  <a:rPr lang="en-US" altLang="zh-CN" sz="3000" i="1">
                                    <a:latin typeface="Cambria Math" panose="02040503050406030204" pitchFamily="18" charset="0"/>
                                  </a:rPr>
                                  <m:t>0</m:t>
                                </m:r>
                              </m:e>
                              <m:e>
                                <m:r>
                                  <a:rPr lang="en-US" altLang="zh-CN" sz="3000" i="1">
                                    <a:latin typeface="Cambria Math" panose="02040503050406030204" pitchFamily="18" charset="0"/>
                                  </a:rPr>
                                  <m:t>0</m:t>
                                </m:r>
                              </m:e>
                              <m:e>
                                <m:r>
                                  <a:rPr lang="en-US" altLang="zh-CN" sz="3000" i="1">
                                    <a:latin typeface="Cambria Math" panose="02040503050406030204" pitchFamily="18" charset="0"/>
                                  </a:rPr>
                                  <m:t>1</m:t>
                                </m:r>
                              </m:e>
                            </m:mr>
                          </m:m>
                        </m:e>
                      </m:d>
                    </m:oMath>
                  </m:oMathPara>
                </a14:m>
                <a:endParaRPr lang="en-US" altLang="zh-CN" sz="3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US" altLang="zh-CN" sz="3000" i="1">
                              <a:latin typeface="Cambria Math" panose="02040503050406030204" pitchFamily="18" charset="0"/>
                            </a:rPr>
                          </m:ctrlPr>
                        </m:dPr>
                        <m:e>
                          <m:m>
                            <m:mPr>
                              <m:mcs>
                                <m:mc>
                                  <m:mcPr>
                                    <m:count m:val="3"/>
                                    <m:mcJc m:val="center"/>
                                  </m:mcPr>
                                </m:mc>
                              </m:mcs>
                              <m:ctrlPr>
                                <a:rPr lang="en-US" altLang="zh-CN" sz="3000" i="1">
                                  <a:latin typeface="Cambria Math" panose="02040503050406030204" pitchFamily="18" charset="0"/>
                                </a:rPr>
                              </m:ctrlPr>
                            </m:mPr>
                            <m:mr>
                              <m:e>
                                <m:r>
                                  <a:rPr lang="en-US" altLang="zh-CN" sz="3000" i="1" dirty="0">
                                    <a:latin typeface="Cambria Math" panose="02040503050406030204" pitchFamily="18" charset="0"/>
                                  </a:rPr>
                                  <m:t>𝐶𝑜𝑠</m:t>
                                </m:r>
                                <m:rad>
                                  <m:radPr>
                                    <m:degHide m:val="on"/>
                                    <m:ctrlPr>
                                      <a:rPr lang="en-US" altLang="zh-CN" sz="3000" i="1" dirty="0" smtClean="0">
                                        <a:latin typeface="Cambria Math" panose="02040503050406030204" pitchFamily="18" charset="0"/>
                                      </a:rPr>
                                    </m:ctrlPr>
                                  </m:radPr>
                                  <m:deg/>
                                  <m:e>
                                    <m:r>
                                      <a:rPr lang="en-US" altLang="zh-CN" sz="3000" b="0" i="1" dirty="0" smtClean="0">
                                        <a:latin typeface="Cambria Math" panose="02040503050406030204" pitchFamily="18" charset="0"/>
                                      </a:rPr>
                                      <m:t>𝐾</m:t>
                                    </m:r>
                                  </m:e>
                                </m:rad>
                                <m:sSub>
                                  <m:sSubPr>
                                    <m:ctrlPr>
                                      <a:rPr lang="en-US" altLang="zh-CN" sz="3000" i="1">
                                        <a:latin typeface="Cambria Math" panose="02040503050406030204" pitchFamily="18" charset="0"/>
                                      </a:rPr>
                                    </m:ctrlPr>
                                  </m:sSubPr>
                                  <m:e>
                                    <m:r>
                                      <a:rPr lang="en-US" altLang="zh-CN" sz="3000" b="0" i="1" smtClean="0">
                                        <a:latin typeface="Cambria Math" panose="02040503050406030204" pitchFamily="18" charset="0"/>
                                      </a:rPr>
                                      <m:t>𝐿</m:t>
                                    </m:r>
                                  </m:e>
                                  <m:sub>
                                    <m:r>
                                      <a:rPr lang="en-US" altLang="zh-CN" sz="3000" b="0" i="1" dirty="0" smtClean="0">
                                        <a:latin typeface="Cambria Math" panose="02040503050406030204" pitchFamily="18" charset="0"/>
                                      </a:rPr>
                                      <m:t>𝑞</m:t>
                                    </m:r>
                                  </m:sub>
                                </m:sSub>
                              </m:e>
                              <m:e>
                                <m:f>
                                  <m:fPr>
                                    <m:ctrlPr>
                                      <a:rPr lang="en-US" altLang="zh-CN" sz="3000" i="1" dirty="0">
                                        <a:latin typeface="Cambria Math" panose="02040503050406030204" pitchFamily="18" charset="0"/>
                                      </a:rPr>
                                    </m:ctrlPr>
                                  </m:fPr>
                                  <m:num>
                                    <m:r>
                                      <a:rPr lang="en-US" altLang="zh-CN" sz="3000" i="1" dirty="0">
                                        <a:latin typeface="Cambria Math" panose="02040503050406030204" pitchFamily="18" charset="0"/>
                                      </a:rPr>
                                      <m:t>1</m:t>
                                    </m:r>
                                  </m:num>
                                  <m:den>
                                    <m:rad>
                                      <m:radPr>
                                        <m:degHide m:val="on"/>
                                        <m:ctrlPr>
                                          <a:rPr lang="en-US" altLang="zh-CN" sz="3000" i="1" dirty="0">
                                            <a:latin typeface="Cambria Math" panose="02040503050406030204" pitchFamily="18" charset="0"/>
                                          </a:rPr>
                                        </m:ctrlPr>
                                      </m:radPr>
                                      <m:deg/>
                                      <m:e>
                                        <m:r>
                                          <a:rPr lang="en-US" altLang="zh-CN" sz="3000" i="1" dirty="0">
                                            <a:latin typeface="Cambria Math" panose="02040503050406030204" pitchFamily="18" charset="0"/>
                                          </a:rPr>
                                          <m:t>𝐾</m:t>
                                        </m:r>
                                      </m:e>
                                    </m:rad>
                                  </m:den>
                                </m:f>
                                <m:r>
                                  <a:rPr lang="en-US" altLang="zh-CN" sz="3000" b="0" i="1" dirty="0" smtClean="0">
                                    <a:latin typeface="Cambria Math" panose="02040503050406030204" pitchFamily="18" charset="0"/>
                                  </a:rPr>
                                  <m:t>𝑆𝑖𝑛</m:t>
                                </m:r>
                                <m:rad>
                                  <m:radPr>
                                    <m:degHide m:val="on"/>
                                    <m:ctrlPr>
                                      <a:rPr lang="en-US" altLang="zh-CN" sz="3000" i="1" dirty="0">
                                        <a:latin typeface="Cambria Math" panose="02040503050406030204" pitchFamily="18" charset="0"/>
                                      </a:rPr>
                                    </m:ctrlPr>
                                  </m:radPr>
                                  <m:deg/>
                                  <m:e>
                                    <m:r>
                                      <a:rPr lang="en-US" altLang="zh-CN" sz="3000" i="1" dirty="0">
                                        <a:latin typeface="Cambria Math" panose="02040503050406030204" pitchFamily="18" charset="0"/>
                                      </a:rPr>
                                      <m:t>𝐾</m:t>
                                    </m:r>
                                  </m:e>
                                </m:rad>
                                <m:sSub>
                                  <m:sSubPr>
                                    <m:ctrlPr>
                                      <a:rPr lang="en-US" altLang="zh-CN" sz="3000" i="1">
                                        <a:latin typeface="Cambria Math" panose="02040503050406030204" pitchFamily="18" charset="0"/>
                                      </a:rPr>
                                    </m:ctrlPr>
                                  </m:sSubPr>
                                  <m:e>
                                    <m:r>
                                      <a:rPr lang="en-US" altLang="zh-CN" sz="3000" i="1">
                                        <a:latin typeface="Cambria Math" panose="02040503050406030204" pitchFamily="18" charset="0"/>
                                      </a:rPr>
                                      <m:t>𝐿</m:t>
                                    </m:r>
                                  </m:e>
                                  <m:sub>
                                    <m:r>
                                      <a:rPr lang="en-US" altLang="zh-CN" sz="3000" i="1" dirty="0">
                                        <a:latin typeface="Cambria Math" panose="02040503050406030204" pitchFamily="18" charset="0"/>
                                      </a:rPr>
                                      <m:t>𝑞</m:t>
                                    </m:r>
                                  </m:sub>
                                </m:sSub>
                              </m:e>
                              <m:e>
                                <m:r>
                                  <a:rPr lang="en-US" altLang="zh-CN" sz="3000" b="0" i="1" dirty="0" smtClean="0">
                                    <a:latin typeface="Cambria Math" panose="02040503050406030204" pitchFamily="18" charset="0"/>
                                  </a:rPr>
                                  <m:t>0</m:t>
                                </m:r>
                              </m:e>
                            </m:mr>
                            <m:mr>
                              <m:e>
                                <m:r>
                                  <a:rPr lang="en-US" altLang="zh-CN" sz="3000" i="1">
                                    <a:latin typeface="Cambria Math" panose="02040503050406030204" pitchFamily="18" charset="0"/>
                                  </a:rPr>
                                  <m:t>−</m:t>
                                </m:r>
                                <m:rad>
                                  <m:radPr>
                                    <m:degHide m:val="on"/>
                                    <m:ctrlPr>
                                      <a:rPr lang="en-US" altLang="zh-CN" sz="3000" i="1" dirty="0">
                                        <a:latin typeface="Cambria Math" panose="02040503050406030204" pitchFamily="18" charset="0"/>
                                      </a:rPr>
                                    </m:ctrlPr>
                                  </m:radPr>
                                  <m:deg/>
                                  <m:e>
                                    <m:r>
                                      <a:rPr lang="en-US" altLang="zh-CN" sz="3000" i="1" dirty="0">
                                        <a:latin typeface="Cambria Math" panose="02040503050406030204" pitchFamily="18" charset="0"/>
                                      </a:rPr>
                                      <m:t>𝐾</m:t>
                                    </m:r>
                                  </m:e>
                                </m:rad>
                                <m:r>
                                  <a:rPr lang="en-US" altLang="zh-CN" sz="3000" i="1" dirty="0">
                                    <a:latin typeface="Cambria Math" panose="02040503050406030204" pitchFamily="18" charset="0"/>
                                  </a:rPr>
                                  <m:t>𝑆𝑖𝑛</m:t>
                                </m:r>
                                <m:rad>
                                  <m:radPr>
                                    <m:degHide m:val="on"/>
                                    <m:ctrlPr>
                                      <a:rPr lang="en-US" altLang="zh-CN" sz="3000" i="1" dirty="0">
                                        <a:latin typeface="Cambria Math" panose="02040503050406030204" pitchFamily="18" charset="0"/>
                                      </a:rPr>
                                    </m:ctrlPr>
                                  </m:radPr>
                                  <m:deg/>
                                  <m:e>
                                    <m:r>
                                      <a:rPr lang="en-US" altLang="zh-CN" sz="3000" i="1" dirty="0">
                                        <a:latin typeface="Cambria Math" panose="02040503050406030204" pitchFamily="18" charset="0"/>
                                      </a:rPr>
                                      <m:t>𝐾</m:t>
                                    </m:r>
                                  </m:e>
                                </m:rad>
                                <m:sSub>
                                  <m:sSubPr>
                                    <m:ctrlPr>
                                      <a:rPr lang="en-US" altLang="zh-CN" sz="3000" i="1">
                                        <a:latin typeface="Cambria Math" panose="02040503050406030204" pitchFamily="18" charset="0"/>
                                      </a:rPr>
                                    </m:ctrlPr>
                                  </m:sSubPr>
                                  <m:e>
                                    <m:r>
                                      <a:rPr lang="en-US" altLang="zh-CN" sz="3000" i="1">
                                        <a:latin typeface="Cambria Math" panose="02040503050406030204" pitchFamily="18" charset="0"/>
                                      </a:rPr>
                                      <m:t>𝐿</m:t>
                                    </m:r>
                                  </m:e>
                                  <m:sub>
                                    <m:r>
                                      <a:rPr lang="en-US" altLang="zh-CN" sz="3000" i="1" dirty="0">
                                        <a:latin typeface="Cambria Math" panose="02040503050406030204" pitchFamily="18" charset="0"/>
                                      </a:rPr>
                                      <m:t>𝑞</m:t>
                                    </m:r>
                                  </m:sub>
                                </m:sSub>
                              </m:e>
                              <m:e>
                                <m:r>
                                  <a:rPr lang="en-US" altLang="zh-CN" sz="3000" i="1" dirty="0">
                                    <a:latin typeface="Cambria Math" panose="02040503050406030204" pitchFamily="18" charset="0"/>
                                  </a:rPr>
                                  <m:t>𝐶𝑜𝑠</m:t>
                                </m:r>
                                <m:rad>
                                  <m:radPr>
                                    <m:degHide m:val="on"/>
                                    <m:ctrlPr>
                                      <a:rPr lang="en-US" altLang="zh-CN" sz="3000" i="1" dirty="0">
                                        <a:latin typeface="Cambria Math" panose="02040503050406030204" pitchFamily="18" charset="0"/>
                                      </a:rPr>
                                    </m:ctrlPr>
                                  </m:radPr>
                                  <m:deg/>
                                  <m:e>
                                    <m:r>
                                      <a:rPr lang="en-US" altLang="zh-CN" sz="3000" i="1" dirty="0">
                                        <a:latin typeface="Cambria Math" panose="02040503050406030204" pitchFamily="18" charset="0"/>
                                      </a:rPr>
                                      <m:t>𝐾</m:t>
                                    </m:r>
                                  </m:e>
                                </m:rad>
                                <m:sSub>
                                  <m:sSubPr>
                                    <m:ctrlPr>
                                      <a:rPr lang="en-US" altLang="zh-CN" sz="3000" i="1">
                                        <a:latin typeface="Cambria Math" panose="02040503050406030204" pitchFamily="18" charset="0"/>
                                      </a:rPr>
                                    </m:ctrlPr>
                                  </m:sSubPr>
                                  <m:e>
                                    <m:r>
                                      <a:rPr lang="en-US" altLang="zh-CN" sz="3000" i="1">
                                        <a:latin typeface="Cambria Math" panose="02040503050406030204" pitchFamily="18" charset="0"/>
                                      </a:rPr>
                                      <m:t>𝐿</m:t>
                                    </m:r>
                                  </m:e>
                                  <m:sub>
                                    <m:r>
                                      <a:rPr lang="en-US" altLang="zh-CN" sz="3000" i="1" dirty="0">
                                        <a:latin typeface="Cambria Math" panose="02040503050406030204" pitchFamily="18" charset="0"/>
                                      </a:rPr>
                                      <m:t>𝑞</m:t>
                                    </m:r>
                                  </m:sub>
                                </m:sSub>
                              </m:e>
                              <m:e>
                                <m:r>
                                  <a:rPr lang="en-US" altLang="zh-CN" sz="3000" b="0" i="1" dirty="0" smtClean="0">
                                    <a:latin typeface="Cambria Math" panose="02040503050406030204" pitchFamily="18" charset="0"/>
                                  </a:rPr>
                                  <m:t>0</m:t>
                                </m:r>
                              </m:e>
                            </m:mr>
                            <m:mr>
                              <m:e>
                                <m:r>
                                  <a:rPr lang="en-US" altLang="zh-CN" sz="3000" i="1">
                                    <a:latin typeface="Cambria Math" panose="02040503050406030204" pitchFamily="18" charset="0"/>
                                  </a:rPr>
                                  <m:t>0</m:t>
                                </m:r>
                              </m:e>
                              <m:e>
                                <m:r>
                                  <a:rPr lang="en-US" altLang="zh-CN" sz="3000" i="1">
                                    <a:latin typeface="Cambria Math" panose="02040503050406030204" pitchFamily="18" charset="0"/>
                                  </a:rPr>
                                  <m:t>0</m:t>
                                </m:r>
                              </m:e>
                              <m:e>
                                <m:r>
                                  <a:rPr lang="en-US" altLang="zh-CN" sz="3000" i="1">
                                    <a:latin typeface="Cambria Math" panose="02040503050406030204" pitchFamily="18" charset="0"/>
                                  </a:rPr>
                                  <m:t>1</m:t>
                                </m:r>
                              </m:e>
                            </m:mr>
                          </m:m>
                        </m:e>
                      </m:d>
                      <m:d>
                        <m:dPr>
                          <m:ctrlPr>
                            <a:rPr lang="en-US" altLang="zh-CN" sz="3000" i="1">
                              <a:latin typeface="Cambria Math" panose="02040503050406030204" pitchFamily="18" charset="0"/>
                            </a:rPr>
                          </m:ctrlPr>
                        </m:dPr>
                        <m:e>
                          <m:m>
                            <m:mPr>
                              <m:mcs>
                                <m:mc>
                                  <m:mcPr>
                                    <m:count m:val="3"/>
                                    <m:mcJc m:val="center"/>
                                  </m:mcPr>
                                </m:mc>
                              </m:mcs>
                              <m:ctrlPr>
                                <a:rPr lang="en-US" altLang="zh-CN" sz="3000" i="1">
                                  <a:latin typeface="Cambria Math" panose="02040503050406030204" pitchFamily="18" charset="0"/>
                                </a:rPr>
                              </m:ctrlPr>
                            </m:mPr>
                            <m:mr>
                              <m:e>
                                <m:r>
                                  <m:rPr>
                                    <m:brk m:alnAt="7"/>
                                  </m:rPr>
                                  <a:rPr lang="en-US" altLang="zh-CN" sz="3000" i="1">
                                    <a:latin typeface="Cambria Math" panose="02040503050406030204" pitchFamily="18" charset="0"/>
                                  </a:rPr>
                                  <m:t>1</m:t>
                                </m:r>
                              </m:e>
                              <m:e>
                                <m:sSub>
                                  <m:sSubPr>
                                    <m:ctrlPr>
                                      <a:rPr lang="en-US" altLang="zh-CN" sz="3000" i="1">
                                        <a:latin typeface="Cambria Math" panose="02040503050406030204" pitchFamily="18" charset="0"/>
                                      </a:rPr>
                                    </m:ctrlPr>
                                  </m:sSubPr>
                                  <m:e>
                                    <m:r>
                                      <a:rPr lang="en-US" altLang="zh-CN" sz="3000" i="1">
                                        <a:latin typeface="Cambria Math" panose="02040503050406030204" pitchFamily="18" charset="0"/>
                                      </a:rPr>
                                      <m:t>𝐿</m:t>
                                    </m:r>
                                  </m:e>
                                  <m:sub>
                                    <m:r>
                                      <a:rPr lang="en-US" altLang="zh-CN" sz="3000" b="0" i="1" dirty="0" smtClean="0">
                                        <a:latin typeface="Cambria Math" panose="02040503050406030204" pitchFamily="18" charset="0"/>
                                      </a:rPr>
                                      <m:t>1</m:t>
                                    </m:r>
                                  </m:sub>
                                </m:sSub>
                              </m:e>
                              <m:e>
                                <m:r>
                                  <a:rPr lang="en-US" altLang="zh-CN" sz="3000" i="1" dirty="0">
                                    <a:latin typeface="Cambria Math" panose="02040503050406030204" pitchFamily="18" charset="0"/>
                                  </a:rPr>
                                  <m:t>0</m:t>
                                </m:r>
                              </m:e>
                            </m:mr>
                            <m:mr>
                              <m:e>
                                <m:r>
                                  <a:rPr lang="en-US" altLang="zh-CN" sz="3000" i="1" dirty="0">
                                    <a:latin typeface="Cambria Math" panose="02040503050406030204" pitchFamily="18" charset="0"/>
                                  </a:rPr>
                                  <m:t>0</m:t>
                                </m:r>
                              </m:e>
                              <m:e>
                                <m:r>
                                  <a:rPr lang="en-US" altLang="zh-CN" sz="3000" i="1" dirty="0">
                                    <a:latin typeface="Cambria Math" panose="02040503050406030204" pitchFamily="18" charset="0"/>
                                  </a:rPr>
                                  <m:t>1</m:t>
                                </m:r>
                              </m:e>
                              <m:e>
                                <m:r>
                                  <a:rPr lang="en-US" altLang="zh-CN" sz="3000" i="1" dirty="0">
                                    <a:latin typeface="Cambria Math" panose="02040503050406030204" pitchFamily="18" charset="0"/>
                                  </a:rPr>
                                  <m:t>0</m:t>
                                </m:r>
                              </m:e>
                            </m:mr>
                            <m:mr>
                              <m:e>
                                <m:r>
                                  <a:rPr lang="en-US" altLang="zh-CN" sz="3000" i="1">
                                    <a:latin typeface="Cambria Math" panose="02040503050406030204" pitchFamily="18" charset="0"/>
                                  </a:rPr>
                                  <m:t>0</m:t>
                                </m:r>
                              </m:e>
                              <m:e>
                                <m:r>
                                  <a:rPr lang="en-US" altLang="zh-CN" sz="3000" i="1">
                                    <a:latin typeface="Cambria Math" panose="02040503050406030204" pitchFamily="18" charset="0"/>
                                  </a:rPr>
                                  <m:t>0</m:t>
                                </m:r>
                              </m:e>
                              <m:e>
                                <m:r>
                                  <a:rPr lang="en-US" altLang="zh-CN" sz="3000" i="1">
                                    <a:latin typeface="Cambria Math" panose="02040503050406030204" pitchFamily="18" charset="0"/>
                                  </a:rPr>
                                  <m:t>1</m:t>
                                </m:r>
                              </m:e>
                            </m:mr>
                          </m:m>
                        </m:e>
                      </m:d>
                      <m:d>
                        <m:dPr>
                          <m:ctrlPr>
                            <a:rPr lang="en-US" altLang="zh-CN" sz="3000" i="1">
                              <a:latin typeface="Cambria Math" panose="02040503050406030204" pitchFamily="18" charset="0"/>
                            </a:rPr>
                          </m:ctrlPr>
                        </m:dPr>
                        <m:e>
                          <m:m>
                            <m:mPr>
                              <m:mcs>
                                <m:mc>
                                  <m:mcPr>
                                    <m:count m:val="3"/>
                                    <m:mcJc m:val="center"/>
                                  </m:mcPr>
                                </m:mc>
                              </m:mcs>
                              <m:ctrlPr>
                                <a:rPr lang="en-US" altLang="zh-CN" sz="3000" i="1">
                                  <a:latin typeface="Cambria Math" panose="02040503050406030204" pitchFamily="18" charset="0"/>
                                </a:rPr>
                              </m:ctrlPr>
                            </m:mPr>
                            <m:mr>
                              <m:e>
                                <m:r>
                                  <a:rPr lang="en-US" altLang="zh-CN" sz="3000" i="1" dirty="0">
                                    <a:latin typeface="Cambria Math" panose="02040503050406030204" pitchFamily="18" charset="0"/>
                                  </a:rPr>
                                  <m:t>𝐶𝑜𝑠</m:t>
                                </m:r>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i="1" dirty="0">
                                        <a:latin typeface="Cambria Math" panose="02040503050406030204" pitchFamily="18" charset="0"/>
                                      </a:rPr>
                                      <m:t>1</m:t>
                                    </m:r>
                                  </m:sub>
                                </m:sSub>
                              </m:e>
                              <m:e>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ρ</m:t>
                                    </m:r>
                                  </m:e>
                                  <m:sub>
                                    <m:r>
                                      <a:rPr lang="en-US" altLang="zh-CN" sz="3000" i="1" dirty="0">
                                        <a:latin typeface="Cambria Math" panose="02040503050406030204" pitchFamily="18" charset="0"/>
                                      </a:rPr>
                                      <m:t>1</m:t>
                                    </m:r>
                                  </m:sub>
                                </m:sSub>
                                <m:r>
                                  <a:rPr lang="en-US" altLang="zh-CN" sz="3000" i="1" dirty="0">
                                    <a:latin typeface="Cambria Math" panose="02040503050406030204" pitchFamily="18" charset="0"/>
                                  </a:rPr>
                                  <m:t>𝑆𝑖𝑛</m:t>
                                </m:r>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i="1" dirty="0">
                                        <a:latin typeface="Cambria Math" panose="02040503050406030204" pitchFamily="18" charset="0"/>
                                      </a:rPr>
                                      <m:t>1</m:t>
                                    </m:r>
                                  </m:sub>
                                </m:sSub>
                              </m:e>
                              <m:e>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ρ</m:t>
                                    </m:r>
                                  </m:e>
                                  <m:sub>
                                    <m:r>
                                      <a:rPr lang="en-US" altLang="zh-CN" sz="3000" i="1" dirty="0">
                                        <a:latin typeface="Cambria Math" panose="02040503050406030204" pitchFamily="18" charset="0"/>
                                      </a:rPr>
                                      <m:t>1</m:t>
                                    </m:r>
                                  </m:sub>
                                </m:sSub>
                                <m:r>
                                  <a:rPr lang="en-US" altLang="zh-CN" sz="3000" i="1" dirty="0">
                                    <a:latin typeface="Cambria Math" panose="02040503050406030204" pitchFamily="18" charset="0"/>
                                  </a:rPr>
                                  <m:t>(1−</m:t>
                                </m:r>
                                <m:r>
                                  <a:rPr lang="en-US" altLang="zh-CN" sz="3000" i="1" dirty="0">
                                    <a:latin typeface="Cambria Math" panose="02040503050406030204" pitchFamily="18" charset="0"/>
                                  </a:rPr>
                                  <m:t>𝐶𝑜𝑠</m:t>
                                </m:r>
                                <m:sSub>
                                  <m:sSubPr>
                                    <m:ctrlPr>
                                      <a:rPr lang="en-US" altLang="zh-CN" sz="3000" i="1" dirty="0" smtClean="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b="0" i="1" dirty="0" smtClean="0">
                                        <a:latin typeface="Cambria Math" panose="02040503050406030204" pitchFamily="18" charset="0"/>
                                      </a:rPr>
                                      <m:t>1</m:t>
                                    </m:r>
                                  </m:sub>
                                </m:sSub>
                                <m:r>
                                  <a:rPr lang="en-US" altLang="zh-CN" sz="3000" i="1" dirty="0">
                                    <a:latin typeface="Cambria Math" panose="02040503050406030204" pitchFamily="18" charset="0"/>
                                  </a:rPr>
                                  <m:t>)</m:t>
                                </m:r>
                              </m:e>
                            </m:mr>
                            <m:mr>
                              <m:e>
                                <m:r>
                                  <a:rPr lang="en-US" altLang="zh-CN" sz="3000" i="1">
                                    <a:latin typeface="Cambria Math" panose="02040503050406030204" pitchFamily="18" charset="0"/>
                                  </a:rPr>
                                  <m:t>−</m:t>
                                </m:r>
                                <m:f>
                                  <m:fPr>
                                    <m:ctrlPr>
                                      <a:rPr lang="en-US" altLang="zh-CN" sz="3000" i="1" dirty="0">
                                        <a:latin typeface="Cambria Math" panose="02040503050406030204" pitchFamily="18" charset="0"/>
                                      </a:rPr>
                                    </m:ctrlPr>
                                  </m:fPr>
                                  <m:num>
                                    <m:r>
                                      <a:rPr lang="en-US" altLang="zh-CN" sz="3000" i="1" dirty="0">
                                        <a:latin typeface="Cambria Math" panose="02040503050406030204" pitchFamily="18" charset="0"/>
                                      </a:rPr>
                                      <m:t>1</m:t>
                                    </m:r>
                                  </m:num>
                                  <m:den>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ρ</m:t>
                                        </m:r>
                                      </m:e>
                                      <m:sub>
                                        <m:r>
                                          <a:rPr lang="en-US" altLang="zh-CN" sz="3000" i="1" dirty="0">
                                            <a:latin typeface="Cambria Math" panose="02040503050406030204" pitchFamily="18" charset="0"/>
                                          </a:rPr>
                                          <m:t>1</m:t>
                                        </m:r>
                                      </m:sub>
                                    </m:sSub>
                                  </m:den>
                                </m:f>
                                <m:r>
                                  <a:rPr lang="en-US" altLang="zh-CN" sz="3000" i="1" dirty="0">
                                    <a:latin typeface="Cambria Math" panose="02040503050406030204" pitchFamily="18" charset="0"/>
                                  </a:rPr>
                                  <m:t>𝑆𝑖𝑛</m:t>
                                </m:r>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i="1" dirty="0">
                                        <a:latin typeface="Cambria Math" panose="02040503050406030204" pitchFamily="18" charset="0"/>
                                      </a:rPr>
                                      <m:t>1</m:t>
                                    </m:r>
                                  </m:sub>
                                </m:sSub>
                              </m:e>
                              <m:e>
                                <m:r>
                                  <a:rPr lang="en-US" altLang="zh-CN" sz="3000" i="1" dirty="0">
                                    <a:latin typeface="Cambria Math" panose="02040503050406030204" pitchFamily="18" charset="0"/>
                                  </a:rPr>
                                  <m:t>𝐶𝑜𝑠</m:t>
                                </m:r>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i="1" dirty="0">
                                        <a:latin typeface="Cambria Math" panose="02040503050406030204" pitchFamily="18" charset="0"/>
                                      </a:rPr>
                                      <m:t>1</m:t>
                                    </m:r>
                                  </m:sub>
                                </m:sSub>
                              </m:e>
                              <m:e>
                                <m:r>
                                  <a:rPr lang="en-US" altLang="zh-CN" sz="3000" i="1" dirty="0">
                                    <a:latin typeface="Cambria Math" panose="02040503050406030204" pitchFamily="18" charset="0"/>
                                  </a:rPr>
                                  <m:t>𝑆𝑖𝑛</m:t>
                                </m:r>
                                <m:sSub>
                                  <m:sSubPr>
                                    <m:ctrlPr>
                                      <a:rPr lang="en-US" altLang="zh-CN" sz="3000" i="1" dirty="0">
                                        <a:latin typeface="Cambria Math" panose="02040503050406030204" pitchFamily="18" charset="0"/>
                                      </a:rPr>
                                    </m:ctrlPr>
                                  </m:sSubPr>
                                  <m:e>
                                    <m:r>
                                      <m:rPr>
                                        <m:sty m:val="p"/>
                                      </m:rPr>
                                      <a:rPr lang="el-GR" altLang="zh-CN" sz="3000" i="1" dirty="0">
                                        <a:latin typeface="Cambria Math" panose="02040503050406030204" pitchFamily="18" charset="0"/>
                                      </a:rPr>
                                      <m:t>θ</m:t>
                                    </m:r>
                                  </m:e>
                                  <m:sub>
                                    <m:r>
                                      <a:rPr lang="en-US" altLang="zh-CN" sz="3000" i="1" dirty="0">
                                        <a:latin typeface="Cambria Math" panose="02040503050406030204" pitchFamily="18" charset="0"/>
                                      </a:rPr>
                                      <m:t>1</m:t>
                                    </m:r>
                                  </m:sub>
                                </m:sSub>
                              </m:e>
                            </m:mr>
                            <m:mr>
                              <m:e>
                                <m:r>
                                  <a:rPr lang="en-US" altLang="zh-CN" sz="3000" i="1">
                                    <a:latin typeface="Cambria Math" panose="02040503050406030204" pitchFamily="18" charset="0"/>
                                  </a:rPr>
                                  <m:t>0</m:t>
                                </m:r>
                              </m:e>
                              <m:e>
                                <m:r>
                                  <a:rPr lang="en-US" altLang="zh-CN" sz="3000" i="1">
                                    <a:latin typeface="Cambria Math" panose="02040503050406030204" pitchFamily="18" charset="0"/>
                                  </a:rPr>
                                  <m:t>0</m:t>
                                </m:r>
                              </m:e>
                              <m:e>
                                <m:r>
                                  <a:rPr lang="en-US" altLang="zh-CN" sz="3000" i="1">
                                    <a:latin typeface="Cambria Math" panose="02040503050406030204" pitchFamily="18" charset="0"/>
                                  </a:rPr>
                                  <m:t>1</m:t>
                                </m:r>
                              </m:e>
                            </m:mr>
                          </m:m>
                        </m:e>
                      </m:d>
                    </m:oMath>
                  </m:oMathPara>
                </a14:m>
                <a:endParaRPr lang="en-US" altLang="zh-CN" sz="3000" dirty="0"/>
              </a:p>
              <a:p>
                <a:pPr marL="0" indent="0">
                  <a:buNone/>
                </a:pPr>
                <a:endParaRPr lang="en-US" altLang="zh-CN" dirty="0"/>
              </a:p>
            </p:txBody>
          </p:sp>
        </mc:Choice>
        <mc:Fallback xmlns="">
          <p:sp>
            <p:nvSpPr>
              <p:cNvPr id="3" name="内容占位符 2">
                <a:extLst>
                  <a:ext uri="{FF2B5EF4-FFF2-40B4-BE49-F238E27FC236}">
                    <a16:creationId xmlns:a16="http://schemas.microsoft.com/office/drawing/2014/main" id="{5034F4CD-55EE-42F8-A985-D027FBBC61E3}"/>
                  </a:ext>
                </a:extLst>
              </p:cNvPr>
              <p:cNvSpPr>
                <a:spLocks noGrp="1" noRot="1" noChangeAspect="1" noMove="1" noResize="1" noEditPoints="1" noAdjustHandles="1" noChangeArrowheads="1" noChangeShapeType="1" noTextEdit="1"/>
              </p:cNvSpPr>
              <p:nvPr>
                <p:ph idx="1"/>
              </p:nvPr>
            </p:nvSpPr>
            <p:spPr>
              <a:xfrm>
                <a:off x="838200" y="1015139"/>
                <a:ext cx="10515600" cy="5161824"/>
              </a:xfrm>
              <a:blipFill>
                <a:blip r:embed="rId2"/>
                <a:stretch>
                  <a:fillRect l="-1043" t="-3073" r="-104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104F02B3-8EF2-444B-A223-D08FE0C3DF14}"/>
              </a:ext>
            </a:extLst>
          </p:cNvPr>
          <p:cNvSpPr>
            <a:spLocks noGrp="1"/>
          </p:cNvSpPr>
          <p:nvPr>
            <p:ph type="sldNum" sz="quarter" idx="12"/>
          </p:nvPr>
        </p:nvSpPr>
        <p:spPr/>
        <p:txBody>
          <a:bodyPr/>
          <a:lstStyle/>
          <a:p>
            <a:fld id="{BECEA2A7-8118-4BBB-B458-A85BC23F12DD}" type="slidenum">
              <a:rPr lang="zh-CN" altLang="en-US" smtClean="0"/>
              <a:t>64</a:t>
            </a:fld>
            <a:endParaRPr lang="zh-CN" altLang="en-US"/>
          </a:p>
        </p:txBody>
      </p:sp>
    </p:spTree>
    <p:extLst>
      <p:ext uri="{BB962C8B-B14F-4D97-AF65-F5344CB8AC3E}">
        <p14:creationId xmlns:p14="http://schemas.microsoft.com/office/powerpoint/2010/main" val="3314572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A7BAA0D-1834-4CFD-83A8-31F6173928BF}"/>
                  </a:ext>
                </a:extLst>
              </p:cNvPr>
              <p:cNvSpPr>
                <a:spLocks noGrp="1"/>
              </p:cNvSpPr>
              <p:nvPr>
                <p:ph idx="1"/>
              </p:nvPr>
            </p:nvSpPr>
            <p:spPr>
              <a:xfrm>
                <a:off x="838200" y="720247"/>
                <a:ext cx="10515600" cy="5456716"/>
              </a:xfrm>
            </p:spPr>
            <p:txBody>
              <a:bodyPr>
                <a:normAutofit lnSpcReduction="10000"/>
              </a:bodyPr>
              <a:lstStyle/>
              <a:p>
                <a:pPr marL="0" indent="0">
                  <a:buNone/>
                </a:pPr>
                <a:r>
                  <a:rPr lang="en-US" altLang="zh-CN" sz="2800" dirty="0"/>
                  <a:t>The initial dispersion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𝐷</m:t>
                        </m:r>
                      </m:e>
                      <m:sub>
                        <m:r>
                          <a:rPr lang="en-US" altLang="zh-CN" sz="2800" i="1">
                            <a:latin typeface="Cambria Math" panose="02040503050406030204" pitchFamily="18" charset="0"/>
                          </a:rPr>
                          <m:t>0</m:t>
                        </m:r>
                      </m:sub>
                    </m:sSub>
                  </m:oMath>
                </a14:m>
                <a:r>
                  <a:rPr lang="en-US" altLang="zh-CN" sz="2800" dirty="0"/>
                  <a:t>, </a:t>
                </a:r>
                <a14:m>
                  <m:oMath xmlns:m="http://schemas.openxmlformats.org/officeDocument/2006/math">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𝐷</m:t>
                        </m:r>
                      </m:e>
                      <m:sub>
                        <m:r>
                          <a:rPr lang="en-US" altLang="zh-CN" sz="2800" i="1">
                            <a:latin typeface="Cambria Math" panose="02040503050406030204" pitchFamily="18" charset="0"/>
                          </a:rPr>
                          <m:t>0</m:t>
                        </m:r>
                      </m:sub>
                      <m:sup>
                        <m:r>
                          <a:rPr lang="en-US" altLang="zh-CN" sz="2800" i="1">
                            <a:latin typeface="Cambria Math" panose="02040503050406030204" pitchFamily="18" charset="0"/>
                          </a:rPr>
                          <m:t>′</m:t>
                        </m:r>
                      </m:sup>
                    </m:sSubSup>
                  </m:oMath>
                </a14:m>
                <a:r>
                  <a:rPr lang="en-US" altLang="zh-CN" sz="2800" dirty="0"/>
                  <a:t>), the finale dispersion is (0,0), one can solve the equation about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r>
                          <a:rPr lang="en-US" altLang="zh-CN" sz="2800" i="1" dirty="0">
                            <a:latin typeface="Cambria Math" panose="02040503050406030204" pitchFamily="18" charset="0"/>
                          </a:rPr>
                          <m:t>1</m:t>
                        </m:r>
                      </m:sub>
                    </m:sSub>
                  </m:oMath>
                </a14:m>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r>
                          <a:rPr lang="en-US" altLang="zh-CN" sz="2800" b="0" i="1" dirty="0" smtClean="0">
                            <a:latin typeface="Cambria Math" panose="02040503050406030204" pitchFamily="18" charset="0"/>
                          </a:rPr>
                          <m:t>2</m:t>
                        </m:r>
                      </m:sub>
                    </m:sSub>
                  </m:oMath>
                </a14:m>
                <a:r>
                  <a:rPr lang="en-US" altLang="zh-CN" sz="2800" dirty="0"/>
                  <a:t>) </a:t>
                </a:r>
                <a:endParaRPr lang="en-US" altLang="zh-CN" sz="28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r>
                            <a:rPr lang="en-US" altLang="zh-CN" sz="2800" i="1" dirty="0">
                              <a:latin typeface="Cambria Math" panose="02040503050406030204" pitchFamily="18" charset="0"/>
                            </a:rPr>
                            <m:t>1</m:t>
                          </m:r>
                        </m:sub>
                      </m:sSub>
                      <m:r>
                        <a:rPr lang="en-US" altLang="zh-CN" sz="2800" b="0" i="0" dirty="0" smtClean="0">
                          <a:latin typeface="Cambria Math" panose="02040503050406030204" pitchFamily="18" charset="0"/>
                        </a:rPr>
                        <m:t>=</m:t>
                      </m:r>
                    </m:oMath>
                  </m:oMathPara>
                </a14:m>
                <a:endParaRPr lang="en-US" altLang="zh-CN" sz="2800" b="0" i="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altLang="zh-CN" sz="2800" i="1" dirty="0">
                              <a:latin typeface="Cambria Math" panose="02040503050406030204" pitchFamily="18" charset="0"/>
                            </a:rPr>
                          </m:ctrlPr>
                        </m:sSubPr>
                        <m:e>
                          <m:r>
                            <a:rPr lang="en-US" altLang="zh-CN" sz="2800" b="0" i="1" dirty="0" smtClean="0">
                              <a:latin typeface="Cambria Math" panose="02040503050406030204" pitchFamily="18" charset="0"/>
                            </a:rPr>
                            <m:t>(</m:t>
                          </m:r>
                          <m:r>
                            <a:rPr lang="el-GR" altLang="zh-CN" sz="2800" i="1" dirty="0">
                              <a:latin typeface="Cambria Math" panose="02040503050406030204" pitchFamily="18" charset="0"/>
                            </a:rPr>
                            <m:t>𝜌</m:t>
                          </m:r>
                        </m:e>
                        <m:sub>
                          <m:r>
                            <a:rPr lang="en-US" altLang="zh-CN" sz="2800" i="1" dirty="0">
                              <a:latin typeface="Cambria Math" panose="02040503050406030204" pitchFamily="18" charset="0"/>
                            </a:rPr>
                            <m:t>1</m:t>
                          </m:r>
                        </m:sub>
                      </m:sSub>
                      <m:r>
                        <a:rPr lang="en-US" altLang="zh-CN" sz="2800" b="0" i="1" dirty="0" smtClean="0">
                          <a:latin typeface="Cambria Math" panose="02040503050406030204" pitchFamily="18" charset="0"/>
                        </a:rPr>
                        <m:t>𝐶𝑜𝑠</m:t>
                      </m:r>
                      <m:sSub>
                        <m:sSubPr>
                          <m:ctrlPr>
                            <a:rPr lang="en-US"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θ</m:t>
                          </m:r>
                        </m:e>
                        <m:sub>
                          <m:r>
                            <a:rPr lang="en-US" altLang="zh-CN" sz="2800" b="0" i="1" dirty="0" smtClean="0">
                              <a:latin typeface="Cambria Math" panose="02040503050406030204" pitchFamily="18" charset="0"/>
                            </a:rPr>
                            <m:t>1</m:t>
                          </m:r>
                        </m:sub>
                      </m:sSub>
                      <m:r>
                        <a:rPr lang="en-US" altLang="zh-CN" sz="2400" b="0" i="0" dirty="0" smtClean="0">
                          <a:latin typeface="Cambria Math" panose="02040503050406030204" pitchFamily="18" charset="0"/>
                        </a:rPr>
                        <m:t>(</m:t>
                      </m:r>
                      <m:rad>
                        <m:radPr>
                          <m:degHide m:val="on"/>
                          <m:ctrlPr>
                            <a:rPr lang="en-US" altLang="zh-CN" sz="2400" i="1" dirty="0">
                              <a:latin typeface="Cambria Math" panose="02040503050406030204" pitchFamily="18" charset="0"/>
                            </a:rPr>
                          </m:ctrlPr>
                        </m:radPr>
                        <m:deg/>
                        <m:e>
                          <m:r>
                            <a:rPr lang="en-US" altLang="zh-CN" sz="2400" i="1" dirty="0">
                              <a:latin typeface="Cambria Math" panose="02040503050406030204" pitchFamily="18" charset="0"/>
                            </a:rPr>
                            <m:t>𝐾</m:t>
                          </m:r>
                        </m:e>
                      </m:rad>
                      <m:d>
                        <m:dPr>
                          <m:ctrlPr>
                            <a:rPr lang="en-US" altLang="zh-CN" sz="2400" b="0" i="1" dirty="0" smtClean="0">
                              <a:latin typeface="Cambria Math" panose="02040503050406030204" pitchFamily="18" charset="0"/>
                            </a:rPr>
                          </m:ctrlPr>
                        </m:dPr>
                        <m:e>
                          <m:sSub>
                            <m:sSubPr>
                              <m:ctrlPr>
                                <a:rPr lang="en-US" altLang="zh-CN" sz="2800" i="1">
                                  <a:latin typeface="Cambria Math" panose="02040503050406030204" pitchFamily="18" charset="0"/>
                                </a:rPr>
                              </m:ctrlPr>
                            </m:sSubPr>
                            <m:e>
                              <m:r>
                                <a:rPr lang="en-US" altLang="zh-CN" sz="2800" b="0" i="1" smtClean="0">
                                  <a:latin typeface="Cambria Math" panose="02040503050406030204" pitchFamily="18" charset="0"/>
                                </a:rPr>
                                <m:t>−</m:t>
                              </m:r>
                              <m:r>
                                <a:rPr lang="en-US" altLang="zh-CN" sz="2800" i="1">
                                  <a:latin typeface="Cambria Math" panose="02040503050406030204" pitchFamily="18" charset="0"/>
                                </a:rPr>
                                <m:t>𝐷</m:t>
                              </m:r>
                            </m:e>
                            <m:sub>
                              <m:r>
                                <a:rPr lang="en-US" altLang="zh-CN" sz="2800" i="1">
                                  <a:latin typeface="Cambria Math" panose="02040503050406030204" pitchFamily="18" charset="0"/>
                                </a:rPr>
                                <m:t>0</m:t>
                              </m:r>
                            </m:sub>
                          </m:sSub>
                          <m:r>
                            <a:rPr lang="en-US" altLang="zh-CN" sz="2400" b="0" i="0" dirty="0" smtClean="0">
                              <a:latin typeface="Cambria Math" panose="02040503050406030204" pitchFamily="18" charset="0"/>
                            </a:rPr>
                            <m:t>+</m:t>
                          </m:r>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ρ</m:t>
                              </m:r>
                            </m:e>
                            <m:sub>
                              <m:r>
                                <a:rPr lang="en-US" altLang="zh-CN" sz="2400" i="1" dirty="0">
                                  <a:latin typeface="Cambria Math" panose="02040503050406030204" pitchFamily="18" charset="0"/>
                                </a:rPr>
                                <m:t>1</m:t>
                              </m:r>
                            </m:sub>
                          </m:sSub>
                        </m:e>
                      </m:d>
                      <m:r>
                        <a:rPr lang="en-US" altLang="zh-CN" sz="2400" b="0" i="1" dirty="0" smtClean="0">
                          <a:latin typeface="Cambria Math" panose="02040503050406030204" pitchFamily="18" charset="0"/>
                        </a:rPr>
                        <m:t>+</m:t>
                      </m:r>
                      <m:sSubSup>
                        <m:sSubSupPr>
                          <m:ctrlPr>
                            <a:rPr lang="en-US" altLang="zh-CN" sz="2800" i="1" smtClean="0">
                              <a:latin typeface="Cambria Math" panose="02040503050406030204" pitchFamily="18" charset="0"/>
                            </a:rPr>
                          </m:ctrlPr>
                        </m:sSubSupPr>
                        <m:e>
                          <m:r>
                            <a:rPr lang="en-US" altLang="zh-CN" sz="2800" i="1">
                              <a:latin typeface="Cambria Math" panose="02040503050406030204" pitchFamily="18" charset="0"/>
                            </a:rPr>
                            <m:t>𝐷</m:t>
                          </m:r>
                        </m:e>
                        <m:sub>
                          <m:r>
                            <a:rPr lang="en-US" altLang="zh-CN" sz="2800" b="0" i="1" smtClean="0">
                              <a:latin typeface="Cambria Math" panose="02040503050406030204" pitchFamily="18" charset="0"/>
                            </a:rPr>
                            <m:t>0</m:t>
                          </m:r>
                        </m:sub>
                        <m:sup>
                          <m:r>
                            <a:rPr lang="en-US" altLang="zh-CN" sz="2800" b="0" i="1" smtClean="0">
                              <a:latin typeface="Cambria Math" panose="02040503050406030204" pitchFamily="18" charset="0"/>
                            </a:rPr>
                            <m:t>′</m:t>
                          </m:r>
                        </m:sup>
                      </m:sSubSup>
                      <m:r>
                        <a:rPr lang="en-US" altLang="zh-CN" sz="2800" b="0" i="1" smtClean="0">
                          <a:latin typeface="Cambria Math" panose="02040503050406030204" pitchFamily="18" charset="0"/>
                        </a:rPr>
                        <m:t>𝐶𝑜𝑡</m:t>
                      </m:r>
                      <m:rad>
                        <m:radPr>
                          <m:degHide m:val="on"/>
                          <m:ctrlPr>
                            <a:rPr lang="en-US" altLang="zh-CN" sz="2400" i="1" dirty="0">
                              <a:latin typeface="Cambria Math" panose="02040503050406030204" pitchFamily="18" charset="0"/>
                            </a:rPr>
                          </m:ctrlPr>
                        </m:radPr>
                        <m:deg/>
                        <m:e>
                          <m:r>
                            <a:rPr lang="en-US" altLang="zh-CN" sz="2400" i="1" dirty="0">
                              <a:latin typeface="Cambria Math" panose="02040503050406030204" pitchFamily="18" charset="0"/>
                            </a:rPr>
                            <m:t>𝐾</m:t>
                          </m:r>
                        </m:e>
                      </m:rad>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𝐿</m:t>
                          </m:r>
                        </m:e>
                        <m:sub>
                          <m:r>
                            <a:rPr lang="en-US" altLang="zh-CN" sz="2400" i="1" dirty="0">
                              <a:latin typeface="Cambria Math" panose="02040503050406030204" pitchFamily="18" charset="0"/>
                            </a:rPr>
                            <m:t>𝑞</m:t>
                          </m:r>
                        </m:sub>
                      </m:sSub>
                      <m:r>
                        <a:rPr lang="en-US" altLang="zh-CN" sz="2800" b="0" i="1" smtClean="0">
                          <a:latin typeface="Cambria Math" panose="02040503050406030204" pitchFamily="18" charset="0"/>
                        </a:rPr>
                        <m:t>−</m:t>
                      </m:r>
                      <m:r>
                        <a:rPr lang="en-US" altLang="zh-CN" sz="2800" b="0" i="0" smtClean="0">
                          <a:latin typeface="Cambria Math" panose="02040503050406030204" pitchFamily="18" charset="0"/>
                        </a:rPr>
                        <m:t>(</m:t>
                      </m:r>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𝐷</m:t>
                          </m:r>
                        </m:e>
                        <m:sub>
                          <m:r>
                            <a:rPr lang="en-US" altLang="zh-CN" sz="2800" i="1">
                              <a:latin typeface="Cambria Math" panose="02040503050406030204" pitchFamily="18" charset="0"/>
                            </a:rPr>
                            <m:t>0</m:t>
                          </m:r>
                        </m:sub>
                        <m:sup>
                          <m:r>
                            <a:rPr lang="en-US" altLang="zh-CN" sz="2800" i="1">
                              <a:latin typeface="Cambria Math" panose="02040503050406030204" pitchFamily="18" charset="0"/>
                            </a:rPr>
                            <m:t>′</m:t>
                          </m:r>
                        </m:sup>
                      </m:sSubSup>
                      <m:rad>
                        <m:radPr>
                          <m:degHide m:val="on"/>
                          <m:ctrlPr>
                            <a:rPr lang="en-US" altLang="zh-CN" sz="2400" i="1" dirty="0">
                              <a:latin typeface="Cambria Math" panose="02040503050406030204" pitchFamily="18" charset="0"/>
                            </a:rPr>
                          </m:ctrlPr>
                        </m:radPr>
                        <m:deg/>
                        <m:e>
                          <m:r>
                            <a:rPr lang="en-US" altLang="zh-CN" sz="2400" i="1" dirty="0">
                              <a:latin typeface="Cambria Math" panose="02040503050406030204" pitchFamily="18" charset="0"/>
                            </a:rPr>
                            <m:t>𝐾</m:t>
                          </m:r>
                        </m:e>
                      </m:rad>
                      <m:sSubSup>
                        <m:sSubSupPr>
                          <m:ctrlPr>
                            <a:rPr lang="el-GR" altLang="zh-CN" sz="2400" i="1" dirty="0" smtClean="0">
                              <a:latin typeface="Cambria Math" panose="02040503050406030204" pitchFamily="18" charset="0"/>
                            </a:rPr>
                          </m:ctrlPr>
                        </m:sSubSupPr>
                        <m:e>
                          <m:r>
                            <m:rPr>
                              <m:sty m:val="p"/>
                            </m:rPr>
                            <a:rPr lang="el-GR" altLang="zh-CN" sz="2400" i="1" dirty="0">
                              <a:latin typeface="Cambria Math" panose="02040503050406030204" pitchFamily="18" charset="0"/>
                            </a:rPr>
                            <m:t>ρ</m:t>
                          </m:r>
                        </m:e>
                        <m:sub>
                          <m:r>
                            <a:rPr lang="en-US" altLang="zh-CN" sz="2400" b="0" i="1" dirty="0" smtClean="0">
                              <a:latin typeface="Cambria Math" panose="02040503050406030204" pitchFamily="18" charset="0"/>
                            </a:rPr>
                            <m:t>1</m:t>
                          </m:r>
                        </m:sub>
                        <m:sup>
                          <m:r>
                            <a:rPr lang="en-US" altLang="zh-CN" sz="2400" b="0" i="1" dirty="0" smtClean="0">
                              <a:latin typeface="Cambria Math" panose="02040503050406030204" pitchFamily="18" charset="0"/>
                            </a:rPr>
                            <m:t>2</m:t>
                          </m:r>
                        </m:sup>
                      </m:sSubSup>
                      <m:r>
                        <a:rPr lang="en-US" altLang="zh-CN" sz="2400" b="0" i="0" dirty="0"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b="0" i="1" smtClean="0">
                              <a:latin typeface="Cambria Math" panose="02040503050406030204" pitchFamily="18" charset="0"/>
                            </a:rPr>
                            <m:t>(</m:t>
                          </m:r>
                          <m:r>
                            <a:rPr lang="en-US" altLang="zh-CN" sz="2800" i="1">
                              <a:latin typeface="Cambria Math" panose="02040503050406030204" pitchFamily="18" charset="0"/>
                            </a:rPr>
                            <m:t>𝐷</m:t>
                          </m:r>
                        </m:e>
                        <m:sub>
                          <m:r>
                            <a:rPr lang="en-US" altLang="zh-CN" sz="2800" i="1">
                              <a:latin typeface="Cambria Math" panose="02040503050406030204" pitchFamily="18" charset="0"/>
                            </a:rPr>
                            <m:t>0</m:t>
                          </m:r>
                        </m:sub>
                      </m:sSub>
                      <m:r>
                        <a:rPr lang="en-US" altLang="zh-CN" sz="2800" b="0" i="1" smtClean="0">
                          <a:latin typeface="Cambria Math" panose="02040503050406030204" pitchFamily="18" charset="0"/>
                        </a:rPr>
                        <m:t>−</m:t>
                      </m:r>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ρ</m:t>
                          </m:r>
                        </m:e>
                        <m:sub>
                          <m:r>
                            <a:rPr lang="en-US" altLang="zh-CN" sz="2400" i="1" dirty="0">
                              <a:latin typeface="Cambria Math" panose="02040503050406030204" pitchFamily="18" charset="0"/>
                            </a:rPr>
                            <m:t>1</m:t>
                          </m:r>
                        </m:sub>
                      </m:sSub>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𝐶𝑜𝑡</m:t>
                      </m:r>
                      <m:rad>
                        <m:radPr>
                          <m:degHide m:val="on"/>
                          <m:ctrlPr>
                            <a:rPr lang="en-US" altLang="zh-CN" sz="2400" i="1" dirty="0">
                              <a:latin typeface="Cambria Math" panose="02040503050406030204" pitchFamily="18" charset="0"/>
                            </a:rPr>
                          </m:ctrlPr>
                        </m:radPr>
                        <m:deg/>
                        <m:e>
                          <m:r>
                            <a:rPr lang="en-US" altLang="zh-CN" sz="2400" i="1" dirty="0">
                              <a:latin typeface="Cambria Math" panose="02040503050406030204" pitchFamily="18" charset="0"/>
                            </a:rPr>
                            <m:t>𝐾</m:t>
                          </m:r>
                        </m:e>
                      </m:rad>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𝐿</m:t>
                          </m:r>
                        </m:e>
                        <m:sub>
                          <m:r>
                            <a:rPr lang="en-US" altLang="zh-CN" sz="2400" i="1" dirty="0">
                              <a:latin typeface="Cambria Math" panose="02040503050406030204" pitchFamily="18" charset="0"/>
                            </a:rPr>
                            <m:t>𝑞</m:t>
                          </m:r>
                        </m:sub>
                      </m:sSub>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𝑆𝑖𝑛</m:t>
                      </m:r>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θ</m:t>
                          </m:r>
                        </m:e>
                        <m:sub>
                          <m:r>
                            <a:rPr lang="en-US" altLang="zh-CN" sz="2400" i="1" dirty="0">
                              <a:latin typeface="Cambria Math" panose="02040503050406030204" pitchFamily="18" charset="0"/>
                            </a:rPr>
                            <m:t>1</m:t>
                          </m:r>
                        </m:sub>
                      </m:sSub>
                      <m:r>
                        <a:rPr lang="en-US" altLang="zh-CN" sz="2400" b="0" i="1" dirty="0" smtClean="0">
                          <a:latin typeface="Cambria Math" panose="02040503050406030204" pitchFamily="18" charset="0"/>
                        </a:rPr>
                        <m:t>+</m:t>
                      </m:r>
                      <m:sSub>
                        <m:sSubPr>
                          <m:ctrlPr>
                            <a:rPr lang="en-US" altLang="zh-CN" sz="2400" i="1" dirty="0">
                              <a:latin typeface="Cambria Math" panose="02040503050406030204" pitchFamily="18" charset="0"/>
                            </a:rPr>
                          </m:ctrlPr>
                        </m:sSubPr>
                        <m:e>
                          <m:r>
                            <a:rPr lang="el-GR" altLang="zh-CN" sz="2400" i="1" dirty="0">
                              <a:latin typeface="Cambria Math" panose="02040503050406030204" pitchFamily="18" charset="0"/>
                            </a:rPr>
                            <m:t>𝜌</m:t>
                          </m:r>
                        </m:e>
                        <m:sub>
                          <m:r>
                            <a:rPr lang="en-US" altLang="zh-CN" sz="2400" i="1" dirty="0">
                              <a:latin typeface="Cambria Math" panose="02040503050406030204" pitchFamily="18" charset="0"/>
                            </a:rPr>
                            <m:t>1</m:t>
                          </m:r>
                        </m:sub>
                      </m:sSub>
                      <m:r>
                        <a:rPr lang="en-US" altLang="zh-CN" sz="2400" b="0" i="1" dirty="0" smtClean="0">
                          <a:latin typeface="Cambria Math" panose="02040503050406030204" pitchFamily="18" charset="0"/>
                        </a:rPr>
                        <m:t>(−</m:t>
                      </m:r>
                      <m:rad>
                        <m:radPr>
                          <m:degHide m:val="on"/>
                          <m:ctrlPr>
                            <a:rPr lang="en-US" altLang="zh-CN" sz="2400" i="1" dirty="0">
                              <a:latin typeface="Cambria Math" panose="02040503050406030204" pitchFamily="18" charset="0"/>
                            </a:rPr>
                          </m:ctrlPr>
                        </m:radPr>
                        <m:deg/>
                        <m:e>
                          <m:r>
                            <a:rPr lang="en-US" altLang="zh-CN" sz="2400" i="1" dirty="0">
                              <a:latin typeface="Cambria Math" panose="02040503050406030204" pitchFamily="18" charset="0"/>
                            </a:rPr>
                            <m:t>𝐾</m:t>
                          </m:r>
                        </m:e>
                      </m:rad>
                      <m:sSub>
                        <m:sSubPr>
                          <m:ctrlPr>
                            <a:rPr lang="en-US" altLang="zh-CN" sz="2400" i="1" dirty="0">
                              <a:latin typeface="Cambria Math" panose="02040503050406030204" pitchFamily="18" charset="0"/>
                            </a:rPr>
                          </m:ctrlPr>
                        </m:sSubPr>
                        <m:e>
                          <m:r>
                            <a:rPr lang="el-GR" altLang="zh-CN" sz="2400" i="1" dirty="0">
                              <a:latin typeface="Cambria Math" panose="02040503050406030204" pitchFamily="18" charset="0"/>
                            </a:rPr>
                            <m:t>𝜌</m:t>
                          </m:r>
                        </m:e>
                        <m:sub>
                          <m:r>
                            <a:rPr lang="en-US" altLang="zh-CN" sz="2400" i="1" dirty="0">
                              <a:latin typeface="Cambria Math" panose="02040503050406030204" pitchFamily="18" charset="0"/>
                            </a:rPr>
                            <m:t>1</m:t>
                          </m:r>
                        </m:sub>
                      </m:sSub>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𝐶𝑠𝑐</m:t>
                      </m:r>
                      <m:rad>
                        <m:radPr>
                          <m:degHide m:val="on"/>
                          <m:ctrlPr>
                            <a:rPr lang="en-US" altLang="zh-CN" sz="2800" i="1" dirty="0">
                              <a:latin typeface="Cambria Math" panose="02040503050406030204" pitchFamily="18" charset="0"/>
                            </a:rPr>
                          </m:ctrlPr>
                        </m:radPr>
                        <m:deg/>
                        <m:e>
                          <m:r>
                            <a:rPr lang="en-US" altLang="zh-CN" sz="2800" i="1" dirty="0">
                              <a:latin typeface="Cambria Math" panose="02040503050406030204" pitchFamily="18" charset="0"/>
                            </a:rPr>
                            <m:t>𝐾</m:t>
                          </m:r>
                        </m:e>
                      </m:rad>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r>
                            <a:rPr lang="en-US" altLang="zh-CN" sz="2800" i="1" dirty="0">
                              <a:latin typeface="Cambria Math" panose="02040503050406030204" pitchFamily="18" charset="0"/>
                            </a:rPr>
                            <m:t>𝑞</m:t>
                          </m:r>
                        </m:sub>
                      </m:sSub>
                      <m:r>
                        <a:rPr lang="en-US" altLang="zh-CN" sz="2800" i="1" dirty="0">
                          <a:latin typeface="Cambria Math" panose="02040503050406030204" pitchFamily="18" charset="0"/>
                        </a:rPr>
                        <m:t>𝑆𝑖𝑛</m:t>
                      </m:r>
                      <m:sSub>
                        <m:sSubPr>
                          <m:ctrlPr>
                            <a:rPr lang="en-US"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θ</m:t>
                          </m:r>
                        </m:e>
                        <m:sub>
                          <m:r>
                            <a:rPr lang="en-US" altLang="zh-CN" sz="2800" b="0" i="1" dirty="0" smtClean="0">
                              <a:latin typeface="Cambria Math" panose="02040503050406030204" pitchFamily="18" charset="0"/>
                            </a:rPr>
                            <m:t>2</m:t>
                          </m:r>
                        </m:sub>
                      </m:sSub>
                      <m:r>
                        <a:rPr lang="en-US" altLang="zh-CN" sz="2800" b="0" i="1" dirty="0" smtClean="0">
                          <a:latin typeface="Cambria Math" panose="02040503050406030204" pitchFamily="18" charset="0"/>
                        </a:rPr>
                        <m:t>))</m:t>
                      </m:r>
                    </m:oMath>
                  </m:oMathPara>
                </a14:m>
                <a:endParaRPr lang="en-US" altLang="zh-CN" sz="2800" b="0" i="1" dirty="0">
                  <a:latin typeface="Cambria Math" panose="02040503050406030204" pitchFamily="18" charset="0"/>
                </a:endParaRPr>
              </a:p>
              <a:p>
                <a:pPr marL="0" indent="0">
                  <a:buNone/>
                </a:pPr>
                <a14:m>
                  <m:oMath xmlns:m="http://schemas.openxmlformats.org/officeDocument/2006/math">
                    <m:r>
                      <a:rPr lang="en-US" altLang="zh-CN" sz="2800" b="0" i="1" dirty="0" smtClean="0">
                        <a:latin typeface="Cambria Math" panose="02040503050406030204" pitchFamily="18" charset="0"/>
                      </a:rPr>
                      <m:t>/(</m:t>
                    </m:r>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𝐷</m:t>
                        </m:r>
                      </m:e>
                      <m:sub>
                        <m:r>
                          <a:rPr lang="en-US" altLang="zh-CN" sz="2800" i="1">
                            <a:latin typeface="Cambria Math" panose="02040503050406030204" pitchFamily="18" charset="0"/>
                          </a:rPr>
                          <m:t>0</m:t>
                        </m:r>
                      </m:sub>
                      <m:sup>
                        <m:r>
                          <a:rPr lang="en-US" altLang="zh-CN" sz="2800" i="1">
                            <a:latin typeface="Cambria Math" panose="02040503050406030204" pitchFamily="18" charset="0"/>
                          </a:rPr>
                          <m:t>′</m:t>
                        </m:r>
                      </m:sup>
                    </m:sSubSup>
                    <m:sSub>
                      <m:sSubPr>
                        <m:ctrlPr>
                          <a:rPr lang="en-US"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ρ</m:t>
                        </m:r>
                      </m:e>
                      <m:sub>
                        <m:r>
                          <a:rPr lang="en-US" altLang="zh-CN" sz="2800" i="1" dirty="0">
                            <a:latin typeface="Cambria Math" panose="02040503050406030204" pitchFamily="18" charset="0"/>
                          </a:rPr>
                          <m:t>1</m:t>
                        </m:r>
                      </m:sub>
                    </m:sSub>
                    <m:r>
                      <a:rPr lang="en-US" altLang="zh-CN" sz="2400" i="1" dirty="0">
                        <a:latin typeface="Cambria Math" panose="02040503050406030204" pitchFamily="18" charset="0"/>
                      </a:rPr>
                      <m:t>𝐶𝑜𝑠</m:t>
                    </m:r>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θ</m:t>
                        </m:r>
                      </m:e>
                      <m:sub>
                        <m:r>
                          <a:rPr lang="en-US" altLang="zh-CN" sz="2400" i="1" dirty="0">
                            <a:latin typeface="Cambria Math" panose="02040503050406030204" pitchFamily="18" charset="0"/>
                          </a:rPr>
                          <m:t>1</m:t>
                        </m:r>
                      </m:sub>
                    </m:sSub>
                    <m:r>
                      <a:rPr lang="en-US" altLang="zh-CN" sz="2400" b="0" i="1" dirty="0"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i="1">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ρ</m:t>
                        </m:r>
                      </m:e>
                      <m:sub>
                        <m:r>
                          <a:rPr lang="en-US" altLang="zh-CN" sz="2400" i="1" dirty="0">
                            <a:latin typeface="Cambria Math" panose="02040503050406030204" pitchFamily="18" charset="0"/>
                          </a:rPr>
                          <m:t>1</m:t>
                        </m:r>
                      </m:sub>
                    </m:sSub>
                    <m:r>
                      <a:rPr lang="en-US" altLang="zh-CN" sz="2400" b="0" i="1" dirty="0" smtClean="0">
                        <a:latin typeface="Cambria Math" panose="02040503050406030204" pitchFamily="18" charset="0"/>
                      </a:rPr>
                      <m:t>)</m:t>
                    </m:r>
                    <m:r>
                      <a:rPr lang="en-US" altLang="zh-CN" sz="2800" i="1" dirty="0">
                        <a:latin typeface="Cambria Math" panose="02040503050406030204" pitchFamily="18" charset="0"/>
                      </a:rPr>
                      <m:t>𝑆𝑖𝑛</m:t>
                    </m:r>
                    <m:sSub>
                      <m:sSubPr>
                        <m:ctrlPr>
                          <a:rPr lang="en-US"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θ</m:t>
                        </m:r>
                      </m:e>
                      <m:sub>
                        <m:r>
                          <a:rPr lang="en-US" altLang="zh-CN" sz="2800" i="1" dirty="0">
                            <a:latin typeface="Cambria Math" panose="02040503050406030204" pitchFamily="18" charset="0"/>
                          </a:rPr>
                          <m:t>1</m:t>
                        </m:r>
                      </m:sub>
                    </m:sSub>
                    <m:r>
                      <a:rPr lang="en-US" altLang="zh-CN" sz="2800" b="0" i="1" dirty="0" smtClean="0">
                        <a:latin typeface="Cambria Math" panose="02040503050406030204" pitchFamily="18" charset="0"/>
                      </a:rPr>
                      <m:t>),</m:t>
                    </m:r>
                  </m:oMath>
                </a14:m>
                <a:r>
                  <a:rPr lang="en-US" altLang="zh-CN" sz="2800" dirty="0"/>
                  <a:t> </a:t>
                </a:r>
              </a:p>
              <a:p>
                <a:pPr marL="0" indent="0">
                  <a:buNone/>
                </a:pPr>
                <a14:m>
                  <m:oMathPara xmlns:m="http://schemas.openxmlformats.org/officeDocument/2006/math">
                    <m:oMathParaPr>
                      <m:jc m:val="left"/>
                    </m:oMathParaPr>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r>
                            <a:rPr lang="en-US" altLang="zh-CN" sz="2800" i="1" dirty="0">
                              <a:latin typeface="Cambria Math" panose="02040503050406030204" pitchFamily="18" charset="0"/>
                            </a:rPr>
                            <m:t>2</m:t>
                          </m:r>
                        </m:sub>
                      </m:sSub>
                      <m:r>
                        <a:rPr lang="en-US" altLang="zh-CN" sz="2800" b="0" i="1" dirty="0" smtClean="0">
                          <a:latin typeface="Cambria Math" panose="02040503050406030204" pitchFamily="18" charset="0"/>
                        </a:rPr>
                        <m:t>=</m:t>
                      </m:r>
                    </m:oMath>
                  </m:oMathPara>
                </a14:m>
                <a:endParaRPr lang="en-US" altLang="zh-CN" sz="28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f>
                        <m:fPr>
                          <m:ctrlPr>
                            <a:rPr lang="en-US" altLang="zh-CN" sz="2800" b="0" i="1" dirty="0" smtClean="0">
                              <a:latin typeface="Cambria Math" panose="02040503050406030204" pitchFamily="18" charset="0"/>
                            </a:rPr>
                          </m:ctrlPr>
                        </m:fPr>
                        <m:num>
                          <m:r>
                            <a:rPr lang="en-US" altLang="zh-CN" sz="2800" b="0" i="1" dirty="0" smtClean="0">
                              <a:latin typeface="Cambria Math" panose="02040503050406030204" pitchFamily="18" charset="0"/>
                            </a:rPr>
                            <m:t>𝐶𝑜𝑡</m:t>
                          </m:r>
                          <m:rad>
                            <m:radPr>
                              <m:degHide m:val="on"/>
                              <m:ctrlPr>
                                <a:rPr lang="en-US" altLang="zh-CN" sz="2800" i="1" dirty="0">
                                  <a:latin typeface="Cambria Math" panose="02040503050406030204" pitchFamily="18" charset="0"/>
                                </a:rPr>
                              </m:ctrlPr>
                            </m:radPr>
                            <m:deg/>
                            <m:e>
                              <m:r>
                                <a:rPr lang="en-US" altLang="zh-CN" sz="2800" i="1" dirty="0">
                                  <a:latin typeface="Cambria Math" panose="02040503050406030204" pitchFamily="18" charset="0"/>
                                </a:rPr>
                                <m:t>𝐾</m:t>
                              </m:r>
                            </m:e>
                          </m:rad>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r>
                                <a:rPr lang="en-US" altLang="zh-CN" sz="2800" i="1" dirty="0">
                                  <a:latin typeface="Cambria Math" panose="02040503050406030204" pitchFamily="18" charset="0"/>
                                </a:rPr>
                                <m:t>𝑞</m:t>
                              </m:r>
                            </m:sub>
                          </m:sSub>
                        </m:num>
                        <m:den>
                          <m:rad>
                            <m:radPr>
                              <m:degHide m:val="on"/>
                              <m:ctrlPr>
                                <a:rPr lang="en-US" altLang="zh-CN" sz="2400" i="1" dirty="0">
                                  <a:latin typeface="Cambria Math" panose="02040503050406030204" pitchFamily="18" charset="0"/>
                                </a:rPr>
                              </m:ctrlPr>
                            </m:radPr>
                            <m:deg/>
                            <m:e>
                              <m:r>
                                <a:rPr lang="en-US" altLang="zh-CN" sz="2400" i="1" dirty="0">
                                  <a:latin typeface="Cambria Math" panose="02040503050406030204" pitchFamily="18" charset="0"/>
                                </a:rPr>
                                <m:t>𝐾</m:t>
                              </m:r>
                            </m:e>
                          </m:rad>
                        </m:den>
                      </m:f>
                      <m:r>
                        <a:rPr lang="en-US" altLang="zh-CN" sz="2800" b="0" i="1" dirty="0" smtClean="0">
                          <a:latin typeface="Cambria Math" panose="02040503050406030204" pitchFamily="18" charset="0"/>
                        </a:rPr>
                        <m:t>+</m:t>
                      </m:r>
                      <m:sSub>
                        <m:sSubPr>
                          <m:ctrlPr>
                            <a:rPr lang="en-US"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ρ</m:t>
                          </m:r>
                        </m:e>
                        <m:sub>
                          <m:r>
                            <a:rPr lang="en-US" altLang="zh-CN" sz="2800" i="1" dirty="0">
                              <a:latin typeface="Cambria Math" panose="02040503050406030204" pitchFamily="18" charset="0"/>
                            </a:rPr>
                            <m:t>2</m:t>
                          </m:r>
                        </m:sub>
                      </m:sSub>
                      <m:r>
                        <a:rPr lang="en-US" altLang="zh-CN" sz="2800" b="0" i="1" dirty="0" smtClean="0">
                          <a:latin typeface="Cambria Math" panose="02040503050406030204" pitchFamily="18" charset="0"/>
                        </a:rPr>
                        <m:t>𝐶𝑜𝑡</m:t>
                      </m:r>
                      <m:sSub>
                        <m:sSubPr>
                          <m:ctrlPr>
                            <a:rPr lang="en-US"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θ</m:t>
                          </m:r>
                        </m:e>
                        <m:sub>
                          <m:r>
                            <a:rPr lang="en-US" altLang="zh-CN" sz="2800" b="0" i="1" dirty="0" smtClean="0">
                              <a:latin typeface="Cambria Math" panose="02040503050406030204" pitchFamily="18" charset="0"/>
                            </a:rPr>
                            <m:t>2</m:t>
                          </m:r>
                        </m:sub>
                      </m:sSub>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𝐶𝑠𝑐</m:t>
                      </m:r>
                      <m:rad>
                        <m:radPr>
                          <m:degHide m:val="on"/>
                          <m:ctrlPr>
                            <a:rPr lang="en-US" altLang="zh-CN" sz="2400" i="1" dirty="0">
                              <a:latin typeface="Cambria Math" panose="02040503050406030204" pitchFamily="18" charset="0"/>
                            </a:rPr>
                          </m:ctrlPr>
                        </m:radPr>
                        <m:deg/>
                        <m:e>
                          <m:r>
                            <a:rPr lang="en-US" altLang="zh-CN" sz="2400" i="1" dirty="0">
                              <a:latin typeface="Cambria Math" panose="02040503050406030204" pitchFamily="18" charset="0"/>
                            </a:rPr>
                            <m:t>𝐾</m:t>
                          </m:r>
                        </m:e>
                      </m:rad>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𝐿</m:t>
                          </m:r>
                        </m:e>
                        <m:sub>
                          <m:r>
                            <a:rPr lang="en-US" altLang="zh-CN" sz="2400" i="1" dirty="0">
                              <a:latin typeface="Cambria Math" panose="02040503050406030204" pitchFamily="18" charset="0"/>
                            </a:rPr>
                            <m:t>𝑞</m:t>
                          </m:r>
                        </m:sub>
                      </m:sSub>
                      <m:r>
                        <a:rPr lang="en-US" altLang="zh-CN" sz="2400" i="1" dirty="0">
                          <a:latin typeface="Cambria Math" panose="02040503050406030204" pitchFamily="18" charset="0"/>
                        </a:rPr>
                        <m:t>𝐶𝑠𝑐</m:t>
                      </m:r>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θ</m:t>
                          </m:r>
                        </m:e>
                        <m:sub>
                          <m:r>
                            <a:rPr lang="en-US" altLang="zh-CN" sz="2400" i="1" dirty="0">
                              <a:latin typeface="Cambria Math" panose="02040503050406030204" pitchFamily="18" charset="0"/>
                            </a:rPr>
                            <m:t>2</m:t>
                          </m:r>
                        </m:sub>
                      </m:sSub>
                      <m:r>
                        <a:rPr lang="en-US" altLang="zh-CN" sz="2400" b="0" i="1" dirty="0" smtClean="0">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𝐷</m:t>
                          </m:r>
                        </m:e>
                        <m:sub>
                          <m:r>
                            <a:rPr lang="en-US" altLang="zh-CN" sz="2400" i="1">
                              <a:latin typeface="Cambria Math" panose="02040503050406030204" pitchFamily="18" charset="0"/>
                            </a:rPr>
                            <m:t>0</m:t>
                          </m:r>
                        </m:sub>
                        <m:sup>
                          <m:r>
                            <a:rPr lang="en-US" altLang="zh-CN" sz="2400" i="1">
                              <a:latin typeface="Cambria Math" panose="02040503050406030204" pitchFamily="18" charset="0"/>
                            </a:rPr>
                            <m:t>′</m:t>
                          </m:r>
                        </m:sup>
                      </m:sSubSup>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ρ</m:t>
                          </m:r>
                        </m:e>
                        <m:sub>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𝐶𝑜𝑠</m:t>
                      </m:r>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θ</m:t>
                          </m:r>
                        </m:e>
                        <m:sub>
                          <m:r>
                            <a:rPr lang="en-US" altLang="zh-CN" sz="2400" i="1" dirty="0">
                              <a:latin typeface="Cambria Math" panose="02040503050406030204" pitchFamily="18" charset="0"/>
                            </a:rPr>
                            <m:t>1</m:t>
                          </m:r>
                        </m:sub>
                      </m:sSub>
                      <m:r>
                        <a:rPr lang="en-US" altLang="zh-CN" sz="2400" b="0" i="1" dirty="0" smtClean="0">
                          <a:latin typeface="Cambria Math" panose="02040503050406030204" pitchFamily="18" charset="0"/>
                        </a:rPr>
                        <m:t>+</m:t>
                      </m:r>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ρ</m:t>
                          </m:r>
                        </m:e>
                        <m:sub>
                          <m:r>
                            <a:rPr lang="en-US" altLang="zh-CN" sz="2400" i="1" dirty="0">
                              <a:latin typeface="Cambria Math" panose="02040503050406030204" pitchFamily="18" charset="0"/>
                            </a:rPr>
                            <m:t>1</m:t>
                          </m:r>
                        </m:sub>
                      </m:sSub>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ρ</m:t>
                          </m:r>
                        </m:e>
                        <m:sub>
                          <m:r>
                            <a:rPr lang="en-US" altLang="zh-CN" sz="2400" b="0" i="1" dirty="0" smtClean="0">
                              <a:latin typeface="Cambria Math" panose="02040503050406030204" pitchFamily="18" charset="0"/>
                            </a:rPr>
                            <m:t>2</m:t>
                          </m:r>
                        </m:sub>
                      </m:sSub>
                      <m:rad>
                        <m:radPr>
                          <m:degHide m:val="on"/>
                          <m:ctrlPr>
                            <a:rPr lang="en-US" altLang="zh-CN" sz="2400" i="1" dirty="0">
                              <a:latin typeface="Cambria Math" panose="02040503050406030204" pitchFamily="18" charset="0"/>
                            </a:rPr>
                          </m:ctrlPr>
                        </m:radPr>
                        <m:deg/>
                        <m:e>
                          <m:r>
                            <a:rPr lang="en-US" altLang="zh-CN" sz="2400" i="1" dirty="0">
                              <a:latin typeface="Cambria Math" panose="02040503050406030204" pitchFamily="18" charset="0"/>
                            </a:rPr>
                            <m:t>𝐾</m:t>
                          </m:r>
                        </m:e>
                      </m:rad>
                      <m:r>
                        <a:rPr lang="en-US" altLang="zh-CN" sz="2400" b="0" i="1" dirty="0" smtClean="0">
                          <a:latin typeface="Cambria Math" panose="02040503050406030204" pitchFamily="18" charset="0"/>
                        </a:rPr>
                        <m:t>𝑆𝑖𝑛</m:t>
                      </m:r>
                      <m:rad>
                        <m:radPr>
                          <m:degHide m:val="on"/>
                          <m:ctrlPr>
                            <a:rPr lang="en-US" altLang="zh-CN" sz="2400" i="1" dirty="0">
                              <a:latin typeface="Cambria Math" panose="02040503050406030204" pitchFamily="18" charset="0"/>
                            </a:rPr>
                          </m:ctrlPr>
                        </m:radPr>
                        <m:deg/>
                        <m:e>
                          <m:r>
                            <a:rPr lang="en-US" altLang="zh-CN" sz="2400" i="1" dirty="0">
                              <a:latin typeface="Cambria Math" panose="02040503050406030204" pitchFamily="18" charset="0"/>
                            </a:rPr>
                            <m:t>𝐾</m:t>
                          </m:r>
                        </m:e>
                      </m:rad>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𝐿</m:t>
                          </m:r>
                        </m:e>
                        <m:sub>
                          <m:r>
                            <a:rPr lang="en-US" altLang="zh-CN" sz="2400" i="1" dirty="0">
                              <a:latin typeface="Cambria Math" panose="02040503050406030204" pitchFamily="18" charset="0"/>
                            </a:rPr>
                            <m:t>𝑞</m:t>
                          </m:r>
                        </m:sub>
                      </m:sSub>
                      <m:r>
                        <a:rPr lang="en-US" altLang="zh-CN" sz="2400" b="0" i="1" dirty="0" smtClean="0">
                          <a:latin typeface="Cambria Math" panose="02040503050406030204" pitchFamily="18" charset="0"/>
                        </a:rPr>
                        <m:t>+</m:t>
                      </m:r>
                      <m:d>
                        <m:dPr>
                          <m:ctrlPr>
                            <a:rPr lang="en-US" altLang="zh-CN" sz="2400" b="0" i="1" dirty="0"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i="1">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ρ</m:t>
                              </m:r>
                            </m:e>
                            <m:sub>
                              <m:r>
                                <a:rPr lang="en-US" altLang="zh-CN" sz="2400" i="1" dirty="0">
                                  <a:latin typeface="Cambria Math" panose="02040503050406030204" pitchFamily="18" charset="0"/>
                                </a:rPr>
                                <m:t>1</m:t>
                              </m:r>
                            </m:sub>
                          </m:sSub>
                        </m:e>
                      </m:d>
                      <m:r>
                        <a:rPr lang="en-US" altLang="zh-CN" sz="2400" b="0" i="1" dirty="0" smtClean="0">
                          <a:latin typeface="Cambria Math" panose="02040503050406030204" pitchFamily="18" charset="0"/>
                        </a:rPr>
                        <m:t>𝑆𝑖𝑛</m:t>
                      </m:r>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θ</m:t>
                          </m:r>
                        </m:e>
                        <m:sub>
                          <m:r>
                            <a:rPr lang="en-US" altLang="zh-CN" sz="2400" i="1" dirty="0">
                              <a:latin typeface="Cambria Math" panose="02040503050406030204" pitchFamily="18" charset="0"/>
                            </a:rPr>
                            <m:t>1</m:t>
                          </m:r>
                        </m:sub>
                      </m:sSub>
                      <m:r>
                        <a:rPr lang="en-US" altLang="zh-CN" sz="2400" b="0" i="1" dirty="0" smtClean="0">
                          <a:latin typeface="Cambria Math" panose="02040503050406030204" pitchFamily="18" charset="0"/>
                        </a:rPr>
                        <m:t>)/</m:t>
                      </m:r>
                      <m:rad>
                        <m:radPr>
                          <m:degHide m:val="on"/>
                          <m:ctrlPr>
                            <a:rPr lang="en-US" altLang="zh-CN" sz="2400" i="1" dirty="0">
                              <a:latin typeface="Cambria Math" panose="02040503050406030204" pitchFamily="18" charset="0"/>
                            </a:rPr>
                          </m:ctrlPr>
                        </m:radPr>
                        <m:deg/>
                        <m:e>
                          <m:r>
                            <a:rPr lang="en-US" altLang="zh-CN" sz="2400" i="1" dirty="0">
                              <a:latin typeface="Cambria Math" panose="02040503050406030204" pitchFamily="18" charset="0"/>
                            </a:rPr>
                            <m:t>𝐾</m:t>
                          </m:r>
                        </m:e>
                      </m:rad>
                      <m:sSub>
                        <m:sSubPr>
                          <m:ctrlPr>
                            <a:rPr lang="en-US" altLang="zh-CN" sz="2400" i="1" dirty="0">
                              <a:latin typeface="Cambria Math" panose="02040503050406030204" pitchFamily="18" charset="0"/>
                            </a:rPr>
                          </m:ctrlPr>
                        </m:sSubPr>
                        <m:e>
                          <m:r>
                            <m:rPr>
                              <m:sty m:val="p"/>
                            </m:rPr>
                            <a:rPr lang="el-GR" altLang="zh-CN" sz="2400" i="1" dirty="0">
                              <a:latin typeface="Cambria Math" panose="02040503050406030204" pitchFamily="18" charset="0"/>
                            </a:rPr>
                            <m:t>ρ</m:t>
                          </m:r>
                        </m:e>
                        <m:sub>
                          <m:r>
                            <a:rPr lang="en-US" altLang="zh-CN" sz="2400" i="1" dirty="0">
                              <a:latin typeface="Cambria Math" panose="02040503050406030204" pitchFamily="18" charset="0"/>
                            </a:rPr>
                            <m:t>1</m:t>
                          </m:r>
                        </m:sub>
                      </m:sSub>
                    </m:oMath>
                  </m:oMathPara>
                </a14:m>
                <a:endParaRPr lang="en-US" altLang="zh-CN" sz="2800" dirty="0"/>
              </a:p>
              <a:p>
                <a:pPr marL="0" indent="0">
                  <a:buNone/>
                </a:pPr>
                <a:r>
                  <a:rPr lang="en-US" altLang="zh-CN" sz="2800" dirty="0"/>
                  <a:t>Usually, </a:t>
                </a:r>
                <a14:m>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𝐵</m:t>
                        </m:r>
                      </m:e>
                      <m:sub>
                        <m:r>
                          <a:rPr lang="en-US" altLang="zh-CN" sz="2800" b="0" i="1" smtClean="0">
                            <a:latin typeface="Cambria Math" panose="02040503050406030204" pitchFamily="18" charset="0"/>
                          </a:rPr>
                          <m:t>1</m:t>
                        </m:r>
                      </m:sub>
                    </m:sSub>
                  </m:oMath>
                </a14:m>
                <a:r>
                  <a:rPr lang="en-US" altLang="zh-CN" sz="2800" dirty="0"/>
                  <a:t> and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𝐵</m:t>
                        </m:r>
                      </m:e>
                      <m:sub>
                        <m:r>
                          <a:rPr lang="en-US" altLang="zh-CN" sz="2800" i="1">
                            <a:latin typeface="Cambria Math" panose="02040503050406030204" pitchFamily="18" charset="0"/>
                          </a:rPr>
                          <m:t>2</m:t>
                        </m:r>
                      </m:sub>
                    </m:sSub>
                  </m:oMath>
                </a14:m>
                <a:r>
                  <a:rPr lang="en-US" altLang="zh-CN" sz="2800" dirty="0"/>
                  <a:t> are the same, the length of two drift are equal .</a:t>
                </a:r>
                <a:r>
                  <a:rPr lang="en-US" altLang="zh-CN" sz="2800" dirty="0" err="1"/>
                  <a:t>ie</a:t>
                </a:r>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r>
                          <a:rPr lang="en-US" altLang="zh-CN" sz="2800" i="1" dirty="0">
                            <a:latin typeface="Cambria Math" panose="02040503050406030204" pitchFamily="18" charset="0"/>
                          </a:rPr>
                          <m:t>1</m:t>
                        </m:r>
                      </m:sub>
                    </m:sSub>
                  </m:oMath>
                </a14:m>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r>
                          <a:rPr lang="en-US" altLang="zh-CN" sz="2800" b="0" i="1" dirty="0" smtClean="0">
                            <a:latin typeface="Cambria Math" panose="02040503050406030204" pitchFamily="18" charset="0"/>
                          </a:rPr>
                          <m:t>2</m:t>
                        </m:r>
                      </m:sub>
                    </m:sSub>
                  </m:oMath>
                </a14:m>
                <a:r>
                  <a:rPr lang="en-US" altLang="zh-CN" sz="2800" dirty="0"/>
                  <a:t>, one can get the expression of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r>
                          <a:rPr lang="en-US" altLang="zh-CN" sz="2800" i="1" dirty="0">
                            <a:latin typeface="Cambria Math" panose="02040503050406030204" pitchFamily="18" charset="0"/>
                          </a:rPr>
                          <m:t>1</m:t>
                        </m:r>
                      </m:sub>
                    </m:sSub>
                  </m:oMath>
                </a14:m>
                <a:r>
                  <a:rPr lang="en-US" altLang="zh-CN" sz="2800" dirty="0"/>
                  <a:t> and </a:t>
                </a:r>
                <a14:m>
                  <m:oMath xmlns:m="http://schemas.openxmlformats.org/officeDocument/2006/math">
                    <m:r>
                      <a:rPr lang="en-US" altLang="zh-CN" sz="2800" b="0" i="1" dirty="0" smtClean="0">
                        <a:latin typeface="Cambria Math" panose="02040503050406030204" pitchFamily="18" charset="0"/>
                      </a:rPr>
                      <m:t>𝐾</m:t>
                    </m:r>
                  </m:oMath>
                </a14:m>
                <a:r>
                  <a:rPr lang="en-US" altLang="zh-CN" sz="2800" dirty="0"/>
                  <a:t> in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𝐷</m:t>
                        </m:r>
                      </m:e>
                      <m:sub>
                        <m:r>
                          <a:rPr lang="en-US" altLang="zh-CN" sz="2800" i="1">
                            <a:latin typeface="Cambria Math" panose="02040503050406030204" pitchFamily="18" charset="0"/>
                          </a:rPr>
                          <m:t>0</m:t>
                        </m:r>
                      </m:sub>
                    </m:sSub>
                    <m:r>
                      <a:rPr lang="en-US" altLang="zh-CN" sz="2800" b="0" i="1" smtClean="0">
                        <a:latin typeface="Cambria Math" panose="02040503050406030204" pitchFamily="18" charset="0"/>
                      </a:rPr>
                      <m:t>,</m:t>
                    </m:r>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𝐷</m:t>
                        </m:r>
                      </m:e>
                      <m:sub>
                        <m:r>
                          <a:rPr lang="en-US" altLang="zh-CN" sz="2800" i="1">
                            <a:latin typeface="Cambria Math" panose="02040503050406030204" pitchFamily="18" charset="0"/>
                          </a:rPr>
                          <m:t>0</m:t>
                        </m:r>
                      </m:sub>
                      <m:sup>
                        <m:r>
                          <a:rPr lang="en-US" altLang="zh-CN" sz="2800" i="1">
                            <a:latin typeface="Cambria Math" panose="02040503050406030204" pitchFamily="18" charset="0"/>
                          </a:rPr>
                          <m:t>′</m:t>
                        </m:r>
                      </m:sup>
                    </m:sSubSup>
                    <m:r>
                      <a:rPr lang="en-US" altLang="zh-CN" sz="2800" b="0" i="1" smtClean="0">
                        <a:latin typeface="Cambria Math" panose="02040503050406030204" pitchFamily="18" charset="0"/>
                      </a:rPr>
                      <m:t>,</m:t>
                    </m:r>
                  </m:oMath>
                </a14:m>
                <a:r>
                  <a:rPr lang="en-US" altLang="zh-CN" sz="2800" dirty="0"/>
                  <a:t> </a:t>
                </a:r>
                <a14:m>
                  <m:oMath xmlns:m="http://schemas.openxmlformats.org/officeDocument/2006/math">
                    <m:sSub>
                      <m:sSubPr>
                        <m:ctrlPr>
                          <a:rPr lang="en-US"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ρ</m:t>
                        </m:r>
                      </m:e>
                      <m:sub>
                        <m:r>
                          <a:rPr lang="en-US" altLang="zh-CN" sz="2800" i="1" dirty="0">
                            <a:latin typeface="Cambria Math" panose="02040503050406030204" pitchFamily="18" charset="0"/>
                          </a:rPr>
                          <m:t>1</m:t>
                        </m:r>
                      </m:sub>
                    </m:sSub>
                    <m:r>
                      <a:rPr lang="en-US" altLang="zh-CN" sz="2800" b="0" i="1" dirty="0" smtClean="0">
                        <a:latin typeface="Cambria Math" panose="02040503050406030204" pitchFamily="18" charset="0"/>
                      </a:rPr>
                      <m:t>,</m:t>
                    </m:r>
                    <m:sSub>
                      <m:sSubPr>
                        <m:ctrlPr>
                          <a:rPr lang="en-US"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ρ</m:t>
                        </m:r>
                      </m:e>
                      <m:sub>
                        <m:r>
                          <a:rPr lang="en-US" altLang="zh-CN" sz="2800" i="1" dirty="0">
                            <a:latin typeface="Cambria Math" panose="02040503050406030204" pitchFamily="18" charset="0"/>
                          </a:rPr>
                          <m:t>2</m:t>
                        </m:r>
                      </m:sub>
                    </m:sSub>
                    <m:r>
                      <a:rPr lang="en-US" altLang="zh-CN" sz="2800" i="1" dirty="0">
                        <a:latin typeface="Cambria Math" panose="02040503050406030204" pitchFamily="18" charset="0"/>
                      </a:rPr>
                      <m:t>, </m:t>
                    </m:r>
                    <m:sSub>
                      <m:sSubPr>
                        <m:ctrlPr>
                          <a:rPr lang="en-US" altLang="zh-CN" sz="2800" i="1" dirty="0">
                            <a:latin typeface="Cambria Math" panose="02040503050406030204" pitchFamily="18" charset="0"/>
                          </a:rPr>
                        </m:ctrlPr>
                      </m:sSubPr>
                      <m:e>
                        <m:r>
                          <m:rPr>
                            <m:sty m:val="p"/>
                          </m:rPr>
                          <a:rPr lang="el-GR" altLang="zh-CN" sz="2800" i="1" dirty="0">
                            <a:latin typeface="Cambria Math" panose="02040503050406030204" pitchFamily="18" charset="0"/>
                          </a:rPr>
                          <m:t>θ</m:t>
                        </m:r>
                      </m:e>
                      <m:sub>
                        <m:r>
                          <a:rPr lang="en-US" altLang="zh-CN" sz="2800" i="1" dirty="0">
                            <a:latin typeface="Cambria Math" panose="02040503050406030204" pitchFamily="18" charset="0"/>
                          </a:rPr>
                          <m:t>1</m:t>
                        </m:r>
                      </m:sub>
                    </m:sSub>
                    <m:r>
                      <a:rPr lang="en-US" altLang="zh-CN" sz="2800" b="0" i="1" dirty="0" smtClean="0">
                        <a:latin typeface="Cambria Math" panose="02040503050406030204" pitchFamily="18" charset="0"/>
                      </a:rPr>
                      <m:t>,</m:t>
                    </m:r>
                    <m:r>
                      <a:rPr lang="en-US" altLang="zh-CN" sz="2800" i="1" dirty="0" smtClean="0">
                        <a:latin typeface="Cambria Math" panose="02040503050406030204" pitchFamily="18" charset="0"/>
                      </a:rPr>
                      <m:t> </m:t>
                    </m:r>
                    <m:sSub>
                      <m:sSubPr>
                        <m:ctrlPr>
                          <a:rPr lang="en-US" altLang="zh-CN" sz="2800" i="1">
                            <a:latin typeface="Cambria Math" panose="02040503050406030204" pitchFamily="18" charset="0"/>
                          </a:rPr>
                        </m:ctrlPr>
                      </m:sSubPr>
                      <m:e>
                        <m:r>
                          <m:rPr>
                            <m:nor/>
                          </m:rPr>
                          <a:rPr lang="en-US" altLang="zh-CN" sz="2800" dirty="0"/>
                          <m:t>and</m:t>
                        </m:r>
                        <m:r>
                          <a:rPr lang="en-US" altLang="zh-CN" sz="2800" b="0" i="1" dirty="0" smtClean="0">
                            <a:latin typeface="Cambria Math" panose="02040503050406030204" pitchFamily="18" charset="0"/>
                          </a:rPr>
                          <m:t> </m:t>
                        </m:r>
                        <m:r>
                          <a:rPr lang="en-US" altLang="zh-CN" sz="2800" i="1">
                            <a:latin typeface="Cambria Math" panose="02040503050406030204" pitchFamily="18" charset="0"/>
                          </a:rPr>
                          <m:t>𝐿</m:t>
                        </m:r>
                      </m:e>
                      <m:sub>
                        <m:r>
                          <a:rPr lang="en-US" altLang="zh-CN" sz="2800" i="1" dirty="0">
                            <a:latin typeface="Cambria Math" panose="02040503050406030204" pitchFamily="18" charset="0"/>
                          </a:rPr>
                          <m:t>𝑞</m:t>
                        </m:r>
                      </m:sub>
                    </m:sSub>
                  </m:oMath>
                </a14:m>
                <a:r>
                  <a:rPr lang="en-US" altLang="zh-CN" sz="2800" dirty="0"/>
                  <a:t>. They are too long and complicate, here omitted.</a:t>
                </a: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AA7BAA0D-1834-4CFD-83A8-31F6173928BF}"/>
                  </a:ext>
                </a:extLst>
              </p:cNvPr>
              <p:cNvSpPr>
                <a:spLocks noGrp="1" noRot="1" noChangeAspect="1" noMove="1" noResize="1" noEditPoints="1" noAdjustHandles="1" noChangeArrowheads="1" noChangeShapeType="1" noTextEdit="1"/>
              </p:cNvSpPr>
              <p:nvPr>
                <p:ph idx="1"/>
              </p:nvPr>
            </p:nvSpPr>
            <p:spPr>
              <a:xfrm>
                <a:off x="838200" y="720247"/>
                <a:ext cx="10515600" cy="5456716"/>
              </a:xfrm>
              <a:blipFill>
                <a:blip r:embed="rId2"/>
                <a:stretch>
                  <a:fillRect l="-1217" t="-2570" r="-2841" b="-55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9F31C34-F8BE-4A45-AC47-B7069B7477C2}"/>
              </a:ext>
            </a:extLst>
          </p:cNvPr>
          <p:cNvSpPr>
            <a:spLocks noGrp="1"/>
          </p:cNvSpPr>
          <p:nvPr>
            <p:ph type="sldNum" sz="quarter" idx="12"/>
          </p:nvPr>
        </p:nvSpPr>
        <p:spPr/>
        <p:txBody>
          <a:bodyPr/>
          <a:lstStyle/>
          <a:p>
            <a:fld id="{BECEA2A7-8118-4BBB-B458-A85BC23F12DD}" type="slidenum">
              <a:rPr lang="zh-CN" altLang="en-US" smtClean="0"/>
              <a:t>65</a:t>
            </a:fld>
            <a:endParaRPr lang="zh-CN" altLang="en-US"/>
          </a:p>
        </p:txBody>
      </p:sp>
    </p:spTree>
    <p:extLst>
      <p:ext uri="{BB962C8B-B14F-4D97-AF65-F5344CB8AC3E}">
        <p14:creationId xmlns:p14="http://schemas.microsoft.com/office/powerpoint/2010/main" val="11239563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682C19-7DF9-47DE-A882-E4627C736B1B}"/>
              </a:ext>
            </a:extLst>
          </p:cNvPr>
          <p:cNvSpPr>
            <a:spLocks noGrp="1"/>
          </p:cNvSpPr>
          <p:nvPr>
            <p:ph type="title"/>
          </p:nvPr>
        </p:nvSpPr>
        <p:spPr>
          <a:xfrm>
            <a:off x="838200" y="365125"/>
            <a:ext cx="10515600" cy="1052195"/>
          </a:xfrm>
        </p:spPr>
        <p:txBody>
          <a:bodyPr/>
          <a:lstStyle/>
          <a:p>
            <a:r>
              <a:rPr lang="en-US" altLang="zh-CN" dirty="0"/>
              <a:t>Momentum Compaction(</a:t>
            </a:r>
            <a:r>
              <a:rPr lang="zh-CN" altLang="en-US" dirty="0"/>
              <a:t>动量压缩</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7A22AA6-D833-4829-9862-0709B55864E3}"/>
                  </a:ext>
                </a:extLst>
              </p:cNvPr>
              <p:cNvSpPr>
                <a:spLocks noGrp="1"/>
              </p:cNvSpPr>
              <p:nvPr>
                <p:ph idx="1"/>
              </p:nvPr>
            </p:nvSpPr>
            <p:spPr>
              <a:xfrm>
                <a:off x="804672" y="1540764"/>
                <a:ext cx="10648188" cy="4782312"/>
              </a:xfrm>
            </p:spPr>
            <p:txBody>
              <a:bodyPr>
                <a:normAutofit fontScale="77500" lnSpcReduction="20000"/>
              </a:bodyPr>
              <a:lstStyle/>
              <a:p>
                <a:r>
                  <a:rPr lang="en-US" altLang="zh-CN" dirty="0"/>
                  <a:t>Path length</a:t>
                </a:r>
              </a:p>
              <a:p>
                <a:r>
                  <a:rPr lang="en-US" altLang="zh-CN" dirty="0"/>
                  <a:t>The particle with lower energy will have a smaller bending radius(E=0.3B</a:t>
                </a:r>
                <a:r>
                  <a:rPr lang="el-GR" altLang="zh-CN" dirty="0"/>
                  <a:t>ρ</a:t>
                </a:r>
                <a:r>
                  <a:rPr lang="en-US" altLang="zh-CN" dirty="0"/>
                  <a:t>), the circumference of motion will be different to the ideal particle. The difference for a sector dipole is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r>
                      <m:rPr>
                        <m:sty m:val="p"/>
                      </m:rPr>
                      <a:rPr lang="en-US" altLang="zh-CN" dirty="0">
                        <a:latin typeface="Cambria Math" panose="02040503050406030204" pitchFamily="18" charset="0"/>
                      </a:rPr>
                      <m:t>C</m:t>
                    </m:r>
                    <m:r>
                      <a:rPr lang="en-US" altLang="zh-CN" dirty="0">
                        <a:latin typeface="Cambria Math" panose="02040503050406030204" pitchFamily="18" charset="0"/>
                      </a:rPr>
                      <m:t>=</m:t>
                    </m:r>
                    <m:d>
                      <m:dPr>
                        <m:ctrlPr>
                          <a:rPr lang="en-US" altLang="zh-CN" b="0" i="1" dirty="0" smtClean="0">
                            <a:latin typeface="Cambria Math" panose="02040503050406030204" pitchFamily="18" charset="0"/>
                          </a:rPr>
                        </m:ctrlPr>
                      </m:dPr>
                      <m:e>
                        <m:r>
                          <m:rPr>
                            <m:sty m:val="p"/>
                          </m:rPr>
                          <a:rPr lang="el-GR" altLang="zh-CN" b="0" i="1" dirty="0" smtClean="0">
                            <a:latin typeface="Cambria Math" panose="02040503050406030204" pitchFamily="18" charset="0"/>
                          </a:rPr>
                          <m:t>ρ</m:t>
                        </m:r>
                        <m:r>
                          <a:rPr lang="en-US" altLang="zh-CN" b="0" i="1" dirty="0" smtClean="0">
                            <a:latin typeface="Cambria Math" panose="02040503050406030204" pitchFamily="18" charset="0"/>
                          </a:rPr>
                          <m:t>+</m:t>
                        </m:r>
                        <m:r>
                          <a:rPr lang="en-US" altLang="zh-CN" i="1" dirty="0">
                            <a:latin typeface="Cambria Math" panose="02040503050406030204" pitchFamily="18" charset="0"/>
                          </a:rPr>
                          <m:t>𝑥</m:t>
                        </m:r>
                      </m:e>
                    </m:d>
                    <m:r>
                      <m:rPr>
                        <m:sty m:val="p"/>
                      </m:rPr>
                      <a:rPr lang="el-GR" altLang="zh-CN" b="0" i="1" dirty="0" smtClean="0">
                        <a:latin typeface="Cambria Math" panose="02040503050406030204" pitchFamily="18" charset="0"/>
                      </a:rPr>
                      <m:t>θ</m:t>
                    </m:r>
                    <m:r>
                      <a:rPr lang="en-US" altLang="zh-CN" b="0" i="1" dirty="0" smtClean="0">
                        <a:latin typeface="Cambria Math" panose="02040503050406030204" pitchFamily="18" charset="0"/>
                      </a:rPr>
                      <m:t>−</m:t>
                    </m:r>
                    <m:r>
                      <m:rPr>
                        <m:sty m:val="p"/>
                      </m:rPr>
                      <a:rPr lang="el-GR" altLang="zh-CN" i="1" dirty="0">
                        <a:latin typeface="Cambria Math" panose="02040503050406030204" pitchFamily="18" charset="0"/>
                      </a:rPr>
                      <m:t>ρθ</m:t>
                    </m:r>
                    <m:r>
                      <a:rPr lang="en-US" altLang="zh-CN" b="0" i="1" dirty="0" smtClean="0">
                        <a:latin typeface="Cambria Math" panose="02040503050406030204" pitchFamily="18" charset="0"/>
                      </a:rPr>
                      <m:t>=</m:t>
                    </m:r>
                    <m:r>
                      <a:rPr lang="en-US" altLang="zh-CN" i="1" dirty="0">
                        <a:latin typeface="Cambria Math" panose="02040503050406030204" pitchFamily="18" charset="0"/>
                      </a:rPr>
                      <m:t>𝑥</m:t>
                    </m:r>
                    <m:r>
                      <m:rPr>
                        <m:sty m:val="p"/>
                      </m:rPr>
                      <a:rPr lang="el-GR" altLang="zh-CN" i="1" dirty="0">
                        <a:latin typeface="Cambria Math" panose="02040503050406030204" pitchFamily="18" charset="0"/>
                      </a:rPr>
                      <m:t>θ</m:t>
                    </m:r>
                  </m:oMath>
                </a14:m>
                <a:r>
                  <a:rPr lang="en-US" altLang="zh-CN" dirty="0"/>
                  <a:t>. For rectangular dipole, the path length difference is </a:t>
                </a:r>
                <a14:m>
                  <m:oMath xmlns:m="http://schemas.openxmlformats.org/officeDocument/2006/math">
                    <m:r>
                      <a:rPr lang="en-US" altLang="zh-CN" b="0" i="1" dirty="0" smtClean="0">
                        <a:latin typeface="Cambria Math" panose="02040503050406030204" pitchFamily="18" charset="0"/>
                        <a:ea typeface="Cambria Math" panose="02040503050406030204" pitchFamily="18" charset="0"/>
                      </a:rPr>
                      <m:t>∆</m:t>
                    </m:r>
                    <m:r>
                      <m:rPr>
                        <m:sty m:val="p"/>
                      </m:rPr>
                      <a:rPr lang="en-US" altLang="zh-CN" b="0" i="0" dirty="0" smtClean="0">
                        <a:latin typeface="Cambria Math" panose="02040503050406030204" pitchFamily="18" charset="0"/>
                      </a:rPr>
                      <m:t>C</m:t>
                    </m:r>
                    <m:r>
                      <a:rPr lang="en-US" altLang="zh-CN" b="0" i="0" dirty="0" smtClean="0">
                        <a:latin typeface="Cambria Math" panose="02040503050406030204" pitchFamily="18" charset="0"/>
                      </a:rPr>
                      <m:t>=</m:t>
                    </m:r>
                    <m:r>
                      <a:rPr lang="en-US" altLang="zh-CN" b="0" i="1" dirty="0" smtClean="0">
                        <a:latin typeface="Cambria Math" panose="02040503050406030204" pitchFamily="18" charset="0"/>
                      </a:rPr>
                      <m:t>2</m:t>
                    </m:r>
                    <m:r>
                      <a:rPr lang="en-US" altLang="zh-CN" b="0" i="1" dirty="0" smtClean="0">
                        <a:latin typeface="Cambria Math" panose="02040503050406030204" pitchFamily="18" charset="0"/>
                      </a:rPr>
                      <m:t>𝑥𝑇𝑎𝑛</m:t>
                    </m:r>
                    <m:f>
                      <m:fPr>
                        <m:ctrlPr>
                          <a:rPr lang="en-US" altLang="zh-CN" sz="2800" i="1" dirty="0">
                            <a:latin typeface="Cambria Math" panose="02040503050406030204" pitchFamily="18" charset="0"/>
                          </a:rPr>
                        </m:ctrlPr>
                      </m:fPr>
                      <m:num>
                        <m:r>
                          <m:rPr>
                            <m:sty m:val="p"/>
                          </m:rPr>
                          <a:rPr lang="el-GR" altLang="zh-CN" sz="2800" i="1" dirty="0" smtClean="0">
                            <a:latin typeface="Cambria Math" panose="02040503050406030204" pitchFamily="18" charset="0"/>
                          </a:rPr>
                          <m:t>θ</m:t>
                        </m:r>
                      </m:num>
                      <m:den>
                        <m:r>
                          <a:rPr lang="en-US" altLang="zh-CN" sz="2800" b="0" i="1" dirty="0" smtClean="0">
                            <a:latin typeface="Cambria Math" panose="02040503050406030204" pitchFamily="18" charset="0"/>
                          </a:rPr>
                          <m:t>2</m:t>
                        </m:r>
                      </m:den>
                    </m:f>
                  </m:oMath>
                </a14:m>
                <a:r>
                  <a:rPr lang="en-US" altLang="zh-CN" dirty="0"/>
                  <a:t>.</a:t>
                </a:r>
              </a:p>
              <a:p>
                <a:r>
                  <a:rPr lang="en-US" altLang="zh-CN" dirty="0"/>
                  <a:t>Comparing </a:t>
                </a:r>
                <a14:m>
                  <m:oMath xmlns:m="http://schemas.openxmlformats.org/officeDocument/2006/math">
                    <m:r>
                      <a:rPr lang="en-US" altLang="zh-CN" i="1" dirty="0" smtClean="0">
                        <a:latin typeface="Cambria Math" panose="02040503050406030204" pitchFamily="18" charset="0"/>
                      </a:rPr>
                      <m:t>𝑥</m:t>
                    </m:r>
                    <m:r>
                      <m:rPr>
                        <m:sty m:val="p"/>
                      </m:rPr>
                      <a:rPr lang="el-GR" altLang="zh-CN" i="1" dirty="0">
                        <a:latin typeface="Cambria Math" panose="02040503050406030204" pitchFamily="18" charset="0"/>
                      </a:rPr>
                      <m:t>θ</m:t>
                    </m:r>
                    <m:r>
                      <a:rPr lang="zh-CN" altLang="en-US" b="0" i="1" dirty="0">
                        <a:latin typeface="Cambria Math" panose="02040503050406030204" pitchFamily="18" charset="0"/>
                      </a:rPr>
                      <m:t>，</m:t>
                    </m:r>
                    <m:r>
                      <a:rPr lang="en-US" altLang="zh-CN" i="1" dirty="0">
                        <a:latin typeface="Cambria Math" panose="02040503050406030204" pitchFamily="18" charset="0"/>
                      </a:rPr>
                      <m:t>2</m:t>
                    </m:r>
                    <m:r>
                      <a:rPr lang="en-US" altLang="zh-CN" i="1" dirty="0">
                        <a:latin typeface="Cambria Math" panose="02040503050406030204" pitchFamily="18" charset="0"/>
                      </a:rPr>
                      <m:t>𝑥𝑇𝑎𝑛</m:t>
                    </m:r>
                    <m:f>
                      <m:fPr>
                        <m:ctrlPr>
                          <a:rPr lang="en-US" altLang="zh-CN" i="1" dirty="0">
                            <a:latin typeface="Cambria Math" panose="02040503050406030204" pitchFamily="18" charset="0"/>
                          </a:rPr>
                        </m:ctrlPr>
                      </m:fPr>
                      <m:num>
                        <m:r>
                          <m:rPr>
                            <m:sty m:val="p"/>
                          </m:rPr>
                          <a:rPr lang="el-GR" altLang="zh-CN" i="1" dirty="0">
                            <a:latin typeface="Cambria Math" panose="02040503050406030204" pitchFamily="18" charset="0"/>
                          </a:rPr>
                          <m:t>θ</m:t>
                        </m:r>
                      </m:num>
                      <m:den>
                        <m:r>
                          <a:rPr lang="en-US" altLang="zh-CN" i="1" dirty="0">
                            <a:latin typeface="Cambria Math" panose="02040503050406030204" pitchFamily="18" charset="0"/>
                          </a:rPr>
                          <m:t>2</m:t>
                        </m:r>
                      </m:den>
                    </m:f>
                    <m:r>
                      <m:rPr>
                        <m:nor/>
                      </m:rPr>
                      <a:rPr lang="en-US" altLang="zh-CN" b="0" i="0" dirty="0" smtClean="0">
                        <a:latin typeface="Cambria Math" panose="02040503050406030204" pitchFamily="18" charset="0"/>
                      </a:rPr>
                      <m:t>,</m:t>
                    </m:r>
                    <m:r>
                      <m:rPr>
                        <m:nor/>
                      </m:rPr>
                      <a:rPr lang="en-US" altLang="zh-CN" b="0" i="0" dirty="0" smtClean="0"/>
                      <m:t> </m:t>
                    </m:r>
                    <m:r>
                      <m:rPr>
                        <m:nor/>
                      </m:rPr>
                      <a:rPr lang="en-US" altLang="zh-CN" b="0" i="0" dirty="0" smtClean="0"/>
                      <m:t>one</m:t>
                    </m:r>
                    <m:r>
                      <m:rPr>
                        <m:nor/>
                      </m:rPr>
                      <a:rPr lang="en-US" altLang="zh-CN" b="0" i="0" dirty="0" smtClean="0"/>
                      <m:t> </m:t>
                    </m:r>
                    <m:r>
                      <m:rPr>
                        <m:nor/>
                      </m:rPr>
                      <a:rPr lang="en-US" altLang="zh-CN" b="0" i="0" dirty="0" smtClean="0"/>
                      <m:t>can</m:t>
                    </m:r>
                    <m:r>
                      <m:rPr>
                        <m:nor/>
                      </m:rPr>
                      <a:rPr lang="en-US" altLang="zh-CN" b="0" i="0" dirty="0" smtClean="0"/>
                      <m:t> </m:t>
                    </m:r>
                    <m:r>
                      <m:rPr>
                        <m:nor/>
                      </m:rPr>
                      <a:rPr lang="en-US" altLang="zh-CN" b="0" i="0" dirty="0" smtClean="0"/>
                      <m:t>get</m:t>
                    </m:r>
                    <m:r>
                      <m:rPr>
                        <m:nor/>
                      </m:rPr>
                      <a:rPr lang="en-US" altLang="zh-CN" b="0" i="0" dirty="0" smtClean="0"/>
                      <m:t> </m:t>
                    </m:r>
                    <m:r>
                      <m:rPr>
                        <m:nor/>
                      </m:rPr>
                      <a:rPr lang="en-US" altLang="zh-CN" b="0" i="0" dirty="0" smtClean="0"/>
                      <m:t>the</m:t>
                    </m:r>
                    <m:r>
                      <m:rPr>
                        <m:nor/>
                      </m:rPr>
                      <a:rPr lang="en-US" altLang="zh-CN" b="0" i="0" dirty="0" smtClean="0"/>
                      <m:t> </m:t>
                    </m:r>
                    <m:r>
                      <m:rPr>
                        <m:nor/>
                      </m:rPr>
                      <a:rPr lang="en-US" altLang="zh-CN" b="0" i="0" dirty="0" smtClean="0"/>
                      <m:t>difference</m:t>
                    </m:r>
                    <m:r>
                      <m:rPr>
                        <m:nor/>
                      </m:rPr>
                      <a:rPr lang="en-US" altLang="zh-CN" b="0" i="0" dirty="0" smtClean="0"/>
                      <m:t> </m:t>
                    </m:r>
                    <m:r>
                      <a:rPr lang="en-US" altLang="zh-CN" b="0" i="1" dirty="0" smtClean="0">
                        <a:latin typeface="Cambria Math" panose="02040503050406030204" pitchFamily="18" charset="0"/>
                      </a:rPr>
                      <m:t>𝑥</m:t>
                    </m:r>
                    <m:d>
                      <m:dPr>
                        <m:ctrlPr>
                          <a:rPr lang="en-US" altLang="zh-CN" b="0" i="1" dirty="0" smtClean="0">
                            <a:latin typeface="Cambria Math" panose="02040503050406030204" pitchFamily="18" charset="0"/>
                          </a:rPr>
                        </m:ctrlPr>
                      </m:dPr>
                      <m:e>
                        <m:r>
                          <m:rPr>
                            <m:sty m:val="p"/>
                          </m:rPr>
                          <a:rPr lang="el-GR" altLang="zh-CN" i="1" dirty="0">
                            <a:latin typeface="Cambria Math" panose="02040503050406030204" pitchFamily="18" charset="0"/>
                          </a:rPr>
                          <m:t>θ</m:t>
                        </m:r>
                        <m:r>
                          <a:rPr lang="en-US" altLang="zh-CN" b="0" i="1" dirty="0" smtClean="0">
                            <a:latin typeface="Cambria Math" panose="02040503050406030204" pitchFamily="18" charset="0"/>
                          </a:rPr>
                          <m:t>−2</m:t>
                        </m:r>
                        <m:d>
                          <m:dPr>
                            <m:ctrlPr>
                              <a:rPr lang="en-US" altLang="zh-CN" b="0" i="1" dirty="0" smtClean="0">
                                <a:latin typeface="Cambria Math" panose="02040503050406030204" pitchFamily="18" charset="0"/>
                              </a:rPr>
                            </m:ctrlPr>
                          </m:dPr>
                          <m:e>
                            <m:f>
                              <m:fPr>
                                <m:ctrlPr>
                                  <a:rPr lang="en-US" altLang="zh-CN" i="1" dirty="0">
                                    <a:latin typeface="Cambria Math" panose="02040503050406030204" pitchFamily="18" charset="0"/>
                                  </a:rPr>
                                </m:ctrlPr>
                              </m:fPr>
                              <m:num>
                                <m:r>
                                  <m:rPr>
                                    <m:sty m:val="p"/>
                                  </m:rPr>
                                  <a:rPr lang="el-GR" altLang="zh-CN" i="1" dirty="0">
                                    <a:latin typeface="Cambria Math" panose="02040503050406030204" pitchFamily="18" charset="0"/>
                                  </a:rPr>
                                  <m:t>θ</m:t>
                                </m:r>
                              </m:num>
                              <m:den>
                                <m:r>
                                  <a:rPr lang="en-US" altLang="zh-CN" i="1" dirty="0">
                                    <a:latin typeface="Cambria Math" panose="02040503050406030204" pitchFamily="18" charset="0"/>
                                  </a:rPr>
                                  <m:t>2</m:t>
                                </m:r>
                              </m:den>
                            </m:f>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sSup>
                                  <m:sSupPr>
                                    <m:ctrlPr>
                                      <a:rPr lang="en-US" altLang="zh-CN" b="0" i="1" dirty="0" smtClean="0">
                                        <a:latin typeface="Cambria Math" panose="02040503050406030204" pitchFamily="18" charset="0"/>
                                      </a:rPr>
                                    </m:ctrlPr>
                                  </m:sSupPr>
                                  <m:e>
                                    <m:d>
                                      <m:dPr>
                                        <m:ctrlPr>
                                          <a:rPr lang="en-US" altLang="zh-CN" i="1" dirty="0">
                                            <a:latin typeface="Cambria Math" panose="02040503050406030204" pitchFamily="18" charset="0"/>
                                          </a:rPr>
                                        </m:ctrlPr>
                                      </m:dPr>
                                      <m:e>
                                        <m:f>
                                          <m:fPr>
                                            <m:ctrlPr>
                                              <a:rPr lang="en-US" altLang="zh-CN" i="1" dirty="0">
                                                <a:latin typeface="Cambria Math" panose="02040503050406030204" pitchFamily="18" charset="0"/>
                                              </a:rPr>
                                            </m:ctrlPr>
                                          </m:fPr>
                                          <m:num>
                                            <m:r>
                                              <m:rPr>
                                                <m:sty m:val="p"/>
                                              </m:rPr>
                                              <a:rPr lang="el-GR" altLang="zh-CN" i="1" dirty="0">
                                                <a:latin typeface="Cambria Math" panose="02040503050406030204" pitchFamily="18" charset="0"/>
                                              </a:rPr>
                                              <m:t>θ</m:t>
                                            </m:r>
                                          </m:num>
                                          <m:den>
                                            <m:r>
                                              <a:rPr lang="en-US" altLang="zh-CN" i="1" dirty="0">
                                                <a:latin typeface="Cambria Math" panose="02040503050406030204" pitchFamily="18" charset="0"/>
                                              </a:rPr>
                                              <m:t>2</m:t>
                                            </m:r>
                                          </m:den>
                                        </m:f>
                                      </m:e>
                                    </m:d>
                                  </m:e>
                                  <m:sup>
                                    <m:r>
                                      <a:rPr lang="en-US" altLang="zh-CN" b="0" i="1" dirty="0" smtClean="0">
                                        <a:latin typeface="Cambria Math" panose="02040503050406030204" pitchFamily="18" charset="0"/>
                                      </a:rPr>
                                      <m:t>3</m:t>
                                    </m:r>
                                  </m:sup>
                                </m:sSup>
                              </m:num>
                              <m:den>
                                <m:r>
                                  <a:rPr lang="en-US" altLang="zh-CN" b="0" i="1" dirty="0" smtClean="0">
                                    <a:latin typeface="Cambria Math" panose="02040503050406030204" pitchFamily="18" charset="0"/>
                                  </a:rPr>
                                  <m:t>3</m:t>
                                </m:r>
                              </m:den>
                            </m:f>
                          </m:e>
                        </m:d>
                      </m:e>
                    </m:d>
                    <m:r>
                      <a:rPr lang="en-US" altLang="zh-CN" b="0" i="1" dirty="0" smtClean="0">
                        <a:latin typeface="Cambria Math" panose="02040503050406030204" pitchFamily="18" charset="0"/>
                      </a:rPr>
                      <m:t>=</m:t>
                    </m:r>
                    <m:r>
                      <a:rPr lang="en-US" altLang="zh-CN" i="1" dirty="0">
                        <a:latin typeface="Cambria Math" panose="02040503050406030204" pitchFamily="18" charset="0"/>
                      </a:rPr>
                      <m:t>𝑥</m:t>
                    </m:r>
                    <m:f>
                      <m:fPr>
                        <m:ctrlPr>
                          <a:rPr lang="en-US" altLang="zh-CN" i="1" dirty="0">
                            <a:latin typeface="Cambria Math" panose="02040503050406030204" pitchFamily="18" charset="0"/>
                          </a:rPr>
                        </m:ctrlPr>
                      </m:fPr>
                      <m:num>
                        <m:sSup>
                          <m:sSupPr>
                            <m:ctrlPr>
                              <a:rPr lang="en-US" altLang="zh-CN" i="1" dirty="0" smtClean="0">
                                <a:latin typeface="Cambria Math" panose="02040503050406030204" pitchFamily="18" charset="0"/>
                              </a:rPr>
                            </m:ctrlPr>
                          </m:sSupPr>
                          <m:e>
                            <m:r>
                              <m:rPr>
                                <m:sty m:val="p"/>
                              </m:rPr>
                              <a:rPr lang="el-GR" altLang="zh-CN" i="1" dirty="0">
                                <a:latin typeface="Cambria Math" panose="02040503050406030204" pitchFamily="18" charset="0"/>
                              </a:rPr>
                              <m:t>θ</m:t>
                            </m:r>
                          </m:e>
                          <m:sup>
                            <m:r>
                              <a:rPr lang="en-US" altLang="zh-CN" b="0" i="1" dirty="0" smtClean="0">
                                <a:latin typeface="Cambria Math" panose="02040503050406030204" pitchFamily="18" charset="0"/>
                              </a:rPr>
                              <m:t>3</m:t>
                            </m:r>
                          </m:sup>
                        </m:sSup>
                      </m:num>
                      <m:den>
                        <m:r>
                          <a:rPr lang="en-US" altLang="zh-CN" b="0" i="1" dirty="0" smtClean="0">
                            <a:latin typeface="Cambria Math" panose="02040503050406030204" pitchFamily="18" charset="0"/>
                          </a:rPr>
                          <m:t>1</m:t>
                        </m:r>
                        <m:r>
                          <a:rPr lang="en-US" altLang="zh-CN" i="1" dirty="0">
                            <a:latin typeface="Cambria Math" panose="02040503050406030204" pitchFamily="18" charset="0"/>
                          </a:rPr>
                          <m:t>2</m:t>
                        </m:r>
                      </m:den>
                    </m:f>
                    <m:r>
                      <a:rPr lang="en-US" altLang="zh-CN" i="1" dirty="0">
                        <a:latin typeface="Cambria Math" panose="02040503050406030204" pitchFamily="18" charset="0"/>
                      </a:rPr>
                      <m:t> </m:t>
                    </m:r>
                  </m:oMath>
                </a14:m>
                <a:r>
                  <a:rPr lang="en-US" altLang="zh-CN" dirty="0"/>
                  <a:t>, it is 3</a:t>
                </a:r>
                <a:r>
                  <a:rPr lang="en-US" altLang="zh-CN" baseline="30000" dirty="0"/>
                  <a:t>rd</a:t>
                </a:r>
                <a:r>
                  <a:rPr lang="en-US" altLang="zh-CN" dirty="0"/>
                  <a:t> small quantity.</a:t>
                </a:r>
              </a:p>
              <a:p>
                <a:r>
                  <a:rPr lang="en-US" altLang="zh-CN" dirty="0"/>
                  <a:t>The change in circumference due to the</a:t>
                </a:r>
              </a:p>
              <a:p>
                <a:pPr marL="0" indent="0">
                  <a:buNone/>
                </a:pPr>
                <a:r>
                  <a:rPr lang="en-US" altLang="zh-CN" dirty="0"/>
                  <a:t>   horizontal closed orbit distortion is </a:t>
                </a:r>
              </a:p>
              <a:p>
                <a:pPr marL="0" indent="0">
                  <a:buNone/>
                </a:pPr>
                <a:r>
                  <a:rPr lang="en-US" altLang="zh-CN" dirty="0"/>
                  <a:t>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r>
                      <m:rPr>
                        <m:sty m:val="p"/>
                      </m:rPr>
                      <a:rPr lang="en-US" altLang="zh-CN" dirty="0">
                        <a:latin typeface="Cambria Math" panose="02040503050406030204" pitchFamily="18" charset="0"/>
                      </a:rPr>
                      <m:t>C</m:t>
                    </m:r>
                    <m:r>
                      <a:rPr lang="en-US" altLang="zh-CN" i="1" smtClean="0">
                        <a:latin typeface="Cambria Math" panose="02040503050406030204" pitchFamily="18" charset="0"/>
                      </a:rPr>
                      <m:t>=</m:t>
                    </m:r>
                    <m:nary>
                      <m:naryPr>
                        <m:chr m:val="∮"/>
                        <m:limLoc m:val="undOvr"/>
                        <m:subHide m:val="on"/>
                        <m:supHide m:val="on"/>
                        <m:ctrlPr>
                          <a:rPr lang="en-US" altLang="zh-CN" i="1" smtClean="0">
                            <a:latin typeface="Cambria Math" panose="02040503050406030204" pitchFamily="18" charset="0"/>
                          </a:rPr>
                        </m:ctrlPr>
                      </m:naryPr>
                      <m:sub/>
                      <m:sup/>
                      <m:e>
                        <m:f>
                          <m:fPr>
                            <m:ctrlPr>
                              <a:rPr lang="en-US" altLang="zh-CN" i="1">
                                <a:latin typeface="Cambria Math" panose="02040503050406030204" pitchFamily="18" charset="0"/>
                              </a:rPr>
                            </m:ctrlPr>
                          </m:fPr>
                          <m:num>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𝐶𝑂𝐷</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num>
                          <m:den>
                            <m:r>
                              <a:rPr lang="en-US" altLang="zh-CN" i="1" smtClean="0">
                                <a:latin typeface="Cambria Math" panose="02040503050406030204" pitchFamily="18" charset="0"/>
                                <a:ea typeface="Cambria Math" panose="02040503050406030204" pitchFamily="18" charset="0"/>
                              </a:rPr>
                              <m:t>𝜌</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r>
                              <a:rPr lang="en-US" altLang="zh-CN" b="0" i="1" smtClean="0">
                                <a:latin typeface="Cambria Math" panose="02040503050406030204" pitchFamily="18" charset="0"/>
                                <a:ea typeface="Cambria Math" panose="02040503050406030204" pitchFamily="18" charset="0"/>
                              </a:rPr>
                              <m:t>)</m:t>
                            </m:r>
                          </m:den>
                        </m:f>
                      </m:e>
                    </m:nary>
                    <m:r>
                      <a:rPr lang="en-US" altLang="zh-CN" b="0" i="1" smtClean="0">
                        <a:latin typeface="Cambria Math" panose="02040503050406030204" pitchFamily="18" charset="0"/>
                      </a:rPr>
                      <m:t>𝑑𝑠</m:t>
                    </m:r>
                  </m:oMath>
                </a14:m>
                <a:endParaRPr lang="en-US" altLang="zh-CN" dirty="0"/>
              </a:p>
              <a:p>
                <a:pPr marL="0" indent="0">
                  <a:buNone/>
                </a:pPr>
                <a:r>
                  <a:rPr lang="en-US" altLang="zh-CN" dirty="0"/>
                  <a:t>   It is the integral of all bends over the</a:t>
                </a:r>
              </a:p>
              <a:p>
                <a:pPr marL="0" indent="0">
                  <a:buNone/>
                </a:pPr>
                <a:r>
                  <a:rPr lang="zh-CN" altLang="en-US" dirty="0"/>
                  <a:t>   </a:t>
                </a:r>
                <a:r>
                  <a:rPr lang="en-US" altLang="zh-CN" dirty="0"/>
                  <a:t>storage ring.</a:t>
                </a:r>
                <a:endParaRPr lang="zh-CN" altLang="en-US" dirty="0"/>
              </a:p>
            </p:txBody>
          </p:sp>
        </mc:Choice>
        <mc:Fallback xmlns="">
          <p:sp>
            <p:nvSpPr>
              <p:cNvPr id="3" name="内容占位符 2">
                <a:extLst>
                  <a:ext uri="{FF2B5EF4-FFF2-40B4-BE49-F238E27FC236}">
                    <a16:creationId xmlns:a16="http://schemas.microsoft.com/office/drawing/2014/main" id="{17A22AA6-D833-4829-9862-0709B55864E3}"/>
                  </a:ext>
                </a:extLst>
              </p:cNvPr>
              <p:cNvSpPr>
                <a:spLocks noGrp="1" noRot="1" noChangeAspect="1" noMove="1" noResize="1" noEditPoints="1" noAdjustHandles="1" noChangeArrowheads="1" noChangeShapeType="1" noTextEdit="1"/>
              </p:cNvSpPr>
              <p:nvPr>
                <p:ph idx="1"/>
              </p:nvPr>
            </p:nvSpPr>
            <p:spPr>
              <a:xfrm>
                <a:off x="804672" y="1540764"/>
                <a:ext cx="10648188" cy="4782312"/>
              </a:xfrm>
              <a:blipFill>
                <a:blip r:embed="rId2"/>
                <a:stretch>
                  <a:fillRect l="-630" t="-2551" r="-1145"/>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6A53197F-AD3C-4095-8016-E6B01654A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675" y="3785486"/>
            <a:ext cx="2634345" cy="2469009"/>
          </a:xfrm>
          <a:prstGeom prst="rect">
            <a:avLst/>
          </a:prstGeom>
        </p:spPr>
      </p:pic>
      <p:pic>
        <p:nvPicPr>
          <p:cNvPr id="9" name="图片 8">
            <a:extLst>
              <a:ext uri="{FF2B5EF4-FFF2-40B4-BE49-F238E27FC236}">
                <a16:creationId xmlns:a16="http://schemas.microsoft.com/office/drawing/2014/main" id="{C6E4943D-B377-4B09-8188-6966B5652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0340" y="3781045"/>
            <a:ext cx="2832227" cy="2473452"/>
          </a:xfrm>
          <a:prstGeom prst="rect">
            <a:avLst/>
          </a:prstGeom>
        </p:spPr>
      </p:pic>
      <p:sp>
        <p:nvSpPr>
          <p:cNvPr id="12" name="灯片编号占位符 11">
            <a:extLst>
              <a:ext uri="{FF2B5EF4-FFF2-40B4-BE49-F238E27FC236}">
                <a16:creationId xmlns:a16="http://schemas.microsoft.com/office/drawing/2014/main" id="{47765175-3E48-49DF-AD75-360A9614EA0A}"/>
              </a:ext>
            </a:extLst>
          </p:cNvPr>
          <p:cNvSpPr>
            <a:spLocks noGrp="1"/>
          </p:cNvSpPr>
          <p:nvPr>
            <p:ph type="sldNum" sz="quarter" idx="12"/>
          </p:nvPr>
        </p:nvSpPr>
        <p:spPr/>
        <p:txBody>
          <a:bodyPr/>
          <a:lstStyle/>
          <a:p>
            <a:fld id="{BECEA2A7-8118-4BBB-B458-A85BC23F12DD}" type="slidenum">
              <a:rPr lang="zh-CN" altLang="en-US" smtClean="0"/>
              <a:t>66</a:t>
            </a:fld>
            <a:endParaRPr lang="zh-CN" altLang="en-US"/>
          </a:p>
        </p:txBody>
      </p:sp>
    </p:spTree>
    <p:extLst>
      <p:ext uri="{BB962C8B-B14F-4D97-AF65-F5344CB8AC3E}">
        <p14:creationId xmlns:p14="http://schemas.microsoft.com/office/powerpoint/2010/main" val="352061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8C650B-8801-417A-9B2B-E80A1BAE7C6F}"/>
              </a:ext>
            </a:extLst>
          </p:cNvPr>
          <p:cNvSpPr>
            <a:spLocks noGrp="1"/>
          </p:cNvSpPr>
          <p:nvPr>
            <p:ph type="title"/>
          </p:nvPr>
        </p:nvSpPr>
        <p:spPr>
          <a:xfrm>
            <a:off x="838200" y="365125"/>
            <a:ext cx="10515600" cy="883031"/>
          </a:xfrm>
        </p:spPr>
        <p:txBody>
          <a:bodyPr>
            <a:normAutofit/>
          </a:bodyPr>
          <a:lstStyle/>
          <a:p>
            <a:r>
              <a:rPr lang="en-US" altLang="zh-CN" sz="4000" dirty="0"/>
              <a:t>Momentum compaction factor(</a:t>
            </a:r>
            <a:r>
              <a:rPr lang="zh-CN" altLang="en-US" sz="4000" dirty="0"/>
              <a:t>动量压缩因子</a:t>
            </a:r>
            <a:r>
              <a:rPr lang="en-US" altLang="zh-CN" sz="4000" dirty="0"/>
              <a:t>)</a:t>
            </a:r>
            <a:endParaRPr lang="zh-CN" altLang="en-US" sz="40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015946A-857D-4032-9BCC-3FDD9692072E}"/>
                  </a:ext>
                </a:extLst>
              </p:cNvPr>
              <p:cNvSpPr>
                <a:spLocks noGrp="1"/>
              </p:cNvSpPr>
              <p:nvPr>
                <p:ph idx="1"/>
              </p:nvPr>
            </p:nvSpPr>
            <p:spPr>
              <a:xfrm>
                <a:off x="838200" y="1330452"/>
                <a:ext cx="10515600" cy="4846511"/>
              </a:xfrm>
            </p:spPr>
            <p:txBody>
              <a:bodyPr/>
              <a:lstStyle/>
              <a:p>
                <a:pPr marL="0" indent="0">
                  <a:buNone/>
                </a:pPr>
                <a:r>
                  <a:rPr lang="en-US" altLang="zh-CN" dirty="0"/>
                  <a:t>Due to</a:t>
                </a:r>
                <a:r>
                  <a:rPr lang="zh-CN" altLang="en-US" dirty="0"/>
                  <a:t> </a:t>
                </a:r>
                <a:r>
                  <a:rPr lang="en-US" altLang="zh-CN" dirty="0"/>
                  <a:t>the</a:t>
                </a:r>
                <a:r>
                  <a:rPr lang="zh-CN" altLang="en-US" dirty="0"/>
                  <a:t> </a:t>
                </a:r>
                <a:r>
                  <a:rPr lang="en-US" altLang="zh-CN" dirty="0"/>
                  <a:t>momentum deviation </a:t>
                </a:r>
                <a:r>
                  <a:rPr lang="el-GR" altLang="zh-CN" dirty="0">
                    <a:ea typeface="新宋体" panose="02010609030101010101" pitchFamily="49" charset="-122"/>
                  </a:rPr>
                  <a:t>δ</a:t>
                </a:r>
                <a:r>
                  <a:rPr lang="en-US" altLang="zh-CN" dirty="0">
                    <a:ea typeface="新宋体" panose="02010609030101010101" pitchFamily="49" charset="-122"/>
                  </a:rPr>
                  <a:t> </a:t>
                </a:r>
                <a:r>
                  <a:rPr lang="en-US" altLang="zh-CN" dirty="0"/>
                  <a:t>of particle,</a:t>
                </a:r>
                <a:r>
                  <a:rPr lang="zh-CN" altLang="en-US" dirty="0"/>
                  <a:t> </a:t>
                </a:r>
                <a:r>
                  <a:rPr lang="en-US" altLang="zh-CN" dirty="0"/>
                  <a:t>the</a:t>
                </a:r>
                <a:r>
                  <a:rPr lang="zh-CN" altLang="en-US" dirty="0"/>
                  <a:t> </a:t>
                </a:r>
                <a:r>
                  <a:rPr lang="en-US" altLang="zh-CN" dirty="0"/>
                  <a:t>particle</a:t>
                </a:r>
                <a:r>
                  <a:rPr lang="zh-CN" altLang="en-US" dirty="0"/>
                  <a:t> </a:t>
                </a:r>
                <a:r>
                  <a:rPr lang="en-US" altLang="zh-CN" dirty="0"/>
                  <a:t>will</a:t>
                </a:r>
                <a:r>
                  <a:rPr lang="zh-CN" altLang="en-US" dirty="0"/>
                  <a:t> </a:t>
                </a:r>
                <a:r>
                  <a:rPr lang="en-US" altLang="zh-CN" dirty="0"/>
                  <a:t>have</a:t>
                </a:r>
                <a:r>
                  <a:rPr lang="zh-CN" altLang="en-US" dirty="0"/>
                  <a:t> </a:t>
                </a:r>
                <a:r>
                  <a:rPr lang="en-US" altLang="zh-CN" dirty="0"/>
                  <a:t>a</a:t>
                </a:r>
                <a:r>
                  <a:rPr lang="zh-CN" altLang="en-US" dirty="0"/>
                  <a:t> </a:t>
                </a:r>
                <a:r>
                  <a:rPr lang="en-US" altLang="zh-CN" dirty="0"/>
                  <a:t>horizontal displacement, </a:t>
                </a:r>
                <a14:m>
                  <m:oMath xmlns:m="http://schemas.openxmlformats.org/officeDocument/2006/math">
                    <m:r>
                      <a:rPr lang="en-US" altLang="zh-CN" sz="2800" i="1" dirty="0" smtClean="0">
                        <a:latin typeface="Cambria Math" panose="02040503050406030204" pitchFamily="18" charset="0"/>
                        <a:ea typeface="Cambria Math" panose="02040503050406030204" pitchFamily="18" charset="0"/>
                      </a:rPr>
                      <m:t>∆</m:t>
                    </m:r>
                    <m:r>
                      <a:rPr lang="en-US" altLang="zh-CN" sz="2800" i="1" dirty="0">
                        <a:latin typeface="Cambria Math" panose="02040503050406030204" pitchFamily="18" charset="0"/>
                      </a:rPr>
                      <m:t>𝑥</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𝑠</m:t>
                    </m:r>
                    <m:r>
                      <a:rPr lang="en-US" altLang="zh-CN" sz="2800" b="0" i="1" dirty="0" smtClean="0">
                        <a:latin typeface="Cambria Math" panose="02040503050406030204" pitchFamily="18" charset="0"/>
                      </a:rPr>
                      <m:t>)=</m:t>
                    </m:r>
                    <m:r>
                      <m:rPr>
                        <m:sty m:val="p"/>
                      </m:rPr>
                      <a:rPr lang="el-GR" altLang="zh-CN" sz="2800" b="0" i="1" dirty="0" smtClean="0">
                        <a:latin typeface="Cambria Math" panose="02040503050406030204" pitchFamily="18" charset="0"/>
                      </a:rPr>
                      <m:t>δ</m:t>
                    </m:r>
                    <m:r>
                      <a:rPr lang="en-US" altLang="zh-CN" sz="2800" i="1" dirty="0">
                        <a:latin typeface="Cambria Math" panose="02040503050406030204" pitchFamily="18" charset="0"/>
                      </a:rPr>
                      <m:t> </m:t>
                    </m:r>
                    <m:r>
                      <a:rPr lang="en-US" altLang="zh-CN" sz="2800" b="0" i="1" dirty="0" smtClean="0">
                        <a:latin typeface="Cambria Math" panose="02040503050406030204" pitchFamily="18" charset="0"/>
                      </a:rPr>
                      <m:t>𝐷</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𝑠</m:t>
                    </m:r>
                    <m:r>
                      <a:rPr lang="en-US" altLang="zh-CN" sz="2800" b="0" i="1" dirty="0" smtClean="0">
                        <a:latin typeface="Cambria Math" panose="02040503050406030204" pitchFamily="18" charset="0"/>
                      </a:rPr>
                      <m:t>)</m:t>
                    </m:r>
                  </m:oMath>
                </a14:m>
                <a:r>
                  <a:rPr lang="en-US" altLang="zh-CN" dirty="0"/>
                  <a:t>,</a:t>
                </a:r>
                <a:r>
                  <a:rPr lang="zh-CN" altLang="en-US" dirty="0"/>
                  <a:t> </a:t>
                </a:r>
                <a:r>
                  <a:rPr lang="en-US" altLang="zh-CN" dirty="0"/>
                  <a:t>the total over the ring is </a:t>
                </a:r>
              </a:p>
              <a:p>
                <a:pPr marL="0" indent="0">
                  <a:buNone/>
                </a:pPr>
                <a14:m>
                  <m:oMathPara xmlns:m="http://schemas.openxmlformats.org/officeDocument/2006/math">
                    <m:oMathParaPr>
                      <m:jc m:val="left"/>
                    </m:oMathParaPr>
                    <m:oMath xmlns:m="http://schemas.openxmlformats.org/officeDocument/2006/math">
                      <m:r>
                        <a:rPr lang="en-US" altLang="zh-CN" i="1" dirty="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𝐶</m:t>
                      </m:r>
                      <m:r>
                        <a:rPr lang="en-US" altLang="zh-CN" b="0" i="1" dirty="0" smtClean="0">
                          <a:latin typeface="Cambria Math" panose="02040503050406030204" pitchFamily="18" charset="0"/>
                          <a:ea typeface="Cambria Math" panose="02040503050406030204" pitchFamily="18" charset="0"/>
                        </a:rPr>
                        <m:t>=</m:t>
                      </m:r>
                      <m:r>
                        <m:rPr>
                          <m:sty m:val="p"/>
                        </m:rPr>
                        <a:rPr lang="el-GR" altLang="zh-CN" i="1" dirty="0">
                          <a:latin typeface="Cambria Math" panose="02040503050406030204" pitchFamily="18" charset="0"/>
                        </a:rPr>
                        <m:t>δ</m:t>
                      </m:r>
                      <m:nary>
                        <m:naryPr>
                          <m:chr m:val="∮"/>
                          <m:limLoc m:val="undOvr"/>
                          <m:subHide m:val="on"/>
                          <m:supHide m:val="on"/>
                          <m:ctrlPr>
                            <a:rPr lang="zh-CN" altLang="en-US" i="1" smtClean="0">
                              <a:latin typeface="Cambria Math" panose="02040503050406030204" pitchFamily="18" charset="0"/>
                            </a:rPr>
                          </m:ctrlPr>
                        </m:naryPr>
                        <m:sub/>
                        <m:sup/>
                        <m:e>
                          <m:f>
                            <m:fPr>
                              <m:ctrlPr>
                                <a:rPr lang="en-US" altLang="zh-CN" i="1" smtClean="0">
                                  <a:latin typeface="Cambria Math" panose="02040503050406030204" pitchFamily="18" charset="0"/>
                                </a:rPr>
                              </m:ctrlPr>
                            </m:fPr>
                            <m:num>
                              <m:r>
                                <a:rPr lang="en-US" altLang="zh-CN" i="1" dirty="0">
                                  <a:latin typeface="Cambria Math" panose="02040503050406030204" pitchFamily="18" charset="0"/>
                                </a:rPr>
                                <m:t>𝐷</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num>
                            <m:den>
                              <m:r>
                                <a:rPr lang="zh-CN" altLang="en-US" i="1" smtClean="0">
                                  <a:latin typeface="Cambria Math" panose="02040503050406030204" pitchFamily="18" charset="0"/>
                                </a:rPr>
                                <m:t>𝜌</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den>
                          </m:f>
                          <m:r>
                            <a:rPr lang="en-US" altLang="zh-CN" b="0" i="1" smtClean="0">
                              <a:latin typeface="Cambria Math" panose="02040503050406030204" pitchFamily="18" charset="0"/>
                            </a:rPr>
                            <m:t>𝑑𝑠</m:t>
                          </m:r>
                        </m:e>
                      </m:nary>
                    </m:oMath>
                  </m:oMathPara>
                </a14:m>
                <a:endParaRPr lang="en-US" altLang="zh-CN" dirty="0"/>
              </a:p>
              <a:p>
                <a:pPr marL="0" indent="0">
                  <a:buNone/>
                </a:pPr>
                <a:r>
                  <a:rPr lang="en-US" altLang="zh-CN" dirty="0"/>
                  <a:t>The momentum compaction factor </a:t>
                </a:r>
                <a14:m>
                  <m:oMath xmlns:m="http://schemas.openxmlformats.org/officeDocument/2006/math">
                    <m:sSub>
                      <m:sSubPr>
                        <m:ctrlPr>
                          <a:rPr lang="en-US" altLang="zh-CN" sz="2800" b="0" i="1" dirty="0" smtClean="0">
                            <a:latin typeface="Cambria Math" panose="02040503050406030204" pitchFamily="18" charset="0"/>
                          </a:rPr>
                        </m:ctrlPr>
                      </m:sSubPr>
                      <m:e>
                        <m:r>
                          <a:rPr lang="zh-CN" altLang="en-US" sz="2800" b="0" i="1" dirty="0" smtClean="0">
                            <a:latin typeface="Cambria Math" panose="02040503050406030204" pitchFamily="18" charset="0"/>
                          </a:rPr>
                          <m:t>𝛼</m:t>
                        </m:r>
                      </m:e>
                      <m:sub>
                        <m:r>
                          <a:rPr lang="en-US" altLang="zh-CN" sz="2800" b="0" i="1" dirty="0" smtClean="0">
                            <a:latin typeface="Cambria Math" panose="02040503050406030204" pitchFamily="18" charset="0"/>
                          </a:rPr>
                          <m:t>𝑐</m:t>
                        </m:r>
                      </m:sub>
                    </m:sSub>
                  </m:oMath>
                </a14:m>
                <a:r>
                  <a:rPr lang="en-US" altLang="zh-CN" dirty="0"/>
                  <a:t> is defined by</a:t>
                </a:r>
              </a:p>
              <a:p>
                <a:pPr marL="0" indent="0">
                  <a:buNone/>
                </a:pPr>
                <a14:m>
                  <m:oMath xmlns:m="http://schemas.openxmlformats.org/officeDocument/2006/math">
                    <m:f>
                      <m:fPr>
                        <m:ctrlPr>
                          <a:rPr lang="en-US" altLang="zh-CN" i="1" smtClean="0">
                            <a:latin typeface="Cambria Math" panose="02040503050406030204" pitchFamily="18" charset="0"/>
                          </a:rPr>
                        </m:ctrlPr>
                      </m:fPr>
                      <m:num>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𝐶</m:t>
                        </m:r>
                      </m:num>
                      <m:den>
                        <m:r>
                          <a:rPr lang="en-US" altLang="zh-CN" b="0" i="1" smtClean="0">
                            <a:latin typeface="Cambria Math" panose="02040503050406030204" pitchFamily="18" charset="0"/>
                          </a:rPr>
                          <m:t>𝐶</m:t>
                        </m:r>
                      </m:den>
                    </m:f>
                    <m:r>
                      <a:rPr lang="en-US" altLang="zh-CN" b="0" i="1" smtClean="0">
                        <a:latin typeface="Cambria Math" panose="02040503050406030204" pitchFamily="18" charset="0"/>
                      </a:rPr>
                      <m:t>=</m:t>
                    </m:r>
                    <m:sSub>
                      <m:sSubPr>
                        <m:ctrlPr>
                          <a:rPr lang="en-US" altLang="zh-CN" i="1" dirty="0">
                            <a:latin typeface="Cambria Math" panose="02040503050406030204" pitchFamily="18" charset="0"/>
                          </a:rPr>
                        </m:ctrlPr>
                      </m:sSubPr>
                      <m:e>
                        <m:r>
                          <a:rPr lang="zh-CN" altLang="en-US" i="1" dirty="0">
                            <a:latin typeface="Cambria Math" panose="02040503050406030204" pitchFamily="18" charset="0"/>
                          </a:rPr>
                          <m:t>𝛼</m:t>
                        </m:r>
                      </m:e>
                      <m:sub>
                        <m:r>
                          <a:rPr lang="en-US" altLang="zh-CN" i="1" dirty="0">
                            <a:latin typeface="Cambria Math" panose="02040503050406030204" pitchFamily="18" charset="0"/>
                          </a:rPr>
                          <m:t>𝑐</m:t>
                        </m:r>
                      </m:sub>
                    </m:sSub>
                    <m:r>
                      <m:rPr>
                        <m:sty m:val="p"/>
                      </m:rPr>
                      <a:rPr lang="el-GR" altLang="zh-CN" i="1" dirty="0">
                        <a:latin typeface="Cambria Math" panose="02040503050406030204" pitchFamily="18" charset="0"/>
                      </a:rPr>
                      <m:t>δ</m:t>
                    </m:r>
                  </m:oMath>
                </a14:m>
                <a:r>
                  <a:rPr lang="zh-CN" altLang="en-US" dirty="0"/>
                  <a:t> </a:t>
                </a:r>
                <a:r>
                  <a:rPr lang="en-US" altLang="zh-CN" dirty="0"/>
                  <a:t>or </a:t>
                </a:r>
                <a14:m>
                  <m:oMath xmlns:m="http://schemas.openxmlformats.org/officeDocument/2006/math">
                    <m:sSub>
                      <m:sSubPr>
                        <m:ctrlPr>
                          <a:rPr lang="en-US" altLang="zh-CN" i="1" dirty="0">
                            <a:latin typeface="Cambria Math" panose="02040503050406030204" pitchFamily="18" charset="0"/>
                          </a:rPr>
                        </m:ctrlPr>
                      </m:sSubPr>
                      <m:e>
                        <m:r>
                          <a:rPr lang="zh-CN" altLang="en-US" i="1" dirty="0">
                            <a:latin typeface="Cambria Math" panose="02040503050406030204" pitchFamily="18" charset="0"/>
                          </a:rPr>
                          <m:t>𝛼</m:t>
                        </m:r>
                      </m:e>
                      <m:sub>
                        <m:r>
                          <a:rPr lang="en-US" altLang="zh-CN" i="1" dirty="0">
                            <a:latin typeface="Cambria Math" panose="02040503050406030204" pitchFamily="18" charset="0"/>
                          </a:rPr>
                          <m:t>𝑐</m:t>
                        </m:r>
                      </m:sub>
                    </m:sSub>
                  </m:oMath>
                </a14:m>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b="0" i="1" dirty="0" smtClean="0">
                            <a:latin typeface="Cambria Math" panose="02040503050406030204" pitchFamily="18" charset="0"/>
                            <a:ea typeface="Cambria Math" panose="02040503050406030204" pitchFamily="18" charset="0"/>
                          </a:rPr>
                          <m:t>1</m:t>
                        </m:r>
                      </m:num>
                      <m:den>
                        <m:r>
                          <m:rPr>
                            <m:sty m:val="p"/>
                          </m:rPr>
                          <a:rPr lang="el-GR" altLang="zh-CN" i="1" dirty="0">
                            <a:latin typeface="Cambria Math" panose="02040503050406030204" pitchFamily="18" charset="0"/>
                          </a:rPr>
                          <m:t>δ</m:t>
                        </m:r>
                      </m:den>
                    </m:f>
                  </m:oMath>
                </a14:m>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𝐶</m:t>
                        </m:r>
                      </m:num>
                      <m:den>
                        <m:r>
                          <a:rPr lang="en-US" altLang="zh-CN" i="1">
                            <a:latin typeface="Cambria Math" panose="02040503050406030204" pitchFamily="18" charset="0"/>
                          </a:rPr>
                          <m:t>𝐶</m:t>
                        </m:r>
                      </m:den>
                    </m:f>
                  </m:oMath>
                </a14:m>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b="0" i="1" dirty="0" smtClean="0">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rPr>
                          <m:t>𝐶</m:t>
                        </m:r>
                      </m:den>
                    </m:f>
                  </m:oMath>
                </a14:m>
                <a:r>
                  <a:rPr lang="zh-CN" altLang="en-US" dirty="0"/>
                  <a:t> </a:t>
                </a:r>
                <a14:m>
                  <m:oMath xmlns:m="http://schemas.openxmlformats.org/officeDocument/2006/math">
                    <m:nary>
                      <m:naryPr>
                        <m:chr m:val="∮"/>
                        <m:limLoc m:val="undOvr"/>
                        <m:subHide m:val="on"/>
                        <m:supHide m:val="on"/>
                        <m:ctrlPr>
                          <a:rPr lang="zh-CN" altLang="en-US" i="1">
                            <a:latin typeface="Cambria Math" panose="02040503050406030204" pitchFamily="18" charset="0"/>
                          </a:rPr>
                        </m:ctrlPr>
                      </m:naryPr>
                      <m:sub/>
                      <m:sup/>
                      <m:e>
                        <m:f>
                          <m:fPr>
                            <m:ctrlPr>
                              <a:rPr lang="en-US" altLang="zh-CN" i="1">
                                <a:latin typeface="Cambria Math" panose="02040503050406030204" pitchFamily="18" charset="0"/>
                              </a:rPr>
                            </m:ctrlPr>
                          </m:fPr>
                          <m:num>
                            <m:r>
                              <a:rPr lang="en-US" altLang="zh-CN" i="1" dirty="0">
                                <a:latin typeface="Cambria Math" panose="02040503050406030204" pitchFamily="18" charset="0"/>
                              </a:rPr>
                              <m:t>𝐷</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num>
                          <m:den>
                            <m:r>
                              <a:rPr lang="zh-CN" altLang="en-US" i="1">
                                <a:latin typeface="Cambria Math" panose="02040503050406030204" pitchFamily="18" charset="0"/>
                              </a:rPr>
                              <m:t>𝜌</m:t>
                            </m:r>
                            <m:r>
                              <a:rPr lang="en-US" altLang="zh-CN" i="1">
                                <a:latin typeface="Cambria Math" panose="02040503050406030204" pitchFamily="18" charset="0"/>
                              </a:rPr>
                              <m:t>(</m:t>
                            </m:r>
                            <m:r>
                              <a:rPr lang="en-US" altLang="zh-CN" i="1">
                                <a:latin typeface="Cambria Math" panose="02040503050406030204" pitchFamily="18" charset="0"/>
                              </a:rPr>
                              <m:t>𝑠</m:t>
                            </m:r>
                            <m:r>
                              <a:rPr lang="en-US" altLang="zh-CN" i="1">
                                <a:latin typeface="Cambria Math" panose="02040503050406030204" pitchFamily="18" charset="0"/>
                              </a:rPr>
                              <m:t>)</m:t>
                            </m:r>
                          </m:den>
                        </m:f>
                        <m:r>
                          <a:rPr lang="en-US" altLang="zh-CN" i="1">
                            <a:latin typeface="Cambria Math" panose="02040503050406030204" pitchFamily="18" charset="0"/>
                          </a:rPr>
                          <m:t>𝑑𝑠</m:t>
                        </m:r>
                      </m:e>
                    </m:nary>
                  </m:oMath>
                </a14:m>
                <a:endParaRPr lang="en-US" altLang="zh-CN" dirty="0"/>
              </a:p>
              <a:p>
                <a:pPr marL="0" indent="0">
                  <a:buNone/>
                </a:pPr>
                <a:r>
                  <a:rPr lang="en-US" altLang="zh-CN" dirty="0"/>
                  <a:t>In general, </a:t>
                </a:r>
                <a14:m>
                  <m:oMath xmlns:m="http://schemas.openxmlformats.org/officeDocument/2006/math">
                    <m:sSub>
                      <m:sSubPr>
                        <m:ctrlPr>
                          <a:rPr lang="en-US" altLang="zh-CN" i="1" dirty="0" smtClean="0">
                            <a:latin typeface="Cambria Math" panose="02040503050406030204" pitchFamily="18" charset="0"/>
                          </a:rPr>
                        </m:ctrlPr>
                      </m:sSubPr>
                      <m:e>
                        <m:r>
                          <a:rPr lang="zh-CN" altLang="en-US" i="1" dirty="0">
                            <a:latin typeface="Cambria Math" panose="02040503050406030204" pitchFamily="18" charset="0"/>
                          </a:rPr>
                          <m:t>𝛼</m:t>
                        </m:r>
                      </m:e>
                      <m:sub>
                        <m:r>
                          <a:rPr lang="en-US" altLang="zh-CN" i="1" dirty="0">
                            <a:latin typeface="Cambria Math" panose="02040503050406030204" pitchFamily="18" charset="0"/>
                          </a:rPr>
                          <m:t>𝑐</m:t>
                        </m:r>
                      </m:sub>
                    </m:sSub>
                  </m:oMath>
                </a14:m>
                <a:r>
                  <a:rPr lang="en-US" altLang="zh-CN" dirty="0"/>
                  <a:t>&gt;0. Sometimes by special design a negative momentum compaction lattice can be designed. </a:t>
                </a:r>
                <a:endParaRPr lang="zh-CN" altLang="en-US" dirty="0"/>
              </a:p>
            </p:txBody>
          </p:sp>
        </mc:Choice>
        <mc:Fallback xmlns="">
          <p:sp>
            <p:nvSpPr>
              <p:cNvPr id="3" name="内容占位符 2">
                <a:extLst>
                  <a:ext uri="{FF2B5EF4-FFF2-40B4-BE49-F238E27FC236}">
                    <a16:creationId xmlns:a16="http://schemas.microsoft.com/office/drawing/2014/main" id="{E015946A-857D-4032-9BCC-3FDD9692072E}"/>
                  </a:ext>
                </a:extLst>
              </p:cNvPr>
              <p:cNvSpPr>
                <a:spLocks noGrp="1" noRot="1" noChangeAspect="1" noMove="1" noResize="1" noEditPoints="1" noAdjustHandles="1" noChangeArrowheads="1" noChangeShapeType="1" noTextEdit="1"/>
              </p:cNvSpPr>
              <p:nvPr>
                <p:ph idx="1"/>
              </p:nvPr>
            </p:nvSpPr>
            <p:spPr>
              <a:xfrm>
                <a:off x="838200" y="1330452"/>
                <a:ext cx="10515600" cy="4846511"/>
              </a:xfrm>
              <a:blipFill>
                <a:blip r:embed="rId2"/>
                <a:stretch>
                  <a:fillRect l="-1217" t="-2264" r="-127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39E9EF19-FF35-4846-A9DF-A502A5367CCA}"/>
              </a:ext>
            </a:extLst>
          </p:cNvPr>
          <p:cNvSpPr>
            <a:spLocks noGrp="1"/>
          </p:cNvSpPr>
          <p:nvPr>
            <p:ph type="sldNum" sz="quarter" idx="12"/>
          </p:nvPr>
        </p:nvSpPr>
        <p:spPr/>
        <p:txBody>
          <a:bodyPr/>
          <a:lstStyle/>
          <a:p>
            <a:fld id="{BECEA2A7-8118-4BBB-B458-A85BC23F12DD}" type="slidenum">
              <a:rPr lang="zh-CN" altLang="en-US" smtClean="0"/>
              <a:t>67</a:t>
            </a:fld>
            <a:endParaRPr lang="zh-CN" altLang="en-US"/>
          </a:p>
        </p:txBody>
      </p:sp>
    </p:spTree>
    <p:extLst>
      <p:ext uri="{BB962C8B-B14F-4D97-AF65-F5344CB8AC3E}">
        <p14:creationId xmlns:p14="http://schemas.microsoft.com/office/powerpoint/2010/main" val="1197972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A96F8A-EC0D-436A-BE4C-78BBD3659FA0}"/>
              </a:ext>
            </a:extLst>
          </p:cNvPr>
          <p:cNvSpPr>
            <a:spLocks noGrp="1"/>
          </p:cNvSpPr>
          <p:nvPr>
            <p:ph type="title"/>
          </p:nvPr>
        </p:nvSpPr>
        <p:spPr>
          <a:xfrm>
            <a:off x="575441" y="354615"/>
            <a:ext cx="11027980" cy="738461"/>
          </a:xfrm>
        </p:spPr>
        <p:txBody>
          <a:bodyPr/>
          <a:lstStyle/>
          <a:p>
            <a:r>
              <a:rPr lang="en-US" altLang="zh-CN" dirty="0"/>
              <a:t>Achromat cell(</a:t>
            </a:r>
            <a:r>
              <a:rPr lang="zh-CN" altLang="en-US" dirty="0"/>
              <a:t>消色散单元</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AEF1AB9-7961-449A-B627-4272515ADBE7}"/>
                  </a:ext>
                </a:extLst>
              </p:cNvPr>
              <p:cNvSpPr>
                <a:spLocks noGrp="1"/>
              </p:cNvSpPr>
              <p:nvPr>
                <p:ph idx="1"/>
              </p:nvPr>
            </p:nvSpPr>
            <p:spPr>
              <a:xfrm>
                <a:off x="536028" y="1250731"/>
                <a:ext cx="11161986" cy="4926232"/>
              </a:xfrm>
            </p:spPr>
            <p:txBody>
              <a:bodyPr>
                <a:normAutofit fontScale="92500" lnSpcReduction="20000"/>
              </a:bodyPr>
              <a:lstStyle/>
              <a:p>
                <a:pPr marL="0" indent="0">
                  <a:buNone/>
                </a:pPr>
                <a:r>
                  <a:rPr lang="en-US" altLang="zh-CN" dirty="0"/>
                  <a:t>The most simple achromat cell is consisted of two bending magnets it is called as double bend achromat(DBA). A achromat cell start from and end to </a:t>
                </a:r>
                <a14:m>
                  <m:oMath xmlns:m="http://schemas.openxmlformats.org/officeDocument/2006/math">
                    <m:r>
                      <a:rPr lang="en-US" altLang="zh-CN" i="1">
                        <a:latin typeface="Cambria Math" panose="02040503050406030204" pitchFamily="18" charset="0"/>
                      </a:rPr>
                      <m:t>𝐷</m:t>
                    </m:r>
                    <m:r>
                      <a:rPr lang="en-US" altLang="zh-CN" i="1">
                        <a:latin typeface="Cambria Math" panose="02040503050406030204" pitchFamily="18" charset="0"/>
                      </a:rPr>
                      <m:t>=0,</m:t>
                    </m:r>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𝐷</m:t>
                        </m:r>
                      </m:e>
                      <m:sup>
                        <m:r>
                          <a:rPr lang="en-US" altLang="zh-CN" b="0" i="0" smtClean="0">
                            <a:latin typeface="Cambria Math" panose="02040503050406030204" pitchFamily="18" charset="0"/>
                          </a:rPr>
                          <m:t>′</m:t>
                        </m:r>
                      </m:sup>
                    </m:sSup>
                    <m:r>
                      <a:rPr lang="en-US" altLang="zh-CN" b="0" i="0" smtClean="0">
                        <a:latin typeface="Cambria Math" panose="02040503050406030204" pitchFamily="18" charset="0"/>
                      </a:rPr>
                      <m:t>=0.</m:t>
                    </m:r>
                  </m:oMath>
                </a14:m>
                <a:r>
                  <a:rPr lang="en-US" altLang="zh-CN" dirty="0"/>
                  <a:t> More than two bending magnets can give more flexible achromat structure, and the lattice will give lower natural emittance, more bands much more lower, these structures are used in the lattice design for light source accelerator. The detail will study in the lesson of lattice design.</a:t>
                </a:r>
              </a:p>
              <a:p>
                <a:pPr marL="0" indent="0">
                  <a:buNone/>
                </a:pPr>
                <a:r>
                  <a:rPr lang="en-US" altLang="zh-CN" dirty="0"/>
                  <a:t>A DBA consists of </a:t>
                </a:r>
                <a14:m>
                  <m:oMath xmlns:m="http://schemas.openxmlformats.org/officeDocument/2006/math">
                    <m:r>
                      <a:rPr lang="en-US" altLang="zh-CN" i="1">
                        <a:latin typeface="Cambria Math" panose="02040503050406030204" pitchFamily="18" charset="0"/>
                      </a:rPr>
                      <m:t>𝐵</m:t>
                    </m:r>
                  </m:oMath>
                </a14:m>
                <a:r>
                  <a:rPr lang="en-US" altLang="zh-CN" dirty="0"/>
                  <a:t>, </a:t>
                </a:r>
                <a14:m>
                  <m:oMath xmlns:m="http://schemas.openxmlformats.org/officeDocument/2006/math">
                    <m:r>
                      <a:rPr lang="en-US" altLang="zh-CN" i="1">
                        <a:latin typeface="Cambria Math" panose="02040503050406030204" pitchFamily="18" charset="0"/>
                      </a:rPr>
                      <m:t>𝐿</m:t>
                    </m:r>
                  </m:oMath>
                </a14:m>
                <a:r>
                  <a:rPr lang="en-US" altLang="zh-CN" dirty="0"/>
                  <a:t>, QF, </a:t>
                </a:r>
                <a14:m>
                  <m:oMath xmlns:m="http://schemas.openxmlformats.org/officeDocument/2006/math">
                    <m:r>
                      <a:rPr lang="en-US" altLang="zh-CN" i="1">
                        <a:latin typeface="Cambria Math" panose="02040503050406030204" pitchFamily="18" charset="0"/>
                      </a:rPr>
                      <m:t>𝐿</m:t>
                    </m:r>
                  </m:oMath>
                </a14:m>
                <a:r>
                  <a:rPr lang="en-US" altLang="zh-CN" dirty="0"/>
                  <a:t>, </a:t>
                </a:r>
                <a14:m>
                  <m:oMath xmlns:m="http://schemas.openxmlformats.org/officeDocument/2006/math">
                    <m:r>
                      <a:rPr lang="en-US" altLang="zh-CN" i="1">
                        <a:latin typeface="Cambria Math" panose="02040503050406030204" pitchFamily="18" charset="0"/>
                      </a:rPr>
                      <m:t>𝐵</m:t>
                    </m:r>
                  </m:oMath>
                </a14:m>
                <a:r>
                  <a:rPr lang="en-US" altLang="zh-CN" dirty="0"/>
                  <a:t>, where </a:t>
                </a:r>
                <a14:m>
                  <m:oMath xmlns:m="http://schemas.openxmlformats.org/officeDocument/2006/math">
                    <m:r>
                      <a:rPr lang="en-US" altLang="zh-CN" i="1">
                        <a:latin typeface="Cambria Math" panose="02040503050406030204" pitchFamily="18" charset="0"/>
                      </a:rPr>
                      <m:t>𝐵</m:t>
                    </m:r>
                  </m:oMath>
                </a14:m>
                <a:r>
                  <a:rPr lang="en-US" altLang="zh-CN" dirty="0"/>
                  <a:t> is</a:t>
                </a:r>
                <a:r>
                  <a:rPr lang="zh-CN" altLang="en-US" dirty="0"/>
                  <a:t> </a:t>
                </a:r>
                <a:r>
                  <a:rPr lang="en-US" altLang="zh-CN" dirty="0"/>
                  <a:t>a</a:t>
                </a:r>
                <a:r>
                  <a:rPr lang="zh-CN" altLang="en-US" dirty="0"/>
                  <a:t> </a:t>
                </a:r>
                <a:r>
                  <a:rPr lang="en-US" altLang="zh-CN" dirty="0"/>
                  <a:t>bend with bending angle </a:t>
                </a:r>
                <a14:m>
                  <m:oMath xmlns:m="http://schemas.openxmlformats.org/officeDocument/2006/math">
                    <m:r>
                      <m:rPr>
                        <m:sty m:val="p"/>
                      </m:rPr>
                      <a:rPr lang="el-GR" altLang="zh-CN" i="1">
                        <a:latin typeface="Cambria Math" panose="02040503050406030204" pitchFamily="18" charset="0"/>
                      </a:rPr>
                      <m:t>θ</m:t>
                    </m:r>
                  </m:oMath>
                </a14:m>
                <a:r>
                  <a:rPr lang="en-US" altLang="zh-CN" dirty="0"/>
                  <a:t>, </a:t>
                </a:r>
                <a14:m>
                  <m:oMath xmlns:m="http://schemas.openxmlformats.org/officeDocument/2006/math">
                    <m:r>
                      <a:rPr lang="en-US" altLang="zh-CN" i="1">
                        <a:latin typeface="Cambria Math" panose="02040503050406030204" pitchFamily="18" charset="0"/>
                      </a:rPr>
                      <m:t>𝐿</m:t>
                    </m:r>
                  </m:oMath>
                </a14:m>
                <a:r>
                  <a:rPr lang="en-US" altLang="zh-CN" dirty="0"/>
                  <a:t> is a drift with length </a:t>
                </a:r>
                <a14:m>
                  <m:oMath xmlns:m="http://schemas.openxmlformats.org/officeDocument/2006/math">
                    <m:r>
                      <a:rPr lang="en-US" altLang="zh-CN" i="1">
                        <a:latin typeface="Cambria Math" panose="02040503050406030204" pitchFamily="18" charset="0"/>
                      </a:rPr>
                      <m:t>𝐿</m:t>
                    </m:r>
                  </m:oMath>
                </a14:m>
                <a:r>
                  <a:rPr lang="en-US" altLang="zh-CN" dirty="0"/>
                  <a:t>, QF is a horizontal focusing </a:t>
                </a:r>
              </a:p>
              <a:p>
                <a:pPr marL="0" indent="0">
                  <a:buNone/>
                </a:pPr>
                <a:r>
                  <a:rPr lang="en-US" altLang="zh-CN" dirty="0"/>
                  <a:t>quadrupole with focusing length </a:t>
                </a:r>
                <a14:m>
                  <m:oMath xmlns:m="http://schemas.openxmlformats.org/officeDocument/2006/math">
                    <m:r>
                      <a:rPr lang="en-US" altLang="zh-CN" i="1">
                        <a:latin typeface="Cambria Math" panose="02040503050406030204" pitchFamily="18" charset="0"/>
                      </a:rPr>
                      <m:t>𝑓</m:t>
                    </m:r>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𝐿</m:t>
                        </m:r>
                      </m:num>
                      <m:den>
                        <m:r>
                          <a:rPr lang="en-US" altLang="zh-CN" b="0" i="1" dirty="0" smtClean="0">
                            <a:latin typeface="Cambria Math" panose="02040503050406030204" pitchFamily="18" charset="0"/>
                          </a:rPr>
                          <m:t>2</m:t>
                        </m:r>
                      </m:den>
                    </m:f>
                    <m:r>
                      <a:rPr lang="en-US" altLang="zh-CN" b="0" i="0" dirty="0" smtClean="0">
                        <a:latin typeface="Cambria Math" panose="02040503050406030204" pitchFamily="18" charset="0"/>
                      </a:rPr>
                      <m:t>, </m:t>
                    </m:r>
                  </m:oMath>
                </a14:m>
                <a:r>
                  <a:rPr lang="en-US" altLang="zh-CN" dirty="0"/>
                  <a:t>the </a:t>
                </a:r>
              </a:p>
              <a:p>
                <a:pPr marL="0" indent="0">
                  <a:buNone/>
                </a:pPr>
                <a:r>
                  <a:rPr lang="en-US" altLang="zh-CN" dirty="0"/>
                  <a:t>dispersion at QF is </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𝐷</m:t>
                        </m:r>
                      </m:e>
                      <m:sub>
                        <m:r>
                          <a:rPr lang="en-US" altLang="zh-CN" b="0" i="1" smtClean="0">
                            <a:latin typeface="Cambria Math" panose="02040503050406030204" pitchFamily="18" charset="0"/>
                          </a:rPr>
                          <m:t>𝑄𝐹</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𝐿</m:t>
                    </m:r>
                    <m:r>
                      <m:rPr>
                        <m:sty m:val="p"/>
                      </m:rPr>
                      <a:rPr lang="el-GR" altLang="zh-CN" b="0" i="1" smtClean="0">
                        <a:latin typeface="Cambria Math" panose="02040503050406030204" pitchFamily="18" charset="0"/>
                      </a:rPr>
                      <m:t>θ</m:t>
                    </m:r>
                  </m:oMath>
                </a14:m>
                <a:r>
                  <a:rPr lang="en-US" altLang="zh-CN" dirty="0"/>
                  <a:t>. In practice,</a:t>
                </a:r>
              </a:p>
              <a:p>
                <a:pPr marL="0" indent="0">
                  <a:buNone/>
                </a:pPr>
                <a:r>
                  <a:rPr lang="en-US" altLang="zh-CN" dirty="0"/>
                  <a:t>a DBA cell is more complicated, at least the </a:t>
                </a:r>
              </a:p>
              <a:p>
                <a:pPr marL="0" indent="0">
                  <a:buNone/>
                </a:pPr>
                <a:r>
                  <a:rPr lang="en-US" altLang="zh-CN" dirty="0"/>
                  <a:t>defocusing quadrupole is necessary for stabilizing</a:t>
                </a:r>
              </a:p>
              <a:p>
                <a:pPr marL="0" indent="0">
                  <a:buNone/>
                </a:pPr>
                <a:r>
                  <a:rPr lang="en-US" altLang="zh-CN" dirty="0"/>
                  <a:t>the particle motion in vertical plane.</a:t>
                </a:r>
                <a:endParaRPr lang="zh-CN" altLang="en-US" dirty="0"/>
              </a:p>
            </p:txBody>
          </p:sp>
        </mc:Choice>
        <mc:Fallback xmlns="">
          <p:sp>
            <p:nvSpPr>
              <p:cNvPr id="3" name="内容占位符 2">
                <a:extLst>
                  <a:ext uri="{FF2B5EF4-FFF2-40B4-BE49-F238E27FC236}">
                    <a16:creationId xmlns:a16="http://schemas.microsoft.com/office/drawing/2014/main" id="{5AEF1AB9-7961-449A-B627-4272515ADBE7}"/>
                  </a:ext>
                </a:extLst>
              </p:cNvPr>
              <p:cNvSpPr>
                <a:spLocks noGrp="1" noRot="1" noChangeAspect="1" noMove="1" noResize="1" noEditPoints="1" noAdjustHandles="1" noChangeArrowheads="1" noChangeShapeType="1" noTextEdit="1"/>
              </p:cNvSpPr>
              <p:nvPr>
                <p:ph idx="1"/>
              </p:nvPr>
            </p:nvSpPr>
            <p:spPr>
              <a:xfrm>
                <a:off x="536028" y="1250731"/>
                <a:ext cx="11161986" cy="4926232"/>
              </a:xfrm>
              <a:blipFill>
                <a:blip r:embed="rId2"/>
                <a:stretch>
                  <a:fillRect l="-983" t="-3094" r="-1202"/>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4B6BCCF2-0E88-4C57-9D93-D9FE86C60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502" y="3757021"/>
            <a:ext cx="3828814" cy="2317958"/>
          </a:xfrm>
          <a:prstGeom prst="rect">
            <a:avLst/>
          </a:prstGeom>
        </p:spPr>
      </p:pic>
      <p:sp>
        <p:nvSpPr>
          <p:cNvPr id="7" name="灯片编号占位符 6">
            <a:extLst>
              <a:ext uri="{FF2B5EF4-FFF2-40B4-BE49-F238E27FC236}">
                <a16:creationId xmlns:a16="http://schemas.microsoft.com/office/drawing/2014/main" id="{E0DCE242-B4CF-4510-BCE4-C68F331D8C2D}"/>
              </a:ext>
            </a:extLst>
          </p:cNvPr>
          <p:cNvSpPr>
            <a:spLocks noGrp="1"/>
          </p:cNvSpPr>
          <p:nvPr>
            <p:ph type="sldNum" sz="quarter" idx="12"/>
          </p:nvPr>
        </p:nvSpPr>
        <p:spPr/>
        <p:txBody>
          <a:bodyPr/>
          <a:lstStyle/>
          <a:p>
            <a:fld id="{BECEA2A7-8118-4BBB-B458-A85BC23F12DD}" type="slidenum">
              <a:rPr lang="zh-CN" altLang="en-US" smtClean="0"/>
              <a:t>68</a:t>
            </a:fld>
            <a:endParaRPr lang="zh-CN" altLang="en-US"/>
          </a:p>
        </p:txBody>
      </p:sp>
    </p:spTree>
    <p:extLst>
      <p:ext uri="{BB962C8B-B14F-4D97-AF65-F5344CB8AC3E}">
        <p14:creationId xmlns:p14="http://schemas.microsoft.com/office/powerpoint/2010/main" val="27681577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7A2B1E-0310-4648-9C5E-CD6EBAD6CB4C}"/>
              </a:ext>
            </a:extLst>
          </p:cNvPr>
          <p:cNvSpPr>
            <a:spLocks noGrp="1"/>
          </p:cNvSpPr>
          <p:nvPr>
            <p:ph type="title"/>
          </p:nvPr>
        </p:nvSpPr>
        <p:spPr>
          <a:xfrm>
            <a:off x="365234" y="302064"/>
            <a:ext cx="10515600" cy="633358"/>
          </a:xfrm>
        </p:spPr>
        <p:txBody>
          <a:bodyPr>
            <a:normAutofit fontScale="90000"/>
          </a:bodyPr>
          <a:lstStyle/>
          <a:p>
            <a:r>
              <a:rPr lang="en-US" altLang="zh-CN" dirty="0"/>
              <a:t>Chromaticity(</a:t>
            </a:r>
            <a:r>
              <a:rPr lang="zh-CN" altLang="en-US" dirty="0"/>
              <a:t>色品</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005736A-29F6-4FDC-91CC-FAA440248574}"/>
                  </a:ext>
                </a:extLst>
              </p:cNvPr>
              <p:cNvSpPr>
                <a:spLocks noGrp="1"/>
              </p:cNvSpPr>
              <p:nvPr>
                <p:ph idx="1"/>
              </p:nvPr>
            </p:nvSpPr>
            <p:spPr>
              <a:xfrm>
                <a:off x="378372" y="1166649"/>
                <a:ext cx="11319642" cy="5140206"/>
              </a:xfrm>
            </p:spPr>
            <p:txBody>
              <a:bodyPr>
                <a:normAutofit fontScale="92500" lnSpcReduction="10000"/>
              </a:bodyPr>
              <a:lstStyle/>
              <a:p>
                <a:pPr marL="0" indent="0">
                  <a:buNone/>
                </a:pPr>
                <a:r>
                  <a:rPr lang="en-US" altLang="zh-CN" dirty="0"/>
                  <a:t>A quadrupole has focusing or defocusing force. Higher momentum particles </a:t>
                </a:r>
                <a14:m>
                  <m:oMath xmlns:m="http://schemas.openxmlformats.org/officeDocument/2006/math">
                    <m:d>
                      <m:dPr>
                        <m:ctrlPr>
                          <a:rPr lang="en-US" altLang="zh-CN" b="0" i="1" dirty="0" smtClean="0">
                            <a:latin typeface="Cambria Math" panose="02040503050406030204" pitchFamily="18" charset="0"/>
                          </a:rPr>
                        </m:ctrlPr>
                      </m:dPr>
                      <m:e>
                        <m:r>
                          <m:rPr>
                            <m:sty m:val="p"/>
                          </m:rPr>
                          <a:rPr lang="el-GR" altLang="zh-CN" i="1" dirty="0" smtClean="0">
                            <a:latin typeface="Cambria Math" panose="02040503050406030204" pitchFamily="18" charset="0"/>
                          </a:rPr>
                          <m:t>δ</m:t>
                        </m:r>
                        <m:r>
                          <a:rPr lang="en-US" altLang="zh-CN" b="0" i="1" dirty="0" smtClean="0">
                            <a:latin typeface="Cambria Math" panose="02040503050406030204" pitchFamily="18" charset="0"/>
                          </a:rPr>
                          <m:t>&gt;0</m:t>
                        </m:r>
                      </m:e>
                    </m:d>
                  </m:oMath>
                </a14:m>
                <a:r>
                  <a:rPr lang="zh-CN" altLang="en-US" dirty="0"/>
                  <a:t> </a:t>
                </a:r>
                <a:r>
                  <a:rPr lang="en-US" altLang="zh-CN" dirty="0"/>
                  <a:t>have higher rigidity, and weaker effect due to magnetic field. We have known dispersion is the result of weakened dipoles. The similar thing for quadrupole is that the </a:t>
                </a:r>
                <a:r>
                  <a:rPr lang="en-US" altLang="zh-CN" dirty="0" err="1"/>
                  <a:t>betatron</a:t>
                </a:r>
                <a:r>
                  <a:rPr lang="en-US" altLang="zh-CN" dirty="0"/>
                  <a:t> tune will depend on the momentum </a:t>
                </a:r>
                <a14:m>
                  <m:oMath xmlns:m="http://schemas.openxmlformats.org/officeDocument/2006/math">
                    <m:r>
                      <m:rPr>
                        <m:sty m:val="p"/>
                      </m:rPr>
                      <a:rPr lang="el-GR" altLang="zh-CN" i="1" dirty="0">
                        <a:latin typeface="Cambria Math" panose="02040503050406030204" pitchFamily="18" charset="0"/>
                      </a:rPr>
                      <m:t>δ</m:t>
                    </m:r>
                  </m:oMath>
                </a14:m>
                <a:r>
                  <a:rPr lang="en-US" altLang="zh-CN" dirty="0"/>
                  <a:t>, keep the first order perturbation,</a:t>
                </a:r>
              </a:p>
              <a:p>
                <a:pPr marL="0" indent="0">
                  <a:buNone/>
                </a:pPr>
                <a14:m>
                  <m:oMath xmlns:m="http://schemas.openxmlformats.org/officeDocument/2006/math">
                    <m:sSub>
                      <m:sSubPr>
                        <m:ctrlPr>
                          <a:rPr lang="el-GR" altLang="zh-CN" b="0" i="1" dirty="0" smtClean="0">
                            <a:latin typeface="Cambria Math" panose="02040503050406030204" pitchFamily="18" charset="0"/>
                          </a:rPr>
                        </m:ctrlPr>
                      </m:sSubPr>
                      <m:e>
                        <m:r>
                          <m:rPr>
                            <m:sty m:val="p"/>
                          </m:rPr>
                          <a:rPr lang="el-GR" altLang="zh-CN" i="1" dirty="0">
                            <a:latin typeface="Cambria Math" panose="02040503050406030204" pitchFamily="18" charset="0"/>
                          </a:rPr>
                          <m:t>ν</m:t>
                        </m:r>
                      </m:e>
                      <m:sub>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𝑦</m:t>
                        </m:r>
                      </m:sub>
                    </m:sSub>
                    <m:d>
                      <m:dPr>
                        <m:ctrlPr>
                          <a:rPr lang="en-US" altLang="zh-CN" b="0" i="1" dirty="0" smtClean="0">
                            <a:latin typeface="Cambria Math" panose="02040503050406030204" pitchFamily="18" charset="0"/>
                          </a:rPr>
                        </m:ctrlPr>
                      </m:dPr>
                      <m:e>
                        <m:r>
                          <m:rPr>
                            <m:sty m:val="p"/>
                          </m:rPr>
                          <a:rPr lang="el-GR" altLang="zh-CN" i="1" dirty="0">
                            <a:latin typeface="Cambria Math" panose="02040503050406030204" pitchFamily="18" charset="0"/>
                          </a:rPr>
                          <m:t>δ</m:t>
                        </m:r>
                      </m:e>
                    </m:d>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ν</m:t>
                        </m:r>
                      </m:e>
                      <m:sub>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i="1" dirty="0">
                            <a:latin typeface="Cambria Math" panose="02040503050406030204" pitchFamily="18" charset="0"/>
                          </a:rPr>
                          <m:t>𝑦</m:t>
                        </m:r>
                      </m:sub>
                    </m:sSub>
                    <m:d>
                      <m:dPr>
                        <m:ctrlPr>
                          <a:rPr lang="en-US" altLang="zh-CN" i="1" dirty="0">
                            <a:latin typeface="Cambria Math" panose="02040503050406030204" pitchFamily="18" charset="0"/>
                          </a:rPr>
                        </m:ctrlPr>
                      </m:dPr>
                      <m:e>
                        <m:r>
                          <a:rPr lang="en-US" altLang="zh-CN" b="0" i="1" dirty="0" smtClean="0">
                            <a:latin typeface="Cambria Math" panose="02040503050406030204" pitchFamily="18" charset="0"/>
                          </a:rPr>
                          <m:t>0</m:t>
                        </m:r>
                      </m:e>
                    </m:d>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ξ</m:t>
                        </m:r>
                      </m:e>
                      <m:sub>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i="1" dirty="0">
                            <a:latin typeface="Cambria Math" panose="02040503050406030204" pitchFamily="18" charset="0"/>
                          </a:rPr>
                          <m:t>𝑦</m:t>
                        </m:r>
                      </m:sub>
                    </m:sSub>
                    <m:r>
                      <m:rPr>
                        <m:sty m:val="p"/>
                      </m:rPr>
                      <a:rPr lang="el-GR" altLang="zh-CN" i="1" dirty="0">
                        <a:latin typeface="Cambria Math" panose="02040503050406030204" pitchFamily="18" charset="0"/>
                      </a:rPr>
                      <m:t>δ</m:t>
                    </m:r>
                  </m:oMath>
                </a14:m>
                <a:r>
                  <a:rPr lang="en-US" altLang="zh-CN" dirty="0"/>
                  <a:t>, where </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ξ</m:t>
                        </m:r>
                      </m:e>
                      <m:sub>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i="1" dirty="0">
                            <a:latin typeface="Cambria Math" panose="02040503050406030204" pitchFamily="18" charset="0"/>
                          </a:rPr>
                          <m:t>𝑦</m:t>
                        </m:r>
                      </m:sub>
                    </m:sSub>
                  </m:oMath>
                </a14:m>
                <a:r>
                  <a:rPr lang="zh-CN" altLang="en-US" dirty="0"/>
                  <a:t> </a:t>
                </a:r>
                <a:r>
                  <a:rPr lang="en-US" altLang="zh-CN" dirty="0"/>
                  <a:t>are the </a:t>
                </a:r>
                <a:r>
                  <a:rPr lang="en-US" altLang="zh-CN" dirty="0" err="1"/>
                  <a:t>chromaticities</a:t>
                </a:r>
                <a:r>
                  <a:rPr lang="en-US" altLang="zh-CN" dirty="0"/>
                  <a:t>. </a:t>
                </a:r>
              </a:p>
              <a:p>
                <a:pPr marL="0" indent="0">
                  <a:buNone/>
                </a:pPr>
                <a:r>
                  <a:rPr lang="en-US" altLang="zh-CN" dirty="0"/>
                  <a:t>(In Europe the definition is different!!!)</a:t>
                </a:r>
              </a:p>
              <a:p>
                <a:pPr marL="0" indent="0">
                  <a:buNone/>
                </a:pPr>
                <a:r>
                  <a:rPr lang="en-US" altLang="zh-CN" dirty="0"/>
                  <a:t>The equation of the motion(Eq.(16)) is</a:t>
                </a:r>
              </a:p>
              <a:p>
                <a:pPr marL="0" indent="0">
                  <a:buNone/>
                </a:pPr>
                <a14:m>
                  <m:oMath xmlns:m="http://schemas.openxmlformats.org/officeDocument/2006/math">
                    <m:sSup>
                      <m:sSupPr>
                        <m:ctrlPr>
                          <a:rPr lang="en-US" altLang="zh-CN" sz="2800" b="0" i="1" dirty="0" smtClean="0">
                            <a:latin typeface="Cambria Math" panose="02040503050406030204" pitchFamily="18" charset="0"/>
                            <a:ea typeface="新宋体" panose="02010609030101010101" pitchFamily="49" charset="-122"/>
                          </a:rPr>
                        </m:ctrlPr>
                      </m:sSupPr>
                      <m:e>
                        <m:r>
                          <a:rPr lang="en-US" altLang="zh-CN" sz="2800" b="0" i="1" dirty="0" smtClean="0">
                            <a:latin typeface="Cambria Math" panose="02040503050406030204" pitchFamily="18" charset="0"/>
                          </a:rPr>
                          <m:t>𝑥</m:t>
                        </m:r>
                      </m:e>
                      <m:sup>
                        <m:r>
                          <a:rPr lang="en-US" altLang="zh-CN" sz="2800" b="0" i="1" dirty="0">
                            <a:latin typeface="Cambria Math" panose="02040503050406030204" pitchFamily="18" charset="0"/>
                          </a:rPr>
                          <m:t>″</m:t>
                        </m:r>
                      </m:sup>
                    </m:sSup>
                    <m:r>
                      <a:rPr lang="en-US" altLang="zh-CN" sz="2800" b="0" i="1" dirty="0" smtClean="0">
                        <a:latin typeface="Cambria Math" panose="02040503050406030204" pitchFamily="18" charset="0"/>
                      </a:rPr>
                      <m:t>−</m:t>
                    </m:r>
                    <m:f>
                      <m:fPr>
                        <m:ctrlPr>
                          <a:rPr lang="en-US" altLang="zh-CN" sz="2800" i="1" dirty="0">
                            <a:latin typeface="Cambria Math" panose="02040503050406030204" pitchFamily="18" charset="0"/>
                          </a:rPr>
                        </m:ctrlPr>
                      </m:fPr>
                      <m:num>
                        <m:r>
                          <m:rPr>
                            <m:sty m:val="p"/>
                          </m:rPr>
                          <a:rPr lang="el-GR" altLang="zh-CN" sz="2800" i="1" dirty="0">
                            <a:latin typeface="Cambria Math" panose="02040503050406030204" pitchFamily="18" charset="0"/>
                          </a:rPr>
                          <m:t>ρ</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𝑥</m:t>
                        </m:r>
                      </m:num>
                      <m:den>
                        <m:sSup>
                          <m:sSupPr>
                            <m:ctrlPr>
                              <a:rPr lang="en-US" altLang="zh-CN" sz="2800" i="1" dirty="0" smtClean="0">
                                <a:latin typeface="Cambria Math" panose="02040503050406030204" pitchFamily="18" charset="0"/>
                              </a:rPr>
                            </m:ctrlPr>
                          </m:sSupPr>
                          <m:e>
                            <m:r>
                              <m:rPr>
                                <m:sty m:val="p"/>
                              </m:rPr>
                              <a:rPr lang="el-GR" altLang="zh-CN" sz="2800" i="1" dirty="0">
                                <a:latin typeface="Cambria Math" panose="02040503050406030204" pitchFamily="18" charset="0"/>
                              </a:rPr>
                              <m:t>ρ</m:t>
                            </m:r>
                          </m:e>
                          <m:sup>
                            <m:r>
                              <a:rPr lang="en-US" altLang="zh-CN" sz="2800" b="0" i="1" dirty="0" smtClean="0">
                                <a:latin typeface="Cambria Math" panose="02040503050406030204" pitchFamily="18" charset="0"/>
                              </a:rPr>
                              <m:t>2</m:t>
                            </m:r>
                          </m:sup>
                        </m:sSup>
                      </m:den>
                    </m:f>
                    <m:r>
                      <a:rPr lang="en-US" altLang="zh-CN" sz="2800" b="0" i="1" dirty="0" smtClean="0">
                        <a:latin typeface="Cambria Math" panose="02040503050406030204" pitchFamily="18" charset="0"/>
                      </a:rPr>
                      <m:t>=</m:t>
                    </m:r>
                    <m:f>
                      <m:fPr>
                        <m:ctrlPr>
                          <a:rPr lang="en-US" altLang="zh-CN" sz="2800" i="1" dirty="0">
                            <a:latin typeface="Cambria Math" panose="02040503050406030204" pitchFamily="18" charset="0"/>
                          </a:rPr>
                        </m:ctrlPr>
                      </m:fPr>
                      <m:num>
                        <m:sSub>
                          <m:sSubPr>
                            <m:ctrlPr>
                              <a:rPr lang="en-US" altLang="zh-CN" sz="2800" i="1" dirty="0">
                                <a:latin typeface="Cambria Math" panose="02040503050406030204" pitchFamily="18" charset="0"/>
                              </a:rPr>
                            </m:ctrlPr>
                          </m:sSubPr>
                          <m:e>
                            <m:r>
                              <m:rPr>
                                <m:nor/>
                              </m:rPr>
                              <a:rPr lang="en-US" altLang="zh-CN" sz="2800" b="0" i="0" dirty="0" smtClean="0">
                                <a:latin typeface="Cambria Math" panose="02040503050406030204" pitchFamily="18" charset="0"/>
                              </a:rPr>
                              <m:t>e</m:t>
                            </m:r>
                            <m:r>
                              <a:rPr lang="en-US" altLang="zh-CN" sz="2800" i="1" dirty="0">
                                <a:latin typeface="Cambria Math" panose="02040503050406030204" pitchFamily="18" charset="0"/>
                              </a:rPr>
                              <m:t>𝐵</m:t>
                            </m:r>
                          </m:e>
                          <m:sub>
                            <m:r>
                              <a:rPr lang="en-US" altLang="zh-CN" sz="2800" i="1" dirty="0">
                                <a:latin typeface="Cambria Math" panose="02040503050406030204" pitchFamily="18" charset="0"/>
                              </a:rPr>
                              <m:t>𝑦</m:t>
                            </m:r>
                          </m:sub>
                        </m:sSub>
                      </m:num>
                      <m:den>
                        <m:sSub>
                          <m:sSubPr>
                            <m:ctrlPr>
                              <a:rPr lang="en-US" altLang="zh-CN" sz="2800" i="1" dirty="0" smtClean="0">
                                <a:latin typeface="Cambria Math" panose="02040503050406030204" pitchFamily="18" charset="0"/>
                              </a:rPr>
                            </m:ctrlPr>
                          </m:sSubPr>
                          <m:e>
                            <m:r>
                              <a:rPr lang="en-US" altLang="zh-CN" sz="2800" i="1" dirty="0">
                                <a:latin typeface="Cambria Math" panose="02040503050406030204" pitchFamily="18" charset="0"/>
                              </a:rPr>
                              <m:t>𝑃</m:t>
                            </m:r>
                          </m:e>
                          <m:sub>
                            <m:r>
                              <a:rPr lang="en-US" altLang="zh-CN" sz="2800" b="0" i="1" dirty="0" smtClean="0">
                                <a:latin typeface="Cambria Math" panose="02040503050406030204" pitchFamily="18" charset="0"/>
                              </a:rPr>
                              <m:t>0</m:t>
                            </m:r>
                          </m:sub>
                        </m:sSub>
                        <m:d>
                          <m:dPr>
                            <m:ctrlPr>
                              <a:rPr lang="en-US" altLang="zh-CN" sz="2800" b="0" i="1" dirty="0" smtClean="0">
                                <a:latin typeface="Cambria Math" panose="02040503050406030204" pitchFamily="18" charset="0"/>
                              </a:rPr>
                            </m:ctrlPr>
                          </m:dPr>
                          <m:e>
                            <m:r>
                              <a:rPr lang="en-US" altLang="zh-CN" sz="2800" b="0" i="1" dirty="0" smtClean="0">
                                <a:latin typeface="Cambria Math" panose="02040503050406030204" pitchFamily="18" charset="0"/>
                              </a:rPr>
                              <m:t>1+</m:t>
                            </m:r>
                            <m:r>
                              <a:rPr lang="el-GR" altLang="zh-CN" sz="2800" b="0" i="1" dirty="0" smtClean="0">
                                <a:latin typeface="Cambria Math" panose="02040503050406030204" pitchFamily="18" charset="0"/>
                              </a:rPr>
                              <m:t>𝛿</m:t>
                            </m:r>
                          </m:e>
                        </m:d>
                      </m:den>
                    </m:f>
                    <m:sSup>
                      <m:sSupPr>
                        <m:ctrlPr>
                          <a:rPr lang="en-US" altLang="zh-CN" sz="2800" b="0" i="1" dirty="0" smtClean="0">
                            <a:latin typeface="Cambria Math" panose="02040503050406030204" pitchFamily="18" charset="0"/>
                          </a:rPr>
                        </m:ctrlPr>
                      </m:sSupPr>
                      <m:e>
                        <m:r>
                          <a:rPr lang="en-US" altLang="zh-CN" sz="2800" i="1" dirty="0">
                            <a:latin typeface="Cambria Math" panose="02040503050406030204" pitchFamily="18" charset="0"/>
                          </a:rPr>
                          <m:t>(1+</m:t>
                        </m:r>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𝑥</m:t>
                            </m:r>
                          </m:num>
                          <m:den>
                            <m:r>
                              <m:rPr>
                                <m:sty m:val="p"/>
                              </m:rPr>
                              <a:rPr lang="el-GR" altLang="zh-CN" sz="2800" i="1" dirty="0">
                                <a:latin typeface="Cambria Math" panose="02040503050406030204" pitchFamily="18" charset="0"/>
                              </a:rPr>
                              <m:t>ρ</m:t>
                            </m:r>
                          </m:den>
                        </m:f>
                        <m:r>
                          <a:rPr lang="en-US" altLang="zh-CN" sz="2800" i="1" dirty="0">
                            <a:latin typeface="Cambria Math" panose="02040503050406030204" pitchFamily="18" charset="0"/>
                          </a:rPr>
                          <m:t>)</m:t>
                        </m:r>
                      </m:e>
                      <m:sup>
                        <m:r>
                          <a:rPr lang="en-US" altLang="zh-CN" sz="2800" b="0" i="1" dirty="0" smtClean="0">
                            <a:latin typeface="Cambria Math" panose="02040503050406030204" pitchFamily="18" charset="0"/>
                          </a:rPr>
                          <m:t>2</m:t>
                        </m:r>
                      </m:sup>
                    </m:sSup>
                    <m:r>
                      <a:rPr lang="en-US" altLang="zh-CN" sz="2800" b="0" i="1" dirty="0" smtClean="0">
                        <a:latin typeface="Cambria Math" panose="02040503050406030204" pitchFamily="18" charset="0"/>
                        <a:ea typeface="Cambria Math" panose="02040503050406030204" pitchFamily="18" charset="0"/>
                      </a:rPr>
                      <m:t>≈</m:t>
                    </m:r>
                    <m:f>
                      <m:fPr>
                        <m:ctrlPr>
                          <a:rPr lang="en-US" altLang="zh-CN" i="1" dirty="0">
                            <a:latin typeface="Cambria Math" panose="02040503050406030204" pitchFamily="18" charset="0"/>
                          </a:rPr>
                        </m:ctrlPr>
                      </m:fPr>
                      <m:num>
                        <m:sSub>
                          <m:sSubPr>
                            <m:ctrlPr>
                              <a:rPr lang="en-US" altLang="zh-CN" i="1" dirty="0">
                                <a:latin typeface="Cambria Math" panose="02040503050406030204" pitchFamily="18" charset="0"/>
                              </a:rPr>
                            </m:ctrlPr>
                          </m:sSubPr>
                          <m:e>
                            <m:r>
                              <m:rPr>
                                <m:nor/>
                              </m:rPr>
                              <a:rPr lang="en-US" altLang="zh-CN" dirty="0">
                                <a:latin typeface="Cambria Math" panose="02040503050406030204" pitchFamily="18" charset="0"/>
                              </a:rPr>
                              <m:t>e</m:t>
                            </m:r>
                            <m:r>
                              <a:rPr lang="en-US" altLang="zh-CN" i="1" dirty="0">
                                <a:latin typeface="Cambria Math" panose="02040503050406030204" pitchFamily="18" charset="0"/>
                              </a:rPr>
                              <m:t>𝐵</m:t>
                            </m:r>
                          </m:e>
                          <m:sub>
                            <m:r>
                              <a:rPr lang="en-US" altLang="zh-CN" i="1" dirty="0">
                                <a:latin typeface="Cambria Math" panose="02040503050406030204" pitchFamily="18" charset="0"/>
                              </a:rPr>
                              <m:t>𝑦</m:t>
                            </m:r>
                          </m:sub>
                        </m:sSub>
                      </m:num>
                      <m:den>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𝑃</m:t>
                            </m:r>
                          </m:e>
                          <m:sub>
                            <m:r>
                              <a:rPr lang="en-US" altLang="zh-CN" i="1" dirty="0">
                                <a:latin typeface="Cambria Math" panose="02040503050406030204" pitchFamily="18" charset="0"/>
                              </a:rPr>
                              <m:t>0</m:t>
                            </m:r>
                          </m:sub>
                        </m:sSub>
                      </m:den>
                    </m:f>
                  </m:oMath>
                </a14:m>
                <a:r>
                  <a:rPr lang="en-US" altLang="zh-CN" dirty="0"/>
                  <a:t> </a:t>
                </a:r>
                <a14:m>
                  <m:oMath xmlns:m="http://schemas.openxmlformats.org/officeDocument/2006/math">
                    <m:d>
                      <m:dPr>
                        <m:ctrlPr>
                          <a:rPr lang="en-US" altLang="zh-CN" i="1" dirty="0">
                            <a:latin typeface="Cambria Math" panose="02040503050406030204" pitchFamily="18" charset="0"/>
                          </a:rPr>
                        </m:ctrlPr>
                      </m:dPr>
                      <m:e>
                        <m:r>
                          <a:rPr lang="en-US" altLang="zh-CN" i="1" dirty="0">
                            <a:latin typeface="Cambria Math" panose="02040503050406030204" pitchFamily="18" charset="0"/>
                          </a:rPr>
                          <m:t>1</m:t>
                        </m:r>
                        <m:r>
                          <a:rPr lang="en-US" altLang="zh-CN" b="0" i="1" dirty="0" smtClean="0">
                            <a:latin typeface="Cambria Math" panose="02040503050406030204" pitchFamily="18" charset="0"/>
                          </a:rPr>
                          <m:t>−</m:t>
                        </m:r>
                        <m:r>
                          <a:rPr lang="el-GR" altLang="zh-CN" i="1" dirty="0">
                            <a:latin typeface="Cambria Math" panose="02040503050406030204" pitchFamily="18" charset="0"/>
                          </a:rPr>
                          <m:t>𝛿</m:t>
                        </m:r>
                      </m:e>
                    </m:d>
                  </m:oMath>
                </a14:m>
                <a:r>
                  <a:rPr lang="en-US" altLang="zh-CN" dirty="0"/>
                  <a:t> </a:t>
                </a:r>
                <a14:m>
                  <m:oMath xmlns:m="http://schemas.openxmlformats.org/officeDocument/2006/math">
                    <m:r>
                      <a:rPr lang="en-US" altLang="zh-CN" i="1" dirty="0">
                        <a:latin typeface="Cambria Math" panose="02040503050406030204" pitchFamily="18" charset="0"/>
                      </a:rPr>
                      <m:t>(1+</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2</m:t>
                        </m:r>
                        <m:r>
                          <a:rPr lang="en-US" altLang="zh-CN" i="1" dirty="0">
                            <a:latin typeface="Cambria Math" panose="02040503050406030204" pitchFamily="18" charset="0"/>
                          </a:rPr>
                          <m:t>𝑥</m:t>
                        </m:r>
                      </m:num>
                      <m:den>
                        <m:r>
                          <m:rPr>
                            <m:sty m:val="p"/>
                          </m:rPr>
                          <a:rPr lang="el-GR" altLang="zh-CN" i="1" dirty="0">
                            <a:latin typeface="Cambria Math" panose="02040503050406030204" pitchFamily="18" charset="0"/>
                          </a:rPr>
                          <m:t>ρ</m:t>
                        </m:r>
                      </m:den>
                    </m:f>
                    <m:r>
                      <a:rPr lang="en-US" altLang="zh-CN" i="1" dirty="0">
                        <a:latin typeface="Cambria Math" panose="02040503050406030204" pitchFamily="18" charset="0"/>
                      </a:rPr>
                      <m:t>)</m:t>
                    </m:r>
                  </m:oMath>
                </a14:m>
                <a:r>
                  <a:rPr lang="en-US" altLang="zh-CN" dirty="0"/>
                  <a:t> or</a:t>
                </a:r>
              </a:p>
              <a:p>
                <a:pPr marL="0" indent="0">
                  <a:buNone/>
                </a:pPr>
                <a14:m>
                  <m:oMath xmlns:m="http://schemas.openxmlformats.org/officeDocument/2006/math">
                    <m:sSup>
                      <m:sSupPr>
                        <m:ctrlPr>
                          <a:rPr lang="en-US" altLang="zh-CN" sz="2800" b="0" i="1" dirty="0" smtClean="0">
                            <a:latin typeface="Cambria Math" panose="02040503050406030204" pitchFamily="18" charset="0"/>
                            <a:ea typeface="新宋体" panose="02010609030101010101" pitchFamily="49" charset="-122"/>
                          </a:rPr>
                        </m:ctrlPr>
                      </m:sSupPr>
                      <m:e>
                        <m:r>
                          <a:rPr lang="en-US" altLang="zh-CN" sz="2800" b="0" i="1" dirty="0" smtClean="0">
                            <a:latin typeface="Cambria Math" panose="02040503050406030204" pitchFamily="18" charset="0"/>
                          </a:rPr>
                          <m:t>𝑥</m:t>
                        </m:r>
                      </m:e>
                      <m:sup>
                        <m:r>
                          <a:rPr lang="en-US" altLang="zh-CN" sz="2800" b="0" i="1" dirty="0">
                            <a:latin typeface="Cambria Math" panose="02040503050406030204" pitchFamily="18" charset="0"/>
                          </a:rPr>
                          <m:t>″</m:t>
                        </m:r>
                      </m:sup>
                    </m:sSup>
                    <m:r>
                      <a:rPr lang="en-US" altLang="zh-CN" sz="2800" b="0" i="1" dirty="0" smtClean="0">
                        <a:latin typeface="Cambria Math" panose="02040503050406030204" pitchFamily="18" charset="0"/>
                      </a:rPr>
                      <m:t>+</m:t>
                    </m:r>
                    <m:sSub>
                      <m:sSubPr>
                        <m:ctrlPr>
                          <a:rPr lang="en-US" altLang="zh-CN" sz="2800" b="0" i="1" dirty="0" smtClean="0">
                            <a:latin typeface="Cambria Math" panose="02040503050406030204" pitchFamily="18" charset="0"/>
                          </a:rPr>
                        </m:ctrlPr>
                      </m:sSubPr>
                      <m:e>
                        <m:r>
                          <a:rPr lang="en-US" altLang="zh-CN" i="1" dirty="0">
                            <a:latin typeface="Cambria Math" panose="02040503050406030204" pitchFamily="18" charset="0"/>
                          </a:rPr>
                          <m:t>𝐾</m:t>
                        </m:r>
                      </m:e>
                      <m:sub>
                        <m:r>
                          <a:rPr lang="en-US" altLang="zh-CN" sz="2800" b="0" i="1" dirty="0" smtClean="0">
                            <a:latin typeface="Cambria Math" panose="02040503050406030204" pitchFamily="18" charset="0"/>
                          </a:rPr>
                          <m:t>𝑥</m:t>
                        </m:r>
                      </m:sub>
                    </m:sSub>
                    <m:r>
                      <a:rPr lang="en-US" altLang="zh-CN" sz="2800" b="0" i="1" dirty="0" smtClean="0">
                        <a:latin typeface="Cambria Math" panose="02040503050406030204" pitchFamily="18" charset="0"/>
                      </a:rPr>
                      <m:t>𝑥</m:t>
                    </m:r>
                    <m:r>
                      <a:rPr lang="en-US" altLang="zh-CN" sz="2800" b="0" i="1" dirty="0" smtClean="0">
                        <a:latin typeface="Cambria Math" panose="02040503050406030204" pitchFamily="18" charset="0"/>
                      </a:rPr>
                      <m:t>=</m:t>
                    </m:r>
                    <m:f>
                      <m:fPr>
                        <m:ctrlPr>
                          <a:rPr lang="en-US" altLang="zh-CN" sz="2800" b="0" i="1" dirty="0" smtClean="0">
                            <a:latin typeface="Cambria Math" panose="02040503050406030204" pitchFamily="18" charset="0"/>
                          </a:rPr>
                        </m:ctrlPr>
                      </m:fPr>
                      <m:num>
                        <m:r>
                          <a:rPr lang="zh-CN" altLang="en-US" i="1" dirty="0">
                            <a:latin typeface="Cambria Math" panose="02040503050406030204" pitchFamily="18" charset="0"/>
                          </a:rPr>
                          <m:t>𝛿</m:t>
                        </m:r>
                      </m:num>
                      <m:den>
                        <m:r>
                          <m:rPr>
                            <m:sty m:val="p"/>
                          </m:rPr>
                          <a:rPr lang="el-GR" altLang="zh-CN" i="1" dirty="0">
                            <a:latin typeface="Cambria Math" panose="02040503050406030204" pitchFamily="18" charset="0"/>
                          </a:rPr>
                          <m:t>ρ</m:t>
                        </m:r>
                      </m:den>
                    </m:f>
                    <m:r>
                      <a:rPr lang="en-US" altLang="zh-CN" sz="2800" b="0" i="1" dirty="0" smtClean="0">
                        <a:latin typeface="Cambria Math" panose="02040503050406030204" pitchFamily="18" charset="0"/>
                      </a:rPr>
                      <m:t>+</m:t>
                    </m:r>
                    <m:d>
                      <m:dPr>
                        <m:ctrlPr>
                          <a:rPr lang="en-US" altLang="zh-CN" sz="2800" b="0" i="1" dirty="0" smtClean="0">
                            <a:latin typeface="Cambria Math" panose="02040503050406030204" pitchFamily="18" charset="0"/>
                          </a:rPr>
                        </m:ctrlPr>
                      </m:dPr>
                      <m:e>
                        <m:f>
                          <m:fPr>
                            <m:ctrlPr>
                              <a:rPr lang="en-US" altLang="zh-CN" i="1" dirty="0">
                                <a:latin typeface="Cambria Math" panose="02040503050406030204" pitchFamily="18" charset="0"/>
                              </a:rPr>
                            </m:ctrlPr>
                          </m:fPr>
                          <m:num>
                            <m:r>
                              <a:rPr lang="en-US" altLang="zh-CN" i="1" dirty="0">
                                <a:latin typeface="Cambria Math" panose="02040503050406030204" pitchFamily="18" charset="0"/>
                              </a:rPr>
                              <m:t>2</m:t>
                            </m:r>
                          </m:num>
                          <m:den>
                            <m:sSup>
                              <m:sSupPr>
                                <m:ctrlPr>
                                  <a:rPr lang="en-US" altLang="zh-CN" i="1" dirty="0">
                                    <a:latin typeface="Cambria Math" panose="02040503050406030204" pitchFamily="18" charset="0"/>
                                  </a:rPr>
                                </m:ctrlPr>
                              </m:sSupPr>
                              <m:e>
                                <m:r>
                                  <m:rPr>
                                    <m:sty m:val="p"/>
                                  </m:rPr>
                                  <a:rPr lang="el-GR" altLang="zh-CN" i="1" dirty="0">
                                    <a:latin typeface="Cambria Math" panose="02040503050406030204" pitchFamily="18" charset="0"/>
                                  </a:rPr>
                                  <m:t>ρ</m:t>
                                </m:r>
                              </m:e>
                              <m:sup>
                                <m:r>
                                  <a:rPr lang="en-US" altLang="zh-CN" i="1" dirty="0">
                                    <a:latin typeface="Cambria Math" panose="02040503050406030204" pitchFamily="18" charset="0"/>
                                  </a:rPr>
                                  <m:t>2</m:t>
                                </m:r>
                              </m:sup>
                            </m:sSup>
                          </m:den>
                        </m:f>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𝐺</m:t>
                            </m:r>
                          </m:num>
                          <m:den>
                            <m:r>
                              <a:rPr lang="en-US" altLang="zh-CN" b="0" i="1" dirty="0" smtClean="0">
                                <a:latin typeface="Cambria Math" panose="02040503050406030204" pitchFamily="18" charset="0"/>
                              </a:rPr>
                              <m:t>𝐵</m:t>
                            </m:r>
                            <m:r>
                              <m:rPr>
                                <m:sty m:val="p"/>
                              </m:rPr>
                              <a:rPr lang="el-GR" altLang="zh-CN" i="1" dirty="0">
                                <a:latin typeface="Cambria Math" panose="02040503050406030204" pitchFamily="18" charset="0"/>
                              </a:rPr>
                              <m:t>ρ</m:t>
                            </m:r>
                          </m:den>
                        </m:f>
                      </m:e>
                    </m:d>
                    <m:r>
                      <a:rPr lang="en-US" altLang="zh-CN" sz="2800" b="0" i="1" dirty="0" smtClean="0">
                        <a:latin typeface="Cambria Math" panose="02040503050406030204" pitchFamily="18" charset="0"/>
                      </a:rPr>
                      <m:t>𝑥</m:t>
                    </m:r>
                    <m:r>
                      <a:rPr lang="zh-CN" altLang="en-US" i="1" dirty="0">
                        <a:latin typeface="Cambria Math" panose="02040503050406030204" pitchFamily="18" charset="0"/>
                      </a:rPr>
                      <m:t>𝛿</m:t>
                    </m:r>
                  </m:oMath>
                </a14:m>
                <a:r>
                  <a:rPr lang="en-US" altLang="zh-CN" dirty="0"/>
                  <a:t>, </a:t>
                </a:r>
              </a:p>
              <a:p>
                <a:pPr marL="0" indent="0">
                  <a:buNone/>
                </a:pPr>
                <a14:m>
                  <m:oMath xmlns:m="http://schemas.openxmlformats.org/officeDocument/2006/math">
                    <m:f>
                      <m:fPr>
                        <m:ctrlPr>
                          <a:rPr lang="en-US" altLang="zh-CN" i="1" dirty="0">
                            <a:latin typeface="Cambria Math" panose="02040503050406030204" pitchFamily="18" charset="0"/>
                          </a:rPr>
                        </m:ctrlPr>
                      </m:fPr>
                      <m:num>
                        <m:r>
                          <a:rPr lang="zh-CN" altLang="en-US" i="1" dirty="0">
                            <a:latin typeface="Cambria Math" panose="02040503050406030204" pitchFamily="18" charset="0"/>
                          </a:rPr>
                          <m:t>𝛿</m:t>
                        </m:r>
                      </m:num>
                      <m:den>
                        <m:r>
                          <m:rPr>
                            <m:sty m:val="p"/>
                          </m:rPr>
                          <a:rPr lang="el-GR" altLang="zh-CN" i="1" dirty="0">
                            <a:latin typeface="Cambria Math" panose="02040503050406030204" pitchFamily="18" charset="0"/>
                          </a:rPr>
                          <m:t>ρ</m:t>
                        </m:r>
                      </m:den>
                    </m:f>
                  </m:oMath>
                </a14:m>
                <a:r>
                  <a:rPr lang="en-US" altLang="zh-CN" dirty="0"/>
                  <a:t> is the dispersion term.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𝐾</m:t>
                        </m:r>
                      </m:e>
                      <m:sub>
                        <m:r>
                          <a:rPr lang="en-US" altLang="zh-CN" i="1" dirty="0">
                            <a:latin typeface="Cambria Math" panose="02040503050406030204" pitchFamily="18" charset="0"/>
                          </a:rPr>
                          <m:t>𝑥</m:t>
                        </m:r>
                      </m:sub>
                    </m:sSub>
                  </m:oMath>
                </a14:m>
                <a:r>
                  <a:rPr lang="en-US" altLang="zh-CN" dirty="0"/>
                  <a:t> term has a quadrupole error </a:t>
                </a:r>
                <a14:m>
                  <m:oMath xmlns:m="http://schemas.openxmlformats.org/officeDocument/2006/math">
                    <m:sSub>
                      <m:sSubPr>
                        <m:ctrlPr>
                          <a:rPr lang="en-US" altLang="zh-CN" i="1" dirty="0">
                            <a:latin typeface="Cambria Math" panose="02040503050406030204" pitchFamily="18" charset="0"/>
                          </a:rPr>
                        </m:ctrlPr>
                      </m:sSubPr>
                      <m:e>
                        <m:r>
                          <a:rPr lang="en-US" altLang="zh-CN"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𝐾</m:t>
                        </m:r>
                      </m:e>
                      <m:sub>
                        <m:r>
                          <a:rPr lang="en-US" altLang="zh-CN" i="1" dirty="0">
                            <a:latin typeface="Cambria Math" panose="02040503050406030204" pitchFamily="18" charset="0"/>
                          </a:rPr>
                          <m:t>𝑥</m:t>
                        </m:r>
                      </m:sub>
                    </m:sSub>
                  </m:oMath>
                </a14:m>
                <a:r>
                  <a:rPr lang="en-US" altLang="zh-CN" dirty="0"/>
                  <a:t>= -</a:t>
                </a:r>
                <a14:m>
                  <m:oMath xmlns:m="http://schemas.openxmlformats.org/officeDocument/2006/math">
                    <m:d>
                      <m:dPr>
                        <m:ctrlPr>
                          <a:rPr lang="en-US" altLang="zh-CN" i="1" dirty="0">
                            <a:latin typeface="Cambria Math" panose="02040503050406030204" pitchFamily="18" charset="0"/>
                          </a:rPr>
                        </m:ctrlPr>
                      </m:dPr>
                      <m:e>
                        <m:f>
                          <m:fPr>
                            <m:ctrlPr>
                              <a:rPr lang="en-US" altLang="zh-CN" i="1" dirty="0">
                                <a:latin typeface="Cambria Math" panose="02040503050406030204" pitchFamily="18" charset="0"/>
                              </a:rPr>
                            </m:ctrlPr>
                          </m:fPr>
                          <m:num>
                            <m:r>
                              <a:rPr lang="en-US" altLang="zh-CN" i="1" dirty="0">
                                <a:latin typeface="Cambria Math" panose="02040503050406030204" pitchFamily="18" charset="0"/>
                              </a:rPr>
                              <m:t>2</m:t>
                            </m:r>
                          </m:num>
                          <m:den>
                            <m:sSup>
                              <m:sSupPr>
                                <m:ctrlPr>
                                  <a:rPr lang="en-US" altLang="zh-CN" i="1" dirty="0">
                                    <a:latin typeface="Cambria Math" panose="02040503050406030204" pitchFamily="18" charset="0"/>
                                  </a:rPr>
                                </m:ctrlPr>
                              </m:sSupPr>
                              <m:e>
                                <m:r>
                                  <m:rPr>
                                    <m:sty m:val="p"/>
                                  </m:rPr>
                                  <a:rPr lang="el-GR" altLang="zh-CN" i="1" dirty="0">
                                    <a:latin typeface="Cambria Math" panose="02040503050406030204" pitchFamily="18" charset="0"/>
                                  </a:rPr>
                                  <m:t>ρ</m:t>
                                </m:r>
                              </m:e>
                              <m:sup>
                                <m:r>
                                  <a:rPr lang="en-US" altLang="zh-CN" i="1" dirty="0">
                                    <a:latin typeface="Cambria Math" panose="02040503050406030204" pitchFamily="18" charset="0"/>
                                  </a:rPr>
                                  <m:t>2</m:t>
                                </m:r>
                              </m:sup>
                            </m:sSup>
                          </m:den>
                        </m:f>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𝐺</m:t>
                            </m:r>
                          </m:num>
                          <m:den>
                            <m:r>
                              <a:rPr lang="en-US" altLang="zh-CN" i="1" dirty="0">
                                <a:latin typeface="Cambria Math" panose="02040503050406030204" pitchFamily="18" charset="0"/>
                              </a:rPr>
                              <m:t>𝐵</m:t>
                            </m:r>
                            <m:r>
                              <m:rPr>
                                <m:sty m:val="p"/>
                              </m:rPr>
                              <a:rPr lang="el-GR" altLang="zh-CN" i="1" dirty="0">
                                <a:latin typeface="Cambria Math" panose="02040503050406030204" pitchFamily="18" charset="0"/>
                              </a:rPr>
                              <m:t>ρ</m:t>
                            </m:r>
                          </m:den>
                        </m:f>
                      </m:e>
                    </m:d>
                    <m:r>
                      <a:rPr lang="zh-CN" altLang="en-US" i="1" dirty="0">
                        <a:latin typeface="Cambria Math" panose="02040503050406030204" pitchFamily="18" charset="0"/>
                      </a:rPr>
                      <m:t>𝛿</m:t>
                    </m:r>
                  </m:oMath>
                </a14:m>
                <a:endParaRPr lang="en-US" altLang="zh-CN" dirty="0"/>
              </a:p>
            </p:txBody>
          </p:sp>
        </mc:Choice>
        <mc:Fallback xmlns="">
          <p:sp>
            <p:nvSpPr>
              <p:cNvPr id="3" name="内容占位符 2">
                <a:extLst>
                  <a:ext uri="{FF2B5EF4-FFF2-40B4-BE49-F238E27FC236}">
                    <a16:creationId xmlns:a16="http://schemas.microsoft.com/office/drawing/2014/main" id="{D005736A-29F6-4FDC-91CC-FAA440248574}"/>
                  </a:ext>
                </a:extLst>
              </p:cNvPr>
              <p:cNvSpPr>
                <a:spLocks noGrp="1" noRot="1" noChangeAspect="1" noMove="1" noResize="1" noEditPoints="1" noAdjustHandles="1" noChangeArrowheads="1" noChangeShapeType="1" noTextEdit="1"/>
              </p:cNvSpPr>
              <p:nvPr>
                <p:ph idx="1"/>
              </p:nvPr>
            </p:nvSpPr>
            <p:spPr>
              <a:xfrm>
                <a:off x="378372" y="1166649"/>
                <a:ext cx="11319642" cy="5140206"/>
              </a:xfrm>
              <a:blipFill>
                <a:blip r:embed="rId2"/>
                <a:stretch>
                  <a:fillRect l="-969" t="-2370" r="-1077"/>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00CE05F2-A07E-45FB-9715-106E81302D2E}"/>
              </a:ext>
            </a:extLst>
          </p:cNvPr>
          <p:cNvSpPr>
            <a:spLocks noGrp="1"/>
          </p:cNvSpPr>
          <p:nvPr>
            <p:ph type="sldNum" sz="quarter" idx="12"/>
          </p:nvPr>
        </p:nvSpPr>
        <p:spPr/>
        <p:txBody>
          <a:bodyPr/>
          <a:lstStyle/>
          <a:p>
            <a:fld id="{BECEA2A7-8118-4BBB-B458-A85BC23F12DD}" type="slidenum">
              <a:rPr lang="zh-CN" altLang="en-US" smtClean="0"/>
              <a:t>69</a:t>
            </a:fld>
            <a:endParaRPr lang="zh-CN" altLang="en-US"/>
          </a:p>
        </p:txBody>
      </p:sp>
    </p:spTree>
    <p:extLst>
      <p:ext uri="{BB962C8B-B14F-4D97-AF65-F5344CB8AC3E}">
        <p14:creationId xmlns:p14="http://schemas.microsoft.com/office/powerpoint/2010/main" val="92203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7D8858-0F37-4C9C-829C-602B3C1E9131}"/>
              </a:ext>
            </a:extLst>
          </p:cNvPr>
          <p:cNvSpPr>
            <a:spLocks noGrp="1"/>
          </p:cNvSpPr>
          <p:nvPr>
            <p:ph type="title"/>
          </p:nvPr>
        </p:nvSpPr>
        <p:spPr/>
        <p:txBody>
          <a:bodyPr/>
          <a:lstStyle/>
          <a:p>
            <a:r>
              <a:rPr lang="en-US" altLang="zh-CN" b="1" dirty="0"/>
              <a:t>Combined-function magnet</a:t>
            </a:r>
            <a:r>
              <a:rPr lang="zh-CN" altLang="en-US" b="1" dirty="0"/>
              <a:t>（组合磁铁）</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E2689E4-A5AD-42C4-9CC9-51442E5D6401}"/>
                  </a:ext>
                </a:extLst>
              </p:cNvPr>
              <p:cNvSpPr>
                <a:spLocks noGrp="1"/>
              </p:cNvSpPr>
              <p:nvPr>
                <p:ph idx="1"/>
              </p:nvPr>
            </p:nvSpPr>
            <p:spPr/>
            <p:txBody>
              <a:bodyPr>
                <a:normAutofit fontScale="85000" lnSpcReduction="20000"/>
              </a:bodyPr>
              <a:lstStyle/>
              <a:p>
                <a:pPr marL="0" indent="0">
                  <a:buNone/>
                </a:pPr>
                <a:r>
                  <a:rPr lang="en-US" altLang="zh-CN" dirty="0"/>
                  <a:t>Last section, the magnet is a pure function: bending, now we introduce a new magnet with focusing G</a:t>
                </a:r>
              </a:p>
              <a:p>
                <a:pPr marL="0" indent="0">
                  <a:buNone/>
                </a:pPr>
                <a:r>
                  <a:rPr lang="en-US" altLang="zh-CN" dirty="0"/>
                  <a:t> </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b="0" i="1" dirty="0" smtClean="0">
                            <a:latin typeface="Cambria Math" panose="02040503050406030204" pitchFamily="18" charset="0"/>
                          </a:rPr>
                          <m:t>𝐵</m:t>
                        </m:r>
                      </m:e>
                    </m:acc>
                  </m:oMath>
                </a14:m>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𝑦</m:t>
                        </m:r>
                        <m:r>
                          <a:rPr lang="en-US" altLang="zh-CN" b="0" i="1" dirty="0" smtClean="0">
                            <a:latin typeface="Cambria Math" panose="02040503050406030204" pitchFamily="18" charset="0"/>
                          </a:rPr>
                          <m:t>0</m:t>
                        </m:r>
                      </m:sub>
                    </m:sSub>
                  </m:oMath>
                </a14:m>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𝑦</m:t>
                        </m:r>
                      </m:e>
                    </m:acc>
                    <m:r>
                      <a:rPr lang="en-US" altLang="zh-CN" b="0" i="0" dirty="0" smtClean="0">
                        <a:latin typeface="Cambria Math" panose="02040503050406030204" pitchFamily="18" charset="0"/>
                      </a:rPr>
                      <m:t>+</m:t>
                    </m:r>
                    <m:r>
                      <m:rPr>
                        <m:sty m:val="p"/>
                      </m:rPr>
                      <a:rPr lang="en-US" altLang="zh-CN" b="0" i="0" dirty="0" smtClean="0">
                        <a:latin typeface="Cambria Math" panose="02040503050406030204" pitchFamily="18" charset="0"/>
                      </a:rPr>
                      <m:t>G</m:t>
                    </m:r>
                    <m:r>
                      <a:rPr lang="en-US" altLang="zh-CN" b="0" i="0" dirty="0" smtClean="0">
                        <a:latin typeface="Cambria Math" panose="02040503050406030204" pitchFamily="18" charset="0"/>
                      </a:rPr>
                      <m:t>(</m:t>
                    </m:r>
                    <m:r>
                      <m:rPr>
                        <m:sty m:val="p"/>
                      </m:rPr>
                      <a:rPr lang="en-US" altLang="zh-CN" b="0" i="0" dirty="0" smtClean="0">
                        <a:latin typeface="Cambria Math" panose="02040503050406030204" pitchFamily="18" charset="0"/>
                      </a:rPr>
                      <m:t>y</m:t>
                    </m:r>
                    <m:acc>
                      <m:accPr>
                        <m:chr m:val="̂"/>
                        <m:ctrlPr>
                          <a:rPr lang="en-US" altLang="zh-CN" i="1" dirty="0">
                            <a:latin typeface="Cambria Math" panose="02040503050406030204" pitchFamily="18" charset="0"/>
                          </a:rPr>
                        </m:ctrlPr>
                      </m:accPr>
                      <m:e>
                        <m:r>
                          <a:rPr lang="en-US" altLang="zh-CN" b="0" i="1" dirty="0" smtClean="0">
                            <a:latin typeface="Cambria Math" panose="02040503050406030204" pitchFamily="18" charset="0"/>
                          </a:rPr>
                          <m:t>𝑥</m:t>
                        </m:r>
                      </m:e>
                    </m:acc>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𝑥</m:t>
                    </m:r>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𝑦</m:t>
                        </m:r>
                      </m:e>
                    </m:acc>
                    <m:r>
                      <a:rPr lang="en-US" altLang="zh-CN" b="0" i="0" dirty="0" smtClean="0">
                        <a:latin typeface="Cambria Math" panose="02040503050406030204" pitchFamily="18" charset="0"/>
                      </a:rPr>
                      <m:t>)</m:t>
                    </m:r>
                  </m:oMath>
                </a14:m>
                <a:endParaRPr lang="en-US" altLang="zh-CN" dirty="0"/>
              </a:p>
              <a:p>
                <a:pPr marL="0" indent="0">
                  <a:buNone/>
                </a:pPr>
                <a:r>
                  <a:rPr lang="en-US" altLang="zh-CN" dirty="0"/>
                  <a:t>where G=</a:t>
                </a:r>
                <a14:m>
                  <m:oMath xmlns:m="http://schemas.openxmlformats.org/officeDocument/2006/math">
                    <m:f>
                      <m:fPr>
                        <m:ctrlPr>
                          <a:rPr lang="en-US" altLang="zh-CN" i="1" smtClean="0">
                            <a:latin typeface="Cambria Math" panose="02040503050406030204" pitchFamily="18" charset="0"/>
                          </a:rPr>
                        </m:ctrlPr>
                      </m:fPr>
                      <m:num>
                        <m:r>
                          <a:rPr lang="zh-CN" altLang="en-US"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B</m:t>
                            </m:r>
                          </m:e>
                          <m:sub>
                            <m:r>
                              <m:rPr>
                                <m:sty m:val="p"/>
                              </m:rPr>
                              <a:rPr lang="en-US" altLang="zh-CN" i="1">
                                <a:latin typeface="Cambria Math" panose="02040503050406030204" pitchFamily="18" charset="0"/>
                              </a:rPr>
                              <m:t>y</m:t>
                            </m:r>
                          </m:sub>
                        </m:sSub>
                      </m:num>
                      <m:den>
                        <m:r>
                          <a:rPr lang="zh-CN" altLang="en-US" i="1">
                            <a:latin typeface="Cambria Math" panose="02040503050406030204" pitchFamily="18" charset="0"/>
                          </a:rPr>
                          <m:t>𝜕</m:t>
                        </m:r>
                        <m:r>
                          <m:rPr>
                            <m:sty m:val="p"/>
                          </m:rPr>
                          <a:rPr lang="en-US" altLang="zh-CN" i="1" smtClean="0">
                            <a:latin typeface="Cambria Math" panose="02040503050406030204" pitchFamily="18" charset="0"/>
                          </a:rPr>
                          <m:t>x</m:t>
                        </m:r>
                      </m:den>
                    </m:f>
                  </m:oMath>
                </a14:m>
                <a:r>
                  <a:rPr lang="en-US" altLang="zh-CN" dirty="0"/>
                  <a:t>= </a:t>
                </a:r>
                <a14:m>
                  <m:oMath xmlns:m="http://schemas.openxmlformats.org/officeDocument/2006/math">
                    <m:f>
                      <m:fPr>
                        <m:ctrlPr>
                          <a:rPr lang="en-US" altLang="zh-CN" i="1">
                            <a:latin typeface="Cambria Math" panose="02040503050406030204" pitchFamily="18" charset="0"/>
                          </a:rPr>
                        </m:ctrlPr>
                      </m:fPr>
                      <m:num>
                        <m:r>
                          <a:rPr lang="zh-CN" altLang="en-US"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B</m:t>
                            </m:r>
                          </m:e>
                          <m:sub>
                            <m:r>
                              <m:rPr>
                                <m:sty m:val="p"/>
                              </m:rPr>
                              <a:rPr lang="en-US" altLang="zh-CN" i="1">
                                <a:latin typeface="Cambria Math" panose="02040503050406030204" pitchFamily="18" charset="0"/>
                              </a:rPr>
                              <m:t>x</m:t>
                            </m:r>
                          </m:sub>
                        </m:sSub>
                      </m:num>
                      <m:den>
                        <m:r>
                          <a:rPr lang="zh-CN" altLang="en-US" i="1">
                            <a:latin typeface="Cambria Math" panose="02040503050406030204" pitchFamily="18" charset="0"/>
                          </a:rPr>
                          <m:t>𝜕</m:t>
                        </m:r>
                        <m:r>
                          <m:rPr>
                            <m:sty m:val="p"/>
                          </m:rPr>
                          <a:rPr lang="en-US" altLang="zh-CN" i="1">
                            <a:latin typeface="Cambria Math" panose="02040503050406030204" pitchFamily="18" charset="0"/>
                          </a:rPr>
                          <m:t>y</m:t>
                        </m:r>
                      </m:den>
                    </m:f>
                  </m:oMath>
                </a14:m>
                <a:r>
                  <a:rPr lang="zh-CN" altLang="en-US" dirty="0"/>
                  <a:t>， </a:t>
                </a:r>
                <a:r>
                  <a:rPr lang="en-US" altLang="zh-CN" dirty="0"/>
                  <a:t>the equation of motion become</a:t>
                </a:r>
              </a:p>
              <a:p>
                <a:pPr marL="0" indent="0">
                  <a:buNone/>
                </a:pPr>
                <a14:m>
                  <m:oMath xmlns:m="http://schemas.openxmlformats.org/officeDocument/2006/math">
                    <m:f>
                      <m:fPr>
                        <m:ctrlPr>
                          <a:rPr lang="en-US" altLang="zh-CN" sz="2800" i="1" dirty="0">
                            <a:latin typeface="Cambria Math" panose="02040503050406030204" pitchFamily="18" charset="0"/>
                          </a:rPr>
                        </m:ctrlPr>
                      </m:fPr>
                      <m:num>
                        <m:sSup>
                          <m:sSupPr>
                            <m:ctrlPr>
                              <a:rPr lang="en-US" altLang="zh-CN" sz="2800" i="1" dirty="0">
                                <a:latin typeface="Cambria Math" panose="02040503050406030204" pitchFamily="18" charset="0"/>
                              </a:rPr>
                            </m:ctrlPr>
                          </m:sSupPr>
                          <m:e>
                            <m:r>
                              <a:rPr lang="en-US" altLang="zh-CN" sz="2800" i="1" dirty="0">
                                <a:latin typeface="Cambria Math" panose="02040503050406030204" pitchFamily="18" charset="0"/>
                              </a:rPr>
                              <m:t>𝑑</m:t>
                            </m:r>
                          </m:e>
                          <m:sup>
                            <m:r>
                              <a:rPr lang="en-US" altLang="zh-CN" sz="2800" i="1" dirty="0">
                                <a:latin typeface="Cambria Math" panose="02040503050406030204" pitchFamily="18" charset="0"/>
                              </a:rPr>
                              <m:t>2</m:t>
                            </m:r>
                          </m:sup>
                        </m:sSup>
                        <m:r>
                          <a:rPr lang="en-US" altLang="zh-CN" sz="2800" i="1" dirty="0">
                            <a:latin typeface="Cambria Math" panose="02040503050406030204" pitchFamily="18" charset="0"/>
                          </a:rPr>
                          <m:t>𝑥</m:t>
                        </m:r>
                      </m:num>
                      <m:den>
                        <m:r>
                          <a:rPr lang="en-US" altLang="zh-CN" sz="2800" i="1" dirty="0">
                            <a:latin typeface="Cambria Math" panose="02040503050406030204" pitchFamily="18" charset="0"/>
                          </a:rPr>
                          <m:t>𝑑</m:t>
                        </m:r>
                        <m:sSup>
                          <m:sSupPr>
                            <m:ctrlPr>
                              <a:rPr lang="en-US" altLang="zh-CN" sz="2800" i="1" dirty="0">
                                <a:latin typeface="Cambria Math" panose="02040503050406030204" pitchFamily="18" charset="0"/>
                              </a:rPr>
                            </m:ctrlPr>
                          </m:sSupPr>
                          <m:e>
                            <m:r>
                              <a:rPr lang="en-US" altLang="zh-CN" sz="2800" i="1" dirty="0">
                                <a:latin typeface="Cambria Math" panose="02040503050406030204" pitchFamily="18" charset="0"/>
                              </a:rPr>
                              <m:t>𝑠</m:t>
                            </m:r>
                          </m:e>
                          <m:sup>
                            <m:r>
                              <a:rPr lang="en-US" altLang="zh-CN" sz="2800" i="1" dirty="0">
                                <a:latin typeface="Cambria Math" panose="02040503050406030204" pitchFamily="18" charset="0"/>
                              </a:rPr>
                              <m:t>2</m:t>
                            </m:r>
                          </m:sup>
                        </m:sSup>
                      </m:den>
                    </m:f>
                    <m:r>
                      <a:rPr lang="en-US" altLang="zh-CN" sz="2800" b="0" i="0"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𝐺</m:t>
                        </m:r>
                      </m:num>
                      <m:den>
                        <m:r>
                          <a:rPr lang="en-US" altLang="zh-CN" b="0" i="1" dirty="0" smtClean="0">
                            <a:latin typeface="Cambria Math" panose="02040503050406030204" pitchFamily="18" charset="0"/>
                          </a:rPr>
                          <m:t>𝐵</m:t>
                        </m:r>
                        <m:r>
                          <m:rPr>
                            <m:nor/>
                          </m:rPr>
                          <a:rPr lang="el-GR" altLang="zh-CN" dirty="0"/>
                          <m:t>ρ</m:t>
                        </m:r>
                      </m:den>
                    </m:f>
                    <m:r>
                      <a:rPr lang="en-US" altLang="zh-CN" b="0" i="1" dirty="0" smtClean="0">
                        <a:latin typeface="Cambria Math" panose="02040503050406030204" pitchFamily="18" charset="0"/>
                      </a:rPr>
                      <m:t>+</m:t>
                    </m:r>
                    <m:f>
                      <m:fPr>
                        <m:ctrlPr>
                          <a:rPr lang="en-US" altLang="zh-CN" sz="2800" i="1" dirty="0">
                            <a:latin typeface="Cambria Math" panose="02040503050406030204" pitchFamily="18" charset="0"/>
                          </a:rPr>
                        </m:ctrlPr>
                      </m:fPr>
                      <m:num>
                        <m:r>
                          <a:rPr lang="en-US" altLang="zh-CN" sz="2800" b="0" i="1" dirty="0" smtClean="0">
                            <a:latin typeface="Cambria Math" panose="02040503050406030204" pitchFamily="18" charset="0"/>
                          </a:rPr>
                          <m:t>1</m:t>
                        </m:r>
                      </m:num>
                      <m:den>
                        <m:sSup>
                          <m:sSupPr>
                            <m:ctrlPr>
                              <a:rPr lang="en-US" altLang="zh-CN" sz="2800" i="1" dirty="0">
                                <a:latin typeface="Cambria Math" panose="02040503050406030204" pitchFamily="18" charset="0"/>
                              </a:rPr>
                            </m:ctrlPr>
                          </m:sSupPr>
                          <m:e>
                            <m:r>
                              <m:rPr>
                                <m:nor/>
                              </m:rPr>
                              <a:rPr lang="el-GR" altLang="zh-CN" sz="2800" dirty="0"/>
                              <m:t>ρ</m:t>
                            </m:r>
                          </m:e>
                          <m:sup>
                            <m:r>
                              <a:rPr lang="en-US" altLang="zh-CN" sz="2800" i="1" dirty="0">
                                <a:latin typeface="Cambria Math" panose="02040503050406030204" pitchFamily="18" charset="0"/>
                              </a:rPr>
                              <m:t>2</m:t>
                            </m:r>
                          </m:sup>
                        </m:sSup>
                      </m:den>
                    </m:f>
                  </m:oMath>
                </a14:m>
                <a:r>
                  <a:rPr lang="en-US" altLang="zh-CN" dirty="0"/>
                  <a:t>) </a:t>
                </a:r>
                <a14:m>
                  <m:oMath xmlns:m="http://schemas.openxmlformats.org/officeDocument/2006/math">
                    <m:r>
                      <a:rPr lang="en-US" altLang="zh-CN" i="1" dirty="0">
                        <a:latin typeface="Cambria Math" panose="02040503050406030204" pitchFamily="18" charset="0"/>
                      </a:rPr>
                      <m:t>𝑥</m:t>
                    </m:r>
                  </m:oMath>
                </a14:m>
                <a:r>
                  <a:rPr lang="en-US" altLang="zh-CN" dirty="0"/>
                  <a:t>=0, </a:t>
                </a:r>
                <a14:m>
                  <m:oMath xmlns:m="http://schemas.openxmlformats.org/officeDocument/2006/math">
                    <m:f>
                      <m:fPr>
                        <m:ctrlPr>
                          <a:rPr lang="en-US" altLang="zh-CN" sz="2800" i="1" dirty="0" smtClean="0">
                            <a:latin typeface="Cambria Math" panose="02040503050406030204" pitchFamily="18" charset="0"/>
                          </a:rPr>
                        </m:ctrlPr>
                      </m:fPr>
                      <m:num>
                        <m:sSup>
                          <m:sSupPr>
                            <m:ctrlPr>
                              <a:rPr lang="en-US" altLang="zh-CN" sz="2800" i="1" dirty="0">
                                <a:latin typeface="Cambria Math" panose="02040503050406030204" pitchFamily="18" charset="0"/>
                              </a:rPr>
                            </m:ctrlPr>
                          </m:sSupPr>
                          <m:e>
                            <m:r>
                              <a:rPr lang="en-US" altLang="zh-CN" sz="2800" i="1" dirty="0">
                                <a:latin typeface="Cambria Math" panose="02040503050406030204" pitchFamily="18" charset="0"/>
                              </a:rPr>
                              <m:t>𝑑</m:t>
                            </m:r>
                          </m:e>
                          <m:sup>
                            <m:r>
                              <a:rPr lang="en-US" altLang="zh-CN" sz="2800" i="1" dirty="0">
                                <a:latin typeface="Cambria Math" panose="02040503050406030204" pitchFamily="18" charset="0"/>
                              </a:rPr>
                              <m:t>2</m:t>
                            </m:r>
                          </m:sup>
                        </m:sSup>
                        <m:r>
                          <a:rPr lang="en-US" altLang="zh-CN" sz="2800" b="0" i="1" dirty="0" smtClean="0">
                            <a:latin typeface="Cambria Math" panose="02040503050406030204" pitchFamily="18" charset="0"/>
                          </a:rPr>
                          <m:t>𝑦</m:t>
                        </m:r>
                      </m:num>
                      <m:den>
                        <m:r>
                          <a:rPr lang="en-US" altLang="zh-CN" sz="2800" i="1" dirty="0">
                            <a:latin typeface="Cambria Math" panose="02040503050406030204" pitchFamily="18" charset="0"/>
                          </a:rPr>
                          <m:t>𝑑</m:t>
                        </m:r>
                        <m:sSup>
                          <m:sSupPr>
                            <m:ctrlPr>
                              <a:rPr lang="en-US" altLang="zh-CN" sz="2800" i="1" dirty="0">
                                <a:latin typeface="Cambria Math" panose="02040503050406030204" pitchFamily="18" charset="0"/>
                              </a:rPr>
                            </m:ctrlPr>
                          </m:sSupPr>
                          <m:e>
                            <m:r>
                              <a:rPr lang="en-US" altLang="zh-CN" sz="2800" i="1" dirty="0">
                                <a:latin typeface="Cambria Math" panose="02040503050406030204" pitchFamily="18" charset="0"/>
                              </a:rPr>
                              <m:t>𝑠</m:t>
                            </m:r>
                          </m:e>
                          <m:sup>
                            <m:r>
                              <a:rPr lang="en-US" altLang="zh-CN" sz="2800" i="1" dirty="0">
                                <a:latin typeface="Cambria Math" panose="02040503050406030204" pitchFamily="18" charset="0"/>
                              </a:rPr>
                              <m:t>2</m:t>
                            </m:r>
                          </m:sup>
                        </m:sSup>
                      </m:den>
                    </m:f>
                    <m:r>
                      <a:rPr lang="en-US" altLang="zh-CN" sz="2800" b="0" i="0"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𝐺</m:t>
                        </m:r>
                      </m:num>
                      <m:den>
                        <m:r>
                          <a:rPr lang="en-US" altLang="zh-CN" b="0" i="1" dirty="0" smtClean="0">
                            <a:latin typeface="Cambria Math" panose="02040503050406030204" pitchFamily="18" charset="0"/>
                          </a:rPr>
                          <m:t>𝐵</m:t>
                        </m:r>
                        <m:r>
                          <m:rPr>
                            <m:nor/>
                          </m:rPr>
                          <a:rPr lang="el-GR" altLang="zh-CN" dirty="0"/>
                          <m:t>ρ</m:t>
                        </m:r>
                      </m:den>
                    </m:f>
                  </m:oMath>
                </a14:m>
                <a:r>
                  <a:rPr lang="en-US" altLang="zh-CN" dirty="0"/>
                  <a:t> </a:t>
                </a:r>
                <a14:m>
                  <m:oMath xmlns:m="http://schemas.openxmlformats.org/officeDocument/2006/math">
                    <m:r>
                      <a:rPr lang="en-US" altLang="zh-CN" b="0" i="1" dirty="0" smtClean="0">
                        <a:latin typeface="Cambria Math" panose="02040503050406030204" pitchFamily="18" charset="0"/>
                      </a:rPr>
                      <m:t>𝑦</m:t>
                    </m:r>
                  </m:oMath>
                </a14:m>
                <a:r>
                  <a:rPr lang="en-US" altLang="zh-CN" dirty="0"/>
                  <a:t>=0, </a:t>
                </a:r>
                <a14:m>
                  <m:oMath xmlns:m="http://schemas.openxmlformats.org/officeDocument/2006/math">
                    <m:r>
                      <a:rPr lang="en-US" altLang="zh-CN" b="0" i="1" dirty="0" smtClean="0">
                        <a:latin typeface="Cambria Math" panose="02040503050406030204" pitchFamily="18" charset="0"/>
                      </a:rPr>
                      <m:t>𝐵</m:t>
                    </m:r>
                    <m:r>
                      <m:rPr>
                        <m:nor/>
                      </m:rPr>
                      <a:rPr lang="el-GR" altLang="zh-CN" dirty="0"/>
                      <m:t>ρ</m:t>
                    </m:r>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𝑃</m:t>
                        </m:r>
                      </m:num>
                      <m:den>
                        <m:r>
                          <m:rPr>
                            <m:nor/>
                          </m:rPr>
                          <a:rPr lang="en-US" altLang="zh-CN" b="0" i="0" dirty="0" smtClean="0">
                            <a:latin typeface="Cambria Math" panose="02040503050406030204" pitchFamily="18" charset="0"/>
                          </a:rPr>
                          <m:t>q</m:t>
                        </m:r>
                      </m:den>
                    </m:f>
                  </m:oMath>
                </a14:m>
                <a:r>
                  <a:rPr lang="zh-CN" altLang="en-US" dirty="0"/>
                  <a:t> </a:t>
                </a:r>
                <a:r>
                  <a:rPr lang="en-US" altLang="zh-CN" dirty="0"/>
                  <a:t>is the magnetic rigidity</a:t>
                </a:r>
              </a:p>
              <a:p>
                <a:pPr marL="0" indent="0">
                  <a:buNone/>
                </a:pPr>
                <a:r>
                  <a:rPr lang="en-US" altLang="zh-CN" dirty="0"/>
                  <a:t>The transverse equation of motion can be simplified as Hill equation</a:t>
                </a:r>
              </a:p>
              <a:p>
                <a:pPr marL="0" indent="0">
                  <a:buNone/>
                </a:pPr>
                <a:r>
                  <a:rPr lang="en-US" altLang="zh-CN" dirty="0"/>
                  <a:t>u</a:t>
                </a:r>
                <a:r>
                  <a:rPr lang="en-US" altLang="zh-CN" dirty="0">
                    <a:latin typeface="新宋体" panose="02010609030101010101" pitchFamily="49" charset="-122"/>
                    <a:ea typeface="新宋体" panose="02010609030101010101" pitchFamily="49" charset="-122"/>
                  </a:rPr>
                  <a:t>″</a:t>
                </a:r>
                <a:r>
                  <a:rPr lang="en-US" altLang="zh-CN" dirty="0"/>
                  <a:t>+K(s)u=0 and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𝐾</m:t>
                        </m:r>
                      </m:e>
                      <m:sub>
                        <m:r>
                          <a:rPr lang="en-US" altLang="zh-CN" b="0" i="1" dirty="0" smtClean="0">
                            <a:latin typeface="Cambria Math" panose="02040503050406030204" pitchFamily="18" charset="0"/>
                          </a:rPr>
                          <m:t>𝑥</m:t>
                        </m:r>
                      </m:sub>
                    </m:sSub>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i="1" dirty="0">
                            <a:latin typeface="Cambria Math" panose="02040503050406030204" pitchFamily="18" charset="0"/>
                          </a:rPr>
                          <m:t>𝐵</m:t>
                        </m:r>
                        <m:r>
                          <m:rPr>
                            <m:nor/>
                          </m:rPr>
                          <a:rPr lang="el-GR" altLang="zh-CN" dirty="0"/>
                          <m:t>ρ</m:t>
                        </m:r>
                      </m:den>
                    </m:f>
                    <m:f>
                      <m:fPr>
                        <m:ctrlPr>
                          <a:rPr lang="en-US" altLang="zh-CN" i="1">
                            <a:latin typeface="Cambria Math" panose="02040503050406030204" pitchFamily="18" charset="0"/>
                          </a:rPr>
                        </m:ctrlPr>
                      </m:fPr>
                      <m:num>
                        <m:r>
                          <a:rPr lang="zh-CN" altLang="en-US"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B</m:t>
                            </m:r>
                          </m:e>
                          <m:sub>
                            <m:r>
                              <m:rPr>
                                <m:sty m:val="p"/>
                              </m:rPr>
                              <a:rPr lang="en-US" altLang="zh-CN" i="1">
                                <a:latin typeface="Cambria Math" panose="02040503050406030204" pitchFamily="18" charset="0"/>
                              </a:rPr>
                              <m:t>y</m:t>
                            </m:r>
                          </m:sub>
                        </m:sSub>
                      </m:num>
                      <m:den>
                        <m:r>
                          <a:rPr lang="zh-CN" altLang="en-US" i="1">
                            <a:latin typeface="Cambria Math" panose="02040503050406030204" pitchFamily="18" charset="0"/>
                          </a:rPr>
                          <m:t>𝜕</m:t>
                        </m:r>
                        <m:r>
                          <m:rPr>
                            <m:sty m:val="p"/>
                          </m:rPr>
                          <a:rPr lang="en-US" altLang="zh-CN" i="1">
                            <a:latin typeface="Cambria Math" panose="02040503050406030204" pitchFamily="18" charset="0"/>
                          </a:rPr>
                          <m:t>x</m:t>
                        </m:r>
                      </m:den>
                    </m:f>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sSup>
                          <m:sSupPr>
                            <m:ctrlPr>
                              <a:rPr lang="en-US" altLang="zh-CN" i="1" dirty="0">
                                <a:latin typeface="Cambria Math" panose="02040503050406030204" pitchFamily="18" charset="0"/>
                              </a:rPr>
                            </m:ctrlPr>
                          </m:sSupPr>
                          <m:e>
                            <m:r>
                              <m:rPr>
                                <m:nor/>
                              </m:rPr>
                              <a:rPr lang="el-GR" altLang="zh-CN" dirty="0"/>
                              <m:t>ρ</m:t>
                            </m:r>
                          </m:e>
                          <m:sup>
                            <m:r>
                              <a:rPr lang="en-US" altLang="zh-CN" i="1" dirty="0">
                                <a:latin typeface="Cambria Math" panose="02040503050406030204" pitchFamily="18" charset="0"/>
                              </a:rPr>
                              <m:t>2</m:t>
                            </m:r>
                          </m:sup>
                        </m:sSup>
                      </m:den>
                    </m:f>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
                          <a:rPr lang="en-US" altLang="zh-CN" i="1" dirty="0">
                            <a:latin typeface="Cambria Math" panose="02040503050406030204" pitchFamily="18" charset="0"/>
                          </a:rPr>
                          <m:t>𝐵</m:t>
                        </m:r>
                        <m:r>
                          <m:rPr>
                            <m:nor/>
                          </m:rPr>
                          <a:rPr lang="el-GR" altLang="zh-CN" dirty="0"/>
                          <m:t>ρ</m:t>
                        </m:r>
                      </m:den>
                    </m:f>
                    <m:r>
                      <a:rPr lang="en-US" altLang="zh-CN" b="0" i="1" smtClean="0">
                        <a:latin typeface="Cambria Math" panose="02040503050406030204" pitchFamily="18" charset="0"/>
                      </a:rPr>
                      <m:t>𝐺</m:t>
                    </m:r>
                    <m:r>
                      <m:rPr>
                        <m:nor/>
                      </m:rPr>
                      <a:rPr lang="en-US" altLang="zh-CN" dirty="0"/>
                      <m:t>+ </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sSup>
                          <m:sSupPr>
                            <m:ctrlPr>
                              <a:rPr lang="en-US" altLang="zh-CN" i="1" dirty="0">
                                <a:latin typeface="Cambria Math" panose="02040503050406030204" pitchFamily="18" charset="0"/>
                              </a:rPr>
                            </m:ctrlPr>
                          </m:sSupPr>
                          <m:e>
                            <m:r>
                              <m:rPr>
                                <m:nor/>
                              </m:rPr>
                              <a:rPr lang="el-GR" altLang="zh-CN" dirty="0"/>
                              <m:t>ρ</m:t>
                            </m:r>
                          </m:e>
                          <m:sup>
                            <m:r>
                              <a:rPr lang="en-US" altLang="zh-CN" i="1" dirty="0">
                                <a:latin typeface="Cambria Math" panose="02040503050406030204" pitchFamily="18" charset="0"/>
                              </a:rPr>
                              <m:t>2</m:t>
                            </m:r>
                          </m:sup>
                        </m:sSup>
                      </m:den>
                    </m:f>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𝐾</m:t>
                        </m:r>
                      </m:e>
                      <m:sub>
                        <m:r>
                          <a:rPr lang="en-US" altLang="zh-CN" b="0" i="1" dirty="0" smtClean="0">
                            <a:latin typeface="Cambria Math" panose="02040503050406030204" pitchFamily="18" charset="0"/>
                          </a:rPr>
                          <m:t>𝑦</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
                          <a:rPr lang="en-US" altLang="zh-CN" i="1" dirty="0">
                            <a:latin typeface="Cambria Math" panose="02040503050406030204" pitchFamily="18" charset="0"/>
                          </a:rPr>
                          <m:t>𝐵</m:t>
                        </m:r>
                        <m:r>
                          <m:rPr>
                            <m:nor/>
                          </m:rPr>
                          <a:rPr lang="el-GR" altLang="zh-CN" dirty="0"/>
                          <m:t>ρ</m:t>
                        </m:r>
                      </m:den>
                    </m:f>
                    <m:f>
                      <m:fPr>
                        <m:ctrlPr>
                          <a:rPr lang="en-US" altLang="zh-CN" i="1">
                            <a:latin typeface="Cambria Math" panose="02040503050406030204" pitchFamily="18" charset="0"/>
                          </a:rPr>
                        </m:ctrlPr>
                      </m:fPr>
                      <m:num>
                        <m:r>
                          <a:rPr lang="zh-CN" altLang="en-US"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B</m:t>
                            </m:r>
                          </m:e>
                          <m:sub>
                            <m:r>
                              <a:rPr lang="en-US" altLang="zh-CN" b="0" i="1" smtClean="0">
                                <a:latin typeface="Cambria Math" panose="02040503050406030204" pitchFamily="18" charset="0"/>
                              </a:rPr>
                              <m:t>𝑥</m:t>
                            </m:r>
                          </m:sub>
                        </m:sSub>
                      </m:num>
                      <m:den>
                        <m:r>
                          <a:rPr lang="zh-CN" altLang="en-US" i="1">
                            <a:latin typeface="Cambria Math" panose="02040503050406030204" pitchFamily="18" charset="0"/>
                          </a:rPr>
                          <m:t>𝜕</m:t>
                        </m:r>
                        <m:r>
                          <a:rPr lang="en-US" altLang="zh-CN" b="0" i="1" smtClean="0">
                            <a:latin typeface="Cambria Math" panose="02040503050406030204" pitchFamily="18" charset="0"/>
                          </a:rPr>
                          <m:t>𝑦</m:t>
                        </m:r>
                      </m:den>
                    </m:f>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
                          <a:rPr lang="en-US" altLang="zh-CN" i="1" dirty="0">
                            <a:latin typeface="Cambria Math" panose="02040503050406030204" pitchFamily="18" charset="0"/>
                          </a:rPr>
                          <m:t>𝐵</m:t>
                        </m:r>
                        <m:r>
                          <m:rPr>
                            <m:nor/>
                          </m:rPr>
                          <a:rPr lang="el-GR" altLang="zh-CN" dirty="0"/>
                          <m:t>ρ</m:t>
                        </m:r>
                      </m:den>
                    </m:f>
                    <m:r>
                      <a:rPr lang="en-US" altLang="zh-CN" i="1">
                        <a:latin typeface="Cambria Math" panose="02040503050406030204" pitchFamily="18" charset="0"/>
                      </a:rPr>
                      <m:t>𝐺</m:t>
                    </m:r>
                  </m:oMath>
                </a14:m>
                <a:endParaRPr lang="en-US" altLang="zh-CN" dirty="0"/>
              </a:p>
              <a:p>
                <a:pPr marL="0" indent="0">
                  <a:buNone/>
                </a:pPr>
                <a:r>
                  <a:rPr lang="en-US" altLang="zh-CN" dirty="0"/>
                  <a:t>If G=0,</a:t>
                </a:r>
                <a:r>
                  <a:rPr lang="zh-CN" altLang="en-US" dirty="0"/>
                  <a:t> </a:t>
                </a:r>
                <a:r>
                  <a:rPr lang="en-US" altLang="zh-CN" dirty="0"/>
                  <a:t>the</a:t>
                </a:r>
                <a:r>
                  <a:rPr lang="zh-CN" altLang="en-US" dirty="0"/>
                  <a:t> </a:t>
                </a:r>
                <a:r>
                  <a:rPr lang="en-US" altLang="zh-CN" dirty="0"/>
                  <a:t>magnet</a:t>
                </a:r>
                <a:r>
                  <a:rPr lang="zh-CN" altLang="en-US" dirty="0"/>
                  <a:t> </a:t>
                </a:r>
                <a:r>
                  <a:rPr lang="en-US" altLang="zh-CN" dirty="0"/>
                  <a:t>is</a:t>
                </a:r>
                <a:r>
                  <a:rPr lang="zh-CN" altLang="en-US" dirty="0"/>
                  <a:t> </a:t>
                </a:r>
                <a:r>
                  <a:rPr lang="en-US" altLang="zh-CN" dirty="0"/>
                  <a:t>a</a:t>
                </a:r>
                <a:r>
                  <a:rPr lang="zh-CN" altLang="en-US" dirty="0"/>
                  <a:t> </a:t>
                </a:r>
                <a:r>
                  <a:rPr lang="en-US" altLang="zh-CN" dirty="0"/>
                  <a:t>pure</a:t>
                </a:r>
                <a:r>
                  <a:rPr lang="zh-CN" altLang="en-US" dirty="0"/>
                  <a:t> </a:t>
                </a:r>
                <a:r>
                  <a:rPr lang="en-US" altLang="zh-CN" dirty="0"/>
                  <a:t>bending</a:t>
                </a:r>
                <a:r>
                  <a:rPr lang="zh-CN" altLang="en-US" dirty="0"/>
                  <a:t> </a:t>
                </a:r>
                <a:r>
                  <a:rPr lang="en-US" altLang="zh-CN" dirty="0"/>
                  <a:t>magnet.</a:t>
                </a:r>
              </a:p>
              <a:p>
                <a:pPr marL="0" indent="0">
                  <a:buNone/>
                </a:pPr>
                <a:r>
                  <a:rPr lang="en-US" altLang="zh-CN" dirty="0"/>
                  <a:t>For a pure quadrupole, dipole strength </a:t>
                </a:r>
                <a14:m>
                  <m:oMath xmlns:m="http://schemas.openxmlformats.org/officeDocument/2006/math">
                    <m:r>
                      <a:rPr lang="en-US" altLang="zh-CN" i="1" dirty="0" smtClean="0">
                        <a:latin typeface="Cambria Math" panose="02040503050406030204" pitchFamily="18" charset="0"/>
                      </a:rPr>
                      <m:t>𝐵</m:t>
                    </m:r>
                    <m:r>
                      <a:rPr lang="en-US" altLang="zh-CN"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0,</m:t>
                    </m:r>
                    <m:r>
                      <a:rPr lang="zh-CN" altLang="en-US" i="1" dirty="0">
                        <a:latin typeface="Cambria Math" panose="02040503050406030204" pitchFamily="18" charset="0"/>
                        <a:ea typeface="Cambria Math" panose="02040503050406030204" pitchFamily="18" charset="0"/>
                      </a:rPr>
                      <m:t>𝜌</m:t>
                    </m:r>
                    <m:r>
                      <a:rPr lang="en-US" altLang="zh-CN" b="0" i="1" dirty="0" smtClean="0">
                        <a:latin typeface="Cambria Math" panose="02040503050406030204" pitchFamily="18" charset="0"/>
                        <a:ea typeface="Cambria Math" panose="02040503050406030204" pitchFamily="18" charset="0"/>
                      </a:rPr>
                      <m:t>→∞</m:t>
                    </m:r>
                  </m:oMath>
                </a14:m>
                <a:r>
                  <a:rPr lang="en-US" altLang="zh-CN" dirty="0"/>
                  <a:t>, </a:t>
                </a:r>
                <a14:m>
                  <m:oMath xmlns:m="http://schemas.openxmlformats.org/officeDocument/2006/math">
                    <m:r>
                      <a:rPr lang="en-US" altLang="zh-CN" i="1" dirty="0">
                        <a:latin typeface="Cambria Math" panose="02040503050406030204" pitchFamily="18" charset="0"/>
                      </a:rPr>
                      <m:t>𝐵</m:t>
                    </m:r>
                    <m:r>
                      <a:rPr lang="zh-CN" altLang="en-US" i="1" dirty="0">
                        <a:latin typeface="Cambria Math" panose="02040503050406030204" pitchFamily="18" charset="0"/>
                        <a:ea typeface="Cambria Math" panose="02040503050406030204" pitchFamily="18" charset="0"/>
                      </a:rPr>
                      <m:t>𝜌</m:t>
                    </m:r>
                  </m:oMath>
                </a14:m>
                <a:r>
                  <a:rPr lang="zh-CN" altLang="en-US" dirty="0"/>
                  <a:t> </a:t>
                </a:r>
                <a:r>
                  <a:rPr lang="en-US" altLang="zh-CN" dirty="0"/>
                  <a:t>has no meaning, but it stands for the particle momentum </a:t>
                </a:r>
                <a14:m>
                  <m:oMath xmlns:m="http://schemas.openxmlformats.org/officeDocument/2006/math">
                    <m:r>
                      <a:rPr lang="en-US" altLang="zh-CN" i="1" dirty="0">
                        <a:latin typeface="Cambria Math" panose="02040503050406030204" pitchFamily="18" charset="0"/>
                      </a:rPr>
                      <m:t>𝑃</m:t>
                    </m:r>
                  </m:oMath>
                </a14:m>
                <a:endParaRPr lang="zh-CN" altLang="en-US" dirty="0"/>
              </a:p>
            </p:txBody>
          </p:sp>
        </mc:Choice>
        <mc:Fallback xmlns="">
          <p:sp>
            <p:nvSpPr>
              <p:cNvPr id="3" name="内容占位符 2">
                <a:extLst>
                  <a:ext uri="{FF2B5EF4-FFF2-40B4-BE49-F238E27FC236}">
                    <a16:creationId xmlns:a16="http://schemas.microsoft.com/office/drawing/2014/main" id="{3E2689E4-A5AD-42C4-9CC9-51442E5D6401}"/>
                  </a:ext>
                </a:extLst>
              </p:cNvPr>
              <p:cNvSpPr>
                <a:spLocks noGrp="1" noRot="1" noChangeAspect="1" noMove="1" noResize="1" noEditPoints="1" noAdjustHandles="1" noChangeArrowheads="1" noChangeShapeType="1" noTextEdit="1"/>
              </p:cNvSpPr>
              <p:nvPr>
                <p:ph idx="1"/>
              </p:nvPr>
            </p:nvSpPr>
            <p:spPr>
              <a:blipFill>
                <a:blip r:embed="rId2"/>
                <a:stretch>
                  <a:fillRect l="-928" t="-3081" r="-928"/>
                </a:stretch>
              </a:blipFill>
            </p:spPr>
            <p:txBody>
              <a:bodyPr/>
              <a:lstStyle/>
              <a:p>
                <a:r>
                  <a:rPr lang="zh-CN" altLang="en-US">
                    <a:noFill/>
                  </a:rPr>
                  <a:t> </a:t>
                </a:r>
              </a:p>
            </p:txBody>
          </p:sp>
        </mc:Fallback>
      </mc:AlternateContent>
      <p:pic>
        <p:nvPicPr>
          <p:cNvPr id="4" name="4C5E45E2-9121-47C5-6AC9-CE17366D7E6E">
            <a:extLst>
              <a:ext uri="{FF2B5EF4-FFF2-40B4-BE49-F238E27FC236}">
                <a16:creationId xmlns:a16="http://schemas.microsoft.com/office/drawing/2014/main" id="{4C3620FF-9E10-47B0-9EE3-8B2211557E10}"/>
              </a:ext>
            </a:extLst>
          </p:cNvPr>
          <p:cNvPicPr>
            <a:picLocks noChangeAspect="1"/>
          </p:cNvPicPr>
          <p:nvPr/>
        </p:nvPicPr>
        <p:blipFill>
          <a:blip r:embed="rId3" cstate="print">
            <a:extLst>
              <a:ext uri="{7721862F-49A1-4D59-A129-446799E3E979}"/>
            </a:extLst>
          </a:blip>
          <a:srcRect/>
          <a:stretch>
            <a:fillRect/>
          </a:stretch>
        </p:blipFill>
        <p:spPr>
          <a:xfrm>
            <a:off x="1034336" y="8755854"/>
            <a:ext cx="5524500" cy="200025"/>
          </a:xfrm>
          <a:prstGeom prst="rect">
            <a:avLst/>
          </a:prstGeom>
        </p:spPr>
      </p:pic>
      <p:sp>
        <p:nvSpPr>
          <p:cNvPr id="5" name="TextBox124">
            <a:extLst>
              <a:ext uri="{FF2B5EF4-FFF2-40B4-BE49-F238E27FC236}">
                <a16:creationId xmlns:a16="http://schemas.microsoft.com/office/drawing/2014/main" id="{B554EC93-B191-420A-AF3B-DD4E4009223F}"/>
              </a:ext>
            </a:extLst>
          </p:cNvPr>
          <p:cNvSpPr txBox="1"/>
          <p:nvPr/>
        </p:nvSpPr>
        <p:spPr>
          <a:xfrm>
            <a:off x="1034336" y="8923642"/>
            <a:ext cx="3493409" cy="152317"/>
          </a:xfrm>
          <a:prstGeom prst="rect">
            <a:avLst/>
          </a:prstGeom>
          <a:noFill/>
        </p:spPr>
        <p:txBody>
          <a:bodyPr wrap="square" lIns="0" tIns="0" rIns="0" bIns="0" rtlCol="0">
            <a:spAutoFit/>
          </a:bodyPr>
          <a:lstStyle/>
          <a:p>
            <a:pPr marL="0" marR="0" indent="0" eaLnBrk="0">
              <a:lnSpc>
                <a:spcPct val="100000"/>
              </a:lnSpc>
            </a:pPr>
            <a:r>
              <a:rPr lang="en-US" altLang="zh-CN" sz="1000" kern="0" spc="0" baseline="0" noProof="0" dirty="0">
                <a:solidFill>
                  <a:srgbClr val="000000"/>
                </a:solidFill>
                <a:latin typeface="Times New Roman" pitchFamily="18" charset="0"/>
                <a:ea typeface="Times New Roman" pitchFamily="18" charset="0"/>
                <a:cs typeface="Times New Roman" pitchFamily="18" charset="0"/>
              </a:rPr>
              <a:t>obtain</a:t>
            </a:r>
            <a:r>
              <a:rPr lang="en-US" altLang="zh-CN" sz="1000" kern="0" spc="-15" baseline="0" noProof="0" dirty="0">
                <a:latin typeface="Times New Roman" pitchFamily="18" charset="0"/>
                <a:ea typeface="Times New Roman" pitchFamily="18" charset="0"/>
                <a:cs typeface="Times New Roman" pitchFamily="18" charset="0"/>
              </a:rPr>
              <a:t> </a:t>
            </a:r>
            <a:r>
              <a:rPr lang="en-US" altLang="zh-CN" sz="1000" kern="0" spc="0" baseline="0" noProof="0" dirty="0">
                <a:solidFill>
                  <a:srgbClr val="000000"/>
                </a:solidFill>
                <a:latin typeface="Times New Roman" pitchFamily="18" charset="0"/>
                <a:ea typeface="Times New Roman" pitchFamily="18" charset="0"/>
                <a:cs typeface="Times New Roman" pitchFamily="18" charset="0"/>
              </a:rPr>
              <a:t>the</a:t>
            </a:r>
            <a:r>
              <a:rPr lang="en-US" altLang="zh-CN" sz="1000" kern="0" spc="-15" baseline="0" noProof="0" dirty="0">
                <a:latin typeface="Times New Roman" pitchFamily="18" charset="0"/>
                <a:ea typeface="Times New Roman" pitchFamily="18" charset="0"/>
                <a:cs typeface="Times New Roman" pitchFamily="18" charset="0"/>
              </a:rPr>
              <a:t> </a:t>
            </a:r>
            <a:r>
              <a:rPr lang="en-US" altLang="zh-CN" sz="1000" kern="0" spc="0" baseline="0" noProof="0" dirty="0">
                <a:solidFill>
                  <a:srgbClr val="000000"/>
                </a:solidFill>
                <a:latin typeface="Times New Roman" pitchFamily="18" charset="0"/>
                <a:ea typeface="Times New Roman" pitchFamily="18" charset="0"/>
                <a:cs typeface="Times New Roman" pitchFamily="18" charset="0"/>
              </a:rPr>
              <a:t>following</a:t>
            </a:r>
            <a:r>
              <a:rPr lang="en-US" altLang="zh-CN" sz="1000" kern="0" spc="-15" baseline="0" noProof="0" dirty="0">
                <a:latin typeface="Times New Roman" pitchFamily="18" charset="0"/>
                <a:ea typeface="Times New Roman" pitchFamily="18" charset="0"/>
                <a:cs typeface="Times New Roman" pitchFamily="18" charset="0"/>
              </a:rPr>
              <a:t> </a:t>
            </a:r>
            <a:r>
              <a:rPr lang="en-US" altLang="zh-CN" sz="1000" kern="0" spc="0" baseline="0" noProof="0" dirty="0">
                <a:solidFill>
                  <a:srgbClr val="000000"/>
                </a:solidFill>
                <a:latin typeface="Times New Roman" pitchFamily="18" charset="0"/>
                <a:ea typeface="Times New Roman" pitchFamily="18" charset="0"/>
                <a:cs typeface="Times New Roman" pitchFamily="18" charset="0"/>
              </a:rPr>
              <a:t>relations</a:t>
            </a:r>
            <a:r>
              <a:rPr lang="en-US" altLang="zh-CN" sz="1000" kern="0" spc="-15" baseline="0" noProof="0" dirty="0">
                <a:latin typeface="Times New Roman" pitchFamily="18" charset="0"/>
                <a:ea typeface="Times New Roman" pitchFamily="18" charset="0"/>
                <a:cs typeface="Times New Roman" pitchFamily="18" charset="0"/>
              </a:rPr>
              <a:t> </a:t>
            </a:r>
            <a:r>
              <a:rPr lang="en-US" altLang="zh-CN" sz="1000" kern="0" spc="0" baseline="0" noProof="0" dirty="0">
                <a:solidFill>
                  <a:srgbClr val="000000"/>
                </a:solidFill>
                <a:latin typeface="Times New Roman" pitchFamily="18" charset="0"/>
                <a:ea typeface="Times New Roman" pitchFamily="18" charset="0"/>
                <a:cs typeface="Times New Roman" pitchFamily="18" charset="0"/>
              </a:rPr>
              <a:t>for</a:t>
            </a:r>
            <a:r>
              <a:rPr lang="en-US" altLang="zh-CN" sz="1000" kern="0" spc="-15" baseline="0" noProof="0" dirty="0">
                <a:latin typeface="Times New Roman" pitchFamily="18" charset="0"/>
                <a:ea typeface="Times New Roman" pitchFamily="18" charset="0"/>
                <a:cs typeface="Times New Roman" pitchFamily="18" charset="0"/>
              </a:rPr>
              <a:t> </a:t>
            </a:r>
            <a:r>
              <a:rPr lang="en-US" altLang="zh-CN" sz="1000" kern="0" spc="0" baseline="0" noProof="0" dirty="0">
                <a:solidFill>
                  <a:srgbClr val="000000"/>
                </a:solidFill>
                <a:latin typeface="Times New Roman" pitchFamily="18" charset="0"/>
                <a:ea typeface="Times New Roman" pitchFamily="18" charset="0"/>
                <a:cs typeface="Times New Roman" pitchFamily="18" charset="0"/>
              </a:rPr>
              <a:t>the</a:t>
            </a:r>
            <a:r>
              <a:rPr lang="en-US" altLang="zh-CN" sz="1000" kern="0" spc="-15" baseline="0" noProof="0" dirty="0">
                <a:latin typeface="Times New Roman" pitchFamily="18" charset="0"/>
                <a:ea typeface="Times New Roman" pitchFamily="18" charset="0"/>
                <a:cs typeface="Times New Roman" pitchFamily="18" charset="0"/>
              </a:rPr>
              <a:t> </a:t>
            </a:r>
            <a:r>
              <a:rPr lang="en-US" altLang="zh-CN" sz="1000" kern="0" spc="0" baseline="0" noProof="0" dirty="0">
                <a:solidFill>
                  <a:srgbClr val="000000"/>
                </a:solidFill>
                <a:latin typeface="Times New Roman" pitchFamily="18" charset="0"/>
                <a:ea typeface="Times New Roman" pitchFamily="18" charset="0"/>
                <a:cs typeface="Times New Roman" pitchFamily="18" charset="0"/>
              </a:rPr>
              <a:t>trajectory</a:t>
            </a:r>
            <a:r>
              <a:rPr lang="en-US" altLang="zh-CN" sz="1000" kern="0" spc="-15" baseline="0" noProof="0" dirty="0">
                <a:latin typeface="Times New Roman" pitchFamily="18" charset="0"/>
                <a:ea typeface="Times New Roman" pitchFamily="18" charset="0"/>
                <a:cs typeface="Times New Roman" pitchFamily="18" charset="0"/>
              </a:rPr>
              <a:t> </a:t>
            </a:r>
            <a:r>
              <a:rPr lang="en-US" altLang="zh-CN" sz="1000" kern="0" spc="0" baseline="0" noProof="0" dirty="0">
                <a:solidFill>
                  <a:srgbClr val="000000"/>
                </a:solidFill>
                <a:latin typeface="Times New Roman" pitchFamily="18" charset="0"/>
                <a:ea typeface="Times New Roman" pitchFamily="18" charset="0"/>
                <a:cs typeface="Times New Roman" pitchFamily="18" charset="0"/>
              </a:rPr>
              <a:t>inside</a:t>
            </a:r>
            <a:r>
              <a:rPr lang="en-US" altLang="zh-CN" sz="1000" kern="0" spc="-15" baseline="0" noProof="0" dirty="0">
                <a:latin typeface="Times New Roman" pitchFamily="18" charset="0"/>
                <a:ea typeface="Times New Roman" pitchFamily="18" charset="0"/>
                <a:cs typeface="Times New Roman" pitchFamily="18" charset="0"/>
              </a:rPr>
              <a:t> </a:t>
            </a:r>
            <a:r>
              <a:rPr lang="en-US" altLang="zh-CN" sz="1000" kern="0" spc="0" baseline="0" noProof="0" dirty="0">
                <a:solidFill>
                  <a:srgbClr val="000000"/>
                </a:solidFill>
                <a:latin typeface="Times New Roman" pitchFamily="18" charset="0"/>
                <a:ea typeface="Times New Roman" pitchFamily="18" charset="0"/>
                <a:cs typeface="Times New Roman" pitchFamily="18" charset="0"/>
              </a:rPr>
              <a:t>the</a:t>
            </a:r>
            <a:r>
              <a:rPr lang="en-US" altLang="zh-CN" sz="1000" kern="0" spc="-15" baseline="0" noProof="0" dirty="0">
                <a:latin typeface="Times New Roman" pitchFamily="18" charset="0"/>
                <a:ea typeface="Times New Roman" pitchFamily="18" charset="0"/>
                <a:cs typeface="Times New Roman" pitchFamily="18" charset="0"/>
              </a:rPr>
              <a:t> </a:t>
            </a:r>
            <a:r>
              <a:rPr lang="en-US" altLang="zh-CN" sz="1000" kern="0" spc="0" baseline="0" noProof="0" dirty="0">
                <a:solidFill>
                  <a:srgbClr val="000000"/>
                </a:solidFill>
                <a:latin typeface="Times New Roman" pitchFamily="18" charset="0"/>
                <a:ea typeface="Times New Roman" pitchFamily="18" charset="0"/>
                <a:cs typeface="Times New Roman" pitchFamily="18" charset="0"/>
              </a:rPr>
              <a:t>magnet:</a:t>
            </a:r>
          </a:p>
        </p:txBody>
      </p:sp>
      <p:sp>
        <p:nvSpPr>
          <p:cNvPr id="6" name="VectorPath 126">
            <a:extLst>
              <a:ext uri="{FF2B5EF4-FFF2-40B4-BE49-F238E27FC236}">
                <a16:creationId xmlns:a16="http://schemas.microsoft.com/office/drawing/2014/main" id="{7CE9A02B-E9D2-45AA-80C3-7371D76F69FD}"/>
              </a:ext>
            </a:extLst>
          </p:cNvPr>
          <p:cNvSpPr/>
          <p:nvPr/>
        </p:nvSpPr>
        <p:spPr>
          <a:xfrm>
            <a:off x="3349900" y="9249472"/>
            <a:ext cx="201163" cy="5302"/>
          </a:xfrm>
          <a:custGeom>
            <a:avLst/>
            <a:gdLst/>
            <a:ahLst/>
            <a:cxnLst/>
            <a:rect l="l" t="t" r="r" b="b"/>
            <a:pathLst>
              <a:path w="201163" h="5302">
                <a:moveTo>
                  <a:pt x="2651" y="2651"/>
                </a:moveTo>
                <a:lnTo>
                  <a:pt x="198512" y="2651"/>
                </a:lnTo>
              </a:path>
            </a:pathLst>
          </a:custGeom>
          <a:ln w="5302" cap="flat" cmpd="sng">
            <a:solidFill>
              <a:srgbClr val="000000">
                <a:alpha val="100000"/>
              </a:srgbClr>
            </a:solidFill>
            <a:miter lim="1000000"/>
          </a:ln>
        </p:spPr>
        <p:txBody>
          <a:bodyPr/>
          <a:lstStyle/>
          <a:p>
            <a:endParaRPr lang="en-US"/>
          </a:p>
        </p:txBody>
      </p:sp>
      <p:sp>
        <p:nvSpPr>
          <p:cNvPr id="7" name="VectorPath 127">
            <a:extLst>
              <a:ext uri="{FF2B5EF4-FFF2-40B4-BE49-F238E27FC236}">
                <a16:creationId xmlns:a16="http://schemas.microsoft.com/office/drawing/2014/main" id="{9D343422-CD6E-415D-B89F-9ABB3FED74EB}"/>
              </a:ext>
            </a:extLst>
          </p:cNvPr>
          <p:cNvSpPr/>
          <p:nvPr/>
        </p:nvSpPr>
        <p:spPr>
          <a:xfrm>
            <a:off x="4877205" y="9249472"/>
            <a:ext cx="201163" cy="5302"/>
          </a:xfrm>
          <a:custGeom>
            <a:avLst/>
            <a:gdLst/>
            <a:ahLst/>
            <a:cxnLst/>
            <a:rect l="l" t="t" r="r" b="b"/>
            <a:pathLst>
              <a:path w="201163" h="5302">
                <a:moveTo>
                  <a:pt x="2651" y="2651"/>
                </a:moveTo>
                <a:lnTo>
                  <a:pt x="198512" y="2651"/>
                </a:lnTo>
              </a:path>
            </a:pathLst>
          </a:custGeom>
          <a:ln w="5302" cap="flat" cmpd="sng">
            <a:solidFill>
              <a:srgbClr val="000000">
                <a:alpha val="100000"/>
              </a:srgbClr>
            </a:solidFill>
            <a:miter lim="1000000"/>
          </a:ln>
        </p:spPr>
        <p:txBody>
          <a:bodyPr/>
          <a:lstStyle/>
          <a:p>
            <a:endParaRPr lang="en-US"/>
          </a:p>
        </p:txBody>
      </p:sp>
      <p:pic>
        <p:nvPicPr>
          <p:cNvPr id="8" name="7E7E71C7-139E-4BCE-9806-89D8359FDF44">
            <a:extLst>
              <a:ext uri="{FF2B5EF4-FFF2-40B4-BE49-F238E27FC236}">
                <a16:creationId xmlns:a16="http://schemas.microsoft.com/office/drawing/2014/main" id="{5F6F0BE9-C01C-44ED-87FD-DB935E698B8C}"/>
              </a:ext>
            </a:extLst>
          </p:cNvPr>
          <p:cNvPicPr>
            <a:picLocks noChangeAspect="1"/>
          </p:cNvPicPr>
          <p:nvPr/>
        </p:nvPicPr>
        <p:blipFill>
          <a:blip r:embed="rId4" cstate="print">
            <a:extLst>
              <a:ext uri="{CD7A5EA3-1724-4DB9-7A69-878E545F8458}"/>
            </a:extLst>
          </a:blip>
          <a:srcRect/>
          <a:stretch>
            <a:fillRect/>
          </a:stretch>
        </p:blipFill>
        <p:spPr>
          <a:xfrm>
            <a:off x="3741415" y="9265728"/>
            <a:ext cx="342900" cy="171450"/>
          </a:xfrm>
          <a:prstGeom prst="rect">
            <a:avLst/>
          </a:prstGeom>
        </p:spPr>
      </p:pic>
      <p:sp>
        <p:nvSpPr>
          <p:cNvPr id="9" name="TextBox129">
            <a:extLst>
              <a:ext uri="{FF2B5EF4-FFF2-40B4-BE49-F238E27FC236}">
                <a16:creationId xmlns:a16="http://schemas.microsoft.com/office/drawing/2014/main" id="{FEE150C7-DFED-4C47-A96A-033F5BD954A9}"/>
              </a:ext>
            </a:extLst>
          </p:cNvPr>
          <p:cNvSpPr txBox="1"/>
          <p:nvPr/>
        </p:nvSpPr>
        <p:spPr>
          <a:xfrm>
            <a:off x="2293678" y="9246458"/>
            <a:ext cx="3004420" cy="197938"/>
          </a:xfrm>
          <a:prstGeom prst="rect">
            <a:avLst/>
          </a:prstGeom>
          <a:noFill/>
        </p:spPr>
        <p:txBody>
          <a:bodyPr wrap="square" lIns="0" tIns="0" rIns="0" bIns="0" rtlCol="0">
            <a:spAutoFit/>
          </a:bodyPr>
          <a:lstStyle/>
          <a:p>
            <a:pPr marL="0" marR="0" indent="0" eaLnBrk="0">
              <a:lnSpc>
                <a:spcPct val="115985"/>
              </a:lnSpc>
            </a:pPr>
            <a:r>
              <a:rPr lang="en-US" altLang="zh-CN" sz="1500" kern="0" spc="15" baseline="20366" noProof="0" dirty="0">
                <a:solidFill>
                  <a:srgbClr val="000000"/>
                </a:solidFill>
                <a:latin typeface="Arial" pitchFamily="34" charset="0"/>
                <a:ea typeface="Arial" pitchFamily="34" charset="0"/>
                <a:cs typeface="Arial" pitchFamily="34" charset="0"/>
              </a:rPr>
              <a:t>x</a:t>
            </a:r>
            <a:r>
              <a:rPr lang="en-US" altLang="zh-CN" sz="1500" kern="0" spc="5" baseline="20366" noProof="0" dirty="0">
                <a:solidFill>
                  <a:srgbClr val="000000"/>
                </a:solidFill>
                <a:latin typeface="Arial" pitchFamily="34" charset="0"/>
                <a:ea typeface="Arial" pitchFamily="34" charset="0"/>
                <a:cs typeface="Arial" pitchFamily="34" charset="0"/>
              </a:rPr>
              <a:t>(</a:t>
            </a:r>
            <a:r>
              <a:rPr lang="en-US" altLang="zh-CN" sz="1500" kern="0" spc="0" baseline="20366" noProof="0" dirty="0">
                <a:solidFill>
                  <a:srgbClr val="000000"/>
                </a:solidFill>
                <a:latin typeface="Arial" pitchFamily="34" charset="0"/>
                <a:ea typeface="Arial" pitchFamily="34" charset="0"/>
                <a:cs typeface="Arial" pitchFamily="34" charset="0"/>
              </a:rPr>
              <a:t>s)</a:t>
            </a:r>
            <a:r>
              <a:rPr lang="en-US" altLang="zh-CN" sz="1500" kern="0" spc="75" baseline="20366" noProof="0" dirty="0">
                <a:latin typeface="Arial" pitchFamily="34" charset="0"/>
                <a:ea typeface="Arial" pitchFamily="34" charset="0"/>
                <a:cs typeface="Arial" pitchFamily="34" charset="0"/>
              </a:rPr>
              <a:t> </a:t>
            </a:r>
            <a:r>
              <a:rPr lang="en-US" altLang="zh-CN" sz="1500" kern="0" spc="0" baseline="20366" noProof="0" dirty="0">
                <a:solidFill>
                  <a:srgbClr val="000000"/>
                </a:solidFill>
                <a:latin typeface="Arial" pitchFamily="34" charset="0"/>
                <a:ea typeface="Arial" pitchFamily="34" charset="0"/>
                <a:cs typeface="Arial" pitchFamily="34" charset="0"/>
              </a:rPr>
              <a:t>=</a:t>
            </a:r>
            <a:r>
              <a:rPr lang="en-US" altLang="zh-CN" sz="1500" kern="0" spc="75" baseline="20366" noProof="0" dirty="0">
                <a:latin typeface="Arial" pitchFamily="34" charset="0"/>
                <a:ea typeface="Arial" pitchFamily="34" charset="0"/>
                <a:cs typeface="Arial" pitchFamily="34" charset="0"/>
              </a:rPr>
              <a:t> </a:t>
            </a:r>
            <a:r>
              <a:rPr lang="en-US" altLang="zh-CN" sz="1500" kern="0" spc="0" baseline="20366" noProof="0" dirty="0">
                <a:solidFill>
                  <a:srgbClr val="000000"/>
                </a:solidFill>
                <a:latin typeface="Arial" pitchFamily="34" charset="0"/>
                <a:ea typeface="Arial" pitchFamily="34" charset="0"/>
                <a:cs typeface="Arial" pitchFamily="34" charset="0"/>
              </a:rPr>
              <a:t>x</a:t>
            </a:r>
            <a:r>
              <a:rPr lang="en-US" altLang="zh-CN" sz="1125" kern="0" spc="0" baseline="16540" noProof="0" dirty="0">
                <a:solidFill>
                  <a:srgbClr val="000000"/>
                </a:solidFill>
                <a:latin typeface="Arial" pitchFamily="34" charset="0"/>
                <a:ea typeface="Arial" pitchFamily="34" charset="0"/>
                <a:cs typeface="Arial" pitchFamily="34" charset="0"/>
              </a:rPr>
              <a:t>0</a:t>
            </a:r>
            <a:r>
              <a:rPr lang="en-US" altLang="zh-CN" sz="1125" kern="0" spc="75" baseline="16540" noProof="0" dirty="0">
                <a:latin typeface="Arial" pitchFamily="34" charset="0"/>
                <a:ea typeface="Arial" pitchFamily="34" charset="0"/>
                <a:cs typeface="Arial" pitchFamily="34" charset="0"/>
              </a:rPr>
              <a:t> </a:t>
            </a:r>
            <a:r>
              <a:rPr lang="en-US" altLang="zh-CN" sz="1500" kern="0" spc="0" baseline="20366" noProof="0" dirty="0">
                <a:solidFill>
                  <a:srgbClr val="000000"/>
                </a:solidFill>
                <a:latin typeface="Arial" pitchFamily="34" charset="0"/>
                <a:ea typeface="Arial" pitchFamily="34" charset="0"/>
                <a:cs typeface="Arial" pitchFamily="34" charset="0"/>
              </a:rPr>
              <a:t>·</a:t>
            </a:r>
            <a:r>
              <a:rPr lang="en-US" altLang="zh-CN" sz="1500" kern="0" spc="75" baseline="20366" noProof="0" dirty="0">
                <a:latin typeface="Arial" pitchFamily="34" charset="0"/>
                <a:ea typeface="Arial" pitchFamily="34" charset="0"/>
                <a:cs typeface="Arial" pitchFamily="34" charset="0"/>
              </a:rPr>
              <a:t> </a:t>
            </a:r>
            <a:r>
              <a:rPr lang="en-US" altLang="zh-CN" sz="1500" kern="0" spc="0" baseline="20366" noProof="0" dirty="0">
                <a:solidFill>
                  <a:srgbClr val="000000"/>
                </a:solidFill>
                <a:latin typeface="Arial" pitchFamily="34" charset="0"/>
                <a:ea typeface="Arial" pitchFamily="34" charset="0"/>
                <a:cs typeface="Arial" pitchFamily="34" charset="0"/>
              </a:rPr>
              <a:t>cos</a:t>
            </a:r>
            <a:r>
              <a:rPr lang="en-US" altLang="zh-CN" sz="1500" kern="0" spc="2345" baseline="20366" noProof="0" dirty="0">
                <a:latin typeface="Arial" pitchFamily="34" charset="0"/>
                <a:ea typeface="Arial" pitchFamily="34" charset="0"/>
                <a:cs typeface="Arial" pitchFamily="34" charset="0"/>
              </a:rPr>
              <a:t> </a:t>
            </a:r>
            <a:r>
              <a:rPr lang="en-US" altLang="zh-CN" sz="1500" kern="0" spc="5" baseline="20366" noProof="0" dirty="0">
                <a:solidFill>
                  <a:srgbClr val="000000"/>
                </a:solidFill>
                <a:latin typeface="Arial" pitchFamily="34" charset="0"/>
                <a:ea typeface="Arial" pitchFamily="34" charset="0"/>
                <a:cs typeface="Arial" pitchFamily="34" charset="0"/>
              </a:rPr>
              <a:t>|</a:t>
            </a:r>
            <a:r>
              <a:rPr lang="en-US" altLang="zh-CN" sz="1500" kern="0" spc="0" baseline="20366" noProof="0" dirty="0">
                <a:solidFill>
                  <a:srgbClr val="000000"/>
                </a:solidFill>
                <a:latin typeface="Arial" pitchFamily="34" charset="0"/>
                <a:ea typeface="Arial" pitchFamily="34" charset="0"/>
                <a:cs typeface="Arial" pitchFamily="34" charset="0"/>
              </a:rPr>
              <a:t>K|</a:t>
            </a:r>
            <a:r>
              <a:rPr lang="en-US" altLang="zh-CN" sz="1500" kern="0" spc="335" baseline="20366" noProof="0" dirty="0">
                <a:latin typeface="Arial" pitchFamily="34" charset="0"/>
                <a:ea typeface="Arial" pitchFamily="34" charset="0"/>
                <a:cs typeface="Arial" pitchFamily="34" charset="0"/>
              </a:rPr>
              <a:t> </a:t>
            </a:r>
            <a:r>
              <a:rPr lang="en-US" altLang="zh-CN" sz="1500" kern="0" spc="0" baseline="20366" noProof="0" dirty="0">
                <a:solidFill>
                  <a:srgbClr val="000000"/>
                </a:solidFill>
                <a:latin typeface="Arial" pitchFamily="34" charset="0"/>
                <a:ea typeface="Arial" pitchFamily="34" charset="0"/>
                <a:cs typeface="Arial" pitchFamily="34" charset="0"/>
              </a:rPr>
              <a:t>s</a:t>
            </a:r>
            <a:r>
              <a:rPr lang="en-US" altLang="zh-CN" sz="1500" kern="0" spc="5310" baseline="20366" noProof="0" dirty="0">
                <a:latin typeface="Arial" pitchFamily="34" charset="0"/>
                <a:ea typeface="Arial" pitchFamily="34" charset="0"/>
                <a:cs typeface="Arial" pitchFamily="34" charset="0"/>
              </a:rPr>
              <a:t> </a:t>
            </a:r>
            <a:r>
              <a:rPr lang="en-US" altLang="zh-CN" sz="1500" kern="0" spc="765" baseline="24535" noProof="0" dirty="0">
                <a:solidFill>
                  <a:srgbClr val="000000"/>
                </a:solidFill>
                <a:latin typeface="Arial" pitchFamily="34" charset="0"/>
                <a:ea typeface="Arial" pitchFamily="34" charset="0"/>
                <a:cs typeface="Arial" pitchFamily="34" charset="0"/>
              </a:rPr>
              <a:t>p</a:t>
            </a:r>
            <a:r>
              <a:rPr lang="en-US" altLang="zh-CN" sz="1500" kern="0" spc="2280" baseline="24535" noProof="0" dirty="0">
                <a:latin typeface="Arial" pitchFamily="34" charset="0"/>
                <a:ea typeface="Arial" pitchFamily="34" charset="0"/>
                <a:cs typeface="Arial" pitchFamily="34" charset="0"/>
              </a:rPr>
              <a:t> </a:t>
            </a:r>
            <a:r>
              <a:rPr lang="en-US" altLang="zh-CN" sz="1500" kern="0" spc="0" baseline="20366" noProof="0" dirty="0">
                <a:solidFill>
                  <a:srgbClr val="000000"/>
                </a:solidFill>
                <a:latin typeface="Arial" pitchFamily="34" charset="0"/>
                <a:ea typeface="Arial" pitchFamily="34" charset="0"/>
                <a:cs typeface="Arial" pitchFamily="34" charset="0"/>
              </a:rPr>
              <a:t>sin</a:t>
            </a:r>
            <a:r>
              <a:rPr lang="en-US" altLang="zh-CN" sz="1500" kern="0" spc="2340" baseline="20366" noProof="0" dirty="0">
                <a:latin typeface="Arial" pitchFamily="34" charset="0"/>
                <a:ea typeface="Arial" pitchFamily="34" charset="0"/>
                <a:cs typeface="Arial" pitchFamily="34" charset="0"/>
              </a:rPr>
              <a:t> </a:t>
            </a:r>
            <a:r>
              <a:rPr lang="en-US" altLang="zh-CN" sz="1500" kern="0" spc="0" baseline="20366" noProof="0" dirty="0">
                <a:solidFill>
                  <a:srgbClr val="000000"/>
                </a:solidFill>
                <a:latin typeface="Arial" pitchFamily="34" charset="0"/>
                <a:ea typeface="Arial" pitchFamily="34" charset="0"/>
                <a:cs typeface="Arial" pitchFamily="34" charset="0"/>
              </a:rPr>
              <a:t>|K|</a:t>
            </a:r>
            <a:r>
              <a:rPr lang="en-US" altLang="zh-CN" sz="1500" kern="0" spc="-25" baseline="20366" noProof="0" dirty="0">
                <a:latin typeface="Arial" pitchFamily="34" charset="0"/>
                <a:ea typeface="Arial" pitchFamily="34" charset="0"/>
                <a:cs typeface="Arial" pitchFamily="34" charset="0"/>
              </a:rPr>
              <a:t> </a:t>
            </a:r>
            <a:r>
              <a:rPr lang="en-US" altLang="zh-CN" sz="1500" kern="0" spc="0" baseline="20366" noProof="0" dirty="0">
                <a:solidFill>
                  <a:srgbClr val="000000"/>
                </a:solidFill>
                <a:latin typeface="Arial" pitchFamily="34" charset="0"/>
                <a:ea typeface="Arial" pitchFamily="34" charset="0"/>
                <a:cs typeface="Arial" pitchFamily="34" charset="0"/>
              </a:rPr>
              <a:t>s</a:t>
            </a:r>
            <a:r>
              <a:rPr lang="en-US" altLang="zh-CN" sz="1500" kern="0" spc="-25" baseline="20366" noProof="0" dirty="0">
                <a:latin typeface="Arial" pitchFamily="34" charset="0"/>
                <a:ea typeface="Arial" pitchFamily="34" charset="0"/>
                <a:cs typeface="Arial" pitchFamily="34" charset="0"/>
              </a:rPr>
              <a:t> </a:t>
            </a:r>
            <a:r>
              <a:rPr lang="en-US" altLang="zh-CN" sz="1500" kern="0" spc="0" baseline="20366" noProof="0" dirty="0">
                <a:solidFill>
                  <a:srgbClr val="000000"/>
                </a:solidFill>
                <a:latin typeface="Arial" pitchFamily="34" charset="0"/>
                <a:ea typeface="Arial" pitchFamily="34" charset="0"/>
                <a:cs typeface="Arial" pitchFamily="34" charset="0"/>
              </a:rPr>
              <a:t>,</a:t>
            </a:r>
          </a:p>
        </p:txBody>
      </p:sp>
      <p:grpSp>
        <p:nvGrpSpPr>
          <p:cNvPr id="10" name="Combination 130">
            <a:extLst>
              <a:ext uri="{FF2B5EF4-FFF2-40B4-BE49-F238E27FC236}">
                <a16:creationId xmlns:a16="http://schemas.microsoft.com/office/drawing/2014/main" id="{7FA1152F-DDEB-4A96-B20D-E360E6E111CB}"/>
              </a:ext>
            </a:extLst>
          </p:cNvPr>
          <p:cNvGrpSpPr/>
          <p:nvPr/>
        </p:nvGrpSpPr>
        <p:grpSpPr>
          <a:xfrm>
            <a:off x="4115152" y="9338866"/>
            <a:ext cx="333825" cy="31837"/>
            <a:chOff x="4115152" y="9338866"/>
            <a:chExt cx="333825" cy="31837"/>
          </a:xfrm>
        </p:grpSpPr>
        <p:sp>
          <p:nvSpPr>
            <p:cNvPr id="11" name="VectorPath 131">
              <a:extLst>
                <a:ext uri="{FF2B5EF4-FFF2-40B4-BE49-F238E27FC236}">
                  <a16:creationId xmlns:a16="http://schemas.microsoft.com/office/drawing/2014/main" id="{7C1D821F-E9CF-4249-B101-EEF7A7C52812}"/>
                </a:ext>
              </a:extLst>
            </p:cNvPr>
            <p:cNvSpPr/>
            <p:nvPr/>
          </p:nvSpPr>
          <p:spPr>
            <a:xfrm>
              <a:off x="4115152" y="9338866"/>
              <a:ext cx="333825" cy="5302"/>
            </a:xfrm>
            <a:custGeom>
              <a:avLst/>
              <a:gdLst/>
              <a:ahLst/>
              <a:cxnLst/>
              <a:rect l="l" t="t" r="r" b="b"/>
              <a:pathLst>
                <a:path w="333825" h="5302">
                  <a:moveTo>
                    <a:pt x="2651" y="2651"/>
                  </a:moveTo>
                  <a:lnTo>
                    <a:pt x="331174" y="2651"/>
                  </a:lnTo>
                </a:path>
              </a:pathLst>
            </a:custGeom>
            <a:ln w="5302" cap="flat" cmpd="sng">
              <a:solidFill>
                <a:srgbClr val="000000">
                  <a:alpha val="100000"/>
                </a:srgbClr>
              </a:solidFill>
              <a:miter lim="1000000"/>
            </a:ln>
          </p:spPr>
          <p:txBody>
            <a:bodyPr/>
            <a:lstStyle/>
            <a:p>
              <a:endParaRPr lang="en-US"/>
            </a:p>
          </p:txBody>
        </p:sp>
        <p:sp>
          <p:nvSpPr>
            <p:cNvPr id="12" name="VectorPath 132">
              <a:extLst>
                <a:ext uri="{FF2B5EF4-FFF2-40B4-BE49-F238E27FC236}">
                  <a16:creationId xmlns:a16="http://schemas.microsoft.com/office/drawing/2014/main" id="{AB48AF08-7FF2-4588-832A-B4C76413E395}"/>
                </a:ext>
              </a:extLst>
            </p:cNvPr>
            <p:cNvSpPr/>
            <p:nvPr/>
          </p:nvSpPr>
          <p:spPr>
            <a:xfrm>
              <a:off x="4247813" y="9365402"/>
              <a:ext cx="201163" cy="5302"/>
            </a:xfrm>
            <a:custGeom>
              <a:avLst/>
              <a:gdLst/>
              <a:ahLst/>
              <a:cxnLst/>
              <a:rect l="l" t="t" r="r" b="b"/>
              <a:pathLst>
                <a:path w="201163" h="5302">
                  <a:moveTo>
                    <a:pt x="2651" y="2651"/>
                  </a:moveTo>
                  <a:lnTo>
                    <a:pt x="198512" y="2651"/>
                  </a:lnTo>
                </a:path>
              </a:pathLst>
            </a:custGeom>
            <a:ln w="5302" cap="flat" cmpd="sng">
              <a:solidFill>
                <a:srgbClr val="000000">
                  <a:alpha val="100000"/>
                </a:srgbClr>
              </a:solidFill>
              <a:miter lim="1000000"/>
            </a:ln>
          </p:spPr>
          <p:txBody>
            <a:bodyPr/>
            <a:lstStyle/>
            <a:p>
              <a:endParaRPr lang="en-US"/>
            </a:p>
          </p:txBody>
        </p:sp>
      </p:grpSp>
      <p:sp>
        <p:nvSpPr>
          <p:cNvPr id="13" name="TextBox133">
            <a:extLst>
              <a:ext uri="{FF2B5EF4-FFF2-40B4-BE49-F238E27FC236}">
                <a16:creationId xmlns:a16="http://schemas.microsoft.com/office/drawing/2014/main" id="{C878264E-438A-4D04-92A2-2B7651B2FC21}"/>
              </a:ext>
            </a:extLst>
          </p:cNvPr>
          <p:cNvSpPr txBox="1"/>
          <p:nvPr/>
        </p:nvSpPr>
        <p:spPr>
          <a:xfrm>
            <a:off x="4250464" y="9359882"/>
            <a:ext cx="195762" cy="152316"/>
          </a:xfrm>
          <a:prstGeom prst="rect">
            <a:avLst/>
          </a:prstGeom>
          <a:noFill/>
        </p:spPr>
        <p:txBody>
          <a:bodyPr wrap="square" lIns="0" tIns="0" rIns="0" bIns="0" rtlCol="0">
            <a:spAutoFit/>
          </a:bodyPr>
          <a:lstStyle/>
          <a:p>
            <a:pPr marL="0" marR="0" indent="0" eaLnBrk="0">
              <a:lnSpc>
                <a:spcPct val="100000"/>
              </a:lnSpc>
            </a:pPr>
            <a:r>
              <a:rPr lang="en-US" altLang="zh-CN" sz="1000" kern="0" spc="-15" baseline="0" noProof="0" dirty="0">
                <a:solidFill>
                  <a:srgbClr val="000000"/>
                </a:solidFill>
                <a:latin typeface="Arial" pitchFamily="34" charset="0"/>
                <a:ea typeface="Arial" pitchFamily="34" charset="0"/>
                <a:cs typeface="Arial" pitchFamily="34" charset="0"/>
              </a:rPr>
              <a:t>|</a:t>
            </a:r>
            <a:r>
              <a:rPr lang="en-US" altLang="zh-CN" sz="1000" kern="0" spc="0" baseline="0" noProof="0" dirty="0">
                <a:solidFill>
                  <a:srgbClr val="000000"/>
                </a:solidFill>
                <a:latin typeface="Arial" pitchFamily="34" charset="0"/>
                <a:ea typeface="Arial" pitchFamily="34" charset="0"/>
                <a:cs typeface="Arial" pitchFamily="34" charset="0"/>
              </a:rPr>
              <a:t>K|</a:t>
            </a:r>
          </a:p>
        </p:txBody>
      </p:sp>
      <p:sp>
        <p:nvSpPr>
          <p:cNvPr id="14" name="TextBox134">
            <a:extLst>
              <a:ext uri="{FF2B5EF4-FFF2-40B4-BE49-F238E27FC236}">
                <a16:creationId xmlns:a16="http://schemas.microsoft.com/office/drawing/2014/main" id="{E8206C5E-34E4-4BF9-A9B1-3C7B3F63D000}"/>
              </a:ext>
            </a:extLst>
          </p:cNvPr>
          <p:cNvSpPr txBox="1"/>
          <p:nvPr/>
        </p:nvSpPr>
        <p:spPr>
          <a:xfrm>
            <a:off x="6328748" y="9251010"/>
            <a:ext cx="221016" cy="152317"/>
          </a:xfrm>
          <a:prstGeom prst="rect">
            <a:avLst/>
          </a:prstGeom>
          <a:noFill/>
        </p:spPr>
        <p:txBody>
          <a:bodyPr wrap="square" lIns="0" tIns="0" rIns="0" bIns="0" rtlCol="0">
            <a:spAutoFit/>
          </a:bodyPr>
          <a:lstStyle/>
          <a:p>
            <a:pPr marL="0" marR="0" indent="0" eaLnBrk="0">
              <a:lnSpc>
                <a:spcPct val="100000"/>
              </a:lnSpc>
            </a:pPr>
            <a:r>
              <a:rPr lang="en-US" altLang="zh-CN" sz="1000" kern="0" spc="-15" baseline="0" noProof="0" dirty="0">
                <a:solidFill>
                  <a:srgbClr val="000000"/>
                </a:solidFill>
                <a:latin typeface="Times New Roman" pitchFamily="18" charset="0"/>
                <a:ea typeface="Times New Roman" pitchFamily="18" charset="0"/>
                <a:cs typeface="Times New Roman" pitchFamily="18" charset="0"/>
              </a:rPr>
              <a:t>(18)</a:t>
            </a:r>
          </a:p>
        </p:txBody>
      </p:sp>
      <p:sp>
        <p:nvSpPr>
          <p:cNvPr id="15" name="灯片编号占位符 14">
            <a:extLst>
              <a:ext uri="{FF2B5EF4-FFF2-40B4-BE49-F238E27FC236}">
                <a16:creationId xmlns:a16="http://schemas.microsoft.com/office/drawing/2014/main" id="{3F5A3AB8-F56E-4C8A-AA22-1657211D594B}"/>
              </a:ext>
            </a:extLst>
          </p:cNvPr>
          <p:cNvSpPr>
            <a:spLocks noGrp="1"/>
          </p:cNvSpPr>
          <p:nvPr>
            <p:ph type="sldNum" sz="quarter" idx="12"/>
          </p:nvPr>
        </p:nvSpPr>
        <p:spPr/>
        <p:txBody>
          <a:bodyPr/>
          <a:lstStyle/>
          <a:p>
            <a:fld id="{BECEA2A7-8118-4BBB-B458-A85BC23F12DD}" type="slidenum">
              <a:rPr lang="zh-CN" altLang="en-US" smtClean="0"/>
              <a:t>7</a:t>
            </a:fld>
            <a:endParaRPr lang="zh-CN" altLang="en-US"/>
          </a:p>
        </p:txBody>
      </p:sp>
    </p:spTree>
    <p:extLst>
      <p:ext uri="{BB962C8B-B14F-4D97-AF65-F5344CB8AC3E}">
        <p14:creationId xmlns:p14="http://schemas.microsoft.com/office/powerpoint/2010/main" val="32898413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52CCABF-B95D-40BC-BDA0-E237A6A77FEB}"/>
                  </a:ext>
                </a:extLst>
              </p:cNvPr>
              <p:cNvSpPr>
                <a:spLocks noGrp="1"/>
              </p:cNvSpPr>
              <p:nvPr>
                <p:ph idx="1"/>
              </p:nvPr>
            </p:nvSpPr>
            <p:spPr>
              <a:xfrm>
                <a:off x="838200" y="676405"/>
                <a:ext cx="10515600" cy="5500558"/>
              </a:xfrm>
            </p:spPr>
            <p:txBody>
              <a:bodyPr>
                <a:normAutofit lnSpcReduction="10000"/>
              </a:bodyPr>
              <a:lstStyle/>
              <a:p>
                <a:pPr marL="0" indent="0">
                  <a:buNone/>
                </a:pPr>
                <a:r>
                  <a:rPr lang="en-US" altLang="zh-CN" dirty="0"/>
                  <a:t>For the vertical plane,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𝐾</m:t>
                        </m:r>
                      </m:e>
                      <m:sub>
                        <m:r>
                          <a:rPr lang="en-US" altLang="zh-CN" b="0" i="1" dirty="0" smtClean="0">
                            <a:latin typeface="Cambria Math" panose="02040503050406030204" pitchFamily="18" charset="0"/>
                          </a:rPr>
                          <m:t>𝑦</m:t>
                        </m:r>
                      </m:sub>
                    </m:sSub>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𝐺</m:t>
                        </m:r>
                      </m:num>
                      <m:den>
                        <m:r>
                          <a:rPr lang="en-US" altLang="zh-CN" i="1" dirty="0">
                            <a:latin typeface="Cambria Math" panose="02040503050406030204" pitchFamily="18" charset="0"/>
                          </a:rPr>
                          <m:t>𝐵</m:t>
                        </m:r>
                        <m:r>
                          <m:rPr>
                            <m:sty m:val="p"/>
                          </m:rPr>
                          <a:rPr lang="el-GR" altLang="zh-CN" i="1" dirty="0">
                            <a:latin typeface="Cambria Math" panose="02040503050406030204" pitchFamily="18" charset="0"/>
                          </a:rPr>
                          <m:t>ρ</m:t>
                        </m:r>
                      </m:den>
                    </m:f>
                    <m:r>
                      <a:rPr lang="zh-CN" altLang="en-US" i="1" dirty="0">
                        <a:latin typeface="Cambria Math" panose="02040503050406030204" pitchFamily="18" charset="0"/>
                      </a:rPr>
                      <m:t>𝛿</m:t>
                    </m:r>
                  </m:oMath>
                </a14:m>
                <a:r>
                  <a:rPr lang="en-US" altLang="zh-CN" dirty="0"/>
                  <a:t>. The effects should be integrated for all quadrupoles,</a:t>
                </a:r>
              </a:p>
              <a:p>
                <a:pPr marL="0" indent="0">
                  <a:buNone/>
                </a:pPr>
                <a14:m>
                  <m:oMath xmlns:m="http://schemas.openxmlformats.org/officeDocument/2006/math">
                    <m:sSub>
                      <m:sSubPr>
                        <m:ctrlPr>
                          <a:rPr lang="en-US" altLang="zh-CN" sz="2800" b="0" i="1" dirty="0" smtClean="0">
                            <a:latin typeface="Cambria Math" panose="02040503050406030204" pitchFamily="18" charset="0"/>
                          </a:rPr>
                        </m:ctrlPr>
                      </m:sSubPr>
                      <m:e>
                        <m:r>
                          <m:rPr>
                            <m:sty m:val="p"/>
                          </m:rPr>
                          <a:rPr lang="el-GR" altLang="zh-CN" i="1" dirty="0" smtClean="0">
                            <a:latin typeface="Cambria Math" panose="02040503050406030204" pitchFamily="18" charset="0"/>
                          </a:rPr>
                          <m:t>ξ</m:t>
                        </m:r>
                      </m:e>
                      <m:sub>
                        <m:r>
                          <a:rPr lang="en-US" altLang="zh-CN" sz="2800" b="0" i="1" dirty="0" smtClean="0">
                            <a:latin typeface="Cambria Math" panose="02040503050406030204" pitchFamily="18" charset="0"/>
                          </a:rPr>
                          <m:t>𝑥</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𝑛𝑎𝑡</m:t>
                        </m:r>
                      </m:sub>
                    </m:sSub>
                    <m:r>
                      <a:rPr lang="en-US" altLang="zh-CN" sz="2800"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b="0" i="1" dirty="0" smtClean="0">
                            <a:latin typeface="Cambria Math" panose="02040503050406030204" pitchFamily="18" charset="0"/>
                          </a:rPr>
                          <m:t>4</m:t>
                        </m:r>
                        <m:r>
                          <m:rPr>
                            <m:sty m:val="p"/>
                          </m:rPr>
                          <a:rPr lang="el-GR" altLang="zh-CN" b="0" i="1" dirty="0" smtClean="0">
                            <a:latin typeface="Cambria Math" panose="02040503050406030204" pitchFamily="18" charset="0"/>
                          </a:rPr>
                          <m:t>π</m:t>
                        </m:r>
                      </m:den>
                    </m:f>
                    <m:nary>
                      <m:naryPr>
                        <m:chr m:val="∮"/>
                        <m:limLoc m:val="undOvr"/>
                        <m:subHide m:val="on"/>
                        <m:supHide m:val="on"/>
                        <m:ctrlPr>
                          <a:rPr lang="el-GR" altLang="zh-CN" i="1" dirty="0" smtClean="0">
                            <a:latin typeface="Cambria Math" panose="02040503050406030204" pitchFamily="18" charset="0"/>
                          </a:rPr>
                        </m:ctrlPr>
                      </m:naryPr>
                      <m:sub/>
                      <m:sup/>
                      <m:e>
                        <m:r>
                          <a:rPr lang="en-US" altLang="zh-CN" b="0" i="1" dirty="0" smtClean="0">
                            <a:latin typeface="Cambria Math" panose="02040503050406030204" pitchFamily="18" charset="0"/>
                          </a:rPr>
                          <m:t>𝑑𝑠</m:t>
                        </m:r>
                      </m:e>
                    </m:nary>
                  </m:oMath>
                </a14:m>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β</m:t>
                        </m:r>
                      </m:e>
                      <m:sub>
                        <m:r>
                          <a:rPr lang="en-US" altLang="zh-CN" i="1" dirty="0">
                            <a:latin typeface="Cambria Math" panose="02040503050406030204" pitchFamily="18" charset="0"/>
                          </a:rPr>
                          <m:t>𝑥</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2</m:t>
                        </m:r>
                      </m:num>
                      <m:den>
                        <m:sSup>
                          <m:sSupPr>
                            <m:ctrlPr>
                              <a:rPr lang="en-US" altLang="zh-CN" i="1" dirty="0">
                                <a:latin typeface="Cambria Math" panose="02040503050406030204" pitchFamily="18" charset="0"/>
                              </a:rPr>
                            </m:ctrlPr>
                          </m:sSupPr>
                          <m:e>
                            <m:r>
                              <m:rPr>
                                <m:sty m:val="p"/>
                              </m:rPr>
                              <a:rPr lang="el-GR" altLang="zh-CN" i="1" dirty="0">
                                <a:latin typeface="Cambria Math" panose="02040503050406030204" pitchFamily="18" charset="0"/>
                              </a:rPr>
                              <m:t>ρ</m:t>
                            </m:r>
                          </m:e>
                          <m:sup>
                            <m:r>
                              <a:rPr lang="en-US" altLang="zh-CN" i="1" dirty="0">
                                <a:latin typeface="Cambria Math" panose="02040503050406030204" pitchFamily="18" charset="0"/>
                              </a:rPr>
                              <m:t>2</m:t>
                            </m:r>
                          </m:sup>
                        </m:s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den>
                    </m:f>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𝐺</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num>
                      <m:den>
                        <m:r>
                          <a:rPr lang="en-US" altLang="zh-CN" i="1" dirty="0">
                            <a:latin typeface="Cambria Math" panose="02040503050406030204" pitchFamily="18" charset="0"/>
                          </a:rPr>
                          <m:t>𝐵</m:t>
                        </m:r>
                        <m:r>
                          <m:rPr>
                            <m:sty m:val="p"/>
                          </m:rPr>
                          <a:rPr lang="el-GR" altLang="zh-CN" i="1" dirty="0">
                            <a:latin typeface="Cambria Math" panose="02040503050406030204" pitchFamily="18" charset="0"/>
                          </a:rPr>
                          <m:t>ρ</m:t>
                        </m:r>
                      </m:den>
                    </m:f>
                    <m:r>
                      <a:rPr lang="en-US" altLang="zh-CN" b="0" i="1" dirty="0" smtClean="0">
                        <a:latin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
                          <a:rPr lang="en-US" altLang="zh-CN" i="1" dirty="0">
                            <a:latin typeface="Cambria Math" panose="02040503050406030204" pitchFamily="18" charset="0"/>
                          </a:rPr>
                          <m:t>4</m:t>
                        </m:r>
                        <m:r>
                          <m:rPr>
                            <m:sty m:val="p"/>
                          </m:rPr>
                          <a:rPr lang="el-GR" altLang="zh-CN" i="1" dirty="0">
                            <a:latin typeface="Cambria Math" panose="02040503050406030204" pitchFamily="18" charset="0"/>
                          </a:rPr>
                          <m:t>π</m:t>
                        </m:r>
                      </m:den>
                    </m:f>
                    <m:nary>
                      <m:naryPr>
                        <m:chr m:val="∮"/>
                        <m:limLoc m:val="undOvr"/>
                        <m:subHide m:val="on"/>
                        <m:supHide m:val="on"/>
                        <m:ctrlPr>
                          <a:rPr lang="el-GR" altLang="zh-CN" i="1" dirty="0">
                            <a:latin typeface="Cambria Math" panose="02040503050406030204" pitchFamily="18" charset="0"/>
                          </a:rPr>
                        </m:ctrlPr>
                      </m:naryPr>
                      <m:sub/>
                      <m:sup/>
                      <m:e>
                        <m:r>
                          <a:rPr lang="en-US" altLang="zh-CN" i="1" dirty="0">
                            <a:latin typeface="Cambria Math" panose="02040503050406030204" pitchFamily="18" charset="0"/>
                          </a:rPr>
                          <m:t>𝑑𝑠</m:t>
                        </m:r>
                      </m:e>
                    </m:nary>
                    <m:r>
                      <m:rPr>
                        <m:nor/>
                      </m:rPr>
                      <a:rPr lang="el-GR" altLang="zh-CN" dirty="0"/>
                      <m:t> </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β</m:t>
                        </m:r>
                      </m:e>
                      <m:sub>
                        <m:r>
                          <a:rPr lang="en-US" altLang="zh-CN" i="1" dirty="0">
                            <a:latin typeface="Cambria Math" panose="02040503050406030204" pitchFamily="18" charset="0"/>
                          </a:rPr>
                          <m:t>𝑥</m:t>
                        </m:r>
                      </m:sub>
                    </m:sSub>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𝐺</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num>
                      <m:den>
                        <m:r>
                          <a:rPr lang="en-US" altLang="zh-CN" i="1" dirty="0">
                            <a:latin typeface="Cambria Math" panose="02040503050406030204" pitchFamily="18" charset="0"/>
                          </a:rPr>
                          <m:t>𝐵</m:t>
                        </m:r>
                        <m:r>
                          <m:rPr>
                            <m:sty m:val="p"/>
                          </m:rPr>
                          <a:rPr lang="el-GR" altLang="zh-CN" i="1" dirty="0">
                            <a:latin typeface="Cambria Math" panose="02040503050406030204" pitchFamily="18" charset="0"/>
                          </a:rPr>
                          <m:t>ρ</m:t>
                        </m:r>
                      </m:den>
                    </m:f>
                  </m:oMath>
                </a14:m>
                <a:r>
                  <a:rPr lang="en-US" altLang="zh-CN" dirty="0"/>
                  <a:t>, </a:t>
                </a:r>
              </a:p>
              <a:p>
                <a:pPr marL="0" indent="0">
                  <a:buNone/>
                </a:pPr>
                <a:r>
                  <a:rPr lang="en-US" altLang="zh-CN" dirty="0"/>
                  <a:t>the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2</m:t>
                        </m:r>
                      </m:num>
                      <m:den>
                        <m:sSup>
                          <m:sSupPr>
                            <m:ctrlPr>
                              <a:rPr lang="en-US" altLang="zh-CN" i="1" dirty="0">
                                <a:latin typeface="Cambria Math" panose="02040503050406030204" pitchFamily="18" charset="0"/>
                              </a:rPr>
                            </m:ctrlPr>
                          </m:sSupPr>
                          <m:e>
                            <m:r>
                              <m:rPr>
                                <m:sty m:val="p"/>
                              </m:rPr>
                              <a:rPr lang="el-GR" altLang="zh-CN" i="1" dirty="0">
                                <a:latin typeface="Cambria Math" panose="02040503050406030204" pitchFamily="18" charset="0"/>
                              </a:rPr>
                              <m:t>ρ</m:t>
                            </m:r>
                          </m:e>
                          <m:sup>
                            <m:r>
                              <a:rPr lang="en-US" altLang="zh-CN" i="1" dirty="0">
                                <a:latin typeface="Cambria Math" panose="02040503050406030204" pitchFamily="18" charset="0"/>
                              </a:rPr>
                              <m:t>2</m:t>
                            </m:r>
                          </m:sup>
                        </m:sSup>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den>
                    </m:f>
                  </m:oMath>
                </a14:m>
                <a:r>
                  <a:rPr lang="en-US" altLang="zh-CN" dirty="0"/>
                  <a:t> term much less than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𝐺</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num>
                      <m:den>
                        <m:r>
                          <a:rPr lang="en-US" altLang="zh-CN" i="1" dirty="0">
                            <a:latin typeface="Cambria Math" panose="02040503050406030204" pitchFamily="18" charset="0"/>
                          </a:rPr>
                          <m:t>𝐵</m:t>
                        </m:r>
                        <m:r>
                          <m:rPr>
                            <m:sty m:val="p"/>
                          </m:rPr>
                          <a:rPr lang="el-GR" altLang="zh-CN" i="1" dirty="0">
                            <a:latin typeface="Cambria Math" panose="02040503050406030204" pitchFamily="18" charset="0"/>
                          </a:rPr>
                          <m:t>ρ</m:t>
                        </m:r>
                      </m:den>
                    </m:f>
                  </m:oMath>
                </a14:m>
                <a:r>
                  <a:rPr lang="en-US" altLang="zh-CN" dirty="0"/>
                  <a:t>, omitted. </a:t>
                </a:r>
              </a:p>
              <a:p>
                <a:pPr marL="0" indent="0">
                  <a:buNone/>
                </a:pPr>
                <a:r>
                  <a:rPr lang="en-US" altLang="zh-CN" dirty="0"/>
                  <a:t>But for weak focusing ring this approximation should not be made.</a:t>
                </a:r>
              </a:p>
              <a:p>
                <a:pPr marL="0" indent="0">
                  <a:buNone/>
                </a:pPr>
                <a14:m>
                  <m:oMath xmlns:m="http://schemas.openxmlformats.org/officeDocument/2006/math">
                    <m:sSub>
                      <m:sSubPr>
                        <m:ctrlPr>
                          <a:rPr lang="en-US" altLang="zh-CN" sz="2800" b="0" i="1" dirty="0" smtClean="0">
                            <a:latin typeface="Cambria Math" panose="02040503050406030204" pitchFamily="18" charset="0"/>
                          </a:rPr>
                        </m:ctrlPr>
                      </m:sSubPr>
                      <m:e>
                        <m:r>
                          <m:rPr>
                            <m:sty m:val="p"/>
                          </m:rPr>
                          <a:rPr lang="el-GR" altLang="zh-CN" i="1" dirty="0" smtClean="0">
                            <a:latin typeface="Cambria Math" panose="02040503050406030204" pitchFamily="18" charset="0"/>
                          </a:rPr>
                          <m:t>ξ</m:t>
                        </m:r>
                      </m:e>
                      <m:sub>
                        <m:r>
                          <a:rPr lang="en-US" altLang="zh-CN" b="0" i="1" dirty="0" smtClean="0">
                            <a:latin typeface="Cambria Math" panose="02040503050406030204" pitchFamily="18" charset="0"/>
                          </a:rPr>
                          <m:t>𝑦</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𝑛𝑎𝑡</m:t>
                        </m:r>
                      </m:sub>
                    </m:sSub>
                    <m:r>
                      <a:rPr lang="en-US" altLang="zh-CN" sz="2800"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
                          <a:rPr lang="en-US" altLang="zh-CN" i="1" dirty="0">
                            <a:latin typeface="Cambria Math" panose="02040503050406030204" pitchFamily="18" charset="0"/>
                          </a:rPr>
                          <m:t>4</m:t>
                        </m:r>
                        <m:r>
                          <m:rPr>
                            <m:sty m:val="p"/>
                          </m:rPr>
                          <a:rPr lang="el-GR" altLang="zh-CN" i="1" dirty="0">
                            <a:latin typeface="Cambria Math" panose="02040503050406030204" pitchFamily="18" charset="0"/>
                          </a:rPr>
                          <m:t>π</m:t>
                        </m:r>
                      </m:den>
                    </m:f>
                    <m:nary>
                      <m:naryPr>
                        <m:chr m:val="∮"/>
                        <m:limLoc m:val="undOvr"/>
                        <m:subHide m:val="on"/>
                        <m:supHide m:val="on"/>
                        <m:ctrlPr>
                          <a:rPr lang="el-GR" altLang="zh-CN" i="1" dirty="0">
                            <a:latin typeface="Cambria Math" panose="02040503050406030204" pitchFamily="18" charset="0"/>
                          </a:rPr>
                        </m:ctrlPr>
                      </m:naryPr>
                      <m:sub/>
                      <m:sup/>
                      <m:e>
                        <m:r>
                          <a:rPr lang="en-US" altLang="zh-CN" i="1" dirty="0">
                            <a:latin typeface="Cambria Math" panose="02040503050406030204" pitchFamily="18" charset="0"/>
                          </a:rPr>
                          <m:t>𝑑𝑠</m:t>
                        </m:r>
                      </m:e>
                    </m:nary>
                    <m:r>
                      <m:rPr>
                        <m:nor/>
                      </m:rPr>
                      <a:rPr lang="el-GR" altLang="zh-CN" dirty="0"/>
                      <m:t> </m:t>
                    </m:r>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β</m:t>
                        </m:r>
                      </m:e>
                      <m:sub>
                        <m:r>
                          <a:rPr lang="en-US" altLang="zh-CN" b="0" i="1" dirty="0" smtClean="0">
                            <a:latin typeface="Cambria Math" panose="02040503050406030204" pitchFamily="18" charset="0"/>
                          </a:rPr>
                          <m:t>𝑦</m:t>
                        </m:r>
                      </m:sub>
                    </m:sSub>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𝐺</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num>
                      <m:den>
                        <m:r>
                          <a:rPr lang="en-US" altLang="zh-CN" i="1" dirty="0">
                            <a:latin typeface="Cambria Math" panose="02040503050406030204" pitchFamily="18" charset="0"/>
                          </a:rPr>
                          <m:t>𝐵</m:t>
                        </m:r>
                        <m:r>
                          <m:rPr>
                            <m:sty m:val="p"/>
                          </m:rPr>
                          <a:rPr lang="el-GR" altLang="zh-CN" i="1" dirty="0">
                            <a:latin typeface="Cambria Math" panose="02040503050406030204" pitchFamily="18" charset="0"/>
                          </a:rPr>
                          <m:t>ρ</m:t>
                        </m:r>
                      </m:den>
                    </m:f>
                  </m:oMath>
                </a14:m>
                <a:r>
                  <a:rPr lang="en-US" altLang="zh-CN" dirty="0"/>
                  <a:t>, </a:t>
                </a:r>
              </a:p>
              <a:p>
                <a:pPr marL="0" indent="0">
                  <a:buNone/>
                </a:pPr>
                <a:r>
                  <a:rPr lang="en-US" altLang="zh-CN" dirty="0"/>
                  <a:t>they are noted by </a:t>
                </a:r>
                <a14:m>
                  <m:oMath xmlns:m="http://schemas.openxmlformats.org/officeDocument/2006/math">
                    <m:r>
                      <a:rPr lang="en-US" altLang="zh-CN" i="1" dirty="0">
                        <a:latin typeface="Cambria Math" panose="02040503050406030204" pitchFamily="18" charset="0"/>
                      </a:rPr>
                      <m:t>𝑛𝑎</m:t>
                    </m:r>
                    <m:r>
                      <a:rPr lang="en-US" altLang="zh-CN" b="0" i="1" dirty="0" smtClean="0">
                        <a:latin typeface="Cambria Math" panose="02040503050406030204" pitchFamily="18" charset="0"/>
                      </a:rPr>
                      <m:t>𝑡</m:t>
                    </m:r>
                  </m:oMath>
                </a14:m>
                <a:r>
                  <a:rPr lang="en-US" altLang="zh-CN" dirty="0"/>
                  <a:t> indicate they are the natural </a:t>
                </a:r>
                <a:r>
                  <a:rPr lang="en-US" altLang="zh-CN" dirty="0" err="1"/>
                  <a:t>chromaticities</a:t>
                </a:r>
                <a:r>
                  <a:rPr lang="en-US" altLang="zh-CN" dirty="0"/>
                  <a:t>.</a:t>
                </a:r>
              </a:p>
              <a:p>
                <a:pPr marL="0" indent="0">
                  <a:buNone/>
                </a:pPr>
                <a:r>
                  <a:rPr lang="en-US" altLang="zh-CN" dirty="0"/>
                  <a:t>The natural </a:t>
                </a:r>
                <a:r>
                  <a:rPr lang="en-US" altLang="zh-CN" dirty="0" err="1"/>
                  <a:t>chromaticities</a:t>
                </a:r>
                <a:r>
                  <a:rPr lang="en-US" altLang="zh-CN" dirty="0"/>
                  <a:t> are negative in both horizontal and vertical plane, that is because the focus force with higher momentum is weaker than on momentum. In contrast, tune shifts in x and y planes from the quadrupole field error have opposite signs.</a:t>
                </a: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A52CCABF-B95D-40BC-BDA0-E237A6A77FEB}"/>
                  </a:ext>
                </a:extLst>
              </p:cNvPr>
              <p:cNvSpPr>
                <a:spLocks noGrp="1" noRot="1" noChangeAspect="1" noMove="1" noResize="1" noEditPoints="1" noAdjustHandles="1" noChangeArrowheads="1" noChangeShapeType="1" noTextEdit="1"/>
              </p:cNvSpPr>
              <p:nvPr>
                <p:ph idx="1"/>
              </p:nvPr>
            </p:nvSpPr>
            <p:spPr>
              <a:xfrm>
                <a:off x="838200" y="676405"/>
                <a:ext cx="10515600" cy="5500558"/>
              </a:xfrm>
              <a:blipFill>
                <a:blip r:embed="rId2"/>
                <a:stretch>
                  <a:fillRect l="-1217" t="-1330" r="-2029" b="-1330"/>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C7D3B839-41E7-43BC-8279-BCCBD6414064}"/>
              </a:ext>
            </a:extLst>
          </p:cNvPr>
          <p:cNvSpPr>
            <a:spLocks noGrp="1"/>
          </p:cNvSpPr>
          <p:nvPr>
            <p:ph type="sldNum" sz="quarter" idx="12"/>
          </p:nvPr>
        </p:nvSpPr>
        <p:spPr/>
        <p:txBody>
          <a:bodyPr/>
          <a:lstStyle/>
          <a:p>
            <a:fld id="{BECEA2A7-8118-4BBB-B458-A85BC23F12DD}" type="slidenum">
              <a:rPr lang="zh-CN" altLang="en-US" smtClean="0"/>
              <a:t>70</a:t>
            </a:fld>
            <a:endParaRPr lang="zh-CN" altLang="en-US"/>
          </a:p>
        </p:txBody>
      </p:sp>
    </p:spTree>
    <p:extLst>
      <p:ext uri="{BB962C8B-B14F-4D97-AF65-F5344CB8AC3E}">
        <p14:creationId xmlns:p14="http://schemas.microsoft.com/office/powerpoint/2010/main" val="3281488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E980DD-5D70-428D-BB88-51EA78DF2956}"/>
              </a:ext>
            </a:extLst>
          </p:cNvPr>
          <p:cNvSpPr>
            <a:spLocks noGrp="1"/>
          </p:cNvSpPr>
          <p:nvPr>
            <p:ph type="title"/>
          </p:nvPr>
        </p:nvSpPr>
        <p:spPr>
          <a:xfrm>
            <a:off x="375745" y="91855"/>
            <a:ext cx="11290737" cy="717441"/>
          </a:xfrm>
        </p:spPr>
        <p:txBody>
          <a:bodyPr/>
          <a:lstStyle/>
          <a:p>
            <a:r>
              <a:rPr lang="en-US" altLang="zh-CN" dirty="0"/>
              <a:t>Chromaticity correction(</a:t>
            </a:r>
            <a:r>
              <a:rPr lang="zh-CN" altLang="en-US" dirty="0"/>
              <a:t>色品校正</a:t>
            </a:r>
            <a:r>
              <a:rPr lang="en-US" altLang="zh-CN" dirty="0"/>
              <a: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9FE0691-EA28-4B0E-9FF7-A452C650B992}"/>
                  </a:ext>
                </a:extLst>
              </p:cNvPr>
              <p:cNvSpPr>
                <a:spLocks noGrp="1"/>
              </p:cNvSpPr>
              <p:nvPr>
                <p:ph idx="1"/>
              </p:nvPr>
            </p:nvSpPr>
            <p:spPr>
              <a:xfrm>
                <a:off x="346841" y="830320"/>
                <a:ext cx="11466786" cy="5451484"/>
              </a:xfrm>
            </p:spPr>
            <p:txBody>
              <a:bodyPr>
                <a:normAutofit fontScale="92500" lnSpcReduction="20000"/>
              </a:bodyPr>
              <a:lstStyle/>
              <a:p>
                <a:pPr marL="0" indent="0">
                  <a:buNone/>
                </a:pPr>
                <a:r>
                  <a:rPr lang="en-US" altLang="zh-CN" dirty="0"/>
                  <a:t>The particles have different momentum, it will lead to a tune spread </a:t>
                </a:r>
                <a14:m>
                  <m:oMath xmlns:m="http://schemas.openxmlformats.org/officeDocument/2006/math">
                    <m:r>
                      <m:rPr>
                        <m:sty m:val="p"/>
                      </m:rPr>
                      <a:rPr lang="el-GR" altLang="zh-CN" i="1" dirty="0" smtClean="0">
                        <a:latin typeface="Cambria Math" panose="02040503050406030204" pitchFamily="18" charset="0"/>
                      </a:rPr>
                      <m:t>ξδ</m:t>
                    </m:r>
                  </m:oMath>
                </a14:m>
                <a:r>
                  <a:rPr lang="en-US" altLang="zh-CN" dirty="0"/>
                  <a:t>(</a:t>
                </a:r>
                <a14:m>
                  <m:oMath xmlns:m="http://schemas.openxmlformats.org/officeDocument/2006/math">
                    <m:r>
                      <m:rPr>
                        <m:sty m:val="p"/>
                      </m:rPr>
                      <a:rPr lang="el-GR" altLang="zh-CN" i="1" dirty="0">
                        <a:latin typeface="Cambria Math" panose="02040503050406030204" pitchFamily="18" charset="0"/>
                      </a:rPr>
                      <m:t>ξ</m:t>
                    </m:r>
                  </m:oMath>
                </a14:m>
                <a:r>
                  <a:rPr lang="en-US" altLang="zh-CN" dirty="0"/>
                  <a:t>=-30, </a:t>
                </a:r>
                <a14:m>
                  <m:oMath xmlns:m="http://schemas.openxmlformats.org/officeDocument/2006/math">
                    <m:r>
                      <m:rPr>
                        <m:sty m:val="p"/>
                      </m:rPr>
                      <a:rPr lang="el-GR" altLang="zh-CN" i="1" dirty="0">
                        <a:latin typeface="Cambria Math" panose="02040503050406030204" pitchFamily="18" charset="0"/>
                      </a:rPr>
                      <m:t>δ</m:t>
                    </m:r>
                  </m:oMath>
                </a14:m>
                <a:r>
                  <a:rPr lang="en-US" altLang="zh-CN" dirty="0"/>
                  <a:t>=1%, </a:t>
                </a:r>
                <a14:m>
                  <m:oMath xmlns:m="http://schemas.openxmlformats.org/officeDocument/2006/math">
                    <m:r>
                      <m:rPr>
                        <m:sty m:val="p"/>
                      </m:rPr>
                      <a:rPr lang="el-GR" altLang="zh-CN" i="1" dirty="0">
                        <a:latin typeface="Cambria Math" panose="02040503050406030204" pitchFamily="18" charset="0"/>
                      </a:rPr>
                      <m:t>ξδ</m:t>
                    </m:r>
                  </m:oMath>
                </a14:m>
                <a:r>
                  <a:rPr lang="en-US" altLang="zh-CN" dirty="0"/>
                  <a:t>=0.3) and further the particles will cross dangerous nonlinear resonance. On the other hand, negative   natural </a:t>
                </a:r>
                <a:r>
                  <a:rPr lang="en-US" altLang="zh-CN" dirty="0" err="1"/>
                  <a:t>chromaticities</a:t>
                </a:r>
                <a:r>
                  <a:rPr lang="en-US" altLang="zh-CN" dirty="0"/>
                  <a:t> will lead head-tail instability, the </a:t>
                </a:r>
                <a:r>
                  <a:rPr lang="en-US" altLang="zh-CN" dirty="0" err="1"/>
                  <a:t>nagetive</a:t>
                </a:r>
                <a:r>
                  <a:rPr lang="en-US" altLang="zh-CN" dirty="0"/>
                  <a:t> </a:t>
                </a:r>
                <a:r>
                  <a:rPr lang="en-US" altLang="zh-CN" dirty="0" err="1"/>
                  <a:t>chromaticities</a:t>
                </a:r>
                <a:r>
                  <a:rPr lang="en-US" altLang="zh-CN" dirty="0"/>
                  <a:t> have to be corrected above 0 a little. The way to correct </a:t>
                </a:r>
                <a:r>
                  <a:rPr lang="en-US" altLang="zh-CN" dirty="0" err="1"/>
                  <a:t>chromaticities</a:t>
                </a:r>
                <a:r>
                  <a:rPr lang="en-US" altLang="zh-CN" dirty="0"/>
                  <a:t> is to use </a:t>
                </a:r>
                <a:r>
                  <a:rPr lang="en-US" altLang="zh-CN" dirty="0" err="1"/>
                  <a:t>sextupoles</a:t>
                </a:r>
                <a:r>
                  <a:rPr lang="en-US" altLang="zh-CN" dirty="0"/>
                  <a:t>. Unfortunately, </a:t>
                </a:r>
                <a:r>
                  <a:rPr lang="en-US" altLang="zh-CN" dirty="0" err="1"/>
                  <a:t>sextupoles</a:t>
                </a:r>
                <a:r>
                  <a:rPr lang="en-US" altLang="zh-CN" dirty="0"/>
                  <a:t> will bring nonlinear effects for example dynamic aperture problems, people have to do something to make the balance between chromaticity correction and nonlinear effects. In order to correct the horizontal and vertical </a:t>
                </a:r>
                <a:r>
                  <a:rPr lang="en-US" altLang="zh-CN" dirty="0" err="1"/>
                  <a:t>chromaticities</a:t>
                </a:r>
                <a:r>
                  <a:rPr lang="en-US" altLang="zh-CN" dirty="0"/>
                  <a:t> we need the two-family </a:t>
                </a:r>
                <a:r>
                  <a:rPr lang="en-US" altLang="zh-CN" dirty="0" err="1"/>
                  <a:t>sextupole</a:t>
                </a:r>
                <a:r>
                  <a:rPr lang="en-US" altLang="zh-CN" dirty="0"/>
                  <a:t>. A </a:t>
                </a:r>
                <a:r>
                  <a:rPr lang="en-US" altLang="zh-CN" dirty="0" err="1"/>
                  <a:t>sextupole</a:t>
                </a:r>
                <a:r>
                  <a:rPr lang="en-US" altLang="zh-CN" dirty="0"/>
                  <a:t> magnet has fields</a:t>
                </a:r>
              </a:p>
              <a:p>
                <a:pPr marL="0" indent="0">
                  <a:buNone/>
                </a:pPr>
                <a14:m>
                  <m:oMath xmlns:m="http://schemas.openxmlformats.org/officeDocument/2006/math">
                    <m:sSub>
                      <m:sSubPr>
                        <m:ctrlPr>
                          <a:rPr lang="el-GR" altLang="zh-CN" i="1" dirty="0" smtClean="0">
                            <a:latin typeface="Cambria Math" panose="02040503050406030204" pitchFamily="18" charset="0"/>
                          </a:rPr>
                        </m:ctrlPr>
                      </m:sSubPr>
                      <m:e>
                        <m:r>
                          <a:rPr lang="en-US" altLang="zh-CN" i="1" dirty="0">
                            <a:latin typeface="Cambria Math" panose="02040503050406030204" pitchFamily="18" charset="0"/>
                          </a:rPr>
                          <m:t>𝐵</m:t>
                        </m:r>
                      </m:e>
                      <m:sub>
                        <m:r>
                          <a:rPr lang="en-US" altLang="zh-CN" b="0" i="1" dirty="0" smtClean="0">
                            <a:latin typeface="Cambria Math" panose="02040503050406030204" pitchFamily="18" charset="0"/>
                          </a:rPr>
                          <m:t>𝑥</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𝑆𝑥𝑦</m:t>
                    </m:r>
                    <m:r>
                      <a:rPr lang="en-US" altLang="zh-CN" b="0" i="1" dirty="0" smtClean="0">
                        <a:latin typeface="Cambria Math" panose="02040503050406030204" pitchFamily="18" charset="0"/>
                      </a:rPr>
                      <m:t>,</m:t>
                    </m:r>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b="0" i="1" dirty="0" smtClean="0">
                            <a:latin typeface="Cambria Math" panose="02040503050406030204" pitchFamily="18" charset="0"/>
                          </a:rPr>
                          <m:t>𝑦</m:t>
                        </m:r>
                      </m:sub>
                    </m:sSub>
                    <m:r>
                      <a:rPr lang="en-US" altLang="zh-CN" i="1" dirty="0">
                        <a:latin typeface="Cambria Math" panose="02040503050406030204" pitchFamily="18" charset="0"/>
                      </a:rPr>
                      <m:t>=</m:t>
                    </m:r>
                    <m:f>
                      <m:fPr>
                        <m:ctrlPr>
                          <a:rPr lang="en-US" altLang="zh-CN" i="1" dirty="0" smtClean="0">
                            <a:latin typeface="Cambria Math" panose="02040503050406030204" pitchFamily="18" charset="0"/>
                          </a:rPr>
                        </m:ctrlPr>
                      </m:fPr>
                      <m:num>
                        <m:r>
                          <a:rPr lang="en-US" altLang="zh-CN" i="1" dirty="0">
                            <a:latin typeface="Cambria Math" panose="02040503050406030204" pitchFamily="18" charset="0"/>
                          </a:rPr>
                          <m:t>𝑆</m:t>
                        </m:r>
                      </m:num>
                      <m:den>
                        <m:r>
                          <a:rPr lang="en-US" altLang="zh-CN" b="0" i="1" dirty="0" smtClean="0">
                            <a:latin typeface="Cambria Math" panose="02040503050406030204" pitchFamily="18" charset="0"/>
                          </a:rPr>
                          <m:t>2</m:t>
                        </m:r>
                      </m:den>
                    </m:f>
                    <m:r>
                      <a:rPr lang="en-US" altLang="zh-CN" b="0" i="1" dirty="0" smtClean="0">
                        <a:latin typeface="Cambria Math" panose="02040503050406030204" pitchFamily="18" charset="0"/>
                      </a:rPr>
                      <m:t>(</m:t>
                    </m:r>
                    <m:sSup>
                      <m:sSupPr>
                        <m:ctrlPr>
                          <a:rPr lang="en-US" altLang="zh-CN" i="1" dirty="0" smtClean="0">
                            <a:latin typeface="Cambria Math" panose="02040503050406030204" pitchFamily="18" charset="0"/>
                          </a:rPr>
                        </m:ctrlPr>
                      </m:sSupPr>
                      <m:e>
                        <m:r>
                          <a:rPr lang="en-US" altLang="zh-CN" i="1" dirty="0">
                            <a:latin typeface="Cambria Math" panose="02040503050406030204" pitchFamily="18" charset="0"/>
                          </a:rPr>
                          <m:t>𝑥</m:t>
                        </m:r>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b="0" i="1" dirty="0" smtClean="0">
                            <a:latin typeface="Cambria Math" panose="02040503050406030204" pitchFamily="18" charset="0"/>
                          </a:rPr>
                          <m:t>𝑦</m:t>
                        </m:r>
                      </m:e>
                      <m:sup>
                        <m:r>
                          <a:rPr lang="en-US" altLang="zh-CN" i="1" dirty="0">
                            <a:latin typeface="Cambria Math" panose="02040503050406030204" pitchFamily="18" charset="0"/>
                          </a:rPr>
                          <m:t>2</m:t>
                        </m:r>
                      </m:sup>
                    </m:sSup>
                    <m:r>
                      <a:rPr lang="en-US" altLang="zh-CN" b="0" i="1" dirty="0" smtClean="0">
                        <a:latin typeface="Cambria Math" panose="02040503050406030204" pitchFamily="18" charset="0"/>
                      </a:rPr>
                      <m:t>)</m:t>
                    </m:r>
                  </m:oMath>
                </a14:m>
                <a:r>
                  <a:rPr lang="en-US" altLang="zh-CN" dirty="0"/>
                  <a:t>,</a:t>
                </a:r>
              </a:p>
              <a:p>
                <a:pPr marL="0" indent="0">
                  <a:buNone/>
                </a:pPr>
                <a:r>
                  <a:rPr lang="en-US" altLang="zh-CN" dirty="0"/>
                  <a:t>where </a:t>
                </a:r>
                <a14:m>
                  <m:oMath xmlns:m="http://schemas.openxmlformats.org/officeDocument/2006/math">
                    <m:r>
                      <a:rPr lang="en-US" altLang="zh-CN" i="1" dirty="0">
                        <a:latin typeface="Cambria Math" panose="02040503050406030204" pitchFamily="18" charset="0"/>
                      </a:rPr>
                      <m:t>𝑆</m:t>
                    </m:r>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m:t>
                            </m:r>
                          </m:e>
                          <m:sup>
                            <m:r>
                              <a:rPr lang="en-US" altLang="zh-CN" i="1" dirty="0">
                                <a:latin typeface="Cambria Math" panose="02040503050406030204" pitchFamily="18" charset="0"/>
                              </a:rPr>
                              <m:t>2</m:t>
                            </m:r>
                          </m:sup>
                        </m:sSup>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num>
                      <m:den>
                        <m:r>
                          <a:rPr lang="zh-CN" altLang="en-US" i="1" dirty="0" smtClean="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𝑥</m:t>
                            </m:r>
                          </m:e>
                          <m:sup>
                            <m:r>
                              <a:rPr lang="en-US" altLang="zh-CN" i="1" dirty="0">
                                <a:latin typeface="Cambria Math" panose="02040503050406030204" pitchFamily="18" charset="0"/>
                              </a:rPr>
                              <m:t>2</m:t>
                            </m:r>
                          </m:sup>
                        </m:sSup>
                      </m:den>
                    </m:f>
                  </m:oMath>
                </a14:m>
                <a:r>
                  <a:rPr lang="zh-CN" altLang="en-US" dirty="0"/>
                  <a:t> </a:t>
                </a:r>
                <a:r>
                  <a:rPr lang="en-US" altLang="zh-CN" dirty="0"/>
                  <a:t>is the strength of the </a:t>
                </a:r>
                <a:r>
                  <a:rPr lang="en-US" altLang="zh-CN" dirty="0" err="1"/>
                  <a:t>sextupole</a:t>
                </a:r>
                <a:r>
                  <a:rPr lang="en-US" altLang="zh-CN" dirty="0"/>
                  <a:t>. </a:t>
                </a:r>
              </a:p>
              <a:p>
                <a:pPr marL="0" indent="0">
                  <a:buNone/>
                </a:pPr>
                <a:r>
                  <a:rPr lang="en-US" altLang="zh-CN" dirty="0"/>
                  <a:t>An off-momentum particle passing through the </a:t>
                </a:r>
                <a:r>
                  <a:rPr lang="en-US" altLang="zh-CN" dirty="0" err="1"/>
                  <a:t>sextupole</a:t>
                </a:r>
                <a:r>
                  <a:rPr lang="en-US" altLang="zh-CN" dirty="0"/>
                  <a:t> has displacements </a:t>
                </a:r>
                <a14:m>
                  <m:oMath xmlns:m="http://schemas.openxmlformats.org/officeDocument/2006/math">
                    <m:r>
                      <a:rPr lang="en-US" altLang="zh-CN" i="1" dirty="0">
                        <a:latin typeface="Cambria Math" panose="02040503050406030204" pitchFamily="18" charset="0"/>
                      </a:rPr>
                      <m:t>𝑥</m:t>
                    </m:r>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𝑥</m:t>
                        </m:r>
                      </m:e>
                      <m:sub>
                        <m:r>
                          <a:rPr lang="zh-CN" altLang="en-US" b="0" i="1" dirty="0" smtClean="0">
                            <a:latin typeface="Cambria Math" panose="02040503050406030204" pitchFamily="18" charset="0"/>
                          </a:rPr>
                          <m:t>𝛽</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𝐷</m:t>
                    </m:r>
                    <m:r>
                      <m:rPr>
                        <m:sty m:val="p"/>
                      </m:rPr>
                      <a:rPr lang="el-GR" altLang="zh-CN" i="1" dirty="0">
                        <a:latin typeface="Cambria Math" panose="02040503050406030204" pitchFamily="18" charset="0"/>
                      </a:rPr>
                      <m:t>δ</m:t>
                    </m:r>
                  </m:oMath>
                </a14:m>
                <a:r>
                  <a:rPr lang="en-US" altLang="zh-CN" dirty="0"/>
                  <a:t>, </a:t>
                </a:r>
                <a14:m>
                  <m:oMath xmlns:m="http://schemas.openxmlformats.org/officeDocument/2006/math">
                    <m:r>
                      <a:rPr lang="en-US" altLang="zh-CN" b="0" i="1" dirty="0" smtClean="0">
                        <a:latin typeface="Cambria Math" panose="02040503050406030204" pitchFamily="18" charset="0"/>
                      </a:rPr>
                      <m:t>𝑦</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𝑦</m:t>
                        </m:r>
                      </m:e>
                      <m:sub>
                        <m:r>
                          <a:rPr lang="zh-CN" altLang="en-US" i="1" dirty="0">
                            <a:latin typeface="Cambria Math" panose="02040503050406030204" pitchFamily="18" charset="0"/>
                          </a:rPr>
                          <m:t>𝛽</m:t>
                        </m:r>
                      </m:sub>
                    </m:sSub>
                  </m:oMath>
                </a14:m>
                <a:r>
                  <a:rPr lang="en-US" altLang="zh-CN" dirty="0"/>
                  <a:t>,</a:t>
                </a:r>
                <a14:m>
                  <m:oMath xmlns:m="http://schemas.openxmlformats.org/officeDocument/2006/math">
                    <m:r>
                      <a:rPr lang="en-US" altLang="zh-CN" b="0" i="0" dirty="0" smtClean="0">
                        <a:latin typeface="Cambria Math" panose="02040503050406030204" pitchFamily="18" charset="0"/>
                      </a:rPr>
                      <m:t>  </m:t>
                    </m:r>
                    <m:r>
                      <a:rPr lang="zh-CN" altLang="en-US" i="1" dirty="0">
                        <a:latin typeface="Cambria Math" panose="02040503050406030204" pitchFamily="18" charset="0"/>
                      </a:rPr>
                      <m:t>𝛽</m:t>
                    </m:r>
                  </m:oMath>
                </a14:m>
                <a:r>
                  <a:rPr lang="zh-CN" altLang="en-US" dirty="0"/>
                  <a:t> </a:t>
                </a:r>
                <a:r>
                  <a:rPr lang="en-US" altLang="zh-CN" dirty="0"/>
                  <a:t>means the </a:t>
                </a:r>
                <a:r>
                  <a:rPr lang="en-US" altLang="zh-CN" dirty="0" err="1"/>
                  <a:t>betatron</a:t>
                </a:r>
                <a:r>
                  <a:rPr lang="en-US" altLang="zh-CN" dirty="0"/>
                  <a:t> component of the displacement, which is </a:t>
                </a:r>
                <a14:m>
                  <m:oMath xmlns:m="http://schemas.openxmlformats.org/officeDocument/2006/math">
                    <m:r>
                      <m:rPr>
                        <m:sty m:val="p"/>
                      </m:rPr>
                      <a:rPr lang="el-GR" altLang="zh-CN" i="1" dirty="0">
                        <a:latin typeface="Cambria Math" panose="02040503050406030204" pitchFamily="18" charset="0"/>
                      </a:rPr>
                      <m:t>δ</m:t>
                    </m:r>
                  </m:oMath>
                </a14:m>
                <a:r>
                  <a:rPr lang="en-US" altLang="zh-CN" dirty="0"/>
                  <a:t>-independent. The fields seen by particles are</a:t>
                </a:r>
              </a:p>
              <a:p>
                <a:pPr marL="0" indent="0">
                  <a:buNone/>
                </a:pPr>
                <a:r>
                  <a:rPr lang="en-US" altLang="zh-CN" dirty="0"/>
                  <a:t> </a:t>
                </a:r>
                <a14:m>
                  <m:oMath xmlns:m="http://schemas.openxmlformats.org/officeDocument/2006/math">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r>
                      <a:rPr lang="en-US" altLang="zh-CN" b="0" i="1" dirty="0" smtClean="0">
                        <a:latin typeface="Cambria Math" panose="02040503050406030204" pitchFamily="18" charset="0"/>
                      </a:rPr>
                      <m:t>=</m:t>
                    </m:r>
                    <m:r>
                      <a:rPr lang="en-US" altLang="zh-CN" i="1" dirty="0">
                        <a:latin typeface="Cambria Math" panose="02040503050406030204" pitchFamily="18" charset="0"/>
                      </a:rPr>
                      <m:t>𝑆</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zh-CN" altLang="en-US" i="1" dirty="0">
                            <a:latin typeface="Cambria Math" panose="02040503050406030204" pitchFamily="18" charset="0"/>
                          </a:rPr>
                          <m:t>𝛽</m:t>
                        </m:r>
                      </m:sub>
                    </m:sSub>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𝑦</m:t>
                        </m:r>
                      </m:e>
                      <m:sub>
                        <m:r>
                          <a:rPr lang="zh-CN" altLang="en-US" i="1" dirty="0">
                            <a:latin typeface="Cambria Math" panose="02040503050406030204" pitchFamily="18" charset="0"/>
                          </a:rPr>
                          <m:t>𝛽</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𝑆</m:t>
                        </m:r>
                        <m:r>
                          <a:rPr lang="en-US" altLang="zh-CN" i="1" dirty="0">
                            <a:latin typeface="Cambria Math" panose="02040503050406030204" pitchFamily="18" charset="0"/>
                          </a:rPr>
                          <m:t>𝑦</m:t>
                        </m:r>
                      </m:e>
                      <m:sub>
                        <m:r>
                          <a:rPr lang="zh-CN" altLang="en-US" i="1" dirty="0">
                            <a:latin typeface="Cambria Math" panose="02040503050406030204" pitchFamily="18" charset="0"/>
                          </a:rPr>
                          <m:t>𝛽</m:t>
                        </m:r>
                      </m:sub>
                    </m:sSub>
                    <m:r>
                      <a:rPr lang="en-US" altLang="zh-CN" b="0" i="1" dirty="0" smtClean="0">
                        <a:latin typeface="Cambria Math" panose="02040503050406030204" pitchFamily="18" charset="0"/>
                      </a:rPr>
                      <m:t>𝐷</m:t>
                    </m:r>
                    <m:r>
                      <m:rPr>
                        <m:sty m:val="p"/>
                      </m:rPr>
                      <a:rPr lang="el-GR" altLang="zh-CN" i="1" dirty="0">
                        <a:latin typeface="Cambria Math" panose="02040503050406030204" pitchFamily="18" charset="0"/>
                      </a:rPr>
                      <m:t>δ</m:t>
                    </m:r>
                  </m:oMath>
                </a14:m>
                <a:r>
                  <a:rPr lang="en-US" altLang="zh-CN" dirty="0"/>
                  <a:t>, </a:t>
                </a:r>
                <a14:m>
                  <m:oMath xmlns:m="http://schemas.openxmlformats.org/officeDocument/2006/math">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b="0" i="1" dirty="0" smtClean="0">
                            <a:latin typeface="Cambria Math" panose="02040503050406030204" pitchFamily="18" charset="0"/>
                          </a:rPr>
                          <m:t>𝑦</m:t>
                        </m:r>
                      </m:sub>
                    </m:sSub>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𝑆</m:t>
                        </m:r>
                      </m:num>
                      <m:den>
                        <m:r>
                          <a:rPr lang="en-US" altLang="zh-CN" i="1" dirty="0">
                            <a:latin typeface="Cambria Math" panose="02040503050406030204" pitchFamily="18" charset="0"/>
                          </a:rPr>
                          <m:t>2</m:t>
                        </m:r>
                      </m:den>
                    </m:f>
                    <m:d>
                      <m:dPr>
                        <m:ctrlPr>
                          <a:rPr lang="en-US" altLang="zh-CN" b="0" i="1" dirty="0" smtClean="0">
                            <a:latin typeface="Cambria Math" panose="02040503050406030204" pitchFamily="18" charset="0"/>
                          </a:rPr>
                        </m:ctrlPr>
                      </m:dPr>
                      <m:e>
                        <m:sSubSup>
                          <m:sSubSupPr>
                            <m:ctrlPr>
                              <a:rPr lang="en-US" altLang="zh-CN" i="1" dirty="0" smtClean="0">
                                <a:latin typeface="Cambria Math" panose="02040503050406030204" pitchFamily="18" charset="0"/>
                              </a:rPr>
                            </m:ctrlPr>
                          </m:sSubSupPr>
                          <m:e>
                            <m:r>
                              <a:rPr lang="en-US" altLang="zh-CN" i="1" dirty="0">
                                <a:latin typeface="Cambria Math" panose="02040503050406030204" pitchFamily="18" charset="0"/>
                              </a:rPr>
                              <m:t>𝑥</m:t>
                            </m:r>
                          </m:e>
                          <m:sub>
                            <m:r>
                              <a:rPr lang="zh-CN" altLang="en-US" i="1" dirty="0" smtClean="0">
                                <a:latin typeface="Cambria Math" panose="02040503050406030204" pitchFamily="18" charset="0"/>
                              </a:rPr>
                              <m:t>𝛽</m:t>
                            </m:r>
                          </m:sub>
                          <m:sup>
                            <m:r>
                              <a:rPr lang="en-US" altLang="zh-CN" b="0" i="1" dirty="0" smtClean="0">
                                <a:latin typeface="Cambria Math" panose="02040503050406030204" pitchFamily="18" charset="0"/>
                              </a:rPr>
                              <m:t>2</m:t>
                            </m:r>
                          </m:sup>
                        </m:sSubSup>
                        <m:r>
                          <a:rPr lang="en-US" altLang="zh-CN" b="0" i="1" dirty="0" smtClean="0">
                            <a:latin typeface="Cambria Math" panose="02040503050406030204" pitchFamily="18" charset="0"/>
                          </a:rPr>
                          <m:t>−</m:t>
                        </m:r>
                        <m:sSubSup>
                          <m:sSubSupPr>
                            <m:ctrlPr>
                              <a:rPr lang="en-US" altLang="zh-CN" i="1" dirty="0">
                                <a:latin typeface="Cambria Math" panose="02040503050406030204" pitchFamily="18" charset="0"/>
                              </a:rPr>
                            </m:ctrlPr>
                          </m:sSubSupPr>
                          <m:e>
                            <m:r>
                              <a:rPr lang="en-US" altLang="zh-CN" b="0" i="1" dirty="0" smtClean="0">
                                <a:latin typeface="Cambria Math" panose="02040503050406030204" pitchFamily="18" charset="0"/>
                              </a:rPr>
                              <m:t>𝑦</m:t>
                            </m:r>
                          </m:e>
                          <m:sub>
                            <m:r>
                              <a:rPr lang="zh-CN" altLang="en-US" i="1" dirty="0">
                                <a:latin typeface="Cambria Math" panose="02040503050406030204" pitchFamily="18" charset="0"/>
                              </a:rPr>
                              <m:t>𝛽</m:t>
                            </m:r>
                          </m:sub>
                          <m:sup>
                            <m:r>
                              <a:rPr lang="en-US" altLang="zh-CN" i="1" dirty="0">
                                <a:latin typeface="Cambria Math" panose="02040503050406030204" pitchFamily="18" charset="0"/>
                              </a:rPr>
                              <m:t>2</m:t>
                            </m:r>
                          </m:sup>
                        </m:sSubSup>
                      </m:e>
                    </m:d>
                    <m:r>
                      <a:rPr lang="en-US" altLang="zh-CN" b="0" i="1" dirty="0" smtClean="0">
                        <a:latin typeface="Cambria Math" panose="02040503050406030204" pitchFamily="18" charset="0"/>
                      </a:rPr>
                      <m:t>+</m:t>
                    </m:r>
                    <m:r>
                      <a:rPr lang="en-US" altLang="zh-CN" i="1" dirty="0">
                        <a:latin typeface="Cambria Math" panose="02040503050406030204" pitchFamily="18" charset="0"/>
                      </a:rPr>
                      <m:t>𝑆</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zh-CN" altLang="en-US" i="1" dirty="0">
                            <a:latin typeface="Cambria Math" panose="02040503050406030204" pitchFamily="18" charset="0"/>
                          </a:rPr>
                          <m:t>𝛽</m:t>
                        </m:r>
                      </m:sub>
                    </m:sSub>
                    <m:r>
                      <a:rPr lang="en-US" altLang="zh-CN" i="1" dirty="0">
                        <a:latin typeface="Cambria Math" panose="02040503050406030204" pitchFamily="18" charset="0"/>
                      </a:rPr>
                      <m:t>𝐷</m:t>
                    </m:r>
                    <m:r>
                      <m:rPr>
                        <m:sty m:val="p"/>
                      </m:rPr>
                      <a:rPr lang="el-GR" altLang="zh-CN" i="1" dirty="0">
                        <a:latin typeface="Cambria Math" panose="02040503050406030204" pitchFamily="18" charset="0"/>
                      </a:rPr>
                      <m:t>δ</m:t>
                    </m:r>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𝑆</m:t>
                            </m:r>
                          </m:num>
                          <m:den>
                            <m:r>
                              <a:rPr lang="en-US" altLang="zh-CN" i="1" dirty="0">
                                <a:latin typeface="Cambria Math" panose="02040503050406030204" pitchFamily="18" charset="0"/>
                              </a:rPr>
                              <m:t>2</m:t>
                            </m:r>
                          </m:den>
                        </m:f>
                        <m:r>
                          <a:rPr lang="en-US" altLang="zh-CN" b="0" i="1" dirty="0" smtClean="0">
                            <a:latin typeface="Cambria Math" panose="02040503050406030204" pitchFamily="18" charset="0"/>
                          </a:rPr>
                          <m:t>𝐷</m:t>
                        </m:r>
                      </m:e>
                      <m:sup>
                        <m:r>
                          <a:rPr lang="en-US" altLang="zh-CN" i="1" dirty="0">
                            <a:latin typeface="Cambria Math" panose="02040503050406030204" pitchFamily="18" charset="0"/>
                          </a:rPr>
                          <m:t>2</m:t>
                        </m:r>
                      </m:sup>
                    </m:sSup>
                    <m:sSup>
                      <m:sSupPr>
                        <m:ctrlPr>
                          <a:rPr lang="en-US" altLang="zh-CN" i="1" dirty="0" smtClean="0">
                            <a:latin typeface="Cambria Math" panose="02040503050406030204" pitchFamily="18" charset="0"/>
                          </a:rPr>
                        </m:ctrlPr>
                      </m:sSupPr>
                      <m:e>
                        <m:r>
                          <m:rPr>
                            <m:sty m:val="p"/>
                          </m:rPr>
                          <a:rPr lang="el-GR" altLang="zh-CN" i="1" dirty="0">
                            <a:latin typeface="Cambria Math" panose="02040503050406030204" pitchFamily="18" charset="0"/>
                          </a:rPr>
                          <m:t>δ</m:t>
                        </m:r>
                      </m:e>
                      <m:sup>
                        <m:r>
                          <a:rPr lang="en-US" altLang="zh-CN" b="0" i="1" dirty="0" smtClean="0">
                            <a:latin typeface="Cambria Math" panose="02040503050406030204" pitchFamily="18" charset="0"/>
                          </a:rPr>
                          <m:t>2</m:t>
                        </m:r>
                      </m:sup>
                    </m:sSup>
                  </m:oMath>
                </a14:m>
                <a:r>
                  <a:rPr lang="en-US" altLang="zh-CN" dirty="0"/>
                  <a:t>, </a:t>
                </a:r>
              </a:p>
            </p:txBody>
          </p:sp>
        </mc:Choice>
        <mc:Fallback xmlns="">
          <p:sp>
            <p:nvSpPr>
              <p:cNvPr id="3" name="内容占位符 2">
                <a:extLst>
                  <a:ext uri="{FF2B5EF4-FFF2-40B4-BE49-F238E27FC236}">
                    <a16:creationId xmlns:a16="http://schemas.microsoft.com/office/drawing/2014/main" id="{D9FE0691-EA28-4B0E-9FF7-A452C650B992}"/>
                  </a:ext>
                </a:extLst>
              </p:cNvPr>
              <p:cNvSpPr>
                <a:spLocks noGrp="1" noRot="1" noChangeAspect="1" noMove="1" noResize="1" noEditPoints="1" noAdjustHandles="1" noChangeArrowheads="1" noChangeShapeType="1" noTextEdit="1"/>
              </p:cNvSpPr>
              <p:nvPr>
                <p:ph idx="1"/>
              </p:nvPr>
            </p:nvSpPr>
            <p:spPr>
              <a:xfrm>
                <a:off x="346841" y="830320"/>
                <a:ext cx="11466786" cy="5451484"/>
              </a:xfrm>
              <a:blipFill>
                <a:blip r:embed="rId2"/>
                <a:stretch>
                  <a:fillRect l="-957" t="-2796" r="-90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D73CCB05-DF8C-44D7-8699-674C96F0092C}"/>
              </a:ext>
            </a:extLst>
          </p:cNvPr>
          <p:cNvSpPr>
            <a:spLocks noGrp="1"/>
          </p:cNvSpPr>
          <p:nvPr>
            <p:ph type="sldNum" sz="quarter" idx="12"/>
          </p:nvPr>
        </p:nvSpPr>
        <p:spPr/>
        <p:txBody>
          <a:bodyPr/>
          <a:lstStyle/>
          <a:p>
            <a:fld id="{BECEA2A7-8118-4BBB-B458-A85BC23F12DD}" type="slidenum">
              <a:rPr lang="zh-CN" altLang="en-US" smtClean="0"/>
              <a:t>71</a:t>
            </a:fld>
            <a:endParaRPr lang="zh-CN" altLang="en-US"/>
          </a:p>
        </p:txBody>
      </p:sp>
    </p:spTree>
    <p:extLst>
      <p:ext uri="{BB962C8B-B14F-4D97-AF65-F5344CB8AC3E}">
        <p14:creationId xmlns:p14="http://schemas.microsoft.com/office/powerpoint/2010/main" val="29896060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5D426D1-7E00-4D57-95F5-5FEF49C95BEC}"/>
                  </a:ext>
                </a:extLst>
              </p:cNvPr>
              <p:cNvSpPr>
                <a:spLocks noGrp="1"/>
              </p:cNvSpPr>
              <p:nvPr>
                <p:ph idx="1"/>
              </p:nvPr>
            </p:nvSpPr>
            <p:spPr>
              <a:xfrm>
                <a:off x="838200" y="663879"/>
                <a:ext cx="10515600" cy="5513084"/>
              </a:xfrm>
            </p:spPr>
            <p:txBody>
              <a:bodyPr>
                <a:normAutofit fontScale="92500" lnSpcReduction="10000"/>
              </a:bodyPr>
              <a:lstStyle/>
              <a:p>
                <a:pPr marL="0" indent="0">
                  <a:buNone/>
                </a:pPr>
                <a:r>
                  <a:rPr lang="en-US" altLang="zh-CN" dirty="0"/>
                  <a:t>the term of </a:t>
                </a:r>
                <a14:m>
                  <m:oMath xmlns:m="http://schemas.openxmlformats.org/officeDocument/2006/math">
                    <m:r>
                      <a:rPr lang="en-US" altLang="zh-CN" i="1" dirty="0">
                        <a:latin typeface="Cambria Math" panose="02040503050406030204" pitchFamily="18" charset="0"/>
                      </a:rPr>
                      <m:t>𝐷</m:t>
                    </m:r>
                  </m:oMath>
                </a14:m>
                <a:r>
                  <a:rPr lang="zh-CN" altLang="en-US" dirty="0"/>
                  <a:t> </a:t>
                </a:r>
                <a:r>
                  <a:rPr lang="en-US" altLang="zh-CN" dirty="0"/>
                  <a:t>relative linear parts are </a:t>
                </a:r>
              </a:p>
              <a:p>
                <a:pPr marL="0" indent="0">
                  <a:buNone/>
                </a:pPr>
                <a14:m>
                  <m:oMath xmlns:m="http://schemas.openxmlformats.org/officeDocument/2006/math">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𝑥</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𝑆𝑦</m:t>
                        </m:r>
                      </m:e>
                      <m:sub>
                        <m:r>
                          <a:rPr lang="zh-CN" altLang="en-US" i="1" dirty="0">
                            <a:latin typeface="Cambria Math" panose="02040503050406030204" pitchFamily="18" charset="0"/>
                          </a:rPr>
                          <m:t>𝛽</m:t>
                        </m:r>
                      </m:sub>
                    </m:sSub>
                    <m:r>
                      <a:rPr lang="en-US" altLang="zh-CN" i="1" dirty="0">
                        <a:latin typeface="Cambria Math" panose="02040503050406030204" pitchFamily="18" charset="0"/>
                      </a:rPr>
                      <m:t>𝐷</m:t>
                    </m:r>
                    <m:r>
                      <m:rPr>
                        <m:sty m:val="p"/>
                      </m:rPr>
                      <a:rPr lang="el-GR" altLang="zh-CN" i="1" dirty="0">
                        <a:latin typeface="Cambria Math" panose="02040503050406030204" pitchFamily="18" charset="0"/>
                      </a:rPr>
                      <m:t>δ</m:t>
                    </m:r>
                  </m:oMath>
                </a14:m>
                <a:r>
                  <a:rPr lang="en-US" altLang="zh-CN" dirty="0"/>
                  <a:t>, </a:t>
                </a:r>
                <a14:m>
                  <m:oMath xmlns:m="http://schemas.openxmlformats.org/officeDocument/2006/math">
                    <m:sSub>
                      <m:sSubPr>
                        <m:ctrlPr>
                          <a:rPr lang="el-GR"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𝑦</m:t>
                        </m:r>
                      </m:sub>
                    </m:sSub>
                    <m:r>
                      <a:rPr lang="en-US" altLang="zh-CN" i="1" dirty="0">
                        <a:latin typeface="Cambria Math" panose="02040503050406030204" pitchFamily="18" charset="0"/>
                      </a:rPr>
                      <m:t>=</m:t>
                    </m:r>
                    <m:r>
                      <a:rPr lang="en-US" altLang="zh-CN" i="1" dirty="0">
                        <a:latin typeface="Cambria Math" panose="02040503050406030204" pitchFamily="18" charset="0"/>
                      </a:rPr>
                      <m:t>𝑆</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zh-CN" altLang="en-US" i="1" dirty="0">
                            <a:latin typeface="Cambria Math" panose="02040503050406030204" pitchFamily="18" charset="0"/>
                          </a:rPr>
                          <m:t>𝛽</m:t>
                        </m:r>
                      </m:sub>
                    </m:sSub>
                    <m:r>
                      <a:rPr lang="en-US" altLang="zh-CN" i="1" dirty="0">
                        <a:latin typeface="Cambria Math" panose="02040503050406030204" pitchFamily="18" charset="0"/>
                      </a:rPr>
                      <m:t>𝐷</m:t>
                    </m:r>
                    <m:r>
                      <m:rPr>
                        <m:sty m:val="p"/>
                      </m:rPr>
                      <a:rPr lang="el-GR" altLang="zh-CN" i="1" dirty="0">
                        <a:latin typeface="Cambria Math" panose="02040503050406030204" pitchFamily="18" charset="0"/>
                      </a:rPr>
                      <m:t>δ</m:t>
                    </m:r>
                  </m:oMath>
                </a14:m>
                <a:r>
                  <a:rPr lang="en-US" altLang="zh-CN" dirty="0"/>
                  <a:t>, </a:t>
                </a:r>
              </a:p>
              <a:p>
                <a:pPr marL="0" indent="0">
                  <a:buNone/>
                </a:pPr>
                <a:r>
                  <a:rPr lang="en-US" altLang="zh-CN" dirty="0"/>
                  <a:t>It shows that the </a:t>
                </a:r>
                <a:r>
                  <a:rPr lang="en-US" altLang="zh-CN" dirty="0" err="1"/>
                  <a:t>sexupole</a:t>
                </a:r>
                <a:r>
                  <a:rPr lang="en-US" altLang="zh-CN" dirty="0"/>
                  <a:t> must be placed at the position where </a:t>
                </a:r>
                <a14:m>
                  <m:oMath xmlns:m="http://schemas.openxmlformats.org/officeDocument/2006/math">
                    <m:r>
                      <a:rPr lang="en-US" altLang="zh-CN" i="1" dirty="0" smtClean="0">
                        <a:latin typeface="Cambria Math" panose="02040503050406030204" pitchFamily="18" charset="0"/>
                      </a:rPr>
                      <m:t>𝐷</m:t>
                    </m:r>
                    <m:r>
                      <a:rPr lang="en-US" altLang="zh-CN"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0</m:t>
                    </m:r>
                  </m:oMath>
                </a14:m>
                <a:r>
                  <a:rPr lang="en-US" altLang="zh-CN" dirty="0"/>
                  <a:t>. they are quadrupole-like terms. </a:t>
                </a:r>
              </a:p>
              <a:p>
                <a:pPr marL="0" indent="0">
                  <a:buNone/>
                </a:pPr>
                <a14:m>
                  <m:oMathPara xmlns:m="http://schemas.openxmlformats.org/officeDocument/2006/math">
                    <m:oMathParaPr>
                      <m:jc m:val="left"/>
                    </m:oMathParaPr>
                    <m:oMath xmlns:m="http://schemas.openxmlformats.org/officeDocument/2006/math">
                      <m:sSub>
                        <m:sSubPr>
                          <m:ctrlPr>
                            <a:rPr lang="el-GR" altLang="zh-CN" i="1" dirty="0" smtClean="0">
                              <a:latin typeface="Cambria Math" panose="02040503050406030204" pitchFamily="18" charset="0"/>
                            </a:rPr>
                          </m:ctrlPr>
                        </m:sSubPr>
                        <m:e>
                          <m:r>
                            <a:rPr lang="el-GR" altLang="zh-CN" i="1" dirty="0" smtClean="0">
                              <a:latin typeface="Cambria Math" panose="02040503050406030204" pitchFamily="18" charset="0"/>
                              <a:ea typeface="Cambria Math" panose="02040503050406030204" pitchFamily="18" charset="0"/>
                            </a:rPr>
                            <m:t>∆</m:t>
                          </m:r>
                          <m:sSub>
                            <m:sSubPr>
                              <m:ctrlPr>
                                <a:rPr lang="el-GR" altLang="zh-CN" i="1" dirty="0" smtClean="0">
                                  <a:latin typeface="Cambria Math" panose="02040503050406030204" pitchFamily="18" charset="0"/>
                                  <a:ea typeface="Cambria Math" panose="02040503050406030204" pitchFamily="18" charset="0"/>
                                </a:rPr>
                              </m:ctrlPr>
                            </m:sSubPr>
                            <m:e>
                              <m:r>
                                <m:rPr>
                                  <m:sty m:val="p"/>
                                </m:rPr>
                                <a:rPr lang="el-GR" altLang="zh-CN" i="1" dirty="0">
                                  <a:latin typeface="Cambria Math" panose="02040503050406030204" pitchFamily="18" charset="0"/>
                                  <a:ea typeface="Cambria Math" panose="02040503050406030204" pitchFamily="18" charset="0"/>
                                </a:rPr>
                                <m:t>ν</m:t>
                              </m:r>
                            </m:e>
                            <m:sub>
                              <m:r>
                                <a:rPr lang="en-US" altLang="zh-CN" b="0" i="1" dirty="0" smtClean="0">
                                  <a:latin typeface="Cambria Math" panose="02040503050406030204" pitchFamily="18" charset="0"/>
                                  <a:ea typeface="Cambria Math" panose="02040503050406030204" pitchFamily="18" charset="0"/>
                                </a:rPr>
                                <m:t>𝑥</m:t>
                              </m:r>
                            </m:sub>
                          </m:sSub>
                          <m:r>
                            <a:rPr lang="en-US" altLang="zh-CN" b="0" i="1" dirty="0" smtClean="0">
                              <a:latin typeface="Cambria Math" panose="02040503050406030204" pitchFamily="18" charset="0"/>
                              <a:ea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b="0" i="1" dirty="0" smtClean="0">
                                  <a:latin typeface="Cambria Math" panose="02040503050406030204" pitchFamily="18" charset="0"/>
                                </a:rPr>
                                <m:t>4</m:t>
                              </m:r>
                              <m:r>
                                <a:rPr lang="zh-CN" altLang="en-US" b="0" i="1" dirty="0" smtClean="0">
                                  <a:latin typeface="Cambria Math" panose="02040503050406030204" pitchFamily="18" charset="0"/>
                                </a:rPr>
                                <m:t>𝜋</m:t>
                              </m:r>
                            </m:den>
                          </m:f>
                          <m:nary>
                            <m:naryPr>
                              <m:chr m:val="∮"/>
                              <m:limLoc m:val="undOvr"/>
                              <m:subHide m:val="on"/>
                              <m:supHide m:val="on"/>
                              <m:ctrlPr>
                                <a:rPr lang="en-US" altLang="zh-CN" i="1" dirty="0" smtClean="0">
                                  <a:latin typeface="Cambria Math" panose="02040503050406030204" pitchFamily="18" charset="0"/>
                                </a:rPr>
                              </m:ctrlPr>
                            </m:naryPr>
                            <m:sub/>
                            <m:sup/>
                            <m:e>
                              <m:r>
                                <a:rPr lang="en-US" altLang="zh-CN" b="0" i="1" dirty="0" smtClean="0">
                                  <a:latin typeface="Cambria Math" panose="02040503050406030204" pitchFamily="18" charset="0"/>
                                </a:rPr>
                                <m:t>𝑑𝑠</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𝑆</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num>
                                <m:den>
                                  <m:r>
                                    <a:rPr lang="en-US" altLang="zh-CN" i="1" dirty="0">
                                      <a:latin typeface="Cambria Math" panose="02040503050406030204" pitchFamily="18" charset="0"/>
                                    </a:rPr>
                                    <m:t>𝐵</m:t>
                                  </m:r>
                                  <m:r>
                                    <a:rPr lang="zh-CN" altLang="en-US" i="1" dirty="0" smtClean="0">
                                      <a:latin typeface="Cambria Math" panose="02040503050406030204" pitchFamily="18" charset="0"/>
                                    </a:rPr>
                                    <m:t>𝜌</m:t>
                                  </m:r>
                                </m:den>
                              </m:f>
                            </m:e>
                          </m:nary>
                          <m:r>
                            <a:rPr lang="zh-CN" altLang="en-US" i="1" dirty="0">
                              <a:latin typeface="Cambria Math" panose="02040503050406030204" pitchFamily="18" charset="0"/>
                            </a:rPr>
                            <m:t>𝛽</m:t>
                          </m:r>
                        </m:e>
                        <m:sub>
                          <m:r>
                            <a:rPr lang="en-US" altLang="zh-CN" b="0" i="1" dirty="0" smtClean="0">
                              <a:latin typeface="Cambria Math" panose="02040503050406030204" pitchFamily="18" charset="0"/>
                            </a:rPr>
                            <m:t>𝑥</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r>
                        <a:rPr lang="en-US" altLang="zh-CN" i="1" dirty="0">
                          <a:latin typeface="Cambria Math" panose="02040503050406030204" pitchFamily="18" charset="0"/>
                        </a:rPr>
                        <m:t>𝐷</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r>
                        <m:rPr>
                          <m:sty m:val="p"/>
                        </m:rPr>
                        <a:rPr lang="el-GR" altLang="zh-CN" i="1" dirty="0">
                          <a:latin typeface="Cambria Math" panose="02040503050406030204" pitchFamily="18" charset="0"/>
                        </a:rPr>
                        <m:t>δ</m:t>
                      </m:r>
                    </m:oMath>
                  </m:oMathPara>
                </a14:m>
                <a:endParaRPr lang="en-US" altLang="zh-CN" dirty="0"/>
              </a:p>
              <a:p>
                <a:pPr marL="0" indent="0">
                  <a:buNone/>
                </a:pPr>
                <a14:m>
                  <m:oMathPara xmlns:m="http://schemas.openxmlformats.org/officeDocument/2006/math">
                    <m:oMathParaPr>
                      <m:jc m:val="left"/>
                    </m:oMathParaPr>
                    <m:oMath xmlns:m="http://schemas.openxmlformats.org/officeDocument/2006/math">
                      <m:sSub>
                        <m:sSubPr>
                          <m:ctrlPr>
                            <a:rPr lang="el-GR" altLang="zh-CN" i="1" dirty="0" smtClean="0">
                              <a:latin typeface="Cambria Math" panose="02040503050406030204" pitchFamily="18" charset="0"/>
                            </a:rPr>
                          </m:ctrlPr>
                        </m:sSubPr>
                        <m:e>
                          <m:r>
                            <a:rPr lang="el-GR" altLang="zh-CN" i="1" dirty="0" smtClean="0">
                              <a:latin typeface="Cambria Math" panose="02040503050406030204" pitchFamily="18" charset="0"/>
                              <a:ea typeface="Cambria Math" panose="02040503050406030204" pitchFamily="18" charset="0"/>
                            </a:rPr>
                            <m:t>∆</m:t>
                          </m:r>
                          <m:sSub>
                            <m:sSubPr>
                              <m:ctrlPr>
                                <a:rPr lang="el-GR" altLang="zh-CN" i="1" dirty="0" smtClean="0">
                                  <a:latin typeface="Cambria Math" panose="02040503050406030204" pitchFamily="18" charset="0"/>
                                  <a:ea typeface="Cambria Math" panose="02040503050406030204" pitchFamily="18" charset="0"/>
                                </a:rPr>
                              </m:ctrlPr>
                            </m:sSubPr>
                            <m:e>
                              <m:r>
                                <m:rPr>
                                  <m:sty m:val="p"/>
                                </m:rPr>
                                <a:rPr lang="el-GR" altLang="zh-CN" i="1" dirty="0">
                                  <a:latin typeface="Cambria Math" panose="02040503050406030204" pitchFamily="18" charset="0"/>
                                  <a:ea typeface="Cambria Math" panose="02040503050406030204" pitchFamily="18" charset="0"/>
                                </a:rPr>
                                <m:t>ν</m:t>
                              </m:r>
                            </m:e>
                            <m:sub>
                              <m:r>
                                <a:rPr lang="en-US" altLang="zh-CN" b="0" i="1" dirty="0" smtClean="0">
                                  <a:latin typeface="Cambria Math" panose="02040503050406030204" pitchFamily="18" charset="0"/>
                                  <a:ea typeface="Cambria Math" panose="02040503050406030204" pitchFamily="18" charset="0"/>
                                </a:rPr>
                                <m:t>𝑦</m:t>
                              </m:r>
                            </m:sub>
                          </m:sSub>
                          <m:r>
                            <a:rPr lang="en-US" altLang="zh-CN" b="0" i="1" dirty="0" smtClean="0">
                              <a:latin typeface="Cambria Math" panose="02040503050406030204" pitchFamily="18" charset="0"/>
                              <a:ea typeface="Cambria Math" panose="02040503050406030204" pitchFamily="18" charset="0"/>
                            </a:rPr>
                            <m:t>=</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b="0" i="1" dirty="0" smtClean="0">
                                  <a:latin typeface="Cambria Math" panose="02040503050406030204" pitchFamily="18" charset="0"/>
                                </a:rPr>
                                <m:t>4</m:t>
                              </m:r>
                              <m:r>
                                <a:rPr lang="zh-CN" altLang="en-US" b="0" i="1" dirty="0" smtClean="0">
                                  <a:latin typeface="Cambria Math" panose="02040503050406030204" pitchFamily="18" charset="0"/>
                                </a:rPr>
                                <m:t>𝜋</m:t>
                              </m:r>
                            </m:den>
                          </m:f>
                          <m:nary>
                            <m:naryPr>
                              <m:chr m:val="∮"/>
                              <m:limLoc m:val="undOvr"/>
                              <m:subHide m:val="on"/>
                              <m:supHide m:val="on"/>
                              <m:ctrlPr>
                                <a:rPr lang="en-US" altLang="zh-CN" i="1" dirty="0" smtClean="0">
                                  <a:latin typeface="Cambria Math" panose="02040503050406030204" pitchFamily="18" charset="0"/>
                                </a:rPr>
                              </m:ctrlPr>
                            </m:naryPr>
                            <m:sub/>
                            <m:sup/>
                            <m:e>
                              <m:r>
                                <a:rPr lang="en-US" altLang="zh-CN" b="0" i="1" dirty="0" smtClean="0">
                                  <a:latin typeface="Cambria Math" panose="02040503050406030204" pitchFamily="18" charset="0"/>
                                </a:rPr>
                                <m:t>𝑑𝑠</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𝑆</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𝑠</m:t>
                                      </m:r>
                                    </m:e>
                                  </m:d>
                                </m:num>
                                <m:den>
                                  <m:r>
                                    <a:rPr lang="en-US" altLang="zh-CN" i="1" dirty="0">
                                      <a:latin typeface="Cambria Math" panose="02040503050406030204" pitchFamily="18" charset="0"/>
                                    </a:rPr>
                                    <m:t>𝐵</m:t>
                                  </m:r>
                                  <m:r>
                                    <a:rPr lang="zh-CN" altLang="en-US" i="1" dirty="0" smtClean="0">
                                      <a:latin typeface="Cambria Math" panose="02040503050406030204" pitchFamily="18" charset="0"/>
                                    </a:rPr>
                                    <m:t>𝜌</m:t>
                                  </m:r>
                                </m:den>
                              </m:f>
                            </m:e>
                          </m:nary>
                          <m:r>
                            <a:rPr lang="zh-CN" altLang="en-US" i="1" dirty="0">
                              <a:latin typeface="Cambria Math" panose="02040503050406030204" pitchFamily="18" charset="0"/>
                            </a:rPr>
                            <m:t>𝛽</m:t>
                          </m:r>
                        </m:e>
                        <m:sub>
                          <m:r>
                            <a:rPr lang="en-US" altLang="zh-CN" b="0" i="1" dirty="0" smtClean="0">
                              <a:latin typeface="Cambria Math" panose="02040503050406030204" pitchFamily="18" charset="0"/>
                            </a:rPr>
                            <m:t>𝑦</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r>
                        <a:rPr lang="en-US" altLang="zh-CN" i="1" dirty="0">
                          <a:latin typeface="Cambria Math" panose="02040503050406030204" pitchFamily="18" charset="0"/>
                        </a:rPr>
                        <m:t>𝐷</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m:t>
                      </m:r>
                      <m:r>
                        <m:rPr>
                          <m:sty m:val="p"/>
                        </m:rPr>
                        <a:rPr lang="el-GR" altLang="zh-CN" i="1" dirty="0">
                          <a:latin typeface="Cambria Math" panose="02040503050406030204" pitchFamily="18" charset="0"/>
                        </a:rPr>
                        <m:t>δ</m:t>
                      </m:r>
                    </m:oMath>
                  </m:oMathPara>
                </a14:m>
                <a:endParaRPr lang="en-US" altLang="zh-CN" dirty="0"/>
              </a:p>
              <a:p>
                <a:pPr marL="0" indent="0">
                  <a:buNone/>
                </a:pPr>
                <a:r>
                  <a:rPr lang="en-US" altLang="zh-CN" dirty="0"/>
                  <a:t>Combined the natural and </a:t>
                </a:r>
                <a:r>
                  <a:rPr lang="en-US" altLang="zh-CN" dirty="0" err="1"/>
                  <a:t>sextupoles</a:t>
                </a:r>
                <a:r>
                  <a:rPr lang="en-US" altLang="zh-CN" dirty="0"/>
                  <a:t> </a:t>
                </a:r>
                <a:r>
                  <a:rPr lang="en-US" altLang="zh-CN" dirty="0" err="1"/>
                  <a:t>chromaticityies</a:t>
                </a:r>
                <a:r>
                  <a:rPr lang="en-US" altLang="zh-CN" dirty="0"/>
                  <a:t>, we can get</a:t>
                </a:r>
              </a:p>
              <a:p>
                <a:pPr marL="0" indent="0">
                  <a:buNone/>
                </a:pPr>
                <a14:m>
                  <m:oMath xmlns:m="http://schemas.openxmlformats.org/officeDocument/2006/math">
                    <m:sSub>
                      <m:sSubPr>
                        <m:ctrlPr>
                          <a:rPr lang="el-GR" altLang="zh-CN" i="1" dirty="0" smtClean="0">
                            <a:latin typeface="Cambria Math" panose="02040503050406030204" pitchFamily="18" charset="0"/>
                            <a:ea typeface="Cambria Math" panose="02040503050406030204" pitchFamily="18" charset="0"/>
                          </a:rPr>
                        </m:ctrlPr>
                      </m:sSubPr>
                      <m:e>
                        <m:r>
                          <m:rPr>
                            <m:sty m:val="p"/>
                          </m:rPr>
                          <a:rPr lang="el-GR" altLang="zh-CN" i="1" dirty="0" smtClean="0">
                            <a:latin typeface="Cambria Math" panose="02040503050406030204" pitchFamily="18" charset="0"/>
                            <a:ea typeface="Cambria Math" panose="02040503050406030204" pitchFamily="18" charset="0"/>
                          </a:rPr>
                          <m:t>ξ</m:t>
                        </m:r>
                      </m:e>
                      <m:sub>
                        <m:r>
                          <a:rPr lang="en-US" altLang="zh-CN" b="0" i="1" dirty="0" smtClean="0">
                            <a:latin typeface="Cambria Math" panose="02040503050406030204" pitchFamily="18" charset="0"/>
                            <a:ea typeface="Cambria Math" panose="02040503050406030204" pitchFamily="18" charset="0"/>
                          </a:rPr>
                          <m:t>𝑥</m:t>
                        </m:r>
                      </m:sub>
                    </m:sSub>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
                          <a:rPr lang="en-US" altLang="zh-CN" i="1" dirty="0">
                            <a:latin typeface="Cambria Math" panose="02040503050406030204" pitchFamily="18" charset="0"/>
                          </a:rPr>
                          <m:t>4</m:t>
                        </m:r>
                        <m:r>
                          <a:rPr lang="zh-CN" altLang="en-US" i="1" dirty="0">
                            <a:latin typeface="Cambria Math" panose="02040503050406030204" pitchFamily="18" charset="0"/>
                          </a:rPr>
                          <m:t>𝜋</m:t>
                        </m:r>
                      </m:den>
                    </m:f>
                  </m:oMath>
                </a14:m>
                <a:r>
                  <a:rPr lang="en-US" altLang="zh-CN" dirty="0"/>
                  <a:t> </a:t>
                </a:r>
                <a14:m>
                  <m:oMath xmlns:m="http://schemas.openxmlformats.org/officeDocument/2006/math">
                    <m:nary>
                      <m:naryPr>
                        <m:chr m:val="∮"/>
                        <m:limLoc m:val="undOvr"/>
                        <m:subHide m:val="on"/>
                        <m:supHide m:val="on"/>
                        <m:ctrlPr>
                          <a:rPr lang="en-US" altLang="zh-CN" i="1" dirty="0">
                            <a:latin typeface="Cambria Math" panose="02040503050406030204" pitchFamily="18" charset="0"/>
                          </a:rPr>
                        </m:ctrlPr>
                      </m:naryPr>
                      <m:sub/>
                      <m:sup/>
                      <m:e>
                        <m:r>
                          <a:rPr lang="en-US" altLang="zh-CN" i="1" dirty="0">
                            <a:latin typeface="Cambria Math" panose="02040503050406030204" pitchFamily="18" charset="0"/>
                          </a:rPr>
                          <m:t>𝑑𝑠</m:t>
                        </m:r>
                      </m:e>
                    </m:nary>
                  </m:oMath>
                </a14:m>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β</m:t>
                        </m:r>
                      </m:e>
                      <m:sub>
                        <m:r>
                          <a:rPr lang="en-US" altLang="zh-CN" i="1" dirty="0">
                            <a:latin typeface="Cambria Math" panose="02040503050406030204" pitchFamily="18" charset="0"/>
                          </a:rPr>
                          <m:t>𝑥</m:t>
                        </m:r>
                      </m:sub>
                    </m:sSub>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2</m:t>
                        </m:r>
                      </m:num>
                      <m:den>
                        <m:sSup>
                          <m:sSupPr>
                            <m:ctrlPr>
                              <a:rPr lang="en-US" altLang="zh-CN" i="1" dirty="0">
                                <a:latin typeface="Cambria Math" panose="02040503050406030204" pitchFamily="18" charset="0"/>
                              </a:rPr>
                            </m:ctrlPr>
                          </m:sSupPr>
                          <m:e>
                            <m:r>
                              <m:rPr>
                                <m:sty m:val="p"/>
                              </m:rPr>
                              <a:rPr lang="el-GR" altLang="zh-CN" i="1" dirty="0">
                                <a:latin typeface="Cambria Math" panose="02040503050406030204" pitchFamily="18" charset="0"/>
                              </a:rPr>
                              <m:t>ρ</m:t>
                            </m:r>
                          </m:e>
                          <m:sup>
                            <m:r>
                              <a:rPr lang="en-US" altLang="zh-CN" i="1" dirty="0">
                                <a:latin typeface="Cambria Math" panose="02040503050406030204" pitchFamily="18" charset="0"/>
                              </a:rPr>
                              <m:t>2</m:t>
                            </m:r>
                          </m:sup>
                        </m:sSup>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den>
                    </m:f>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𝐺</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num>
                      <m:den>
                        <m:r>
                          <a:rPr lang="en-US" altLang="zh-CN" i="1" dirty="0">
                            <a:latin typeface="Cambria Math" panose="02040503050406030204" pitchFamily="18" charset="0"/>
                          </a:rPr>
                          <m:t>𝐵</m:t>
                        </m:r>
                        <m:r>
                          <m:rPr>
                            <m:sty m:val="p"/>
                          </m:rPr>
                          <a:rPr lang="el-GR" altLang="zh-CN" i="1" dirty="0">
                            <a:latin typeface="Cambria Math" panose="02040503050406030204" pitchFamily="18" charset="0"/>
                          </a:rPr>
                          <m:t>ρ</m:t>
                        </m:r>
                      </m:den>
                    </m:f>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𝑆</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num>
                      <m:den>
                        <m:r>
                          <a:rPr lang="en-US" altLang="zh-CN" i="1" dirty="0">
                            <a:latin typeface="Cambria Math" panose="02040503050406030204" pitchFamily="18" charset="0"/>
                          </a:rPr>
                          <m:t>𝐵</m:t>
                        </m:r>
                        <m:r>
                          <a:rPr lang="zh-CN" altLang="en-US" i="1" dirty="0">
                            <a:latin typeface="Cambria Math" panose="02040503050406030204" pitchFamily="18" charset="0"/>
                          </a:rPr>
                          <m:t>𝜌</m:t>
                        </m:r>
                      </m:den>
                    </m:f>
                    <m:r>
                      <a:rPr lang="en-US" altLang="zh-CN" i="1" dirty="0">
                        <a:latin typeface="Cambria Math" panose="02040503050406030204" pitchFamily="18" charset="0"/>
                      </a:rPr>
                      <m:t>𝐷</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oMath>
                </a14:m>
                <a:endParaRPr lang="en-US" altLang="zh-CN" dirty="0"/>
              </a:p>
              <a:p>
                <a:pPr marL="0" indent="0">
                  <a:buNone/>
                </a:pPr>
                <a14:m>
                  <m:oMath xmlns:m="http://schemas.openxmlformats.org/officeDocument/2006/math">
                    <m:sSub>
                      <m:sSubPr>
                        <m:ctrlPr>
                          <a:rPr lang="el-GR" altLang="zh-CN" i="1" dirty="0" smtClean="0">
                            <a:latin typeface="Cambria Math" panose="02040503050406030204" pitchFamily="18" charset="0"/>
                            <a:ea typeface="Cambria Math" panose="02040503050406030204" pitchFamily="18" charset="0"/>
                          </a:rPr>
                        </m:ctrlPr>
                      </m:sSubPr>
                      <m:e>
                        <m:r>
                          <m:rPr>
                            <m:sty m:val="p"/>
                          </m:rPr>
                          <a:rPr lang="el-GR" altLang="zh-CN" i="1" dirty="0" smtClean="0">
                            <a:latin typeface="Cambria Math" panose="02040503050406030204" pitchFamily="18" charset="0"/>
                            <a:ea typeface="Cambria Math" panose="02040503050406030204" pitchFamily="18" charset="0"/>
                          </a:rPr>
                          <m:t>ξ</m:t>
                        </m:r>
                      </m:e>
                      <m:sub>
                        <m:r>
                          <a:rPr lang="en-US" altLang="zh-CN" b="0" i="1" dirty="0" smtClean="0">
                            <a:latin typeface="Cambria Math" panose="02040503050406030204" pitchFamily="18" charset="0"/>
                            <a:ea typeface="Cambria Math" panose="02040503050406030204" pitchFamily="18" charset="0"/>
                          </a:rPr>
                          <m:t>𝑦</m:t>
                        </m:r>
                      </m:sub>
                    </m:sSub>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num>
                      <m:den>
                        <m:r>
                          <a:rPr lang="en-US" altLang="zh-CN" i="1" dirty="0">
                            <a:latin typeface="Cambria Math" panose="02040503050406030204" pitchFamily="18" charset="0"/>
                          </a:rPr>
                          <m:t>4</m:t>
                        </m:r>
                        <m:r>
                          <a:rPr lang="zh-CN" altLang="en-US" i="1" dirty="0">
                            <a:latin typeface="Cambria Math" panose="02040503050406030204" pitchFamily="18" charset="0"/>
                          </a:rPr>
                          <m:t>𝜋</m:t>
                        </m:r>
                      </m:den>
                    </m:f>
                  </m:oMath>
                </a14:m>
                <a:r>
                  <a:rPr lang="en-US" altLang="zh-CN" dirty="0"/>
                  <a:t> </a:t>
                </a:r>
                <a14:m>
                  <m:oMath xmlns:m="http://schemas.openxmlformats.org/officeDocument/2006/math">
                    <m:nary>
                      <m:naryPr>
                        <m:chr m:val="∮"/>
                        <m:limLoc m:val="undOvr"/>
                        <m:subHide m:val="on"/>
                        <m:supHide m:val="on"/>
                        <m:ctrlPr>
                          <a:rPr lang="en-US" altLang="zh-CN" i="1" dirty="0">
                            <a:latin typeface="Cambria Math" panose="02040503050406030204" pitchFamily="18" charset="0"/>
                          </a:rPr>
                        </m:ctrlPr>
                      </m:naryPr>
                      <m:sub/>
                      <m:sup/>
                      <m:e>
                        <m:r>
                          <a:rPr lang="en-US" altLang="zh-CN" i="1" dirty="0">
                            <a:latin typeface="Cambria Math" panose="02040503050406030204" pitchFamily="18" charset="0"/>
                          </a:rPr>
                          <m:t>𝑑𝑠</m:t>
                        </m:r>
                      </m:e>
                    </m:nary>
                  </m:oMath>
                </a14:m>
                <a:r>
                  <a:rPr lang="el-GR" altLang="zh-CN" dirty="0"/>
                  <a:t> </a:t>
                </a:r>
                <a14:m>
                  <m:oMath xmlns:m="http://schemas.openxmlformats.org/officeDocument/2006/math">
                    <m:sSub>
                      <m:sSubPr>
                        <m:ctrlPr>
                          <a:rPr lang="el-GR" altLang="zh-CN" i="1" dirty="0">
                            <a:latin typeface="Cambria Math" panose="02040503050406030204" pitchFamily="18" charset="0"/>
                          </a:rPr>
                        </m:ctrlPr>
                      </m:sSubPr>
                      <m:e>
                        <m:r>
                          <m:rPr>
                            <m:sty m:val="p"/>
                          </m:rPr>
                          <a:rPr lang="el-GR" altLang="zh-CN" i="1" dirty="0">
                            <a:latin typeface="Cambria Math" panose="02040503050406030204" pitchFamily="18" charset="0"/>
                          </a:rPr>
                          <m:t>β</m:t>
                        </m:r>
                      </m:e>
                      <m:sub>
                        <m:r>
                          <a:rPr lang="en-US" altLang="zh-CN" b="0" i="1" dirty="0" smtClean="0">
                            <a:latin typeface="Cambria Math" panose="02040503050406030204" pitchFamily="18" charset="0"/>
                          </a:rPr>
                          <m:t>𝑦</m:t>
                        </m:r>
                      </m:sub>
                    </m:sSub>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𝐺</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num>
                      <m:den>
                        <m:r>
                          <a:rPr lang="en-US" altLang="zh-CN" i="1" dirty="0">
                            <a:latin typeface="Cambria Math" panose="02040503050406030204" pitchFamily="18" charset="0"/>
                          </a:rPr>
                          <m:t>𝐵</m:t>
                        </m:r>
                        <m:r>
                          <m:rPr>
                            <m:sty m:val="p"/>
                          </m:rPr>
                          <a:rPr lang="el-GR" altLang="zh-CN" i="1" dirty="0">
                            <a:latin typeface="Cambria Math" panose="02040503050406030204" pitchFamily="18" charset="0"/>
                          </a:rPr>
                          <m:t>ρ</m:t>
                        </m:r>
                      </m:den>
                    </m:f>
                    <m:r>
                      <a:rPr lang="en-US" altLang="zh-CN" b="0" i="1" dirty="0" smtClean="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𝑆</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𝑠</m:t>
                            </m:r>
                          </m:e>
                        </m:d>
                      </m:num>
                      <m:den>
                        <m:r>
                          <a:rPr lang="en-US" altLang="zh-CN" i="1" dirty="0">
                            <a:latin typeface="Cambria Math" panose="02040503050406030204" pitchFamily="18" charset="0"/>
                          </a:rPr>
                          <m:t>𝐵</m:t>
                        </m:r>
                        <m:r>
                          <a:rPr lang="zh-CN" altLang="en-US" i="1" dirty="0">
                            <a:latin typeface="Cambria Math" panose="02040503050406030204" pitchFamily="18" charset="0"/>
                          </a:rPr>
                          <m:t>𝜌</m:t>
                        </m:r>
                      </m:den>
                    </m:f>
                    <m:r>
                      <a:rPr lang="en-US" altLang="zh-CN" i="1" dirty="0">
                        <a:latin typeface="Cambria Math" panose="02040503050406030204" pitchFamily="18" charset="0"/>
                      </a:rPr>
                      <m:t>𝐷</m:t>
                    </m:r>
                    <m:r>
                      <a:rPr lang="en-US" altLang="zh-CN" i="1" dirty="0">
                        <a:latin typeface="Cambria Math" panose="02040503050406030204" pitchFamily="18" charset="0"/>
                      </a:rPr>
                      <m:t>(</m:t>
                    </m:r>
                    <m:r>
                      <a:rPr lang="en-US" altLang="zh-CN" i="1" dirty="0">
                        <a:latin typeface="Cambria Math" panose="02040503050406030204" pitchFamily="18" charset="0"/>
                      </a:rPr>
                      <m:t>𝑠</m:t>
                    </m:r>
                    <m:r>
                      <a:rPr lang="en-US" altLang="zh-CN" i="1" dirty="0">
                        <a:latin typeface="Cambria Math" panose="02040503050406030204" pitchFamily="18" charset="0"/>
                      </a:rPr>
                      <m:t>)]</m:t>
                    </m:r>
                  </m:oMath>
                </a14:m>
                <a:endParaRPr lang="zh-CN" altLang="en-US"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75D426D1-7E00-4D57-95F5-5FEF49C95BEC}"/>
                  </a:ext>
                </a:extLst>
              </p:cNvPr>
              <p:cNvSpPr>
                <a:spLocks noGrp="1" noRot="1" noChangeAspect="1" noMove="1" noResize="1" noEditPoints="1" noAdjustHandles="1" noChangeArrowheads="1" noChangeShapeType="1" noTextEdit="1"/>
              </p:cNvSpPr>
              <p:nvPr>
                <p:ph idx="1"/>
              </p:nvPr>
            </p:nvSpPr>
            <p:spPr>
              <a:xfrm>
                <a:off x="838200" y="663879"/>
                <a:ext cx="10515600" cy="5513084"/>
              </a:xfrm>
              <a:blipFill>
                <a:blip r:embed="rId2"/>
                <a:stretch>
                  <a:fillRect l="-1043" t="-2212"/>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0A87A547-2881-46D0-BB65-7B8AD7C1DFB5}"/>
              </a:ext>
            </a:extLst>
          </p:cNvPr>
          <p:cNvSpPr>
            <a:spLocks noGrp="1"/>
          </p:cNvSpPr>
          <p:nvPr>
            <p:ph type="sldNum" sz="quarter" idx="12"/>
          </p:nvPr>
        </p:nvSpPr>
        <p:spPr/>
        <p:txBody>
          <a:bodyPr/>
          <a:lstStyle/>
          <a:p>
            <a:fld id="{BECEA2A7-8118-4BBB-B458-A85BC23F12DD}" type="slidenum">
              <a:rPr lang="zh-CN" altLang="en-US" smtClean="0"/>
              <a:t>72</a:t>
            </a:fld>
            <a:endParaRPr lang="zh-CN" altLang="en-US"/>
          </a:p>
        </p:txBody>
      </p:sp>
    </p:spTree>
    <p:extLst>
      <p:ext uri="{BB962C8B-B14F-4D97-AF65-F5344CB8AC3E}">
        <p14:creationId xmlns:p14="http://schemas.microsoft.com/office/powerpoint/2010/main" val="1810163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3BAB71-8C65-4FCC-A974-609AE1AE20AC}"/>
              </a:ext>
            </a:extLst>
          </p:cNvPr>
          <p:cNvSpPr>
            <a:spLocks noGrp="1"/>
          </p:cNvSpPr>
          <p:nvPr>
            <p:ph type="title"/>
          </p:nvPr>
        </p:nvSpPr>
        <p:spPr>
          <a:xfrm>
            <a:off x="464987" y="150312"/>
            <a:ext cx="8635172" cy="832981"/>
          </a:xfrm>
        </p:spPr>
        <p:txBody>
          <a:bodyPr>
            <a:normAutofit/>
          </a:bodyPr>
          <a:lstStyle/>
          <a:p>
            <a:r>
              <a:rPr lang="en-US" altLang="zh-CN" dirty="0"/>
              <a:t>Dynamic aperture(</a:t>
            </a:r>
            <a:r>
              <a:rPr lang="zh-CN" altLang="en-US" dirty="0"/>
              <a:t>动力学孔径</a:t>
            </a:r>
            <a:r>
              <a:rPr lang="en-US" altLang="zh-CN" dirty="0"/>
              <a:t>)</a:t>
            </a:r>
            <a:endParaRPr lang="zh-CN" altLang="en-US" dirty="0"/>
          </a:p>
        </p:txBody>
      </p:sp>
      <p:sp>
        <p:nvSpPr>
          <p:cNvPr id="3" name="内容占位符 2">
            <a:extLst>
              <a:ext uri="{FF2B5EF4-FFF2-40B4-BE49-F238E27FC236}">
                <a16:creationId xmlns:a16="http://schemas.microsoft.com/office/drawing/2014/main" id="{EF5C7DFD-9AA4-46D8-988C-B721324440FD}"/>
              </a:ext>
            </a:extLst>
          </p:cNvPr>
          <p:cNvSpPr>
            <a:spLocks noGrp="1"/>
          </p:cNvSpPr>
          <p:nvPr>
            <p:ph idx="1"/>
          </p:nvPr>
        </p:nvSpPr>
        <p:spPr>
          <a:xfrm>
            <a:off x="464653" y="1252604"/>
            <a:ext cx="11059292" cy="4966570"/>
          </a:xfrm>
        </p:spPr>
        <p:txBody>
          <a:bodyPr>
            <a:normAutofit fontScale="70000" lnSpcReduction="20000"/>
          </a:bodyPr>
          <a:lstStyle/>
          <a:p>
            <a:pPr marL="0" indent="0">
              <a:buNone/>
            </a:pPr>
            <a:r>
              <a:rPr lang="en-US" altLang="zh-CN" dirty="0"/>
              <a:t>Consider a particle moving along the closed orbit with design momentum. If there is no </a:t>
            </a:r>
            <a:r>
              <a:rPr lang="en-US" altLang="zh-CN" dirty="0" err="1"/>
              <a:t>sextupole</a:t>
            </a:r>
            <a:r>
              <a:rPr lang="en-US" altLang="zh-CN" dirty="0"/>
              <a:t>, due to the natural chromaticity its momentum deviation must be less than a small value, in order to increase the acceptance of the momentum, </a:t>
            </a:r>
            <a:r>
              <a:rPr lang="en-US" altLang="zh-CN" dirty="0" err="1"/>
              <a:t>sextupoles</a:t>
            </a:r>
            <a:r>
              <a:rPr lang="en-US" altLang="zh-CN" dirty="0"/>
              <a:t> are adopted to decrease the </a:t>
            </a:r>
            <a:r>
              <a:rPr lang="en-US" altLang="zh-CN" dirty="0" err="1"/>
              <a:t>chromaticities</a:t>
            </a:r>
            <a:r>
              <a:rPr lang="en-US" altLang="zh-CN" dirty="0"/>
              <a:t> in horizontal and </a:t>
            </a:r>
            <a:r>
              <a:rPr lang="en-US" altLang="zh-CN" dirty="0" err="1"/>
              <a:t>vetical</a:t>
            </a:r>
            <a:r>
              <a:rPr lang="en-US" altLang="zh-CN" dirty="0"/>
              <a:t> planes. The instability require the </a:t>
            </a:r>
            <a:r>
              <a:rPr lang="en-US" altLang="zh-CN" dirty="0" err="1"/>
              <a:t>chromaticities</a:t>
            </a:r>
            <a:r>
              <a:rPr lang="en-US" altLang="zh-CN" dirty="0"/>
              <a:t> must be above 0 a little. </a:t>
            </a:r>
          </a:p>
          <a:p>
            <a:pPr marL="0" indent="0">
              <a:buNone/>
            </a:pPr>
            <a:r>
              <a:rPr lang="en-US" altLang="zh-CN" dirty="0"/>
              <a:t>This is a contradiction, but we must accept it. Digital tracking in 6D phase space can seek the dynamic aperture(DA). Some clever arrangements can increase the DA, for example, -I structure, the detail see in Gang XU, PRAB, 8,104002(2005),</a:t>
            </a:r>
          </a:p>
          <a:p>
            <a:pPr marL="0" indent="0">
              <a:buNone/>
            </a:pPr>
            <a:r>
              <a:rPr lang="en-US" altLang="zh-CN" dirty="0"/>
              <a:t>The following picture shows some other different structure. </a:t>
            </a:r>
          </a:p>
          <a:p>
            <a:pPr marL="0" indent="0">
              <a:buNone/>
            </a:pPr>
            <a:r>
              <a:rPr lang="en-US" altLang="zh-CN" dirty="0"/>
              <a:t>Unfortunately -I is an approximation on the 2</a:t>
            </a:r>
            <a:r>
              <a:rPr lang="en-US" altLang="zh-CN" baseline="30000" dirty="0"/>
              <a:t>nd</a:t>
            </a:r>
            <a:r>
              <a:rPr lang="en-US" altLang="zh-CN" dirty="0"/>
              <a:t> order level, it is</a:t>
            </a:r>
          </a:p>
          <a:p>
            <a:pPr marL="0" indent="0">
              <a:buNone/>
            </a:pPr>
            <a:r>
              <a:rPr lang="en-US" altLang="zh-CN" dirty="0"/>
              <a:t>based on thin length approximation. In the 3</a:t>
            </a:r>
            <a:r>
              <a:rPr lang="en-US" altLang="zh-CN" baseline="30000" dirty="0"/>
              <a:t>rd</a:t>
            </a:r>
            <a:r>
              <a:rPr lang="en-US" altLang="zh-CN" dirty="0"/>
              <a:t> order it has </a:t>
            </a:r>
          </a:p>
          <a:p>
            <a:pPr marL="0" indent="0">
              <a:buNone/>
            </a:pPr>
            <a:r>
              <a:rPr lang="en-US" altLang="zh-CN" dirty="0"/>
              <a:t>some remnants. Deal with the remnants one can use more </a:t>
            </a:r>
          </a:p>
          <a:p>
            <a:pPr marL="0" indent="0">
              <a:buNone/>
            </a:pPr>
            <a:r>
              <a:rPr lang="en-US" altLang="zh-CN" dirty="0" err="1"/>
              <a:t>sextupoles</a:t>
            </a:r>
            <a:r>
              <a:rPr lang="en-US" altLang="zh-CN" dirty="0"/>
              <a:t> or octupoles even higher order multipoles. You </a:t>
            </a:r>
          </a:p>
          <a:p>
            <a:pPr marL="0" indent="0">
              <a:buNone/>
            </a:pPr>
            <a:r>
              <a:rPr lang="en-US" altLang="zh-CN" dirty="0"/>
              <a:t>can not do this infinitely due to limited space. </a:t>
            </a:r>
          </a:p>
          <a:p>
            <a:pPr marL="0" indent="0">
              <a:buNone/>
            </a:pPr>
            <a:r>
              <a:rPr lang="en-US" altLang="zh-CN" dirty="0"/>
              <a:t>More over, there are many thing affect beam motion for examples </a:t>
            </a:r>
          </a:p>
          <a:p>
            <a:pPr marL="0" indent="0">
              <a:buNone/>
            </a:pPr>
            <a:r>
              <a:rPr lang="en-US" altLang="zh-CN" dirty="0"/>
              <a:t>the oscillating perturbation from ground vibration, power supply </a:t>
            </a:r>
          </a:p>
          <a:p>
            <a:pPr marL="0" indent="0">
              <a:buNone/>
            </a:pPr>
            <a:r>
              <a:rPr lang="en-US" altLang="zh-CN" dirty="0"/>
              <a:t>ripple, noise from RF, cooling water, etc.</a:t>
            </a:r>
            <a:endParaRPr lang="zh-CN" altLang="en-US" dirty="0"/>
          </a:p>
        </p:txBody>
      </p:sp>
      <p:pic>
        <p:nvPicPr>
          <p:cNvPr id="5" name="图片 4">
            <a:extLst>
              <a:ext uri="{FF2B5EF4-FFF2-40B4-BE49-F238E27FC236}">
                <a16:creationId xmlns:a16="http://schemas.microsoft.com/office/drawing/2014/main" id="{BC408C17-E60A-4927-9AEC-8A1DF8118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239" y="2939472"/>
            <a:ext cx="3259647" cy="3167701"/>
          </a:xfrm>
          <a:prstGeom prst="rect">
            <a:avLst/>
          </a:prstGeom>
        </p:spPr>
      </p:pic>
      <p:sp>
        <p:nvSpPr>
          <p:cNvPr id="6" name="灯片编号占位符 5">
            <a:extLst>
              <a:ext uri="{FF2B5EF4-FFF2-40B4-BE49-F238E27FC236}">
                <a16:creationId xmlns:a16="http://schemas.microsoft.com/office/drawing/2014/main" id="{572C3D03-9377-431E-B23D-27E510496789}"/>
              </a:ext>
            </a:extLst>
          </p:cNvPr>
          <p:cNvSpPr>
            <a:spLocks noGrp="1"/>
          </p:cNvSpPr>
          <p:nvPr>
            <p:ph type="sldNum" sz="quarter" idx="12"/>
          </p:nvPr>
        </p:nvSpPr>
        <p:spPr/>
        <p:txBody>
          <a:bodyPr/>
          <a:lstStyle/>
          <a:p>
            <a:fld id="{BECEA2A7-8118-4BBB-B458-A85BC23F12DD}" type="slidenum">
              <a:rPr lang="zh-CN" altLang="en-US" smtClean="0"/>
              <a:t>73</a:t>
            </a:fld>
            <a:endParaRPr lang="zh-CN" altLang="en-US"/>
          </a:p>
        </p:txBody>
      </p:sp>
    </p:spTree>
    <p:extLst>
      <p:ext uri="{BB962C8B-B14F-4D97-AF65-F5344CB8AC3E}">
        <p14:creationId xmlns:p14="http://schemas.microsoft.com/office/powerpoint/2010/main" val="353919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221C2-56B3-4BEE-9A94-D0892C7B9BC4}"/>
              </a:ext>
            </a:extLst>
          </p:cNvPr>
          <p:cNvSpPr>
            <a:spLocks noGrp="1"/>
          </p:cNvSpPr>
          <p:nvPr>
            <p:ph type="title"/>
          </p:nvPr>
        </p:nvSpPr>
        <p:spPr>
          <a:xfrm>
            <a:off x="900723" y="130664"/>
            <a:ext cx="10515600" cy="924414"/>
          </a:xfrm>
        </p:spPr>
        <p:txBody>
          <a:bodyPr/>
          <a:lstStyle/>
          <a:p>
            <a:r>
              <a:rPr lang="en-US" altLang="zh-CN" b="1" dirty="0"/>
              <a:t>Weak focusing ring</a:t>
            </a:r>
            <a:r>
              <a:rPr lang="zh-CN" altLang="en-US" b="1" dirty="0"/>
              <a:t>（弱聚焦环）</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C65B375-49AC-460A-8FA0-FC3DFADF4F2D}"/>
                  </a:ext>
                </a:extLst>
              </p:cNvPr>
              <p:cNvSpPr>
                <a:spLocks noGrp="1"/>
              </p:cNvSpPr>
              <p:nvPr>
                <p:ph idx="1"/>
              </p:nvPr>
            </p:nvSpPr>
            <p:spPr>
              <a:xfrm>
                <a:off x="838200" y="1391138"/>
                <a:ext cx="10515600" cy="5197231"/>
              </a:xfrm>
            </p:spPr>
            <p:txBody>
              <a:bodyPr>
                <a:normAutofit lnSpcReduction="10000"/>
              </a:bodyPr>
              <a:lstStyle/>
              <a:p>
                <a:pPr marL="8974" marR="3590" indent="0" algn="just">
                  <a:lnSpc>
                    <a:spcPct val="103000"/>
                  </a:lnSpc>
                  <a:spcBef>
                    <a:spcPts val="201"/>
                  </a:spcBef>
                  <a:buNone/>
                </a:pPr>
                <a:r>
                  <a:rPr lang="en-US" altLang="zh-CN" dirty="0"/>
                  <a:t>The up and down pole faces of the bending magnet are not parallel</a:t>
                </a:r>
                <a:r>
                  <a:rPr lang="zh-CN" altLang="en-US" dirty="0"/>
                  <a:t>，</a:t>
                </a:r>
                <a:r>
                  <a:rPr lang="en-US" altLang="zh-CN" dirty="0"/>
                  <a:t>it means </a:t>
                </a:r>
                <a14:m>
                  <m:oMath xmlns:m="http://schemas.openxmlformats.org/officeDocument/2006/math">
                    <m:f>
                      <m:fPr>
                        <m:ctrlPr>
                          <a:rPr lang="en-US" altLang="zh-CN" i="1">
                            <a:latin typeface="Cambria Math" panose="02040503050406030204" pitchFamily="18" charset="0"/>
                          </a:rPr>
                        </m:ctrlPr>
                      </m:fPr>
                      <m:num>
                        <m:r>
                          <a:rPr lang="zh-CN" altLang="en-US"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B</m:t>
                            </m:r>
                          </m:e>
                          <m:sub>
                            <m:r>
                              <m:rPr>
                                <m:sty m:val="p"/>
                              </m:rPr>
                              <a:rPr lang="en-US" altLang="zh-CN" i="1">
                                <a:latin typeface="Cambria Math" panose="02040503050406030204" pitchFamily="18" charset="0"/>
                              </a:rPr>
                              <m:t>y</m:t>
                            </m:r>
                          </m:sub>
                        </m:sSub>
                      </m:num>
                      <m:den>
                        <m:r>
                          <a:rPr lang="zh-CN" altLang="en-US" i="1">
                            <a:latin typeface="Cambria Math" panose="02040503050406030204" pitchFamily="18" charset="0"/>
                          </a:rPr>
                          <m:t>𝜕</m:t>
                        </m:r>
                        <m:r>
                          <m:rPr>
                            <m:sty m:val="p"/>
                          </m:rPr>
                          <a:rPr lang="en-US" altLang="zh-CN" i="1">
                            <a:latin typeface="Cambria Math" panose="02040503050406030204" pitchFamily="18" charset="0"/>
                          </a:rPr>
                          <m:t>x</m:t>
                        </m:r>
                      </m:den>
                    </m:f>
                    <m:r>
                      <a:rPr lang="en-US" altLang="zh-CN" i="1">
                        <a:latin typeface="Cambria Math" panose="02040503050406030204" pitchFamily="18" charset="0"/>
                      </a:rPr>
                      <m:t> </m:t>
                    </m:r>
                    <m:r>
                      <a:rPr lang="en-US" altLang="zh-CN" i="1" smtClean="0">
                        <a:latin typeface="Cambria Math" panose="02040503050406030204" pitchFamily="18" charset="0"/>
                      </a:rPr>
                      <m:t>≠</m:t>
                    </m:r>
                    <m:r>
                      <a:rPr lang="en-US" altLang="zh-CN" b="0" i="1" smtClean="0">
                        <a:latin typeface="Cambria Math" panose="02040503050406030204" pitchFamily="18" charset="0"/>
                      </a:rPr>
                      <m:t>0</m:t>
                    </m:r>
                  </m:oMath>
                </a14:m>
                <a:r>
                  <a:rPr lang="en-US" altLang="zh-CN" dirty="0"/>
                  <a:t>, let n= -</a:t>
                </a:r>
                <a14:m>
                  <m:oMath xmlns:m="http://schemas.openxmlformats.org/officeDocument/2006/math">
                    <m:f>
                      <m:fPr>
                        <m:ctrlPr>
                          <a:rPr lang="en-US" altLang="zh-CN" i="1" dirty="0">
                            <a:latin typeface="Cambria Math" panose="02040503050406030204" pitchFamily="18" charset="0"/>
                          </a:rPr>
                        </m:ctrlPr>
                      </m:fPr>
                      <m:num>
                        <m:r>
                          <m:rPr>
                            <m:nor/>
                          </m:rPr>
                          <a:rPr lang="el-GR" altLang="zh-CN" dirty="0"/>
                          <m:t>ρ</m:t>
                        </m:r>
                      </m:num>
                      <m:den>
                        <m:r>
                          <a:rPr lang="en-US" altLang="zh-CN" i="1" dirty="0">
                            <a:latin typeface="Cambria Math" panose="02040503050406030204" pitchFamily="18" charset="0"/>
                          </a:rPr>
                          <m:t>𝐵</m:t>
                        </m:r>
                      </m:den>
                    </m:f>
                    <m:f>
                      <m:fPr>
                        <m:ctrlPr>
                          <a:rPr lang="en-US" altLang="zh-CN" i="1">
                            <a:latin typeface="Cambria Math" panose="02040503050406030204" pitchFamily="18" charset="0"/>
                          </a:rPr>
                        </m:ctrlPr>
                      </m:fPr>
                      <m:num>
                        <m:r>
                          <a:rPr lang="zh-CN" altLang="en-US"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B</m:t>
                            </m:r>
                          </m:e>
                          <m:sub>
                            <m:r>
                              <m:rPr>
                                <m:sty m:val="p"/>
                              </m:rPr>
                              <a:rPr lang="en-US" altLang="zh-CN" i="1">
                                <a:latin typeface="Cambria Math" panose="02040503050406030204" pitchFamily="18" charset="0"/>
                              </a:rPr>
                              <m:t>y</m:t>
                            </m:r>
                          </m:sub>
                        </m:sSub>
                      </m:num>
                      <m:den>
                        <m:r>
                          <a:rPr lang="zh-CN" altLang="en-US" i="1">
                            <a:latin typeface="Cambria Math" panose="02040503050406030204" pitchFamily="18" charset="0"/>
                          </a:rPr>
                          <m:t>𝜕</m:t>
                        </m:r>
                        <m:r>
                          <m:rPr>
                            <m:sty m:val="p"/>
                          </m:rPr>
                          <a:rPr lang="en-US" altLang="zh-CN" i="1">
                            <a:latin typeface="Cambria Math" panose="02040503050406030204" pitchFamily="18" charset="0"/>
                          </a:rPr>
                          <m:t>x</m:t>
                        </m:r>
                      </m:den>
                    </m:f>
                    <m:r>
                      <a:rPr lang="en-US" altLang="zh-CN" b="0" i="0" smtClean="0">
                        <a:latin typeface="Cambria Math" panose="02040503050406030204" pitchFamily="18" charset="0"/>
                      </a:rPr>
                      <m:t>,</m:t>
                    </m:r>
                  </m:oMath>
                </a14:m>
                <a:r>
                  <a:rPr lang="en-US" altLang="zh-CN" dirty="0"/>
                  <a:t> 0&lt;n</a:t>
                </a:r>
                <a14:m>
                  <m:oMath xmlns:m="http://schemas.openxmlformats.org/officeDocument/2006/math">
                    <m:r>
                      <a:rPr lang="el-GR" altLang="zh-CN" i="1" dirty="0">
                        <a:latin typeface="Cambria Math" panose="02040503050406030204" pitchFamily="18" charset="0"/>
                      </a:rPr>
                      <m:t> </m:t>
                    </m:r>
                  </m:oMath>
                </a14:m>
                <a:r>
                  <a:rPr lang="en-US" altLang="zh-CN" dirty="0"/>
                  <a:t>&lt;1</a:t>
                </a:r>
              </a:p>
              <a:p>
                <a:pPr marL="8974" marR="3590" indent="0" algn="just">
                  <a:lnSpc>
                    <a:spcPct val="103000"/>
                  </a:lnSpc>
                  <a:spcBef>
                    <a:spcPts val="201"/>
                  </a:spcBef>
                  <a:buNone/>
                </a:pPr>
                <a:r>
                  <a:rPr lang="en-US" altLang="zh-CN" dirty="0"/>
                  <a:t>If the ring is made of a single uniform combined-function magnet, </a:t>
                </a:r>
                <a14:m>
                  <m:oMath xmlns:m="http://schemas.openxmlformats.org/officeDocument/2006/math">
                    <m:r>
                      <m:rPr>
                        <m:sty m:val="p"/>
                      </m:rPr>
                      <a:rPr lang="en-US" altLang="zh-CN" i="1" smtClean="0">
                        <a:latin typeface="Cambria Math" panose="02040503050406030204" pitchFamily="18" charset="0"/>
                      </a:rPr>
                      <m:t>x</m:t>
                    </m:r>
                    <m:r>
                      <a:rPr lang="en-US" altLang="zh-CN" i="1" smtClean="0">
                        <a:latin typeface="Cambria Math" panose="02040503050406030204" pitchFamily="18" charset="0"/>
                      </a:rPr>
                      <m:t> </m:t>
                    </m:r>
                  </m:oMath>
                </a14:m>
                <a:r>
                  <a:rPr lang="en-US" altLang="zh-CN" dirty="0"/>
                  <a:t> and </a:t>
                </a:r>
                <a14:m>
                  <m:oMath xmlns:m="http://schemas.openxmlformats.org/officeDocument/2006/math">
                    <m:r>
                      <m:rPr>
                        <m:sty m:val="p"/>
                      </m:rPr>
                      <a:rPr lang="en-US" altLang="zh-CN">
                        <a:latin typeface="Cambria Math" panose="02040503050406030204" pitchFamily="18" charset="0"/>
                      </a:rPr>
                      <m:t>y</m:t>
                    </m:r>
                  </m:oMath>
                </a14:m>
                <a:r>
                  <a:rPr lang="en-US" altLang="zh-CN" dirty="0"/>
                  <a:t> satisfy the following equation  </a:t>
                </a:r>
              </a:p>
              <a:p>
                <a:pPr marL="8974" marR="3590" indent="0" algn="just">
                  <a:lnSpc>
                    <a:spcPct val="103000"/>
                  </a:lnSpc>
                  <a:spcBef>
                    <a:spcPts val="201"/>
                  </a:spcBef>
                  <a:buNone/>
                </a:pPr>
                <a14:m>
                  <m:oMath xmlns:m="http://schemas.openxmlformats.org/officeDocument/2006/math">
                    <m:r>
                      <m:rPr>
                        <m:sty m:val="p"/>
                      </m:rPr>
                      <a:rPr lang="en-US" altLang="zh-CN" i="1">
                        <a:latin typeface="Cambria Math" panose="02040503050406030204" pitchFamily="18" charset="0"/>
                      </a:rPr>
                      <m:t>x</m:t>
                    </m:r>
                    <m:r>
                      <a:rPr lang="en-US" altLang="zh-CN" i="1">
                        <a:latin typeface="Cambria Math" panose="02040503050406030204" pitchFamily="18" charset="0"/>
                      </a:rPr>
                      <m:t> </m:t>
                    </m:r>
                  </m:oMath>
                </a14:m>
                <a:r>
                  <a:rPr lang="en-US" altLang="zh-CN" dirty="0">
                    <a:latin typeface="新宋体" panose="02010609030101010101" pitchFamily="49" charset="-122"/>
                    <a:ea typeface="新宋体" panose="02010609030101010101" pitchFamily="49" charset="-122"/>
                  </a:rPr>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1</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𝑛</m:t>
                        </m:r>
                      </m:num>
                      <m:den>
                        <m:sSup>
                          <m:sSupPr>
                            <m:ctrlPr>
                              <a:rPr lang="en-US" altLang="zh-CN" i="1" dirty="0">
                                <a:latin typeface="Cambria Math" panose="02040503050406030204" pitchFamily="18" charset="0"/>
                              </a:rPr>
                            </m:ctrlPr>
                          </m:sSupPr>
                          <m:e>
                            <m:r>
                              <m:rPr>
                                <m:nor/>
                              </m:rPr>
                              <a:rPr lang="el-GR" altLang="zh-CN" dirty="0"/>
                              <m:t>ρ</m:t>
                            </m:r>
                          </m:e>
                          <m:sup>
                            <m:r>
                              <a:rPr lang="en-US" altLang="zh-CN" i="1" dirty="0">
                                <a:latin typeface="Cambria Math" panose="02040503050406030204" pitchFamily="18" charset="0"/>
                              </a:rPr>
                              <m:t>2</m:t>
                            </m:r>
                          </m:sup>
                        </m:sSup>
                      </m:den>
                    </m:f>
                  </m:oMath>
                </a14:m>
                <a:r>
                  <a:rPr lang="en-US" altLang="zh-CN" dirty="0"/>
                  <a:t> </a:t>
                </a:r>
                <a14:m>
                  <m:oMath xmlns:m="http://schemas.openxmlformats.org/officeDocument/2006/math">
                    <m:r>
                      <m:rPr>
                        <m:sty m:val="p"/>
                      </m:rPr>
                      <a:rPr lang="en-US" altLang="zh-CN" i="1">
                        <a:latin typeface="Cambria Math" panose="02040503050406030204" pitchFamily="18" charset="0"/>
                      </a:rPr>
                      <m:t>x</m:t>
                    </m:r>
                  </m:oMath>
                </a14:m>
                <a:r>
                  <a:rPr lang="en-US" altLang="zh-CN" dirty="0"/>
                  <a:t>=0, </a:t>
                </a:r>
                <a14:m>
                  <m:oMath xmlns:m="http://schemas.openxmlformats.org/officeDocument/2006/math">
                    <m:r>
                      <a:rPr lang="en-US" altLang="zh-CN" b="0" i="1" smtClean="0">
                        <a:latin typeface="Cambria Math" panose="02040503050406030204" pitchFamily="18" charset="0"/>
                      </a:rPr>
                      <m:t>𝑦</m:t>
                    </m:r>
                    <m:r>
                      <a:rPr lang="en-US" altLang="zh-CN" i="1">
                        <a:latin typeface="Cambria Math" panose="02040503050406030204" pitchFamily="18" charset="0"/>
                      </a:rPr>
                      <m:t> </m:t>
                    </m:r>
                  </m:oMath>
                </a14:m>
                <a:r>
                  <a:rPr lang="en-US" altLang="zh-CN" dirty="0">
                    <a:latin typeface="新宋体" panose="02010609030101010101" pitchFamily="49" charset="-122"/>
                    <a:ea typeface="新宋体" panose="02010609030101010101" pitchFamily="49" charset="-122"/>
                  </a:rPr>
                  <a:t>″+ </a:t>
                </a:r>
                <a14:m>
                  <m:oMath xmlns:m="http://schemas.openxmlformats.org/officeDocument/2006/math">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𝑛</m:t>
                        </m:r>
                      </m:num>
                      <m:den>
                        <m:sSup>
                          <m:sSupPr>
                            <m:ctrlPr>
                              <a:rPr lang="en-US" altLang="zh-CN" i="1" dirty="0">
                                <a:latin typeface="Cambria Math" panose="02040503050406030204" pitchFamily="18" charset="0"/>
                              </a:rPr>
                            </m:ctrlPr>
                          </m:sSupPr>
                          <m:e>
                            <m:r>
                              <m:rPr>
                                <m:nor/>
                              </m:rPr>
                              <a:rPr lang="el-GR" altLang="zh-CN" dirty="0"/>
                              <m:t>ρ</m:t>
                            </m:r>
                          </m:e>
                          <m:sup>
                            <m:r>
                              <a:rPr lang="en-US" altLang="zh-CN" i="1" dirty="0">
                                <a:latin typeface="Cambria Math" panose="02040503050406030204" pitchFamily="18" charset="0"/>
                              </a:rPr>
                              <m:t>2</m:t>
                            </m:r>
                          </m:sup>
                        </m:sSup>
                      </m:den>
                    </m:f>
                  </m:oMath>
                </a14:m>
                <a:r>
                  <a:rPr lang="en-US" altLang="zh-CN" dirty="0"/>
                  <a:t> </a:t>
                </a:r>
                <a14:m>
                  <m:oMath xmlns:m="http://schemas.openxmlformats.org/officeDocument/2006/math">
                    <m:r>
                      <a:rPr lang="en-US" altLang="zh-CN" b="0" i="1" dirty="0" smtClean="0">
                        <a:latin typeface="Cambria Math" panose="02040503050406030204" pitchFamily="18" charset="0"/>
                      </a:rPr>
                      <m:t>𝑦</m:t>
                    </m:r>
                  </m:oMath>
                </a14:m>
                <a:r>
                  <a:rPr lang="en-US" altLang="zh-CN" dirty="0"/>
                  <a:t>=0</a:t>
                </a:r>
              </a:p>
              <a:p>
                <a:pPr marL="8974" marR="3590" indent="0" algn="just">
                  <a:lnSpc>
                    <a:spcPct val="103000"/>
                  </a:lnSpc>
                  <a:spcBef>
                    <a:spcPts val="201"/>
                  </a:spcBef>
                  <a:buNone/>
                </a:pPr>
                <a:r>
                  <a:rPr lang="en-US" altLang="zh-CN" dirty="0"/>
                  <a:t>Solving the equations one can get </a:t>
                </a:r>
              </a:p>
              <a:p>
                <a:pPr marL="8974" marR="3590" indent="0" algn="just">
                  <a:lnSpc>
                    <a:spcPct val="103000"/>
                  </a:lnSpc>
                  <a:spcBef>
                    <a:spcPts val="201"/>
                  </a:spcBef>
                  <a:buNone/>
                </a:pPr>
                <a14:m>
                  <m:oMath xmlns:m="http://schemas.openxmlformats.org/officeDocument/2006/math">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0</m:t>
                        </m:r>
                      </m:sub>
                    </m:sSub>
                    <m:r>
                      <a:rPr lang="en-US" altLang="zh-CN" b="0" i="1" dirty="0" smtClean="0">
                        <a:latin typeface="Cambria Math" panose="02040503050406030204" pitchFamily="18" charset="0"/>
                      </a:rPr>
                      <m:t>𝑐𝑜𝑠</m:t>
                    </m:r>
                    <m:f>
                      <m:fPr>
                        <m:ctrlPr>
                          <a:rPr lang="en-US" altLang="zh-CN" i="1" dirty="0">
                            <a:latin typeface="Cambria Math" panose="02040503050406030204" pitchFamily="18" charset="0"/>
                          </a:rPr>
                        </m:ctrlPr>
                      </m:fPr>
                      <m:num>
                        <m:rad>
                          <m:radPr>
                            <m:degHide m:val="on"/>
                            <m:ctrlPr>
                              <a:rPr lang="en-US" altLang="zh-CN" i="1" dirty="0">
                                <a:latin typeface="Cambria Math" panose="02040503050406030204" pitchFamily="18" charset="0"/>
                              </a:rPr>
                            </m:ctrlPr>
                          </m:radPr>
                          <m:deg/>
                          <m:e>
                            <m:r>
                              <a:rPr lang="en-US" altLang="zh-CN" b="0" i="1" dirty="0" smtClean="0">
                                <a:latin typeface="Cambria Math" panose="02040503050406030204" pitchFamily="18" charset="0"/>
                              </a:rPr>
                              <m:t>1</m:t>
                            </m:r>
                            <m:r>
                              <a:rPr lang="en-US" altLang="zh-CN" i="1" dirty="0">
                                <a:latin typeface="Cambria Math" panose="02040503050406030204" pitchFamily="18" charset="0"/>
                              </a:rPr>
                              <m:t>−</m:t>
                            </m:r>
                            <m:r>
                              <a:rPr lang="en-US" altLang="zh-CN" i="1" dirty="0">
                                <a:latin typeface="Cambria Math" panose="02040503050406030204" pitchFamily="18" charset="0"/>
                              </a:rPr>
                              <m:t>𝑛</m:t>
                            </m:r>
                          </m:e>
                        </m:rad>
                        <m:r>
                          <a:rPr lang="en-US" altLang="zh-CN" i="1" dirty="0">
                            <a:latin typeface="Cambria Math" panose="02040503050406030204" pitchFamily="18" charset="0"/>
                          </a:rPr>
                          <m:t>𝑠</m:t>
                        </m:r>
                      </m:num>
                      <m:den>
                        <m:r>
                          <m:rPr>
                            <m:nor/>
                          </m:rPr>
                          <a:rPr lang="el-GR" altLang="zh-CN" dirty="0"/>
                          <m:t>ρ</m:t>
                        </m:r>
                      </m:den>
                    </m:f>
                  </m:oMath>
                </a14:m>
                <a:r>
                  <a:rPr lang="en-US" altLang="zh-CN" dirty="0"/>
                  <a:t>+ </a:t>
                </a:r>
                <a14:m>
                  <m:oMath xmlns:m="http://schemas.openxmlformats.org/officeDocument/2006/math">
                    <m:sSubSup>
                      <m:sSubSupPr>
                        <m:ctrlPr>
                          <a:rPr lang="en-US" altLang="zh-CN" i="1" dirty="0" smtClean="0">
                            <a:latin typeface="Cambria Math" panose="02040503050406030204" pitchFamily="18" charset="0"/>
                          </a:rPr>
                        </m:ctrlPr>
                      </m:sSubSupPr>
                      <m:e>
                        <m:r>
                          <a:rPr lang="en-US" altLang="zh-CN" i="1" dirty="0">
                            <a:latin typeface="Cambria Math" panose="02040503050406030204" pitchFamily="18" charset="0"/>
                          </a:rPr>
                          <m:t>𝑥</m:t>
                        </m:r>
                      </m:e>
                      <m:sub>
                        <m:r>
                          <a:rPr lang="en-US" altLang="zh-CN" b="0" i="1" dirty="0" smtClean="0">
                            <a:latin typeface="Cambria Math" panose="02040503050406030204" pitchFamily="18" charset="0"/>
                          </a:rPr>
                          <m:t>0</m:t>
                        </m:r>
                      </m:sub>
                      <m:sup>
                        <m:r>
                          <a:rPr lang="en-US" altLang="zh-CN" b="0" i="1" dirty="0" smtClean="0">
                            <a:latin typeface="Cambria Math" panose="02040503050406030204" pitchFamily="18" charset="0"/>
                          </a:rPr>
                          <m:t>′</m:t>
                        </m:r>
                      </m:sup>
                    </m:sSubSup>
                    <m:r>
                      <a:rPr lang="en-US" altLang="zh-CN" b="0" i="1" dirty="0" smtClean="0">
                        <a:latin typeface="Cambria Math" panose="02040503050406030204" pitchFamily="18" charset="0"/>
                      </a:rPr>
                      <m:t>𝑠𝑖𝑛</m:t>
                    </m:r>
                    <m:f>
                      <m:fPr>
                        <m:ctrlPr>
                          <a:rPr lang="en-US" altLang="zh-CN" i="1" dirty="0">
                            <a:latin typeface="Cambria Math" panose="02040503050406030204" pitchFamily="18" charset="0"/>
                          </a:rPr>
                        </m:ctrlPr>
                      </m:fPr>
                      <m:num>
                        <m:rad>
                          <m:radPr>
                            <m:degHide m:val="on"/>
                            <m:ctrlPr>
                              <a:rPr lang="en-US" altLang="zh-CN" i="1" dirty="0" smtClean="0">
                                <a:latin typeface="Cambria Math" panose="02040503050406030204" pitchFamily="18" charset="0"/>
                              </a:rPr>
                            </m:ctrlPr>
                          </m:radPr>
                          <m:deg/>
                          <m:e>
                            <m:r>
                              <a:rPr lang="en-US" altLang="zh-CN" b="0" i="1" dirty="0" smtClean="0">
                                <a:latin typeface="Cambria Math" panose="02040503050406030204" pitchFamily="18" charset="0"/>
                              </a:rPr>
                              <m:t>1−</m:t>
                            </m:r>
                            <m:r>
                              <a:rPr lang="en-US" altLang="zh-CN" b="0" i="1" dirty="0" smtClean="0">
                                <a:latin typeface="Cambria Math" panose="02040503050406030204" pitchFamily="18" charset="0"/>
                              </a:rPr>
                              <m:t>𝑛</m:t>
                            </m:r>
                          </m:e>
                        </m:rad>
                        <m:r>
                          <a:rPr lang="en-US" altLang="zh-CN" i="1" dirty="0">
                            <a:latin typeface="Cambria Math" panose="02040503050406030204" pitchFamily="18" charset="0"/>
                          </a:rPr>
                          <m:t>𝑠</m:t>
                        </m:r>
                      </m:num>
                      <m:den>
                        <m:r>
                          <m:rPr>
                            <m:nor/>
                          </m:rPr>
                          <a:rPr lang="el-GR" altLang="zh-CN" dirty="0"/>
                          <m:t>ρ</m:t>
                        </m:r>
                      </m:den>
                    </m:f>
                  </m:oMath>
                </a14:m>
                <a:r>
                  <a:rPr lang="en-US" altLang="zh-CN" dirty="0"/>
                  <a:t>, </a:t>
                </a:r>
                <a14:m>
                  <m:oMath xmlns:m="http://schemas.openxmlformats.org/officeDocument/2006/math">
                    <m:r>
                      <a:rPr lang="en-US" altLang="zh-CN" b="0" i="1" dirty="0" smtClean="0">
                        <a:latin typeface="Cambria Math" panose="02040503050406030204" pitchFamily="18" charset="0"/>
                      </a:rPr>
                      <m:t>𝑦</m:t>
                    </m:r>
                    <m:r>
                      <a:rPr lang="en-US" altLang="zh-CN" i="1" dirty="0">
                        <a:latin typeface="Cambria Math" panose="02040503050406030204" pitchFamily="18" charset="0"/>
                      </a:rPr>
                      <m:t>=</m:t>
                    </m:r>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𝑦</m:t>
                        </m:r>
                      </m:e>
                      <m:sub>
                        <m:r>
                          <a:rPr lang="en-US" altLang="zh-CN" i="1" dirty="0">
                            <a:latin typeface="Cambria Math" panose="02040503050406030204" pitchFamily="18" charset="0"/>
                          </a:rPr>
                          <m:t>0</m:t>
                        </m:r>
                      </m:sub>
                    </m:sSub>
                    <m:r>
                      <a:rPr lang="en-US" altLang="zh-CN" i="1" dirty="0">
                        <a:latin typeface="Cambria Math" panose="02040503050406030204" pitchFamily="18" charset="0"/>
                      </a:rPr>
                      <m:t>𝑐𝑜𝑠</m:t>
                    </m:r>
                    <m:f>
                      <m:fPr>
                        <m:ctrlPr>
                          <a:rPr lang="en-US" altLang="zh-CN" i="1" dirty="0">
                            <a:latin typeface="Cambria Math" panose="02040503050406030204" pitchFamily="18" charset="0"/>
                          </a:rPr>
                        </m:ctrlPr>
                      </m:fPr>
                      <m:num>
                        <m:rad>
                          <m:radPr>
                            <m:degHide m:val="on"/>
                            <m:ctrlPr>
                              <a:rPr lang="en-US" altLang="zh-CN" i="1" dirty="0">
                                <a:latin typeface="Cambria Math" panose="02040503050406030204" pitchFamily="18" charset="0"/>
                              </a:rPr>
                            </m:ctrlPr>
                          </m:radPr>
                          <m:deg/>
                          <m:e>
                            <m:r>
                              <a:rPr lang="en-US" altLang="zh-CN" i="1" dirty="0">
                                <a:latin typeface="Cambria Math" panose="02040503050406030204" pitchFamily="18" charset="0"/>
                              </a:rPr>
                              <m:t>𝑛</m:t>
                            </m:r>
                          </m:e>
                        </m:rad>
                        <m:r>
                          <a:rPr lang="en-US" altLang="zh-CN" i="1" dirty="0">
                            <a:latin typeface="Cambria Math" panose="02040503050406030204" pitchFamily="18" charset="0"/>
                          </a:rPr>
                          <m:t>𝑠</m:t>
                        </m:r>
                      </m:num>
                      <m:den>
                        <m:r>
                          <m:rPr>
                            <m:nor/>
                          </m:rPr>
                          <a:rPr lang="el-GR" altLang="zh-CN" dirty="0"/>
                          <m:t>ρ</m:t>
                        </m:r>
                      </m:den>
                    </m:f>
                  </m:oMath>
                </a14:m>
                <a:r>
                  <a:rPr lang="en-US" altLang="zh-CN" dirty="0"/>
                  <a:t>+ </a:t>
                </a:r>
                <a14:m>
                  <m:oMath xmlns:m="http://schemas.openxmlformats.org/officeDocument/2006/math">
                    <m:sSubSup>
                      <m:sSubSupPr>
                        <m:ctrlPr>
                          <a:rPr lang="en-US" altLang="zh-CN" i="1" dirty="0">
                            <a:latin typeface="Cambria Math" panose="02040503050406030204" pitchFamily="18" charset="0"/>
                          </a:rPr>
                        </m:ctrlPr>
                      </m:sSubSupPr>
                      <m:e>
                        <m:r>
                          <a:rPr lang="en-US" altLang="zh-CN" b="0" i="1" dirty="0" smtClean="0">
                            <a:latin typeface="Cambria Math" panose="02040503050406030204" pitchFamily="18" charset="0"/>
                          </a:rPr>
                          <m:t>𝑦</m:t>
                        </m:r>
                      </m:e>
                      <m:sub>
                        <m:r>
                          <a:rPr lang="en-US" altLang="zh-CN" i="1" dirty="0">
                            <a:latin typeface="Cambria Math" panose="02040503050406030204" pitchFamily="18" charset="0"/>
                          </a:rPr>
                          <m:t>0</m:t>
                        </m:r>
                      </m:sub>
                      <m:sup>
                        <m:r>
                          <a:rPr lang="en-US" altLang="zh-CN" i="1" dirty="0">
                            <a:latin typeface="Cambria Math" panose="02040503050406030204" pitchFamily="18" charset="0"/>
                          </a:rPr>
                          <m:t>′</m:t>
                        </m:r>
                      </m:sup>
                    </m:sSubSup>
                    <m:r>
                      <a:rPr lang="en-US" altLang="zh-CN" i="1" dirty="0">
                        <a:latin typeface="Cambria Math" panose="02040503050406030204" pitchFamily="18" charset="0"/>
                      </a:rPr>
                      <m:t>𝑠𝑖𝑛</m:t>
                    </m:r>
                    <m:f>
                      <m:fPr>
                        <m:ctrlPr>
                          <a:rPr lang="en-US" altLang="zh-CN" i="1" dirty="0">
                            <a:latin typeface="Cambria Math" panose="02040503050406030204" pitchFamily="18" charset="0"/>
                          </a:rPr>
                        </m:ctrlPr>
                      </m:fPr>
                      <m:num>
                        <m:rad>
                          <m:radPr>
                            <m:degHide m:val="on"/>
                            <m:ctrlPr>
                              <a:rPr lang="en-US" altLang="zh-CN" i="1" dirty="0">
                                <a:latin typeface="Cambria Math" panose="02040503050406030204" pitchFamily="18" charset="0"/>
                              </a:rPr>
                            </m:ctrlPr>
                          </m:radPr>
                          <m:deg/>
                          <m:e>
                            <m:r>
                              <a:rPr lang="en-US" altLang="zh-CN" i="1" dirty="0">
                                <a:latin typeface="Cambria Math" panose="02040503050406030204" pitchFamily="18" charset="0"/>
                              </a:rPr>
                              <m:t>𝑛</m:t>
                            </m:r>
                          </m:e>
                        </m:rad>
                        <m:r>
                          <a:rPr lang="en-US" altLang="zh-CN" i="1" dirty="0">
                            <a:latin typeface="Cambria Math" panose="02040503050406030204" pitchFamily="18" charset="0"/>
                          </a:rPr>
                          <m:t>𝑠</m:t>
                        </m:r>
                      </m:num>
                      <m:den>
                        <m:r>
                          <m:rPr>
                            <m:nor/>
                          </m:rPr>
                          <a:rPr lang="el-GR" altLang="zh-CN" dirty="0"/>
                          <m:t>ρ</m:t>
                        </m:r>
                      </m:den>
                    </m:f>
                  </m:oMath>
                </a14:m>
                <a:endParaRPr lang="en-US" altLang="zh-CN" dirty="0"/>
              </a:p>
              <a:p>
                <a:pPr marL="8974" marR="3590" indent="0" algn="just">
                  <a:lnSpc>
                    <a:spcPct val="103000"/>
                  </a:lnSpc>
                  <a:spcBef>
                    <a:spcPts val="201"/>
                  </a:spcBef>
                  <a:buNone/>
                </a:pPr>
                <a:r>
                  <a:rPr lang="en-US" altLang="zh-CN" dirty="0"/>
                  <a:t>It means both x and y motion are stable. The ring is called weak focusing ring. From index n one can get the gradient </a:t>
                </a:r>
                <a14:m>
                  <m:oMath xmlns:m="http://schemas.openxmlformats.org/officeDocument/2006/math">
                    <m:r>
                      <a:rPr lang="en-US" altLang="zh-CN" i="1" dirty="0" smtClean="0">
                        <a:latin typeface="Cambria Math" panose="02040503050406030204" pitchFamily="18" charset="0"/>
                      </a:rPr>
                      <m:t>𝐺</m:t>
                    </m:r>
                    <m:r>
                      <a:rPr lang="en-US" altLang="zh-CN" b="0" i="1" dirty="0" smtClean="0">
                        <a:latin typeface="Cambria Math" panose="02040503050406030204" pitchFamily="18" charset="0"/>
                      </a:rPr>
                      <m:t>=</m:t>
                    </m:r>
                    <m:f>
                      <m:fPr>
                        <m:ctrlPr>
                          <a:rPr lang="en-US" altLang="zh-CN" i="1">
                            <a:latin typeface="Cambria Math" panose="02040503050406030204" pitchFamily="18" charset="0"/>
                          </a:rPr>
                        </m:ctrlPr>
                      </m:fPr>
                      <m:num>
                        <m:r>
                          <a:rPr lang="zh-CN" altLang="en-US"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B</m:t>
                            </m:r>
                          </m:e>
                          <m:sub>
                            <m:r>
                              <m:rPr>
                                <m:sty m:val="p"/>
                              </m:rPr>
                              <a:rPr lang="en-US" altLang="zh-CN" i="1">
                                <a:latin typeface="Cambria Math" panose="02040503050406030204" pitchFamily="18" charset="0"/>
                              </a:rPr>
                              <m:t>y</m:t>
                            </m:r>
                          </m:sub>
                        </m:sSub>
                      </m:num>
                      <m:den>
                        <m:r>
                          <a:rPr lang="zh-CN" altLang="en-US" i="1">
                            <a:latin typeface="Cambria Math" panose="02040503050406030204" pitchFamily="18" charset="0"/>
                          </a:rPr>
                          <m:t>𝜕</m:t>
                        </m:r>
                        <m:r>
                          <m:rPr>
                            <m:sty m:val="p"/>
                          </m:rPr>
                          <a:rPr lang="en-US" altLang="zh-CN" i="1">
                            <a:latin typeface="Cambria Math" panose="02040503050406030204" pitchFamily="18" charset="0"/>
                          </a:rPr>
                          <m:t>x</m:t>
                        </m:r>
                      </m:den>
                    </m:f>
                  </m:oMath>
                </a14:m>
                <a:r>
                  <a:rPr lang="en-US" altLang="zh-CN" dirty="0"/>
                  <a:t>= -</a:t>
                </a:r>
                <a14:m>
                  <m:oMath xmlns:m="http://schemas.openxmlformats.org/officeDocument/2006/math">
                    <m:f>
                      <m:fPr>
                        <m:ctrlPr>
                          <a:rPr lang="en-US" altLang="zh-CN" i="1" dirty="0">
                            <a:latin typeface="Cambria Math" panose="02040503050406030204" pitchFamily="18" charset="0"/>
                          </a:rPr>
                        </m:ctrlPr>
                      </m:fPr>
                      <m:num>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B</m:t>
                            </m:r>
                          </m:e>
                          <m:sub>
                            <m:r>
                              <a:rPr lang="en-US" altLang="zh-CN" b="0" i="1" smtClean="0">
                                <a:latin typeface="Cambria Math" panose="02040503050406030204" pitchFamily="18" charset="0"/>
                              </a:rPr>
                              <m:t>0</m:t>
                            </m:r>
                          </m:sub>
                        </m:sSub>
                        <m:r>
                          <a:rPr lang="en-US" altLang="zh-CN" i="1" dirty="0">
                            <a:latin typeface="Cambria Math" panose="02040503050406030204" pitchFamily="18" charset="0"/>
                          </a:rPr>
                          <m:t>𝑛</m:t>
                        </m:r>
                      </m:num>
                      <m:den>
                        <m:r>
                          <m:rPr>
                            <m:nor/>
                          </m:rPr>
                          <a:rPr lang="el-GR" altLang="zh-CN" dirty="0"/>
                          <m:t>ρ</m:t>
                        </m:r>
                      </m:den>
                    </m:f>
                  </m:oMath>
                </a14:m>
                <a:r>
                  <a:rPr lang="en-US" altLang="zh-CN" dirty="0"/>
                  <a:t> </a:t>
                </a:r>
                <a:endParaRPr lang="zh-CN" altLang="en-US" dirty="0"/>
              </a:p>
              <a:p>
                <a:pPr marL="8974" marR="3590" indent="0" algn="just">
                  <a:lnSpc>
                    <a:spcPct val="103000"/>
                  </a:lnSpc>
                  <a:spcBef>
                    <a:spcPts val="201"/>
                  </a:spcBef>
                  <a:buNone/>
                </a:pPr>
                <a:endParaRPr lang="en-US" altLang="zh-CN" dirty="0"/>
              </a:p>
            </p:txBody>
          </p:sp>
        </mc:Choice>
        <mc:Fallback xmlns="">
          <p:sp>
            <p:nvSpPr>
              <p:cNvPr id="3" name="内容占位符 2">
                <a:extLst>
                  <a:ext uri="{FF2B5EF4-FFF2-40B4-BE49-F238E27FC236}">
                    <a16:creationId xmlns:a16="http://schemas.microsoft.com/office/drawing/2014/main" id="{9C65B375-49AC-460A-8FA0-FC3DFADF4F2D}"/>
                  </a:ext>
                </a:extLst>
              </p:cNvPr>
              <p:cNvSpPr>
                <a:spLocks noGrp="1" noRot="1" noChangeAspect="1" noMove="1" noResize="1" noEditPoints="1" noAdjustHandles="1" noChangeArrowheads="1" noChangeShapeType="1" noTextEdit="1"/>
              </p:cNvSpPr>
              <p:nvPr>
                <p:ph idx="1"/>
              </p:nvPr>
            </p:nvSpPr>
            <p:spPr>
              <a:xfrm>
                <a:off x="838200" y="1391138"/>
                <a:ext cx="10515600" cy="5197231"/>
              </a:xfrm>
              <a:blipFill>
                <a:blip r:embed="rId2"/>
                <a:stretch>
                  <a:fillRect l="-1159" t="-1758" r="-110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3FE0C10A-C664-4072-B869-5D6420F1C79B}"/>
              </a:ext>
            </a:extLst>
          </p:cNvPr>
          <p:cNvSpPr>
            <a:spLocks noGrp="1"/>
          </p:cNvSpPr>
          <p:nvPr>
            <p:ph type="sldNum" sz="quarter" idx="12"/>
          </p:nvPr>
        </p:nvSpPr>
        <p:spPr/>
        <p:txBody>
          <a:bodyPr/>
          <a:lstStyle/>
          <a:p>
            <a:fld id="{BECEA2A7-8118-4BBB-B458-A85BC23F12DD}" type="slidenum">
              <a:rPr lang="zh-CN" altLang="en-US" smtClean="0"/>
              <a:t>8</a:t>
            </a:fld>
            <a:endParaRPr lang="zh-CN" altLang="en-US"/>
          </a:p>
        </p:txBody>
      </p:sp>
    </p:spTree>
    <p:extLst>
      <p:ext uri="{BB962C8B-B14F-4D97-AF65-F5344CB8AC3E}">
        <p14:creationId xmlns:p14="http://schemas.microsoft.com/office/powerpoint/2010/main" val="358919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C56A49-BFD4-43A2-BFA6-0026465730A2}"/>
              </a:ext>
            </a:extLst>
          </p:cNvPr>
          <p:cNvSpPr>
            <a:spLocks noGrp="1"/>
          </p:cNvSpPr>
          <p:nvPr>
            <p:ph type="title"/>
          </p:nvPr>
        </p:nvSpPr>
        <p:spPr/>
        <p:txBody>
          <a:bodyPr/>
          <a:lstStyle/>
          <a:p>
            <a:r>
              <a:rPr lang="en-US" altLang="zh-CN" b="1" dirty="0"/>
              <a:t>Matrix formalism</a:t>
            </a:r>
            <a:r>
              <a:rPr lang="zh-CN" altLang="en-US" b="1" dirty="0"/>
              <a:t>（矩阵形式）</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0DA8843-9B4F-4A89-A1F4-65D2EFD6E7FF}"/>
                  </a:ext>
                </a:extLst>
              </p:cNvPr>
              <p:cNvSpPr>
                <a:spLocks noGrp="1"/>
              </p:cNvSpPr>
              <p:nvPr>
                <p:ph idx="1"/>
              </p:nvPr>
            </p:nvSpPr>
            <p:spPr/>
            <p:txBody>
              <a:bodyPr>
                <a:normAutofit fontScale="70000" lnSpcReduction="20000"/>
              </a:bodyPr>
              <a:lstStyle/>
              <a:p>
                <a:pPr marL="0" indent="0">
                  <a:buNone/>
                </a:pPr>
                <a:r>
                  <a:rPr lang="en-US" altLang="zh-CN" dirty="0"/>
                  <a:t>For a general constant G or K, the x and y motions satisfy </a:t>
                </a:r>
              </a:p>
              <a:p>
                <a:pPr marL="0" indent="0">
                  <a:buNone/>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rPr>
                        <m:t>𝑢</m:t>
                      </m:r>
                      <m:r>
                        <a:rPr lang="en-US" altLang="zh-CN" i="1" dirty="0" smtClean="0">
                          <a:latin typeface="Cambria Math" panose="02040503050406030204" pitchFamily="18" charset="0"/>
                        </a:rPr>
                        <m:t> </m:t>
                      </m:r>
                      <m:r>
                        <a:rPr lang="en-US" altLang="zh-CN" i="1" dirty="0">
                          <a:latin typeface="Cambria Math" panose="02040503050406030204" pitchFamily="18" charset="0"/>
                          <a:ea typeface="新宋体" panose="02010609030101010101" pitchFamily="49" charset="-122"/>
                        </a:rPr>
                        <m:t>″+ </m:t>
                      </m:r>
                      <m:r>
                        <a:rPr lang="en-US" altLang="zh-CN" i="1" dirty="0" smtClean="0">
                          <a:latin typeface="Cambria Math" panose="02040503050406030204" pitchFamily="18" charset="0"/>
                        </a:rPr>
                        <m:t>𝐾</m:t>
                      </m:r>
                      <m:r>
                        <a:rPr lang="en-US" altLang="zh-CN" i="1" dirty="0" smtClean="0">
                          <a:latin typeface="Cambria Math" panose="02040503050406030204" pitchFamily="18" charset="0"/>
                        </a:rPr>
                        <m:t> </m:t>
                      </m:r>
                      <m:r>
                        <a:rPr lang="en-US" altLang="zh-CN" b="0" i="1" dirty="0" smtClean="0">
                          <a:latin typeface="Cambria Math" panose="02040503050406030204" pitchFamily="18" charset="0"/>
                        </a:rPr>
                        <m:t>𝑢</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𝑠</m:t>
                      </m:r>
                      <m:r>
                        <a:rPr lang="en-US" altLang="zh-CN" b="0" i="1" dirty="0" smtClean="0">
                          <a:latin typeface="Cambria Math" panose="02040503050406030204" pitchFamily="18" charset="0"/>
                        </a:rPr>
                        <m:t>)=0, </m:t>
                      </m:r>
                      <m:r>
                        <a:rPr lang="en-US" altLang="zh-CN" i="1" dirty="0" smtClean="0">
                          <a:latin typeface="Cambria Math" panose="02040503050406030204" pitchFamily="18" charset="0"/>
                        </a:rPr>
                        <m:t>𝑤𝑖𝑡h</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𝑢</m:t>
                      </m:r>
                      <m:r>
                        <a:rPr lang="en-US" altLang="zh-CN" i="1" dirty="0" smtClean="0">
                          <a:latin typeface="Cambria Math" panose="02040503050406030204" pitchFamily="18" charset="0"/>
                        </a:rPr>
                        <m:t>(0)=</m:t>
                      </m:r>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𝑢</m:t>
                          </m:r>
                        </m:e>
                        <m:sub>
                          <m:r>
                            <a:rPr lang="en-US" altLang="zh-CN" i="1" dirty="0">
                              <a:latin typeface="Cambria Math" panose="02040503050406030204" pitchFamily="18" charset="0"/>
                            </a:rPr>
                            <m:t>0</m:t>
                          </m:r>
                        </m:sub>
                      </m:sSub>
                      <m:r>
                        <a:rPr lang="en-US" altLang="zh-CN" i="1" dirty="0" smtClean="0">
                          <a:latin typeface="Cambria Math" panose="02040503050406030204" pitchFamily="18" charset="0"/>
                        </a:rPr>
                        <m:t>, </m:t>
                      </m:r>
                      <m:r>
                        <a:rPr lang="en-US" altLang="zh-CN" i="1" dirty="0" smtClean="0">
                          <a:latin typeface="Cambria Math" panose="02040503050406030204" pitchFamily="18" charset="0"/>
                        </a:rPr>
                        <m:t>𝑢</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 </m:t>
                      </m:r>
                      <m:r>
                        <a:rPr lang="en-US" altLang="zh-CN" i="1" dirty="0">
                          <a:latin typeface="Cambria Math" panose="02040503050406030204" pitchFamily="18" charset="0"/>
                        </a:rPr>
                        <m:t>(0)=</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𝑢</m:t>
                          </m:r>
                        </m:e>
                        <m:sub>
                          <m:r>
                            <a:rPr lang="en-US" altLang="zh-CN" i="1" dirty="0">
                              <a:latin typeface="Cambria Math" panose="02040503050406030204" pitchFamily="18" charset="0"/>
                            </a:rPr>
                            <m:t>0</m:t>
                          </m:r>
                        </m:sub>
                      </m:sSub>
                      <m:r>
                        <a:rPr lang="en-US" altLang="zh-CN" b="0" i="1" dirty="0" smtClean="0">
                          <a:latin typeface="Cambria Math" panose="02040503050406030204" pitchFamily="18" charset="0"/>
                        </a:rPr>
                        <m:t>′</m:t>
                      </m:r>
                    </m:oMath>
                  </m:oMathPara>
                </a14:m>
                <a:endParaRPr lang="en-US" altLang="zh-CN" dirty="0"/>
              </a:p>
              <a:p>
                <a:pPr marL="0" indent="0">
                  <a:buNone/>
                </a:pPr>
                <a:r>
                  <a:rPr lang="en-US" altLang="zh-CN" b="0" dirty="0"/>
                  <a:t>Introduce a vector </a:t>
                </a:r>
                <a14:m>
                  <m:oMath xmlns:m="http://schemas.openxmlformats.org/officeDocument/2006/math">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d>
                      <m:dPr>
                        <m:ctrlPr>
                          <a:rPr lang="pt-BR" altLang="zh-CN" i="1" dirty="0">
                            <a:latin typeface="Cambria Math" panose="02040503050406030204" pitchFamily="18" charset="0"/>
                          </a:rPr>
                        </m:ctrlPr>
                      </m:dPr>
                      <m:e>
                        <m:f>
                          <m:fPr>
                            <m:type m:val="noBar"/>
                            <m:ctrlPr>
                              <a:rPr lang="pt-BR" altLang="zh-CN" i="1" dirty="0">
                                <a:latin typeface="Cambria Math" panose="02040503050406030204" pitchFamily="18" charset="0"/>
                              </a:rPr>
                            </m:ctrlPr>
                          </m:fPr>
                          <m:num>
                            <m:r>
                              <a:rPr lang="en-US" altLang="zh-CN" i="1">
                                <a:latin typeface="Cambria Math" panose="02040503050406030204" pitchFamily="18" charset="0"/>
                              </a:rPr>
                              <m:t>𝑢</m:t>
                            </m:r>
                            <m:d>
                              <m:dPr>
                                <m:ctrlPr>
                                  <a:rPr lang="en-US" altLang="zh-CN" i="1">
                                    <a:latin typeface="Cambria Math" panose="02040503050406030204" pitchFamily="18" charset="0"/>
                                  </a:rPr>
                                </m:ctrlPr>
                              </m:dPr>
                              <m:e>
                                <m:r>
                                  <a:rPr lang="en-US" altLang="zh-CN" i="1">
                                    <a:latin typeface="Cambria Math" panose="02040503050406030204" pitchFamily="18" charset="0"/>
                                  </a:rPr>
                                  <m:t>𝑠</m:t>
                                </m:r>
                              </m:e>
                            </m:d>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𝑠</m:t>
                                </m:r>
                              </m:e>
                            </m:d>
                          </m:den>
                        </m:f>
                      </m:e>
                    </m:d>
                  </m:oMath>
                </a14:m>
                <a:r>
                  <a:rPr lang="en-US" altLang="zh-CN" dirty="0"/>
                  <a:t>, the general solution can be written as </a:t>
                </a:r>
                <a14:m>
                  <m:oMath xmlns:m="http://schemas.openxmlformats.org/officeDocument/2006/math">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𝑠</m:t>
                    </m:r>
                    <m:r>
                      <a:rPr lang="en-US" altLang="zh-CN" i="1">
                        <a:latin typeface="Cambria Math" panose="02040503050406030204" pitchFamily="18" charset="0"/>
                      </a:rPr>
                      <m:t>)</m:t>
                    </m:r>
                  </m:oMath>
                </a14:m>
                <a:r>
                  <a:rPr lang="en-US" altLang="zh-CN" dirty="0"/>
                  <a:t>=</a:t>
                </a:r>
                <a14:m>
                  <m:oMath xmlns:m="http://schemas.openxmlformats.org/officeDocument/2006/math">
                    <m:r>
                      <a:rPr lang="en-US" altLang="zh-CN" i="1" dirty="0" smtClean="0">
                        <a:latin typeface="Cambria Math" panose="02040503050406030204" pitchFamily="18" charset="0"/>
                      </a:rPr>
                      <m:t>𝑀</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𝑠</m:t>
                    </m:r>
                    <m:r>
                      <a:rPr lang="en-US" altLang="zh-CN" i="1" dirty="0" smtClean="0">
                        <a:latin typeface="Cambria Math" panose="02040503050406030204" pitchFamily="18" charset="0"/>
                      </a:rPr>
                      <m:t>|0)</m:t>
                    </m:r>
                    <m:r>
                      <a:rPr lang="en-US" altLang="zh-CN" i="1" dirty="0" smtClean="0">
                        <a:latin typeface="Cambria Math" panose="02040503050406030204" pitchFamily="18" charset="0"/>
                      </a:rPr>
                      <m:t>𝑈</m:t>
                    </m:r>
                    <m:r>
                      <a:rPr lang="en-US" altLang="zh-CN" i="1" dirty="0" smtClean="0">
                        <a:latin typeface="Cambria Math" panose="02040503050406030204" pitchFamily="18" charset="0"/>
                      </a:rPr>
                      <m:t>(0)</m:t>
                    </m:r>
                  </m:oMath>
                </a14:m>
                <a:endParaRPr lang="en-US" altLang="zh-CN" dirty="0"/>
              </a:p>
              <a:p>
                <a:pPr marL="0" indent="0">
                  <a:buNone/>
                </a:pPr>
                <a:r>
                  <a:rPr lang="en-US" altLang="zh-CN" dirty="0"/>
                  <a:t>where</a:t>
                </a:r>
              </a:p>
              <a:p>
                <a:pPr marL="0" indent="0">
                  <a:buNone/>
                </a:pPr>
                <a:endParaRPr lang="en-US" altLang="zh-CN" b="1" dirty="0"/>
              </a:p>
              <a:p>
                <a:pPr marL="0" indent="0">
                  <a:buNone/>
                </a:pPr>
                <a:r>
                  <a:rPr lang="en-US" altLang="zh-CN" b="1" dirty="0"/>
                  <a:t>M(s|0)=</a:t>
                </a:r>
                <a14:m>
                  <m:oMath xmlns:m="http://schemas.openxmlformats.org/officeDocument/2006/math">
                    <m:d>
                      <m:dPr>
                        <m:begChr m:val="{"/>
                        <m:endChr m:val=""/>
                        <m:ctrlPr>
                          <a:rPr lang="en-US" altLang="zh-CN" b="1" i="1" smtClean="0">
                            <a:latin typeface="Cambria Math" panose="02040503050406030204" pitchFamily="18" charset="0"/>
                          </a:rPr>
                        </m:ctrlPr>
                      </m:dPr>
                      <m:e>
                        <m:eqArr>
                          <m:eqArrPr>
                            <m:ctrlPr>
                              <a:rPr lang="en-US" altLang="zh-CN" b="1" i="1" smtClean="0">
                                <a:latin typeface="Cambria Math" panose="02040503050406030204" pitchFamily="18" charset="0"/>
                              </a:rPr>
                            </m:ctrlPr>
                          </m:eqArrPr>
                          <m:e>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m:rPr>
                                          <m:brk m:alnAt="7"/>
                                        </m:rPr>
                                        <a:rPr lang="en-US" altLang="zh-CN" b="1" i="1">
                                          <a:latin typeface="Cambria Math" panose="02040503050406030204" pitchFamily="18" charset="0"/>
                                        </a:rPr>
                                        <m:t>𝑪</m:t>
                                      </m:r>
                                      <m:r>
                                        <a:rPr lang="en-US" altLang="zh-CN" b="1" i="1">
                                          <a:latin typeface="Cambria Math" panose="02040503050406030204" pitchFamily="18" charset="0"/>
                                        </a:rPr>
                                        <m:t>𝒐𝒔</m:t>
                                      </m:r>
                                      <m:rad>
                                        <m:radPr>
                                          <m:degHide m:val="on"/>
                                          <m:ctrlPr>
                                            <a:rPr lang="en-US" altLang="zh-CN" b="1" i="1">
                                              <a:latin typeface="Cambria Math" panose="02040503050406030204" pitchFamily="18" charset="0"/>
                                            </a:rPr>
                                          </m:ctrlPr>
                                        </m:radPr>
                                        <m:deg/>
                                        <m:e>
                                          <m:r>
                                            <a:rPr lang="en-US" altLang="zh-CN" b="1" i="1">
                                              <a:latin typeface="Cambria Math" panose="02040503050406030204" pitchFamily="18" charset="0"/>
                                            </a:rPr>
                                            <m:t>𝑲</m:t>
                                          </m:r>
                                        </m:e>
                                      </m:rad>
                                      <m:r>
                                        <a:rPr lang="en-US" altLang="zh-CN" b="0" i="1" smtClean="0">
                                          <a:latin typeface="Cambria Math" panose="02040503050406030204" pitchFamily="18" charset="0"/>
                                        </a:rPr>
                                        <m:t>𝑠</m:t>
                                      </m:r>
                                    </m:e>
                                    <m:e>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ad>
                                            <m:radPr>
                                              <m:degHide m:val="on"/>
                                              <m:ctrlPr>
                                                <a:rPr lang="en-US" altLang="zh-CN" b="1" i="1">
                                                  <a:latin typeface="Cambria Math" panose="02040503050406030204" pitchFamily="18" charset="0"/>
                                                </a:rPr>
                                              </m:ctrlPr>
                                            </m:radPr>
                                            <m:deg/>
                                            <m:e>
                                              <m:r>
                                                <a:rPr lang="en-US" altLang="zh-CN" b="1" i="1">
                                                  <a:latin typeface="Cambria Math" panose="02040503050406030204" pitchFamily="18" charset="0"/>
                                                </a:rPr>
                                                <m:t>𝑲</m:t>
                                              </m:r>
                                            </m:e>
                                          </m:rad>
                                        </m:den>
                                      </m:f>
                                      <m:r>
                                        <a:rPr lang="en-US" altLang="zh-CN" b="1" i="1" smtClean="0">
                                          <a:latin typeface="Cambria Math" panose="02040503050406030204" pitchFamily="18" charset="0"/>
                                        </a:rPr>
                                        <m:t>𝑺𝒊𝒏</m:t>
                                      </m:r>
                                      <m:rad>
                                        <m:radPr>
                                          <m:degHide m:val="on"/>
                                          <m:ctrlPr>
                                            <a:rPr lang="en-US" altLang="zh-CN" b="1" i="1">
                                              <a:latin typeface="Cambria Math" panose="02040503050406030204" pitchFamily="18" charset="0"/>
                                            </a:rPr>
                                          </m:ctrlPr>
                                        </m:radPr>
                                        <m:deg/>
                                        <m:e>
                                          <m:r>
                                            <a:rPr lang="en-US" altLang="zh-CN" b="1" i="1">
                                              <a:latin typeface="Cambria Math" panose="02040503050406030204" pitchFamily="18" charset="0"/>
                                            </a:rPr>
                                            <m:t>𝑲</m:t>
                                          </m:r>
                                        </m:e>
                                      </m:rad>
                                      <m:r>
                                        <a:rPr lang="en-US" altLang="zh-CN" b="0" i="1" smtClean="0">
                                          <a:latin typeface="Cambria Math" panose="02040503050406030204" pitchFamily="18" charset="0"/>
                                        </a:rPr>
                                        <m:t>𝑠</m:t>
                                      </m:r>
                                    </m:e>
                                  </m:mr>
                                  <m:mr>
                                    <m:e>
                                      <m:r>
                                        <a:rPr lang="en-US" altLang="zh-CN" b="1" i="1">
                                          <a:latin typeface="Cambria Math" panose="02040503050406030204" pitchFamily="18" charset="0"/>
                                        </a:rPr>
                                        <m:t>−</m:t>
                                      </m:r>
                                      <m:rad>
                                        <m:radPr>
                                          <m:degHide m:val="on"/>
                                          <m:ctrlPr>
                                            <a:rPr lang="en-US" altLang="zh-CN" b="1" i="1">
                                              <a:latin typeface="Cambria Math" panose="02040503050406030204" pitchFamily="18" charset="0"/>
                                            </a:rPr>
                                          </m:ctrlPr>
                                        </m:radPr>
                                        <m:deg/>
                                        <m:e>
                                          <m:r>
                                            <a:rPr lang="en-US" altLang="zh-CN" b="1" i="1">
                                              <a:latin typeface="Cambria Math" panose="02040503050406030204" pitchFamily="18" charset="0"/>
                                            </a:rPr>
                                            <m:t>𝑲</m:t>
                                          </m:r>
                                        </m:e>
                                      </m:rad>
                                      <m:r>
                                        <a:rPr lang="en-US" altLang="zh-CN" b="1" i="1">
                                          <a:latin typeface="Cambria Math" panose="02040503050406030204" pitchFamily="18" charset="0"/>
                                        </a:rPr>
                                        <m:t>𝑺𝒊𝒏</m:t>
                                      </m:r>
                                      <m:rad>
                                        <m:radPr>
                                          <m:degHide m:val="on"/>
                                          <m:ctrlPr>
                                            <a:rPr lang="en-US" altLang="zh-CN" b="1" i="1">
                                              <a:latin typeface="Cambria Math" panose="02040503050406030204" pitchFamily="18" charset="0"/>
                                            </a:rPr>
                                          </m:ctrlPr>
                                        </m:radPr>
                                        <m:deg/>
                                        <m:e>
                                          <m:r>
                                            <a:rPr lang="en-US" altLang="zh-CN" b="1" i="1">
                                              <a:latin typeface="Cambria Math" panose="02040503050406030204" pitchFamily="18" charset="0"/>
                                            </a:rPr>
                                            <m:t>𝑲</m:t>
                                          </m:r>
                                        </m:e>
                                      </m:rad>
                                      <m:r>
                                        <m:rPr>
                                          <m:brk m:alnAt="7"/>
                                        </m:rPr>
                                        <a:rPr lang="en-US" altLang="zh-CN" b="1" i="1">
                                          <a:latin typeface="Cambria Math" panose="02040503050406030204" pitchFamily="18" charset="0"/>
                                        </a:rPr>
                                        <m:t>𝒔</m:t>
                                      </m:r>
                                    </m:e>
                                    <m:e>
                                      <m:r>
                                        <m:rPr>
                                          <m:brk m:alnAt="7"/>
                                        </m:rPr>
                                        <a:rPr lang="en-US" altLang="zh-CN" b="1" i="1">
                                          <a:latin typeface="Cambria Math" panose="02040503050406030204" pitchFamily="18" charset="0"/>
                                        </a:rPr>
                                        <m:t>𝑪</m:t>
                                      </m:r>
                                      <m:r>
                                        <a:rPr lang="en-US" altLang="zh-CN" b="1" i="1">
                                          <a:latin typeface="Cambria Math" panose="02040503050406030204" pitchFamily="18" charset="0"/>
                                        </a:rPr>
                                        <m:t>𝒐𝒔</m:t>
                                      </m:r>
                                      <m:rad>
                                        <m:radPr>
                                          <m:degHide m:val="on"/>
                                          <m:ctrlPr>
                                            <a:rPr lang="en-US" altLang="zh-CN" b="1" i="1">
                                              <a:latin typeface="Cambria Math" panose="02040503050406030204" pitchFamily="18" charset="0"/>
                                            </a:rPr>
                                          </m:ctrlPr>
                                        </m:radPr>
                                        <m:deg/>
                                        <m:e>
                                          <m:r>
                                            <a:rPr lang="en-US" altLang="zh-CN" b="1" i="1">
                                              <a:latin typeface="Cambria Math" panose="02040503050406030204" pitchFamily="18" charset="0"/>
                                            </a:rPr>
                                            <m:t>𝑲</m:t>
                                          </m:r>
                                        </m:e>
                                      </m:rad>
                                      <m:r>
                                        <a:rPr lang="en-US" altLang="zh-CN" b="0" i="1" smtClean="0">
                                          <a:latin typeface="Cambria Math" panose="02040503050406030204" pitchFamily="18" charset="0"/>
                                        </a:rPr>
                                        <m:t>𝑠</m:t>
                                      </m:r>
                                    </m:e>
                                  </m:mr>
                                </m:m>
                              </m:e>
                            </m:d>
                            <m:r>
                              <a:rPr lang="en-US" altLang="zh-CN" b="1" i="1" smtClean="0">
                                <a:latin typeface="Cambria Math" panose="02040503050406030204" pitchFamily="18" charset="0"/>
                              </a:rPr>
                              <m:t>,</m:t>
                            </m:r>
                            <m:r>
                              <a:rPr lang="en-US" altLang="zh-CN" b="1" i="1" smtClean="0">
                                <a:latin typeface="Cambria Math" panose="02040503050406030204" pitchFamily="18" charset="0"/>
                              </a:rPr>
                              <m:t>𝑲</m:t>
                            </m:r>
                            <m:r>
                              <a:rPr lang="en-US" altLang="zh-CN" b="1" i="1" smtClean="0">
                                <a:latin typeface="Cambria Math" panose="02040503050406030204" pitchFamily="18" charset="0"/>
                              </a:rPr>
                              <m:t>&gt;</m:t>
                            </m:r>
                            <m:r>
                              <a:rPr lang="en-US" altLang="zh-CN" b="1" i="1" smtClean="0">
                                <a:latin typeface="Cambria Math" panose="02040503050406030204" pitchFamily="18" charset="0"/>
                              </a:rPr>
                              <m:t>𝟎</m:t>
                            </m:r>
                            <m:r>
                              <a:rPr lang="en-US" altLang="zh-CN" b="1" i="1" smtClean="0">
                                <a:latin typeface="Cambria Math" panose="02040503050406030204" pitchFamily="18" charset="0"/>
                              </a:rPr>
                              <m:t>,</m:t>
                            </m:r>
                            <m:r>
                              <a:rPr lang="en-US" altLang="zh-CN" b="1" i="1" smtClean="0">
                                <a:latin typeface="Cambria Math" panose="02040503050406030204" pitchFamily="18" charset="0"/>
                              </a:rPr>
                              <m:t>𝒇𝒐𝒖𝒄𝒖𝒔𝒊𝒏𝒈</m:t>
                            </m:r>
                          </m:e>
                          <m:e>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a:rPr lang="en-US" altLang="zh-CN" i="1">
                                          <a:latin typeface="Cambria Math" panose="02040503050406030204" pitchFamily="18" charset="0"/>
                                        </a:rPr>
                                        <m:t>1</m:t>
                                      </m:r>
                                    </m:e>
                                    <m:e>
                                      <m:r>
                                        <a:rPr lang="en-US" altLang="zh-CN" b="0" i="1" smtClean="0">
                                          <a:latin typeface="Cambria Math" panose="02040503050406030204" pitchFamily="18" charset="0"/>
                                        </a:rPr>
                                        <m:t>𝑠</m:t>
                                      </m:r>
                                    </m:e>
                                  </m:mr>
                                  <m:mr>
                                    <m:e>
                                      <m:r>
                                        <a:rPr lang="en-US" altLang="zh-CN" b="0" i="1" smtClean="0">
                                          <a:latin typeface="Cambria Math" panose="02040503050406030204" pitchFamily="18" charset="0"/>
                                        </a:rPr>
                                        <m:t>0</m:t>
                                      </m:r>
                                    </m:e>
                                    <m:e>
                                      <m:r>
                                        <a:rPr lang="en-US" altLang="zh-CN" i="1">
                                          <a:latin typeface="Cambria Math" panose="02040503050406030204" pitchFamily="18" charset="0"/>
                                        </a:rPr>
                                        <m:t>1</m:t>
                                      </m:r>
                                    </m:e>
                                  </m:mr>
                                </m:m>
                              </m:e>
                            </m:d>
                            <m:r>
                              <a:rPr lang="en-US" altLang="zh-CN" b="1" i="1" smtClean="0">
                                <a:latin typeface="Cambria Math" panose="02040503050406030204" pitchFamily="18" charset="0"/>
                              </a:rPr>
                              <m:t>,</m:t>
                            </m:r>
                            <m:r>
                              <a:rPr lang="en-US" altLang="zh-CN" b="1" i="1" smtClean="0">
                                <a:latin typeface="Cambria Math" panose="02040503050406030204" pitchFamily="18" charset="0"/>
                              </a:rPr>
                              <m:t>𝑲</m:t>
                            </m:r>
                            <m:r>
                              <a:rPr lang="en-US" altLang="zh-CN" b="1" i="1" smtClean="0">
                                <a:latin typeface="Cambria Math" panose="02040503050406030204" pitchFamily="18" charset="0"/>
                              </a:rPr>
                              <m:t>=</m:t>
                            </m:r>
                            <m:r>
                              <a:rPr lang="en-US" altLang="zh-CN" b="1" i="1" smtClean="0">
                                <a:latin typeface="Cambria Math" panose="02040503050406030204" pitchFamily="18" charset="0"/>
                              </a:rPr>
                              <m:t>𝟎</m:t>
                            </m:r>
                            <m:r>
                              <a:rPr lang="en-US" altLang="zh-CN" b="1" i="1" smtClean="0">
                                <a:latin typeface="Cambria Math" panose="02040503050406030204" pitchFamily="18" charset="0"/>
                              </a:rPr>
                              <m:t>,</m:t>
                            </m:r>
                            <m:r>
                              <a:rPr lang="en-US" altLang="zh-CN" b="1" i="1" smtClean="0">
                                <a:latin typeface="Cambria Math" panose="02040503050406030204" pitchFamily="18" charset="0"/>
                              </a:rPr>
                              <m:t>𝒅𝒓𝒊𝒇𝒕</m:t>
                            </m:r>
                            <m:r>
                              <a:rPr lang="en-US" altLang="zh-CN" b="1" i="1" smtClean="0">
                                <a:latin typeface="Cambria Math" panose="02040503050406030204" pitchFamily="18" charset="0"/>
                              </a:rPr>
                              <m:t> </m:t>
                            </m:r>
                            <m:r>
                              <a:rPr lang="en-US" altLang="zh-CN" b="1" i="1" smtClean="0">
                                <a:latin typeface="Cambria Math" panose="02040503050406030204" pitchFamily="18" charset="0"/>
                              </a:rPr>
                              <m:t>𝒔𝒑𝒂𝒄𝒆</m:t>
                            </m:r>
                          </m:e>
                          <m:e>
                            <m:d>
                              <m:dPr>
                                <m:ctrlPr>
                                  <a:rPr lang="en-US" altLang="zh-CN" i="1" dirty="0">
                                    <a:latin typeface="Cambria Math" panose="02040503050406030204" pitchFamily="18" charset="0"/>
                                  </a:rPr>
                                </m:ctrlPr>
                              </m:dPr>
                              <m:e>
                                <m:m>
                                  <m:mPr>
                                    <m:mcs>
                                      <m:mc>
                                        <m:mcPr>
                                          <m:count m:val="2"/>
                                          <m:mcJc m:val="center"/>
                                        </m:mcPr>
                                      </m:mc>
                                    </m:mcs>
                                    <m:ctrlPr>
                                      <a:rPr lang="en-US" altLang="zh-CN" i="1" dirty="0">
                                        <a:latin typeface="Cambria Math" panose="02040503050406030204" pitchFamily="18" charset="0"/>
                                      </a:rPr>
                                    </m:ctrlPr>
                                  </m:mPr>
                                  <m:mr>
                                    <m:e>
                                      <m:r>
                                        <m:rPr>
                                          <m:brk m:alnAt="7"/>
                                        </m:rPr>
                                        <a:rPr lang="en-US" altLang="zh-CN" b="1" i="1">
                                          <a:latin typeface="Cambria Math" panose="02040503050406030204" pitchFamily="18" charset="0"/>
                                        </a:rPr>
                                        <m:t>𝑪</m:t>
                                      </m:r>
                                      <m:r>
                                        <a:rPr lang="en-US" altLang="zh-CN" b="1" i="1">
                                          <a:latin typeface="Cambria Math" panose="02040503050406030204" pitchFamily="18" charset="0"/>
                                        </a:rPr>
                                        <m:t>𝒐𝒔</m:t>
                                      </m:r>
                                      <m:r>
                                        <a:rPr lang="en-US" altLang="zh-CN" b="1" i="1" smtClean="0">
                                          <a:latin typeface="Cambria Math" panose="02040503050406030204" pitchFamily="18" charset="0"/>
                                        </a:rPr>
                                        <m:t>𝒉</m:t>
                                      </m:r>
                                      <m:rad>
                                        <m:radPr>
                                          <m:degHide m:val="on"/>
                                          <m:ctrlPr>
                                            <a:rPr lang="en-US" altLang="zh-CN" b="1" i="1">
                                              <a:latin typeface="Cambria Math" panose="02040503050406030204" pitchFamily="18" charset="0"/>
                                            </a:rPr>
                                          </m:ctrlPr>
                                        </m:radPr>
                                        <m:deg/>
                                        <m:e>
                                          <m:r>
                                            <a:rPr lang="en-US" altLang="zh-CN" b="1" i="1" smtClean="0">
                                              <a:latin typeface="Cambria Math" panose="02040503050406030204" pitchFamily="18" charset="0"/>
                                            </a:rPr>
                                            <m:t>−</m:t>
                                          </m:r>
                                          <m:r>
                                            <a:rPr lang="en-US" altLang="zh-CN" b="1" i="1">
                                              <a:latin typeface="Cambria Math" panose="02040503050406030204" pitchFamily="18" charset="0"/>
                                            </a:rPr>
                                            <m:t>𝑲</m:t>
                                          </m:r>
                                        </m:e>
                                      </m:rad>
                                      <m:r>
                                        <a:rPr lang="en-US" altLang="zh-CN" i="1">
                                          <a:latin typeface="Cambria Math" panose="02040503050406030204" pitchFamily="18" charset="0"/>
                                        </a:rPr>
                                        <m:t>𝑠</m:t>
                                      </m:r>
                                    </m:e>
                                    <m:e>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ad>
                                            <m:radPr>
                                              <m:degHide m:val="on"/>
                                              <m:ctrlPr>
                                                <a:rPr lang="en-US" altLang="zh-CN" b="1" i="1">
                                                  <a:latin typeface="Cambria Math" panose="02040503050406030204" pitchFamily="18" charset="0"/>
                                                </a:rPr>
                                              </m:ctrlPr>
                                            </m:radPr>
                                            <m:deg/>
                                            <m:e>
                                              <m:r>
                                                <a:rPr lang="en-US" altLang="zh-CN" b="1" i="1" smtClean="0">
                                                  <a:latin typeface="Cambria Math" panose="02040503050406030204" pitchFamily="18" charset="0"/>
                                                </a:rPr>
                                                <m:t>−</m:t>
                                              </m:r>
                                              <m:r>
                                                <a:rPr lang="en-US" altLang="zh-CN" b="1" i="1">
                                                  <a:latin typeface="Cambria Math" panose="02040503050406030204" pitchFamily="18" charset="0"/>
                                                </a:rPr>
                                                <m:t>𝑲</m:t>
                                              </m:r>
                                            </m:e>
                                          </m:rad>
                                        </m:den>
                                      </m:f>
                                      <m:r>
                                        <a:rPr lang="en-US" altLang="zh-CN" b="1" i="1">
                                          <a:latin typeface="Cambria Math" panose="02040503050406030204" pitchFamily="18" charset="0"/>
                                        </a:rPr>
                                        <m:t>𝑺𝒊𝒏</m:t>
                                      </m:r>
                                      <m:r>
                                        <a:rPr lang="en-US" altLang="zh-CN" b="1" i="1" smtClean="0">
                                          <a:latin typeface="Cambria Math" panose="02040503050406030204" pitchFamily="18" charset="0"/>
                                        </a:rPr>
                                        <m:t>𝒉</m:t>
                                      </m:r>
                                      <m:rad>
                                        <m:radPr>
                                          <m:degHide m:val="on"/>
                                          <m:ctrlPr>
                                            <a:rPr lang="en-US" altLang="zh-CN" b="1" i="1">
                                              <a:latin typeface="Cambria Math" panose="02040503050406030204" pitchFamily="18" charset="0"/>
                                            </a:rPr>
                                          </m:ctrlPr>
                                        </m:radPr>
                                        <m:deg/>
                                        <m:e>
                                          <m:r>
                                            <a:rPr lang="en-US" altLang="zh-CN" b="1" i="1" smtClean="0">
                                              <a:latin typeface="Cambria Math" panose="02040503050406030204" pitchFamily="18" charset="0"/>
                                            </a:rPr>
                                            <m:t>−</m:t>
                                          </m:r>
                                          <m:r>
                                            <a:rPr lang="en-US" altLang="zh-CN" b="1" i="1">
                                              <a:latin typeface="Cambria Math" panose="02040503050406030204" pitchFamily="18" charset="0"/>
                                            </a:rPr>
                                            <m:t>𝑲</m:t>
                                          </m:r>
                                        </m:e>
                                      </m:rad>
                                      <m:r>
                                        <a:rPr lang="en-US" altLang="zh-CN" i="1">
                                          <a:latin typeface="Cambria Math" panose="02040503050406030204" pitchFamily="18" charset="0"/>
                                        </a:rPr>
                                        <m:t>𝑠</m:t>
                                      </m:r>
                                    </m:e>
                                  </m:mr>
                                  <m:mr>
                                    <m:e>
                                      <m:rad>
                                        <m:radPr>
                                          <m:degHide m:val="on"/>
                                          <m:ctrlPr>
                                            <a:rPr lang="en-US" altLang="zh-CN" b="1" i="1">
                                              <a:latin typeface="Cambria Math" panose="02040503050406030204" pitchFamily="18" charset="0"/>
                                            </a:rPr>
                                          </m:ctrlPr>
                                        </m:radPr>
                                        <m:deg/>
                                        <m:e>
                                          <m:r>
                                            <a:rPr lang="en-US" altLang="zh-CN" b="1" i="1" smtClean="0">
                                              <a:latin typeface="Cambria Math" panose="02040503050406030204" pitchFamily="18" charset="0"/>
                                            </a:rPr>
                                            <m:t>−</m:t>
                                          </m:r>
                                          <m:r>
                                            <a:rPr lang="en-US" altLang="zh-CN" b="1" i="1">
                                              <a:latin typeface="Cambria Math" panose="02040503050406030204" pitchFamily="18" charset="0"/>
                                            </a:rPr>
                                            <m:t>𝑲</m:t>
                                          </m:r>
                                        </m:e>
                                      </m:rad>
                                      <m:r>
                                        <a:rPr lang="en-US" altLang="zh-CN" b="1" i="1">
                                          <a:latin typeface="Cambria Math" panose="02040503050406030204" pitchFamily="18" charset="0"/>
                                        </a:rPr>
                                        <m:t>𝑺𝒊𝒏</m:t>
                                      </m:r>
                                      <m:r>
                                        <a:rPr lang="en-US" altLang="zh-CN" b="1" i="1" smtClean="0">
                                          <a:latin typeface="Cambria Math" panose="02040503050406030204" pitchFamily="18" charset="0"/>
                                        </a:rPr>
                                        <m:t>𝒉</m:t>
                                      </m:r>
                                      <m:rad>
                                        <m:radPr>
                                          <m:degHide m:val="on"/>
                                          <m:ctrlPr>
                                            <a:rPr lang="en-US" altLang="zh-CN" b="1" i="1">
                                              <a:latin typeface="Cambria Math" panose="02040503050406030204" pitchFamily="18" charset="0"/>
                                            </a:rPr>
                                          </m:ctrlPr>
                                        </m:radPr>
                                        <m:deg/>
                                        <m:e>
                                          <m:r>
                                            <a:rPr lang="en-US" altLang="zh-CN" b="1" i="1" smtClean="0">
                                              <a:latin typeface="Cambria Math" panose="02040503050406030204" pitchFamily="18" charset="0"/>
                                            </a:rPr>
                                            <m:t>−</m:t>
                                          </m:r>
                                          <m:r>
                                            <a:rPr lang="en-US" altLang="zh-CN" b="1" i="1">
                                              <a:latin typeface="Cambria Math" panose="02040503050406030204" pitchFamily="18" charset="0"/>
                                            </a:rPr>
                                            <m:t>𝑲</m:t>
                                          </m:r>
                                        </m:e>
                                      </m:rad>
                                      <m:r>
                                        <m:rPr>
                                          <m:brk m:alnAt="7"/>
                                        </m:rPr>
                                        <a:rPr lang="en-US" altLang="zh-CN" b="1" i="1">
                                          <a:latin typeface="Cambria Math" panose="02040503050406030204" pitchFamily="18" charset="0"/>
                                        </a:rPr>
                                        <m:t>𝒔</m:t>
                                      </m:r>
                                    </m:e>
                                    <m:e>
                                      <m:r>
                                        <m:rPr>
                                          <m:brk m:alnAt="7"/>
                                        </m:rPr>
                                        <a:rPr lang="en-US" altLang="zh-CN" b="1" i="1">
                                          <a:latin typeface="Cambria Math" panose="02040503050406030204" pitchFamily="18" charset="0"/>
                                        </a:rPr>
                                        <m:t>𝑪</m:t>
                                      </m:r>
                                      <m:r>
                                        <a:rPr lang="en-US" altLang="zh-CN" b="1" i="1">
                                          <a:latin typeface="Cambria Math" panose="02040503050406030204" pitchFamily="18" charset="0"/>
                                        </a:rPr>
                                        <m:t>𝒐𝒔</m:t>
                                      </m:r>
                                      <m:r>
                                        <a:rPr lang="en-US" altLang="zh-CN" b="1" i="1" smtClean="0">
                                          <a:latin typeface="Cambria Math" panose="02040503050406030204" pitchFamily="18" charset="0"/>
                                        </a:rPr>
                                        <m:t>𝒉</m:t>
                                      </m:r>
                                      <m:rad>
                                        <m:radPr>
                                          <m:degHide m:val="on"/>
                                          <m:ctrlPr>
                                            <a:rPr lang="en-US" altLang="zh-CN" b="1" i="1">
                                              <a:latin typeface="Cambria Math" panose="02040503050406030204" pitchFamily="18" charset="0"/>
                                            </a:rPr>
                                          </m:ctrlPr>
                                        </m:radPr>
                                        <m:deg/>
                                        <m:e>
                                          <m:r>
                                            <a:rPr lang="en-US" altLang="zh-CN" b="1" i="1" smtClean="0">
                                              <a:latin typeface="Cambria Math" panose="02040503050406030204" pitchFamily="18" charset="0"/>
                                            </a:rPr>
                                            <m:t>−</m:t>
                                          </m:r>
                                          <m:r>
                                            <a:rPr lang="en-US" altLang="zh-CN" b="1" i="1">
                                              <a:latin typeface="Cambria Math" panose="02040503050406030204" pitchFamily="18" charset="0"/>
                                            </a:rPr>
                                            <m:t>𝑲</m:t>
                                          </m:r>
                                        </m:e>
                                      </m:rad>
                                      <m:r>
                                        <a:rPr lang="en-US" altLang="zh-CN" i="1">
                                          <a:latin typeface="Cambria Math" panose="02040503050406030204" pitchFamily="18" charset="0"/>
                                        </a:rPr>
                                        <m:t>𝑠</m:t>
                                      </m:r>
                                    </m:e>
                                  </m:mr>
                                </m:m>
                              </m:e>
                            </m:d>
                            <m:r>
                              <a:rPr lang="en-US" altLang="zh-CN" b="1" i="1" smtClean="0">
                                <a:latin typeface="Cambria Math" panose="02040503050406030204" pitchFamily="18" charset="0"/>
                              </a:rPr>
                              <m:t>,</m:t>
                            </m:r>
                            <m:r>
                              <a:rPr lang="en-US" altLang="zh-CN" b="1" i="1" smtClean="0">
                                <a:latin typeface="Cambria Math" panose="02040503050406030204" pitchFamily="18" charset="0"/>
                              </a:rPr>
                              <m:t>𝑲</m:t>
                            </m:r>
                            <m:r>
                              <a:rPr lang="en-US" altLang="zh-CN" b="1" i="1" smtClean="0">
                                <a:latin typeface="Cambria Math" panose="02040503050406030204" pitchFamily="18" charset="0"/>
                              </a:rPr>
                              <m:t>&lt;</m:t>
                            </m:r>
                            <m:r>
                              <a:rPr lang="en-US" altLang="zh-CN" b="1" i="1" smtClean="0">
                                <a:latin typeface="Cambria Math" panose="02040503050406030204" pitchFamily="18" charset="0"/>
                              </a:rPr>
                              <m:t>𝟎</m:t>
                            </m:r>
                            <m:r>
                              <a:rPr lang="en-US" altLang="zh-CN" b="1" i="1" smtClean="0">
                                <a:latin typeface="Cambria Math" panose="02040503050406030204" pitchFamily="18" charset="0"/>
                              </a:rPr>
                              <m:t>,</m:t>
                            </m:r>
                            <m:r>
                              <a:rPr lang="en-US" altLang="zh-CN" b="1" i="1" smtClean="0">
                                <a:latin typeface="Cambria Math" panose="02040503050406030204" pitchFamily="18" charset="0"/>
                              </a:rPr>
                              <m:t>𝒅𝒆𝒇𝒐𝒖𝒄𝒖𝒔𝒊𝒏𝒈</m:t>
                            </m:r>
                          </m:e>
                        </m:eqArr>
                      </m:e>
                    </m:d>
                  </m:oMath>
                </a14:m>
                <a:endParaRPr lang="en-US" altLang="zh-CN" b="1" dirty="0"/>
              </a:p>
              <a:p>
                <a:pPr marL="0" indent="0">
                  <a:buNone/>
                </a:pPr>
                <a:endParaRPr lang="en-US" altLang="zh-CN" dirty="0"/>
              </a:p>
              <a:p>
                <a:pPr marL="0" indent="0">
                  <a:buNone/>
                </a:pPr>
                <a:r>
                  <a:rPr lang="en-US" altLang="zh-CN" dirty="0"/>
                  <a:t>Where the form of matrix describe the motion only on one plane phase space. A general matrix can be written as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𝑀</m:t>
                        </m:r>
                      </m:e>
                      <m:sub>
                        <m:r>
                          <a:rPr lang="en-US" altLang="zh-CN" b="0" i="1" dirty="0" smtClean="0">
                            <a:latin typeface="Cambria Math" panose="02040503050406030204" pitchFamily="18" charset="0"/>
                          </a:rPr>
                          <m:t>𝑖𝑗</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 </m:t>
                    </m:r>
                    <m:r>
                      <a:rPr lang="en-US" altLang="zh-CN" b="0" i="1" dirty="0" smtClean="0">
                        <a:latin typeface="Cambria Math" panose="02040503050406030204" pitchFamily="18" charset="0"/>
                      </a:rPr>
                      <m:t>𝑎𝑛𝑑</m:t>
                    </m:r>
                    <m:r>
                      <a:rPr lang="en-US" altLang="zh-CN" b="0" i="1" dirty="0" smtClean="0">
                        <a:latin typeface="Cambria Math" panose="02040503050406030204" pitchFamily="18" charset="0"/>
                      </a:rPr>
                      <m:t> </m:t>
                    </m:r>
                    <m:r>
                      <a:rPr lang="en-US" altLang="zh-CN" b="0" i="1" dirty="0" smtClean="0">
                        <a:latin typeface="Cambria Math" panose="02040503050406030204" pitchFamily="18" charset="0"/>
                      </a:rPr>
                      <m:t>𝑗</m:t>
                    </m:r>
                    <m:r>
                      <a:rPr lang="en-US" altLang="zh-CN" b="0" i="1" dirty="0" smtClean="0">
                        <a:latin typeface="Cambria Math" panose="02040503050406030204" pitchFamily="18" charset="0"/>
                      </a:rPr>
                      <m:t>=1,2,3…6,</m:t>
                    </m:r>
                    <m:r>
                      <m:rPr>
                        <m:sty m:val="p"/>
                      </m:rPr>
                      <a:rPr lang="en-US" altLang="zh-CN" b="0" i="0" dirty="0" smtClean="0">
                        <a:latin typeface="Cambria Math" panose="02040503050406030204" pitchFamily="18" charset="0"/>
                      </a:rPr>
                      <m:t>indexes</m:t>
                    </m:r>
                    <m:r>
                      <a:rPr lang="en-US" altLang="zh-CN" b="0" i="0" dirty="0" smtClean="0">
                        <a:latin typeface="Cambria Math" panose="02040503050406030204" pitchFamily="18" charset="0"/>
                      </a:rPr>
                      <m:t> </m:t>
                    </m:r>
                    <m:r>
                      <m:rPr>
                        <m:sty m:val="p"/>
                      </m:rPr>
                      <a:rPr lang="en-US" altLang="zh-CN" b="0" i="0" dirty="0" smtClean="0">
                        <a:latin typeface="Cambria Math" panose="02040503050406030204" pitchFamily="18" charset="0"/>
                      </a:rPr>
                      <m:t>i</m:t>
                    </m:r>
                    <m:r>
                      <a:rPr lang="en-US" altLang="zh-CN" b="0" i="0" dirty="0" smtClean="0">
                        <a:latin typeface="Cambria Math" panose="02040503050406030204" pitchFamily="18" charset="0"/>
                      </a:rPr>
                      <m:t> </m:t>
                    </m:r>
                    <m:r>
                      <m:rPr>
                        <m:sty m:val="p"/>
                      </m:rPr>
                      <a:rPr lang="en-US" altLang="zh-CN" b="0" i="0" dirty="0" smtClean="0">
                        <a:latin typeface="Cambria Math" panose="02040503050406030204" pitchFamily="18" charset="0"/>
                      </a:rPr>
                      <m:t>and</m:t>
                    </m:r>
                    <m:r>
                      <a:rPr lang="en-US" altLang="zh-CN" b="0" i="0" dirty="0" smtClean="0">
                        <a:latin typeface="Cambria Math" panose="02040503050406030204" pitchFamily="18" charset="0"/>
                      </a:rPr>
                      <m:t> </m:t>
                    </m:r>
                    <m:r>
                      <m:rPr>
                        <m:sty m:val="p"/>
                      </m:rPr>
                      <a:rPr lang="en-US" altLang="zh-CN" b="0" i="0" dirty="0" smtClean="0">
                        <a:latin typeface="Cambria Math" panose="02040503050406030204" pitchFamily="18" charset="0"/>
                      </a:rPr>
                      <m:t>j</m:t>
                    </m:r>
                    <m:r>
                      <a:rPr lang="en-US" altLang="zh-CN" b="0" i="0" dirty="0" smtClean="0">
                        <a:latin typeface="Cambria Math" panose="02040503050406030204" pitchFamily="18" charset="0"/>
                      </a:rPr>
                      <m:t> </m:t>
                    </m:r>
                    <m:r>
                      <m:rPr>
                        <m:sty m:val="p"/>
                      </m:rPr>
                      <a:rPr lang="en-US" altLang="zh-CN" b="0" i="0" dirty="0" smtClean="0">
                        <a:latin typeface="Cambria Math" panose="02040503050406030204" pitchFamily="18" charset="0"/>
                      </a:rPr>
                      <m:t>stand</m:t>
                    </m:r>
                    <m:r>
                      <a:rPr lang="en-US" altLang="zh-CN" b="0" i="0" dirty="0" smtClean="0">
                        <a:latin typeface="Cambria Math" panose="02040503050406030204" pitchFamily="18" charset="0"/>
                      </a:rPr>
                      <m:t> </m:t>
                    </m:r>
                    <m:r>
                      <m:rPr>
                        <m:sty m:val="p"/>
                      </m:rPr>
                      <a:rPr lang="en-US" altLang="zh-CN" b="0" i="0" dirty="0" smtClean="0">
                        <a:latin typeface="Cambria Math" panose="02040503050406030204" pitchFamily="18" charset="0"/>
                      </a:rPr>
                      <m:t>for</m:t>
                    </m:r>
                    <m:r>
                      <a:rPr lang="en-US" altLang="zh-CN" b="0" i="0" dirty="0" smtClean="0">
                        <a:latin typeface="Cambria Math" panose="02040503050406030204" pitchFamily="18" charset="0"/>
                      </a:rPr>
                      <m:t> {</m:t>
                    </m:r>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𝑥</m:t>
                    </m:r>
                    <m:r>
                      <a:rPr lang="en-US" altLang="zh-CN" i="1" dirty="0">
                        <a:latin typeface="Cambria Math" panose="02040503050406030204" pitchFamily="18" charset="0"/>
                      </a:rPr>
                      <m:t>′</m:t>
                    </m:r>
                    <m:r>
                      <a:rPr lang="en-US" altLang="zh-CN" dirty="0">
                        <a:latin typeface="Cambria Math" panose="02040503050406030204" pitchFamily="18" charset="0"/>
                      </a:rPr>
                      <m:t>,</m:t>
                    </m:r>
                    <m:r>
                      <m:rPr>
                        <m:sty m:val="p"/>
                      </m:rPr>
                      <a:rPr lang="en-US" altLang="zh-CN" b="0" i="0" dirty="0" smtClean="0">
                        <a:latin typeface="Cambria Math" panose="02040503050406030204" pitchFamily="18" charset="0"/>
                      </a:rPr>
                      <m:t>y</m:t>
                    </m:r>
                    <m:r>
                      <a:rPr lang="en-US" altLang="zh-CN" dirty="0">
                        <a:latin typeface="Cambria Math" panose="02040503050406030204" pitchFamily="18" charset="0"/>
                      </a:rPr>
                      <m:t>,</m:t>
                    </m:r>
                    <m:r>
                      <a:rPr lang="en-US" altLang="zh-CN" b="0" i="1" dirty="0" smtClean="0">
                        <a:latin typeface="Cambria Math" panose="02040503050406030204" pitchFamily="18" charset="0"/>
                      </a:rPr>
                      <m:t>𝑦</m:t>
                    </m:r>
                    <m:r>
                      <a:rPr lang="en-US" altLang="zh-CN" i="1" dirty="0">
                        <a:latin typeface="Cambria Math" panose="02040503050406030204" pitchFamily="18" charset="0"/>
                      </a:rPr>
                      <m:t>′,</m:t>
                    </m:r>
                    <m:r>
                      <m:rPr>
                        <m:sty m:val="p"/>
                      </m:rPr>
                      <a:rPr lang="en-US" altLang="zh-CN" dirty="0">
                        <a:latin typeface="Cambria Math" panose="02040503050406030204" pitchFamily="18" charset="0"/>
                      </a:rPr>
                      <m:t>z</m:t>
                    </m:r>
                    <m:r>
                      <a:rPr lang="en-US" altLang="zh-CN" i="1" dirty="0">
                        <a:latin typeface="Cambria Math" panose="02040503050406030204" pitchFamily="18" charset="0"/>
                      </a:rPr>
                      <m:t>,</m:t>
                    </m:r>
                    <m:r>
                      <m:rPr>
                        <m:sty m:val="p"/>
                      </m:rPr>
                      <a:rPr lang="el-GR" altLang="zh-CN" i="1" dirty="0">
                        <a:latin typeface="Cambria Math" panose="02040503050406030204" pitchFamily="18" charset="0"/>
                      </a:rPr>
                      <m:t>δ</m:t>
                    </m:r>
                    <m:r>
                      <a:rPr lang="en-US" altLang="zh-CN" b="0" i="1" dirty="0" smtClean="0">
                        <a:latin typeface="Cambria Math" panose="02040503050406030204" pitchFamily="18" charset="0"/>
                      </a:rPr>
                      <m:t>}</m:t>
                    </m:r>
                  </m:oMath>
                </a14:m>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B0DA8843-9B4F-4A89-A1F4-65D2EFD6E7FF}"/>
                  </a:ext>
                </a:extLst>
              </p:cNvPr>
              <p:cNvSpPr>
                <a:spLocks noGrp="1" noRot="1" noChangeAspect="1" noMove="1" noResize="1" noEditPoints="1" noAdjustHandles="1" noChangeArrowheads="1" noChangeShapeType="1" noTextEdit="1"/>
              </p:cNvSpPr>
              <p:nvPr>
                <p:ph idx="1"/>
              </p:nvPr>
            </p:nvSpPr>
            <p:spPr>
              <a:blipFill>
                <a:blip r:embed="rId2"/>
                <a:stretch>
                  <a:fillRect l="-638" t="-2521" b="-182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D758A5B4-CA47-4D3E-81DD-4CDF15BA9BD2}"/>
              </a:ext>
            </a:extLst>
          </p:cNvPr>
          <p:cNvSpPr>
            <a:spLocks noGrp="1"/>
          </p:cNvSpPr>
          <p:nvPr>
            <p:ph type="sldNum" sz="quarter" idx="12"/>
          </p:nvPr>
        </p:nvSpPr>
        <p:spPr/>
        <p:txBody>
          <a:bodyPr/>
          <a:lstStyle/>
          <a:p>
            <a:fld id="{BECEA2A7-8118-4BBB-B458-A85BC23F12DD}" type="slidenum">
              <a:rPr lang="zh-CN" altLang="en-US" smtClean="0"/>
              <a:t>9</a:t>
            </a:fld>
            <a:endParaRPr lang="zh-CN" altLang="en-US"/>
          </a:p>
        </p:txBody>
      </p:sp>
    </p:spTree>
    <p:extLst>
      <p:ext uri="{BB962C8B-B14F-4D97-AF65-F5344CB8AC3E}">
        <p14:creationId xmlns:p14="http://schemas.microsoft.com/office/powerpoint/2010/main" val="104429320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68536</TotalTime>
  <Words>9993</Words>
  <Application>Microsoft Office PowerPoint</Application>
  <PresentationFormat>Widescreen</PresentationFormat>
  <Paragraphs>815</Paragraphs>
  <Slides>73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2" baseType="lpstr">
      <vt:lpstr>等线</vt:lpstr>
      <vt:lpstr>等线 Light</vt:lpstr>
      <vt:lpstr>新宋体</vt:lpstr>
      <vt:lpstr>Arial</vt:lpstr>
      <vt:lpstr>Cambria Math</vt:lpstr>
      <vt:lpstr>Inherited</vt:lpstr>
      <vt:lpstr>Times New Roman</vt:lpstr>
      <vt:lpstr>Office 主题​​</vt:lpstr>
      <vt:lpstr>Equation</vt:lpstr>
      <vt:lpstr>Transverse Dynamics 横向动力学</vt:lpstr>
      <vt:lpstr>Content（内容）</vt:lpstr>
      <vt:lpstr>Coordinate system（坐标系）</vt:lpstr>
      <vt:lpstr>Equation of motion(运动方程)</vt:lpstr>
      <vt:lpstr>PowerPoint Presentation</vt:lpstr>
      <vt:lpstr>PowerPoint Presentation</vt:lpstr>
      <vt:lpstr>Combined-function magnet（组合磁铁）</vt:lpstr>
      <vt:lpstr>Weak focusing ring（弱聚焦环）</vt:lpstr>
      <vt:lpstr>Matrix formalism（矩阵形式）</vt:lpstr>
      <vt:lpstr>Thin-lens approximation（薄透镜近似）</vt:lpstr>
      <vt:lpstr>Sector dipole and rectangular dipole（扇形二极铁与矩形二极磁铁）</vt:lpstr>
      <vt:lpstr>Mirror image system(镜像系统)</vt:lpstr>
      <vt:lpstr>Chain of transfer matrices and map(传输矩阵链及映射)</vt:lpstr>
      <vt:lpstr>Symplecticity  and Liouville theorem（辛和刘维定理）</vt:lpstr>
      <vt:lpstr>Transverse deflecting RF cavity(横向偏转腔)</vt:lpstr>
      <vt:lpstr>Stability criterion(稳定性判据)</vt:lpstr>
      <vt:lpstr>Courant-Snyder formalism(C-S形式)</vt:lpstr>
      <vt:lpstr>PowerPoint Presentation</vt:lpstr>
      <vt:lpstr>PowerPoint Presentation</vt:lpstr>
      <vt:lpstr>Phase space ellipse (相空间椭圆)</vt:lpstr>
      <vt:lpstr>Beam emittance(束流发射度)</vt:lpstr>
      <vt:lpstr>Beam distribution moments(束流分布矩)</vt:lpstr>
      <vt:lpstr>PowerPoint Presentation</vt:lpstr>
      <vt:lpstr>Transfer map in terms of C-S function(传输映射的C-S函数表示)</vt:lpstr>
      <vt:lpstr>One-period map(一个周期的映射)</vt:lpstr>
      <vt:lpstr>PowerPoint Presentation</vt:lpstr>
      <vt:lpstr>Normal form(规范形式)</vt:lpstr>
      <vt:lpstr>Field error(场误差)</vt:lpstr>
      <vt:lpstr>Dipole and quadrupole field errors，effects and sources (二四极磁铁场误差效应及来源)</vt:lpstr>
      <vt:lpstr>Orbit distortion(轨道畸变)</vt:lpstr>
      <vt:lpstr>PowerPoint Presentation</vt:lpstr>
      <vt:lpstr>Distributed dipole error and closed orbit bump (分布式二极误差及局部突轨)</vt:lpstr>
      <vt:lpstr>Orbit correction(轨道校正)</vt:lpstr>
      <vt:lpstr>PowerPoint Presentation</vt:lpstr>
      <vt:lpstr>PowerPoint Presentation</vt:lpstr>
      <vt:lpstr>PowerPoint Presentation</vt:lpstr>
      <vt:lpstr>PowerPoint Presentation</vt:lpstr>
      <vt:lpstr>PowerPoint Presentation</vt:lpstr>
      <vt:lpstr>Tune shift(频移)</vt:lpstr>
      <vt:lpstr>PowerPoint Presentation</vt:lpstr>
      <vt:lpstr>β-beat and  half integer resonances(β拍波与半整数共振)</vt:lpstr>
      <vt:lpstr>PowerPoint Presentation</vt:lpstr>
      <vt:lpstr>Stopband(禁带)</vt:lpstr>
      <vt:lpstr>Adiabatic damping（绝热阻尼）</vt:lpstr>
      <vt:lpstr>PowerPoint Presentation</vt:lpstr>
      <vt:lpstr>PowerPoint Presentation</vt:lpstr>
      <vt:lpstr>Linear coupling(线性耦合)</vt:lpstr>
      <vt:lpstr>PowerPoint Presentation</vt:lpstr>
      <vt:lpstr>Coupling coefficient and emittance beating (耦合系数与发射度跳动)</vt:lpstr>
      <vt:lpstr>Linear x-y coupling due to solenoid(螺线管磁铁的线性耦合)</vt:lpstr>
      <vt:lpstr>PowerPoint Presentation</vt:lpstr>
      <vt:lpstr>Rotation(转动)</vt:lpstr>
      <vt:lpstr>PowerPoint Presentation</vt:lpstr>
      <vt:lpstr>Nonlinear resonance(非线性共振)</vt:lpstr>
      <vt:lpstr>Multiturn closed orbit(多圈闭轨)</vt:lpstr>
      <vt:lpstr>Nonlinear coupling resonance(非线性耦合共振)</vt:lpstr>
      <vt:lpstr>Chromatic effect(色品效应)</vt:lpstr>
      <vt:lpstr>Equation of motion</vt:lpstr>
      <vt:lpstr>High order dispersion(高阶色散函数)</vt:lpstr>
      <vt:lpstr>Calculation of dispersion function(色散函数的计算)</vt:lpstr>
      <vt:lpstr>PowerPoint Presentation</vt:lpstr>
      <vt:lpstr>General expression of the 3×3 map(3×3映射的一般表达式)</vt:lpstr>
      <vt:lpstr>PowerPoint Presentation</vt:lpstr>
      <vt:lpstr>Dispersion suppressor(消色散节)</vt:lpstr>
      <vt:lpstr>PowerPoint Presentation</vt:lpstr>
      <vt:lpstr>Momentum Compaction(动量压缩)</vt:lpstr>
      <vt:lpstr>Momentum compaction factor(动量压缩因子)</vt:lpstr>
      <vt:lpstr>Achromat cell(消色散单元)</vt:lpstr>
      <vt:lpstr>Chromaticity(色品)</vt:lpstr>
      <vt:lpstr>PowerPoint Presentation</vt:lpstr>
      <vt:lpstr>Chromaticity correction(色品校正)</vt:lpstr>
      <vt:lpstr>PowerPoint Presentation</vt:lpstr>
      <vt:lpstr>Dynamic aperture(动力学孔径)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加速器横向动力学</dc:title>
  <dc:creator>g</dc:creator>
  <cp:lastModifiedBy>Surakawin Suebka</cp:lastModifiedBy>
  <cp:revision>982</cp:revision>
  <dcterms:created xsi:type="dcterms:W3CDTF">2025-06-06T02:52:29Z</dcterms:created>
  <dcterms:modified xsi:type="dcterms:W3CDTF">2025-07-31T10:11:00Z</dcterms:modified>
</cp:coreProperties>
</file>