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695" r:id="rId2"/>
  </p:sldMasterIdLst>
  <p:notesMasterIdLst>
    <p:notesMasterId r:id="rId61"/>
  </p:notesMasterIdLst>
  <p:handoutMasterIdLst>
    <p:handoutMasterId r:id="rId62"/>
  </p:handoutMasterIdLst>
  <p:sldIdLst>
    <p:sldId id="256" r:id="rId3"/>
    <p:sldId id="258" r:id="rId4"/>
    <p:sldId id="375" r:id="rId5"/>
    <p:sldId id="376" r:id="rId6"/>
    <p:sldId id="377" r:id="rId7"/>
    <p:sldId id="378" r:id="rId8"/>
    <p:sldId id="379" r:id="rId9"/>
    <p:sldId id="380" r:id="rId10"/>
    <p:sldId id="391" r:id="rId11"/>
    <p:sldId id="392" r:id="rId12"/>
    <p:sldId id="394" r:id="rId13"/>
    <p:sldId id="393" r:id="rId14"/>
    <p:sldId id="422" r:id="rId15"/>
    <p:sldId id="387" r:id="rId16"/>
    <p:sldId id="397" r:id="rId17"/>
    <p:sldId id="395" r:id="rId18"/>
    <p:sldId id="396" r:id="rId19"/>
    <p:sldId id="428" r:id="rId20"/>
    <p:sldId id="401" r:id="rId21"/>
    <p:sldId id="398" r:id="rId22"/>
    <p:sldId id="399" r:id="rId23"/>
    <p:sldId id="400" r:id="rId24"/>
    <p:sldId id="402" r:id="rId25"/>
    <p:sldId id="423" r:id="rId26"/>
    <p:sldId id="403" r:id="rId27"/>
    <p:sldId id="434" r:id="rId28"/>
    <p:sldId id="388" r:id="rId29"/>
    <p:sldId id="405" r:id="rId30"/>
    <p:sldId id="435" r:id="rId31"/>
    <p:sldId id="406" r:id="rId32"/>
    <p:sldId id="404" r:id="rId33"/>
    <p:sldId id="413" r:id="rId34"/>
    <p:sldId id="424" r:id="rId35"/>
    <p:sldId id="389" r:id="rId36"/>
    <p:sldId id="408" r:id="rId37"/>
    <p:sldId id="409" r:id="rId38"/>
    <p:sldId id="436" r:id="rId39"/>
    <p:sldId id="410" r:id="rId40"/>
    <p:sldId id="411" r:id="rId41"/>
    <p:sldId id="414" r:id="rId42"/>
    <p:sldId id="412" r:id="rId43"/>
    <p:sldId id="425" r:id="rId44"/>
    <p:sldId id="390" r:id="rId45"/>
    <p:sldId id="416" r:id="rId46"/>
    <p:sldId id="417" r:id="rId47"/>
    <p:sldId id="442" r:id="rId48"/>
    <p:sldId id="443" r:id="rId49"/>
    <p:sldId id="419" r:id="rId50"/>
    <p:sldId id="429" r:id="rId51"/>
    <p:sldId id="420" r:id="rId52"/>
    <p:sldId id="426" r:id="rId53"/>
    <p:sldId id="438" r:id="rId54"/>
    <p:sldId id="439" r:id="rId55"/>
    <p:sldId id="431" r:id="rId56"/>
    <p:sldId id="441" r:id="rId57"/>
    <p:sldId id="430" r:id="rId58"/>
    <p:sldId id="381" r:id="rId59"/>
    <p:sldId id="433" r:id="rId60"/>
  </p:sldIdLst>
  <p:sldSz cx="9144000" cy="6858000" type="screen4x3"/>
  <p:notesSz cx="6797675" cy="987266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4D6A0"/>
    <a:srgbClr val="F59D56"/>
    <a:srgbClr val="BABABA"/>
    <a:srgbClr val="E8F3F7"/>
    <a:srgbClr val="CEE7EE"/>
    <a:srgbClr val="40BA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23" autoAdjust="0"/>
    <p:restoredTop sz="94620" autoAdjust="0"/>
  </p:normalViewPr>
  <p:slideViewPr>
    <p:cSldViewPr>
      <p:cViewPr varScale="1">
        <p:scale>
          <a:sx n="68" d="100"/>
          <a:sy n="68" d="100"/>
        </p:scale>
        <p:origin x="114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7CA481-7BB2-4E92-BE17-951A5F68F823}" type="doc">
      <dgm:prSet loTypeId="urn:microsoft.com/office/officeart/2005/8/layout/hierarchy4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CN" altLang="en-US"/>
        </a:p>
      </dgm:t>
    </dgm:pt>
    <dgm:pt modelId="{10DDDBB1-06B6-4EBA-BF4C-2255435EB506}">
      <dgm:prSet phldrT="[文本]" custT="1"/>
      <dgm:spPr/>
      <dgm:t>
        <a:bodyPr/>
        <a:lstStyle/>
        <a:p>
          <a:r>
            <a:rPr lang="en-US" altLang="zh-CN" sz="3600" dirty="0"/>
            <a:t>Accelerator Magnet</a:t>
          </a:r>
          <a:endParaRPr lang="zh-CN" altLang="en-US" sz="3600" dirty="0"/>
        </a:p>
      </dgm:t>
    </dgm:pt>
    <dgm:pt modelId="{D7E67832-8DD3-47AE-8C7C-7167280D5FCA}" type="parTrans" cxnId="{F1633632-BE8D-4217-8BE0-42A519E6B732}">
      <dgm:prSet/>
      <dgm:spPr/>
      <dgm:t>
        <a:bodyPr/>
        <a:lstStyle/>
        <a:p>
          <a:endParaRPr lang="zh-CN" altLang="en-US" sz="3600"/>
        </a:p>
      </dgm:t>
    </dgm:pt>
    <dgm:pt modelId="{B78FBC4F-B7BE-44E0-B05F-61AC5292A7DC}" type="sibTrans" cxnId="{F1633632-BE8D-4217-8BE0-42A519E6B732}">
      <dgm:prSet/>
      <dgm:spPr/>
      <dgm:t>
        <a:bodyPr/>
        <a:lstStyle/>
        <a:p>
          <a:endParaRPr lang="zh-CN" altLang="en-US" sz="3600"/>
        </a:p>
      </dgm:t>
    </dgm:pt>
    <dgm:pt modelId="{E5930B6E-BC40-447D-ADC1-3A5CBBDFB7FC}">
      <dgm:prSet phldrT="[文本]" custT="1"/>
      <dgm:spPr/>
      <dgm:t>
        <a:bodyPr/>
        <a:lstStyle/>
        <a:p>
          <a:r>
            <a:rPr lang="en-US" altLang="zh-CN" sz="1400" dirty="0"/>
            <a:t>Multipole magnet for Lattice</a:t>
          </a:r>
          <a:endParaRPr lang="zh-CN" altLang="en-US" sz="1400" dirty="0"/>
        </a:p>
      </dgm:t>
    </dgm:pt>
    <dgm:pt modelId="{BBB539D2-80C4-4A37-AEB5-695E42E8FE6B}" type="parTrans" cxnId="{60951324-6BEE-437F-A00C-7C4BA653AC55}">
      <dgm:prSet/>
      <dgm:spPr/>
      <dgm:t>
        <a:bodyPr/>
        <a:lstStyle/>
        <a:p>
          <a:endParaRPr lang="zh-CN" altLang="en-US" sz="3600"/>
        </a:p>
      </dgm:t>
    </dgm:pt>
    <dgm:pt modelId="{2D2C2728-DDF0-4632-8A54-9644C2A80CB1}" type="sibTrans" cxnId="{60951324-6BEE-437F-A00C-7C4BA653AC55}">
      <dgm:prSet/>
      <dgm:spPr/>
      <dgm:t>
        <a:bodyPr/>
        <a:lstStyle/>
        <a:p>
          <a:endParaRPr lang="zh-CN" altLang="en-US" sz="3600"/>
        </a:p>
      </dgm:t>
    </dgm:pt>
    <dgm:pt modelId="{67D95C5F-931C-4A47-BC3F-C1F9322BD0EB}">
      <dgm:prSet phldrT="[文本]" custT="1"/>
      <dgm:spPr/>
      <dgm:t>
        <a:bodyPr/>
        <a:lstStyle/>
        <a:p>
          <a:r>
            <a:rPr lang="en-US" altLang="zh-CN" sz="1400" dirty="0"/>
            <a:t>Dipole</a:t>
          </a:r>
          <a:br>
            <a:rPr lang="en-US" altLang="zh-CN" sz="1400" dirty="0"/>
          </a:br>
          <a:r>
            <a:rPr lang="en-US" altLang="zh-CN" sz="1400" dirty="0"/>
            <a:t>(Bending magnet)</a:t>
          </a:r>
          <a:endParaRPr lang="zh-CN" altLang="en-US" sz="1400" dirty="0"/>
        </a:p>
      </dgm:t>
    </dgm:pt>
    <dgm:pt modelId="{D313DF5D-88A9-4280-9A5F-2CF9413F410C}" type="parTrans" cxnId="{33B7EEDE-D552-440E-AFA4-E1DDD18709EE}">
      <dgm:prSet/>
      <dgm:spPr/>
      <dgm:t>
        <a:bodyPr/>
        <a:lstStyle/>
        <a:p>
          <a:endParaRPr lang="zh-CN" altLang="en-US" sz="3600"/>
        </a:p>
      </dgm:t>
    </dgm:pt>
    <dgm:pt modelId="{1BE7D09B-1865-4BEC-BD0D-3D8B82451167}" type="sibTrans" cxnId="{33B7EEDE-D552-440E-AFA4-E1DDD18709EE}">
      <dgm:prSet/>
      <dgm:spPr/>
      <dgm:t>
        <a:bodyPr/>
        <a:lstStyle/>
        <a:p>
          <a:endParaRPr lang="zh-CN" altLang="en-US" sz="3600"/>
        </a:p>
      </dgm:t>
    </dgm:pt>
    <dgm:pt modelId="{975836E5-D728-4034-9329-7FA32DE5D4FA}">
      <dgm:prSet phldrT="[文本]" custT="1"/>
      <dgm:spPr/>
      <dgm:t>
        <a:bodyPr/>
        <a:lstStyle/>
        <a:p>
          <a:r>
            <a:rPr lang="en-US" altLang="zh-CN" sz="1400" dirty="0"/>
            <a:t>Quadrupole</a:t>
          </a:r>
          <a:br>
            <a:rPr lang="en-US" altLang="zh-CN" sz="1400" dirty="0"/>
          </a:br>
          <a:r>
            <a:rPr lang="en-US" altLang="zh-CN" sz="1400" dirty="0"/>
            <a:t>(Focus magnet)</a:t>
          </a:r>
          <a:endParaRPr lang="zh-CN" altLang="en-US" sz="1400" dirty="0"/>
        </a:p>
      </dgm:t>
    </dgm:pt>
    <dgm:pt modelId="{39F38F5D-37C6-4720-B714-22F9831DEFED}" type="parTrans" cxnId="{FDC9C665-D0B1-4B6C-9D9C-CDEF07F31106}">
      <dgm:prSet/>
      <dgm:spPr/>
      <dgm:t>
        <a:bodyPr/>
        <a:lstStyle/>
        <a:p>
          <a:endParaRPr lang="zh-CN" altLang="en-US" sz="3600"/>
        </a:p>
      </dgm:t>
    </dgm:pt>
    <dgm:pt modelId="{49758FCB-81C1-497D-B609-63D06B94AAE2}" type="sibTrans" cxnId="{FDC9C665-D0B1-4B6C-9D9C-CDEF07F31106}">
      <dgm:prSet/>
      <dgm:spPr/>
      <dgm:t>
        <a:bodyPr/>
        <a:lstStyle/>
        <a:p>
          <a:endParaRPr lang="zh-CN" altLang="en-US" sz="3600"/>
        </a:p>
      </dgm:t>
    </dgm:pt>
    <dgm:pt modelId="{233C6DAA-75A2-445E-B683-FC429F95FE5D}">
      <dgm:prSet phldrT="[文本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altLang="zh-CN" sz="1400" dirty="0"/>
            <a:t>Insertion devices</a:t>
          </a:r>
          <a:endParaRPr lang="zh-CN" altLang="en-US" sz="1400" dirty="0"/>
        </a:p>
      </dgm:t>
    </dgm:pt>
    <dgm:pt modelId="{ACBB8B03-9066-489D-8EA0-4C218F693152}" type="parTrans" cxnId="{C93645D8-52E6-43B6-A0CD-E7EAD2235C96}">
      <dgm:prSet/>
      <dgm:spPr/>
      <dgm:t>
        <a:bodyPr/>
        <a:lstStyle/>
        <a:p>
          <a:endParaRPr lang="zh-CN" altLang="en-US" sz="3600"/>
        </a:p>
      </dgm:t>
    </dgm:pt>
    <dgm:pt modelId="{88BD1656-AC14-40EA-AE8E-05EBF9EB5F78}" type="sibTrans" cxnId="{C93645D8-52E6-43B6-A0CD-E7EAD2235C96}">
      <dgm:prSet/>
      <dgm:spPr/>
      <dgm:t>
        <a:bodyPr/>
        <a:lstStyle/>
        <a:p>
          <a:endParaRPr lang="zh-CN" altLang="en-US" sz="3600"/>
        </a:p>
      </dgm:t>
    </dgm:pt>
    <dgm:pt modelId="{28DAA809-A076-4792-B3E8-EC8EDEC8B207}">
      <dgm:prSet phldrT="[文本]" custT="1"/>
      <dgm:spPr/>
      <dgm:t>
        <a:bodyPr/>
        <a:lstStyle/>
        <a:p>
          <a:r>
            <a:rPr lang="en-US" altLang="zh-CN" sz="1400" dirty="0"/>
            <a:t>Sextupole</a:t>
          </a:r>
          <a:endParaRPr lang="zh-CN" altLang="en-US" sz="1400" dirty="0"/>
        </a:p>
      </dgm:t>
    </dgm:pt>
    <dgm:pt modelId="{0CEA7184-0BD5-4174-9669-478C4D9ED05A}" type="parTrans" cxnId="{2486D3E8-1A9C-4634-A365-B5838483A159}">
      <dgm:prSet/>
      <dgm:spPr/>
      <dgm:t>
        <a:bodyPr/>
        <a:lstStyle/>
        <a:p>
          <a:endParaRPr lang="zh-CN" altLang="en-US" sz="3600"/>
        </a:p>
      </dgm:t>
    </dgm:pt>
    <dgm:pt modelId="{530A4D1C-7022-48BC-B704-F420D5346910}" type="sibTrans" cxnId="{2486D3E8-1A9C-4634-A365-B5838483A159}">
      <dgm:prSet/>
      <dgm:spPr/>
      <dgm:t>
        <a:bodyPr/>
        <a:lstStyle/>
        <a:p>
          <a:endParaRPr lang="zh-CN" altLang="en-US" sz="3600"/>
        </a:p>
      </dgm:t>
    </dgm:pt>
    <dgm:pt modelId="{5A2B2A9A-E68C-461C-8857-686289609A61}">
      <dgm:prSet phldrT="[文本]" custT="1"/>
      <dgm:spPr/>
      <dgm:t>
        <a:bodyPr/>
        <a:lstStyle/>
        <a:p>
          <a:r>
            <a:rPr lang="en-US" altLang="zh-CN" sz="1400" dirty="0"/>
            <a:t>Octupole</a:t>
          </a:r>
          <a:endParaRPr lang="zh-CN" altLang="en-US" sz="1400" dirty="0"/>
        </a:p>
      </dgm:t>
    </dgm:pt>
    <dgm:pt modelId="{9B16ED52-6D72-45EA-AA91-AAC1D88500BD}" type="parTrans" cxnId="{D39FAF03-4FC2-41B2-92F9-8E0BAC32F247}">
      <dgm:prSet/>
      <dgm:spPr/>
      <dgm:t>
        <a:bodyPr/>
        <a:lstStyle/>
        <a:p>
          <a:endParaRPr lang="zh-CN" altLang="en-US" sz="3600"/>
        </a:p>
      </dgm:t>
    </dgm:pt>
    <dgm:pt modelId="{5FA760D6-1B3B-459D-A1C7-AA15D2691A67}" type="sibTrans" cxnId="{D39FAF03-4FC2-41B2-92F9-8E0BAC32F247}">
      <dgm:prSet/>
      <dgm:spPr/>
      <dgm:t>
        <a:bodyPr/>
        <a:lstStyle/>
        <a:p>
          <a:endParaRPr lang="zh-CN" altLang="en-US" sz="3600"/>
        </a:p>
      </dgm:t>
    </dgm:pt>
    <dgm:pt modelId="{0D612E81-AF5D-4AAF-892F-E81751F79F3F}">
      <dgm:prSet phldrT="[文本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altLang="zh-CN" sz="1400" dirty="0"/>
            <a:t>Wiggler</a:t>
          </a:r>
          <a:endParaRPr lang="zh-CN" altLang="en-US" sz="1400" dirty="0"/>
        </a:p>
      </dgm:t>
    </dgm:pt>
    <dgm:pt modelId="{39708660-ADF3-498E-924F-B67CF480AB9B}" type="parTrans" cxnId="{89A570D7-B11B-4B41-8A46-2F3567D35C1E}">
      <dgm:prSet/>
      <dgm:spPr/>
      <dgm:t>
        <a:bodyPr/>
        <a:lstStyle/>
        <a:p>
          <a:endParaRPr lang="zh-CN" altLang="en-US" sz="3600"/>
        </a:p>
      </dgm:t>
    </dgm:pt>
    <dgm:pt modelId="{2FB8518B-A104-45E6-B081-A934BD6116F1}" type="sibTrans" cxnId="{89A570D7-B11B-4B41-8A46-2F3567D35C1E}">
      <dgm:prSet/>
      <dgm:spPr/>
      <dgm:t>
        <a:bodyPr/>
        <a:lstStyle/>
        <a:p>
          <a:endParaRPr lang="zh-CN" altLang="en-US" sz="3600"/>
        </a:p>
      </dgm:t>
    </dgm:pt>
    <dgm:pt modelId="{C0254096-B8C8-4490-AE9C-FB8CF5D795D3}">
      <dgm:prSet phldrT="[文本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altLang="zh-CN" sz="1400" dirty="0"/>
            <a:t>Undulator</a:t>
          </a:r>
          <a:endParaRPr lang="zh-CN" altLang="en-US" sz="1400" dirty="0"/>
        </a:p>
      </dgm:t>
    </dgm:pt>
    <dgm:pt modelId="{CF60A4A0-CF10-4911-ADE2-430CAD495343}" type="parTrans" cxnId="{111CA44B-CAEF-470D-9DA6-156ACC786AF3}">
      <dgm:prSet/>
      <dgm:spPr/>
      <dgm:t>
        <a:bodyPr/>
        <a:lstStyle/>
        <a:p>
          <a:endParaRPr lang="zh-CN" altLang="en-US" sz="3600"/>
        </a:p>
      </dgm:t>
    </dgm:pt>
    <dgm:pt modelId="{14339E92-0A5F-4116-92A8-3B0D52EC86AB}" type="sibTrans" cxnId="{111CA44B-CAEF-470D-9DA6-156ACC786AF3}">
      <dgm:prSet/>
      <dgm:spPr/>
      <dgm:t>
        <a:bodyPr/>
        <a:lstStyle/>
        <a:p>
          <a:endParaRPr lang="zh-CN" altLang="en-US" sz="3600"/>
        </a:p>
      </dgm:t>
    </dgm:pt>
    <dgm:pt modelId="{6C022FEF-EF7D-4770-99DA-3E09472E01B0}">
      <dgm:prSet phldrT="[文本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altLang="zh-CN" sz="1400" dirty="0" err="1"/>
            <a:t>Inj</a:t>
          </a:r>
          <a:r>
            <a:rPr lang="en-US" altLang="zh-CN" sz="1400" dirty="0"/>
            <a:t>/extraction magnet</a:t>
          </a:r>
          <a:endParaRPr lang="zh-CN" altLang="en-US" sz="1400" dirty="0"/>
        </a:p>
      </dgm:t>
    </dgm:pt>
    <dgm:pt modelId="{01C78298-B3AF-4DD1-B9B5-502B0C9EA5E5}" type="parTrans" cxnId="{07DE5248-4AAF-4C92-B20E-F3593AFFA093}">
      <dgm:prSet/>
      <dgm:spPr/>
      <dgm:t>
        <a:bodyPr/>
        <a:lstStyle/>
        <a:p>
          <a:endParaRPr lang="zh-CN" altLang="en-US"/>
        </a:p>
      </dgm:t>
    </dgm:pt>
    <dgm:pt modelId="{445490E9-AEBE-4856-A180-E4BC05F9151B}" type="sibTrans" cxnId="{07DE5248-4AAF-4C92-B20E-F3593AFFA093}">
      <dgm:prSet/>
      <dgm:spPr/>
      <dgm:t>
        <a:bodyPr/>
        <a:lstStyle/>
        <a:p>
          <a:endParaRPr lang="zh-CN" altLang="en-US"/>
        </a:p>
      </dgm:t>
    </dgm:pt>
    <dgm:pt modelId="{3D6F20EB-8191-4E30-9780-BDEA90477771}" type="pres">
      <dgm:prSet presAssocID="{D47CA481-7BB2-4E92-BE17-951A5F68F823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CN" altLang="en-US"/>
        </a:p>
      </dgm:t>
    </dgm:pt>
    <dgm:pt modelId="{1A922191-C39F-488D-8275-D58F49A07B6C}" type="pres">
      <dgm:prSet presAssocID="{10DDDBB1-06B6-4EBA-BF4C-2255435EB506}" presName="vertOne" presStyleCnt="0"/>
      <dgm:spPr/>
    </dgm:pt>
    <dgm:pt modelId="{58A01FA1-3AF9-43B8-9055-5BA502F895E6}" type="pres">
      <dgm:prSet presAssocID="{10DDDBB1-06B6-4EBA-BF4C-2255435EB506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405ED45C-97F4-4386-A695-D3ABB610AC40}" type="pres">
      <dgm:prSet presAssocID="{10DDDBB1-06B6-4EBA-BF4C-2255435EB506}" presName="parTransOne" presStyleCnt="0"/>
      <dgm:spPr/>
    </dgm:pt>
    <dgm:pt modelId="{07959FDB-2391-46C8-8A37-C9CDCEE338AF}" type="pres">
      <dgm:prSet presAssocID="{10DDDBB1-06B6-4EBA-BF4C-2255435EB506}" presName="horzOne" presStyleCnt="0"/>
      <dgm:spPr/>
    </dgm:pt>
    <dgm:pt modelId="{F2CDC674-969F-4ED3-B366-B896BD0048C3}" type="pres">
      <dgm:prSet presAssocID="{E5930B6E-BC40-447D-ADC1-3A5CBBDFB7FC}" presName="vertTwo" presStyleCnt="0"/>
      <dgm:spPr/>
    </dgm:pt>
    <dgm:pt modelId="{5F901A77-7627-4083-BC8B-1BF732C3C54F}" type="pres">
      <dgm:prSet presAssocID="{E5930B6E-BC40-447D-ADC1-3A5CBBDFB7FC}" presName="txTwo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5E258411-1CD9-442E-A6FB-15FC1307435A}" type="pres">
      <dgm:prSet presAssocID="{E5930B6E-BC40-447D-ADC1-3A5CBBDFB7FC}" presName="parTransTwo" presStyleCnt="0"/>
      <dgm:spPr/>
    </dgm:pt>
    <dgm:pt modelId="{61B3474E-994C-49BC-BD8B-ECA4930044B5}" type="pres">
      <dgm:prSet presAssocID="{E5930B6E-BC40-447D-ADC1-3A5CBBDFB7FC}" presName="horzTwo" presStyleCnt="0"/>
      <dgm:spPr/>
    </dgm:pt>
    <dgm:pt modelId="{F334FDBF-0F50-4927-A4C8-A539226A2C99}" type="pres">
      <dgm:prSet presAssocID="{67D95C5F-931C-4A47-BC3F-C1F9322BD0EB}" presName="vertThree" presStyleCnt="0"/>
      <dgm:spPr/>
    </dgm:pt>
    <dgm:pt modelId="{A3B36087-C7AB-4C9D-947B-9588D2571448}" type="pres">
      <dgm:prSet presAssocID="{67D95C5F-931C-4A47-BC3F-C1F9322BD0EB}" presName="txThree" presStyleLbl="node3" presStyleIdx="0" presStyleCnt="6" custScaleX="138907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364B9C5C-D181-4FD4-A6F6-46905DC12875}" type="pres">
      <dgm:prSet presAssocID="{67D95C5F-931C-4A47-BC3F-C1F9322BD0EB}" presName="horzThree" presStyleCnt="0"/>
      <dgm:spPr/>
    </dgm:pt>
    <dgm:pt modelId="{FDE82E0F-4024-465A-BCCD-7E2CDF5A3DA3}" type="pres">
      <dgm:prSet presAssocID="{1BE7D09B-1865-4BEC-BD0D-3D8B82451167}" presName="sibSpaceThree" presStyleCnt="0"/>
      <dgm:spPr/>
    </dgm:pt>
    <dgm:pt modelId="{404E0857-BFB7-4A25-863D-311E2C914F9A}" type="pres">
      <dgm:prSet presAssocID="{975836E5-D728-4034-9329-7FA32DE5D4FA}" presName="vertThree" presStyleCnt="0"/>
      <dgm:spPr/>
    </dgm:pt>
    <dgm:pt modelId="{9CCC0B14-5365-4DBE-A1DE-02C7A8CDA127}" type="pres">
      <dgm:prSet presAssocID="{975836E5-D728-4034-9329-7FA32DE5D4FA}" presName="txThree" presStyleLbl="node3" presStyleIdx="1" presStyleCnt="6" custScaleX="121795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777C6261-A32C-4EA8-8416-6E5168A15E91}" type="pres">
      <dgm:prSet presAssocID="{975836E5-D728-4034-9329-7FA32DE5D4FA}" presName="horzThree" presStyleCnt="0"/>
      <dgm:spPr/>
    </dgm:pt>
    <dgm:pt modelId="{65B7804A-8340-4030-AF98-F7448CA61F8A}" type="pres">
      <dgm:prSet presAssocID="{49758FCB-81C1-497D-B609-63D06B94AAE2}" presName="sibSpaceThree" presStyleCnt="0"/>
      <dgm:spPr/>
    </dgm:pt>
    <dgm:pt modelId="{481264A1-D244-47CE-9DB9-3CA7E62FE0C6}" type="pres">
      <dgm:prSet presAssocID="{28DAA809-A076-4792-B3E8-EC8EDEC8B207}" presName="vertThree" presStyleCnt="0"/>
      <dgm:spPr/>
    </dgm:pt>
    <dgm:pt modelId="{D261C203-C54F-4F36-9BCD-7D14AC28C8D6}" type="pres">
      <dgm:prSet presAssocID="{28DAA809-A076-4792-B3E8-EC8EDEC8B207}" presName="txThree" presStyleLbl="node3" presStyleIdx="2" presStyleCnt="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BD31D9A0-FA30-4478-BFCE-C9EE2493C6F7}" type="pres">
      <dgm:prSet presAssocID="{28DAA809-A076-4792-B3E8-EC8EDEC8B207}" presName="horzThree" presStyleCnt="0"/>
      <dgm:spPr/>
    </dgm:pt>
    <dgm:pt modelId="{05E4BAAB-C668-4063-BC7E-AF918D91B564}" type="pres">
      <dgm:prSet presAssocID="{530A4D1C-7022-48BC-B704-F420D5346910}" presName="sibSpaceThree" presStyleCnt="0"/>
      <dgm:spPr/>
    </dgm:pt>
    <dgm:pt modelId="{4A59BA04-4AD2-4C3D-922F-ECC5125CE16B}" type="pres">
      <dgm:prSet presAssocID="{5A2B2A9A-E68C-461C-8857-686289609A61}" presName="vertThree" presStyleCnt="0"/>
      <dgm:spPr/>
    </dgm:pt>
    <dgm:pt modelId="{1B5A06BE-B447-423E-B333-FE92053A49D6}" type="pres">
      <dgm:prSet presAssocID="{5A2B2A9A-E68C-461C-8857-686289609A61}" presName="txThree" presStyleLbl="node3" presStyleIdx="3" presStyleCnt="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071F9C81-06C7-41E3-AE4F-AE74A017FA62}" type="pres">
      <dgm:prSet presAssocID="{5A2B2A9A-E68C-461C-8857-686289609A61}" presName="horzThree" presStyleCnt="0"/>
      <dgm:spPr/>
    </dgm:pt>
    <dgm:pt modelId="{8961811C-A06E-4CDC-8521-6BCCE6417D2B}" type="pres">
      <dgm:prSet presAssocID="{2D2C2728-DDF0-4632-8A54-9644C2A80CB1}" presName="sibSpaceTwo" presStyleCnt="0"/>
      <dgm:spPr/>
    </dgm:pt>
    <dgm:pt modelId="{C138FEF4-A233-44C1-8C20-3FE7035A444C}" type="pres">
      <dgm:prSet presAssocID="{233C6DAA-75A2-445E-B683-FC429F95FE5D}" presName="vertTwo" presStyleCnt="0"/>
      <dgm:spPr/>
    </dgm:pt>
    <dgm:pt modelId="{3A13A56C-401F-4CFF-B789-27AD2D7FAD8D}" type="pres">
      <dgm:prSet presAssocID="{233C6DAA-75A2-445E-B683-FC429F95FE5D}" presName="txTwo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4D8D168D-AB42-4FD2-ADAF-910C30270942}" type="pres">
      <dgm:prSet presAssocID="{233C6DAA-75A2-445E-B683-FC429F95FE5D}" presName="parTransTwo" presStyleCnt="0"/>
      <dgm:spPr/>
    </dgm:pt>
    <dgm:pt modelId="{A31E6AA5-DE2B-4630-B1FC-881B4132A9D4}" type="pres">
      <dgm:prSet presAssocID="{233C6DAA-75A2-445E-B683-FC429F95FE5D}" presName="horzTwo" presStyleCnt="0"/>
      <dgm:spPr/>
    </dgm:pt>
    <dgm:pt modelId="{EFD5A02F-9B2C-412D-9139-35FD4A41AC7C}" type="pres">
      <dgm:prSet presAssocID="{0D612E81-AF5D-4AAF-892F-E81751F79F3F}" presName="vertThree" presStyleCnt="0"/>
      <dgm:spPr/>
    </dgm:pt>
    <dgm:pt modelId="{E66F4AAD-0482-4F7A-A269-B23BA3B0F7E2}" type="pres">
      <dgm:prSet presAssocID="{0D612E81-AF5D-4AAF-892F-E81751F79F3F}" presName="txThree" presStyleLbl="node3" presStyleIdx="4" presStyleCnt="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D76DFA52-B205-4073-A6CE-71F59B4BC44E}" type="pres">
      <dgm:prSet presAssocID="{0D612E81-AF5D-4AAF-892F-E81751F79F3F}" presName="horzThree" presStyleCnt="0"/>
      <dgm:spPr/>
    </dgm:pt>
    <dgm:pt modelId="{232D9BF8-21B6-4B14-8111-FAE7C3F30808}" type="pres">
      <dgm:prSet presAssocID="{2FB8518B-A104-45E6-B081-A934BD6116F1}" presName="sibSpaceThree" presStyleCnt="0"/>
      <dgm:spPr/>
    </dgm:pt>
    <dgm:pt modelId="{D75BC0CD-FEBC-4BFD-9B47-F8F5F6BE35E6}" type="pres">
      <dgm:prSet presAssocID="{C0254096-B8C8-4490-AE9C-FB8CF5D795D3}" presName="vertThree" presStyleCnt="0"/>
      <dgm:spPr/>
    </dgm:pt>
    <dgm:pt modelId="{79C8F2EE-4BBD-4ED7-92AB-67BC53A083EE}" type="pres">
      <dgm:prSet presAssocID="{C0254096-B8C8-4490-AE9C-FB8CF5D795D3}" presName="txThree" presStyleLbl="node3" presStyleIdx="5" presStyleCnt="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573842CD-A525-49E3-BF11-B82848FE3600}" type="pres">
      <dgm:prSet presAssocID="{C0254096-B8C8-4490-AE9C-FB8CF5D795D3}" presName="horzThree" presStyleCnt="0"/>
      <dgm:spPr/>
    </dgm:pt>
    <dgm:pt modelId="{44B47256-6E75-4AC4-87F2-7792CD5E9B99}" type="pres">
      <dgm:prSet presAssocID="{88BD1656-AC14-40EA-AE8E-05EBF9EB5F78}" presName="sibSpaceTwo" presStyleCnt="0"/>
      <dgm:spPr/>
    </dgm:pt>
    <dgm:pt modelId="{6AA23BFE-7678-4AB8-BBE9-893E9E37B59B}" type="pres">
      <dgm:prSet presAssocID="{6C022FEF-EF7D-4770-99DA-3E09472E01B0}" presName="vertTwo" presStyleCnt="0"/>
      <dgm:spPr/>
    </dgm:pt>
    <dgm:pt modelId="{E72D056A-4F78-49BD-A984-B97E1DE0B1E7}" type="pres">
      <dgm:prSet presAssocID="{6C022FEF-EF7D-4770-99DA-3E09472E01B0}" presName="txTwo" presStyleLbl="node2" presStyleIdx="2" presStyleCnt="3" custScaleX="133583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9DEAD45D-CCE1-4BD7-B39D-C47CC724159D}" type="pres">
      <dgm:prSet presAssocID="{6C022FEF-EF7D-4770-99DA-3E09472E01B0}" presName="horzTwo" presStyleCnt="0"/>
      <dgm:spPr/>
    </dgm:pt>
  </dgm:ptLst>
  <dgm:cxnLst>
    <dgm:cxn modelId="{D39FAF03-4FC2-41B2-92F9-8E0BAC32F247}" srcId="{E5930B6E-BC40-447D-ADC1-3A5CBBDFB7FC}" destId="{5A2B2A9A-E68C-461C-8857-686289609A61}" srcOrd="3" destOrd="0" parTransId="{9B16ED52-6D72-45EA-AA91-AAC1D88500BD}" sibTransId="{5FA760D6-1B3B-459D-A1C7-AA15D2691A67}"/>
    <dgm:cxn modelId="{2486D3E8-1A9C-4634-A365-B5838483A159}" srcId="{E5930B6E-BC40-447D-ADC1-3A5CBBDFB7FC}" destId="{28DAA809-A076-4792-B3E8-EC8EDEC8B207}" srcOrd="2" destOrd="0" parTransId="{0CEA7184-0BD5-4174-9669-478C4D9ED05A}" sibTransId="{530A4D1C-7022-48BC-B704-F420D5346910}"/>
    <dgm:cxn modelId="{78DB3E19-6C52-45FB-81AF-C85D609215B2}" type="presOf" srcId="{28DAA809-A076-4792-B3E8-EC8EDEC8B207}" destId="{D261C203-C54F-4F36-9BCD-7D14AC28C8D6}" srcOrd="0" destOrd="0" presId="urn:microsoft.com/office/officeart/2005/8/layout/hierarchy4"/>
    <dgm:cxn modelId="{C93645D8-52E6-43B6-A0CD-E7EAD2235C96}" srcId="{10DDDBB1-06B6-4EBA-BF4C-2255435EB506}" destId="{233C6DAA-75A2-445E-B683-FC429F95FE5D}" srcOrd="1" destOrd="0" parTransId="{ACBB8B03-9066-489D-8EA0-4C218F693152}" sibTransId="{88BD1656-AC14-40EA-AE8E-05EBF9EB5F78}"/>
    <dgm:cxn modelId="{B8F62CD3-C79D-417C-BBB1-51BC23781CD8}" type="presOf" srcId="{D47CA481-7BB2-4E92-BE17-951A5F68F823}" destId="{3D6F20EB-8191-4E30-9780-BDEA90477771}" srcOrd="0" destOrd="0" presId="urn:microsoft.com/office/officeart/2005/8/layout/hierarchy4"/>
    <dgm:cxn modelId="{9B31543A-8DBF-45B5-9C45-B554B414D9FE}" type="presOf" srcId="{C0254096-B8C8-4490-AE9C-FB8CF5D795D3}" destId="{79C8F2EE-4BBD-4ED7-92AB-67BC53A083EE}" srcOrd="0" destOrd="0" presId="urn:microsoft.com/office/officeart/2005/8/layout/hierarchy4"/>
    <dgm:cxn modelId="{B2804DD1-D050-433B-A525-6F4B4AA89D6E}" type="presOf" srcId="{67D95C5F-931C-4A47-BC3F-C1F9322BD0EB}" destId="{A3B36087-C7AB-4C9D-947B-9588D2571448}" srcOrd="0" destOrd="0" presId="urn:microsoft.com/office/officeart/2005/8/layout/hierarchy4"/>
    <dgm:cxn modelId="{9B07C4C6-F9BD-4C39-A285-017AD4D7C2D8}" type="presOf" srcId="{6C022FEF-EF7D-4770-99DA-3E09472E01B0}" destId="{E72D056A-4F78-49BD-A984-B97E1DE0B1E7}" srcOrd="0" destOrd="0" presId="urn:microsoft.com/office/officeart/2005/8/layout/hierarchy4"/>
    <dgm:cxn modelId="{111CA44B-CAEF-470D-9DA6-156ACC786AF3}" srcId="{233C6DAA-75A2-445E-B683-FC429F95FE5D}" destId="{C0254096-B8C8-4490-AE9C-FB8CF5D795D3}" srcOrd="1" destOrd="0" parTransId="{CF60A4A0-CF10-4911-ADE2-430CAD495343}" sibTransId="{14339E92-0A5F-4116-92A8-3B0D52EC86AB}"/>
    <dgm:cxn modelId="{F1633632-BE8D-4217-8BE0-42A519E6B732}" srcId="{D47CA481-7BB2-4E92-BE17-951A5F68F823}" destId="{10DDDBB1-06B6-4EBA-BF4C-2255435EB506}" srcOrd="0" destOrd="0" parTransId="{D7E67832-8DD3-47AE-8C7C-7167280D5FCA}" sibTransId="{B78FBC4F-B7BE-44E0-B05F-61AC5292A7DC}"/>
    <dgm:cxn modelId="{FDC9C665-D0B1-4B6C-9D9C-CDEF07F31106}" srcId="{E5930B6E-BC40-447D-ADC1-3A5CBBDFB7FC}" destId="{975836E5-D728-4034-9329-7FA32DE5D4FA}" srcOrd="1" destOrd="0" parTransId="{39F38F5D-37C6-4720-B714-22F9831DEFED}" sibTransId="{49758FCB-81C1-497D-B609-63D06B94AAE2}"/>
    <dgm:cxn modelId="{A2A0655B-5790-470B-A91F-F546E3421B83}" type="presOf" srcId="{0D612E81-AF5D-4AAF-892F-E81751F79F3F}" destId="{E66F4AAD-0482-4F7A-A269-B23BA3B0F7E2}" srcOrd="0" destOrd="0" presId="urn:microsoft.com/office/officeart/2005/8/layout/hierarchy4"/>
    <dgm:cxn modelId="{DC3E54AA-7693-43B9-9FC2-8113FF201A53}" type="presOf" srcId="{975836E5-D728-4034-9329-7FA32DE5D4FA}" destId="{9CCC0B14-5365-4DBE-A1DE-02C7A8CDA127}" srcOrd="0" destOrd="0" presId="urn:microsoft.com/office/officeart/2005/8/layout/hierarchy4"/>
    <dgm:cxn modelId="{33B7EEDE-D552-440E-AFA4-E1DDD18709EE}" srcId="{E5930B6E-BC40-447D-ADC1-3A5CBBDFB7FC}" destId="{67D95C5F-931C-4A47-BC3F-C1F9322BD0EB}" srcOrd="0" destOrd="0" parTransId="{D313DF5D-88A9-4280-9A5F-2CF9413F410C}" sibTransId="{1BE7D09B-1865-4BEC-BD0D-3D8B82451167}"/>
    <dgm:cxn modelId="{3A4D66A5-F604-4B34-8442-B1D7AD2BB80A}" type="presOf" srcId="{233C6DAA-75A2-445E-B683-FC429F95FE5D}" destId="{3A13A56C-401F-4CFF-B789-27AD2D7FAD8D}" srcOrd="0" destOrd="0" presId="urn:microsoft.com/office/officeart/2005/8/layout/hierarchy4"/>
    <dgm:cxn modelId="{60951324-6BEE-437F-A00C-7C4BA653AC55}" srcId="{10DDDBB1-06B6-4EBA-BF4C-2255435EB506}" destId="{E5930B6E-BC40-447D-ADC1-3A5CBBDFB7FC}" srcOrd="0" destOrd="0" parTransId="{BBB539D2-80C4-4A37-AEB5-695E42E8FE6B}" sibTransId="{2D2C2728-DDF0-4632-8A54-9644C2A80CB1}"/>
    <dgm:cxn modelId="{89A570D7-B11B-4B41-8A46-2F3567D35C1E}" srcId="{233C6DAA-75A2-445E-B683-FC429F95FE5D}" destId="{0D612E81-AF5D-4AAF-892F-E81751F79F3F}" srcOrd="0" destOrd="0" parTransId="{39708660-ADF3-498E-924F-B67CF480AB9B}" sibTransId="{2FB8518B-A104-45E6-B081-A934BD6116F1}"/>
    <dgm:cxn modelId="{07DE5248-4AAF-4C92-B20E-F3593AFFA093}" srcId="{10DDDBB1-06B6-4EBA-BF4C-2255435EB506}" destId="{6C022FEF-EF7D-4770-99DA-3E09472E01B0}" srcOrd="2" destOrd="0" parTransId="{01C78298-B3AF-4DD1-B9B5-502B0C9EA5E5}" sibTransId="{445490E9-AEBE-4856-A180-E4BC05F9151B}"/>
    <dgm:cxn modelId="{7E0BAAF5-C421-413C-A920-4D948D17695A}" type="presOf" srcId="{5A2B2A9A-E68C-461C-8857-686289609A61}" destId="{1B5A06BE-B447-423E-B333-FE92053A49D6}" srcOrd="0" destOrd="0" presId="urn:microsoft.com/office/officeart/2005/8/layout/hierarchy4"/>
    <dgm:cxn modelId="{260E4187-D36F-4AF7-BC70-E23EC9B67DFC}" type="presOf" srcId="{10DDDBB1-06B6-4EBA-BF4C-2255435EB506}" destId="{58A01FA1-3AF9-43B8-9055-5BA502F895E6}" srcOrd="0" destOrd="0" presId="urn:microsoft.com/office/officeart/2005/8/layout/hierarchy4"/>
    <dgm:cxn modelId="{B5276CD7-AA6C-4DF2-827B-880A86F5592B}" type="presOf" srcId="{E5930B6E-BC40-447D-ADC1-3A5CBBDFB7FC}" destId="{5F901A77-7627-4083-BC8B-1BF732C3C54F}" srcOrd="0" destOrd="0" presId="urn:microsoft.com/office/officeart/2005/8/layout/hierarchy4"/>
    <dgm:cxn modelId="{82CF8439-021F-4E9E-A108-3795076D51B6}" type="presParOf" srcId="{3D6F20EB-8191-4E30-9780-BDEA90477771}" destId="{1A922191-C39F-488D-8275-D58F49A07B6C}" srcOrd="0" destOrd="0" presId="urn:microsoft.com/office/officeart/2005/8/layout/hierarchy4"/>
    <dgm:cxn modelId="{71E40AA2-7C51-4A3C-B182-1D3868ED122A}" type="presParOf" srcId="{1A922191-C39F-488D-8275-D58F49A07B6C}" destId="{58A01FA1-3AF9-43B8-9055-5BA502F895E6}" srcOrd="0" destOrd="0" presId="urn:microsoft.com/office/officeart/2005/8/layout/hierarchy4"/>
    <dgm:cxn modelId="{39C70686-E314-4219-B1DB-67057C70B573}" type="presParOf" srcId="{1A922191-C39F-488D-8275-D58F49A07B6C}" destId="{405ED45C-97F4-4386-A695-D3ABB610AC40}" srcOrd="1" destOrd="0" presId="urn:microsoft.com/office/officeart/2005/8/layout/hierarchy4"/>
    <dgm:cxn modelId="{02E1F459-D589-458A-9AA0-BF207A8A3701}" type="presParOf" srcId="{1A922191-C39F-488D-8275-D58F49A07B6C}" destId="{07959FDB-2391-46C8-8A37-C9CDCEE338AF}" srcOrd="2" destOrd="0" presId="urn:microsoft.com/office/officeart/2005/8/layout/hierarchy4"/>
    <dgm:cxn modelId="{CBA4306F-9CFE-40B3-8077-90B7439BDFD5}" type="presParOf" srcId="{07959FDB-2391-46C8-8A37-C9CDCEE338AF}" destId="{F2CDC674-969F-4ED3-B366-B896BD0048C3}" srcOrd="0" destOrd="0" presId="urn:microsoft.com/office/officeart/2005/8/layout/hierarchy4"/>
    <dgm:cxn modelId="{B1025221-9DC2-4315-9B89-0D54755CEB19}" type="presParOf" srcId="{F2CDC674-969F-4ED3-B366-B896BD0048C3}" destId="{5F901A77-7627-4083-BC8B-1BF732C3C54F}" srcOrd="0" destOrd="0" presId="urn:microsoft.com/office/officeart/2005/8/layout/hierarchy4"/>
    <dgm:cxn modelId="{5DA492FF-82C2-49C2-9082-FDDA49727549}" type="presParOf" srcId="{F2CDC674-969F-4ED3-B366-B896BD0048C3}" destId="{5E258411-1CD9-442E-A6FB-15FC1307435A}" srcOrd="1" destOrd="0" presId="urn:microsoft.com/office/officeart/2005/8/layout/hierarchy4"/>
    <dgm:cxn modelId="{5B4F45D4-F4CA-4706-BA1C-CA94651CABAD}" type="presParOf" srcId="{F2CDC674-969F-4ED3-B366-B896BD0048C3}" destId="{61B3474E-994C-49BC-BD8B-ECA4930044B5}" srcOrd="2" destOrd="0" presId="urn:microsoft.com/office/officeart/2005/8/layout/hierarchy4"/>
    <dgm:cxn modelId="{87386D5F-FC51-4CA4-A8E1-8843CEDC408A}" type="presParOf" srcId="{61B3474E-994C-49BC-BD8B-ECA4930044B5}" destId="{F334FDBF-0F50-4927-A4C8-A539226A2C99}" srcOrd="0" destOrd="0" presId="urn:microsoft.com/office/officeart/2005/8/layout/hierarchy4"/>
    <dgm:cxn modelId="{BC16E790-E248-43C0-B471-B8E0849F1958}" type="presParOf" srcId="{F334FDBF-0F50-4927-A4C8-A539226A2C99}" destId="{A3B36087-C7AB-4C9D-947B-9588D2571448}" srcOrd="0" destOrd="0" presId="urn:microsoft.com/office/officeart/2005/8/layout/hierarchy4"/>
    <dgm:cxn modelId="{206356B9-E6D3-4B34-81CF-DDC3BC35DAC1}" type="presParOf" srcId="{F334FDBF-0F50-4927-A4C8-A539226A2C99}" destId="{364B9C5C-D181-4FD4-A6F6-46905DC12875}" srcOrd="1" destOrd="0" presId="urn:microsoft.com/office/officeart/2005/8/layout/hierarchy4"/>
    <dgm:cxn modelId="{ED6A5B08-3D91-442A-AD77-705E0358DF60}" type="presParOf" srcId="{61B3474E-994C-49BC-BD8B-ECA4930044B5}" destId="{FDE82E0F-4024-465A-BCCD-7E2CDF5A3DA3}" srcOrd="1" destOrd="0" presId="urn:microsoft.com/office/officeart/2005/8/layout/hierarchy4"/>
    <dgm:cxn modelId="{A5CDE29F-4DEB-46FB-9F5B-65A74E951491}" type="presParOf" srcId="{61B3474E-994C-49BC-BD8B-ECA4930044B5}" destId="{404E0857-BFB7-4A25-863D-311E2C914F9A}" srcOrd="2" destOrd="0" presId="urn:microsoft.com/office/officeart/2005/8/layout/hierarchy4"/>
    <dgm:cxn modelId="{505D09CC-26DB-4078-97FF-541D3CFC9E73}" type="presParOf" srcId="{404E0857-BFB7-4A25-863D-311E2C914F9A}" destId="{9CCC0B14-5365-4DBE-A1DE-02C7A8CDA127}" srcOrd="0" destOrd="0" presId="urn:microsoft.com/office/officeart/2005/8/layout/hierarchy4"/>
    <dgm:cxn modelId="{F4CC209F-1019-40B0-B66C-CC6EBB8D4B3E}" type="presParOf" srcId="{404E0857-BFB7-4A25-863D-311E2C914F9A}" destId="{777C6261-A32C-4EA8-8416-6E5168A15E91}" srcOrd="1" destOrd="0" presId="urn:microsoft.com/office/officeart/2005/8/layout/hierarchy4"/>
    <dgm:cxn modelId="{CD1499C2-A9C0-4633-B3B4-48CCE0DCF865}" type="presParOf" srcId="{61B3474E-994C-49BC-BD8B-ECA4930044B5}" destId="{65B7804A-8340-4030-AF98-F7448CA61F8A}" srcOrd="3" destOrd="0" presId="urn:microsoft.com/office/officeart/2005/8/layout/hierarchy4"/>
    <dgm:cxn modelId="{61EAAD96-5389-4C40-9343-337DA02E54D2}" type="presParOf" srcId="{61B3474E-994C-49BC-BD8B-ECA4930044B5}" destId="{481264A1-D244-47CE-9DB9-3CA7E62FE0C6}" srcOrd="4" destOrd="0" presId="urn:microsoft.com/office/officeart/2005/8/layout/hierarchy4"/>
    <dgm:cxn modelId="{17AFD283-56E5-4468-B892-D5C477920B7E}" type="presParOf" srcId="{481264A1-D244-47CE-9DB9-3CA7E62FE0C6}" destId="{D261C203-C54F-4F36-9BCD-7D14AC28C8D6}" srcOrd="0" destOrd="0" presId="urn:microsoft.com/office/officeart/2005/8/layout/hierarchy4"/>
    <dgm:cxn modelId="{7E1064C9-1170-437D-906C-0F75A22999EB}" type="presParOf" srcId="{481264A1-D244-47CE-9DB9-3CA7E62FE0C6}" destId="{BD31D9A0-FA30-4478-BFCE-C9EE2493C6F7}" srcOrd="1" destOrd="0" presId="urn:microsoft.com/office/officeart/2005/8/layout/hierarchy4"/>
    <dgm:cxn modelId="{3570FD9A-ABC6-4F45-AEBE-8B0B2239A85D}" type="presParOf" srcId="{61B3474E-994C-49BC-BD8B-ECA4930044B5}" destId="{05E4BAAB-C668-4063-BC7E-AF918D91B564}" srcOrd="5" destOrd="0" presId="urn:microsoft.com/office/officeart/2005/8/layout/hierarchy4"/>
    <dgm:cxn modelId="{661D44EA-E7B6-47CB-9A94-CB5C2F4543BC}" type="presParOf" srcId="{61B3474E-994C-49BC-BD8B-ECA4930044B5}" destId="{4A59BA04-4AD2-4C3D-922F-ECC5125CE16B}" srcOrd="6" destOrd="0" presId="urn:microsoft.com/office/officeart/2005/8/layout/hierarchy4"/>
    <dgm:cxn modelId="{8D162B94-5523-41EF-9817-7C0C0B7F6DBB}" type="presParOf" srcId="{4A59BA04-4AD2-4C3D-922F-ECC5125CE16B}" destId="{1B5A06BE-B447-423E-B333-FE92053A49D6}" srcOrd="0" destOrd="0" presId="urn:microsoft.com/office/officeart/2005/8/layout/hierarchy4"/>
    <dgm:cxn modelId="{5A8EC82F-619E-4348-9B20-45D886110830}" type="presParOf" srcId="{4A59BA04-4AD2-4C3D-922F-ECC5125CE16B}" destId="{071F9C81-06C7-41E3-AE4F-AE74A017FA62}" srcOrd="1" destOrd="0" presId="urn:microsoft.com/office/officeart/2005/8/layout/hierarchy4"/>
    <dgm:cxn modelId="{24E23197-3C89-4515-9F0D-B5BE0CAD2DFC}" type="presParOf" srcId="{07959FDB-2391-46C8-8A37-C9CDCEE338AF}" destId="{8961811C-A06E-4CDC-8521-6BCCE6417D2B}" srcOrd="1" destOrd="0" presId="urn:microsoft.com/office/officeart/2005/8/layout/hierarchy4"/>
    <dgm:cxn modelId="{30633617-2E64-495F-B1A5-29624EAA6E20}" type="presParOf" srcId="{07959FDB-2391-46C8-8A37-C9CDCEE338AF}" destId="{C138FEF4-A233-44C1-8C20-3FE7035A444C}" srcOrd="2" destOrd="0" presId="urn:microsoft.com/office/officeart/2005/8/layout/hierarchy4"/>
    <dgm:cxn modelId="{A591A48F-213A-46FF-ABA5-0F4FDD6F853F}" type="presParOf" srcId="{C138FEF4-A233-44C1-8C20-3FE7035A444C}" destId="{3A13A56C-401F-4CFF-B789-27AD2D7FAD8D}" srcOrd="0" destOrd="0" presId="urn:microsoft.com/office/officeart/2005/8/layout/hierarchy4"/>
    <dgm:cxn modelId="{B09F99EF-E9DE-4C74-8E4B-46041849C4DE}" type="presParOf" srcId="{C138FEF4-A233-44C1-8C20-3FE7035A444C}" destId="{4D8D168D-AB42-4FD2-ADAF-910C30270942}" srcOrd="1" destOrd="0" presId="urn:microsoft.com/office/officeart/2005/8/layout/hierarchy4"/>
    <dgm:cxn modelId="{EA718123-C995-427C-B3C7-0D2DB5AADB46}" type="presParOf" srcId="{C138FEF4-A233-44C1-8C20-3FE7035A444C}" destId="{A31E6AA5-DE2B-4630-B1FC-881B4132A9D4}" srcOrd="2" destOrd="0" presId="urn:microsoft.com/office/officeart/2005/8/layout/hierarchy4"/>
    <dgm:cxn modelId="{811422AA-6F9A-4C9D-9EB6-FF9D6D512F53}" type="presParOf" srcId="{A31E6AA5-DE2B-4630-B1FC-881B4132A9D4}" destId="{EFD5A02F-9B2C-412D-9139-35FD4A41AC7C}" srcOrd="0" destOrd="0" presId="urn:microsoft.com/office/officeart/2005/8/layout/hierarchy4"/>
    <dgm:cxn modelId="{11F85611-8E9C-43E5-AE46-F806C617C5D3}" type="presParOf" srcId="{EFD5A02F-9B2C-412D-9139-35FD4A41AC7C}" destId="{E66F4AAD-0482-4F7A-A269-B23BA3B0F7E2}" srcOrd="0" destOrd="0" presId="urn:microsoft.com/office/officeart/2005/8/layout/hierarchy4"/>
    <dgm:cxn modelId="{FCEF4680-7206-4C99-AF85-FA4A98A721F1}" type="presParOf" srcId="{EFD5A02F-9B2C-412D-9139-35FD4A41AC7C}" destId="{D76DFA52-B205-4073-A6CE-71F59B4BC44E}" srcOrd="1" destOrd="0" presId="urn:microsoft.com/office/officeart/2005/8/layout/hierarchy4"/>
    <dgm:cxn modelId="{C60527BC-031F-4D5B-8A4F-B6A829BF8621}" type="presParOf" srcId="{A31E6AA5-DE2B-4630-B1FC-881B4132A9D4}" destId="{232D9BF8-21B6-4B14-8111-FAE7C3F30808}" srcOrd="1" destOrd="0" presId="urn:microsoft.com/office/officeart/2005/8/layout/hierarchy4"/>
    <dgm:cxn modelId="{614C82A6-F262-4E72-A9B3-61D67559F7C1}" type="presParOf" srcId="{A31E6AA5-DE2B-4630-B1FC-881B4132A9D4}" destId="{D75BC0CD-FEBC-4BFD-9B47-F8F5F6BE35E6}" srcOrd="2" destOrd="0" presId="urn:microsoft.com/office/officeart/2005/8/layout/hierarchy4"/>
    <dgm:cxn modelId="{DF9187B5-F7FD-4AE8-9E69-2586CEF0E9D7}" type="presParOf" srcId="{D75BC0CD-FEBC-4BFD-9B47-F8F5F6BE35E6}" destId="{79C8F2EE-4BBD-4ED7-92AB-67BC53A083EE}" srcOrd="0" destOrd="0" presId="urn:microsoft.com/office/officeart/2005/8/layout/hierarchy4"/>
    <dgm:cxn modelId="{96642EFF-2A88-4066-B2DD-6C578CF5F1DD}" type="presParOf" srcId="{D75BC0CD-FEBC-4BFD-9B47-F8F5F6BE35E6}" destId="{573842CD-A525-49E3-BF11-B82848FE3600}" srcOrd="1" destOrd="0" presId="urn:microsoft.com/office/officeart/2005/8/layout/hierarchy4"/>
    <dgm:cxn modelId="{237D701C-B1D5-4D14-A76C-7604E59539D0}" type="presParOf" srcId="{07959FDB-2391-46C8-8A37-C9CDCEE338AF}" destId="{44B47256-6E75-4AC4-87F2-7792CD5E9B99}" srcOrd="3" destOrd="0" presId="urn:microsoft.com/office/officeart/2005/8/layout/hierarchy4"/>
    <dgm:cxn modelId="{8F8A6116-0889-4CA3-8EF2-CD9C49C6295A}" type="presParOf" srcId="{07959FDB-2391-46C8-8A37-C9CDCEE338AF}" destId="{6AA23BFE-7678-4AB8-BBE9-893E9E37B59B}" srcOrd="4" destOrd="0" presId="urn:microsoft.com/office/officeart/2005/8/layout/hierarchy4"/>
    <dgm:cxn modelId="{7A483DCF-39DC-44B3-AC7B-0202AD8ACEF9}" type="presParOf" srcId="{6AA23BFE-7678-4AB8-BBE9-893E9E37B59B}" destId="{E72D056A-4F78-49BD-A984-B97E1DE0B1E7}" srcOrd="0" destOrd="0" presId="urn:microsoft.com/office/officeart/2005/8/layout/hierarchy4"/>
    <dgm:cxn modelId="{09916DEA-F6A6-4132-930C-A4A221053A9C}" type="presParOf" srcId="{6AA23BFE-7678-4AB8-BBE9-893E9E37B59B}" destId="{9DEAD45D-CCE1-4BD7-B39D-C47CC724159D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4306FB-EE3F-44FA-84AB-6FFD20610AC1}" type="doc">
      <dgm:prSet loTypeId="urn:microsoft.com/office/officeart/2005/8/layout/hierarchy2" loCatId="hierarchy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zh-CN" altLang="en-US"/>
        </a:p>
      </dgm:t>
    </dgm:pt>
    <dgm:pt modelId="{7A3430D3-DDA5-40CE-87DC-A1952D0DC772}">
      <dgm:prSet phldrT="[文本]" custT="1"/>
      <dgm:spPr/>
      <dgm:t>
        <a:bodyPr/>
        <a:lstStyle/>
        <a:p>
          <a:r>
            <a:rPr lang="en-US" altLang="zh-CN" sz="1600" dirty="0"/>
            <a:t>Low temperature superconductor</a:t>
          </a:r>
          <a:endParaRPr lang="zh-CN" altLang="en-US" sz="1600" dirty="0"/>
        </a:p>
      </dgm:t>
    </dgm:pt>
    <dgm:pt modelId="{F2FC7C8A-A07C-4D11-8D74-35E29EE204C1}" type="parTrans" cxnId="{D6AC1954-F763-4DF2-B1F7-FCDEF601C6FF}">
      <dgm:prSet/>
      <dgm:spPr/>
      <dgm:t>
        <a:bodyPr/>
        <a:lstStyle/>
        <a:p>
          <a:endParaRPr lang="zh-CN" altLang="en-US" sz="2000"/>
        </a:p>
      </dgm:t>
    </dgm:pt>
    <dgm:pt modelId="{1E8483DE-C4AC-4F15-9322-C8516C398D37}" type="sibTrans" cxnId="{D6AC1954-F763-4DF2-B1F7-FCDEF601C6FF}">
      <dgm:prSet/>
      <dgm:spPr/>
      <dgm:t>
        <a:bodyPr/>
        <a:lstStyle/>
        <a:p>
          <a:endParaRPr lang="zh-CN" altLang="en-US" sz="2000"/>
        </a:p>
      </dgm:t>
    </dgm:pt>
    <dgm:pt modelId="{82AA9946-68D2-4AB8-B246-37C23A331835}">
      <dgm:prSet phldrT="[文本]" custT="1"/>
      <dgm:spPr/>
      <dgm:t>
        <a:bodyPr/>
        <a:lstStyle/>
        <a:p>
          <a:r>
            <a:rPr lang="en-US" altLang="zh-CN" sz="1600" dirty="0"/>
            <a:t>Copper based materials</a:t>
          </a:r>
          <a:endParaRPr lang="zh-CN" altLang="en-US" sz="1600" dirty="0"/>
        </a:p>
      </dgm:t>
    </dgm:pt>
    <dgm:pt modelId="{E122DA4B-0C66-48E7-A224-B59569D179FB}" type="parTrans" cxnId="{548C0726-1B47-4DFE-B88F-488F20BA4075}">
      <dgm:prSet custT="1"/>
      <dgm:spPr/>
      <dgm:t>
        <a:bodyPr/>
        <a:lstStyle/>
        <a:p>
          <a:endParaRPr lang="zh-CN" altLang="en-US" sz="600"/>
        </a:p>
      </dgm:t>
    </dgm:pt>
    <dgm:pt modelId="{07526BFC-EE5C-4DD1-9014-F6C4D3AB1E74}" type="sibTrans" cxnId="{548C0726-1B47-4DFE-B88F-488F20BA4075}">
      <dgm:prSet/>
      <dgm:spPr/>
      <dgm:t>
        <a:bodyPr/>
        <a:lstStyle/>
        <a:p>
          <a:endParaRPr lang="zh-CN" altLang="en-US" sz="2000"/>
        </a:p>
      </dgm:t>
    </dgm:pt>
    <dgm:pt modelId="{03639CC6-90E4-4AE5-B01B-B36885192903}">
      <dgm:prSet phldrT="[文本]" custT="1"/>
      <dgm:spPr/>
      <dgm:t>
        <a:bodyPr/>
        <a:lstStyle/>
        <a:p>
          <a:r>
            <a:rPr lang="en-US" altLang="zh-CN" sz="1600" dirty="0"/>
            <a:t>Iron based materials</a:t>
          </a:r>
          <a:endParaRPr lang="zh-CN" altLang="en-US" sz="1600" dirty="0"/>
        </a:p>
      </dgm:t>
    </dgm:pt>
    <dgm:pt modelId="{A1A31BC1-EE39-4E5F-B231-0AFCB02385A5}" type="parTrans" cxnId="{AA051D94-B620-4F74-B3E2-5DA1B9FAC59E}">
      <dgm:prSet custT="1"/>
      <dgm:spPr/>
      <dgm:t>
        <a:bodyPr/>
        <a:lstStyle/>
        <a:p>
          <a:endParaRPr lang="zh-CN" altLang="en-US" sz="600"/>
        </a:p>
      </dgm:t>
    </dgm:pt>
    <dgm:pt modelId="{2BC561F4-EC2D-44A8-9F38-BE2C51AD78F6}" type="sibTrans" cxnId="{AA051D94-B620-4F74-B3E2-5DA1B9FAC59E}">
      <dgm:prSet/>
      <dgm:spPr/>
      <dgm:t>
        <a:bodyPr/>
        <a:lstStyle/>
        <a:p>
          <a:endParaRPr lang="zh-CN" altLang="en-US" sz="2000"/>
        </a:p>
      </dgm:t>
    </dgm:pt>
    <dgm:pt modelId="{AE3D8946-C687-4C28-AD84-972C078F9D0F}">
      <dgm:prSet phldrT="[文本]" custT="1"/>
      <dgm:spPr/>
      <dgm:t>
        <a:bodyPr/>
        <a:lstStyle/>
        <a:p>
          <a:r>
            <a:rPr lang="en-US" altLang="zh-CN" sz="2000" b="1" dirty="0" err="1">
              <a:solidFill>
                <a:srgbClr val="FF0000"/>
              </a:solidFill>
            </a:rPr>
            <a:t>NbTi</a:t>
          </a:r>
          <a:endParaRPr lang="zh-CN" altLang="en-US" sz="2000" b="1" dirty="0">
            <a:solidFill>
              <a:srgbClr val="FF0000"/>
            </a:solidFill>
          </a:endParaRPr>
        </a:p>
      </dgm:t>
    </dgm:pt>
    <dgm:pt modelId="{72886E5A-D873-4AA0-9EC1-06EC4B984FE1}" type="parTrans" cxnId="{471E385F-D25F-41BC-8AD8-8CD3A9C2DA55}">
      <dgm:prSet custT="1"/>
      <dgm:spPr/>
      <dgm:t>
        <a:bodyPr/>
        <a:lstStyle/>
        <a:p>
          <a:endParaRPr lang="zh-CN" altLang="en-US" sz="600"/>
        </a:p>
      </dgm:t>
    </dgm:pt>
    <dgm:pt modelId="{3417B096-7C6A-4F13-A8C9-78AEC1651BE9}" type="sibTrans" cxnId="{471E385F-D25F-41BC-8AD8-8CD3A9C2DA55}">
      <dgm:prSet/>
      <dgm:spPr/>
      <dgm:t>
        <a:bodyPr/>
        <a:lstStyle/>
        <a:p>
          <a:endParaRPr lang="zh-CN" altLang="en-US" sz="2000"/>
        </a:p>
      </dgm:t>
    </dgm:pt>
    <dgm:pt modelId="{DBB76032-73AF-45C1-B23F-A51A3DE204B7}">
      <dgm:prSet phldrT="[文本]" custT="1"/>
      <dgm:spPr/>
      <dgm:t>
        <a:bodyPr/>
        <a:lstStyle/>
        <a:p>
          <a:r>
            <a:rPr lang="en-US" altLang="zh-CN" sz="1600" dirty="0"/>
            <a:t>High temperature superconductor</a:t>
          </a:r>
          <a:endParaRPr lang="zh-CN" altLang="en-US" sz="1600" dirty="0"/>
        </a:p>
      </dgm:t>
    </dgm:pt>
    <dgm:pt modelId="{B0F61566-DE81-4269-A1A8-EF71E78F5E54}" type="sibTrans" cxnId="{ED845E90-A9D9-4EC1-9A17-10A561FEAB1C}">
      <dgm:prSet/>
      <dgm:spPr/>
      <dgm:t>
        <a:bodyPr/>
        <a:lstStyle/>
        <a:p>
          <a:endParaRPr lang="zh-CN" altLang="en-US" sz="2000"/>
        </a:p>
      </dgm:t>
    </dgm:pt>
    <dgm:pt modelId="{6EC090A3-6F9B-4B48-81A9-304AA0CE6117}" type="parTrans" cxnId="{ED845E90-A9D9-4EC1-9A17-10A561FEAB1C}">
      <dgm:prSet/>
      <dgm:spPr/>
      <dgm:t>
        <a:bodyPr/>
        <a:lstStyle/>
        <a:p>
          <a:endParaRPr lang="zh-CN" altLang="en-US" sz="2000"/>
        </a:p>
      </dgm:t>
    </dgm:pt>
    <dgm:pt modelId="{E95499C6-3674-4012-A9F1-8DCC5687EC21}">
      <dgm:prSet phldrT="[文本]" custT="1"/>
      <dgm:spPr/>
      <dgm:t>
        <a:bodyPr/>
        <a:lstStyle/>
        <a:p>
          <a:r>
            <a:rPr lang="en-US" altLang="zh-CN" sz="1600" dirty="0"/>
            <a:t>Nb</a:t>
          </a:r>
          <a:r>
            <a:rPr lang="en-US" altLang="zh-CN" sz="1600" baseline="-25000" dirty="0"/>
            <a:t>3</a:t>
          </a:r>
          <a:r>
            <a:rPr lang="en-US" altLang="zh-CN" sz="1600" dirty="0"/>
            <a:t>Sn, Nb</a:t>
          </a:r>
          <a:r>
            <a:rPr lang="en-US" altLang="zh-CN" sz="1600" baseline="-25000" dirty="0"/>
            <a:t>3</a:t>
          </a:r>
          <a:r>
            <a:rPr lang="en-US" altLang="zh-CN" sz="1600" dirty="0"/>
            <a:t>Al</a:t>
          </a:r>
          <a:endParaRPr lang="zh-CN" altLang="en-US" sz="1600" dirty="0"/>
        </a:p>
      </dgm:t>
    </dgm:pt>
    <dgm:pt modelId="{761DEFA6-3CFA-4FB4-8EA4-14E2250C06C3}" type="parTrans" cxnId="{6EF1D770-68E0-4EF3-BB34-AC56CBBFB025}">
      <dgm:prSet custT="1"/>
      <dgm:spPr/>
      <dgm:t>
        <a:bodyPr/>
        <a:lstStyle/>
        <a:p>
          <a:endParaRPr lang="zh-CN" altLang="en-US" sz="600"/>
        </a:p>
      </dgm:t>
    </dgm:pt>
    <dgm:pt modelId="{F9FF0BA3-469A-46D3-9335-A11734DD5D06}" type="sibTrans" cxnId="{6EF1D770-68E0-4EF3-BB34-AC56CBBFB025}">
      <dgm:prSet/>
      <dgm:spPr/>
      <dgm:t>
        <a:bodyPr/>
        <a:lstStyle/>
        <a:p>
          <a:endParaRPr lang="zh-CN" altLang="en-US" sz="2000"/>
        </a:p>
      </dgm:t>
    </dgm:pt>
    <dgm:pt modelId="{360BF2A0-796E-4E49-AAC9-C5AB304B6E54}">
      <dgm:prSet phldrT="[文本]" custT="1"/>
      <dgm:spPr/>
      <dgm:t>
        <a:bodyPr/>
        <a:lstStyle/>
        <a:p>
          <a:r>
            <a:rPr lang="en-US" altLang="zh-CN" sz="1600" dirty="0" err="1"/>
            <a:t>ReBCO</a:t>
          </a:r>
          <a:endParaRPr lang="zh-CN" altLang="en-US" sz="1600" dirty="0"/>
        </a:p>
      </dgm:t>
    </dgm:pt>
    <dgm:pt modelId="{B3D75699-C052-4E9F-B7AD-115FB360A3B3}" type="parTrans" cxnId="{01C0F409-436A-44D1-B8AC-9D16D971ADCD}">
      <dgm:prSet custT="1"/>
      <dgm:spPr/>
      <dgm:t>
        <a:bodyPr/>
        <a:lstStyle/>
        <a:p>
          <a:endParaRPr lang="zh-CN" altLang="en-US" sz="600"/>
        </a:p>
      </dgm:t>
    </dgm:pt>
    <dgm:pt modelId="{790D4817-4E6B-4B0A-93A7-B040F1058F86}" type="sibTrans" cxnId="{01C0F409-436A-44D1-B8AC-9D16D971ADCD}">
      <dgm:prSet/>
      <dgm:spPr/>
      <dgm:t>
        <a:bodyPr/>
        <a:lstStyle/>
        <a:p>
          <a:endParaRPr lang="zh-CN" altLang="en-US" sz="2000"/>
        </a:p>
      </dgm:t>
    </dgm:pt>
    <dgm:pt modelId="{8D244E3A-16F3-4C55-A25A-B9C15C122018}">
      <dgm:prSet phldrT="[文本]" custT="1"/>
      <dgm:spPr/>
      <dgm:t>
        <a:bodyPr/>
        <a:lstStyle/>
        <a:p>
          <a:r>
            <a:rPr lang="en-US" altLang="zh-CN" sz="1600" dirty="0"/>
            <a:t>BSCCO</a:t>
          </a:r>
          <a:endParaRPr lang="zh-CN" altLang="en-US" sz="1600" dirty="0"/>
        </a:p>
      </dgm:t>
    </dgm:pt>
    <dgm:pt modelId="{8BB4A7E4-909D-407A-8384-D881724157FA}" type="parTrans" cxnId="{E9A0EB85-4056-4374-A0E9-EF1935B4860A}">
      <dgm:prSet custT="1"/>
      <dgm:spPr/>
      <dgm:t>
        <a:bodyPr/>
        <a:lstStyle/>
        <a:p>
          <a:endParaRPr lang="zh-CN" altLang="en-US" sz="600"/>
        </a:p>
      </dgm:t>
    </dgm:pt>
    <dgm:pt modelId="{26008843-5F0D-44AD-A8D0-C33FCEAD0FDF}" type="sibTrans" cxnId="{E9A0EB85-4056-4374-A0E9-EF1935B4860A}">
      <dgm:prSet/>
      <dgm:spPr/>
      <dgm:t>
        <a:bodyPr/>
        <a:lstStyle/>
        <a:p>
          <a:endParaRPr lang="zh-CN" altLang="en-US" sz="2000"/>
        </a:p>
      </dgm:t>
    </dgm:pt>
    <dgm:pt modelId="{2271FC58-3414-4F44-B55F-08DDB987CA3F}">
      <dgm:prSet phldrT="[文本]" custT="1"/>
      <dgm:spPr/>
      <dgm:t>
        <a:bodyPr/>
        <a:lstStyle/>
        <a:p>
          <a:r>
            <a:rPr lang="en-US" altLang="zh-CN" sz="1600" dirty="0"/>
            <a:t>Metal compounds</a:t>
          </a:r>
          <a:endParaRPr lang="zh-CN" altLang="en-US" sz="1600" dirty="0"/>
        </a:p>
      </dgm:t>
    </dgm:pt>
    <dgm:pt modelId="{9771F02D-B6AC-4193-9705-8D381285F267}" type="parTrans" cxnId="{A70717FC-337F-417F-9811-8FBD9C4606FF}">
      <dgm:prSet/>
      <dgm:spPr/>
      <dgm:t>
        <a:bodyPr/>
        <a:lstStyle/>
        <a:p>
          <a:endParaRPr lang="zh-CN" altLang="en-US"/>
        </a:p>
      </dgm:t>
    </dgm:pt>
    <dgm:pt modelId="{63C8A2BC-4F8C-4842-8C5F-C979FD792710}" type="sibTrans" cxnId="{A70717FC-337F-417F-9811-8FBD9C4606FF}">
      <dgm:prSet/>
      <dgm:spPr/>
      <dgm:t>
        <a:bodyPr/>
        <a:lstStyle/>
        <a:p>
          <a:endParaRPr lang="zh-CN" altLang="en-US"/>
        </a:p>
      </dgm:t>
    </dgm:pt>
    <dgm:pt modelId="{BFCA500E-55A1-433A-888D-AD85CF1D271C}">
      <dgm:prSet phldrT="[文本]" custT="1"/>
      <dgm:spPr/>
      <dgm:t>
        <a:bodyPr/>
        <a:lstStyle/>
        <a:p>
          <a:r>
            <a:rPr lang="en-US" altLang="zh-CN" sz="1600" kern="1200" dirty="0">
              <a:solidFill>
                <a:srgbClr val="FFFFFF"/>
              </a:solidFill>
              <a:latin typeface="Calibri"/>
              <a:ea typeface="微软雅黑"/>
              <a:cs typeface="+mn-cs"/>
            </a:rPr>
            <a:t>MgB2</a:t>
          </a:r>
          <a:r>
            <a:rPr lang="en-US" altLang="zh-CN" sz="2600" kern="1200" dirty="0"/>
            <a:t>, …</a:t>
          </a:r>
          <a:endParaRPr lang="zh-CN" altLang="en-US" sz="2600" kern="1200" dirty="0"/>
        </a:p>
      </dgm:t>
    </dgm:pt>
    <dgm:pt modelId="{67DF1BB7-5565-412D-9EB5-D02CC2329BA3}" type="parTrans" cxnId="{C52F72C6-7120-4023-BCD5-BD261D2A114B}">
      <dgm:prSet/>
      <dgm:spPr/>
      <dgm:t>
        <a:bodyPr/>
        <a:lstStyle/>
        <a:p>
          <a:endParaRPr lang="zh-CN" altLang="en-US"/>
        </a:p>
      </dgm:t>
    </dgm:pt>
    <dgm:pt modelId="{6692C293-5179-494C-AF9F-CD94263F80FC}" type="sibTrans" cxnId="{C52F72C6-7120-4023-BCD5-BD261D2A114B}">
      <dgm:prSet/>
      <dgm:spPr/>
      <dgm:t>
        <a:bodyPr/>
        <a:lstStyle/>
        <a:p>
          <a:endParaRPr lang="zh-CN" altLang="en-US"/>
        </a:p>
      </dgm:t>
    </dgm:pt>
    <dgm:pt modelId="{7ACF2B39-9238-4C0F-91B9-B52174D7A94E}" type="pres">
      <dgm:prSet presAssocID="{2D4306FB-EE3F-44FA-84AB-6FFD20610AC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51651DEA-2FA0-4B26-A195-DB9DE7464985}" type="pres">
      <dgm:prSet presAssocID="{7A3430D3-DDA5-40CE-87DC-A1952D0DC772}" presName="root1" presStyleCnt="0"/>
      <dgm:spPr/>
    </dgm:pt>
    <dgm:pt modelId="{78780145-88E2-457F-A85E-6F3D59961E37}" type="pres">
      <dgm:prSet presAssocID="{7A3430D3-DDA5-40CE-87DC-A1952D0DC772}" presName="LevelOneTextNode" presStyleLbl="node0" presStyleIdx="0" presStyleCnt="2" custScaleX="135235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E6413CD0-FA5D-48DC-9B31-DE256C5FDD7D}" type="pres">
      <dgm:prSet presAssocID="{7A3430D3-DDA5-40CE-87DC-A1952D0DC772}" presName="level2hierChild" presStyleCnt="0"/>
      <dgm:spPr/>
    </dgm:pt>
    <dgm:pt modelId="{2B238906-51BE-4774-AED8-3C217732C72A}" type="pres">
      <dgm:prSet presAssocID="{72886E5A-D873-4AA0-9EC1-06EC4B984FE1}" presName="conn2-1" presStyleLbl="parChTrans1D2" presStyleIdx="0" presStyleCnt="5"/>
      <dgm:spPr/>
      <dgm:t>
        <a:bodyPr/>
        <a:lstStyle/>
        <a:p>
          <a:endParaRPr lang="zh-CN" altLang="en-US"/>
        </a:p>
      </dgm:t>
    </dgm:pt>
    <dgm:pt modelId="{38F57718-86D9-4418-8E84-1D4BC67C5D87}" type="pres">
      <dgm:prSet presAssocID="{72886E5A-D873-4AA0-9EC1-06EC4B984FE1}" presName="connTx" presStyleLbl="parChTrans1D2" presStyleIdx="0" presStyleCnt="5"/>
      <dgm:spPr/>
      <dgm:t>
        <a:bodyPr/>
        <a:lstStyle/>
        <a:p>
          <a:endParaRPr lang="zh-CN" altLang="en-US"/>
        </a:p>
      </dgm:t>
    </dgm:pt>
    <dgm:pt modelId="{F5112062-16F8-4081-80CE-549F4D1F0DA9}" type="pres">
      <dgm:prSet presAssocID="{AE3D8946-C687-4C28-AD84-972C078F9D0F}" presName="root2" presStyleCnt="0"/>
      <dgm:spPr/>
    </dgm:pt>
    <dgm:pt modelId="{D033D62F-2DB0-47E2-8381-261BB1321991}" type="pres">
      <dgm:prSet presAssocID="{AE3D8946-C687-4C28-AD84-972C078F9D0F}" presName="LevelTwoTextNode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9E91A735-1C6E-4F7C-8447-4DECBDA8D43E}" type="pres">
      <dgm:prSet presAssocID="{AE3D8946-C687-4C28-AD84-972C078F9D0F}" presName="level3hierChild" presStyleCnt="0"/>
      <dgm:spPr/>
    </dgm:pt>
    <dgm:pt modelId="{F2CC258E-B75B-49C2-A5E0-C6C1E0D0B8C8}" type="pres">
      <dgm:prSet presAssocID="{761DEFA6-3CFA-4FB4-8EA4-14E2250C06C3}" presName="conn2-1" presStyleLbl="parChTrans1D2" presStyleIdx="1" presStyleCnt="5"/>
      <dgm:spPr/>
      <dgm:t>
        <a:bodyPr/>
        <a:lstStyle/>
        <a:p>
          <a:endParaRPr lang="zh-CN" altLang="en-US"/>
        </a:p>
      </dgm:t>
    </dgm:pt>
    <dgm:pt modelId="{B8C9A6EB-C9A2-40E9-82D3-D860277738A3}" type="pres">
      <dgm:prSet presAssocID="{761DEFA6-3CFA-4FB4-8EA4-14E2250C06C3}" presName="connTx" presStyleLbl="parChTrans1D2" presStyleIdx="1" presStyleCnt="5"/>
      <dgm:spPr/>
      <dgm:t>
        <a:bodyPr/>
        <a:lstStyle/>
        <a:p>
          <a:endParaRPr lang="zh-CN" altLang="en-US"/>
        </a:p>
      </dgm:t>
    </dgm:pt>
    <dgm:pt modelId="{E6783C46-2EB9-4903-B38B-DEAD11CB4272}" type="pres">
      <dgm:prSet presAssocID="{E95499C6-3674-4012-A9F1-8DCC5687EC21}" presName="root2" presStyleCnt="0"/>
      <dgm:spPr/>
    </dgm:pt>
    <dgm:pt modelId="{96D59A76-04A4-4527-BAFA-DAE7C2AB12B1}" type="pres">
      <dgm:prSet presAssocID="{E95499C6-3674-4012-A9F1-8DCC5687EC21}" presName="LevelTwoTextNode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0536148C-D29B-41D4-B974-4B8C1627A77C}" type="pres">
      <dgm:prSet presAssocID="{E95499C6-3674-4012-A9F1-8DCC5687EC21}" presName="level3hierChild" presStyleCnt="0"/>
      <dgm:spPr/>
    </dgm:pt>
    <dgm:pt modelId="{0B5D7AE2-0275-459B-BF1A-E855C10B25D0}" type="pres">
      <dgm:prSet presAssocID="{9771F02D-B6AC-4193-9705-8D381285F267}" presName="conn2-1" presStyleLbl="parChTrans1D2" presStyleIdx="2" presStyleCnt="5"/>
      <dgm:spPr/>
      <dgm:t>
        <a:bodyPr/>
        <a:lstStyle/>
        <a:p>
          <a:endParaRPr lang="zh-CN" altLang="en-US"/>
        </a:p>
      </dgm:t>
    </dgm:pt>
    <dgm:pt modelId="{E34792E6-142C-4700-8808-1DBE9C04F08F}" type="pres">
      <dgm:prSet presAssocID="{9771F02D-B6AC-4193-9705-8D381285F267}" presName="connTx" presStyleLbl="parChTrans1D2" presStyleIdx="2" presStyleCnt="5"/>
      <dgm:spPr/>
      <dgm:t>
        <a:bodyPr/>
        <a:lstStyle/>
        <a:p>
          <a:endParaRPr lang="zh-CN" altLang="en-US"/>
        </a:p>
      </dgm:t>
    </dgm:pt>
    <dgm:pt modelId="{D250BB72-55DF-45C6-8C68-09BC3166C85B}" type="pres">
      <dgm:prSet presAssocID="{2271FC58-3414-4F44-B55F-08DDB987CA3F}" presName="root2" presStyleCnt="0"/>
      <dgm:spPr/>
    </dgm:pt>
    <dgm:pt modelId="{D741F69F-3E23-4934-8961-2B8094B02214}" type="pres">
      <dgm:prSet presAssocID="{2271FC58-3414-4F44-B55F-08DDB987CA3F}" presName="LevelTwoTextNode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2418C532-8B97-4A9C-A566-E2A3781B9CDE}" type="pres">
      <dgm:prSet presAssocID="{2271FC58-3414-4F44-B55F-08DDB987CA3F}" presName="level3hierChild" presStyleCnt="0"/>
      <dgm:spPr/>
    </dgm:pt>
    <dgm:pt modelId="{690F4FA6-43DB-4CBB-8A87-5420CFD1564A}" type="pres">
      <dgm:prSet presAssocID="{67DF1BB7-5565-412D-9EB5-D02CC2329BA3}" presName="conn2-1" presStyleLbl="parChTrans1D3" presStyleIdx="0" presStyleCnt="3"/>
      <dgm:spPr/>
      <dgm:t>
        <a:bodyPr/>
        <a:lstStyle/>
        <a:p>
          <a:endParaRPr lang="zh-CN" altLang="en-US"/>
        </a:p>
      </dgm:t>
    </dgm:pt>
    <dgm:pt modelId="{344A18F2-539F-4078-A88E-F62C4DAC51A7}" type="pres">
      <dgm:prSet presAssocID="{67DF1BB7-5565-412D-9EB5-D02CC2329BA3}" presName="connTx" presStyleLbl="parChTrans1D3" presStyleIdx="0" presStyleCnt="3"/>
      <dgm:spPr/>
      <dgm:t>
        <a:bodyPr/>
        <a:lstStyle/>
        <a:p>
          <a:endParaRPr lang="zh-CN" altLang="en-US"/>
        </a:p>
      </dgm:t>
    </dgm:pt>
    <dgm:pt modelId="{6DDA7553-5068-4F17-9BC8-E171AF7BD16D}" type="pres">
      <dgm:prSet presAssocID="{BFCA500E-55A1-433A-888D-AD85CF1D271C}" presName="root2" presStyleCnt="0"/>
      <dgm:spPr/>
    </dgm:pt>
    <dgm:pt modelId="{7EB159B7-75D4-4031-9503-DE95D94B226D}" type="pres">
      <dgm:prSet presAssocID="{BFCA500E-55A1-433A-888D-AD85CF1D271C}" presName="LevelTwoTextNod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B7EADDC2-3D05-4729-919C-CFE172A6FB13}" type="pres">
      <dgm:prSet presAssocID="{BFCA500E-55A1-433A-888D-AD85CF1D271C}" presName="level3hierChild" presStyleCnt="0"/>
      <dgm:spPr/>
    </dgm:pt>
    <dgm:pt modelId="{A16C9463-E339-4868-9155-065EDA89022C}" type="pres">
      <dgm:prSet presAssocID="{DBB76032-73AF-45C1-B23F-A51A3DE204B7}" presName="root1" presStyleCnt="0"/>
      <dgm:spPr/>
    </dgm:pt>
    <dgm:pt modelId="{D6076224-9C96-4B5D-9FE7-97A932D25693}" type="pres">
      <dgm:prSet presAssocID="{DBB76032-73AF-45C1-B23F-A51A3DE204B7}" presName="LevelOneTextNode" presStyleLbl="node0" presStyleIdx="1" presStyleCnt="2" custScaleX="135235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8DDEDAA4-A1C0-4784-B653-487020F303CE}" type="pres">
      <dgm:prSet presAssocID="{DBB76032-73AF-45C1-B23F-A51A3DE204B7}" presName="level2hierChild" presStyleCnt="0"/>
      <dgm:spPr/>
    </dgm:pt>
    <dgm:pt modelId="{59200D03-FDD8-4984-BCD5-A012F5C6B3A6}" type="pres">
      <dgm:prSet presAssocID="{E122DA4B-0C66-48E7-A224-B59569D179FB}" presName="conn2-1" presStyleLbl="parChTrans1D2" presStyleIdx="3" presStyleCnt="5"/>
      <dgm:spPr/>
      <dgm:t>
        <a:bodyPr/>
        <a:lstStyle/>
        <a:p>
          <a:endParaRPr lang="zh-CN" altLang="en-US"/>
        </a:p>
      </dgm:t>
    </dgm:pt>
    <dgm:pt modelId="{AF6C59A3-26F0-47BD-871B-BD0B8A8912DE}" type="pres">
      <dgm:prSet presAssocID="{E122DA4B-0C66-48E7-A224-B59569D179FB}" presName="connTx" presStyleLbl="parChTrans1D2" presStyleIdx="3" presStyleCnt="5"/>
      <dgm:spPr/>
      <dgm:t>
        <a:bodyPr/>
        <a:lstStyle/>
        <a:p>
          <a:endParaRPr lang="zh-CN" altLang="en-US"/>
        </a:p>
      </dgm:t>
    </dgm:pt>
    <dgm:pt modelId="{E9F72F78-8934-4A4A-9849-92F481907B1C}" type="pres">
      <dgm:prSet presAssocID="{82AA9946-68D2-4AB8-B246-37C23A331835}" presName="root2" presStyleCnt="0"/>
      <dgm:spPr/>
    </dgm:pt>
    <dgm:pt modelId="{C05EC5A2-B6DB-4970-8220-2D309A98F99E}" type="pres">
      <dgm:prSet presAssocID="{82AA9946-68D2-4AB8-B246-37C23A331835}" presName="LevelTwoTextNode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1AC180BC-A0BF-4725-AA34-A862BD3B8046}" type="pres">
      <dgm:prSet presAssocID="{82AA9946-68D2-4AB8-B246-37C23A331835}" presName="level3hierChild" presStyleCnt="0"/>
      <dgm:spPr/>
    </dgm:pt>
    <dgm:pt modelId="{A6B7F6AA-3959-4269-87CE-AD7ABCF1EC81}" type="pres">
      <dgm:prSet presAssocID="{B3D75699-C052-4E9F-B7AD-115FB360A3B3}" presName="conn2-1" presStyleLbl="parChTrans1D3" presStyleIdx="1" presStyleCnt="3"/>
      <dgm:spPr/>
      <dgm:t>
        <a:bodyPr/>
        <a:lstStyle/>
        <a:p>
          <a:endParaRPr lang="zh-CN" altLang="en-US"/>
        </a:p>
      </dgm:t>
    </dgm:pt>
    <dgm:pt modelId="{1D32DBE6-32B1-408E-8EAE-DA778E25AD55}" type="pres">
      <dgm:prSet presAssocID="{B3D75699-C052-4E9F-B7AD-115FB360A3B3}" presName="connTx" presStyleLbl="parChTrans1D3" presStyleIdx="1" presStyleCnt="3"/>
      <dgm:spPr/>
      <dgm:t>
        <a:bodyPr/>
        <a:lstStyle/>
        <a:p>
          <a:endParaRPr lang="zh-CN" altLang="en-US"/>
        </a:p>
      </dgm:t>
    </dgm:pt>
    <dgm:pt modelId="{A4C9E271-49BD-4240-8020-55A3E79C934C}" type="pres">
      <dgm:prSet presAssocID="{360BF2A0-796E-4E49-AAC9-C5AB304B6E54}" presName="root2" presStyleCnt="0"/>
      <dgm:spPr/>
    </dgm:pt>
    <dgm:pt modelId="{CBC36B64-E2A0-4D8D-99CB-4C5D2F59B582}" type="pres">
      <dgm:prSet presAssocID="{360BF2A0-796E-4E49-AAC9-C5AB304B6E54}" presName="LevelTwoTextNod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B6A985CD-38DC-4B8F-879A-6D1B2EA47A07}" type="pres">
      <dgm:prSet presAssocID="{360BF2A0-796E-4E49-AAC9-C5AB304B6E54}" presName="level3hierChild" presStyleCnt="0"/>
      <dgm:spPr/>
    </dgm:pt>
    <dgm:pt modelId="{47ADE5A2-A9A3-4251-A096-B1588C2BB1E6}" type="pres">
      <dgm:prSet presAssocID="{8BB4A7E4-909D-407A-8384-D881724157FA}" presName="conn2-1" presStyleLbl="parChTrans1D3" presStyleIdx="2" presStyleCnt="3"/>
      <dgm:spPr/>
      <dgm:t>
        <a:bodyPr/>
        <a:lstStyle/>
        <a:p>
          <a:endParaRPr lang="zh-CN" altLang="en-US"/>
        </a:p>
      </dgm:t>
    </dgm:pt>
    <dgm:pt modelId="{4EAA39F0-3953-4E65-B11A-975CDA1D50EB}" type="pres">
      <dgm:prSet presAssocID="{8BB4A7E4-909D-407A-8384-D881724157FA}" presName="connTx" presStyleLbl="parChTrans1D3" presStyleIdx="2" presStyleCnt="3"/>
      <dgm:spPr/>
      <dgm:t>
        <a:bodyPr/>
        <a:lstStyle/>
        <a:p>
          <a:endParaRPr lang="zh-CN" altLang="en-US"/>
        </a:p>
      </dgm:t>
    </dgm:pt>
    <dgm:pt modelId="{C3C0271E-081A-431A-AE24-8EE646DAA7F1}" type="pres">
      <dgm:prSet presAssocID="{8D244E3A-16F3-4C55-A25A-B9C15C122018}" presName="root2" presStyleCnt="0"/>
      <dgm:spPr/>
    </dgm:pt>
    <dgm:pt modelId="{C4A4BB9F-A7C7-4A12-847C-FE0493D6A37F}" type="pres">
      <dgm:prSet presAssocID="{8D244E3A-16F3-4C55-A25A-B9C15C122018}" presName="LevelTwoTextNod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35176695-63FC-49F9-8540-727DB5657122}" type="pres">
      <dgm:prSet presAssocID="{8D244E3A-16F3-4C55-A25A-B9C15C122018}" presName="level3hierChild" presStyleCnt="0"/>
      <dgm:spPr/>
    </dgm:pt>
    <dgm:pt modelId="{C7484204-86F3-4478-94E0-9CD6F89C4BFA}" type="pres">
      <dgm:prSet presAssocID="{A1A31BC1-EE39-4E5F-B231-0AFCB02385A5}" presName="conn2-1" presStyleLbl="parChTrans1D2" presStyleIdx="4" presStyleCnt="5"/>
      <dgm:spPr/>
      <dgm:t>
        <a:bodyPr/>
        <a:lstStyle/>
        <a:p>
          <a:endParaRPr lang="zh-CN" altLang="en-US"/>
        </a:p>
      </dgm:t>
    </dgm:pt>
    <dgm:pt modelId="{6D6D8425-B8B2-466D-8A95-CBA091668196}" type="pres">
      <dgm:prSet presAssocID="{A1A31BC1-EE39-4E5F-B231-0AFCB02385A5}" presName="connTx" presStyleLbl="parChTrans1D2" presStyleIdx="4" presStyleCnt="5"/>
      <dgm:spPr/>
      <dgm:t>
        <a:bodyPr/>
        <a:lstStyle/>
        <a:p>
          <a:endParaRPr lang="zh-CN" altLang="en-US"/>
        </a:p>
      </dgm:t>
    </dgm:pt>
    <dgm:pt modelId="{5C9A30D0-A061-4E41-9D07-AD3CF3A1CBB2}" type="pres">
      <dgm:prSet presAssocID="{03639CC6-90E4-4AE5-B01B-B36885192903}" presName="root2" presStyleCnt="0"/>
      <dgm:spPr/>
    </dgm:pt>
    <dgm:pt modelId="{33F02A00-9EB0-40CF-A8FB-2D05F6C45328}" type="pres">
      <dgm:prSet presAssocID="{03639CC6-90E4-4AE5-B01B-B36885192903}" presName="LevelTwoTextNode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20362193-84A6-4E1D-AA75-482CEF4DDE8A}" type="pres">
      <dgm:prSet presAssocID="{03639CC6-90E4-4AE5-B01B-B36885192903}" presName="level3hierChild" presStyleCnt="0"/>
      <dgm:spPr/>
    </dgm:pt>
  </dgm:ptLst>
  <dgm:cxnLst>
    <dgm:cxn modelId="{E9A0EB85-4056-4374-A0E9-EF1935B4860A}" srcId="{82AA9946-68D2-4AB8-B246-37C23A331835}" destId="{8D244E3A-16F3-4C55-A25A-B9C15C122018}" srcOrd="1" destOrd="0" parTransId="{8BB4A7E4-909D-407A-8384-D881724157FA}" sibTransId="{26008843-5F0D-44AD-A8D0-C33FCEAD0FDF}"/>
    <dgm:cxn modelId="{9512EC97-F252-4E86-BEE2-B6F739BE7BF9}" type="presOf" srcId="{E122DA4B-0C66-48E7-A224-B59569D179FB}" destId="{AF6C59A3-26F0-47BD-871B-BD0B8A8912DE}" srcOrd="1" destOrd="0" presId="urn:microsoft.com/office/officeart/2005/8/layout/hierarchy2"/>
    <dgm:cxn modelId="{AA051D94-B620-4F74-B3E2-5DA1B9FAC59E}" srcId="{DBB76032-73AF-45C1-B23F-A51A3DE204B7}" destId="{03639CC6-90E4-4AE5-B01B-B36885192903}" srcOrd="1" destOrd="0" parTransId="{A1A31BC1-EE39-4E5F-B231-0AFCB02385A5}" sibTransId="{2BC561F4-EC2D-44A8-9F38-BE2C51AD78F6}"/>
    <dgm:cxn modelId="{77466A3B-9293-4F64-BD35-8901158732CD}" type="presOf" srcId="{03639CC6-90E4-4AE5-B01B-B36885192903}" destId="{33F02A00-9EB0-40CF-A8FB-2D05F6C45328}" srcOrd="0" destOrd="0" presId="urn:microsoft.com/office/officeart/2005/8/layout/hierarchy2"/>
    <dgm:cxn modelId="{5775EFB4-1AE0-49FA-BBB2-C77C6E5F3479}" type="presOf" srcId="{E122DA4B-0C66-48E7-A224-B59569D179FB}" destId="{59200D03-FDD8-4984-BCD5-A012F5C6B3A6}" srcOrd="0" destOrd="0" presId="urn:microsoft.com/office/officeart/2005/8/layout/hierarchy2"/>
    <dgm:cxn modelId="{642A77CD-03C6-4D3C-90C5-F899F39DD451}" type="presOf" srcId="{E95499C6-3674-4012-A9F1-8DCC5687EC21}" destId="{96D59A76-04A4-4527-BAFA-DAE7C2AB12B1}" srcOrd="0" destOrd="0" presId="urn:microsoft.com/office/officeart/2005/8/layout/hierarchy2"/>
    <dgm:cxn modelId="{D6AC1954-F763-4DF2-B1F7-FCDEF601C6FF}" srcId="{2D4306FB-EE3F-44FA-84AB-6FFD20610AC1}" destId="{7A3430D3-DDA5-40CE-87DC-A1952D0DC772}" srcOrd="0" destOrd="0" parTransId="{F2FC7C8A-A07C-4D11-8D74-35E29EE204C1}" sibTransId="{1E8483DE-C4AC-4F15-9322-C8516C398D37}"/>
    <dgm:cxn modelId="{200BB75B-B34C-451B-A3AE-CB3130E3388A}" type="presOf" srcId="{A1A31BC1-EE39-4E5F-B231-0AFCB02385A5}" destId="{C7484204-86F3-4478-94E0-9CD6F89C4BFA}" srcOrd="0" destOrd="0" presId="urn:microsoft.com/office/officeart/2005/8/layout/hierarchy2"/>
    <dgm:cxn modelId="{152FF9D7-7106-478D-A795-A9DF4E9E8118}" type="presOf" srcId="{B3D75699-C052-4E9F-B7AD-115FB360A3B3}" destId="{A6B7F6AA-3959-4269-87CE-AD7ABCF1EC81}" srcOrd="0" destOrd="0" presId="urn:microsoft.com/office/officeart/2005/8/layout/hierarchy2"/>
    <dgm:cxn modelId="{F51268D8-A3FC-49AE-953A-92F880AB2834}" type="presOf" srcId="{8D244E3A-16F3-4C55-A25A-B9C15C122018}" destId="{C4A4BB9F-A7C7-4A12-847C-FE0493D6A37F}" srcOrd="0" destOrd="0" presId="urn:microsoft.com/office/officeart/2005/8/layout/hierarchy2"/>
    <dgm:cxn modelId="{A02B0978-4D10-4AEE-90CF-460B503E964E}" type="presOf" srcId="{8BB4A7E4-909D-407A-8384-D881724157FA}" destId="{4EAA39F0-3953-4E65-B11A-975CDA1D50EB}" srcOrd="1" destOrd="0" presId="urn:microsoft.com/office/officeart/2005/8/layout/hierarchy2"/>
    <dgm:cxn modelId="{406E77C8-FF6C-4E64-BC86-19C58AA2D99B}" type="presOf" srcId="{9771F02D-B6AC-4193-9705-8D381285F267}" destId="{0B5D7AE2-0275-459B-BF1A-E855C10B25D0}" srcOrd="0" destOrd="0" presId="urn:microsoft.com/office/officeart/2005/8/layout/hierarchy2"/>
    <dgm:cxn modelId="{98DCCF49-1D0E-494E-BF53-E57EA446CDE2}" type="presOf" srcId="{72886E5A-D873-4AA0-9EC1-06EC4B984FE1}" destId="{2B238906-51BE-4774-AED8-3C217732C72A}" srcOrd="0" destOrd="0" presId="urn:microsoft.com/office/officeart/2005/8/layout/hierarchy2"/>
    <dgm:cxn modelId="{742BA42B-B1E2-4101-B9A3-1F950926A80F}" type="presOf" srcId="{DBB76032-73AF-45C1-B23F-A51A3DE204B7}" destId="{D6076224-9C96-4B5D-9FE7-97A932D25693}" srcOrd="0" destOrd="0" presId="urn:microsoft.com/office/officeart/2005/8/layout/hierarchy2"/>
    <dgm:cxn modelId="{745C1FC1-08D7-432E-805A-3CB21A2782DD}" type="presOf" srcId="{67DF1BB7-5565-412D-9EB5-D02CC2329BA3}" destId="{344A18F2-539F-4078-A88E-F62C4DAC51A7}" srcOrd="1" destOrd="0" presId="urn:microsoft.com/office/officeart/2005/8/layout/hierarchy2"/>
    <dgm:cxn modelId="{DD6A67A9-450C-401A-8A68-EFE3FB784128}" type="presOf" srcId="{7A3430D3-DDA5-40CE-87DC-A1952D0DC772}" destId="{78780145-88E2-457F-A85E-6F3D59961E37}" srcOrd="0" destOrd="0" presId="urn:microsoft.com/office/officeart/2005/8/layout/hierarchy2"/>
    <dgm:cxn modelId="{C52F72C6-7120-4023-BCD5-BD261D2A114B}" srcId="{2271FC58-3414-4F44-B55F-08DDB987CA3F}" destId="{BFCA500E-55A1-433A-888D-AD85CF1D271C}" srcOrd="0" destOrd="0" parTransId="{67DF1BB7-5565-412D-9EB5-D02CC2329BA3}" sibTransId="{6692C293-5179-494C-AF9F-CD94263F80FC}"/>
    <dgm:cxn modelId="{A70717FC-337F-417F-9811-8FBD9C4606FF}" srcId="{7A3430D3-DDA5-40CE-87DC-A1952D0DC772}" destId="{2271FC58-3414-4F44-B55F-08DDB987CA3F}" srcOrd="2" destOrd="0" parTransId="{9771F02D-B6AC-4193-9705-8D381285F267}" sibTransId="{63C8A2BC-4F8C-4842-8C5F-C979FD792710}"/>
    <dgm:cxn modelId="{3B7E2606-5CE8-4261-8E8C-A6CBB3134431}" type="presOf" srcId="{761DEFA6-3CFA-4FB4-8EA4-14E2250C06C3}" destId="{F2CC258E-B75B-49C2-A5E0-C6C1E0D0B8C8}" srcOrd="0" destOrd="0" presId="urn:microsoft.com/office/officeart/2005/8/layout/hierarchy2"/>
    <dgm:cxn modelId="{F1DE151F-4270-4BB5-8DDD-21AC01C688F3}" type="presOf" srcId="{AE3D8946-C687-4C28-AD84-972C078F9D0F}" destId="{D033D62F-2DB0-47E2-8381-261BB1321991}" srcOrd="0" destOrd="0" presId="urn:microsoft.com/office/officeart/2005/8/layout/hierarchy2"/>
    <dgm:cxn modelId="{881F7908-936D-47FB-B307-8FCF182F62DD}" type="presOf" srcId="{2271FC58-3414-4F44-B55F-08DDB987CA3F}" destId="{D741F69F-3E23-4934-8961-2B8094B02214}" srcOrd="0" destOrd="0" presId="urn:microsoft.com/office/officeart/2005/8/layout/hierarchy2"/>
    <dgm:cxn modelId="{80EA4DD5-9561-48F1-89FF-E7E26A960890}" type="presOf" srcId="{9771F02D-B6AC-4193-9705-8D381285F267}" destId="{E34792E6-142C-4700-8808-1DBE9C04F08F}" srcOrd="1" destOrd="0" presId="urn:microsoft.com/office/officeart/2005/8/layout/hierarchy2"/>
    <dgm:cxn modelId="{01C0F409-436A-44D1-B8AC-9D16D971ADCD}" srcId="{82AA9946-68D2-4AB8-B246-37C23A331835}" destId="{360BF2A0-796E-4E49-AAC9-C5AB304B6E54}" srcOrd="0" destOrd="0" parTransId="{B3D75699-C052-4E9F-B7AD-115FB360A3B3}" sibTransId="{790D4817-4E6B-4B0A-93A7-B040F1058F86}"/>
    <dgm:cxn modelId="{471E385F-D25F-41BC-8AD8-8CD3A9C2DA55}" srcId="{7A3430D3-DDA5-40CE-87DC-A1952D0DC772}" destId="{AE3D8946-C687-4C28-AD84-972C078F9D0F}" srcOrd="0" destOrd="0" parTransId="{72886E5A-D873-4AA0-9EC1-06EC4B984FE1}" sibTransId="{3417B096-7C6A-4F13-A8C9-78AEC1651BE9}"/>
    <dgm:cxn modelId="{0B4D33B7-8183-453F-B391-367085C6EF93}" type="presOf" srcId="{A1A31BC1-EE39-4E5F-B231-0AFCB02385A5}" destId="{6D6D8425-B8B2-466D-8A95-CBA091668196}" srcOrd="1" destOrd="0" presId="urn:microsoft.com/office/officeart/2005/8/layout/hierarchy2"/>
    <dgm:cxn modelId="{80E9B410-5B23-411C-8CD8-CB6E93AA3F3A}" type="presOf" srcId="{BFCA500E-55A1-433A-888D-AD85CF1D271C}" destId="{7EB159B7-75D4-4031-9503-DE95D94B226D}" srcOrd="0" destOrd="0" presId="urn:microsoft.com/office/officeart/2005/8/layout/hierarchy2"/>
    <dgm:cxn modelId="{548C0726-1B47-4DFE-B88F-488F20BA4075}" srcId="{DBB76032-73AF-45C1-B23F-A51A3DE204B7}" destId="{82AA9946-68D2-4AB8-B246-37C23A331835}" srcOrd="0" destOrd="0" parTransId="{E122DA4B-0C66-48E7-A224-B59569D179FB}" sibTransId="{07526BFC-EE5C-4DD1-9014-F6C4D3AB1E74}"/>
    <dgm:cxn modelId="{0397021E-74FC-47DB-9511-D71040A5BC37}" type="presOf" srcId="{761DEFA6-3CFA-4FB4-8EA4-14E2250C06C3}" destId="{B8C9A6EB-C9A2-40E9-82D3-D860277738A3}" srcOrd="1" destOrd="0" presId="urn:microsoft.com/office/officeart/2005/8/layout/hierarchy2"/>
    <dgm:cxn modelId="{1F82A216-FD7B-4F13-90D0-192B0F425895}" type="presOf" srcId="{82AA9946-68D2-4AB8-B246-37C23A331835}" destId="{C05EC5A2-B6DB-4970-8220-2D309A98F99E}" srcOrd="0" destOrd="0" presId="urn:microsoft.com/office/officeart/2005/8/layout/hierarchy2"/>
    <dgm:cxn modelId="{B33067FF-A06F-4F15-8FD4-13A148946E8D}" type="presOf" srcId="{2D4306FB-EE3F-44FA-84AB-6FFD20610AC1}" destId="{7ACF2B39-9238-4C0F-91B9-B52174D7A94E}" srcOrd="0" destOrd="0" presId="urn:microsoft.com/office/officeart/2005/8/layout/hierarchy2"/>
    <dgm:cxn modelId="{6EF1D770-68E0-4EF3-BB34-AC56CBBFB025}" srcId="{7A3430D3-DDA5-40CE-87DC-A1952D0DC772}" destId="{E95499C6-3674-4012-A9F1-8DCC5687EC21}" srcOrd="1" destOrd="0" parTransId="{761DEFA6-3CFA-4FB4-8EA4-14E2250C06C3}" sibTransId="{F9FF0BA3-469A-46D3-9335-A11734DD5D06}"/>
    <dgm:cxn modelId="{7F7E7D20-C841-4F2D-B7D3-907A3803814F}" type="presOf" srcId="{B3D75699-C052-4E9F-B7AD-115FB360A3B3}" destId="{1D32DBE6-32B1-408E-8EAE-DA778E25AD55}" srcOrd="1" destOrd="0" presId="urn:microsoft.com/office/officeart/2005/8/layout/hierarchy2"/>
    <dgm:cxn modelId="{6AB20FC7-EDA9-48BE-A093-10480C85A3B7}" type="presOf" srcId="{67DF1BB7-5565-412D-9EB5-D02CC2329BA3}" destId="{690F4FA6-43DB-4CBB-8A87-5420CFD1564A}" srcOrd="0" destOrd="0" presId="urn:microsoft.com/office/officeart/2005/8/layout/hierarchy2"/>
    <dgm:cxn modelId="{ED845E90-A9D9-4EC1-9A17-10A561FEAB1C}" srcId="{2D4306FB-EE3F-44FA-84AB-6FFD20610AC1}" destId="{DBB76032-73AF-45C1-B23F-A51A3DE204B7}" srcOrd="1" destOrd="0" parTransId="{6EC090A3-6F9B-4B48-81A9-304AA0CE6117}" sibTransId="{B0F61566-DE81-4269-A1A8-EF71E78F5E54}"/>
    <dgm:cxn modelId="{E1F53DFE-E1EE-457F-909F-875B345BA4E3}" type="presOf" srcId="{72886E5A-D873-4AA0-9EC1-06EC4B984FE1}" destId="{38F57718-86D9-4418-8E84-1D4BC67C5D87}" srcOrd="1" destOrd="0" presId="urn:microsoft.com/office/officeart/2005/8/layout/hierarchy2"/>
    <dgm:cxn modelId="{C9C55A16-0657-40D3-8AF8-EE955C7328B0}" type="presOf" srcId="{360BF2A0-796E-4E49-AAC9-C5AB304B6E54}" destId="{CBC36B64-E2A0-4D8D-99CB-4C5D2F59B582}" srcOrd="0" destOrd="0" presId="urn:microsoft.com/office/officeart/2005/8/layout/hierarchy2"/>
    <dgm:cxn modelId="{DDBEB39C-BC78-4B21-A757-12797E05BD1B}" type="presOf" srcId="{8BB4A7E4-909D-407A-8384-D881724157FA}" destId="{47ADE5A2-A9A3-4251-A096-B1588C2BB1E6}" srcOrd="0" destOrd="0" presId="urn:microsoft.com/office/officeart/2005/8/layout/hierarchy2"/>
    <dgm:cxn modelId="{A29F11B9-AA66-4EB3-ACB0-698FCE81B7D7}" type="presParOf" srcId="{7ACF2B39-9238-4C0F-91B9-B52174D7A94E}" destId="{51651DEA-2FA0-4B26-A195-DB9DE7464985}" srcOrd="0" destOrd="0" presId="urn:microsoft.com/office/officeart/2005/8/layout/hierarchy2"/>
    <dgm:cxn modelId="{D392BF18-BF2C-43CD-B9E4-B6BAD96A1B71}" type="presParOf" srcId="{51651DEA-2FA0-4B26-A195-DB9DE7464985}" destId="{78780145-88E2-457F-A85E-6F3D59961E37}" srcOrd="0" destOrd="0" presId="urn:microsoft.com/office/officeart/2005/8/layout/hierarchy2"/>
    <dgm:cxn modelId="{204F1B88-C0E6-4E92-9A65-E21D97D835C2}" type="presParOf" srcId="{51651DEA-2FA0-4B26-A195-DB9DE7464985}" destId="{E6413CD0-FA5D-48DC-9B31-DE256C5FDD7D}" srcOrd="1" destOrd="0" presId="urn:microsoft.com/office/officeart/2005/8/layout/hierarchy2"/>
    <dgm:cxn modelId="{A21D9599-E382-42FC-BC87-A229686731FE}" type="presParOf" srcId="{E6413CD0-FA5D-48DC-9B31-DE256C5FDD7D}" destId="{2B238906-51BE-4774-AED8-3C217732C72A}" srcOrd="0" destOrd="0" presId="urn:microsoft.com/office/officeart/2005/8/layout/hierarchy2"/>
    <dgm:cxn modelId="{C68AEA12-29E3-4BD1-B199-8FC4D7471329}" type="presParOf" srcId="{2B238906-51BE-4774-AED8-3C217732C72A}" destId="{38F57718-86D9-4418-8E84-1D4BC67C5D87}" srcOrd="0" destOrd="0" presId="urn:microsoft.com/office/officeart/2005/8/layout/hierarchy2"/>
    <dgm:cxn modelId="{2EC43E55-5246-4A57-AE17-F40F1F919F11}" type="presParOf" srcId="{E6413CD0-FA5D-48DC-9B31-DE256C5FDD7D}" destId="{F5112062-16F8-4081-80CE-549F4D1F0DA9}" srcOrd="1" destOrd="0" presId="urn:microsoft.com/office/officeart/2005/8/layout/hierarchy2"/>
    <dgm:cxn modelId="{38D5C2C7-52CB-4767-86FC-2E3DADC9A552}" type="presParOf" srcId="{F5112062-16F8-4081-80CE-549F4D1F0DA9}" destId="{D033D62F-2DB0-47E2-8381-261BB1321991}" srcOrd="0" destOrd="0" presId="urn:microsoft.com/office/officeart/2005/8/layout/hierarchy2"/>
    <dgm:cxn modelId="{8536C67B-7ED6-4A04-A9DF-7AD25047304E}" type="presParOf" srcId="{F5112062-16F8-4081-80CE-549F4D1F0DA9}" destId="{9E91A735-1C6E-4F7C-8447-4DECBDA8D43E}" srcOrd="1" destOrd="0" presId="urn:microsoft.com/office/officeart/2005/8/layout/hierarchy2"/>
    <dgm:cxn modelId="{B2255756-9B0E-44B0-8E12-58F18A1594B1}" type="presParOf" srcId="{E6413CD0-FA5D-48DC-9B31-DE256C5FDD7D}" destId="{F2CC258E-B75B-49C2-A5E0-C6C1E0D0B8C8}" srcOrd="2" destOrd="0" presId="urn:microsoft.com/office/officeart/2005/8/layout/hierarchy2"/>
    <dgm:cxn modelId="{F9DE13E3-888C-485F-8F31-4F5929E9FDCF}" type="presParOf" srcId="{F2CC258E-B75B-49C2-A5E0-C6C1E0D0B8C8}" destId="{B8C9A6EB-C9A2-40E9-82D3-D860277738A3}" srcOrd="0" destOrd="0" presId="urn:microsoft.com/office/officeart/2005/8/layout/hierarchy2"/>
    <dgm:cxn modelId="{972E7E6B-9866-4C85-99BD-CCB4CF96F86F}" type="presParOf" srcId="{E6413CD0-FA5D-48DC-9B31-DE256C5FDD7D}" destId="{E6783C46-2EB9-4903-B38B-DEAD11CB4272}" srcOrd="3" destOrd="0" presId="urn:microsoft.com/office/officeart/2005/8/layout/hierarchy2"/>
    <dgm:cxn modelId="{16103570-F872-443D-BF4D-30FDF7E99686}" type="presParOf" srcId="{E6783C46-2EB9-4903-B38B-DEAD11CB4272}" destId="{96D59A76-04A4-4527-BAFA-DAE7C2AB12B1}" srcOrd="0" destOrd="0" presId="urn:microsoft.com/office/officeart/2005/8/layout/hierarchy2"/>
    <dgm:cxn modelId="{1C48CCEF-0C83-426F-B139-53AFA92E4C30}" type="presParOf" srcId="{E6783C46-2EB9-4903-B38B-DEAD11CB4272}" destId="{0536148C-D29B-41D4-B974-4B8C1627A77C}" srcOrd="1" destOrd="0" presId="urn:microsoft.com/office/officeart/2005/8/layout/hierarchy2"/>
    <dgm:cxn modelId="{81CEC5A5-BC7B-4462-9142-23BB439F0C59}" type="presParOf" srcId="{E6413CD0-FA5D-48DC-9B31-DE256C5FDD7D}" destId="{0B5D7AE2-0275-459B-BF1A-E855C10B25D0}" srcOrd="4" destOrd="0" presId="urn:microsoft.com/office/officeart/2005/8/layout/hierarchy2"/>
    <dgm:cxn modelId="{A3D4D6CC-4B47-4AC5-9350-F1FA5A34D808}" type="presParOf" srcId="{0B5D7AE2-0275-459B-BF1A-E855C10B25D0}" destId="{E34792E6-142C-4700-8808-1DBE9C04F08F}" srcOrd="0" destOrd="0" presId="urn:microsoft.com/office/officeart/2005/8/layout/hierarchy2"/>
    <dgm:cxn modelId="{1F1BB1A1-2423-4FB8-830E-248A37E6C24D}" type="presParOf" srcId="{E6413CD0-FA5D-48DC-9B31-DE256C5FDD7D}" destId="{D250BB72-55DF-45C6-8C68-09BC3166C85B}" srcOrd="5" destOrd="0" presId="urn:microsoft.com/office/officeart/2005/8/layout/hierarchy2"/>
    <dgm:cxn modelId="{49DAC42B-241C-4376-8A17-5EB611F4FF93}" type="presParOf" srcId="{D250BB72-55DF-45C6-8C68-09BC3166C85B}" destId="{D741F69F-3E23-4934-8961-2B8094B02214}" srcOrd="0" destOrd="0" presId="urn:microsoft.com/office/officeart/2005/8/layout/hierarchy2"/>
    <dgm:cxn modelId="{300FB302-9C7F-44E5-A7A7-9E427867918E}" type="presParOf" srcId="{D250BB72-55DF-45C6-8C68-09BC3166C85B}" destId="{2418C532-8B97-4A9C-A566-E2A3781B9CDE}" srcOrd="1" destOrd="0" presId="urn:microsoft.com/office/officeart/2005/8/layout/hierarchy2"/>
    <dgm:cxn modelId="{90AD369B-6B25-4121-8169-5C72799B0482}" type="presParOf" srcId="{2418C532-8B97-4A9C-A566-E2A3781B9CDE}" destId="{690F4FA6-43DB-4CBB-8A87-5420CFD1564A}" srcOrd="0" destOrd="0" presId="urn:microsoft.com/office/officeart/2005/8/layout/hierarchy2"/>
    <dgm:cxn modelId="{58353726-ED30-40BC-AF58-80F320F2039A}" type="presParOf" srcId="{690F4FA6-43DB-4CBB-8A87-5420CFD1564A}" destId="{344A18F2-539F-4078-A88E-F62C4DAC51A7}" srcOrd="0" destOrd="0" presId="urn:microsoft.com/office/officeart/2005/8/layout/hierarchy2"/>
    <dgm:cxn modelId="{637FB524-7A0E-4139-8876-9982CD6E8C2F}" type="presParOf" srcId="{2418C532-8B97-4A9C-A566-E2A3781B9CDE}" destId="{6DDA7553-5068-4F17-9BC8-E171AF7BD16D}" srcOrd="1" destOrd="0" presId="urn:microsoft.com/office/officeart/2005/8/layout/hierarchy2"/>
    <dgm:cxn modelId="{9E8236DF-6C07-4DD2-98E5-FC324EA27001}" type="presParOf" srcId="{6DDA7553-5068-4F17-9BC8-E171AF7BD16D}" destId="{7EB159B7-75D4-4031-9503-DE95D94B226D}" srcOrd="0" destOrd="0" presId="urn:microsoft.com/office/officeart/2005/8/layout/hierarchy2"/>
    <dgm:cxn modelId="{7417642C-6275-4148-8259-8CA02F85DA1B}" type="presParOf" srcId="{6DDA7553-5068-4F17-9BC8-E171AF7BD16D}" destId="{B7EADDC2-3D05-4729-919C-CFE172A6FB13}" srcOrd="1" destOrd="0" presId="urn:microsoft.com/office/officeart/2005/8/layout/hierarchy2"/>
    <dgm:cxn modelId="{E2FE1AA8-0516-4B4E-B735-F7D3DA4F2B63}" type="presParOf" srcId="{7ACF2B39-9238-4C0F-91B9-B52174D7A94E}" destId="{A16C9463-E339-4868-9155-065EDA89022C}" srcOrd="1" destOrd="0" presId="urn:microsoft.com/office/officeart/2005/8/layout/hierarchy2"/>
    <dgm:cxn modelId="{8467ECB9-BB87-43E3-9371-6231467A7DB9}" type="presParOf" srcId="{A16C9463-E339-4868-9155-065EDA89022C}" destId="{D6076224-9C96-4B5D-9FE7-97A932D25693}" srcOrd="0" destOrd="0" presId="urn:microsoft.com/office/officeart/2005/8/layout/hierarchy2"/>
    <dgm:cxn modelId="{26E9414F-8394-4117-9D2C-41FE4DDCEB9A}" type="presParOf" srcId="{A16C9463-E339-4868-9155-065EDA89022C}" destId="{8DDEDAA4-A1C0-4784-B653-487020F303CE}" srcOrd="1" destOrd="0" presId="urn:microsoft.com/office/officeart/2005/8/layout/hierarchy2"/>
    <dgm:cxn modelId="{C32260D3-136E-4A64-B025-6C7971BE91DD}" type="presParOf" srcId="{8DDEDAA4-A1C0-4784-B653-487020F303CE}" destId="{59200D03-FDD8-4984-BCD5-A012F5C6B3A6}" srcOrd="0" destOrd="0" presId="urn:microsoft.com/office/officeart/2005/8/layout/hierarchy2"/>
    <dgm:cxn modelId="{4F2CC49F-63B4-4E2A-A05E-FF85C667DFB8}" type="presParOf" srcId="{59200D03-FDD8-4984-BCD5-A012F5C6B3A6}" destId="{AF6C59A3-26F0-47BD-871B-BD0B8A8912DE}" srcOrd="0" destOrd="0" presId="urn:microsoft.com/office/officeart/2005/8/layout/hierarchy2"/>
    <dgm:cxn modelId="{B4DE9AA2-CC5E-4D24-8E86-E1AD9C6A16FB}" type="presParOf" srcId="{8DDEDAA4-A1C0-4784-B653-487020F303CE}" destId="{E9F72F78-8934-4A4A-9849-92F481907B1C}" srcOrd="1" destOrd="0" presId="urn:microsoft.com/office/officeart/2005/8/layout/hierarchy2"/>
    <dgm:cxn modelId="{D0E272E4-F7EC-47CE-8478-378BBBC84267}" type="presParOf" srcId="{E9F72F78-8934-4A4A-9849-92F481907B1C}" destId="{C05EC5A2-B6DB-4970-8220-2D309A98F99E}" srcOrd="0" destOrd="0" presId="urn:microsoft.com/office/officeart/2005/8/layout/hierarchy2"/>
    <dgm:cxn modelId="{7E75C240-6D26-48CB-861A-7DB781FE49B1}" type="presParOf" srcId="{E9F72F78-8934-4A4A-9849-92F481907B1C}" destId="{1AC180BC-A0BF-4725-AA34-A862BD3B8046}" srcOrd="1" destOrd="0" presId="urn:microsoft.com/office/officeart/2005/8/layout/hierarchy2"/>
    <dgm:cxn modelId="{8FB4CCA5-6370-446E-BC2C-7EDEE59375DB}" type="presParOf" srcId="{1AC180BC-A0BF-4725-AA34-A862BD3B8046}" destId="{A6B7F6AA-3959-4269-87CE-AD7ABCF1EC81}" srcOrd="0" destOrd="0" presId="urn:microsoft.com/office/officeart/2005/8/layout/hierarchy2"/>
    <dgm:cxn modelId="{E29943A3-B583-4D92-B12D-C2B2785B0575}" type="presParOf" srcId="{A6B7F6AA-3959-4269-87CE-AD7ABCF1EC81}" destId="{1D32DBE6-32B1-408E-8EAE-DA778E25AD55}" srcOrd="0" destOrd="0" presId="urn:microsoft.com/office/officeart/2005/8/layout/hierarchy2"/>
    <dgm:cxn modelId="{A7BC6CE5-B58A-4AF7-881C-1E7B36A89B0C}" type="presParOf" srcId="{1AC180BC-A0BF-4725-AA34-A862BD3B8046}" destId="{A4C9E271-49BD-4240-8020-55A3E79C934C}" srcOrd="1" destOrd="0" presId="urn:microsoft.com/office/officeart/2005/8/layout/hierarchy2"/>
    <dgm:cxn modelId="{C8A99640-7BFD-4B4B-8AC8-CCAF3C4DDC4A}" type="presParOf" srcId="{A4C9E271-49BD-4240-8020-55A3E79C934C}" destId="{CBC36B64-E2A0-4D8D-99CB-4C5D2F59B582}" srcOrd="0" destOrd="0" presId="urn:microsoft.com/office/officeart/2005/8/layout/hierarchy2"/>
    <dgm:cxn modelId="{0644D7BE-C1E6-49D9-A15F-354EEE45D7EE}" type="presParOf" srcId="{A4C9E271-49BD-4240-8020-55A3E79C934C}" destId="{B6A985CD-38DC-4B8F-879A-6D1B2EA47A07}" srcOrd="1" destOrd="0" presId="urn:microsoft.com/office/officeart/2005/8/layout/hierarchy2"/>
    <dgm:cxn modelId="{AF9CA625-8FA1-47A1-BCDE-152643DBA8D5}" type="presParOf" srcId="{1AC180BC-A0BF-4725-AA34-A862BD3B8046}" destId="{47ADE5A2-A9A3-4251-A096-B1588C2BB1E6}" srcOrd="2" destOrd="0" presId="urn:microsoft.com/office/officeart/2005/8/layout/hierarchy2"/>
    <dgm:cxn modelId="{A8FE0F37-D5F0-4F94-B713-A43ED70E2F11}" type="presParOf" srcId="{47ADE5A2-A9A3-4251-A096-B1588C2BB1E6}" destId="{4EAA39F0-3953-4E65-B11A-975CDA1D50EB}" srcOrd="0" destOrd="0" presId="urn:microsoft.com/office/officeart/2005/8/layout/hierarchy2"/>
    <dgm:cxn modelId="{56A4098D-0E56-42D3-BD73-4676FD17CCE8}" type="presParOf" srcId="{1AC180BC-A0BF-4725-AA34-A862BD3B8046}" destId="{C3C0271E-081A-431A-AE24-8EE646DAA7F1}" srcOrd="3" destOrd="0" presId="urn:microsoft.com/office/officeart/2005/8/layout/hierarchy2"/>
    <dgm:cxn modelId="{CBD45603-D2E6-4BC4-95F3-62CE5DBA8ADD}" type="presParOf" srcId="{C3C0271E-081A-431A-AE24-8EE646DAA7F1}" destId="{C4A4BB9F-A7C7-4A12-847C-FE0493D6A37F}" srcOrd="0" destOrd="0" presId="urn:microsoft.com/office/officeart/2005/8/layout/hierarchy2"/>
    <dgm:cxn modelId="{AE54B66E-DFE3-4921-ACAD-C5477B5A84AF}" type="presParOf" srcId="{C3C0271E-081A-431A-AE24-8EE646DAA7F1}" destId="{35176695-63FC-49F9-8540-727DB5657122}" srcOrd="1" destOrd="0" presId="urn:microsoft.com/office/officeart/2005/8/layout/hierarchy2"/>
    <dgm:cxn modelId="{EB67F9FF-E93C-4159-B0DB-22EE30009B04}" type="presParOf" srcId="{8DDEDAA4-A1C0-4784-B653-487020F303CE}" destId="{C7484204-86F3-4478-94E0-9CD6F89C4BFA}" srcOrd="2" destOrd="0" presId="urn:microsoft.com/office/officeart/2005/8/layout/hierarchy2"/>
    <dgm:cxn modelId="{9237ACC6-F216-48F2-815D-59067DAB9A10}" type="presParOf" srcId="{C7484204-86F3-4478-94E0-9CD6F89C4BFA}" destId="{6D6D8425-B8B2-466D-8A95-CBA091668196}" srcOrd="0" destOrd="0" presId="urn:microsoft.com/office/officeart/2005/8/layout/hierarchy2"/>
    <dgm:cxn modelId="{7B9D7924-561E-4058-9E97-F492933930EC}" type="presParOf" srcId="{8DDEDAA4-A1C0-4784-B653-487020F303CE}" destId="{5C9A30D0-A061-4E41-9D07-AD3CF3A1CBB2}" srcOrd="3" destOrd="0" presId="urn:microsoft.com/office/officeart/2005/8/layout/hierarchy2"/>
    <dgm:cxn modelId="{9B504A9C-4E4C-4DD9-9CB8-A48ED0B1F24C}" type="presParOf" srcId="{5C9A30D0-A061-4E41-9D07-AD3CF3A1CBB2}" destId="{33F02A00-9EB0-40CF-A8FB-2D05F6C45328}" srcOrd="0" destOrd="0" presId="urn:microsoft.com/office/officeart/2005/8/layout/hierarchy2"/>
    <dgm:cxn modelId="{3D8B1443-1B5A-4485-9D4B-FC2311B8E672}" type="presParOf" srcId="{5C9A30D0-A061-4E41-9D07-AD3CF3A1CBB2}" destId="{20362193-84A6-4E1D-AA75-482CEF4DDE8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A54D524-6D42-4E6B-A658-F68D597D7E46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3F1B8D5D-980E-450C-86CB-BC1ABCBCB0C5}">
      <dgm:prSet phldrT="[文本]"/>
      <dgm:spPr/>
      <dgm:t>
        <a:bodyPr/>
        <a:lstStyle/>
        <a:p>
          <a:r>
            <a:rPr lang="en-US" altLang="zh-CN" dirty="0"/>
            <a:t>Heat conduction to nearby region</a:t>
          </a:r>
          <a:endParaRPr lang="zh-CN" altLang="en-US" dirty="0"/>
        </a:p>
      </dgm:t>
    </dgm:pt>
    <dgm:pt modelId="{D82FFD6D-A73D-4168-8B3C-2AF17D3D6708}" type="parTrans" cxnId="{CE3EF895-9794-4838-948B-18C6BD3A97B5}">
      <dgm:prSet/>
      <dgm:spPr/>
      <dgm:t>
        <a:bodyPr/>
        <a:lstStyle/>
        <a:p>
          <a:endParaRPr lang="zh-CN" altLang="en-US"/>
        </a:p>
      </dgm:t>
    </dgm:pt>
    <dgm:pt modelId="{463302BE-DC6E-4309-81E4-DA03F78142CB}" type="sibTrans" cxnId="{CE3EF895-9794-4838-948B-18C6BD3A97B5}">
      <dgm:prSet/>
      <dgm:spPr/>
      <dgm:t>
        <a:bodyPr/>
        <a:lstStyle/>
        <a:p>
          <a:endParaRPr lang="zh-CN" altLang="en-US"/>
        </a:p>
      </dgm:t>
    </dgm:pt>
    <dgm:pt modelId="{C8CFFDD9-06F3-4106-B0EC-E70C46A41CD8}">
      <dgm:prSet phldrT="[文本]"/>
      <dgm:spPr/>
      <dgm:t>
        <a:bodyPr/>
        <a:lstStyle/>
        <a:p>
          <a:r>
            <a:rPr lang="en-US" altLang="zh-CN"/>
            <a:t>Normal conducting</a:t>
          </a:r>
          <a:endParaRPr lang="zh-CN" altLang="en-US" dirty="0"/>
        </a:p>
      </dgm:t>
    </dgm:pt>
    <dgm:pt modelId="{34E622CF-AF7A-4222-8368-3922F71E8479}" type="parTrans" cxnId="{86A0389E-65F7-42AF-ACE0-EA8BD63F8D8F}">
      <dgm:prSet/>
      <dgm:spPr/>
      <dgm:t>
        <a:bodyPr/>
        <a:lstStyle/>
        <a:p>
          <a:endParaRPr lang="zh-CN" altLang="en-US"/>
        </a:p>
      </dgm:t>
    </dgm:pt>
    <dgm:pt modelId="{1CAF161F-4394-4D89-BB9A-0DE46602A7BE}" type="sibTrans" cxnId="{86A0389E-65F7-42AF-ACE0-EA8BD63F8D8F}">
      <dgm:prSet/>
      <dgm:spPr/>
      <dgm:t>
        <a:bodyPr/>
        <a:lstStyle/>
        <a:p>
          <a:endParaRPr lang="zh-CN" altLang="en-US"/>
        </a:p>
      </dgm:t>
    </dgm:pt>
    <dgm:pt modelId="{124FB2F7-6EE7-4D97-B8A0-97FEB5AF0C18}">
      <dgm:prSet phldrT="[文本]"/>
      <dgm:spPr/>
      <dgm:t>
        <a:bodyPr/>
        <a:lstStyle/>
        <a:p>
          <a:r>
            <a:rPr lang="en-US" altLang="zh-CN" dirty="0"/>
            <a:t>Joule heat</a:t>
          </a:r>
          <a:endParaRPr lang="zh-CN" altLang="en-US" dirty="0"/>
        </a:p>
      </dgm:t>
    </dgm:pt>
    <dgm:pt modelId="{316313A8-3583-4282-AD9F-CCB53980C24A}" type="parTrans" cxnId="{8668731A-40A7-40EA-87AA-70A3EBEB3E60}">
      <dgm:prSet/>
      <dgm:spPr/>
      <dgm:t>
        <a:bodyPr/>
        <a:lstStyle/>
        <a:p>
          <a:endParaRPr lang="zh-CN" altLang="en-US"/>
        </a:p>
      </dgm:t>
    </dgm:pt>
    <dgm:pt modelId="{A19CD545-54AB-442B-A61F-208C35CE43CE}" type="sibTrans" cxnId="{8668731A-40A7-40EA-87AA-70A3EBEB3E60}">
      <dgm:prSet/>
      <dgm:spPr/>
      <dgm:t>
        <a:bodyPr/>
        <a:lstStyle/>
        <a:p>
          <a:endParaRPr lang="zh-CN" altLang="en-US"/>
        </a:p>
      </dgm:t>
    </dgm:pt>
    <dgm:pt modelId="{D5971281-56CB-4572-A451-52CE20838EF7}">
      <dgm:prSet phldrT="[文本]"/>
      <dgm:spPr/>
      <dgm:t>
        <a:bodyPr/>
        <a:lstStyle/>
        <a:p>
          <a:r>
            <a:rPr lang="en-US" altLang="zh-CN" dirty="0"/>
            <a:t>Temperature rise</a:t>
          </a:r>
          <a:endParaRPr lang="zh-CN" altLang="en-US" dirty="0"/>
        </a:p>
      </dgm:t>
    </dgm:pt>
    <dgm:pt modelId="{88A71239-8CEC-46EC-AA4A-8BBBD7C235F3}" type="parTrans" cxnId="{B2411EDA-A76D-4EC4-AF33-92E2CCB31E24}">
      <dgm:prSet/>
      <dgm:spPr/>
      <dgm:t>
        <a:bodyPr/>
        <a:lstStyle/>
        <a:p>
          <a:endParaRPr lang="zh-CN" altLang="en-US"/>
        </a:p>
      </dgm:t>
    </dgm:pt>
    <dgm:pt modelId="{82B34B22-EB56-4A4F-A590-68C57BDF472A}" type="sibTrans" cxnId="{B2411EDA-A76D-4EC4-AF33-92E2CCB31E24}">
      <dgm:prSet/>
      <dgm:spPr/>
      <dgm:t>
        <a:bodyPr/>
        <a:lstStyle/>
        <a:p>
          <a:endParaRPr lang="zh-CN" altLang="en-US"/>
        </a:p>
      </dgm:t>
    </dgm:pt>
    <dgm:pt modelId="{1688057B-7F10-4A3B-8D4D-7DDC0939F52B}" type="pres">
      <dgm:prSet presAssocID="{BA54D524-6D42-4E6B-A658-F68D597D7E4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23335F72-0823-49F6-8836-232E69091257}" type="pres">
      <dgm:prSet presAssocID="{D5971281-56CB-4572-A451-52CE20838EF7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53466B5-ABB3-449B-B0C5-A29F2F226591}" type="pres">
      <dgm:prSet presAssocID="{D5971281-56CB-4572-A451-52CE20838EF7}" presName="spNode" presStyleCnt="0"/>
      <dgm:spPr/>
    </dgm:pt>
    <dgm:pt modelId="{84F906F6-6D89-48EF-A053-65DE46480CC3}" type="pres">
      <dgm:prSet presAssocID="{82B34B22-EB56-4A4F-A590-68C57BDF472A}" presName="sibTrans" presStyleLbl="sibTrans1D1" presStyleIdx="0" presStyleCnt="4"/>
      <dgm:spPr/>
      <dgm:t>
        <a:bodyPr/>
        <a:lstStyle/>
        <a:p>
          <a:endParaRPr lang="zh-CN" altLang="en-US"/>
        </a:p>
      </dgm:t>
    </dgm:pt>
    <dgm:pt modelId="{A03B1644-C84C-4C4F-9A20-8F9E1C7D2605}" type="pres">
      <dgm:prSet presAssocID="{3F1B8D5D-980E-450C-86CB-BC1ABCBCB0C5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509DCC0-277C-4E72-BB55-AF281C7E602A}" type="pres">
      <dgm:prSet presAssocID="{3F1B8D5D-980E-450C-86CB-BC1ABCBCB0C5}" presName="spNode" presStyleCnt="0"/>
      <dgm:spPr/>
    </dgm:pt>
    <dgm:pt modelId="{9422E84D-23E6-4E7C-BB64-90A44C709D12}" type="pres">
      <dgm:prSet presAssocID="{463302BE-DC6E-4309-81E4-DA03F78142CB}" presName="sibTrans" presStyleLbl="sibTrans1D1" presStyleIdx="1" presStyleCnt="4"/>
      <dgm:spPr/>
      <dgm:t>
        <a:bodyPr/>
        <a:lstStyle/>
        <a:p>
          <a:endParaRPr lang="zh-CN" altLang="en-US"/>
        </a:p>
      </dgm:t>
    </dgm:pt>
    <dgm:pt modelId="{638ECDC4-2446-4443-BBEF-557F31936CCF}" type="pres">
      <dgm:prSet presAssocID="{C8CFFDD9-06F3-4106-B0EC-E70C46A41CD8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C31400A-DFBE-45BB-A740-1B1AE0B26007}" type="pres">
      <dgm:prSet presAssocID="{C8CFFDD9-06F3-4106-B0EC-E70C46A41CD8}" presName="spNode" presStyleCnt="0"/>
      <dgm:spPr/>
    </dgm:pt>
    <dgm:pt modelId="{A4EC5CB8-3F04-41B8-B667-FEC39F3B6F18}" type="pres">
      <dgm:prSet presAssocID="{1CAF161F-4394-4D89-BB9A-0DE46602A7BE}" presName="sibTrans" presStyleLbl="sibTrans1D1" presStyleIdx="2" presStyleCnt="4"/>
      <dgm:spPr/>
      <dgm:t>
        <a:bodyPr/>
        <a:lstStyle/>
        <a:p>
          <a:endParaRPr lang="zh-CN" altLang="en-US"/>
        </a:p>
      </dgm:t>
    </dgm:pt>
    <dgm:pt modelId="{2E2A6C75-D0DB-4412-B257-7242C0C46D0B}" type="pres">
      <dgm:prSet presAssocID="{124FB2F7-6EE7-4D97-B8A0-97FEB5AF0C18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CC9156E-EC35-4C00-9A26-507C3EB5072D}" type="pres">
      <dgm:prSet presAssocID="{124FB2F7-6EE7-4D97-B8A0-97FEB5AF0C18}" presName="spNode" presStyleCnt="0"/>
      <dgm:spPr/>
    </dgm:pt>
    <dgm:pt modelId="{3F53481F-0238-4FD2-B939-277ECBB090B0}" type="pres">
      <dgm:prSet presAssocID="{A19CD545-54AB-442B-A61F-208C35CE43CE}" presName="sibTrans" presStyleLbl="sibTrans1D1" presStyleIdx="3" presStyleCnt="4"/>
      <dgm:spPr/>
      <dgm:t>
        <a:bodyPr/>
        <a:lstStyle/>
        <a:p>
          <a:endParaRPr lang="zh-CN" altLang="en-US"/>
        </a:p>
      </dgm:t>
    </dgm:pt>
  </dgm:ptLst>
  <dgm:cxnLst>
    <dgm:cxn modelId="{8668731A-40A7-40EA-87AA-70A3EBEB3E60}" srcId="{BA54D524-6D42-4E6B-A658-F68D597D7E46}" destId="{124FB2F7-6EE7-4D97-B8A0-97FEB5AF0C18}" srcOrd="3" destOrd="0" parTransId="{316313A8-3583-4282-AD9F-CCB53980C24A}" sibTransId="{A19CD545-54AB-442B-A61F-208C35CE43CE}"/>
    <dgm:cxn modelId="{86A0389E-65F7-42AF-ACE0-EA8BD63F8D8F}" srcId="{BA54D524-6D42-4E6B-A658-F68D597D7E46}" destId="{C8CFFDD9-06F3-4106-B0EC-E70C46A41CD8}" srcOrd="2" destOrd="0" parTransId="{34E622CF-AF7A-4222-8368-3922F71E8479}" sibTransId="{1CAF161F-4394-4D89-BB9A-0DE46602A7BE}"/>
    <dgm:cxn modelId="{E7AD46E2-B178-4987-9CBE-92BBA9F3C293}" type="presOf" srcId="{3F1B8D5D-980E-450C-86CB-BC1ABCBCB0C5}" destId="{A03B1644-C84C-4C4F-9A20-8F9E1C7D2605}" srcOrd="0" destOrd="0" presId="urn:microsoft.com/office/officeart/2005/8/layout/cycle5"/>
    <dgm:cxn modelId="{2E9D9C3C-78A8-4730-8484-8F830F68E3E9}" type="presOf" srcId="{C8CFFDD9-06F3-4106-B0EC-E70C46A41CD8}" destId="{638ECDC4-2446-4443-BBEF-557F31936CCF}" srcOrd="0" destOrd="0" presId="urn:microsoft.com/office/officeart/2005/8/layout/cycle5"/>
    <dgm:cxn modelId="{1E4D5EB2-38B0-4458-A598-4DA86B3A3C91}" type="presOf" srcId="{D5971281-56CB-4572-A451-52CE20838EF7}" destId="{23335F72-0823-49F6-8836-232E69091257}" srcOrd="0" destOrd="0" presId="urn:microsoft.com/office/officeart/2005/8/layout/cycle5"/>
    <dgm:cxn modelId="{CC3E3179-4084-47F8-AC91-E087E1E43775}" type="presOf" srcId="{124FB2F7-6EE7-4D97-B8A0-97FEB5AF0C18}" destId="{2E2A6C75-D0DB-4412-B257-7242C0C46D0B}" srcOrd="0" destOrd="0" presId="urn:microsoft.com/office/officeart/2005/8/layout/cycle5"/>
    <dgm:cxn modelId="{3987D83F-4845-43F9-AD70-382A5DE810A5}" type="presOf" srcId="{1CAF161F-4394-4D89-BB9A-0DE46602A7BE}" destId="{A4EC5CB8-3F04-41B8-B667-FEC39F3B6F18}" srcOrd="0" destOrd="0" presId="urn:microsoft.com/office/officeart/2005/8/layout/cycle5"/>
    <dgm:cxn modelId="{CE3EF895-9794-4838-948B-18C6BD3A97B5}" srcId="{BA54D524-6D42-4E6B-A658-F68D597D7E46}" destId="{3F1B8D5D-980E-450C-86CB-BC1ABCBCB0C5}" srcOrd="1" destOrd="0" parTransId="{D82FFD6D-A73D-4168-8B3C-2AF17D3D6708}" sibTransId="{463302BE-DC6E-4309-81E4-DA03F78142CB}"/>
    <dgm:cxn modelId="{9FACDF3D-EEA1-46DE-8D46-F8CDB7BBC0CA}" type="presOf" srcId="{82B34B22-EB56-4A4F-A590-68C57BDF472A}" destId="{84F906F6-6D89-48EF-A053-65DE46480CC3}" srcOrd="0" destOrd="0" presId="urn:microsoft.com/office/officeart/2005/8/layout/cycle5"/>
    <dgm:cxn modelId="{2CDE1B91-04B6-4529-A4E6-2FF808250BE4}" type="presOf" srcId="{BA54D524-6D42-4E6B-A658-F68D597D7E46}" destId="{1688057B-7F10-4A3B-8D4D-7DDC0939F52B}" srcOrd="0" destOrd="0" presId="urn:microsoft.com/office/officeart/2005/8/layout/cycle5"/>
    <dgm:cxn modelId="{B2411EDA-A76D-4EC4-AF33-92E2CCB31E24}" srcId="{BA54D524-6D42-4E6B-A658-F68D597D7E46}" destId="{D5971281-56CB-4572-A451-52CE20838EF7}" srcOrd="0" destOrd="0" parTransId="{88A71239-8CEC-46EC-AA4A-8BBBD7C235F3}" sibTransId="{82B34B22-EB56-4A4F-A590-68C57BDF472A}"/>
    <dgm:cxn modelId="{930D6290-7E64-4B39-80AD-94429CE2147E}" type="presOf" srcId="{463302BE-DC6E-4309-81E4-DA03F78142CB}" destId="{9422E84D-23E6-4E7C-BB64-90A44C709D12}" srcOrd="0" destOrd="0" presId="urn:microsoft.com/office/officeart/2005/8/layout/cycle5"/>
    <dgm:cxn modelId="{9D1725F6-743F-4545-BDE0-316704A13C38}" type="presOf" srcId="{A19CD545-54AB-442B-A61F-208C35CE43CE}" destId="{3F53481F-0238-4FD2-B939-277ECBB090B0}" srcOrd="0" destOrd="0" presId="urn:microsoft.com/office/officeart/2005/8/layout/cycle5"/>
    <dgm:cxn modelId="{9B5E89A7-AB9C-4D03-A4E6-E40CAF391C35}" type="presParOf" srcId="{1688057B-7F10-4A3B-8D4D-7DDC0939F52B}" destId="{23335F72-0823-49F6-8836-232E69091257}" srcOrd="0" destOrd="0" presId="urn:microsoft.com/office/officeart/2005/8/layout/cycle5"/>
    <dgm:cxn modelId="{B2B4A76B-E0D9-47B3-ADC2-6A24D1029106}" type="presParOf" srcId="{1688057B-7F10-4A3B-8D4D-7DDC0939F52B}" destId="{B53466B5-ABB3-449B-B0C5-A29F2F226591}" srcOrd="1" destOrd="0" presId="urn:microsoft.com/office/officeart/2005/8/layout/cycle5"/>
    <dgm:cxn modelId="{E0D38CF2-B592-4C52-B8C6-9C011B13E375}" type="presParOf" srcId="{1688057B-7F10-4A3B-8D4D-7DDC0939F52B}" destId="{84F906F6-6D89-48EF-A053-65DE46480CC3}" srcOrd="2" destOrd="0" presId="urn:microsoft.com/office/officeart/2005/8/layout/cycle5"/>
    <dgm:cxn modelId="{AB908CEC-6F3F-43F4-884B-2FC7B04660F3}" type="presParOf" srcId="{1688057B-7F10-4A3B-8D4D-7DDC0939F52B}" destId="{A03B1644-C84C-4C4F-9A20-8F9E1C7D2605}" srcOrd="3" destOrd="0" presId="urn:microsoft.com/office/officeart/2005/8/layout/cycle5"/>
    <dgm:cxn modelId="{7CACF8B5-8AFB-4490-8968-57167B99EDF3}" type="presParOf" srcId="{1688057B-7F10-4A3B-8D4D-7DDC0939F52B}" destId="{4509DCC0-277C-4E72-BB55-AF281C7E602A}" srcOrd="4" destOrd="0" presId="urn:microsoft.com/office/officeart/2005/8/layout/cycle5"/>
    <dgm:cxn modelId="{2501CE84-3619-4A75-ACB6-AE9840653667}" type="presParOf" srcId="{1688057B-7F10-4A3B-8D4D-7DDC0939F52B}" destId="{9422E84D-23E6-4E7C-BB64-90A44C709D12}" srcOrd="5" destOrd="0" presId="urn:microsoft.com/office/officeart/2005/8/layout/cycle5"/>
    <dgm:cxn modelId="{530749A6-171E-4DBC-B57A-C50908B5C97D}" type="presParOf" srcId="{1688057B-7F10-4A3B-8D4D-7DDC0939F52B}" destId="{638ECDC4-2446-4443-BBEF-557F31936CCF}" srcOrd="6" destOrd="0" presId="urn:microsoft.com/office/officeart/2005/8/layout/cycle5"/>
    <dgm:cxn modelId="{72EE1BEB-4B49-4B6B-9E5F-9C7A9E57CE55}" type="presParOf" srcId="{1688057B-7F10-4A3B-8D4D-7DDC0939F52B}" destId="{4C31400A-DFBE-45BB-A740-1B1AE0B26007}" srcOrd="7" destOrd="0" presId="urn:microsoft.com/office/officeart/2005/8/layout/cycle5"/>
    <dgm:cxn modelId="{67859156-E335-4B22-A150-BDD219E56294}" type="presParOf" srcId="{1688057B-7F10-4A3B-8D4D-7DDC0939F52B}" destId="{A4EC5CB8-3F04-41B8-B667-FEC39F3B6F18}" srcOrd="8" destOrd="0" presId="urn:microsoft.com/office/officeart/2005/8/layout/cycle5"/>
    <dgm:cxn modelId="{F5FA2BE8-0550-4D2D-BF89-2EEEE02471F1}" type="presParOf" srcId="{1688057B-7F10-4A3B-8D4D-7DDC0939F52B}" destId="{2E2A6C75-D0DB-4412-B257-7242C0C46D0B}" srcOrd="9" destOrd="0" presId="urn:microsoft.com/office/officeart/2005/8/layout/cycle5"/>
    <dgm:cxn modelId="{2FB521AA-3346-405D-BAAB-411AC00F242C}" type="presParOf" srcId="{1688057B-7F10-4A3B-8D4D-7DDC0939F52B}" destId="{7CC9156E-EC35-4C00-9A26-507C3EB5072D}" srcOrd="10" destOrd="0" presId="urn:microsoft.com/office/officeart/2005/8/layout/cycle5"/>
    <dgm:cxn modelId="{69F5A34A-FCA2-45E4-87B2-76231BCFA0C3}" type="presParOf" srcId="{1688057B-7F10-4A3B-8D4D-7DDC0939F52B}" destId="{3F53481F-0238-4FD2-B939-277ECBB090B0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A01FA1-3AF9-43B8-9055-5BA502F895E6}">
      <dsp:nvSpPr>
        <dsp:cNvPr id="0" name=""/>
        <dsp:cNvSpPr/>
      </dsp:nvSpPr>
      <dsp:spPr>
        <a:xfrm>
          <a:off x="2150" y="1332"/>
          <a:ext cx="8348627" cy="5106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3600" kern="1200" dirty="0"/>
            <a:t>Accelerator Magnet</a:t>
          </a:r>
          <a:endParaRPr lang="zh-CN" altLang="en-US" sz="3600" kern="1200" dirty="0"/>
        </a:p>
      </dsp:txBody>
      <dsp:txXfrm>
        <a:off x="17106" y="16288"/>
        <a:ext cx="8318715" cy="480732"/>
      </dsp:txXfrm>
    </dsp:sp>
    <dsp:sp modelId="{5F901A77-7627-4083-BC8B-1BF732C3C54F}">
      <dsp:nvSpPr>
        <dsp:cNvPr id="0" name=""/>
        <dsp:cNvSpPr/>
      </dsp:nvSpPr>
      <dsp:spPr>
        <a:xfrm>
          <a:off x="10299" y="644678"/>
          <a:ext cx="4763594" cy="51064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/>
            <a:t>Multipole magnet for Lattice</a:t>
          </a:r>
          <a:endParaRPr lang="zh-CN" altLang="en-US" sz="1400" kern="1200" dirty="0"/>
        </a:p>
      </dsp:txBody>
      <dsp:txXfrm>
        <a:off x="25255" y="659634"/>
        <a:ext cx="4733682" cy="480732"/>
      </dsp:txXfrm>
    </dsp:sp>
    <dsp:sp modelId="{A3B36087-C7AB-4C9D-947B-9588D2571448}">
      <dsp:nvSpPr>
        <dsp:cNvPr id="0" name=""/>
        <dsp:cNvSpPr/>
      </dsp:nvSpPr>
      <dsp:spPr>
        <a:xfrm>
          <a:off x="10299" y="1288023"/>
          <a:ext cx="1398043" cy="51064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/>
            <a:t>Dipole</a:t>
          </a:r>
          <a:br>
            <a:rPr lang="en-US" altLang="zh-CN" sz="1400" kern="1200" dirty="0"/>
          </a:br>
          <a:r>
            <a:rPr lang="en-US" altLang="zh-CN" sz="1400" kern="1200" dirty="0"/>
            <a:t>(Bending magnet)</a:t>
          </a:r>
          <a:endParaRPr lang="zh-CN" altLang="en-US" sz="1400" kern="1200" dirty="0"/>
        </a:p>
      </dsp:txBody>
      <dsp:txXfrm>
        <a:off x="25255" y="1302979"/>
        <a:ext cx="1368131" cy="480732"/>
      </dsp:txXfrm>
    </dsp:sp>
    <dsp:sp modelId="{9CCC0B14-5365-4DBE-A1DE-02C7A8CDA127}">
      <dsp:nvSpPr>
        <dsp:cNvPr id="0" name=""/>
        <dsp:cNvSpPr/>
      </dsp:nvSpPr>
      <dsp:spPr>
        <a:xfrm>
          <a:off x="1450613" y="1288023"/>
          <a:ext cx="1225817" cy="51064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/>
            <a:t>Quadrupole</a:t>
          </a:r>
          <a:br>
            <a:rPr lang="en-US" altLang="zh-CN" sz="1400" kern="1200" dirty="0"/>
          </a:br>
          <a:r>
            <a:rPr lang="en-US" altLang="zh-CN" sz="1400" kern="1200" dirty="0"/>
            <a:t>(Focus magnet)</a:t>
          </a:r>
          <a:endParaRPr lang="zh-CN" altLang="en-US" sz="1400" kern="1200" dirty="0"/>
        </a:p>
      </dsp:txBody>
      <dsp:txXfrm>
        <a:off x="1465569" y="1302979"/>
        <a:ext cx="1195905" cy="480732"/>
      </dsp:txXfrm>
    </dsp:sp>
    <dsp:sp modelId="{D261C203-C54F-4F36-9BCD-7D14AC28C8D6}">
      <dsp:nvSpPr>
        <dsp:cNvPr id="0" name=""/>
        <dsp:cNvSpPr/>
      </dsp:nvSpPr>
      <dsp:spPr>
        <a:xfrm>
          <a:off x="2718702" y="1288023"/>
          <a:ext cx="1006459" cy="51064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/>
            <a:t>Sextupole</a:t>
          </a:r>
          <a:endParaRPr lang="zh-CN" altLang="en-US" sz="1400" kern="1200" dirty="0"/>
        </a:p>
      </dsp:txBody>
      <dsp:txXfrm>
        <a:off x="2733658" y="1302979"/>
        <a:ext cx="976547" cy="480732"/>
      </dsp:txXfrm>
    </dsp:sp>
    <dsp:sp modelId="{1B5A06BE-B447-423E-B333-FE92053A49D6}">
      <dsp:nvSpPr>
        <dsp:cNvPr id="0" name=""/>
        <dsp:cNvSpPr/>
      </dsp:nvSpPr>
      <dsp:spPr>
        <a:xfrm>
          <a:off x="3767433" y="1288023"/>
          <a:ext cx="1006459" cy="51064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/>
            <a:t>Octupole</a:t>
          </a:r>
          <a:endParaRPr lang="zh-CN" altLang="en-US" sz="1400" kern="1200" dirty="0"/>
        </a:p>
      </dsp:txBody>
      <dsp:txXfrm>
        <a:off x="3782389" y="1302979"/>
        <a:ext cx="976547" cy="480732"/>
      </dsp:txXfrm>
    </dsp:sp>
    <dsp:sp modelId="{3A13A56C-401F-4CFF-B789-27AD2D7FAD8D}">
      <dsp:nvSpPr>
        <dsp:cNvPr id="0" name=""/>
        <dsp:cNvSpPr/>
      </dsp:nvSpPr>
      <dsp:spPr>
        <a:xfrm>
          <a:off x="4858436" y="644678"/>
          <a:ext cx="2055190" cy="510644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/>
            <a:t>Insertion devices</a:t>
          </a:r>
          <a:endParaRPr lang="zh-CN" altLang="en-US" sz="1400" kern="1200" dirty="0"/>
        </a:p>
      </dsp:txBody>
      <dsp:txXfrm>
        <a:off x="4873392" y="659634"/>
        <a:ext cx="2025278" cy="480732"/>
      </dsp:txXfrm>
    </dsp:sp>
    <dsp:sp modelId="{E66F4AAD-0482-4F7A-A269-B23BA3B0F7E2}">
      <dsp:nvSpPr>
        <dsp:cNvPr id="0" name=""/>
        <dsp:cNvSpPr/>
      </dsp:nvSpPr>
      <dsp:spPr>
        <a:xfrm>
          <a:off x="4858436" y="1288023"/>
          <a:ext cx="1006459" cy="510644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/>
            <a:t>Wiggler</a:t>
          </a:r>
          <a:endParaRPr lang="zh-CN" altLang="en-US" sz="1400" kern="1200" dirty="0"/>
        </a:p>
      </dsp:txBody>
      <dsp:txXfrm>
        <a:off x="4873392" y="1302979"/>
        <a:ext cx="976547" cy="480732"/>
      </dsp:txXfrm>
    </dsp:sp>
    <dsp:sp modelId="{79C8F2EE-4BBD-4ED7-92AB-67BC53A083EE}">
      <dsp:nvSpPr>
        <dsp:cNvPr id="0" name=""/>
        <dsp:cNvSpPr/>
      </dsp:nvSpPr>
      <dsp:spPr>
        <a:xfrm>
          <a:off x="5907167" y="1288023"/>
          <a:ext cx="1006459" cy="510644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/>
            <a:t>Undulator</a:t>
          </a:r>
          <a:endParaRPr lang="zh-CN" altLang="en-US" sz="1400" kern="1200" dirty="0"/>
        </a:p>
      </dsp:txBody>
      <dsp:txXfrm>
        <a:off x="5922123" y="1302979"/>
        <a:ext cx="976547" cy="480732"/>
      </dsp:txXfrm>
    </dsp:sp>
    <dsp:sp modelId="{E72D056A-4F78-49BD-A984-B97E1DE0B1E7}">
      <dsp:nvSpPr>
        <dsp:cNvPr id="0" name=""/>
        <dsp:cNvSpPr/>
      </dsp:nvSpPr>
      <dsp:spPr>
        <a:xfrm>
          <a:off x="6998169" y="644678"/>
          <a:ext cx="1344459" cy="510644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err="1"/>
            <a:t>Inj</a:t>
          </a:r>
          <a:r>
            <a:rPr lang="en-US" altLang="zh-CN" sz="1400" kern="1200" dirty="0"/>
            <a:t>/extraction magnet</a:t>
          </a:r>
          <a:endParaRPr lang="zh-CN" altLang="en-US" sz="1400" kern="1200" dirty="0"/>
        </a:p>
      </dsp:txBody>
      <dsp:txXfrm>
        <a:off x="7013125" y="659634"/>
        <a:ext cx="1314547" cy="4807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780145-88E2-457F-A85E-6F3D59961E37}">
      <dsp:nvSpPr>
        <dsp:cNvPr id="0" name=""/>
        <dsp:cNvSpPr/>
      </dsp:nvSpPr>
      <dsp:spPr>
        <a:xfrm>
          <a:off x="269914" y="691501"/>
          <a:ext cx="1619998" cy="5989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 dirty="0"/>
            <a:t>Low temperature superconductor</a:t>
          </a:r>
          <a:endParaRPr lang="zh-CN" altLang="en-US" sz="1600" kern="1200" dirty="0"/>
        </a:p>
      </dsp:txBody>
      <dsp:txXfrm>
        <a:off x="287457" y="709044"/>
        <a:ext cx="1584912" cy="563870"/>
      </dsp:txXfrm>
    </dsp:sp>
    <dsp:sp modelId="{2B238906-51BE-4774-AED8-3C217732C72A}">
      <dsp:nvSpPr>
        <dsp:cNvPr id="0" name=""/>
        <dsp:cNvSpPr/>
      </dsp:nvSpPr>
      <dsp:spPr>
        <a:xfrm rot="18289469">
          <a:off x="1709959" y="632025"/>
          <a:ext cx="839074" cy="29107"/>
        </a:xfrm>
        <a:custGeom>
          <a:avLst/>
          <a:gdLst/>
          <a:ahLst/>
          <a:cxnLst/>
          <a:rect l="0" t="0" r="0" b="0"/>
          <a:pathLst>
            <a:path>
              <a:moveTo>
                <a:pt x="0" y="14553"/>
              </a:moveTo>
              <a:lnTo>
                <a:pt x="839074" y="14553"/>
              </a:lnTo>
            </a:path>
          </a:pathLst>
        </a:custGeom>
        <a:noFill/>
        <a:ln w="1079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00" kern="1200"/>
        </a:p>
      </dsp:txBody>
      <dsp:txXfrm>
        <a:off x="2108519" y="625602"/>
        <a:ext cx="41953" cy="41953"/>
      </dsp:txXfrm>
    </dsp:sp>
    <dsp:sp modelId="{D033D62F-2DB0-47E2-8381-261BB1321991}">
      <dsp:nvSpPr>
        <dsp:cNvPr id="0" name=""/>
        <dsp:cNvSpPr/>
      </dsp:nvSpPr>
      <dsp:spPr>
        <a:xfrm>
          <a:off x="2369079" y="2700"/>
          <a:ext cx="1197913" cy="59895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 kern="1200" dirty="0" err="1">
              <a:solidFill>
                <a:srgbClr val="FF0000"/>
              </a:solidFill>
            </a:rPr>
            <a:t>NbTi</a:t>
          </a:r>
          <a:endParaRPr lang="zh-CN" altLang="en-US" sz="2000" b="1" kern="1200" dirty="0">
            <a:solidFill>
              <a:srgbClr val="FF0000"/>
            </a:solidFill>
          </a:endParaRPr>
        </a:p>
      </dsp:txBody>
      <dsp:txXfrm>
        <a:off x="2386622" y="20243"/>
        <a:ext cx="1162827" cy="563870"/>
      </dsp:txXfrm>
    </dsp:sp>
    <dsp:sp modelId="{F2CC258E-B75B-49C2-A5E0-C6C1E0D0B8C8}">
      <dsp:nvSpPr>
        <dsp:cNvPr id="0" name=""/>
        <dsp:cNvSpPr/>
      </dsp:nvSpPr>
      <dsp:spPr>
        <a:xfrm>
          <a:off x="1889913" y="976425"/>
          <a:ext cx="479165" cy="29107"/>
        </a:xfrm>
        <a:custGeom>
          <a:avLst/>
          <a:gdLst/>
          <a:ahLst/>
          <a:cxnLst/>
          <a:rect l="0" t="0" r="0" b="0"/>
          <a:pathLst>
            <a:path>
              <a:moveTo>
                <a:pt x="0" y="14553"/>
              </a:moveTo>
              <a:lnTo>
                <a:pt x="479165" y="14553"/>
              </a:lnTo>
            </a:path>
          </a:pathLst>
        </a:custGeom>
        <a:noFill/>
        <a:ln w="1079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00" kern="1200"/>
        </a:p>
      </dsp:txBody>
      <dsp:txXfrm>
        <a:off x="2117517" y="979000"/>
        <a:ext cx="23958" cy="23958"/>
      </dsp:txXfrm>
    </dsp:sp>
    <dsp:sp modelId="{96D59A76-04A4-4527-BAFA-DAE7C2AB12B1}">
      <dsp:nvSpPr>
        <dsp:cNvPr id="0" name=""/>
        <dsp:cNvSpPr/>
      </dsp:nvSpPr>
      <dsp:spPr>
        <a:xfrm>
          <a:off x="2369079" y="691501"/>
          <a:ext cx="1197913" cy="59895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 dirty="0"/>
            <a:t>Nb</a:t>
          </a:r>
          <a:r>
            <a:rPr lang="en-US" altLang="zh-CN" sz="1600" kern="1200" baseline="-25000" dirty="0"/>
            <a:t>3</a:t>
          </a:r>
          <a:r>
            <a:rPr lang="en-US" altLang="zh-CN" sz="1600" kern="1200" dirty="0"/>
            <a:t>Sn, Nb</a:t>
          </a:r>
          <a:r>
            <a:rPr lang="en-US" altLang="zh-CN" sz="1600" kern="1200" baseline="-25000" dirty="0"/>
            <a:t>3</a:t>
          </a:r>
          <a:r>
            <a:rPr lang="en-US" altLang="zh-CN" sz="1600" kern="1200" dirty="0"/>
            <a:t>Al</a:t>
          </a:r>
          <a:endParaRPr lang="zh-CN" altLang="en-US" sz="1600" kern="1200" dirty="0"/>
        </a:p>
      </dsp:txBody>
      <dsp:txXfrm>
        <a:off x="2386622" y="709044"/>
        <a:ext cx="1162827" cy="563870"/>
      </dsp:txXfrm>
    </dsp:sp>
    <dsp:sp modelId="{0B5D7AE2-0275-459B-BF1A-E855C10B25D0}">
      <dsp:nvSpPr>
        <dsp:cNvPr id="0" name=""/>
        <dsp:cNvSpPr/>
      </dsp:nvSpPr>
      <dsp:spPr>
        <a:xfrm rot="3310531">
          <a:off x="1709959" y="1320826"/>
          <a:ext cx="839074" cy="29107"/>
        </a:xfrm>
        <a:custGeom>
          <a:avLst/>
          <a:gdLst/>
          <a:ahLst/>
          <a:cxnLst/>
          <a:rect l="0" t="0" r="0" b="0"/>
          <a:pathLst>
            <a:path>
              <a:moveTo>
                <a:pt x="0" y="14553"/>
              </a:moveTo>
              <a:lnTo>
                <a:pt x="839074" y="14553"/>
              </a:lnTo>
            </a:path>
          </a:pathLst>
        </a:custGeom>
        <a:noFill/>
        <a:ln w="1079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2108519" y="1314402"/>
        <a:ext cx="41953" cy="41953"/>
      </dsp:txXfrm>
    </dsp:sp>
    <dsp:sp modelId="{D741F69F-3E23-4934-8961-2B8094B02214}">
      <dsp:nvSpPr>
        <dsp:cNvPr id="0" name=""/>
        <dsp:cNvSpPr/>
      </dsp:nvSpPr>
      <dsp:spPr>
        <a:xfrm>
          <a:off x="2369079" y="1380301"/>
          <a:ext cx="1197913" cy="59895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 dirty="0"/>
            <a:t>Metal compounds</a:t>
          </a:r>
          <a:endParaRPr lang="zh-CN" altLang="en-US" sz="1600" kern="1200" dirty="0"/>
        </a:p>
      </dsp:txBody>
      <dsp:txXfrm>
        <a:off x="2386622" y="1397844"/>
        <a:ext cx="1162827" cy="563870"/>
      </dsp:txXfrm>
    </dsp:sp>
    <dsp:sp modelId="{690F4FA6-43DB-4CBB-8A87-5420CFD1564A}">
      <dsp:nvSpPr>
        <dsp:cNvPr id="0" name=""/>
        <dsp:cNvSpPr/>
      </dsp:nvSpPr>
      <dsp:spPr>
        <a:xfrm>
          <a:off x="3566992" y="1665226"/>
          <a:ext cx="479165" cy="29107"/>
        </a:xfrm>
        <a:custGeom>
          <a:avLst/>
          <a:gdLst/>
          <a:ahLst/>
          <a:cxnLst/>
          <a:rect l="0" t="0" r="0" b="0"/>
          <a:pathLst>
            <a:path>
              <a:moveTo>
                <a:pt x="0" y="14553"/>
              </a:moveTo>
              <a:lnTo>
                <a:pt x="479165" y="14553"/>
              </a:lnTo>
            </a:path>
          </a:pathLst>
        </a:custGeom>
        <a:noFill/>
        <a:ln w="1079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3794596" y="1667800"/>
        <a:ext cx="23958" cy="23958"/>
      </dsp:txXfrm>
    </dsp:sp>
    <dsp:sp modelId="{7EB159B7-75D4-4031-9503-DE95D94B226D}">
      <dsp:nvSpPr>
        <dsp:cNvPr id="0" name=""/>
        <dsp:cNvSpPr/>
      </dsp:nvSpPr>
      <dsp:spPr>
        <a:xfrm>
          <a:off x="4046158" y="1380301"/>
          <a:ext cx="1197913" cy="59895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 dirty="0">
              <a:solidFill>
                <a:srgbClr val="FFFFFF"/>
              </a:solidFill>
              <a:latin typeface="Calibri"/>
              <a:ea typeface="微软雅黑"/>
              <a:cs typeface="+mn-cs"/>
            </a:rPr>
            <a:t>MgB2</a:t>
          </a:r>
          <a:r>
            <a:rPr lang="en-US" altLang="zh-CN" sz="2600" kern="1200" dirty="0"/>
            <a:t>, …</a:t>
          </a:r>
          <a:endParaRPr lang="zh-CN" altLang="en-US" sz="2600" kern="1200" dirty="0"/>
        </a:p>
      </dsp:txBody>
      <dsp:txXfrm>
        <a:off x="4063701" y="1397844"/>
        <a:ext cx="1162827" cy="563870"/>
      </dsp:txXfrm>
    </dsp:sp>
    <dsp:sp modelId="{D6076224-9C96-4B5D-9FE7-97A932D25693}">
      <dsp:nvSpPr>
        <dsp:cNvPr id="0" name=""/>
        <dsp:cNvSpPr/>
      </dsp:nvSpPr>
      <dsp:spPr>
        <a:xfrm>
          <a:off x="269914" y="2757902"/>
          <a:ext cx="1619998" cy="5989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 dirty="0"/>
            <a:t>High temperature superconductor</a:t>
          </a:r>
          <a:endParaRPr lang="zh-CN" altLang="en-US" sz="1600" kern="1200" dirty="0"/>
        </a:p>
      </dsp:txBody>
      <dsp:txXfrm>
        <a:off x="287457" y="2775445"/>
        <a:ext cx="1584912" cy="563870"/>
      </dsp:txXfrm>
    </dsp:sp>
    <dsp:sp modelId="{59200D03-FDD8-4984-BCD5-A012F5C6B3A6}">
      <dsp:nvSpPr>
        <dsp:cNvPr id="0" name=""/>
        <dsp:cNvSpPr/>
      </dsp:nvSpPr>
      <dsp:spPr>
        <a:xfrm rot="19457599">
          <a:off x="1834449" y="2870626"/>
          <a:ext cx="590094" cy="29107"/>
        </a:xfrm>
        <a:custGeom>
          <a:avLst/>
          <a:gdLst/>
          <a:ahLst/>
          <a:cxnLst/>
          <a:rect l="0" t="0" r="0" b="0"/>
          <a:pathLst>
            <a:path>
              <a:moveTo>
                <a:pt x="0" y="14553"/>
              </a:moveTo>
              <a:lnTo>
                <a:pt x="590094" y="14553"/>
              </a:lnTo>
            </a:path>
          </a:pathLst>
        </a:custGeom>
        <a:noFill/>
        <a:ln w="1079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00" kern="1200"/>
        </a:p>
      </dsp:txBody>
      <dsp:txXfrm>
        <a:off x="2114743" y="2870428"/>
        <a:ext cx="29504" cy="29504"/>
      </dsp:txXfrm>
    </dsp:sp>
    <dsp:sp modelId="{C05EC5A2-B6DB-4970-8220-2D309A98F99E}">
      <dsp:nvSpPr>
        <dsp:cNvPr id="0" name=""/>
        <dsp:cNvSpPr/>
      </dsp:nvSpPr>
      <dsp:spPr>
        <a:xfrm>
          <a:off x="2369079" y="2413502"/>
          <a:ext cx="1197913" cy="59895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 dirty="0"/>
            <a:t>Copper based materials</a:t>
          </a:r>
          <a:endParaRPr lang="zh-CN" altLang="en-US" sz="1600" kern="1200" dirty="0"/>
        </a:p>
      </dsp:txBody>
      <dsp:txXfrm>
        <a:off x="2386622" y="2431045"/>
        <a:ext cx="1162827" cy="563870"/>
      </dsp:txXfrm>
    </dsp:sp>
    <dsp:sp modelId="{A6B7F6AA-3959-4269-87CE-AD7ABCF1EC81}">
      <dsp:nvSpPr>
        <dsp:cNvPr id="0" name=""/>
        <dsp:cNvSpPr/>
      </dsp:nvSpPr>
      <dsp:spPr>
        <a:xfrm rot="19457599">
          <a:off x="3511528" y="2526226"/>
          <a:ext cx="590094" cy="29107"/>
        </a:xfrm>
        <a:custGeom>
          <a:avLst/>
          <a:gdLst/>
          <a:ahLst/>
          <a:cxnLst/>
          <a:rect l="0" t="0" r="0" b="0"/>
          <a:pathLst>
            <a:path>
              <a:moveTo>
                <a:pt x="0" y="14553"/>
              </a:moveTo>
              <a:lnTo>
                <a:pt x="590094" y="14553"/>
              </a:lnTo>
            </a:path>
          </a:pathLst>
        </a:custGeom>
        <a:noFill/>
        <a:ln w="1079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00" kern="1200"/>
        </a:p>
      </dsp:txBody>
      <dsp:txXfrm>
        <a:off x="3791823" y="2526028"/>
        <a:ext cx="29504" cy="29504"/>
      </dsp:txXfrm>
    </dsp:sp>
    <dsp:sp modelId="{CBC36B64-E2A0-4D8D-99CB-4C5D2F59B582}">
      <dsp:nvSpPr>
        <dsp:cNvPr id="0" name=""/>
        <dsp:cNvSpPr/>
      </dsp:nvSpPr>
      <dsp:spPr>
        <a:xfrm>
          <a:off x="4046158" y="2069101"/>
          <a:ext cx="1197913" cy="59895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 dirty="0" err="1"/>
            <a:t>ReBCO</a:t>
          </a:r>
          <a:endParaRPr lang="zh-CN" altLang="en-US" sz="1600" kern="1200" dirty="0"/>
        </a:p>
      </dsp:txBody>
      <dsp:txXfrm>
        <a:off x="4063701" y="2086644"/>
        <a:ext cx="1162827" cy="563870"/>
      </dsp:txXfrm>
    </dsp:sp>
    <dsp:sp modelId="{47ADE5A2-A9A3-4251-A096-B1588C2BB1E6}">
      <dsp:nvSpPr>
        <dsp:cNvPr id="0" name=""/>
        <dsp:cNvSpPr/>
      </dsp:nvSpPr>
      <dsp:spPr>
        <a:xfrm rot="2142401">
          <a:off x="3511528" y="2870626"/>
          <a:ext cx="590094" cy="29107"/>
        </a:xfrm>
        <a:custGeom>
          <a:avLst/>
          <a:gdLst/>
          <a:ahLst/>
          <a:cxnLst/>
          <a:rect l="0" t="0" r="0" b="0"/>
          <a:pathLst>
            <a:path>
              <a:moveTo>
                <a:pt x="0" y="14553"/>
              </a:moveTo>
              <a:lnTo>
                <a:pt x="590094" y="14553"/>
              </a:lnTo>
            </a:path>
          </a:pathLst>
        </a:custGeom>
        <a:noFill/>
        <a:ln w="1079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00" kern="1200"/>
        </a:p>
      </dsp:txBody>
      <dsp:txXfrm>
        <a:off x="3791823" y="2870428"/>
        <a:ext cx="29504" cy="29504"/>
      </dsp:txXfrm>
    </dsp:sp>
    <dsp:sp modelId="{C4A4BB9F-A7C7-4A12-847C-FE0493D6A37F}">
      <dsp:nvSpPr>
        <dsp:cNvPr id="0" name=""/>
        <dsp:cNvSpPr/>
      </dsp:nvSpPr>
      <dsp:spPr>
        <a:xfrm>
          <a:off x="4046158" y="2757902"/>
          <a:ext cx="1197913" cy="59895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 dirty="0"/>
            <a:t>BSCCO</a:t>
          </a:r>
          <a:endParaRPr lang="zh-CN" altLang="en-US" sz="1600" kern="1200" dirty="0"/>
        </a:p>
      </dsp:txBody>
      <dsp:txXfrm>
        <a:off x="4063701" y="2775445"/>
        <a:ext cx="1162827" cy="563870"/>
      </dsp:txXfrm>
    </dsp:sp>
    <dsp:sp modelId="{C7484204-86F3-4478-94E0-9CD6F89C4BFA}">
      <dsp:nvSpPr>
        <dsp:cNvPr id="0" name=""/>
        <dsp:cNvSpPr/>
      </dsp:nvSpPr>
      <dsp:spPr>
        <a:xfrm rot="2142401">
          <a:off x="1834449" y="3215027"/>
          <a:ext cx="590094" cy="29107"/>
        </a:xfrm>
        <a:custGeom>
          <a:avLst/>
          <a:gdLst/>
          <a:ahLst/>
          <a:cxnLst/>
          <a:rect l="0" t="0" r="0" b="0"/>
          <a:pathLst>
            <a:path>
              <a:moveTo>
                <a:pt x="0" y="14553"/>
              </a:moveTo>
              <a:lnTo>
                <a:pt x="590094" y="14553"/>
              </a:lnTo>
            </a:path>
          </a:pathLst>
        </a:custGeom>
        <a:noFill/>
        <a:ln w="1079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00" kern="1200"/>
        </a:p>
      </dsp:txBody>
      <dsp:txXfrm>
        <a:off x="2114743" y="3214828"/>
        <a:ext cx="29504" cy="29504"/>
      </dsp:txXfrm>
    </dsp:sp>
    <dsp:sp modelId="{33F02A00-9EB0-40CF-A8FB-2D05F6C45328}">
      <dsp:nvSpPr>
        <dsp:cNvPr id="0" name=""/>
        <dsp:cNvSpPr/>
      </dsp:nvSpPr>
      <dsp:spPr>
        <a:xfrm>
          <a:off x="2369079" y="3102302"/>
          <a:ext cx="1197913" cy="59895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 dirty="0"/>
            <a:t>Iron based materials</a:t>
          </a:r>
          <a:endParaRPr lang="zh-CN" altLang="en-US" sz="1600" kern="1200" dirty="0"/>
        </a:p>
      </dsp:txBody>
      <dsp:txXfrm>
        <a:off x="2386622" y="3119845"/>
        <a:ext cx="1162827" cy="5638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335F72-0823-49F6-8836-232E69091257}">
      <dsp:nvSpPr>
        <dsp:cNvPr id="0" name=""/>
        <dsp:cNvSpPr/>
      </dsp:nvSpPr>
      <dsp:spPr>
        <a:xfrm>
          <a:off x="1008076" y="664"/>
          <a:ext cx="720150" cy="4680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800" kern="1200" dirty="0"/>
            <a:t>Temperature rise</a:t>
          </a:r>
          <a:endParaRPr lang="zh-CN" altLang="en-US" sz="800" kern="1200" dirty="0"/>
        </a:p>
      </dsp:txBody>
      <dsp:txXfrm>
        <a:off x="1030927" y="23515"/>
        <a:ext cx="674448" cy="422395"/>
      </dsp:txXfrm>
    </dsp:sp>
    <dsp:sp modelId="{84F906F6-6D89-48EF-A053-65DE46480CC3}">
      <dsp:nvSpPr>
        <dsp:cNvPr id="0" name=""/>
        <dsp:cNvSpPr/>
      </dsp:nvSpPr>
      <dsp:spPr>
        <a:xfrm>
          <a:off x="594753" y="234713"/>
          <a:ext cx="1546797" cy="1546797"/>
        </a:xfrm>
        <a:custGeom>
          <a:avLst/>
          <a:gdLst/>
          <a:ahLst/>
          <a:cxnLst/>
          <a:rect l="0" t="0" r="0" b="0"/>
          <a:pathLst>
            <a:path>
              <a:moveTo>
                <a:pt x="1232900" y="151302"/>
              </a:moveTo>
              <a:arcTo wR="773398" hR="773398" stAng="18387051" swAng="163383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3B1644-C84C-4C4F-9A20-8F9E1C7D2605}">
      <dsp:nvSpPr>
        <dsp:cNvPr id="0" name=""/>
        <dsp:cNvSpPr/>
      </dsp:nvSpPr>
      <dsp:spPr>
        <a:xfrm>
          <a:off x="1781475" y="774063"/>
          <a:ext cx="720150" cy="4680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800" kern="1200" dirty="0"/>
            <a:t>Heat conduction to nearby region</a:t>
          </a:r>
          <a:endParaRPr lang="zh-CN" altLang="en-US" sz="800" kern="1200" dirty="0"/>
        </a:p>
      </dsp:txBody>
      <dsp:txXfrm>
        <a:off x="1804326" y="796914"/>
        <a:ext cx="674448" cy="422395"/>
      </dsp:txXfrm>
    </dsp:sp>
    <dsp:sp modelId="{9422E84D-23E6-4E7C-BB64-90A44C709D12}">
      <dsp:nvSpPr>
        <dsp:cNvPr id="0" name=""/>
        <dsp:cNvSpPr/>
      </dsp:nvSpPr>
      <dsp:spPr>
        <a:xfrm>
          <a:off x="594753" y="234713"/>
          <a:ext cx="1546797" cy="1546797"/>
        </a:xfrm>
        <a:custGeom>
          <a:avLst/>
          <a:gdLst/>
          <a:ahLst/>
          <a:cxnLst/>
          <a:rect l="0" t="0" r="0" b="0"/>
          <a:pathLst>
            <a:path>
              <a:moveTo>
                <a:pt x="1466628" y="1116295"/>
              </a:moveTo>
              <a:arcTo wR="773398" hR="773398" stAng="1579120" swAng="163383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8ECDC4-2446-4443-BBEF-557F31936CCF}">
      <dsp:nvSpPr>
        <dsp:cNvPr id="0" name=""/>
        <dsp:cNvSpPr/>
      </dsp:nvSpPr>
      <dsp:spPr>
        <a:xfrm>
          <a:off x="1008076" y="1547461"/>
          <a:ext cx="720150" cy="4680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800" kern="1200"/>
            <a:t>Normal conducting</a:t>
          </a:r>
          <a:endParaRPr lang="zh-CN" altLang="en-US" sz="800" kern="1200" dirty="0"/>
        </a:p>
      </dsp:txBody>
      <dsp:txXfrm>
        <a:off x="1030927" y="1570312"/>
        <a:ext cx="674448" cy="422395"/>
      </dsp:txXfrm>
    </dsp:sp>
    <dsp:sp modelId="{A4EC5CB8-3F04-41B8-B667-FEC39F3B6F18}">
      <dsp:nvSpPr>
        <dsp:cNvPr id="0" name=""/>
        <dsp:cNvSpPr/>
      </dsp:nvSpPr>
      <dsp:spPr>
        <a:xfrm>
          <a:off x="594753" y="234713"/>
          <a:ext cx="1546797" cy="1546797"/>
        </a:xfrm>
        <a:custGeom>
          <a:avLst/>
          <a:gdLst/>
          <a:ahLst/>
          <a:cxnLst/>
          <a:rect l="0" t="0" r="0" b="0"/>
          <a:pathLst>
            <a:path>
              <a:moveTo>
                <a:pt x="313897" y="1395494"/>
              </a:moveTo>
              <a:arcTo wR="773398" hR="773398" stAng="7587051" swAng="163383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2A6C75-D0DB-4412-B257-7242C0C46D0B}">
      <dsp:nvSpPr>
        <dsp:cNvPr id="0" name=""/>
        <dsp:cNvSpPr/>
      </dsp:nvSpPr>
      <dsp:spPr>
        <a:xfrm>
          <a:off x="234678" y="774063"/>
          <a:ext cx="720150" cy="4680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800" kern="1200" dirty="0"/>
            <a:t>Joule heat</a:t>
          </a:r>
          <a:endParaRPr lang="zh-CN" altLang="en-US" sz="800" kern="1200" dirty="0"/>
        </a:p>
      </dsp:txBody>
      <dsp:txXfrm>
        <a:off x="257529" y="796914"/>
        <a:ext cx="674448" cy="422395"/>
      </dsp:txXfrm>
    </dsp:sp>
    <dsp:sp modelId="{3F53481F-0238-4FD2-B939-277ECBB090B0}">
      <dsp:nvSpPr>
        <dsp:cNvPr id="0" name=""/>
        <dsp:cNvSpPr/>
      </dsp:nvSpPr>
      <dsp:spPr>
        <a:xfrm>
          <a:off x="594753" y="234713"/>
          <a:ext cx="1546797" cy="1546797"/>
        </a:xfrm>
        <a:custGeom>
          <a:avLst/>
          <a:gdLst/>
          <a:ahLst/>
          <a:cxnLst/>
          <a:rect l="0" t="0" r="0" b="0"/>
          <a:pathLst>
            <a:path>
              <a:moveTo>
                <a:pt x="80168" y="430502"/>
              </a:moveTo>
              <a:arcTo wR="773398" hR="773398" stAng="12379120" swAng="163383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Relationship Id="rId4" Type="http://schemas.openxmlformats.org/officeDocument/2006/relationships/image" Target="../media/image75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78.wmf"/><Relationship Id="rId1" Type="http://schemas.openxmlformats.org/officeDocument/2006/relationships/image" Target="../media/image77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image" Target="../media/image80.wmf"/><Relationship Id="rId1" Type="http://schemas.openxmlformats.org/officeDocument/2006/relationships/image" Target="../media/image79.wmf"/><Relationship Id="rId5" Type="http://schemas.openxmlformats.org/officeDocument/2006/relationships/image" Target="../media/image83.wmf"/><Relationship Id="rId4" Type="http://schemas.openxmlformats.org/officeDocument/2006/relationships/image" Target="../media/image82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image" Target="../media/image89.wmf"/><Relationship Id="rId1" Type="http://schemas.openxmlformats.org/officeDocument/2006/relationships/image" Target="../media/image88.wmf"/><Relationship Id="rId5" Type="http://schemas.openxmlformats.org/officeDocument/2006/relationships/image" Target="../media/image92.wmf"/><Relationship Id="rId4" Type="http://schemas.openxmlformats.org/officeDocument/2006/relationships/image" Target="../media/image91.wmf"/></Relationships>
</file>

<file path=ppt/drawings/_rels/vmlDrawing14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wmf"/><Relationship Id="rId3" Type="http://schemas.openxmlformats.org/officeDocument/2006/relationships/image" Target="../media/image97.wmf"/><Relationship Id="rId7" Type="http://schemas.openxmlformats.org/officeDocument/2006/relationships/image" Target="../media/image101.wmf"/><Relationship Id="rId12" Type="http://schemas.openxmlformats.org/officeDocument/2006/relationships/image" Target="../media/image106.wmf"/><Relationship Id="rId2" Type="http://schemas.openxmlformats.org/officeDocument/2006/relationships/image" Target="../media/image96.wmf"/><Relationship Id="rId1" Type="http://schemas.openxmlformats.org/officeDocument/2006/relationships/image" Target="../media/image95.wmf"/><Relationship Id="rId6" Type="http://schemas.openxmlformats.org/officeDocument/2006/relationships/image" Target="../media/image100.wmf"/><Relationship Id="rId11" Type="http://schemas.openxmlformats.org/officeDocument/2006/relationships/image" Target="../media/image105.wmf"/><Relationship Id="rId5" Type="http://schemas.openxmlformats.org/officeDocument/2006/relationships/image" Target="../media/image99.wmf"/><Relationship Id="rId10" Type="http://schemas.openxmlformats.org/officeDocument/2006/relationships/image" Target="../media/image104.wmf"/><Relationship Id="rId4" Type="http://schemas.openxmlformats.org/officeDocument/2006/relationships/image" Target="../media/image98.wmf"/><Relationship Id="rId9" Type="http://schemas.openxmlformats.org/officeDocument/2006/relationships/image" Target="../media/image103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wmf"/><Relationship Id="rId2" Type="http://schemas.openxmlformats.org/officeDocument/2006/relationships/image" Target="../media/image121.wmf"/><Relationship Id="rId1" Type="http://schemas.openxmlformats.org/officeDocument/2006/relationships/image" Target="../media/image120.wmf"/><Relationship Id="rId4" Type="http://schemas.openxmlformats.org/officeDocument/2006/relationships/image" Target="../media/image123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wmf"/><Relationship Id="rId7" Type="http://schemas.openxmlformats.org/officeDocument/2006/relationships/image" Target="../media/image132.wmf"/><Relationship Id="rId2" Type="http://schemas.openxmlformats.org/officeDocument/2006/relationships/image" Target="../media/image127.wmf"/><Relationship Id="rId1" Type="http://schemas.openxmlformats.org/officeDocument/2006/relationships/image" Target="../media/image126.wmf"/><Relationship Id="rId6" Type="http://schemas.openxmlformats.org/officeDocument/2006/relationships/image" Target="../media/image131.wmf"/><Relationship Id="rId5" Type="http://schemas.openxmlformats.org/officeDocument/2006/relationships/image" Target="../media/image130.wmf"/><Relationship Id="rId4" Type="http://schemas.openxmlformats.org/officeDocument/2006/relationships/image" Target="../media/image129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0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wmf"/><Relationship Id="rId2" Type="http://schemas.openxmlformats.org/officeDocument/2006/relationships/image" Target="../media/image151.wmf"/><Relationship Id="rId1" Type="http://schemas.openxmlformats.org/officeDocument/2006/relationships/image" Target="../media/image150.wmf"/><Relationship Id="rId6" Type="http://schemas.openxmlformats.org/officeDocument/2006/relationships/image" Target="../media/image155.wmf"/><Relationship Id="rId5" Type="http://schemas.openxmlformats.org/officeDocument/2006/relationships/image" Target="../media/image154.wmf"/><Relationship Id="rId4" Type="http://schemas.openxmlformats.org/officeDocument/2006/relationships/image" Target="../media/image153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wmf"/><Relationship Id="rId2" Type="http://schemas.openxmlformats.org/officeDocument/2006/relationships/image" Target="../media/image158.wmf"/><Relationship Id="rId1" Type="http://schemas.openxmlformats.org/officeDocument/2006/relationships/image" Target="../media/image157.wmf"/><Relationship Id="rId5" Type="http://schemas.openxmlformats.org/officeDocument/2006/relationships/image" Target="../media/image161.wmf"/><Relationship Id="rId4" Type="http://schemas.openxmlformats.org/officeDocument/2006/relationships/image" Target="../media/image160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13" Type="http://schemas.openxmlformats.org/officeDocument/2006/relationships/image" Target="../media/image24.wmf"/><Relationship Id="rId3" Type="http://schemas.openxmlformats.org/officeDocument/2006/relationships/image" Target="../media/image14.wmf"/><Relationship Id="rId7" Type="http://schemas.openxmlformats.org/officeDocument/2006/relationships/image" Target="../media/image18.wmf"/><Relationship Id="rId12" Type="http://schemas.openxmlformats.org/officeDocument/2006/relationships/image" Target="../media/image23.wmf"/><Relationship Id="rId2" Type="http://schemas.openxmlformats.org/officeDocument/2006/relationships/image" Target="../media/image13.wmf"/><Relationship Id="rId16" Type="http://schemas.openxmlformats.org/officeDocument/2006/relationships/image" Target="../media/image27.wmf"/><Relationship Id="rId1" Type="http://schemas.openxmlformats.org/officeDocument/2006/relationships/image" Target="../media/image12.wmf"/><Relationship Id="rId6" Type="http://schemas.openxmlformats.org/officeDocument/2006/relationships/image" Target="../media/image17.wmf"/><Relationship Id="rId11" Type="http://schemas.openxmlformats.org/officeDocument/2006/relationships/image" Target="../media/image22.wmf"/><Relationship Id="rId5" Type="http://schemas.openxmlformats.org/officeDocument/2006/relationships/image" Target="../media/image16.wmf"/><Relationship Id="rId15" Type="http://schemas.openxmlformats.org/officeDocument/2006/relationships/image" Target="../media/image26.wmf"/><Relationship Id="rId10" Type="http://schemas.openxmlformats.org/officeDocument/2006/relationships/image" Target="../media/image21.wmf"/><Relationship Id="rId4" Type="http://schemas.openxmlformats.org/officeDocument/2006/relationships/image" Target="../media/image15.wmf"/><Relationship Id="rId9" Type="http://schemas.openxmlformats.org/officeDocument/2006/relationships/image" Target="../media/image20.wmf"/><Relationship Id="rId14" Type="http://schemas.openxmlformats.org/officeDocument/2006/relationships/image" Target="../media/image25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wmf"/><Relationship Id="rId2" Type="http://schemas.openxmlformats.org/officeDocument/2006/relationships/image" Target="../media/image181.wmf"/><Relationship Id="rId1" Type="http://schemas.openxmlformats.org/officeDocument/2006/relationships/image" Target="../media/image53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wmf"/><Relationship Id="rId2" Type="http://schemas.openxmlformats.org/officeDocument/2006/relationships/image" Target="../media/image185.wmf"/><Relationship Id="rId1" Type="http://schemas.openxmlformats.org/officeDocument/2006/relationships/image" Target="../media/image184.wmf"/><Relationship Id="rId4" Type="http://schemas.openxmlformats.org/officeDocument/2006/relationships/image" Target="../media/image187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wmf"/><Relationship Id="rId2" Type="http://schemas.openxmlformats.org/officeDocument/2006/relationships/image" Target="../media/image189.wmf"/><Relationship Id="rId1" Type="http://schemas.openxmlformats.org/officeDocument/2006/relationships/image" Target="../media/image188.wmf"/><Relationship Id="rId4" Type="http://schemas.openxmlformats.org/officeDocument/2006/relationships/image" Target="../media/image191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2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6" Type="http://schemas.openxmlformats.org/officeDocument/2006/relationships/image" Target="../media/image33.wmf"/><Relationship Id="rId5" Type="http://schemas.openxmlformats.org/officeDocument/2006/relationships/image" Target="../media/image32.wmf"/><Relationship Id="rId4" Type="http://schemas.openxmlformats.org/officeDocument/2006/relationships/image" Target="../media/image3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5" Type="http://schemas.openxmlformats.org/officeDocument/2006/relationships/image" Target="../media/image39.wmf"/><Relationship Id="rId4" Type="http://schemas.openxmlformats.org/officeDocument/2006/relationships/image" Target="../media/image38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3" Type="http://schemas.openxmlformats.org/officeDocument/2006/relationships/image" Target="../media/image42.wmf"/><Relationship Id="rId7" Type="http://schemas.openxmlformats.org/officeDocument/2006/relationships/image" Target="../media/image46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Relationship Id="rId6" Type="http://schemas.openxmlformats.org/officeDocument/2006/relationships/image" Target="../media/image45.wmf"/><Relationship Id="rId5" Type="http://schemas.openxmlformats.org/officeDocument/2006/relationships/image" Target="../media/image44.wmf"/><Relationship Id="rId4" Type="http://schemas.openxmlformats.org/officeDocument/2006/relationships/image" Target="../media/image43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Relationship Id="rId4" Type="http://schemas.openxmlformats.org/officeDocument/2006/relationships/image" Target="../media/image5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7" Type="http://schemas.openxmlformats.org/officeDocument/2006/relationships/image" Target="../media/image58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Relationship Id="rId6" Type="http://schemas.openxmlformats.org/officeDocument/2006/relationships/image" Target="../media/image57.wmf"/><Relationship Id="rId5" Type="http://schemas.openxmlformats.org/officeDocument/2006/relationships/image" Target="../media/image56.wmf"/><Relationship Id="rId4" Type="http://schemas.openxmlformats.org/officeDocument/2006/relationships/image" Target="../media/image55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wmf"/><Relationship Id="rId1" Type="http://schemas.openxmlformats.org/officeDocument/2006/relationships/image" Target="../media/image64.wmf"/><Relationship Id="rId6" Type="http://schemas.openxmlformats.org/officeDocument/2006/relationships/image" Target="../media/image69.wmf"/><Relationship Id="rId5" Type="http://schemas.openxmlformats.org/officeDocument/2006/relationships/image" Target="../media/image68.wmf"/><Relationship Id="rId4" Type="http://schemas.openxmlformats.org/officeDocument/2006/relationships/image" Target="../media/image67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D59E8F-63A5-4E14-A139-20F14CC81E57}" type="datetimeFigureOut">
              <a:rPr lang="zh-CN" altLang="en-US" smtClean="0"/>
              <a:t>2025/8/3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AB7963-FB55-4788-B44A-561D9ED0A8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3156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3CA767-5B2A-472D-BEC2-5AC7D0198145}" type="datetimeFigureOut">
              <a:rPr lang="zh-CN" altLang="en-US" smtClean="0"/>
              <a:t>2025/8/3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3488"/>
            <a:ext cx="444182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18674F-69BC-4053-A256-4AB5B4C1DB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557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0" y="1967696"/>
            <a:ext cx="9144000" cy="146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A40000"/>
                </a:solidFill>
                <a:latin typeface="+mn-lt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75360" y="4013936"/>
            <a:ext cx="3421075" cy="3408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rgbClr val="A40000"/>
                </a:solidFill>
                <a:latin typeface="+mn-lt"/>
                <a:ea typeface="黑体" panose="020106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grpSp>
        <p:nvGrpSpPr>
          <p:cNvPr id="33" name="组合 32"/>
          <p:cNvGrpSpPr/>
          <p:nvPr/>
        </p:nvGrpSpPr>
        <p:grpSpPr>
          <a:xfrm>
            <a:off x="0" y="1102039"/>
            <a:ext cx="9144000" cy="110846"/>
            <a:chOff x="0" y="846225"/>
            <a:chExt cx="9144000" cy="110846"/>
          </a:xfrm>
        </p:grpSpPr>
        <p:grpSp>
          <p:nvGrpSpPr>
            <p:cNvPr id="34" name="组合 33"/>
            <p:cNvGrpSpPr/>
            <p:nvPr/>
          </p:nvGrpSpPr>
          <p:grpSpPr>
            <a:xfrm>
              <a:off x="0" y="846225"/>
              <a:ext cx="9144000" cy="110846"/>
              <a:chOff x="0" y="846225"/>
              <a:chExt cx="9144000" cy="110846"/>
            </a:xfrm>
          </p:grpSpPr>
          <p:grpSp>
            <p:nvGrpSpPr>
              <p:cNvPr id="36" name="组合 35"/>
              <p:cNvGrpSpPr/>
              <p:nvPr/>
            </p:nvGrpSpPr>
            <p:grpSpPr>
              <a:xfrm>
                <a:off x="875653" y="846225"/>
                <a:ext cx="8268347" cy="110438"/>
                <a:chOff x="875653" y="846225"/>
                <a:chExt cx="8268347" cy="110438"/>
              </a:xfrm>
            </p:grpSpPr>
            <p:sp>
              <p:nvSpPr>
                <p:cNvPr id="38" name="矩形 37"/>
                <p:cNvSpPr/>
                <p:nvPr/>
              </p:nvSpPr>
              <p:spPr>
                <a:xfrm>
                  <a:off x="875653" y="846227"/>
                  <a:ext cx="8268347" cy="110436"/>
                </a:xfrm>
                <a:prstGeom prst="rect">
                  <a:avLst/>
                </a:prstGeom>
                <a:solidFill>
                  <a:srgbClr val="0000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9" name="直角三角形 38"/>
                <p:cNvSpPr/>
                <p:nvPr/>
              </p:nvSpPr>
              <p:spPr>
                <a:xfrm>
                  <a:off x="975360" y="846225"/>
                  <a:ext cx="137160" cy="110438"/>
                </a:xfrm>
                <a:prstGeom prst="rtTriangle">
                  <a:avLst/>
                </a:prstGeom>
                <a:solidFill>
                  <a:srgbClr val="0000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37" name="矩形 36"/>
              <p:cNvSpPr/>
              <p:nvPr/>
            </p:nvSpPr>
            <p:spPr>
              <a:xfrm>
                <a:off x="0" y="846226"/>
                <a:ext cx="975360" cy="110845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35" name="直接连接符 34"/>
            <p:cNvCxnSpPr>
              <a:stCxn id="39" idx="2"/>
            </p:cNvCxnSpPr>
            <p:nvPr/>
          </p:nvCxnSpPr>
          <p:spPr>
            <a:xfrm flipV="1">
              <a:off x="975360" y="846225"/>
              <a:ext cx="0" cy="11043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组合 39"/>
          <p:cNvGrpSpPr/>
          <p:nvPr/>
        </p:nvGrpSpPr>
        <p:grpSpPr>
          <a:xfrm>
            <a:off x="5464454" y="6472195"/>
            <a:ext cx="3679547" cy="266400"/>
            <a:chOff x="3891916" y="6461760"/>
            <a:chExt cx="5252086" cy="342970"/>
          </a:xfrm>
        </p:grpSpPr>
        <p:sp>
          <p:nvSpPr>
            <p:cNvPr id="41" name="文本框 40"/>
            <p:cNvSpPr txBox="1"/>
            <p:nvPr/>
          </p:nvSpPr>
          <p:spPr>
            <a:xfrm>
              <a:off x="3891916" y="6461760"/>
              <a:ext cx="5252086" cy="342970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endParaRPr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42" name="直角三角形 41"/>
            <p:cNvSpPr/>
            <p:nvPr/>
          </p:nvSpPr>
          <p:spPr>
            <a:xfrm flipV="1">
              <a:off x="3892140" y="6461761"/>
              <a:ext cx="655405" cy="339736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3" name="菱形 42"/>
          <p:cNvSpPr/>
          <p:nvPr/>
        </p:nvSpPr>
        <p:spPr>
          <a:xfrm>
            <a:off x="4502256" y="6379860"/>
            <a:ext cx="619936" cy="400110"/>
          </a:xfrm>
          <a:prstGeom prst="diamon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43"/>
          <p:cNvSpPr txBox="1"/>
          <p:nvPr/>
        </p:nvSpPr>
        <p:spPr>
          <a:xfrm>
            <a:off x="5926171" y="6450248"/>
            <a:ext cx="3254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1" u="none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Institute of High Energy Physics, CAS</a:t>
            </a:r>
            <a:endParaRPr lang="zh-CN" altLang="en-US" sz="1600" b="1" u="none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0" y="6721454"/>
            <a:ext cx="5530291" cy="0"/>
          </a:xfrm>
          <a:prstGeom prst="line">
            <a:avLst/>
          </a:prstGeom>
          <a:ln w="1905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975360" y="4417131"/>
            <a:ext cx="3416801" cy="373753"/>
          </a:xfrm>
        </p:spPr>
        <p:txBody>
          <a:bodyPr anchor="ctr"/>
          <a:lstStyle>
            <a:lvl1pPr marL="0" indent="0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975360" y="4853265"/>
            <a:ext cx="3416801" cy="373753"/>
          </a:xfrm>
        </p:spPr>
        <p:txBody>
          <a:bodyPr anchor="ctr">
            <a:normAutofit/>
          </a:bodyPr>
          <a:lstStyle>
            <a:lvl1pPr marL="0" indent="0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pic>
        <p:nvPicPr>
          <p:cNvPr id="3074" name="Picture 2" descr="关于印发《高能所“标识”“标准字”的使用规定》的通知">
            <a:extLst>
              <a:ext uri="{FF2B5EF4-FFF2-40B4-BE49-F238E27FC236}">
                <a16:creationId xmlns:a16="http://schemas.microsoft.com/office/drawing/2014/main" xmlns="" id="{80076A98-0D99-409D-8D12-8D19005362B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88" y="232864"/>
            <a:ext cx="5074105" cy="7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548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1124744"/>
            <a:ext cx="8352928" cy="518457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3200" smtClean="0">
                <a:solidFill>
                  <a:srgbClr val="000099"/>
                </a:solidFill>
              </a:defRPr>
            </a:lvl1pPr>
            <a:lvl2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2400" smtClean="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2000" smtClean="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1800" smtClean="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</a:defRPr>
            </a:lvl5pPr>
          </a:lstStyle>
          <a:p>
            <a:pPr lvl="0">
              <a:buClrTx/>
              <a:buFont typeface="Wingdings" panose="05000000000000000000" pitchFamily="2" charset="2"/>
              <a:buChar char="l"/>
            </a:pPr>
            <a:r>
              <a:rPr lang="en-US" altLang="zh-CN" dirty="0"/>
              <a:t>Click here to add text</a:t>
            </a:r>
            <a:endParaRPr lang="zh-CN" altLang="en-US" dirty="0"/>
          </a:p>
          <a:p>
            <a:pPr lvl="1">
              <a:buClrTx/>
              <a:buFont typeface="Wingdings" panose="05000000000000000000" pitchFamily="2" charset="2"/>
              <a:buChar char="n"/>
            </a:pPr>
            <a:r>
              <a:rPr lang="en-US" altLang="zh-CN" dirty="0"/>
              <a:t>Click here to add text</a:t>
            </a:r>
            <a:endParaRPr lang="zh-CN" altLang="en-US" dirty="0"/>
          </a:p>
          <a:p>
            <a:pPr lvl="2">
              <a:buClrTx/>
              <a:buFont typeface="Wingdings" panose="05000000000000000000" pitchFamily="2" charset="2"/>
              <a:buChar char="u"/>
            </a:pPr>
            <a:r>
              <a:rPr lang="en-US" altLang="zh-CN" dirty="0"/>
              <a:t>Click here to add text</a:t>
            </a:r>
            <a:endParaRPr lang="zh-CN" altLang="en-US" dirty="0"/>
          </a:p>
          <a:p>
            <a:pPr lvl="3">
              <a:buClrTx/>
              <a:buFont typeface="Wingdings" panose="05000000000000000000" pitchFamily="2" charset="2"/>
              <a:buChar char="Ø"/>
            </a:pPr>
            <a:r>
              <a:rPr lang="en-US" altLang="zh-CN" dirty="0"/>
              <a:t>Click here to add text</a:t>
            </a:r>
            <a:endParaRPr lang="zh-CN" altLang="en-US" dirty="0"/>
          </a:p>
          <a:p>
            <a:pPr lvl="4">
              <a:buClrTx/>
              <a:buFont typeface="Wingdings" panose="05000000000000000000" pitchFamily="2" charset="2"/>
              <a:buChar char="ü"/>
            </a:pPr>
            <a:r>
              <a:rPr lang="en-US" altLang="zh-CN" dirty="0"/>
              <a:t>Click here to add text</a:t>
            </a:r>
            <a:endParaRPr lang="en-US" dirty="0"/>
          </a:p>
        </p:txBody>
      </p:sp>
      <p:sp>
        <p:nvSpPr>
          <p:cNvPr id="10" name="标题 4"/>
          <p:cNvSpPr>
            <a:spLocks noGrp="1"/>
          </p:cNvSpPr>
          <p:nvPr>
            <p:ph type="title" hasCustomPrompt="1"/>
          </p:nvPr>
        </p:nvSpPr>
        <p:spPr>
          <a:xfrm>
            <a:off x="1168978" y="105352"/>
            <a:ext cx="7886700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313224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4"/>
          <p:cNvSpPr>
            <a:spLocks noGrp="1"/>
          </p:cNvSpPr>
          <p:nvPr>
            <p:ph type="title" hasCustomPrompt="1"/>
          </p:nvPr>
        </p:nvSpPr>
        <p:spPr>
          <a:xfrm>
            <a:off x="1168978" y="105352"/>
            <a:ext cx="7886700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29523" y="2046722"/>
            <a:ext cx="612775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1" hasCustomPrompt="1"/>
          </p:nvPr>
        </p:nvSpPr>
        <p:spPr>
          <a:xfrm>
            <a:off x="2452543" y="2046722"/>
            <a:ext cx="4738688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6" name="文本占位符 10"/>
          <p:cNvSpPr>
            <a:spLocks noGrp="1"/>
          </p:cNvSpPr>
          <p:nvPr>
            <p:ph type="body" sz="quarter" idx="12" hasCustomPrompt="1"/>
          </p:nvPr>
        </p:nvSpPr>
        <p:spPr>
          <a:xfrm>
            <a:off x="1829523" y="2864140"/>
            <a:ext cx="612775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18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2452543" y="2864140"/>
            <a:ext cx="4738688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9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1829523" y="3681557"/>
            <a:ext cx="612775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21" name="文本占位符 14"/>
          <p:cNvSpPr>
            <a:spLocks noGrp="1"/>
          </p:cNvSpPr>
          <p:nvPr>
            <p:ph type="body" sz="quarter" idx="15" hasCustomPrompt="1"/>
          </p:nvPr>
        </p:nvSpPr>
        <p:spPr>
          <a:xfrm>
            <a:off x="2452543" y="3681556"/>
            <a:ext cx="4738688" cy="561976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22" name="文本占位符 10"/>
          <p:cNvSpPr>
            <a:spLocks noGrp="1"/>
          </p:cNvSpPr>
          <p:nvPr>
            <p:ph type="body" sz="quarter" idx="16" hasCustomPrompt="1"/>
          </p:nvPr>
        </p:nvSpPr>
        <p:spPr>
          <a:xfrm>
            <a:off x="1829523" y="4498973"/>
            <a:ext cx="612775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24" name="文本占位符 14"/>
          <p:cNvSpPr>
            <a:spLocks noGrp="1"/>
          </p:cNvSpPr>
          <p:nvPr>
            <p:ph type="body" sz="quarter" idx="17" hasCustomPrompt="1"/>
          </p:nvPr>
        </p:nvSpPr>
        <p:spPr>
          <a:xfrm>
            <a:off x="2452543" y="4498973"/>
            <a:ext cx="4738688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58728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9382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tif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91" y="1880754"/>
            <a:ext cx="8364682" cy="44916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altLang="zh-CN" dirty="0"/>
              <a:t>Click here to add text</a:t>
            </a:r>
            <a:endParaRPr lang="zh-CN" altLang="en-US" dirty="0"/>
          </a:p>
          <a:p>
            <a:pPr lvl="1"/>
            <a:r>
              <a:rPr lang="en-US" altLang="zh-CN" dirty="0"/>
              <a:t>Click here to add text</a:t>
            </a:r>
            <a:endParaRPr lang="zh-CN" altLang="en-US" dirty="0"/>
          </a:p>
          <a:p>
            <a:pPr lvl="2"/>
            <a:r>
              <a:rPr lang="en-US" altLang="zh-CN" dirty="0"/>
              <a:t>Click here to add text</a:t>
            </a:r>
            <a:endParaRPr lang="zh-CN" altLang="en-US" dirty="0"/>
          </a:p>
          <a:p>
            <a:pPr lvl="3"/>
            <a:r>
              <a:rPr lang="en-US" altLang="zh-CN" dirty="0"/>
              <a:t>Click here to add text</a:t>
            </a:r>
            <a:endParaRPr lang="zh-CN" altLang="en-US" dirty="0"/>
          </a:p>
          <a:p>
            <a:pPr lvl="4"/>
            <a:r>
              <a:rPr lang="en-US" altLang="zh-CN" dirty="0"/>
              <a:t>Click here to add text</a:t>
            </a:r>
            <a:endParaRPr lang="en-US" dirty="0"/>
          </a:p>
        </p:txBody>
      </p:sp>
      <p:grpSp>
        <p:nvGrpSpPr>
          <p:cNvPr id="9" name="组合 8"/>
          <p:cNvGrpSpPr/>
          <p:nvPr/>
        </p:nvGrpSpPr>
        <p:grpSpPr>
          <a:xfrm>
            <a:off x="0" y="821645"/>
            <a:ext cx="9144000" cy="135426"/>
            <a:chOff x="0" y="821645"/>
            <a:chExt cx="9144000" cy="135426"/>
          </a:xfrm>
        </p:grpSpPr>
        <p:grpSp>
          <p:nvGrpSpPr>
            <p:cNvPr id="10" name="组合 9"/>
            <p:cNvGrpSpPr/>
            <p:nvPr/>
          </p:nvGrpSpPr>
          <p:grpSpPr>
            <a:xfrm>
              <a:off x="0" y="846225"/>
              <a:ext cx="9144000" cy="110846"/>
              <a:chOff x="0" y="846225"/>
              <a:chExt cx="9144000" cy="110846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875653" y="846225"/>
                <a:ext cx="8268347" cy="110438"/>
                <a:chOff x="875653" y="846225"/>
                <a:chExt cx="8268347" cy="110438"/>
              </a:xfrm>
            </p:grpSpPr>
            <p:sp>
              <p:nvSpPr>
                <p:cNvPr id="14" name="矩形 13"/>
                <p:cNvSpPr/>
                <p:nvPr/>
              </p:nvSpPr>
              <p:spPr>
                <a:xfrm>
                  <a:off x="875653" y="846227"/>
                  <a:ext cx="8268347" cy="110436"/>
                </a:xfrm>
                <a:prstGeom prst="rect">
                  <a:avLst/>
                </a:prstGeom>
                <a:solidFill>
                  <a:srgbClr val="0000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" name="直角三角形 14"/>
                <p:cNvSpPr/>
                <p:nvPr/>
              </p:nvSpPr>
              <p:spPr>
                <a:xfrm>
                  <a:off x="975360" y="846225"/>
                  <a:ext cx="137160" cy="110438"/>
                </a:xfrm>
                <a:prstGeom prst="rtTriangle">
                  <a:avLst/>
                </a:prstGeom>
                <a:solidFill>
                  <a:srgbClr val="0000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3" name="矩形 12"/>
              <p:cNvSpPr/>
              <p:nvPr/>
            </p:nvSpPr>
            <p:spPr>
              <a:xfrm>
                <a:off x="0" y="846226"/>
                <a:ext cx="975360" cy="110845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975360" y="821645"/>
              <a:ext cx="0" cy="13501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9" y="108725"/>
            <a:ext cx="954117" cy="63338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0" y="6432190"/>
            <a:ext cx="8185707" cy="423065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182107" y="6433914"/>
            <a:ext cx="958291" cy="421341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Slide Number Placeholder 5"/>
          <p:cNvSpPr txBox="1">
            <a:spLocks/>
          </p:cNvSpPr>
          <p:nvPr/>
        </p:nvSpPr>
        <p:spPr>
          <a:xfrm>
            <a:off x="8227398" y="6433914"/>
            <a:ext cx="853639" cy="4213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2000" kern="120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771D156-31C7-4A0D-88C3-08F7D3EE48DA}" type="slidenum">
              <a:rPr lang="en-US" altLang="zh-CN" sz="1600" b="1" smtClean="0"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r>
              <a:rPr lang="en-US" altLang="zh-CN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/58</a:t>
            </a:r>
            <a:endParaRPr lang="zh-CN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6749" y="6474445"/>
            <a:ext cx="8036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Institute of High Energy Physics, CAS</a:t>
            </a:r>
            <a:endParaRPr lang="zh-CN" altLang="en-US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直角三角形 20"/>
          <p:cNvSpPr/>
          <p:nvPr/>
        </p:nvSpPr>
        <p:spPr>
          <a:xfrm flipV="1">
            <a:off x="8182107" y="6433914"/>
            <a:ext cx="395207" cy="421341"/>
          </a:xfrm>
          <a:prstGeom prst="rtTriangl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8206552" y="6433914"/>
            <a:ext cx="0" cy="42134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331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94" r:id="rId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l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u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1816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oleObject" Target="../embeddings/oleObject37.bin"/><Relationship Id="rId7" Type="http://schemas.openxmlformats.org/officeDocument/2006/relationships/oleObject" Target="../embeddings/oleObject3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9.wmf"/><Relationship Id="rId5" Type="http://schemas.openxmlformats.org/officeDocument/2006/relationships/oleObject" Target="../embeddings/oleObject38.bin"/><Relationship Id="rId10" Type="http://schemas.openxmlformats.org/officeDocument/2006/relationships/image" Target="../media/image51.wmf"/><Relationship Id="rId4" Type="http://schemas.openxmlformats.org/officeDocument/2006/relationships/image" Target="../media/image48.wmf"/><Relationship Id="rId9" Type="http://schemas.openxmlformats.org/officeDocument/2006/relationships/oleObject" Target="../embeddings/oleObject40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3.bin"/><Relationship Id="rId13" Type="http://schemas.openxmlformats.org/officeDocument/2006/relationships/image" Target="../media/image63.png"/><Relationship Id="rId18" Type="http://schemas.openxmlformats.org/officeDocument/2006/relationships/oleObject" Target="../embeddings/oleObject46.bin"/><Relationship Id="rId3" Type="http://schemas.openxmlformats.org/officeDocument/2006/relationships/image" Target="../media/image60.png"/><Relationship Id="rId21" Type="http://schemas.openxmlformats.org/officeDocument/2006/relationships/image" Target="../media/image58.wmf"/><Relationship Id="rId7" Type="http://schemas.openxmlformats.org/officeDocument/2006/relationships/image" Target="../media/image53.wmf"/><Relationship Id="rId12" Type="http://schemas.openxmlformats.org/officeDocument/2006/relationships/image" Target="../media/image62.png"/><Relationship Id="rId17" Type="http://schemas.openxmlformats.org/officeDocument/2006/relationships/image" Target="../media/image56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45.bin"/><Relationship Id="rId20" Type="http://schemas.openxmlformats.org/officeDocument/2006/relationships/oleObject" Target="../embeddings/oleObject47.bin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42.bin"/><Relationship Id="rId11" Type="http://schemas.openxmlformats.org/officeDocument/2006/relationships/image" Target="../media/image61.png"/><Relationship Id="rId5" Type="http://schemas.openxmlformats.org/officeDocument/2006/relationships/image" Target="../media/image52.wmf"/><Relationship Id="rId15" Type="http://schemas.openxmlformats.org/officeDocument/2006/relationships/image" Target="../media/image55.wmf"/><Relationship Id="rId10" Type="http://schemas.openxmlformats.org/officeDocument/2006/relationships/image" Target="../media/image59.png"/><Relationship Id="rId19" Type="http://schemas.openxmlformats.org/officeDocument/2006/relationships/image" Target="../media/image57.wmf"/><Relationship Id="rId4" Type="http://schemas.openxmlformats.org/officeDocument/2006/relationships/oleObject" Target="../embeddings/oleObject41.bin"/><Relationship Id="rId9" Type="http://schemas.openxmlformats.org/officeDocument/2006/relationships/image" Target="../media/image54.wmf"/><Relationship Id="rId14" Type="http://schemas.openxmlformats.org/officeDocument/2006/relationships/oleObject" Target="../embeddings/oleObject44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13" Type="http://schemas.openxmlformats.org/officeDocument/2006/relationships/oleObject" Target="../embeddings/oleObject53.bin"/><Relationship Id="rId3" Type="http://schemas.openxmlformats.org/officeDocument/2006/relationships/oleObject" Target="../embeddings/oleObject48.bin"/><Relationship Id="rId7" Type="http://schemas.openxmlformats.org/officeDocument/2006/relationships/oleObject" Target="../embeddings/oleObject50.bin"/><Relationship Id="rId12" Type="http://schemas.openxmlformats.org/officeDocument/2006/relationships/image" Target="../media/image6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5.wmf"/><Relationship Id="rId11" Type="http://schemas.openxmlformats.org/officeDocument/2006/relationships/oleObject" Target="../embeddings/oleObject52.bin"/><Relationship Id="rId5" Type="http://schemas.openxmlformats.org/officeDocument/2006/relationships/oleObject" Target="../embeddings/oleObject49.bin"/><Relationship Id="rId10" Type="http://schemas.openxmlformats.org/officeDocument/2006/relationships/image" Target="../media/image67.wmf"/><Relationship Id="rId4" Type="http://schemas.openxmlformats.org/officeDocument/2006/relationships/image" Target="../media/image64.wmf"/><Relationship Id="rId9" Type="http://schemas.openxmlformats.org/officeDocument/2006/relationships/oleObject" Target="../embeddings/oleObject51.bin"/><Relationship Id="rId14" Type="http://schemas.openxmlformats.org/officeDocument/2006/relationships/image" Target="../media/image69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3" Type="http://schemas.openxmlformats.org/officeDocument/2006/relationships/oleObject" Target="../embeddings/oleObject54.bin"/><Relationship Id="rId7" Type="http://schemas.openxmlformats.org/officeDocument/2006/relationships/oleObject" Target="../embeddings/oleObject5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55.bin"/><Relationship Id="rId10" Type="http://schemas.openxmlformats.org/officeDocument/2006/relationships/image" Target="../media/image34.png"/><Relationship Id="rId4" Type="http://schemas.openxmlformats.org/officeDocument/2006/relationships/image" Target="../media/image32.wmf"/><Relationship Id="rId9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8.bin"/><Relationship Id="rId13" Type="http://schemas.openxmlformats.org/officeDocument/2006/relationships/image" Target="../media/image75.wmf"/><Relationship Id="rId3" Type="http://schemas.openxmlformats.org/officeDocument/2006/relationships/oleObject" Target="../embeddings/oleObject57.bin"/><Relationship Id="rId7" Type="http://schemas.openxmlformats.org/officeDocument/2006/relationships/image" Target="../media/image76.png"/><Relationship Id="rId12" Type="http://schemas.openxmlformats.org/officeDocument/2006/relationships/oleObject" Target="../embeddings/oleObject6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2.png"/><Relationship Id="rId11" Type="http://schemas.openxmlformats.org/officeDocument/2006/relationships/image" Target="../media/image74.wmf"/><Relationship Id="rId5" Type="http://schemas.openxmlformats.org/officeDocument/2006/relationships/image" Target="../media/image59.png"/><Relationship Id="rId10" Type="http://schemas.openxmlformats.org/officeDocument/2006/relationships/oleObject" Target="../embeddings/oleObject59.bin"/><Relationship Id="rId4" Type="http://schemas.openxmlformats.org/officeDocument/2006/relationships/image" Target="../media/image72.wmf"/><Relationship Id="rId9" Type="http://schemas.openxmlformats.org/officeDocument/2006/relationships/image" Target="../media/image73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3" Type="http://schemas.openxmlformats.org/officeDocument/2006/relationships/oleObject" Target="../embeddings/oleObject61.bin"/><Relationship Id="rId7" Type="http://schemas.openxmlformats.org/officeDocument/2006/relationships/oleObject" Target="../embeddings/oleObject6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78.wmf"/><Relationship Id="rId5" Type="http://schemas.openxmlformats.org/officeDocument/2006/relationships/oleObject" Target="../embeddings/oleObject62.bin"/><Relationship Id="rId4" Type="http://schemas.openxmlformats.org/officeDocument/2006/relationships/image" Target="../media/image77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wmf"/><Relationship Id="rId3" Type="http://schemas.openxmlformats.org/officeDocument/2006/relationships/oleObject" Target="../embeddings/oleObject64.bin"/><Relationship Id="rId7" Type="http://schemas.openxmlformats.org/officeDocument/2006/relationships/oleObject" Target="../embeddings/oleObject66.bin"/><Relationship Id="rId12" Type="http://schemas.openxmlformats.org/officeDocument/2006/relationships/image" Target="../media/image8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80.wmf"/><Relationship Id="rId11" Type="http://schemas.openxmlformats.org/officeDocument/2006/relationships/oleObject" Target="../embeddings/oleObject68.bin"/><Relationship Id="rId5" Type="http://schemas.openxmlformats.org/officeDocument/2006/relationships/oleObject" Target="../embeddings/oleObject65.bin"/><Relationship Id="rId10" Type="http://schemas.openxmlformats.org/officeDocument/2006/relationships/image" Target="../media/image82.wmf"/><Relationship Id="rId4" Type="http://schemas.openxmlformats.org/officeDocument/2006/relationships/image" Target="../media/image79.wmf"/><Relationship Id="rId9" Type="http://schemas.openxmlformats.org/officeDocument/2006/relationships/oleObject" Target="../embeddings/oleObject67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wmf"/><Relationship Id="rId13" Type="http://schemas.openxmlformats.org/officeDocument/2006/relationships/oleObject" Target="../embeddings/oleObject73.bin"/><Relationship Id="rId3" Type="http://schemas.openxmlformats.org/officeDocument/2006/relationships/oleObject" Target="../embeddings/oleObject69.bin"/><Relationship Id="rId7" Type="http://schemas.openxmlformats.org/officeDocument/2006/relationships/oleObject" Target="../embeddings/oleObject71.bin"/><Relationship Id="rId12" Type="http://schemas.openxmlformats.org/officeDocument/2006/relationships/image" Target="../media/image9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89.wmf"/><Relationship Id="rId11" Type="http://schemas.openxmlformats.org/officeDocument/2006/relationships/image" Target="../media/image93.emf"/><Relationship Id="rId5" Type="http://schemas.openxmlformats.org/officeDocument/2006/relationships/oleObject" Target="../embeddings/oleObject70.bin"/><Relationship Id="rId10" Type="http://schemas.openxmlformats.org/officeDocument/2006/relationships/image" Target="../media/image91.wmf"/><Relationship Id="rId4" Type="http://schemas.openxmlformats.org/officeDocument/2006/relationships/image" Target="../media/image88.wmf"/><Relationship Id="rId9" Type="http://schemas.openxmlformats.org/officeDocument/2006/relationships/oleObject" Target="../embeddings/oleObject72.bin"/><Relationship Id="rId14" Type="http://schemas.openxmlformats.org/officeDocument/2006/relationships/image" Target="../media/image92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13" Type="http://schemas.openxmlformats.org/officeDocument/2006/relationships/image" Target="../media/image99.wmf"/><Relationship Id="rId18" Type="http://schemas.openxmlformats.org/officeDocument/2006/relationships/oleObject" Target="../embeddings/oleObject81.bin"/><Relationship Id="rId26" Type="http://schemas.openxmlformats.org/officeDocument/2006/relationships/oleObject" Target="../embeddings/oleObject85.bin"/><Relationship Id="rId3" Type="http://schemas.openxmlformats.org/officeDocument/2006/relationships/oleObject" Target="../embeddings/oleObject74.bin"/><Relationship Id="rId21" Type="http://schemas.openxmlformats.org/officeDocument/2006/relationships/image" Target="../media/image103.wmf"/><Relationship Id="rId7" Type="http://schemas.openxmlformats.org/officeDocument/2006/relationships/oleObject" Target="../embeddings/oleObject76.bin"/><Relationship Id="rId12" Type="http://schemas.openxmlformats.org/officeDocument/2006/relationships/oleObject" Target="../embeddings/oleObject78.bin"/><Relationship Id="rId17" Type="http://schemas.openxmlformats.org/officeDocument/2006/relationships/image" Target="../media/image101.wmf"/><Relationship Id="rId25" Type="http://schemas.openxmlformats.org/officeDocument/2006/relationships/image" Target="../media/image105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80.bin"/><Relationship Id="rId20" Type="http://schemas.openxmlformats.org/officeDocument/2006/relationships/oleObject" Target="../embeddings/oleObject82.bin"/><Relationship Id="rId1" Type="http://schemas.openxmlformats.org/officeDocument/2006/relationships/vmlDrawing" Target="../drawings/vmlDrawing14.vml"/><Relationship Id="rId6" Type="http://schemas.openxmlformats.org/officeDocument/2006/relationships/image" Target="../media/image96.wmf"/><Relationship Id="rId11" Type="http://schemas.openxmlformats.org/officeDocument/2006/relationships/image" Target="../media/image107.emf"/><Relationship Id="rId24" Type="http://schemas.openxmlformats.org/officeDocument/2006/relationships/oleObject" Target="../embeddings/oleObject84.bin"/><Relationship Id="rId5" Type="http://schemas.openxmlformats.org/officeDocument/2006/relationships/oleObject" Target="../embeddings/oleObject75.bin"/><Relationship Id="rId15" Type="http://schemas.openxmlformats.org/officeDocument/2006/relationships/image" Target="../media/image100.wmf"/><Relationship Id="rId23" Type="http://schemas.openxmlformats.org/officeDocument/2006/relationships/image" Target="../media/image104.wmf"/><Relationship Id="rId28" Type="http://schemas.openxmlformats.org/officeDocument/2006/relationships/image" Target="../media/image108.emf"/><Relationship Id="rId10" Type="http://schemas.openxmlformats.org/officeDocument/2006/relationships/image" Target="../media/image98.wmf"/><Relationship Id="rId19" Type="http://schemas.openxmlformats.org/officeDocument/2006/relationships/image" Target="../media/image102.wmf"/><Relationship Id="rId4" Type="http://schemas.openxmlformats.org/officeDocument/2006/relationships/image" Target="../media/image95.wmf"/><Relationship Id="rId9" Type="http://schemas.openxmlformats.org/officeDocument/2006/relationships/oleObject" Target="../embeddings/oleObject77.bin"/><Relationship Id="rId14" Type="http://schemas.openxmlformats.org/officeDocument/2006/relationships/oleObject" Target="../embeddings/oleObject79.bin"/><Relationship Id="rId22" Type="http://schemas.openxmlformats.org/officeDocument/2006/relationships/oleObject" Target="../embeddings/oleObject83.bin"/><Relationship Id="rId27" Type="http://schemas.openxmlformats.org/officeDocument/2006/relationships/image" Target="../media/image106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em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19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8.bin"/><Relationship Id="rId3" Type="http://schemas.openxmlformats.org/officeDocument/2006/relationships/image" Target="../media/image124.png"/><Relationship Id="rId7" Type="http://schemas.openxmlformats.org/officeDocument/2006/relationships/image" Target="../media/image121.wmf"/><Relationship Id="rId12" Type="http://schemas.openxmlformats.org/officeDocument/2006/relationships/image" Target="../media/image12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87.bin"/><Relationship Id="rId11" Type="http://schemas.openxmlformats.org/officeDocument/2006/relationships/oleObject" Target="../embeddings/oleObject89.bin"/><Relationship Id="rId5" Type="http://schemas.openxmlformats.org/officeDocument/2006/relationships/image" Target="../media/image120.wmf"/><Relationship Id="rId10" Type="http://schemas.openxmlformats.org/officeDocument/2006/relationships/image" Target="../media/image125.png"/><Relationship Id="rId4" Type="http://schemas.openxmlformats.org/officeDocument/2006/relationships/oleObject" Target="../embeddings/oleObject86.bin"/><Relationship Id="rId9" Type="http://schemas.openxmlformats.org/officeDocument/2006/relationships/image" Target="../media/image122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wmf"/><Relationship Id="rId13" Type="http://schemas.openxmlformats.org/officeDocument/2006/relationships/oleObject" Target="../embeddings/oleObject95.bin"/><Relationship Id="rId3" Type="http://schemas.openxmlformats.org/officeDocument/2006/relationships/oleObject" Target="../embeddings/oleObject90.bin"/><Relationship Id="rId7" Type="http://schemas.openxmlformats.org/officeDocument/2006/relationships/oleObject" Target="../embeddings/oleObject92.bin"/><Relationship Id="rId12" Type="http://schemas.openxmlformats.org/officeDocument/2006/relationships/image" Target="../media/image130.wmf"/><Relationship Id="rId17" Type="http://schemas.openxmlformats.org/officeDocument/2006/relationships/image" Target="../media/image133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32.wmf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27.wmf"/><Relationship Id="rId11" Type="http://schemas.openxmlformats.org/officeDocument/2006/relationships/oleObject" Target="../embeddings/oleObject94.bin"/><Relationship Id="rId5" Type="http://schemas.openxmlformats.org/officeDocument/2006/relationships/oleObject" Target="../embeddings/oleObject91.bin"/><Relationship Id="rId15" Type="http://schemas.openxmlformats.org/officeDocument/2006/relationships/oleObject" Target="../embeddings/oleObject96.bin"/><Relationship Id="rId10" Type="http://schemas.openxmlformats.org/officeDocument/2006/relationships/image" Target="../media/image129.wmf"/><Relationship Id="rId4" Type="http://schemas.openxmlformats.org/officeDocument/2006/relationships/image" Target="../media/image126.wmf"/><Relationship Id="rId9" Type="http://schemas.openxmlformats.org/officeDocument/2006/relationships/oleObject" Target="../embeddings/oleObject93.bin"/><Relationship Id="rId14" Type="http://schemas.openxmlformats.org/officeDocument/2006/relationships/image" Target="../media/image131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6.jpeg"/><Relationship Id="rId9" Type="http://schemas.microsoft.com/office/2007/relationships/diagramDrawing" Target="../diagrams/drawing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41.png"/><Relationship Id="rId7" Type="http://schemas.openxmlformats.org/officeDocument/2006/relationships/image" Target="../media/image14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97.bin"/><Relationship Id="rId5" Type="http://schemas.openxmlformats.org/officeDocument/2006/relationships/image" Target="../media/image143.png"/><Relationship Id="rId4" Type="http://schemas.openxmlformats.org/officeDocument/2006/relationships/image" Target="../media/image1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wmf"/><Relationship Id="rId13" Type="http://schemas.openxmlformats.org/officeDocument/2006/relationships/oleObject" Target="../embeddings/oleObject103.bin"/><Relationship Id="rId3" Type="http://schemas.openxmlformats.org/officeDocument/2006/relationships/oleObject" Target="../embeddings/oleObject98.bin"/><Relationship Id="rId7" Type="http://schemas.openxmlformats.org/officeDocument/2006/relationships/oleObject" Target="../embeddings/oleObject100.bin"/><Relationship Id="rId12" Type="http://schemas.openxmlformats.org/officeDocument/2006/relationships/image" Target="../media/image15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51.wmf"/><Relationship Id="rId11" Type="http://schemas.openxmlformats.org/officeDocument/2006/relationships/oleObject" Target="../embeddings/oleObject102.bin"/><Relationship Id="rId5" Type="http://schemas.openxmlformats.org/officeDocument/2006/relationships/oleObject" Target="../embeddings/oleObject99.bin"/><Relationship Id="rId15" Type="http://schemas.openxmlformats.org/officeDocument/2006/relationships/image" Target="../media/image156.emf"/><Relationship Id="rId10" Type="http://schemas.openxmlformats.org/officeDocument/2006/relationships/image" Target="../media/image153.wmf"/><Relationship Id="rId4" Type="http://schemas.openxmlformats.org/officeDocument/2006/relationships/image" Target="../media/image150.wmf"/><Relationship Id="rId9" Type="http://schemas.openxmlformats.org/officeDocument/2006/relationships/oleObject" Target="../embeddings/oleObject101.bin"/><Relationship Id="rId14" Type="http://schemas.openxmlformats.org/officeDocument/2006/relationships/image" Target="../media/image155.w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6.bin"/><Relationship Id="rId13" Type="http://schemas.openxmlformats.org/officeDocument/2006/relationships/image" Target="../media/image161.wmf"/><Relationship Id="rId3" Type="http://schemas.openxmlformats.org/officeDocument/2006/relationships/oleObject" Target="../embeddings/oleObject104.bin"/><Relationship Id="rId7" Type="http://schemas.openxmlformats.org/officeDocument/2006/relationships/image" Target="../media/image158.wmf"/><Relationship Id="rId12" Type="http://schemas.openxmlformats.org/officeDocument/2006/relationships/oleObject" Target="../embeddings/oleObject10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105.bin"/><Relationship Id="rId11" Type="http://schemas.openxmlformats.org/officeDocument/2006/relationships/image" Target="../media/image160.wmf"/><Relationship Id="rId5" Type="http://schemas.openxmlformats.org/officeDocument/2006/relationships/image" Target="../media/image162.emf"/><Relationship Id="rId10" Type="http://schemas.openxmlformats.org/officeDocument/2006/relationships/oleObject" Target="../embeddings/oleObject107.bin"/><Relationship Id="rId4" Type="http://schemas.openxmlformats.org/officeDocument/2006/relationships/image" Target="../media/image157.wmf"/><Relationship Id="rId9" Type="http://schemas.openxmlformats.org/officeDocument/2006/relationships/image" Target="../media/image159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wmf"/><Relationship Id="rId3" Type="http://schemas.openxmlformats.org/officeDocument/2006/relationships/oleObject" Target="../embeddings/oleObject109.bin"/><Relationship Id="rId7" Type="http://schemas.openxmlformats.org/officeDocument/2006/relationships/oleObject" Target="../embeddings/oleObject1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81.wmf"/><Relationship Id="rId5" Type="http://schemas.openxmlformats.org/officeDocument/2006/relationships/oleObject" Target="../embeddings/oleObject110.bin"/><Relationship Id="rId4" Type="http://schemas.openxmlformats.org/officeDocument/2006/relationships/image" Target="../media/image53.wmf"/><Relationship Id="rId9" Type="http://schemas.openxmlformats.org/officeDocument/2006/relationships/image" Target="../media/image183.e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wmf"/><Relationship Id="rId3" Type="http://schemas.openxmlformats.org/officeDocument/2006/relationships/oleObject" Target="../embeddings/oleObject112.bin"/><Relationship Id="rId7" Type="http://schemas.openxmlformats.org/officeDocument/2006/relationships/oleObject" Target="../embeddings/oleObject1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85.wmf"/><Relationship Id="rId5" Type="http://schemas.openxmlformats.org/officeDocument/2006/relationships/oleObject" Target="../embeddings/oleObject113.bin"/><Relationship Id="rId10" Type="http://schemas.openxmlformats.org/officeDocument/2006/relationships/image" Target="../media/image187.wmf"/><Relationship Id="rId4" Type="http://schemas.openxmlformats.org/officeDocument/2006/relationships/image" Target="../media/image184.wmf"/><Relationship Id="rId9" Type="http://schemas.openxmlformats.org/officeDocument/2006/relationships/oleObject" Target="../embeddings/oleObject115.bin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wmf"/><Relationship Id="rId3" Type="http://schemas.openxmlformats.org/officeDocument/2006/relationships/oleObject" Target="../embeddings/oleObject116.bin"/><Relationship Id="rId7" Type="http://schemas.openxmlformats.org/officeDocument/2006/relationships/oleObject" Target="../embeddings/oleObject1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89.wmf"/><Relationship Id="rId5" Type="http://schemas.openxmlformats.org/officeDocument/2006/relationships/oleObject" Target="../embeddings/oleObject117.bin"/><Relationship Id="rId10" Type="http://schemas.openxmlformats.org/officeDocument/2006/relationships/image" Target="../media/image191.wmf"/><Relationship Id="rId4" Type="http://schemas.openxmlformats.org/officeDocument/2006/relationships/image" Target="../media/image188.wmf"/><Relationship Id="rId9" Type="http://schemas.openxmlformats.org/officeDocument/2006/relationships/oleObject" Target="../embeddings/oleObject119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192.wmf"/><Relationship Id="rId4" Type="http://schemas.openxmlformats.org/officeDocument/2006/relationships/oleObject" Target="../embeddings/oleObject120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emf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wmf"/><Relationship Id="rId3" Type="http://schemas.openxmlformats.org/officeDocument/2006/relationships/image" Target="../media/image202.png"/><Relationship Id="rId7" Type="http://schemas.openxmlformats.org/officeDocument/2006/relationships/image" Target="../media/image206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png"/><Relationship Id="rId5" Type="http://schemas.openxmlformats.org/officeDocument/2006/relationships/image" Target="../media/image204.png"/><Relationship Id="rId4" Type="http://schemas.openxmlformats.org/officeDocument/2006/relationships/image" Target="../media/image203.png"/><Relationship Id="rId9" Type="http://schemas.openxmlformats.org/officeDocument/2006/relationships/image" Target="../media/image208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wmf"/><Relationship Id="rId3" Type="http://schemas.openxmlformats.org/officeDocument/2006/relationships/image" Target="../media/image213.png"/><Relationship Id="rId7" Type="http://schemas.openxmlformats.org/officeDocument/2006/relationships/oleObject" Target="../embeddings/oleObject1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214.emf"/><Relationship Id="rId5" Type="http://schemas.openxmlformats.org/officeDocument/2006/relationships/image" Target="../media/image213.emf"/><Relationship Id="rId4" Type="http://schemas.openxmlformats.org/officeDocument/2006/relationships/image" Target="../media/image21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7.bin"/><Relationship Id="rId18" Type="http://schemas.openxmlformats.org/officeDocument/2006/relationships/image" Target="../media/image19.wmf"/><Relationship Id="rId26" Type="http://schemas.openxmlformats.org/officeDocument/2006/relationships/image" Target="../media/image23.wmf"/><Relationship Id="rId3" Type="http://schemas.openxmlformats.org/officeDocument/2006/relationships/oleObject" Target="../embeddings/oleObject2.bin"/><Relationship Id="rId21" Type="http://schemas.openxmlformats.org/officeDocument/2006/relationships/oleObject" Target="../embeddings/oleObject11.bin"/><Relationship Id="rId34" Type="http://schemas.openxmlformats.org/officeDocument/2006/relationships/image" Target="../media/image27.wmf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6.wmf"/><Relationship Id="rId17" Type="http://schemas.openxmlformats.org/officeDocument/2006/relationships/oleObject" Target="../embeddings/oleObject9.bin"/><Relationship Id="rId25" Type="http://schemas.openxmlformats.org/officeDocument/2006/relationships/oleObject" Target="../embeddings/oleObject13.bin"/><Relationship Id="rId3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8.wmf"/><Relationship Id="rId20" Type="http://schemas.openxmlformats.org/officeDocument/2006/relationships/image" Target="../media/image20.wmf"/><Relationship Id="rId29" Type="http://schemas.openxmlformats.org/officeDocument/2006/relationships/oleObject" Target="../embeddings/oleObject15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wmf"/><Relationship Id="rId11" Type="http://schemas.openxmlformats.org/officeDocument/2006/relationships/oleObject" Target="../embeddings/oleObject6.bin"/><Relationship Id="rId24" Type="http://schemas.openxmlformats.org/officeDocument/2006/relationships/image" Target="../media/image22.wmf"/><Relationship Id="rId32" Type="http://schemas.openxmlformats.org/officeDocument/2006/relationships/image" Target="../media/image26.wmf"/><Relationship Id="rId5" Type="http://schemas.openxmlformats.org/officeDocument/2006/relationships/oleObject" Target="../embeddings/oleObject3.bin"/><Relationship Id="rId15" Type="http://schemas.openxmlformats.org/officeDocument/2006/relationships/oleObject" Target="../embeddings/oleObject8.bin"/><Relationship Id="rId23" Type="http://schemas.openxmlformats.org/officeDocument/2006/relationships/oleObject" Target="../embeddings/oleObject12.bin"/><Relationship Id="rId28" Type="http://schemas.openxmlformats.org/officeDocument/2006/relationships/image" Target="../media/image24.wmf"/><Relationship Id="rId10" Type="http://schemas.openxmlformats.org/officeDocument/2006/relationships/image" Target="../media/image15.wmf"/><Relationship Id="rId19" Type="http://schemas.openxmlformats.org/officeDocument/2006/relationships/oleObject" Target="../embeddings/oleObject10.bin"/><Relationship Id="rId31" Type="http://schemas.openxmlformats.org/officeDocument/2006/relationships/oleObject" Target="../embeddings/oleObject16.bin"/><Relationship Id="rId4" Type="http://schemas.openxmlformats.org/officeDocument/2006/relationships/image" Target="../media/image12.wmf"/><Relationship Id="rId9" Type="http://schemas.openxmlformats.org/officeDocument/2006/relationships/oleObject" Target="../embeddings/oleObject5.bin"/><Relationship Id="rId14" Type="http://schemas.openxmlformats.org/officeDocument/2006/relationships/image" Target="../media/image17.wmf"/><Relationship Id="rId22" Type="http://schemas.openxmlformats.org/officeDocument/2006/relationships/image" Target="../media/image21.wmf"/><Relationship Id="rId27" Type="http://schemas.openxmlformats.org/officeDocument/2006/relationships/oleObject" Target="../embeddings/oleObject14.bin"/><Relationship Id="rId30" Type="http://schemas.openxmlformats.org/officeDocument/2006/relationships/image" Target="../media/image25.wmf"/><Relationship Id="rId8" Type="http://schemas.openxmlformats.org/officeDocument/2006/relationships/image" Target="../media/image14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13" Type="http://schemas.openxmlformats.org/officeDocument/2006/relationships/oleObject" Target="../embeddings/oleObject23.bin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3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9.wmf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19.bin"/><Relationship Id="rId15" Type="http://schemas.openxmlformats.org/officeDocument/2006/relationships/image" Target="../media/image34.png"/><Relationship Id="rId10" Type="http://schemas.openxmlformats.org/officeDocument/2006/relationships/image" Target="../media/image31.wmf"/><Relationship Id="rId4" Type="http://schemas.openxmlformats.org/officeDocument/2006/relationships/image" Target="../media/image28.wmf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33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13" Type="http://schemas.openxmlformats.org/officeDocument/2006/relationships/image" Target="../media/image39.wmf"/><Relationship Id="rId3" Type="http://schemas.openxmlformats.org/officeDocument/2006/relationships/oleObject" Target="../embeddings/oleObject24.bin"/><Relationship Id="rId7" Type="http://schemas.openxmlformats.org/officeDocument/2006/relationships/image" Target="../media/image40.png"/><Relationship Id="rId12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6.wmf"/><Relationship Id="rId11" Type="http://schemas.openxmlformats.org/officeDocument/2006/relationships/image" Target="../media/image38.wmf"/><Relationship Id="rId5" Type="http://schemas.openxmlformats.org/officeDocument/2006/relationships/oleObject" Target="../embeddings/oleObject25.bin"/><Relationship Id="rId10" Type="http://schemas.openxmlformats.org/officeDocument/2006/relationships/oleObject" Target="../embeddings/oleObject27.bin"/><Relationship Id="rId4" Type="http://schemas.openxmlformats.org/officeDocument/2006/relationships/image" Target="../media/image35.wmf"/><Relationship Id="rId9" Type="http://schemas.openxmlformats.org/officeDocument/2006/relationships/image" Target="../media/image37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13" Type="http://schemas.openxmlformats.org/officeDocument/2006/relationships/oleObject" Target="../embeddings/oleObject34.bin"/><Relationship Id="rId18" Type="http://schemas.openxmlformats.org/officeDocument/2006/relationships/image" Target="../media/image47.wmf"/><Relationship Id="rId3" Type="http://schemas.openxmlformats.org/officeDocument/2006/relationships/oleObject" Target="../embeddings/oleObject29.bin"/><Relationship Id="rId7" Type="http://schemas.openxmlformats.org/officeDocument/2006/relationships/oleObject" Target="../embeddings/oleObject31.bin"/><Relationship Id="rId12" Type="http://schemas.openxmlformats.org/officeDocument/2006/relationships/image" Target="../media/image44.wmf"/><Relationship Id="rId17" Type="http://schemas.openxmlformats.org/officeDocument/2006/relationships/oleObject" Target="../embeddings/oleObject36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6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41.wmf"/><Relationship Id="rId11" Type="http://schemas.openxmlformats.org/officeDocument/2006/relationships/oleObject" Target="../embeddings/oleObject33.bin"/><Relationship Id="rId5" Type="http://schemas.openxmlformats.org/officeDocument/2006/relationships/oleObject" Target="../embeddings/oleObject30.bin"/><Relationship Id="rId15" Type="http://schemas.openxmlformats.org/officeDocument/2006/relationships/oleObject" Target="../embeddings/oleObject35.bin"/><Relationship Id="rId10" Type="http://schemas.openxmlformats.org/officeDocument/2006/relationships/image" Target="../media/image43.wmf"/><Relationship Id="rId4" Type="http://schemas.openxmlformats.org/officeDocument/2006/relationships/image" Target="../media/image40.wmf"/><Relationship Id="rId9" Type="http://schemas.openxmlformats.org/officeDocument/2006/relationships/oleObject" Target="../embeddings/oleObject32.bin"/><Relationship Id="rId14" Type="http://schemas.openxmlformats.org/officeDocument/2006/relationships/image" Target="../media/image4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EAC1C0A-819D-46FF-974D-125FFABACA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321" y="3573016"/>
            <a:ext cx="7362119" cy="2880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0" y="1700808"/>
            <a:ext cx="9144000" cy="1290163"/>
          </a:xfrm>
        </p:spPr>
        <p:txBody>
          <a:bodyPr>
            <a:normAutofit/>
          </a:bodyPr>
          <a:lstStyle/>
          <a:p>
            <a:r>
              <a:rPr lang="en-US" altLang="zh-CN" sz="4800" dirty="0">
                <a:latin typeface="+mj-ea"/>
              </a:rPr>
              <a:t>Magnet Technology</a:t>
            </a:r>
            <a:endParaRPr lang="zh-CN" altLang="en-US" sz="480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87624" y="3356992"/>
            <a:ext cx="3421075" cy="340814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dirty="0"/>
              <a:t>CHEN, Fusan </a:t>
            </a:r>
            <a:r>
              <a:rPr lang="zh-CN" altLang="en-US" dirty="0"/>
              <a:t>陈福三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1"/>
          </p:nvPr>
        </p:nvSpPr>
        <p:spPr>
          <a:xfrm>
            <a:off x="1187624" y="3760187"/>
            <a:ext cx="3416801" cy="373753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dirty="0"/>
              <a:t>chenfs@ihep.ac.cn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2"/>
          </p:nvPr>
        </p:nvSpPr>
        <p:spPr>
          <a:xfrm>
            <a:off x="1187624" y="4196321"/>
            <a:ext cx="3416801" cy="373753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dirty="0"/>
              <a:t>2025-8-3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xmlns="" id="{14694582-02DD-411D-9A50-2D811D7057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Simplify 3-d problem to 2-d cause:</a:t>
            </a:r>
          </a:p>
          <a:p>
            <a:pPr lvl="1"/>
            <a:r>
              <a:rPr lang="en-US" altLang="zh-CN" dirty="0"/>
              <a:t>The particle feels integral field along z direction.</a:t>
            </a:r>
          </a:p>
          <a:p>
            <a:pPr lvl="1"/>
            <a:r>
              <a:rPr lang="en-US" altLang="zh-CN" dirty="0"/>
              <a:t>For most magnet, stray field is quite small to integral field.</a:t>
            </a:r>
          </a:p>
          <a:p>
            <a:r>
              <a:rPr lang="en-US" altLang="zh-CN" dirty="0"/>
              <a:t>2-d variables represented by complex number:</a:t>
            </a:r>
          </a:p>
          <a:p>
            <a:pPr lvl="1"/>
            <a:endParaRPr lang="en-US" altLang="zh-CN" sz="800" dirty="0"/>
          </a:p>
          <a:p>
            <a:pPr lvl="1"/>
            <a:r>
              <a:rPr lang="en-US" altLang="zh-CN" dirty="0"/>
              <a:t>Coordinate:</a:t>
            </a:r>
            <a:endParaRPr lang="en-US" altLang="zh-CN" sz="800" dirty="0"/>
          </a:p>
          <a:p>
            <a:pPr lvl="1"/>
            <a:endParaRPr lang="en-US" altLang="zh-CN" sz="800" dirty="0"/>
          </a:p>
          <a:p>
            <a:pPr lvl="1"/>
            <a:r>
              <a:rPr lang="en-US" altLang="zh-CN" dirty="0"/>
              <a:t>Magnet field:</a:t>
            </a:r>
          </a:p>
          <a:p>
            <a:pPr lvl="1"/>
            <a:endParaRPr lang="en-US" altLang="zh-CN" sz="800" dirty="0"/>
          </a:p>
          <a:p>
            <a:pPr lvl="1"/>
            <a:r>
              <a:rPr lang="en-US" altLang="zh-CN" dirty="0"/>
              <a:t>Differential operator: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xmlns="" id="{3E948D71-A181-4BBA-9829-FD7DB5B7C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Two-dimensional field</a:t>
            </a:r>
            <a:endParaRPr lang="zh-CN" altLang="en-US" dirty="0"/>
          </a:p>
        </p:txBody>
      </p:sp>
      <p:graphicFrame>
        <p:nvGraphicFramePr>
          <p:cNvPr id="8" name="对象 7">
            <a:extLst>
              <a:ext uri="{FF2B5EF4-FFF2-40B4-BE49-F238E27FC236}">
                <a16:creationId xmlns:a16="http://schemas.microsoft.com/office/drawing/2014/main" xmlns="" id="{7DDAFB25-E84D-42B7-9E1A-1BA0088DEF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3110238"/>
              </p:ext>
            </p:extLst>
          </p:nvPr>
        </p:nvGraphicFramePr>
        <p:xfrm>
          <a:off x="2843809" y="3666480"/>
          <a:ext cx="16256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3" name="Equation" r:id="rId3" imgW="812520" imgH="241200" progId="Equation.DSMT4">
                  <p:embed/>
                </p:oleObj>
              </mc:Choice>
              <mc:Fallback>
                <p:oleObj name="Equation" r:id="rId3" imgW="812520" imgH="241200" progId="Equation.DSMT4">
                  <p:embed/>
                  <p:pic>
                    <p:nvPicPr>
                      <p:cNvPr id="10" name="对象 9">
                        <a:extLst>
                          <a:ext uri="{FF2B5EF4-FFF2-40B4-BE49-F238E27FC236}">
                            <a16:creationId xmlns:a16="http://schemas.microsoft.com/office/drawing/2014/main" xmlns="" id="{C187DC76-AACA-4E19-8C20-C80EFA02D3A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809" y="3666480"/>
                        <a:ext cx="1625600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>
            <a:extLst>
              <a:ext uri="{FF2B5EF4-FFF2-40B4-BE49-F238E27FC236}">
                <a16:creationId xmlns:a16="http://schemas.microsoft.com/office/drawing/2014/main" xmlns="" id="{DA9E1703-D249-4B85-9618-1A85CD9DAA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9644996"/>
              </p:ext>
            </p:extLst>
          </p:nvPr>
        </p:nvGraphicFramePr>
        <p:xfrm>
          <a:off x="6263456" y="3696506"/>
          <a:ext cx="2413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4" name="Equation" r:id="rId5" imgW="1206360" imgH="279360" progId="Equation.DSMT4">
                  <p:embed/>
                </p:oleObj>
              </mc:Choice>
              <mc:Fallback>
                <p:oleObj name="Equation" r:id="rId5" imgW="1206360" imgH="279360" progId="Equation.DSMT4">
                  <p:embed/>
                  <p:pic>
                    <p:nvPicPr>
                      <p:cNvPr id="8" name="对象 7">
                        <a:extLst>
                          <a:ext uri="{FF2B5EF4-FFF2-40B4-BE49-F238E27FC236}">
                            <a16:creationId xmlns:a16="http://schemas.microsoft.com/office/drawing/2014/main" xmlns="" id="{7DDAFB25-E84D-42B7-9E1A-1BA0088DEFA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63456" y="3696506"/>
                        <a:ext cx="2413000" cy="55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对象 9">
            <a:extLst>
              <a:ext uri="{FF2B5EF4-FFF2-40B4-BE49-F238E27FC236}">
                <a16:creationId xmlns:a16="http://schemas.microsoft.com/office/drawing/2014/main" xmlns="" id="{BDE1B297-910A-4F57-8EA3-04241E0D93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2179167"/>
              </p:ext>
            </p:extLst>
          </p:nvPr>
        </p:nvGraphicFramePr>
        <p:xfrm>
          <a:off x="3027784" y="4454376"/>
          <a:ext cx="32004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5" name="Equation" r:id="rId7" imgW="1600200" imgH="279360" progId="Equation.DSMT4">
                  <p:embed/>
                </p:oleObj>
              </mc:Choice>
              <mc:Fallback>
                <p:oleObj name="Equation" r:id="rId7" imgW="1600200" imgH="279360" progId="Equation.DSMT4">
                  <p:embed/>
                  <p:pic>
                    <p:nvPicPr>
                      <p:cNvPr id="9" name="对象 8">
                        <a:extLst>
                          <a:ext uri="{FF2B5EF4-FFF2-40B4-BE49-F238E27FC236}">
                            <a16:creationId xmlns:a16="http://schemas.microsoft.com/office/drawing/2014/main" xmlns="" id="{DA9E1703-D249-4B85-9618-1A85CD9DAA7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7784" y="4454376"/>
                        <a:ext cx="3200400" cy="55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对象 10">
            <a:extLst>
              <a:ext uri="{FF2B5EF4-FFF2-40B4-BE49-F238E27FC236}">
                <a16:creationId xmlns:a16="http://schemas.microsoft.com/office/drawing/2014/main" xmlns="" id="{61C26F82-9A76-4F72-B37E-6AB624BBE9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6369688"/>
              </p:ext>
            </p:extLst>
          </p:nvPr>
        </p:nvGraphicFramePr>
        <p:xfrm>
          <a:off x="4036144" y="5093506"/>
          <a:ext cx="36322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6" name="Equation" r:id="rId9" imgW="1815840" imgH="482400" progId="Equation.DSMT4">
                  <p:embed/>
                </p:oleObj>
              </mc:Choice>
              <mc:Fallback>
                <p:oleObj name="Equation" r:id="rId9" imgW="1815840" imgH="482400" progId="Equation.DSMT4">
                  <p:embed/>
                  <p:pic>
                    <p:nvPicPr>
                      <p:cNvPr id="10" name="对象 9">
                        <a:extLst>
                          <a:ext uri="{FF2B5EF4-FFF2-40B4-BE49-F238E27FC236}">
                            <a16:creationId xmlns:a16="http://schemas.microsoft.com/office/drawing/2014/main" xmlns="" id="{BDE1B297-910A-4F57-8EA3-04241E0D934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6144" y="5093506"/>
                        <a:ext cx="3632200" cy="965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内容占位符 1">
            <a:extLst>
              <a:ext uri="{FF2B5EF4-FFF2-40B4-BE49-F238E27FC236}">
                <a16:creationId xmlns:a16="http://schemas.microsoft.com/office/drawing/2014/main" xmlns="" id="{012335C4-7FA4-4DCA-A08B-0CCF940C21EF}"/>
              </a:ext>
            </a:extLst>
          </p:cNvPr>
          <p:cNvSpPr txBox="1">
            <a:spLocks/>
          </p:cNvSpPr>
          <p:nvPr/>
        </p:nvSpPr>
        <p:spPr>
          <a:xfrm>
            <a:off x="4139952" y="1124744"/>
            <a:ext cx="4608512" cy="51845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l"/>
              <a:defRPr lang="zh-CN" altLang="en-US" sz="3200" kern="1200" baseline="0" smtClean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lang="zh-CN" altLang="en-US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lang="zh-CN" alt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lang="zh-CN" alt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endParaRPr lang="en-US" altLang="zh-CN" dirty="0"/>
          </a:p>
          <a:p>
            <a:pPr lvl="1"/>
            <a:endParaRPr lang="en-US" altLang="zh-CN" sz="800" dirty="0"/>
          </a:p>
          <a:p>
            <a:pPr lvl="1"/>
            <a:r>
              <a:rPr lang="en-US" altLang="zh-CN" dirty="0"/>
              <a:t>Constant:</a:t>
            </a:r>
            <a:endParaRPr lang="en-US" altLang="zh-CN" sz="800" dirty="0"/>
          </a:p>
        </p:txBody>
      </p:sp>
    </p:spTree>
    <p:extLst>
      <p:ext uri="{BB962C8B-B14F-4D97-AF65-F5344CB8AC3E}">
        <p14:creationId xmlns:p14="http://schemas.microsoft.com/office/powerpoint/2010/main" val="342751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xmlns="" id="{7BD47D80-C7F4-408F-AD1F-A8DA424960A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95536" y="980728"/>
                <a:ext cx="8352928" cy="5184576"/>
              </a:xfrm>
            </p:spPr>
            <p:txBody>
              <a:bodyPr/>
              <a:lstStyle/>
              <a:p>
                <a:r>
                  <a:rPr lang="en-US" altLang="zh-CN" dirty="0"/>
                  <a:t>Consider the field                                        satisfy:</a:t>
                </a:r>
              </a:p>
              <a:p>
                <a:endParaRPr lang="en-US" altLang="zh-CN" dirty="0"/>
              </a:p>
              <a:p>
                <a:endParaRPr lang="en-US" altLang="zh-CN" sz="800" dirty="0"/>
              </a:p>
              <a:p>
                <a:pPr lvl="1"/>
                <a:r>
                  <a:rPr lang="en-US" altLang="zh-CN" sz="2000" b="1" dirty="0"/>
                  <a:t>It is demonstrable that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</m:oMath>
                </a14:m>
                <a:r>
                  <a:rPr lang="en-US" altLang="zh-CN" sz="2000" b="1" dirty="0"/>
                  <a:t> is a solution of Maxwell’s equations and a possible physical magnetic field, which is know as multipole fields.</a:t>
                </a:r>
              </a:p>
              <a:p>
                <a:r>
                  <a:rPr lang="en-US" altLang="zh-CN" sz="2800" dirty="0"/>
                  <a:t>Magnetic flux of multipole fields with different orders:</a:t>
                </a:r>
              </a:p>
            </p:txBody>
          </p:sp>
        </mc:Choice>
        <mc:Fallback xmlns="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7BD47D80-C7F4-408F-AD1F-A8DA424960A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5536" y="980728"/>
                <a:ext cx="8352928" cy="5184576"/>
              </a:xfrm>
              <a:blipFill>
                <a:blip r:embed="rId3"/>
                <a:stretch>
                  <a:fillRect l="-584" t="-15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标题 2">
            <a:extLst>
              <a:ext uri="{FF2B5EF4-FFF2-40B4-BE49-F238E27FC236}">
                <a16:creationId xmlns:a16="http://schemas.microsoft.com/office/drawing/2014/main" xmlns="" id="{543C1254-ABE5-4C6E-AF00-8000104D5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Multipole magnetic field</a:t>
            </a:r>
            <a:endParaRPr lang="zh-CN" altLang="en-US" dirty="0"/>
          </a:p>
        </p:txBody>
      </p:sp>
      <p:graphicFrame>
        <p:nvGraphicFramePr>
          <p:cNvPr id="4" name="对象 3">
            <a:extLst>
              <a:ext uri="{FF2B5EF4-FFF2-40B4-BE49-F238E27FC236}">
                <a16:creationId xmlns:a16="http://schemas.microsoft.com/office/drawing/2014/main" xmlns="" id="{77E9222B-8985-402D-B2D5-A1A6DFF270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313273"/>
              </p:ext>
            </p:extLst>
          </p:nvPr>
        </p:nvGraphicFramePr>
        <p:xfrm>
          <a:off x="265290" y="1628775"/>
          <a:ext cx="35052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53" name="Equation" r:id="rId4" imgW="1752480" imgH="444240" progId="Equation.DSMT4">
                  <p:embed/>
                </p:oleObj>
              </mc:Choice>
              <mc:Fallback>
                <p:oleObj name="Equation" r:id="rId4" imgW="1752480" imgH="444240" progId="Equation.DSMT4">
                  <p:embed/>
                  <p:pic>
                    <p:nvPicPr>
                      <p:cNvPr id="14" name="对象 13">
                        <a:extLst>
                          <a:ext uri="{FF2B5EF4-FFF2-40B4-BE49-F238E27FC236}">
                            <a16:creationId xmlns:a16="http://schemas.microsoft.com/office/drawing/2014/main" xmlns="" id="{EE0A3330-57AA-4C15-9B0F-9927806DFB0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290" y="1628775"/>
                        <a:ext cx="3505200" cy="889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>
            <a:extLst>
              <a:ext uri="{FF2B5EF4-FFF2-40B4-BE49-F238E27FC236}">
                <a16:creationId xmlns:a16="http://schemas.microsoft.com/office/drawing/2014/main" xmlns="" id="{891ADFED-9EF3-4B62-9D91-A06835CD94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3278950"/>
              </p:ext>
            </p:extLst>
          </p:nvPr>
        </p:nvGraphicFramePr>
        <p:xfrm>
          <a:off x="5184775" y="1628775"/>
          <a:ext cx="37084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54" name="Equation" r:id="rId6" imgW="1854000" imgH="444240" progId="Equation.DSMT4">
                  <p:embed/>
                </p:oleObj>
              </mc:Choice>
              <mc:Fallback>
                <p:oleObj name="Equation" r:id="rId6" imgW="1854000" imgH="444240" progId="Equation.DSMT4">
                  <p:embed/>
                  <p:pic>
                    <p:nvPicPr>
                      <p:cNvPr id="4" name="对象 3">
                        <a:extLst>
                          <a:ext uri="{FF2B5EF4-FFF2-40B4-BE49-F238E27FC236}">
                            <a16:creationId xmlns:a16="http://schemas.microsoft.com/office/drawing/2014/main" xmlns="" id="{77E9222B-8985-402D-B2D5-A1A6DFF2705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4775" y="1628775"/>
                        <a:ext cx="3708400" cy="889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xmlns="" id="{BBA3199F-CF43-4A0A-A312-470374DC38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3110318"/>
              </p:ext>
            </p:extLst>
          </p:nvPr>
        </p:nvGraphicFramePr>
        <p:xfrm>
          <a:off x="3730625" y="1052736"/>
          <a:ext cx="34544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55" name="Equation" r:id="rId8" imgW="1726920" imgH="279360" progId="Equation.DSMT4">
                  <p:embed/>
                </p:oleObj>
              </mc:Choice>
              <mc:Fallback>
                <p:oleObj name="Equation" r:id="rId8" imgW="1726920" imgH="279360" progId="Equation.DSMT4">
                  <p:embed/>
                  <p:pic>
                    <p:nvPicPr>
                      <p:cNvPr id="4" name="对象 3">
                        <a:extLst>
                          <a:ext uri="{FF2B5EF4-FFF2-40B4-BE49-F238E27FC236}">
                            <a16:creationId xmlns:a16="http://schemas.microsoft.com/office/drawing/2014/main" xmlns="" id="{77E9222B-8985-402D-B2D5-A1A6DFF2705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0625" y="1052736"/>
                        <a:ext cx="3454400" cy="55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箭头: 左右 7">
            <a:extLst>
              <a:ext uri="{FF2B5EF4-FFF2-40B4-BE49-F238E27FC236}">
                <a16:creationId xmlns:a16="http://schemas.microsoft.com/office/drawing/2014/main" xmlns="" id="{6745BC48-6C9F-4071-938D-13C9307561CD}"/>
              </a:ext>
            </a:extLst>
          </p:cNvPr>
          <p:cNvSpPr/>
          <p:nvPr/>
        </p:nvSpPr>
        <p:spPr>
          <a:xfrm>
            <a:off x="3894189" y="2101446"/>
            <a:ext cx="1166191" cy="25673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2F3994B5-EDBE-4BC7-ABB5-948B522EA5E8}"/>
              </a:ext>
            </a:extLst>
          </p:cNvPr>
          <p:cNvSpPr txBox="1"/>
          <p:nvPr/>
        </p:nvSpPr>
        <p:spPr>
          <a:xfrm>
            <a:off x="3793208" y="181088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altLang="zh-CN" b="1" dirty="0">
                <a:solidFill>
                  <a:srgbClr val="FF0000"/>
                </a:solidFill>
              </a:rPr>
              <a:t>equivalent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6CF9B23D-682D-4B16-8071-FAF13AE25763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568" y="3896072"/>
            <a:ext cx="1981200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4F4DA119-EC70-4187-8ACA-448727867CFC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6738" y="3896072"/>
            <a:ext cx="1981200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ABA31AF2-EAEC-4C7A-A7AC-120ECEDB9B59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10908" y="3896072"/>
            <a:ext cx="1981200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DCAA1E07-72D7-43A0-9728-2A684CFE1F60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65077" y="3896072"/>
            <a:ext cx="1981200" cy="198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A06B00E5-B2D2-4283-8526-90CC763AB962}"/>
              </a:ext>
            </a:extLst>
          </p:cNvPr>
          <p:cNvSpPr txBox="1"/>
          <p:nvPr/>
        </p:nvSpPr>
        <p:spPr>
          <a:xfrm>
            <a:off x="467172" y="6057739"/>
            <a:ext cx="2041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altLang="zh-CN" b="1" dirty="0"/>
              <a:t>Normal dipole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81165641-32DF-4E02-9196-B5FE526E9E93}"/>
              </a:ext>
            </a:extLst>
          </p:cNvPr>
          <p:cNvSpPr txBox="1"/>
          <p:nvPr/>
        </p:nvSpPr>
        <p:spPr>
          <a:xfrm>
            <a:off x="2523081" y="6057739"/>
            <a:ext cx="2041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altLang="zh-CN" b="1" dirty="0"/>
              <a:t>Skew dipole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AC31AE03-4A71-4D8D-B419-553CD19AC569}"/>
              </a:ext>
            </a:extLst>
          </p:cNvPr>
          <p:cNvSpPr txBox="1"/>
          <p:nvPr/>
        </p:nvSpPr>
        <p:spPr>
          <a:xfrm>
            <a:off x="6634899" y="6057739"/>
            <a:ext cx="2041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altLang="zh-CN" b="1" dirty="0"/>
              <a:t>Skew quadrupole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9728E722-76E1-4D09-93A0-A15D7E73A2F1}"/>
              </a:ext>
            </a:extLst>
          </p:cNvPr>
          <p:cNvSpPr txBox="1"/>
          <p:nvPr/>
        </p:nvSpPr>
        <p:spPr>
          <a:xfrm>
            <a:off x="4578990" y="6057739"/>
            <a:ext cx="2041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altLang="zh-CN" b="1" dirty="0"/>
              <a:t>Normal quadrupole</a:t>
            </a:r>
          </a:p>
        </p:txBody>
      </p:sp>
      <p:graphicFrame>
        <p:nvGraphicFramePr>
          <p:cNvPr id="21" name="对象 20">
            <a:extLst>
              <a:ext uri="{FF2B5EF4-FFF2-40B4-BE49-F238E27FC236}">
                <a16:creationId xmlns:a16="http://schemas.microsoft.com/office/drawing/2014/main" xmlns="" id="{6499C80B-4529-431D-96ED-90188BBCFE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6731573"/>
              </p:ext>
            </p:extLst>
          </p:nvPr>
        </p:nvGraphicFramePr>
        <p:xfrm>
          <a:off x="859390" y="5876925"/>
          <a:ext cx="1257120" cy="279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56" name="Equation" r:id="rId14" imgW="1257120" imgH="279360" progId="Equation.DSMT4">
                  <p:embed/>
                </p:oleObj>
              </mc:Choice>
              <mc:Fallback>
                <p:oleObj name="Equation" r:id="rId14" imgW="1257120" imgH="279360" progId="Equation.DSMT4">
                  <p:embed/>
                  <p:pic>
                    <p:nvPicPr>
                      <p:cNvPr id="7" name="对象 6">
                        <a:extLst>
                          <a:ext uri="{FF2B5EF4-FFF2-40B4-BE49-F238E27FC236}">
                            <a16:creationId xmlns:a16="http://schemas.microsoft.com/office/drawing/2014/main" xmlns="" id="{BBA3199F-CF43-4A0A-A312-470374DC38E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9390" y="5876925"/>
                        <a:ext cx="1257120" cy="2793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对象 21">
            <a:extLst>
              <a:ext uri="{FF2B5EF4-FFF2-40B4-BE49-F238E27FC236}">
                <a16:creationId xmlns:a16="http://schemas.microsoft.com/office/drawing/2014/main" xmlns="" id="{9AB5601C-CC11-4439-A096-EC50BF666E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2888623"/>
              </p:ext>
            </p:extLst>
          </p:nvPr>
        </p:nvGraphicFramePr>
        <p:xfrm>
          <a:off x="2777036" y="5876925"/>
          <a:ext cx="1508125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57" name="Equation" r:id="rId16" imgW="1511280" imgH="279360" progId="Equation.DSMT4">
                  <p:embed/>
                </p:oleObj>
              </mc:Choice>
              <mc:Fallback>
                <p:oleObj name="Equation" r:id="rId16" imgW="1511280" imgH="279360" progId="Equation.DSMT4">
                  <p:embed/>
                  <p:pic>
                    <p:nvPicPr>
                      <p:cNvPr id="21" name="对象 20">
                        <a:extLst>
                          <a:ext uri="{FF2B5EF4-FFF2-40B4-BE49-F238E27FC236}">
                            <a16:creationId xmlns:a16="http://schemas.microsoft.com/office/drawing/2014/main" xmlns="" id="{6499C80B-4529-431D-96ED-90188BBCFEA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7036" y="5876925"/>
                        <a:ext cx="1508125" cy="279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对象 22">
            <a:extLst>
              <a:ext uri="{FF2B5EF4-FFF2-40B4-BE49-F238E27FC236}">
                <a16:creationId xmlns:a16="http://schemas.microsoft.com/office/drawing/2014/main" xmlns="" id="{4C1354D8-6AA4-4F50-9E06-CF4FF7BB18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0580705"/>
              </p:ext>
            </p:extLst>
          </p:nvPr>
        </p:nvGraphicFramePr>
        <p:xfrm>
          <a:off x="6888914" y="5876925"/>
          <a:ext cx="1533525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58" name="Equation" r:id="rId18" imgW="1536480" imgH="279360" progId="Equation.DSMT4">
                  <p:embed/>
                </p:oleObj>
              </mc:Choice>
              <mc:Fallback>
                <p:oleObj name="Equation" r:id="rId18" imgW="1536480" imgH="279360" progId="Equation.DSMT4">
                  <p:embed/>
                  <p:pic>
                    <p:nvPicPr>
                      <p:cNvPr id="22" name="对象 21">
                        <a:extLst>
                          <a:ext uri="{FF2B5EF4-FFF2-40B4-BE49-F238E27FC236}">
                            <a16:creationId xmlns:a16="http://schemas.microsoft.com/office/drawing/2014/main" xmlns="" id="{9AB5601C-CC11-4439-A096-EC50BF666EE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8914" y="5876925"/>
                        <a:ext cx="1533525" cy="279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对象 23">
            <a:extLst>
              <a:ext uri="{FF2B5EF4-FFF2-40B4-BE49-F238E27FC236}">
                <a16:creationId xmlns:a16="http://schemas.microsoft.com/office/drawing/2014/main" xmlns="" id="{AA92463A-F2A4-42AF-B4D9-4E4587D1F7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3818715"/>
              </p:ext>
            </p:extLst>
          </p:nvPr>
        </p:nvGraphicFramePr>
        <p:xfrm>
          <a:off x="4945687" y="5876925"/>
          <a:ext cx="12827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59" name="Equation" r:id="rId20" imgW="1282680" imgH="279360" progId="Equation.DSMT4">
                  <p:embed/>
                </p:oleObj>
              </mc:Choice>
              <mc:Fallback>
                <p:oleObj name="Equation" r:id="rId20" imgW="1282680" imgH="279360" progId="Equation.DSMT4">
                  <p:embed/>
                  <p:pic>
                    <p:nvPicPr>
                      <p:cNvPr id="21" name="对象 20">
                        <a:extLst>
                          <a:ext uri="{FF2B5EF4-FFF2-40B4-BE49-F238E27FC236}">
                            <a16:creationId xmlns:a16="http://schemas.microsoft.com/office/drawing/2014/main" xmlns="" id="{6499C80B-4529-431D-96ED-90188BBCFEA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5687" y="5876925"/>
                        <a:ext cx="1282700" cy="279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椭圆 24">
            <a:extLst>
              <a:ext uri="{FF2B5EF4-FFF2-40B4-BE49-F238E27FC236}">
                <a16:creationId xmlns:a16="http://schemas.microsoft.com/office/drawing/2014/main" xmlns="" id="{9102612A-86B0-45C5-B296-94FD81C1B782}"/>
              </a:ext>
            </a:extLst>
          </p:cNvPr>
          <p:cNvSpPr/>
          <p:nvPr/>
        </p:nvSpPr>
        <p:spPr>
          <a:xfrm>
            <a:off x="8532439" y="1810880"/>
            <a:ext cx="216025" cy="369332"/>
          </a:xfrm>
          <a:prstGeom prst="ellipse">
            <a:avLst/>
          </a:pr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xmlns="" id="{15ABE715-E466-4F12-9C92-AB0C3FDFA963}"/>
              </a:ext>
            </a:extLst>
          </p:cNvPr>
          <p:cNvSpPr txBox="1"/>
          <p:nvPr/>
        </p:nvSpPr>
        <p:spPr>
          <a:xfrm>
            <a:off x="8149830" y="2180212"/>
            <a:ext cx="981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0000FF"/>
                </a:solidFill>
              </a:rPr>
              <a:t>Phase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83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xmlns="" id="{3748B3B0-2B1F-483B-A7CE-C3CBAE9B47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Consider the scalar potential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sz="800" dirty="0"/>
          </a:p>
          <a:p>
            <a:r>
              <a:rPr lang="en-US" altLang="zh-CN" dirty="0"/>
              <a:t>The n-order magnetic scalar equipotential is: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xmlns="" id="{EDCA3F24-EB02-4999-BFC3-CDD5DA44C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Magnetic scalar equipotential</a:t>
            </a:r>
            <a:endParaRPr lang="zh-CN" altLang="en-US" dirty="0"/>
          </a:p>
        </p:txBody>
      </p:sp>
      <p:graphicFrame>
        <p:nvGraphicFramePr>
          <p:cNvPr id="4" name="对象 3">
            <a:extLst>
              <a:ext uri="{FF2B5EF4-FFF2-40B4-BE49-F238E27FC236}">
                <a16:creationId xmlns:a16="http://schemas.microsoft.com/office/drawing/2014/main" xmlns="" id="{2F050E87-385E-4ECA-AE03-D53C33FBEB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429112"/>
              </p:ext>
            </p:extLst>
          </p:nvPr>
        </p:nvGraphicFramePr>
        <p:xfrm>
          <a:off x="5569272" y="981224"/>
          <a:ext cx="32512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19" name="Equation" r:id="rId3" imgW="1625400" imgH="431640" progId="Equation.DSMT4">
                  <p:embed/>
                </p:oleObj>
              </mc:Choice>
              <mc:Fallback>
                <p:oleObj name="Equation" r:id="rId3" imgW="1625400" imgH="431640" progId="Equation.DSMT4">
                  <p:embed/>
                  <p:pic>
                    <p:nvPicPr>
                      <p:cNvPr id="7" name="对象 6">
                        <a:extLst>
                          <a:ext uri="{FF2B5EF4-FFF2-40B4-BE49-F238E27FC236}">
                            <a16:creationId xmlns:a16="http://schemas.microsoft.com/office/drawing/2014/main" xmlns="" id="{BBA3199F-CF43-4A0A-A312-470374DC38E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9272" y="981224"/>
                        <a:ext cx="3251200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>
            <a:extLst>
              <a:ext uri="{FF2B5EF4-FFF2-40B4-BE49-F238E27FC236}">
                <a16:creationId xmlns:a16="http://schemas.microsoft.com/office/drawing/2014/main" xmlns="" id="{3219CEC8-32FF-4BC4-B770-AA7C1BFDE5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1353386"/>
              </p:ext>
            </p:extLst>
          </p:nvPr>
        </p:nvGraphicFramePr>
        <p:xfrm>
          <a:off x="395536" y="1849512"/>
          <a:ext cx="83820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20" name="Equation" r:id="rId5" imgW="4190760" imgH="393480" progId="Equation.DSMT4">
                  <p:embed/>
                </p:oleObj>
              </mc:Choice>
              <mc:Fallback>
                <p:oleObj name="Equation" r:id="rId5" imgW="4190760" imgH="393480" progId="Equation.DSMT4">
                  <p:embed/>
                  <p:pic>
                    <p:nvPicPr>
                      <p:cNvPr id="14" name="对象 13">
                        <a:extLst>
                          <a:ext uri="{FF2B5EF4-FFF2-40B4-BE49-F238E27FC236}">
                            <a16:creationId xmlns:a16="http://schemas.microsoft.com/office/drawing/2014/main" xmlns="" id="{27FAAD28-137E-4DF3-A707-0DFEBA6D826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1849512"/>
                        <a:ext cx="8382000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xmlns="" id="{5362454A-C545-4AB3-9DAB-6EDF6AFA10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2012878"/>
              </p:ext>
            </p:extLst>
          </p:nvPr>
        </p:nvGraphicFramePr>
        <p:xfrm>
          <a:off x="5395800" y="2776984"/>
          <a:ext cx="30480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21" name="Equation" r:id="rId7" imgW="1523880" imgH="253800" progId="Equation.DSMT4">
                  <p:embed/>
                </p:oleObj>
              </mc:Choice>
              <mc:Fallback>
                <p:oleObj name="Equation" r:id="rId7" imgW="1523880" imgH="253800" progId="Equation.DSMT4">
                  <p:embed/>
                  <p:pic>
                    <p:nvPicPr>
                      <p:cNvPr id="6" name="对象 5">
                        <a:extLst>
                          <a:ext uri="{FF2B5EF4-FFF2-40B4-BE49-F238E27FC236}">
                            <a16:creationId xmlns:a16="http://schemas.microsoft.com/office/drawing/2014/main" xmlns="" id="{3219CEC8-32FF-4BC4-B770-AA7C1BFDE5D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800" y="2776984"/>
                        <a:ext cx="3048000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4DCB7026-103D-4D73-A04A-7D8EBB462712}"/>
              </a:ext>
            </a:extLst>
          </p:cNvPr>
          <p:cNvSpPr txBox="1"/>
          <p:nvPr/>
        </p:nvSpPr>
        <p:spPr>
          <a:xfrm>
            <a:off x="683568" y="2830929"/>
            <a:ext cx="4428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2000" b="1" dirty="0"/>
              <a:t>Here we get the n-order multipole field:</a:t>
            </a:r>
          </a:p>
        </p:txBody>
      </p:sp>
      <p:graphicFrame>
        <p:nvGraphicFramePr>
          <p:cNvPr id="9" name="对象 8">
            <a:extLst>
              <a:ext uri="{FF2B5EF4-FFF2-40B4-BE49-F238E27FC236}">
                <a16:creationId xmlns:a16="http://schemas.microsoft.com/office/drawing/2014/main" xmlns="" id="{4309599D-F669-419D-8860-7A25C2D2D6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3667994"/>
              </p:ext>
            </p:extLst>
          </p:nvPr>
        </p:nvGraphicFramePr>
        <p:xfrm>
          <a:off x="1043608" y="3906579"/>
          <a:ext cx="33274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22" name="Equation" r:id="rId9" imgW="1663560" imgH="431640" progId="Equation.DSMT4">
                  <p:embed/>
                </p:oleObj>
              </mc:Choice>
              <mc:Fallback>
                <p:oleObj name="Equation" r:id="rId9" imgW="1663560" imgH="431640" progId="Equation.DSMT4">
                  <p:embed/>
                  <p:pic>
                    <p:nvPicPr>
                      <p:cNvPr id="4" name="对象 3">
                        <a:extLst>
                          <a:ext uri="{FF2B5EF4-FFF2-40B4-BE49-F238E27FC236}">
                            <a16:creationId xmlns:a16="http://schemas.microsoft.com/office/drawing/2014/main" xmlns="" id="{2F050E87-385E-4ECA-AE03-D53C33FBEB6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3906579"/>
                        <a:ext cx="3327400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E0FC5611-EB22-4B95-8828-E274FFED34B0}"/>
              </a:ext>
            </a:extLst>
          </p:cNvPr>
          <p:cNvSpPr txBox="1"/>
          <p:nvPr/>
        </p:nvSpPr>
        <p:spPr>
          <a:xfrm>
            <a:off x="899592" y="5045609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2000" b="1" dirty="0" smtClean="0"/>
              <a:t>Let:</a:t>
            </a:r>
            <a:endParaRPr lang="en-US" altLang="zh-CN" sz="2000" b="1" dirty="0"/>
          </a:p>
        </p:txBody>
      </p:sp>
      <p:graphicFrame>
        <p:nvGraphicFramePr>
          <p:cNvPr id="11" name="对象 10">
            <a:extLst>
              <a:ext uri="{FF2B5EF4-FFF2-40B4-BE49-F238E27FC236}">
                <a16:creationId xmlns:a16="http://schemas.microsoft.com/office/drawing/2014/main" xmlns="" id="{15C95CE0-5682-4E39-9573-85CBB5657E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6324079"/>
              </p:ext>
            </p:extLst>
          </p:nvPr>
        </p:nvGraphicFramePr>
        <p:xfrm>
          <a:off x="1996248" y="4617996"/>
          <a:ext cx="18034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23" name="Equation" r:id="rId11" imgW="901440" imgH="507960" progId="Equation.DSMT4">
                  <p:embed/>
                </p:oleObj>
              </mc:Choice>
              <mc:Fallback>
                <p:oleObj name="Equation" r:id="rId11" imgW="901440" imgH="507960" progId="Equation.DSMT4">
                  <p:embed/>
                  <p:pic>
                    <p:nvPicPr>
                      <p:cNvPr id="9" name="对象 8">
                        <a:extLst>
                          <a:ext uri="{FF2B5EF4-FFF2-40B4-BE49-F238E27FC236}">
                            <a16:creationId xmlns:a16="http://schemas.microsoft.com/office/drawing/2014/main" xmlns="" id="{4309599D-F669-419D-8860-7A25C2D2D60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6248" y="4617996"/>
                        <a:ext cx="1803400" cy="1016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C7914C8B-F1A2-45CF-BB90-B61A6A750CD0}"/>
              </a:ext>
            </a:extLst>
          </p:cNvPr>
          <p:cNvSpPr txBox="1"/>
          <p:nvPr/>
        </p:nvSpPr>
        <p:spPr>
          <a:xfrm>
            <a:off x="905068" y="5801536"/>
            <a:ext cx="1091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2000" b="1" dirty="0"/>
              <a:t>We get:</a:t>
            </a:r>
          </a:p>
        </p:txBody>
      </p:sp>
      <p:graphicFrame>
        <p:nvGraphicFramePr>
          <p:cNvPr id="13" name="对象 12">
            <a:extLst>
              <a:ext uri="{FF2B5EF4-FFF2-40B4-BE49-F238E27FC236}">
                <a16:creationId xmlns:a16="http://schemas.microsoft.com/office/drawing/2014/main" xmlns="" id="{772471D9-C9D4-442D-B20A-869C5BDA07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1190649"/>
              </p:ext>
            </p:extLst>
          </p:nvPr>
        </p:nvGraphicFramePr>
        <p:xfrm>
          <a:off x="2019980" y="5734891"/>
          <a:ext cx="26162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24" name="Equation" r:id="rId13" imgW="1307880" imgH="266400" progId="Equation.DSMT4">
                  <p:embed/>
                </p:oleObj>
              </mc:Choice>
              <mc:Fallback>
                <p:oleObj name="Equation" r:id="rId13" imgW="1307880" imgH="266400" progId="Equation.DSMT4">
                  <p:embed/>
                  <p:pic>
                    <p:nvPicPr>
                      <p:cNvPr id="9" name="对象 8">
                        <a:extLst>
                          <a:ext uri="{FF2B5EF4-FFF2-40B4-BE49-F238E27FC236}">
                            <a16:creationId xmlns:a16="http://schemas.microsoft.com/office/drawing/2014/main" xmlns="" id="{4309599D-F669-419D-8860-7A25C2D2D60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9980" y="5734891"/>
                        <a:ext cx="26162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D8EA52D2-B3A4-4066-9FCF-2EC6F91FC9AC}"/>
              </a:ext>
            </a:extLst>
          </p:cNvPr>
          <p:cNvSpPr/>
          <p:nvPr/>
        </p:nvSpPr>
        <p:spPr>
          <a:xfrm>
            <a:off x="1947972" y="5712362"/>
            <a:ext cx="2688208" cy="59695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5F790CA6-F125-4498-AF76-C5629B7651BA}"/>
              </a:ext>
            </a:extLst>
          </p:cNvPr>
          <p:cNvSpPr txBox="1"/>
          <p:nvPr/>
        </p:nvSpPr>
        <p:spPr>
          <a:xfrm>
            <a:off x="4889001" y="4221089"/>
            <a:ext cx="37874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2000" b="1" dirty="0"/>
              <a:t>The </a:t>
            </a:r>
            <a:r>
              <a:rPr lang="en-US" altLang="zh-CN" sz="2000" b="1" dirty="0">
                <a:solidFill>
                  <a:srgbClr val="FF0000"/>
                </a:solidFill>
              </a:rPr>
              <a:t>magnetic scalar equipotential </a:t>
            </a:r>
            <a:r>
              <a:rPr lang="en-US" altLang="zh-CN" sz="2000" b="1" dirty="0"/>
              <a:t>is a series of curve which </a:t>
            </a:r>
            <a:r>
              <a:rPr lang="en-US" altLang="zh-CN" sz="2000" b="1" dirty="0">
                <a:solidFill>
                  <a:srgbClr val="FF0000"/>
                </a:solidFill>
              </a:rPr>
              <a:t>is</a:t>
            </a:r>
            <a:r>
              <a:rPr lang="en-US" altLang="zh-CN" sz="2000" b="1" dirty="0"/>
              <a:t> </a:t>
            </a:r>
            <a:r>
              <a:rPr lang="en-US" altLang="zh-CN" sz="2000" b="1" dirty="0">
                <a:solidFill>
                  <a:srgbClr val="FF0000"/>
                </a:solidFill>
              </a:rPr>
              <a:t>perpendicular to the magnetic flux</a:t>
            </a:r>
            <a:r>
              <a:rPr lang="en-US" altLang="zh-CN" sz="2000" b="1" dirty="0"/>
              <a:t>, where </a:t>
            </a:r>
            <a:r>
              <a:rPr lang="en-US" altLang="zh-CN" sz="2000" b="1" i="1" dirty="0"/>
              <a:t>r</a:t>
            </a:r>
            <a:r>
              <a:rPr lang="en-US" altLang="zh-CN" sz="2000" b="1" baseline="-25000" dirty="0"/>
              <a:t>0</a:t>
            </a:r>
            <a:r>
              <a:rPr lang="en-US" altLang="zh-CN" sz="2000" b="1" dirty="0"/>
              <a:t> gives the minimum distance from the origin to the equipotential curve.</a:t>
            </a:r>
          </a:p>
        </p:txBody>
      </p:sp>
    </p:spTree>
    <p:extLst>
      <p:ext uri="{BB962C8B-B14F-4D97-AF65-F5344CB8AC3E}">
        <p14:creationId xmlns:p14="http://schemas.microsoft.com/office/powerpoint/2010/main" val="323933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Contents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1829523" y="1484784"/>
            <a:ext cx="612775" cy="561975"/>
          </a:xfrm>
        </p:spPr>
        <p:txBody>
          <a:bodyPr/>
          <a:lstStyle/>
          <a:p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1"/>
          </p:nvPr>
        </p:nvSpPr>
        <p:spPr>
          <a:xfrm>
            <a:off x="2452543" y="1484784"/>
            <a:ext cx="4738688" cy="561974"/>
          </a:xfrm>
        </p:spPr>
        <p:txBody>
          <a:bodyPr/>
          <a:lstStyle/>
          <a:p>
            <a:r>
              <a:rPr lang="en-US" altLang="zh-CN" dirty="0">
                <a:solidFill>
                  <a:srgbClr val="BABABA"/>
                </a:solidFill>
              </a:rPr>
              <a:t>Introduction and basic theories</a:t>
            </a:r>
            <a:endParaRPr lang="zh-CN" altLang="en-US" dirty="0">
              <a:solidFill>
                <a:srgbClr val="BABABA"/>
              </a:solidFill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2"/>
          </p:nvPr>
        </p:nvSpPr>
        <p:spPr>
          <a:xfrm>
            <a:off x="1829523" y="2279690"/>
            <a:ext cx="612775" cy="561975"/>
          </a:xfrm>
        </p:spPr>
        <p:txBody>
          <a:bodyPr/>
          <a:lstStyle/>
          <a:p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2452543" y="2279689"/>
            <a:ext cx="4738688" cy="561974"/>
          </a:xfrm>
        </p:spPr>
        <p:txBody>
          <a:bodyPr>
            <a:normAutofit/>
          </a:bodyPr>
          <a:lstStyle/>
          <a:p>
            <a:r>
              <a:rPr lang="en-US" altLang="zh-CN" dirty="0"/>
              <a:t>Iron dominated electromagnet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4"/>
          </p:nvPr>
        </p:nvSpPr>
        <p:spPr>
          <a:xfrm>
            <a:off x="1829523" y="3074596"/>
            <a:ext cx="612775" cy="561975"/>
          </a:xfrm>
        </p:spPr>
        <p:txBody>
          <a:bodyPr/>
          <a:lstStyle/>
          <a:p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2452543" y="3074594"/>
            <a:ext cx="4738688" cy="561976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rgbClr val="BABABA"/>
                </a:solidFill>
              </a:rPr>
              <a:t>Superconducting magnet</a:t>
            </a:r>
            <a:endParaRPr lang="zh-CN" altLang="en-US" dirty="0">
              <a:solidFill>
                <a:srgbClr val="BABABA"/>
              </a:solidFill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6"/>
          </p:nvPr>
        </p:nvSpPr>
        <p:spPr>
          <a:xfrm>
            <a:off x="1829523" y="3869502"/>
            <a:ext cx="612775" cy="561975"/>
          </a:xfrm>
        </p:spPr>
        <p:txBody>
          <a:bodyPr/>
          <a:lstStyle/>
          <a:p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7"/>
          </p:nvPr>
        </p:nvSpPr>
        <p:spPr>
          <a:xfrm>
            <a:off x="2452543" y="3869501"/>
            <a:ext cx="4738688" cy="561974"/>
          </a:xfrm>
        </p:spPr>
        <p:txBody>
          <a:bodyPr/>
          <a:lstStyle/>
          <a:p>
            <a:r>
              <a:rPr lang="en-US" altLang="zh-CN" dirty="0">
                <a:solidFill>
                  <a:srgbClr val="BABABA"/>
                </a:solidFill>
              </a:rPr>
              <a:t>Permanent magnet</a:t>
            </a:r>
            <a:endParaRPr lang="zh-CN" altLang="en-US" dirty="0">
              <a:solidFill>
                <a:srgbClr val="BABABA"/>
              </a:solidFill>
            </a:endParaRPr>
          </a:p>
        </p:txBody>
      </p:sp>
      <p:sp>
        <p:nvSpPr>
          <p:cNvPr id="11" name="文本占位符 8">
            <a:extLst>
              <a:ext uri="{FF2B5EF4-FFF2-40B4-BE49-F238E27FC236}">
                <a16:creationId xmlns:a16="http://schemas.microsoft.com/office/drawing/2014/main" xmlns="" id="{EE1C1131-7538-4B26-BF92-D23BD898B4D8}"/>
              </a:ext>
            </a:extLst>
          </p:cNvPr>
          <p:cNvSpPr txBox="1">
            <a:spLocks/>
          </p:cNvSpPr>
          <p:nvPr/>
        </p:nvSpPr>
        <p:spPr>
          <a:xfrm>
            <a:off x="1819278" y="4664408"/>
            <a:ext cx="612775" cy="561975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 sz="2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5</a:t>
            </a:r>
            <a:endParaRPr lang="zh-CN" altLang="en-US" dirty="0"/>
          </a:p>
        </p:txBody>
      </p:sp>
      <p:sp>
        <p:nvSpPr>
          <p:cNvPr id="12" name="文本占位符 9">
            <a:extLst>
              <a:ext uri="{FF2B5EF4-FFF2-40B4-BE49-F238E27FC236}">
                <a16:creationId xmlns:a16="http://schemas.microsoft.com/office/drawing/2014/main" xmlns="" id="{0A1D7669-33DD-4A4B-9CA6-4937CDC48E0B}"/>
              </a:ext>
            </a:extLst>
          </p:cNvPr>
          <p:cNvSpPr txBox="1">
            <a:spLocks/>
          </p:cNvSpPr>
          <p:nvPr/>
        </p:nvSpPr>
        <p:spPr>
          <a:xfrm>
            <a:off x="2442298" y="4664406"/>
            <a:ext cx="4738688" cy="56197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rgbClr val="BABABA"/>
                </a:solidFill>
              </a:rPr>
              <a:t>Magnetic field measurement</a:t>
            </a:r>
            <a:endParaRPr lang="zh-CN" altLang="en-US" dirty="0">
              <a:solidFill>
                <a:srgbClr val="BABABA"/>
              </a:solidFill>
            </a:endParaRPr>
          </a:p>
        </p:txBody>
      </p:sp>
      <p:sp>
        <p:nvSpPr>
          <p:cNvPr id="14" name="文本占位符 8">
            <a:extLst>
              <a:ext uri="{FF2B5EF4-FFF2-40B4-BE49-F238E27FC236}">
                <a16:creationId xmlns:a16="http://schemas.microsoft.com/office/drawing/2014/main" xmlns="" id="{43FE7E6D-4EF7-411F-B2E7-A16549B2F167}"/>
              </a:ext>
            </a:extLst>
          </p:cNvPr>
          <p:cNvSpPr txBox="1">
            <a:spLocks/>
          </p:cNvSpPr>
          <p:nvPr/>
        </p:nvSpPr>
        <p:spPr>
          <a:xfrm>
            <a:off x="1819278" y="5459313"/>
            <a:ext cx="612775" cy="561975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 sz="2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6</a:t>
            </a:r>
            <a:endParaRPr lang="zh-CN" altLang="en-US" dirty="0"/>
          </a:p>
        </p:txBody>
      </p:sp>
      <p:sp>
        <p:nvSpPr>
          <p:cNvPr id="15" name="文本占位符 9">
            <a:extLst>
              <a:ext uri="{FF2B5EF4-FFF2-40B4-BE49-F238E27FC236}">
                <a16:creationId xmlns:a16="http://schemas.microsoft.com/office/drawing/2014/main" xmlns="" id="{D9056197-68B8-43F5-B582-9E516EB97CD6}"/>
              </a:ext>
            </a:extLst>
          </p:cNvPr>
          <p:cNvSpPr txBox="1">
            <a:spLocks/>
          </p:cNvSpPr>
          <p:nvPr/>
        </p:nvSpPr>
        <p:spPr>
          <a:xfrm>
            <a:off x="2442298" y="5459313"/>
            <a:ext cx="4738688" cy="56197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rgbClr val="BABABA"/>
                </a:solidFill>
              </a:rPr>
              <a:t>Special topics</a:t>
            </a:r>
            <a:endParaRPr lang="zh-CN" altLang="en-US" dirty="0">
              <a:solidFill>
                <a:srgbClr val="BABA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85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xmlns="" id="{8DE98A05-A817-4DB3-BC98-0174450510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Recall the boundary condition: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sz="800" dirty="0"/>
          </a:p>
          <a:p>
            <a:r>
              <a:rPr lang="en-US" altLang="zh-CN" dirty="0" smtClean="0"/>
              <a:t>Generate </a:t>
            </a:r>
            <a:r>
              <a:rPr lang="en-US" altLang="zh-CN" dirty="0"/>
              <a:t>field with Iron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xmlns="" id="{BB9249BE-F028-4F79-B10D-940846836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Generate multipole with Iron</a:t>
            </a:r>
            <a:endParaRPr lang="zh-CN" altLang="en-US" dirty="0"/>
          </a:p>
        </p:txBody>
      </p:sp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xmlns="" id="{95F38D05-068C-4035-ACF8-8187743EA0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5106387"/>
              </p:ext>
            </p:extLst>
          </p:nvPr>
        </p:nvGraphicFramePr>
        <p:xfrm>
          <a:off x="899592" y="1727780"/>
          <a:ext cx="13970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88" name="Equation" r:id="rId3" imgW="698400" imgH="253800" progId="Equation.DSMT4">
                  <p:embed/>
                </p:oleObj>
              </mc:Choice>
              <mc:Fallback>
                <p:oleObj name="Equation" r:id="rId3" imgW="698400" imgH="253800" progId="Equation.DSMT4">
                  <p:embed/>
                  <p:pic>
                    <p:nvPicPr>
                      <p:cNvPr id="25" name="对象 24">
                        <a:extLst>
                          <a:ext uri="{FF2B5EF4-FFF2-40B4-BE49-F238E27FC236}">
                            <a16:creationId xmlns:a16="http://schemas.microsoft.com/office/drawing/2014/main" xmlns="" id="{10DDBC54-F666-4F22-B137-F2DD73ACEBF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1727780"/>
                        <a:ext cx="1397000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>
            <a:extLst>
              <a:ext uri="{FF2B5EF4-FFF2-40B4-BE49-F238E27FC236}">
                <a16:creationId xmlns:a16="http://schemas.microsoft.com/office/drawing/2014/main" xmlns="" id="{16B988A4-16A3-4951-BB6B-E70DB63D11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7625699"/>
              </p:ext>
            </p:extLst>
          </p:nvPr>
        </p:nvGraphicFramePr>
        <p:xfrm>
          <a:off x="3180792" y="1727780"/>
          <a:ext cx="11176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89" name="Equation" r:id="rId5" imgW="558720" imgH="253800" progId="Equation.DSMT4">
                  <p:embed/>
                </p:oleObj>
              </mc:Choice>
              <mc:Fallback>
                <p:oleObj name="Equation" r:id="rId5" imgW="558720" imgH="253800" progId="Equation.DSMT4">
                  <p:embed/>
                  <p:pic>
                    <p:nvPicPr>
                      <p:cNvPr id="26" name="对象 25">
                        <a:extLst>
                          <a:ext uri="{FF2B5EF4-FFF2-40B4-BE49-F238E27FC236}">
                            <a16:creationId xmlns:a16="http://schemas.microsoft.com/office/drawing/2014/main" xmlns="" id="{7F464703-DE36-416E-8920-F14E741E96C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0792" y="1727780"/>
                        <a:ext cx="1117600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EA928FBC-90FD-4D98-9D04-B0D09963C9E7}"/>
              </a:ext>
            </a:extLst>
          </p:cNvPr>
          <p:cNvSpPr txBox="1"/>
          <p:nvPr/>
        </p:nvSpPr>
        <p:spPr>
          <a:xfrm>
            <a:off x="2522338" y="1781725"/>
            <a:ext cx="432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altLang="zh-CN" sz="2000" b="1" dirty="0"/>
              <a:t>if</a:t>
            </a:r>
            <a:endParaRPr lang="zh-CN" altLang="en-US" sz="2000" b="1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4D6E7719-F471-437A-A145-0985C45EABF5}"/>
              </a:ext>
            </a:extLst>
          </p:cNvPr>
          <p:cNvSpPr txBox="1"/>
          <p:nvPr/>
        </p:nvSpPr>
        <p:spPr>
          <a:xfrm>
            <a:off x="758836" y="2276872"/>
            <a:ext cx="51813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2000" b="1" dirty="0"/>
              <a:t>Consider </a:t>
            </a:r>
            <a:r>
              <a:rPr lang="en-US" altLang="zh-CN" sz="2000" b="1" dirty="0" smtClean="0"/>
              <a:t>medium </a:t>
            </a:r>
            <a:r>
              <a:rPr lang="en-US" altLang="zh-CN" sz="2000" b="1" dirty="0"/>
              <a:t>1 is a high permeability material such as pure iron or silicon steel, and </a:t>
            </a:r>
            <a:r>
              <a:rPr lang="en-US" altLang="zh-CN" sz="2000" b="1" dirty="0" smtClean="0"/>
              <a:t>medium </a:t>
            </a:r>
            <a:r>
              <a:rPr lang="en-US" altLang="zh-CN" sz="2000" b="1" dirty="0"/>
              <a:t>2 is vacuum or air, so that above condition satisfied. </a:t>
            </a:r>
            <a:r>
              <a:rPr lang="en-US" altLang="zh-CN" sz="2000" b="1" dirty="0">
                <a:solidFill>
                  <a:srgbClr val="FF0000"/>
                </a:solidFill>
              </a:rPr>
              <a:t>The magnetic flux is perpendicular to the boundary surface</a:t>
            </a:r>
            <a:r>
              <a:rPr lang="en-US" altLang="zh-CN" sz="2000" b="1" dirty="0"/>
              <a:t>.</a:t>
            </a:r>
            <a:endParaRPr lang="zh-CN" altLang="en-US" sz="2000" b="1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76089082-69CA-4FBD-B961-EC646A082E97}"/>
              </a:ext>
            </a:extLst>
          </p:cNvPr>
          <p:cNvSpPr txBox="1"/>
          <p:nvPr/>
        </p:nvSpPr>
        <p:spPr>
          <a:xfrm>
            <a:off x="881133" y="4464084"/>
            <a:ext cx="42669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2000" b="1" dirty="0"/>
              <a:t>Make high permeability material (Iron) surface fitting the equipotential, the so-called magnet pole, and we will get desired field between the poles. </a:t>
            </a:r>
            <a:endParaRPr lang="zh-CN" altLang="en-US" sz="2000" b="1" dirty="0"/>
          </a:p>
        </p:txBody>
      </p:sp>
      <p:graphicFrame>
        <p:nvGraphicFramePr>
          <p:cNvPr id="12" name="对象 11">
            <a:extLst>
              <a:ext uri="{FF2B5EF4-FFF2-40B4-BE49-F238E27FC236}">
                <a16:creationId xmlns:a16="http://schemas.microsoft.com/office/drawing/2014/main" xmlns="" id="{AEB534B6-783C-4839-BC61-2DB117598D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1405867"/>
              </p:ext>
            </p:extLst>
          </p:nvPr>
        </p:nvGraphicFramePr>
        <p:xfrm>
          <a:off x="2468488" y="5787218"/>
          <a:ext cx="28956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90" name="Equation" r:id="rId7" imgW="1447560" imgH="266400" progId="Equation.DSMT4">
                  <p:embed/>
                </p:oleObj>
              </mc:Choice>
              <mc:Fallback>
                <p:oleObj name="Equation" r:id="rId7" imgW="1447560" imgH="266400" progId="Equation.DSMT4">
                  <p:embed/>
                  <p:pic>
                    <p:nvPicPr>
                      <p:cNvPr id="13" name="对象 12">
                        <a:extLst>
                          <a:ext uri="{FF2B5EF4-FFF2-40B4-BE49-F238E27FC236}">
                            <a16:creationId xmlns:a16="http://schemas.microsoft.com/office/drawing/2014/main" xmlns="" id="{772471D9-C9D4-442D-B20A-869C5BDA07D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8488" y="5787218"/>
                        <a:ext cx="28956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8C855712-3A97-44C2-8D27-8254E305F4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9405" y="3884357"/>
            <a:ext cx="2523462" cy="252000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AF700ED3-E5D7-4921-B331-9C352F84F382}"/>
              </a:ext>
            </a:extLst>
          </p:cNvPr>
          <p:cNvSpPr txBox="1"/>
          <p:nvPr/>
        </p:nvSpPr>
        <p:spPr>
          <a:xfrm>
            <a:off x="6457932" y="3908088"/>
            <a:ext cx="1086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altLang="zh-CN" sz="2000" b="1" dirty="0">
                <a:solidFill>
                  <a:srgbClr val="FF0000"/>
                </a:solidFill>
              </a:rPr>
              <a:t>N pole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5D4DB870-ADB4-42F4-B901-7A4C1C8300AF}"/>
              </a:ext>
            </a:extLst>
          </p:cNvPr>
          <p:cNvSpPr txBox="1"/>
          <p:nvPr/>
        </p:nvSpPr>
        <p:spPr>
          <a:xfrm>
            <a:off x="899592" y="5694479"/>
            <a:ext cx="1608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2000" b="1" dirty="0">
                <a:solidFill>
                  <a:srgbClr val="FF0000"/>
                </a:solidFill>
              </a:rPr>
              <a:t>For example:</a:t>
            </a:r>
            <a:br>
              <a:rPr lang="en-US" altLang="zh-CN" sz="2000" b="1" dirty="0">
                <a:solidFill>
                  <a:srgbClr val="FF0000"/>
                </a:solidFill>
              </a:rPr>
            </a:br>
            <a:r>
              <a:rPr lang="en-US" altLang="zh-CN" sz="2000" b="1" dirty="0">
                <a:solidFill>
                  <a:srgbClr val="FF0000"/>
                </a:solidFill>
              </a:rPr>
              <a:t>skew quad.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347C141B-4049-4968-90DD-56DA6117C9E9}"/>
              </a:ext>
            </a:extLst>
          </p:cNvPr>
          <p:cNvSpPr txBox="1"/>
          <p:nvPr/>
        </p:nvSpPr>
        <p:spPr>
          <a:xfrm>
            <a:off x="6457931" y="5932519"/>
            <a:ext cx="1086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altLang="zh-CN" sz="2000" b="1" dirty="0">
                <a:solidFill>
                  <a:srgbClr val="FF0000"/>
                </a:solidFill>
              </a:rPr>
              <a:t>N pole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DC179A36-6098-40BB-9DD7-9699C61C35AC}"/>
              </a:ext>
            </a:extLst>
          </p:cNvPr>
          <p:cNvSpPr txBox="1"/>
          <p:nvPr/>
        </p:nvSpPr>
        <p:spPr>
          <a:xfrm>
            <a:off x="7623281" y="4944302"/>
            <a:ext cx="1086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altLang="zh-CN" sz="2000" b="1" dirty="0">
                <a:solidFill>
                  <a:srgbClr val="FF0000"/>
                </a:solidFill>
              </a:rPr>
              <a:t>S pole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6A074460-BD06-4854-9140-7AF0D1B50A75}"/>
              </a:ext>
            </a:extLst>
          </p:cNvPr>
          <p:cNvSpPr txBox="1"/>
          <p:nvPr/>
        </p:nvSpPr>
        <p:spPr>
          <a:xfrm>
            <a:off x="5352794" y="4946862"/>
            <a:ext cx="1086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altLang="zh-CN" sz="2000" b="1" dirty="0">
                <a:solidFill>
                  <a:srgbClr val="FF0000"/>
                </a:solidFill>
              </a:rPr>
              <a:t>S pole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xmlns="" id="{7540C5DD-985B-428B-ABCF-62FA04BB71A8}"/>
              </a:ext>
            </a:extLst>
          </p:cNvPr>
          <p:cNvCxnSpPr>
            <a:cxnSpLocks/>
          </p:cNvCxnSpPr>
          <p:nvPr/>
        </p:nvCxnSpPr>
        <p:spPr>
          <a:xfrm>
            <a:off x="7020272" y="5144357"/>
            <a:ext cx="675017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xmlns="" id="{7F270946-096B-445C-9884-3A057AFAFC58}"/>
              </a:ext>
            </a:extLst>
          </p:cNvPr>
          <p:cNvSpPr txBox="1"/>
          <p:nvPr/>
        </p:nvSpPr>
        <p:spPr>
          <a:xfrm>
            <a:off x="6882867" y="4758938"/>
            <a:ext cx="6062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altLang="zh-CN" sz="2000" b="1" i="1" dirty="0">
                <a:solidFill>
                  <a:srgbClr val="FF0000"/>
                </a:solidFill>
              </a:rPr>
              <a:t>r</a:t>
            </a:r>
            <a:r>
              <a:rPr lang="en-US" altLang="zh-CN" sz="2000" b="1" baseline="-25000" dirty="0">
                <a:solidFill>
                  <a:srgbClr val="FF0000"/>
                </a:solidFill>
              </a:rPr>
              <a:t>0</a:t>
            </a:r>
            <a:endParaRPr lang="zh-CN" altLang="en-US" sz="2000" b="1" baseline="-25000" dirty="0">
              <a:solidFill>
                <a:srgbClr val="FF0000"/>
              </a:solidFill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5599" y="1269040"/>
            <a:ext cx="3077933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78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xmlns="" id="{091FAB98-CD45-4FF8-97C5-072B30C4A9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For n-order multipole fields  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xmlns="" id="{ABBF8832-D0B4-442A-9549-7A0B6A30E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Characteristics of multipoles</a:t>
            </a:r>
            <a:endParaRPr lang="zh-CN" altLang="en-US" dirty="0"/>
          </a:p>
        </p:txBody>
      </p:sp>
      <p:graphicFrame>
        <p:nvGraphicFramePr>
          <p:cNvPr id="4" name="对象 3">
            <a:extLst>
              <a:ext uri="{FF2B5EF4-FFF2-40B4-BE49-F238E27FC236}">
                <a16:creationId xmlns:a16="http://schemas.microsoft.com/office/drawing/2014/main" xmlns="" id="{515E598B-0936-45DA-B1BF-06B2AABAD4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2525357"/>
              </p:ext>
            </p:extLst>
          </p:nvPr>
        </p:nvGraphicFramePr>
        <p:xfrm>
          <a:off x="5326063" y="1089025"/>
          <a:ext cx="36576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19" name="Equation" r:id="rId3" imgW="1828800" imgH="304560" progId="Equation.DSMT4">
                  <p:embed/>
                </p:oleObj>
              </mc:Choice>
              <mc:Fallback>
                <p:oleObj name="Equation" r:id="rId3" imgW="1828800" imgH="304560" progId="Equation.DSMT4">
                  <p:embed/>
                  <p:pic>
                    <p:nvPicPr>
                      <p:cNvPr id="6" name="对象 5">
                        <a:extLst>
                          <a:ext uri="{FF2B5EF4-FFF2-40B4-BE49-F238E27FC236}">
                            <a16:creationId xmlns:a16="http://schemas.microsoft.com/office/drawing/2014/main" xmlns="" id="{891ADFED-9EF3-4B62-9D91-A06835CD94D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6063" y="1089025"/>
                        <a:ext cx="3657600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B2D2662-A3B9-42A1-B931-F210510BBB6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248" y="2311896"/>
            <a:ext cx="1981200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EF51E07-8550-40E4-AD9A-3F456B9A9AB3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1400" y="2311896"/>
            <a:ext cx="1981200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349073D-78FD-4CB6-B86A-BD7F969CAEFF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43560" y="2311896"/>
            <a:ext cx="1981200" cy="19812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BADE0E14-FD01-479C-808F-6ECA1EA7B044}"/>
              </a:ext>
            </a:extLst>
          </p:cNvPr>
          <p:cNvSpPr txBox="1"/>
          <p:nvPr/>
        </p:nvSpPr>
        <p:spPr>
          <a:xfrm>
            <a:off x="3412942" y="1844824"/>
            <a:ext cx="2318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altLang="zh-CN" sz="2000" b="1" dirty="0"/>
              <a:t>Normal quadrupole</a:t>
            </a:r>
            <a:endParaRPr lang="zh-CN" altLang="en-US" sz="2000" b="1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AD4DF128-AAFF-4F1A-8737-6D004EAEC00D}"/>
              </a:ext>
            </a:extLst>
          </p:cNvPr>
          <p:cNvSpPr txBox="1"/>
          <p:nvPr/>
        </p:nvSpPr>
        <p:spPr>
          <a:xfrm>
            <a:off x="622790" y="1844824"/>
            <a:ext cx="2318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altLang="zh-CN" sz="2000" b="1" dirty="0"/>
              <a:t>Normal dipole</a:t>
            </a:r>
            <a:endParaRPr lang="zh-CN" altLang="en-US" sz="2000" b="1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35EE328A-6797-4689-93E4-0E2AD3A15F16}"/>
              </a:ext>
            </a:extLst>
          </p:cNvPr>
          <p:cNvSpPr txBox="1"/>
          <p:nvPr/>
        </p:nvSpPr>
        <p:spPr>
          <a:xfrm>
            <a:off x="6275102" y="1844824"/>
            <a:ext cx="2318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altLang="zh-CN" sz="2000" b="1" dirty="0"/>
              <a:t>Normal sextupole</a:t>
            </a:r>
            <a:endParaRPr lang="zh-CN" altLang="en-US" sz="2000" b="1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30FFA068-C3B7-47A6-9390-BD59D318BCDB}"/>
              </a:ext>
            </a:extLst>
          </p:cNvPr>
          <p:cNvSpPr txBox="1"/>
          <p:nvPr/>
        </p:nvSpPr>
        <p:spPr>
          <a:xfrm>
            <a:off x="359848" y="5047368"/>
            <a:ext cx="28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altLang="zh-CN" sz="2000" b="1" dirty="0"/>
              <a:t>n=1, dipole has uniform field with no field center</a:t>
            </a:r>
            <a:endParaRPr lang="zh-CN" altLang="en-US" sz="2000" b="1" dirty="0"/>
          </a:p>
        </p:txBody>
      </p:sp>
      <p:graphicFrame>
        <p:nvGraphicFramePr>
          <p:cNvPr id="13" name="对象 12">
            <a:extLst>
              <a:ext uri="{FF2B5EF4-FFF2-40B4-BE49-F238E27FC236}">
                <a16:creationId xmlns:a16="http://schemas.microsoft.com/office/drawing/2014/main" xmlns="" id="{ECDCCE9B-1A10-4C2A-87E3-904882E637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6473804"/>
              </p:ext>
            </p:extLst>
          </p:nvPr>
        </p:nvGraphicFramePr>
        <p:xfrm>
          <a:off x="947617" y="4395594"/>
          <a:ext cx="1668463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20" name="Equation" r:id="rId8" imgW="927000" imgH="304560" progId="Equation.DSMT4">
                  <p:embed/>
                </p:oleObj>
              </mc:Choice>
              <mc:Fallback>
                <p:oleObj name="Equation" r:id="rId8" imgW="927000" imgH="304560" progId="Equation.DSMT4">
                  <p:embed/>
                  <p:pic>
                    <p:nvPicPr>
                      <p:cNvPr id="4" name="对象 3">
                        <a:extLst>
                          <a:ext uri="{FF2B5EF4-FFF2-40B4-BE49-F238E27FC236}">
                            <a16:creationId xmlns:a16="http://schemas.microsoft.com/office/drawing/2014/main" xmlns="" id="{515E598B-0936-45DA-B1BF-06B2AABAD43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617" y="4395594"/>
                        <a:ext cx="1668463" cy="549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对象 14">
            <a:extLst>
              <a:ext uri="{FF2B5EF4-FFF2-40B4-BE49-F238E27FC236}">
                <a16:creationId xmlns:a16="http://schemas.microsoft.com/office/drawing/2014/main" xmlns="" id="{6E6CF06B-CC59-4A5A-BBEF-8A56D77483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3744916"/>
              </p:ext>
            </p:extLst>
          </p:nvPr>
        </p:nvGraphicFramePr>
        <p:xfrm>
          <a:off x="3554413" y="4395788"/>
          <a:ext cx="2035175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21" name="Equation" r:id="rId10" imgW="1130040" imgH="304560" progId="Equation.DSMT4">
                  <p:embed/>
                </p:oleObj>
              </mc:Choice>
              <mc:Fallback>
                <p:oleObj name="Equation" r:id="rId10" imgW="1130040" imgH="304560" progId="Equation.DSMT4">
                  <p:embed/>
                  <p:pic>
                    <p:nvPicPr>
                      <p:cNvPr id="4" name="对象 3">
                        <a:extLst>
                          <a:ext uri="{FF2B5EF4-FFF2-40B4-BE49-F238E27FC236}">
                            <a16:creationId xmlns:a16="http://schemas.microsoft.com/office/drawing/2014/main" xmlns="" id="{515E598B-0936-45DA-B1BF-06B2AABAD43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4413" y="4395788"/>
                        <a:ext cx="2035175" cy="549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对象 15">
            <a:extLst>
              <a:ext uri="{FF2B5EF4-FFF2-40B4-BE49-F238E27FC236}">
                <a16:creationId xmlns:a16="http://schemas.microsoft.com/office/drawing/2014/main" xmlns="" id="{0C8C1159-9E47-4D4F-A448-39FDAA9E08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7714916"/>
              </p:ext>
            </p:extLst>
          </p:nvPr>
        </p:nvGraphicFramePr>
        <p:xfrm>
          <a:off x="6188075" y="4292600"/>
          <a:ext cx="2492375" cy="754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22" name="Equation" r:id="rId12" imgW="1384200" imgH="419040" progId="Equation.DSMT4">
                  <p:embed/>
                </p:oleObj>
              </mc:Choice>
              <mc:Fallback>
                <p:oleObj name="Equation" r:id="rId12" imgW="1384200" imgH="419040" progId="Equation.DSMT4">
                  <p:embed/>
                  <p:pic>
                    <p:nvPicPr>
                      <p:cNvPr id="15" name="对象 14">
                        <a:extLst>
                          <a:ext uri="{FF2B5EF4-FFF2-40B4-BE49-F238E27FC236}">
                            <a16:creationId xmlns:a16="http://schemas.microsoft.com/office/drawing/2014/main" xmlns="" id="{6E6CF06B-CC59-4A5A-BBEF-8A56D774836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8075" y="4292600"/>
                        <a:ext cx="2492375" cy="754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F99599DF-EBC7-4E3C-AD7C-D4EE2C8BC094}"/>
              </a:ext>
            </a:extLst>
          </p:cNvPr>
          <p:cNvSpPr txBox="1"/>
          <p:nvPr/>
        </p:nvSpPr>
        <p:spPr>
          <a:xfrm>
            <a:off x="3150000" y="5047368"/>
            <a:ext cx="28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altLang="zh-CN" sz="2000" b="1" dirty="0"/>
              <a:t>n=2, the strength of a quadrupole is proportional to the distance to the origin.</a:t>
            </a:r>
            <a:endParaRPr lang="zh-CN" altLang="en-US" sz="2000" b="1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9359CD98-1E6C-40C5-8D1D-ADBECC53D9B2}"/>
              </a:ext>
            </a:extLst>
          </p:cNvPr>
          <p:cNvSpPr txBox="1"/>
          <p:nvPr/>
        </p:nvSpPr>
        <p:spPr>
          <a:xfrm>
            <a:off x="6012160" y="5047368"/>
            <a:ext cx="28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altLang="zh-CN" sz="2000" b="1" dirty="0"/>
              <a:t>n=3, the strength of a sextupole is proportional to the square of the distance to the origin.</a:t>
            </a:r>
            <a:endParaRPr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00410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xmlns="" id="{8DB2B436-7E3D-425F-9248-2B1638D0E3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Ideal magnet has only specified multipoles</a:t>
            </a:r>
          </a:p>
          <a:p>
            <a:pPr lvl="1"/>
            <a:r>
              <a:rPr lang="en-US" altLang="zh-CN" dirty="0"/>
              <a:t>The poles profile fits the equation,</a:t>
            </a:r>
            <a:br>
              <a:rPr lang="en-US" altLang="zh-CN" dirty="0"/>
            </a:br>
            <a:r>
              <a:rPr lang="en-US" altLang="zh-CN" dirty="0"/>
              <a:t>so the poles expand to infinity while</a:t>
            </a:r>
          </a:p>
          <a:p>
            <a:pPr lvl="1"/>
            <a:r>
              <a:rPr lang="en-US" altLang="zh-CN" dirty="0"/>
              <a:t>The length of the magnet is infinite.</a:t>
            </a:r>
          </a:p>
          <a:p>
            <a:pPr lvl="1"/>
            <a:r>
              <a:rPr lang="en-US" altLang="zh-CN" dirty="0"/>
              <a:t>The permeability is infinite high.</a:t>
            </a:r>
          </a:p>
          <a:p>
            <a:pPr lvl="1"/>
            <a:r>
              <a:rPr lang="en-US" altLang="zh-CN" dirty="0"/>
              <a:t>The pole surface is absolutely smooth.</a:t>
            </a:r>
          </a:p>
          <a:p>
            <a:pPr lvl="1"/>
            <a:r>
              <a:rPr lang="en-US" altLang="zh-CN" dirty="0"/>
              <a:t>The excitation coil is infinite away from the center.</a:t>
            </a:r>
          </a:p>
          <a:p>
            <a:r>
              <a:rPr lang="en-US" altLang="zh-CN" dirty="0"/>
              <a:t>All above conditions can not be satisfied. So real multipole magnet consists of main component and infinite number of other multipole fields.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xmlns="" id="{779DC32D-1CE0-428B-BBCD-185CEE62E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Real magnet</a:t>
            </a:r>
            <a:endParaRPr lang="zh-CN" altLang="en-US" dirty="0"/>
          </a:p>
        </p:txBody>
      </p:sp>
      <p:graphicFrame>
        <p:nvGraphicFramePr>
          <p:cNvPr id="21" name="对象 20">
            <a:extLst>
              <a:ext uri="{FF2B5EF4-FFF2-40B4-BE49-F238E27FC236}">
                <a16:creationId xmlns:a16="http://schemas.microsoft.com/office/drawing/2014/main" xmlns="" id="{BBA594A2-511B-4B90-BD54-CA7ED0C188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6377726"/>
              </p:ext>
            </p:extLst>
          </p:nvPr>
        </p:nvGraphicFramePr>
        <p:xfrm>
          <a:off x="5724128" y="2204864"/>
          <a:ext cx="31242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30" name="Equation" r:id="rId3" imgW="1562040" imgH="253800" progId="Equation.DSMT4">
                  <p:embed/>
                </p:oleObj>
              </mc:Choice>
              <mc:Fallback>
                <p:oleObj name="Equation" r:id="rId3" imgW="1562040" imgH="253800" progId="Equation.DSMT4">
                  <p:embed/>
                  <p:pic>
                    <p:nvPicPr>
                      <p:cNvPr id="12" name="对象 11">
                        <a:extLst>
                          <a:ext uri="{FF2B5EF4-FFF2-40B4-BE49-F238E27FC236}">
                            <a16:creationId xmlns:a16="http://schemas.microsoft.com/office/drawing/2014/main" xmlns="" id="{AEB534B6-783C-4839-BC61-2DB117598D1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4128" y="2204864"/>
                        <a:ext cx="3124200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对象 21">
            <a:extLst>
              <a:ext uri="{FF2B5EF4-FFF2-40B4-BE49-F238E27FC236}">
                <a16:creationId xmlns:a16="http://schemas.microsoft.com/office/drawing/2014/main" xmlns="" id="{3AA64FE5-D6C8-475F-9B2E-CA4724FC26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1807344"/>
              </p:ext>
            </p:extLst>
          </p:nvPr>
        </p:nvGraphicFramePr>
        <p:xfrm>
          <a:off x="5216128" y="3248050"/>
          <a:ext cx="10160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31" name="Equation" r:id="rId5" imgW="507960" imgH="177480" progId="Equation.DSMT4">
                  <p:embed/>
                </p:oleObj>
              </mc:Choice>
              <mc:Fallback>
                <p:oleObj name="Equation" r:id="rId5" imgW="507960" imgH="177480" progId="Equation.DSMT4">
                  <p:embed/>
                  <p:pic>
                    <p:nvPicPr>
                      <p:cNvPr id="21" name="对象 20">
                        <a:extLst>
                          <a:ext uri="{FF2B5EF4-FFF2-40B4-BE49-F238E27FC236}">
                            <a16:creationId xmlns:a16="http://schemas.microsoft.com/office/drawing/2014/main" xmlns="" id="{BBA594A2-511B-4B90-BD54-CA7ED0C1889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6128" y="3248050"/>
                        <a:ext cx="1016000" cy="355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对象 22">
            <a:extLst>
              <a:ext uri="{FF2B5EF4-FFF2-40B4-BE49-F238E27FC236}">
                <a16:creationId xmlns:a16="http://schemas.microsoft.com/office/drawing/2014/main" xmlns="" id="{060516FF-D620-4A7E-ADBB-1644E6C447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5018997"/>
              </p:ext>
            </p:extLst>
          </p:nvPr>
        </p:nvGraphicFramePr>
        <p:xfrm>
          <a:off x="5724128" y="1700808"/>
          <a:ext cx="28956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32" name="Equation" r:id="rId7" imgW="1447560" imgH="266400" progId="Equation.DSMT4">
                  <p:embed/>
                </p:oleObj>
              </mc:Choice>
              <mc:Fallback>
                <p:oleObj name="Equation" r:id="rId7" imgW="1447560" imgH="266400" progId="Equation.DSMT4">
                  <p:embed/>
                  <p:pic>
                    <p:nvPicPr>
                      <p:cNvPr id="12" name="对象 11">
                        <a:extLst>
                          <a:ext uri="{FF2B5EF4-FFF2-40B4-BE49-F238E27FC236}">
                            <a16:creationId xmlns:a16="http://schemas.microsoft.com/office/drawing/2014/main" xmlns="" id="{AEB534B6-783C-4839-BC61-2DB117598D1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4128" y="1700808"/>
                        <a:ext cx="28956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4731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xmlns="" id="{B131AF8A-150B-4537-BA64-851B3DC4A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124744"/>
            <a:ext cx="8748464" cy="5184576"/>
          </a:xfrm>
        </p:spPr>
        <p:txBody>
          <a:bodyPr/>
          <a:lstStyle/>
          <a:p>
            <a:r>
              <a:rPr lang="en-US" altLang="zh-CN" dirty="0"/>
              <a:t>High order field are categorized into:</a:t>
            </a:r>
          </a:p>
          <a:p>
            <a:pPr marL="177800" lvl="1" indent="-177800"/>
            <a:r>
              <a:rPr lang="en-US" altLang="zh-CN" dirty="0"/>
              <a:t>Systematic errors: have the same symmetry as main field.</a:t>
            </a:r>
          </a:p>
          <a:p>
            <a:pPr marL="177800" lvl="1" indent="-177800"/>
            <a:endParaRPr lang="en-US" altLang="zh-CN" dirty="0"/>
          </a:p>
          <a:p>
            <a:pPr marL="177800" lvl="1" indent="-177800"/>
            <a:endParaRPr lang="en-US" altLang="zh-CN" dirty="0"/>
          </a:p>
          <a:p>
            <a:pPr marL="177800" lvl="1" indent="-177800"/>
            <a:endParaRPr lang="en-US" altLang="zh-CN" dirty="0"/>
          </a:p>
          <a:p>
            <a:pPr marL="177800" lvl="1" indent="-177800"/>
            <a:endParaRPr lang="en-US" altLang="zh-CN" dirty="0"/>
          </a:p>
          <a:p>
            <a:pPr marL="177800" lvl="1" indent="-177800"/>
            <a:r>
              <a:rPr lang="en-US" altLang="zh-CN" dirty="0"/>
              <a:t>Nonsystematic errors:</a:t>
            </a:r>
          </a:p>
          <a:p>
            <a:pPr marL="177800" lvl="1" indent="-177800"/>
            <a:endParaRPr lang="en-US" altLang="zh-CN" dirty="0"/>
          </a:p>
          <a:p>
            <a:pPr marL="177800" lvl="1" indent="-177800"/>
            <a:endParaRPr lang="en-US" altLang="zh-CN" sz="800" dirty="0"/>
          </a:p>
          <a:p>
            <a:pPr marL="177800" lvl="1" indent="-177800"/>
            <a:r>
              <a:rPr lang="en-US" altLang="zh-CN" dirty="0"/>
              <a:t>Field quality evaluation: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xmlns="" id="{58C7D08E-B5EF-4850-9EFD-65A40DBCD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Field error – high order harmonics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B0189C5D-94F5-4101-8E84-63D7A3FA5501}"/>
              </a:ext>
            </a:extLst>
          </p:cNvPr>
          <p:cNvSpPr txBox="1"/>
          <p:nvPr/>
        </p:nvSpPr>
        <p:spPr>
          <a:xfrm>
            <a:off x="749680" y="3585210"/>
            <a:ext cx="4287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2000" b="1" dirty="0"/>
              <a:t>Systematic errors can be  optimized on the design stage</a:t>
            </a:r>
            <a:endParaRPr lang="zh-CN" altLang="en-US" sz="2000" b="1" dirty="0"/>
          </a:p>
        </p:txBody>
      </p:sp>
      <p:graphicFrame>
        <p:nvGraphicFramePr>
          <p:cNvPr id="6" name="对象 5">
            <a:extLst>
              <a:ext uri="{FF2B5EF4-FFF2-40B4-BE49-F238E27FC236}">
                <a16:creationId xmlns:a16="http://schemas.microsoft.com/office/drawing/2014/main" xmlns="" id="{B00B006A-F4D6-4BC1-9568-446F0900A4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8762665"/>
              </p:ext>
            </p:extLst>
          </p:nvPr>
        </p:nvGraphicFramePr>
        <p:xfrm>
          <a:off x="749680" y="2195063"/>
          <a:ext cx="2422525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58" name="Equation" r:id="rId3" imgW="1346040" imgH="419040" progId="Equation.DSMT4">
                  <p:embed/>
                </p:oleObj>
              </mc:Choice>
              <mc:Fallback>
                <p:oleObj name="Equation" r:id="rId3" imgW="1346040" imgH="419040" progId="Equation.DSMT4">
                  <p:embed/>
                  <p:pic>
                    <p:nvPicPr>
                      <p:cNvPr id="13" name="对象 12">
                        <a:extLst>
                          <a:ext uri="{FF2B5EF4-FFF2-40B4-BE49-F238E27FC236}">
                            <a16:creationId xmlns:a16="http://schemas.microsoft.com/office/drawing/2014/main" xmlns="" id="{ECDCCE9B-1A10-4C2A-87E3-904882E637C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680" y="2195063"/>
                        <a:ext cx="2422525" cy="755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xmlns="" id="{342103DE-1667-47C3-8068-742E3795C2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4940767"/>
              </p:ext>
            </p:extLst>
          </p:nvPr>
        </p:nvGraphicFramePr>
        <p:xfrm>
          <a:off x="4716016" y="2195063"/>
          <a:ext cx="1300162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59" name="Equation" r:id="rId5" imgW="723600" imgH="419040" progId="Equation.DSMT4">
                  <p:embed/>
                </p:oleObj>
              </mc:Choice>
              <mc:Fallback>
                <p:oleObj name="Equation" r:id="rId5" imgW="723600" imgH="419040" progId="Equation.DSMT4">
                  <p:embed/>
                  <p:pic>
                    <p:nvPicPr>
                      <p:cNvPr id="6" name="对象 5">
                        <a:extLst>
                          <a:ext uri="{FF2B5EF4-FFF2-40B4-BE49-F238E27FC236}">
                            <a16:creationId xmlns:a16="http://schemas.microsoft.com/office/drawing/2014/main" xmlns="" id="{B00B006A-F4D6-4BC1-9568-446F0900A44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016" y="2195063"/>
                        <a:ext cx="1300162" cy="755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7">
            <a:extLst>
              <a:ext uri="{FF2B5EF4-FFF2-40B4-BE49-F238E27FC236}">
                <a16:creationId xmlns:a16="http://schemas.microsoft.com/office/drawing/2014/main" xmlns="" id="{BDFC9DB2-185E-41DB-A8E0-AE6DCD0A88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1787694"/>
              </p:ext>
            </p:extLst>
          </p:nvPr>
        </p:nvGraphicFramePr>
        <p:xfrm>
          <a:off x="7162863" y="2195063"/>
          <a:ext cx="1458913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60" name="Equation" r:id="rId7" imgW="812520" imgH="419040" progId="Equation.DSMT4">
                  <p:embed/>
                </p:oleObj>
              </mc:Choice>
              <mc:Fallback>
                <p:oleObj name="Equation" r:id="rId7" imgW="812520" imgH="419040" progId="Equation.DSMT4">
                  <p:embed/>
                  <p:pic>
                    <p:nvPicPr>
                      <p:cNvPr id="7" name="对象 6">
                        <a:extLst>
                          <a:ext uri="{FF2B5EF4-FFF2-40B4-BE49-F238E27FC236}">
                            <a16:creationId xmlns:a16="http://schemas.microsoft.com/office/drawing/2014/main" xmlns="" id="{342103DE-1667-47C3-8068-742E3795C2D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63" y="2195063"/>
                        <a:ext cx="1458913" cy="755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箭头: 右 8">
            <a:extLst>
              <a:ext uri="{FF2B5EF4-FFF2-40B4-BE49-F238E27FC236}">
                <a16:creationId xmlns:a16="http://schemas.microsoft.com/office/drawing/2014/main" xmlns="" id="{4C9EA4E6-FC39-462D-8F6B-E7DBFE43A34E}"/>
              </a:ext>
            </a:extLst>
          </p:cNvPr>
          <p:cNvSpPr/>
          <p:nvPr/>
        </p:nvSpPr>
        <p:spPr>
          <a:xfrm>
            <a:off x="3601305" y="2411435"/>
            <a:ext cx="685611" cy="3229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F35098CE-4EB8-4B4E-9F4A-81401C2CCFD4}"/>
              </a:ext>
            </a:extLst>
          </p:cNvPr>
          <p:cNvSpPr txBox="1"/>
          <p:nvPr/>
        </p:nvSpPr>
        <p:spPr>
          <a:xfrm>
            <a:off x="6002470" y="2372833"/>
            <a:ext cx="1174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altLang="zh-CN" sz="2000" b="1" dirty="0"/>
              <a:t>and</a:t>
            </a:r>
            <a:endParaRPr lang="zh-CN" altLang="en-US" sz="2000" b="1" dirty="0"/>
          </a:p>
        </p:txBody>
      </p:sp>
      <p:graphicFrame>
        <p:nvGraphicFramePr>
          <p:cNvPr id="12" name="对象 11">
            <a:extLst>
              <a:ext uri="{FF2B5EF4-FFF2-40B4-BE49-F238E27FC236}">
                <a16:creationId xmlns:a16="http://schemas.microsoft.com/office/drawing/2014/main" xmlns="" id="{AE9B2AD0-A319-45F3-A715-8873FA5349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4531280"/>
              </p:ext>
            </p:extLst>
          </p:nvPr>
        </p:nvGraphicFramePr>
        <p:xfrm>
          <a:off x="749680" y="3068960"/>
          <a:ext cx="4287838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61" name="Equation" r:id="rId9" imgW="2387520" imgH="279360" progId="Equation.DSMT4">
                  <p:embed/>
                </p:oleObj>
              </mc:Choice>
              <mc:Fallback>
                <p:oleObj name="Equation" r:id="rId9" imgW="2387520" imgH="279360" progId="Equation.DSMT4">
                  <p:embed/>
                  <p:pic>
                    <p:nvPicPr>
                      <p:cNvPr id="7" name="对象 6">
                        <a:extLst>
                          <a:ext uri="{FF2B5EF4-FFF2-40B4-BE49-F238E27FC236}">
                            <a16:creationId xmlns:a16="http://schemas.microsoft.com/office/drawing/2014/main" xmlns="" id="{342103DE-1667-47C3-8068-742E3795C2D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680" y="3068960"/>
                        <a:ext cx="4287838" cy="503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表格 13">
            <a:extLst>
              <a:ext uri="{FF2B5EF4-FFF2-40B4-BE49-F238E27FC236}">
                <a16:creationId xmlns:a16="http://schemas.microsoft.com/office/drawing/2014/main" xmlns="" id="{E89BCE4E-3C83-4429-9E8A-FBDAF9888A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7065576"/>
              </p:ext>
            </p:extLst>
          </p:nvPr>
        </p:nvGraphicFramePr>
        <p:xfrm>
          <a:off x="5148064" y="3068960"/>
          <a:ext cx="3574792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7396">
                  <a:extLst>
                    <a:ext uri="{9D8B030D-6E8A-4147-A177-3AD203B41FA5}">
                      <a16:colId xmlns:a16="http://schemas.microsoft.com/office/drawing/2014/main" xmlns="" val="1027766651"/>
                    </a:ext>
                  </a:extLst>
                </a:gridCol>
                <a:gridCol w="1787396">
                  <a:extLst>
                    <a:ext uri="{9D8B030D-6E8A-4147-A177-3AD203B41FA5}">
                      <a16:colId xmlns:a16="http://schemas.microsoft.com/office/drawing/2014/main" xmlns="" val="12207601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Main field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Systematic error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17201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N=1, dipole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n=3,5,7,…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058118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N=2, quadrupole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n=6,10,14,…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303118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N=3, sextupole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n=9,15,21,…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19131609"/>
                  </a:ext>
                </a:extLst>
              </a:tr>
            </a:tbl>
          </a:graphicData>
        </a:graphic>
      </p:graphicFrame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2EA14D1C-94AD-4B5B-829A-0CD59CA3C11D}"/>
              </a:ext>
            </a:extLst>
          </p:cNvPr>
          <p:cNvSpPr txBox="1"/>
          <p:nvPr/>
        </p:nvSpPr>
        <p:spPr>
          <a:xfrm>
            <a:off x="749680" y="4797152"/>
            <a:ext cx="8127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2000" b="1" dirty="0"/>
              <a:t>Nonsystematic errors are zero on the design stage, and come from the imperfection of material and fabrication.</a:t>
            </a:r>
            <a:endParaRPr lang="zh-CN" altLang="en-US" sz="2000" b="1" dirty="0"/>
          </a:p>
        </p:txBody>
      </p:sp>
      <p:graphicFrame>
        <p:nvGraphicFramePr>
          <p:cNvPr id="15" name="对象 14">
            <a:extLst>
              <a:ext uri="{FF2B5EF4-FFF2-40B4-BE49-F238E27FC236}">
                <a16:creationId xmlns:a16="http://schemas.microsoft.com/office/drawing/2014/main" xmlns="" id="{4C91B0E9-188E-4D05-9456-173D9C33CD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8303582"/>
              </p:ext>
            </p:extLst>
          </p:nvPr>
        </p:nvGraphicFramePr>
        <p:xfrm>
          <a:off x="4548188" y="5403850"/>
          <a:ext cx="1897062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62" name="Equation" r:id="rId11" imgW="1054080" imgH="558720" progId="Equation.DSMT4">
                  <p:embed/>
                </p:oleObj>
              </mc:Choice>
              <mc:Fallback>
                <p:oleObj name="Equation" r:id="rId11" imgW="1054080" imgH="558720" progId="Equation.DSMT4">
                  <p:embed/>
                  <p:pic>
                    <p:nvPicPr>
                      <p:cNvPr id="6" name="对象 5">
                        <a:extLst>
                          <a:ext uri="{FF2B5EF4-FFF2-40B4-BE49-F238E27FC236}">
                            <a16:creationId xmlns:a16="http://schemas.microsoft.com/office/drawing/2014/main" xmlns="" id="{B00B006A-F4D6-4BC1-9568-446F0900A44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8188" y="5403850"/>
                        <a:ext cx="1897062" cy="1008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1458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xmlns="" id="{737832E2-D481-4F34-B908-ACA5EED3BF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altLang="zh-CN" dirty="0"/>
              <a:t>Pole profile shimming</a:t>
            </a:r>
          </a:p>
          <a:p>
            <a:pPr marL="266700" lvl="1" indent="-266700">
              <a:spcBef>
                <a:spcPts val="600"/>
              </a:spcBef>
            </a:pPr>
            <a:r>
              <a:rPr lang="en-US" altLang="zh-CN" dirty="0"/>
              <a:t>Compensate the systematic errors</a:t>
            </a:r>
            <a:br>
              <a:rPr lang="en-US" altLang="zh-CN" dirty="0"/>
            </a:br>
            <a:r>
              <a:rPr lang="en-US" altLang="zh-CN" dirty="0"/>
              <a:t>and widen the good field region</a:t>
            </a:r>
          </a:p>
          <a:p>
            <a:pPr>
              <a:spcBef>
                <a:spcPts val="600"/>
              </a:spcBef>
            </a:pPr>
            <a:r>
              <a:rPr lang="en-US" altLang="zh-CN" dirty="0"/>
              <a:t>Pole end shimming</a:t>
            </a:r>
          </a:p>
          <a:p>
            <a:pPr marL="266700" lvl="1" indent="-266700">
              <a:spcBef>
                <a:spcPts val="600"/>
              </a:spcBef>
            </a:pPr>
            <a:r>
              <a:rPr lang="en-US" altLang="zh-CN" dirty="0"/>
              <a:t>Correct the nonsystematic errors</a:t>
            </a:r>
            <a:br>
              <a:rPr lang="en-US" altLang="zh-CN" dirty="0"/>
            </a:br>
            <a:r>
              <a:rPr lang="en-US" altLang="zh-CN" dirty="0"/>
              <a:t>according to the measurement result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xmlns="" id="{EB8139FE-C05D-4B91-87BC-1E9A410C2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Shimming and Chamfering</a:t>
            </a:r>
            <a:endParaRPr lang="zh-CN" altLang="en-US" dirty="0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7FF78746-8D87-4AB7-AD0F-B7005E00D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1124744"/>
            <a:ext cx="3717946" cy="216000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9FE1D01B-0F17-4A3C-9198-E10D947617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36" b="18703"/>
          <a:stretch/>
        </p:blipFill>
        <p:spPr>
          <a:xfrm>
            <a:off x="948911" y="3861048"/>
            <a:ext cx="2997707" cy="2160000"/>
          </a:xfrm>
          <a:prstGeom prst="rect">
            <a:avLst/>
          </a:prstGeom>
        </p:spPr>
      </p:pic>
      <p:sp>
        <p:nvSpPr>
          <p:cNvPr id="29" name="椭圆 28">
            <a:extLst>
              <a:ext uri="{FF2B5EF4-FFF2-40B4-BE49-F238E27FC236}">
                <a16:creationId xmlns:a16="http://schemas.microsoft.com/office/drawing/2014/main" xmlns="" id="{5D6E1E4A-CB3A-4206-90B6-47865E6A8764}"/>
              </a:ext>
            </a:extLst>
          </p:cNvPr>
          <p:cNvSpPr/>
          <p:nvPr/>
        </p:nvSpPr>
        <p:spPr>
          <a:xfrm>
            <a:off x="1907704" y="4437112"/>
            <a:ext cx="576064" cy="34561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xmlns="" id="{5504F5FD-5235-46DB-AAF4-F75F6A6C74E2}"/>
              </a:ext>
            </a:extLst>
          </p:cNvPr>
          <p:cNvSpPr/>
          <p:nvPr/>
        </p:nvSpPr>
        <p:spPr>
          <a:xfrm>
            <a:off x="1763688" y="4947071"/>
            <a:ext cx="576064" cy="34561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xmlns="" id="{CC70AF0B-E2CC-49DF-BC7F-D6D5482FC93E}"/>
              </a:ext>
            </a:extLst>
          </p:cNvPr>
          <p:cNvSpPr/>
          <p:nvPr/>
        </p:nvSpPr>
        <p:spPr>
          <a:xfrm>
            <a:off x="2267414" y="4870387"/>
            <a:ext cx="576064" cy="34561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xmlns="" id="{9F860844-7498-4C6E-8355-1942581959D1}"/>
              </a:ext>
            </a:extLst>
          </p:cNvPr>
          <p:cNvSpPr txBox="1"/>
          <p:nvPr/>
        </p:nvSpPr>
        <p:spPr>
          <a:xfrm>
            <a:off x="611560" y="601667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b="1" dirty="0"/>
              <a:t>‘Magic finger’ used for HEPS magnet</a:t>
            </a:r>
            <a:endParaRPr lang="zh-CN" altLang="en-US" b="1" dirty="0"/>
          </a:p>
        </p:txBody>
      </p:sp>
      <p:sp>
        <p:nvSpPr>
          <p:cNvPr id="36" name="内容占位符 1">
            <a:extLst>
              <a:ext uri="{FF2B5EF4-FFF2-40B4-BE49-F238E27FC236}">
                <a16:creationId xmlns:a16="http://schemas.microsoft.com/office/drawing/2014/main" xmlns="" id="{529888C3-CC6B-45F8-9FFB-E0D10A997D61}"/>
              </a:ext>
            </a:extLst>
          </p:cNvPr>
          <p:cNvSpPr txBox="1">
            <a:spLocks/>
          </p:cNvSpPr>
          <p:nvPr/>
        </p:nvSpPr>
        <p:spPr>
          <a:xfrm>
            <a:off x="5532763" y="3311420"/>
            <a:ext cx="3384376" cy="6542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l"/>
              <a:defRPr lang="zh-CN" altLang="en-US" sz="3200" kern="1200" baseline="0" smtClean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lang="zh-CN" altLang="en-US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lang="zh-CN" alt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lang="zh-CN" alt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Pole chamfering</a:t>
            </a: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70F5E9C0-3189-49FA-AF40-28CF86D640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6" t="27425" r="30021" b="23418"/>
          <a:stretch/>
        </p:blipFill>
        <p:spPr>
          <a:xfrm>
            <a:off x="4307229" y="3861048"/>
            <a:ext cx="2353003" cy="2160000"/>
          </a:xfrm>
          <a:prstGeom prst="rect">
            <a:avLst/>
          </a:prstGeom>
        </p:spPr>
      </p:pic>
      <p:sp>
        <p:nvSpPr>
          <p:cNvPr id="39" name="椭圆 38">
            <a:extLst>
              <a:ext uri="{FF2B5EF4-FFF2-40B4-BE49-F238E27FC236}">
                <a16:creationId xmlns:a16="http://schemas.microsoft.com/office/drawing/2014/main" xmlns="" id="{CFFCEF25-B983-4F2D-B756-98265FD70155}"/>
              </a:ext>
            </a:extLst>
          </p:cNvPr>
          <p:cNvSpPr/>
          <p:nvPr/>
        </p:nvSpPr>
        <p:spPr>
          <a:xfrm>
            <a:off x="5112328" y="4782731"/>
            <a:ext cx="576064" cy="34561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xmlns="" id="{BE44E740-964C-447F-BD24-6F5F6545673F}"/>
              </a:ext>
            </a:extLst>
          </p:cNvPr>
          <p:cNvSpPr txBox="1"/>
          <p:nvPr/>
        </p:nvSpPr>
        <p:spPr>
          <a:xfrm>
            <a:off x="6701986" y="3918535"/>
            <a:ext cx="19744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2000" b="1" dirty="0"/>
              <a:t>Chamfering on the pole end can correct the field errors as well as reduce the saturation of the pole corner.</a:t>
            </a:r>
            <a:endParaRPr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00144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xmlns="" id="{66C829B0-7781-4AD5-B9A0-4CA22E0D6A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Compromise of various factors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xmlns="" id="{DEE046D4-2270-4C08-AEFF-2A07FE1AF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Magnet design – considerations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78C9A51-F2BB-4F16-9597-F94541FCA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760985"/>
            <a:ext cx="6924675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Contents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1829523" y="1484784"/>
            <a:ext cx="612775" cy="561975"/>
          </a:xfrm>
        </p:spPr>
        <p:txBody>
          <a:bodyPr/>
          <a:lstStyle/>
          <a:p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1"/>
          </p:nvPr>
        </p:nvSpPr>
        <p:spPr>
          <a:xfrm>
            <a:off x="2452543" y="1484784"/>
            <a:ext cx="4738688" cy="561974"/>
          </a:xfrm>
        </p:spPr>
        <p:txBody>
          <a:bodyPr/>
          <a:lstStyle/>
          <a:p>
            <a:r>
              <a:rPr lang="en-US" altLang="zh-CN" dirty="0"/>
              <a:t>Introduction and basic theories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2"/>
          </p:nvPr>
        </p:nvSpPr>
        <p:spPr>
          <a:xfrm>
            <a:off x="1829523" y="2279690"/>
            <a:ext cx="612775" cy="561975"/>
          </a:xfrm>
        </p:spPr>
        <p:txBody>
          <a:bodyPr/>
          <a:lstStyle/>
          <a:p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2452543" y="2279689"/>
            <a:ext cx="4738688" cy="561974"/>
          </a:xfrm>
        </p:spPr>
        <p:txBody>
          <a:bodyPr>
            <a:normAutofit/>
          </a:bodyPr>
          <a:lstStyle/>
          <a:p>
            <a:r>
              <a:rPr lang="en-US" altLang="zh-CN" dirty="0"/>
              <a:t>Iron dominated electromagnet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4"/>
          </p:nvPr>
        </p:nvSpPr>
        <p:spPr>
          <a:xfrm>
            <a:off x="1829523" y="3074596"/>
            <a:ext cx="612775" cy="561975"/>
          </a:xfrm>
        </p:spPr>
        <p:txBody>
          <a:bodyPr/>
          <a:lstStyle/>
          <a:p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2452543" y="3074594"/>
            <a:ext cx="4738688" cy="561976"/>
          </a:xfrm>
        </p:spPr>
        <p:txBody>
          <a:bodyPr>
            <a:normAutofit/>
          </a:bodyPr>
          <a:lstStyle/>
          <a:p>
            <a:r>
              <a:rPr lang="en-US" altLang="zh-CN" dirty="0"/>
              <a:t>Superconducting magnet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6"/>
          </p:nvPr>
        </p:nvSpPr>
        <p:spPr>
          <a:xfrm>
            <a:off x="1829523" y="3869502"/>
            <a:ext cx="612775" cy="561975"/>
          </a:xfrm>
        </p:spPr>
        <p:txBody>
          <a:bodyPr/>
          <a:lstStyle/>
          <a:p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7"/>
          </p:nvPr>
        </p:nvSpPr>
        <p:spPr>
          <a:xfrm>
            <a:off x="2452543" y="3869501"/>
            <a:ext cx="4738688" cy="561974"/>
          </a:xfrm>
        </p:spPr>
        <p:txBody>
          <a:bodyPr/>
          <a:lstStyle/>
          <a:p>
            <a:r>
              <a:rPr lang="en-US" altLang="zh-CN" dirty="0"/>
              <a:t>Permanent magnet</a:t>
            </a:r>
            <a:endParaRPr lang="zh-CN" altLang="en-US" dirty="0"/>
          </a:p>
        </p:txBody>
      </p:sp>
      <p:sp>
        <p:nvSpPr>
          <p:cNvPr id="11" name="文本占位符 8">
            <a:extLst>
              <a:ext uri="{FF2B5EF4-FFF2-40B4-BE49-F238E27FC236}">
                <a16:creationId xmlns:a16="http://schemas.microsoft.com/office/drawing/2014/main" xmlns="" id="{EE1C1131-7538-4B26-BF92-D23BD898B4D8}"/>
              </a:ext>
            </a:extLst>
          </p:cNvPr>
          <p:cNvSpPr txBox="1">
            <a:spLocks/>
          </p:cNvSpPr>
          <p:nvPr/>
        </p:nvSpPr>
        <p:spPr>
          <a:xfrm>
            <a:off x="1819278" y="4664408"/>
            <a:ext cx="612775" cy="561975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 sz="2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5</a:t>
            </a:r>
            <a:endParaRPr lang="zh-CN" altLang="en-US" dirty="0"/>
          </a:p>
        </p:txBody>
      </p:sp>
      <p:sp>
        <p:nvSpPr>
          <p:cNvPr id="12" name="文本占位符 9">
            <a:extLst>
              <a:ext uri="{FF2B5EF4-FFF2-40B4-BE49-F238E27FC236}">
                <a16:creationId xmlns:a16="http://schemas.microsoft.com/office/drawing/2014/main" xmlns="" id="{0A1D7669-33DD-4A4B-9CA6-4937CDC48E0B}"/>
              </a:ext>
            </a:extLst>
          </p:cNvPr>
          <p:cNvSpPr txBox="1">
            <a:spLocks/>
          </p:cNvSpPr>
          <p:nvPr/>
        </p:nvSpPr>
        <p:spPr>
          <a:xfrm>
            <a:off x="2442298" y="4664406"/>
            <a:ext cx="4738688" cy="56197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Magnetic field measurement</a:t>
            </a:r>
            <a:endParaRPr lang="zh-CN" altLang="en-US" dirty="0"/>
          </a:p>
        </p:txBody>
      </p:sp>
      <p:sp>
        <p:nvSpPr>
          <p:cNvPr id="14" name="文本占位符 8">
            <a:extLst>
              <a:ext uri="{FF2B5EF4-FFF2-40B4-BE49-F238E27FC236}">
                <a16:creationId xmlns:a16="http://schemas.microsoft.com/office/drawing/2014/main" xmlns="" id="{43FE7E6D-4EF7-411F-B2E7-A16549B2F167}"/>
              </a:ext>
            </a:extLst>
          </p:cNvPr>
          <p:cNvSpPr txBox="1">
            <a:spLocks/>
          </p:cNvSpPr>
          <p:nvPr/>
        </p:nvSpPr>
        <p:spPr>
          <a:xfrm>
            <a:off x="1819278" y="5459313"/>
            <a:ext cx="612775" cy="561975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 sz="2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6</a:t>
            </a:r>
            <a:endParaRPr lang="zh-CN" altLang="en-US" dirty="0"/>
          </a:p>
        </p:txBody>
      </p:sp>
      <p:sp>
        <p:nvSpPr>
          <p:cNvPr id="15" name="文本占位符 9">
            <a:extLst>
              <a:ext uri="{FF2B5EF4-FFF2-40B4-BE49-F238E27FC236}">
                <a16:creationId xmlns:a16="http://schemas.microsoft.com/office/drawing/2014/main" xmlns="" id="{D9056197-68B8-43F5-B582-9E516EB97CD6}"/>
              </a:ext>
            </a:extLst>
          </p:cNvPr>
          <p:cNvSpPr txBox="1">
            <a:spLocks/>
          </p:cNvSpPr>
          <p:nvPr/>
        </p:nvSpPr>
        <p:spPr>
          <a:xfrm>
            <a:off x="2442298" y="5459313"/>
            <a:ext cx="4738688" cy="56197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Special topics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ABAB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ABAB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ABAB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ABAB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1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ABABA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 build="p"/>
      <p:bldP spid="12" grpId="0" build="p"/>
      <p:bldP spid="1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xmlns="" id="{D505FEE2-BBFB-4381-8E73-1893DDC9B2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Dipole</a:t>
            </a:r>
            <a:r>
              <a:rPr lang="zh-CN" altLang="en-US" dirty="0"/>
              <a:t>：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sz="2000" dirty="0"/>
          </a:p>
          <a:p>
            <a:endParaRPr lang="en-US" altLang="zh-CN" sz="800" dirty="0"/>
          </a:p>
          <a:p>
            <a:r>
              <a:rPr lang="en-US" altLang="zh-CN" dirty="0"/>
              <a:t>Quadrupole</a:t>
            </a:r>
            <a:r>
              <a:rPr lang="zh-CN" altLang="en-US" dirty="0"/>
              <a:t>：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xmlns="" id="{FCDFF3CA-825B-43B3-92CA-686102992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Magnet design – excitation current</a:t>
            </a:r>
            <a:endParaRPr lang="zh-CN" altLang="en-US" dirty="0"/>
          </a:p>
        </p:txBody>
      </p:sp>
      <p:graphicFrame>
        <p:nvGraphicFramePr>
          <p:cNvPr id="4" name="对象 3">
            <a:extLst>
              <a:ext uri="{FF2B5EF4-FFF2-40B4-BE49-F238E27FC236}">
                <a16:creationId xmlns:a16="http://schemas.microsoft.com/office/drawing/2014/main" xmlns="" id="{CA906D7F-5CAC-4BAF-A0A1-41E7469869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9504222"/>
              </p:ext>
            </p:extLst>
          </p:nvPr>
        </p:nvGraphicFramePr>
        <p:xfrm>
          <a:off x="534988" y="2205038"/>
          <a:ext cx="45212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42" name="Equation" r:id="rId3" imgW="2260440" imgH="469800" progId="Equation.DSMT4">
                  <p:embed/>
                </p:oleObj>
              </mc:Choice>
              <mc:Fallback>
                <p:oleObj name="Equation" r:id="rId3" imgW="2260440" imgH="469800" progId="Equation.DSMT4">
                  <p:embed/>
                  <p:pic>
                    <p:nvPicPr>
                      <p:cNvPr id="10" name="对象 9">
                        <a:extLst>
                          <a:ext uri="{FF2B5EF4-FFF2-40B4-BE49-F238E27FC236}">
                            <a16:creationId xmlns:a16="http://schemas.microsoft.com/office/drawing/2014/main" xmlns="" id="{D7EEC6BB-4DED-4A0A-9212-42148A07738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988" y="2205038"/>
                        <a:ext cx="4521200" cy="939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xmlns="" id="{B8B1C2D1-F5C6-46DB-A269-45BD18B9A0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1322309"/>
              </p:ext>
            </p:extLst>
          </p:nvPr>
        </p:nvGraphicFramePr>
        <p:xfrm>
          <a:off x="3386832" y="1160038"/>
          <a:ext cx="14732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43" name="Equation" r:id="rId5" imgW="736560" imgH="291960" progId="Equation.DSMT4">
                  <p:embed/>
                </p:oleObj>
              </mc:Choice>
              <mc:Fallback>
                <p:oleObj name="Equation" r:id="rId5" imgW="736560" imgH="291960" progId="Equation.DSMT4">
                  <p:embed/>
                  <p:pic>
                    <p:nvPicPr>
                      <p:cNvPr id="4" name="对象 3">
                        <a:extLst>
                          <a:ext uri="{FF2B5EF4-FFF2-40B4-BE49-F238E27FC236}">
                            <a16:creationId xmlns:a16="http://schemas.microsoft.com/office/drawing/2014/main" xmlns="" id="{CA906D7F-5CAC-4BAF-A0A1-41E74698692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6832" y="1160038"/>
                        <a:ext cx="1473200" cy="584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BB37EB77-A542-4F2E-87E2-9F546F406BA3}"/>
              </a:ext>
            </a:extLst>
          </p:cNvPr>
          <p:cNvSpPr txBox="1"/>
          <p:nvPr/>
        </p:nvSpPr>
        <p:spPr>
          <a:xfrm>
            <a:off x="547688" y="1772816"/>
            <a:ext cx="4201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b="1" dirty="0"/>
              <a:t>Divide the integral path into 3 segments:</a:t>
            </a:r>
            <a:endParaRPr lang="zh-CN" altLang="en-US" b="1" dirty="0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xmlns="" id="{F5191CED-171A-446B-AEA5-736E737A018C}"/>
              </a:ext>
            </a:extLst>
          </p:cNvPr>
          <p:cNvSpPr/>
          <p:nvPr/>
        </p:nvSpPr>
        <p:spPr>
          <a:xfrm>
            <a:off x="1959429" y="2280568"/>
            <a:ext cx="1316427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xmlns="" id="{7B9BDE7C-F477-45C3-AFA1-5FF37D386A5F}"/>
              </a:ext>
            </a:extLst>
          </p:cNvPr>
          <p:cNvSpPr/>
          <p:nvPr/>
        </p:nvSpPr>
        <p:spPr>
          <a:xfrm>
            <a:off x="3420705" y="2278137"/>
            <a:ext cx="1316427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80D8193F-E253-4E02-A6AA-3683F34FCFE5}"/>
              </a:ext>
            </a:extLst>
          </p:cNvPr>
          <p:cNvSpPr txBox="1"/>
          <p:nvPr/>
        </p:nvSpPr>
        <p:spPr>
          <a:xfrm>
            <a:off x="1494606" y="3131676"/>
            <a:ext cx="2069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altLang="zh-CN" b="1" i="1" dirty="0" err="1">
                <a:solidFill>
                  <a:srgbClr val="FF0000"/>
                </a:solidFill>
              </a:rPr>
              <a:t>I</a:t>
            </a:r>
            <a:r>
              <a:rPr lang="en-US" altLang="zh-CN" b="1" i="1" baseline="-25000" dirty="0" err="1">
                <a:solidFill>
                  <a:srgbClr val="FF0000"/>
                </a:solidFill>
              </a:rPr>
              <a:t>iron</a:t>
            </a:r>
            <a:r>
              <a:rPr lang="en-US" altLang="zh-CN" b="1" dirty="0">
                <a:solidFill>
                  <a:srgbClr val="FF0000"/>
                </a:solidFill>
              </a:rPr>
              <a:t>, a small value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58EB5493-F099-4413-8629-5AC1DFBFF19E}"/>
              </a:ext>
            </a:extLst>
          </p:cNvPr>
          <p:cNvSpPr txBox="1"/>
          <p:nvPr/>
        </p:nvSpPr>
        <p:spPr>
          <a:xfrm>
            <a:off x="3275856" y="3131676"/>
            <a:ext cx="1596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altLang="zh-CN" b="1" dirty="0">
                <a:solidFill>
                  <a:srgbClr val="FF0000"/>
                </a:solidFill>
              </a:rPr>
              <a:t>Zero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16" name="对象 15">
            <a:extLst>
              <a:ext uri="{FF2B5EF4-FFF2-40B4-BE49-F238E27FC236}">
                <a16:creationId xmlns:a16="http://schemas.microsoft.com/office/drawing/2014/main" xmlns="" id="{B0640AF3-804A-4394-B833-3651FCB701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6833393"/>
              </p:ext>
            </p:extLst>
          </p:nvPr>
        </p:nvGraphicFramePr>
        <p:xfrm>
          <a:off x="547688" y="3501504"/>
          <a:ext cx="26416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44" name="Equation" r:id="rId7" imgW="1320480" imgH="431640" progId="Equation.DSMT4">
                  <p:embed/>
                </p:oleObj>
              </mc:Choice>
              <mc:Fallback>
                <p:oleObj name="Equation" r:id="rId7" imgW="1320480" imgH="431640" progId="Equation.DSMT4">
                  <p:embed/>
                  <p:pic>
                    <p:nvPicPr>
                      <p:cNvPr id="4" name="对象 3">
                        <a:extLst>
                          <a:ext uri="{FF2B5EF4-FFF2-40B4-BE49-F238E27FC236}">
                            <a16:creationId xmlns:a16="http://schemas.microsoft.com/office/drawing/2014/main" xmlns="" id="{CA906D7F-5CAC-4BAF-A0A1-41E74698692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688" y="3501504"/>
                        <a:ext cx="2641600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78386B24-6311-4F32-B634-1DDD3C5C956E}"/>
              </a:ext>
            </a:extLst>
          </p:cNvPr>
          <p:cNvSpPr txBox="1"/>
          <p:nvPr/>
        </p:nvSpPr>
        <p:spPr>
          <a:xfrm>
            <a:off x="3267720" y="3748638"/>
            <a:ext cx="5696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b="1" i="1" dirty="0"/>
              <a:t>f</a:t>
            </a:r>
            <a:r>
              <a:rPr lang="en-US" altLang="zh-CN" b="1" dirty="0"/>
              <a:t>, ampere factor, about 1.01~1.06 for unsaturated magnet</a:t>
            </a:r>
            <a:endParaRPr lang="zh-CN" altLang="en-US" b="1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89EFA107-0278-46E2-9A9C-893F57BB0661}"/>
              </a:ext>
            </a:extLst>
          </p:cNvPr>
          <p:cNvSpPr txBox="1"/>
          <p:nvPr/>
        </p:nvSpPr>
        <p:spPr>
          <a:xfrm>
            <a:off x="1906871" y="1267472"/>
            <a:ext cx="1585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b="1" dirty="0"/>
              <a:t>Ampere’s law</a:t>
            </a:r>
            <a:endParaRPr lang="zh-CN" altLang="en-US" b="1" dirty="0"/>
          </a:p>
        </p:txBody>
      </p:sp>
      <p:graphicFrame>
        <p:nvGraphicFramePr>
          <p:cNvPr id="21" name="对象 20">
            <a:extLst>
              <a:ext uri="{FF2B5EF4-FFF2-40B4-BE49-F238E27FC236}">
                <a16:creationId xmlns:a16="http://schemas.microsoft.com/office/drawing/2014/main" xmlns="" id="{EE6E07C0-E3DF-44F5-8DB8-93021386F1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6687270"/>
              </p:ext>
            </p:extLst>
          </p:nvPr>
        </p:nvGraphicFramePr>
        <p:xfrm>
          <a:off x="724025" y="5155541"/>
          <a:ext cx="35306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45" name="Equation" r:id="rId9" imgW="1765080" imgH="469800" progId="Equation.DSMT4">
                  <p:embed/>
                </p:oleObj>
              </mc:Choice>
              <mc:Fallback>
                <p:oleObj name="Equation" r:id="rId9" imgW="1765080" imgH="469800" progId="Equation.DSMT4">
                  <p:embed/>
                  <p:pic>
                    <p:nvPicPr>
                      <p:cNvPr id="4" name="对象 3">
                        <a:extLst>
                          <a:ext uri="{FF2B5EF4-FFF2-40B4-BE49-F238E27FC236}">
                            <a16:creationId xmlns:a16="http://schemas.microsoft.com/office/drawing/2014/main" xmlns="" id="{CA906D7F-5CAC-4BAF-A0A1-41E74698692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4025" y="5155541"/>
                        <a:ext cx="3530600" cy="939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0A6C32D1-BCAE-45CC-B567-86BCB0F63B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90008" y="1628800"/>
            <a:ext cx="3745024" cy="1800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CF485D54-D469-473A-A744-7DC7B1AC4D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23432" y="4221328"/>
            <a:ext cx="2476318" cy="2160000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xmlns="" id="{81E9CE23-A9A4-4E73-83B2-439A8F8CE123}"/>
              </a:ext>
            </a:extLst>
          </p:cNvPr>
          <p:cNvSpPr txBox="1"/>
          <p:nvPr/>
        </p:nvSpPr>
        <p:spPr>
          <a:xfrm>
            <a:off x="6660232" y="4293096"/>
            <a:ext cx="2304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b="1" dirty="0"/>
              <a:t>Use same method to calculate the </a:t>
            </a:r>
            <a:r>
              <a:rPr lang="en-US" altLang="zh-CN" b="1" dirty="0" err="1"/>
              <a:t>exci-tation</a:t>
            </a:r>
            <a:r>
              <a:rPr lang="en-US" altLang="zh-CN" b="1" dirty="0"/>
              <a:t> current of </a:t>
            </a:r>
            <a:r>
              <a:rPr lang="en-US" altLang="zh-CN" b="1" dirty="0">
                <a:solidFill>
                  <a:srgbClr val="0000FF"/>
                </a:solidFill>
              </a:rPr>
              <a:t>sextupole</a:t>
            </a:r>
            <a:r>
              <a:rPr lang="en-US" altLang="zh-CN" b="1" dirty="0"/>
              <a:t>, noting that </a:t>
            </a:r>
            <a:endParaRPr lang="zh-CN" altLang="en-US" b="1" dirty="0"/>
          </a:p>
        </p:txBody>
      </p:sp>
      <p:graphicFrame>
        <p:nvGraphicFramePr>
          <p:cNvPr id="27" name="对象 26">
            <a:extLst>
              <a:ext uri="{FF2B5EF4-FFF2-40B4-BE49-F238E27FC236}">
                <a16:creationId xmlns:a16="http://schemas.microsoft.com/office/drawing/2014/main" xmlns="" id="{7B9B9811-7335-42BF-9055-BAC5B1BEE8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6209203"/>
              </p:ext>
            </p:extLst>
          </p:nvPr>
        </p:nvGraphicFramePr>
        <p:xfrm>
          <a:off x="6918325" y="5461000"/>
          <a:ext cx="1471613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46" name="Equation" r:id="rId13" imgW="736560" imgH="419040" progId="Equation.DSMT4">
                  <p:embed/>
                </p:oleObj>
              </mc:Choice>
              <mc:Fallback>
                <p:oleObj name="Equation" r:id="rId13" imgW="736560" imgH="419040" progId="Equation.DSMT4">
                  <p:embed/>
                  <p:pic>
                    <p:nvPicPr>
                      <p:cNvPr id="16" name="对象 15">
                        <a:extLst>
                          <a:ext uri="{FF2B5EF4-FFF2-40B4-BE49-F238E27FC236}">
                            <a16:creationId xmlns:a16="http://schemas.microsoft.com/office/drawing/2014/main" xmlns="" id="{0C8C1159-9E47-4D4F-A448-39FDAA9E089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8325" y="5461000"/>
                        <a:ext cx="1471613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1343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xmlns="" id="{CF00392F-914E-4C3B-B3F1-429C21CF5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For the current density     of coil</a:t>
            </a:r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r>
              <a:rPr lang="en-US" altLang="zh-CN" dirty="0"/>
              <a:t>Cooling water calculation</a:t>
            </a:r>
          </a:p>
          <a:p>
            <a:pPr lvl="1"/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xmlns="" id="{D065B164-D5EC-4178-ADA4-A0B8495BC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Magnet design – cooling water</a:t>
            </a:r>
            <a:endParaRPr lang="zh-CN" altLang="en-US" dirty="0"/>
          </a:p>
        </p:txBody>
      </p:sp>
      <p:graphicFrame>
        <p:nvGraphicFramePr>
          <p:cNvPr id="4" name="对象 3">
            <a:extLst>
              <a:ext uri="{FF2B5EF4-FFF2-40B4-BE49-F238E27FC236}">
                <a16:creationId xmlns:a16="http://schemas.microsoft.com/office/drawing/2014/main" xmlns="" id="{45D3A960-3C58-45D3-A1EB-049FCBAA4D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0052878"/>
              </p:ext>
            </p:extLst>
          </p:nvPr>
        </p:nvGraphicFramePr>
        <p:xfrm>
          <a:off x="4510832" y="1196752"/>
          <a:ext cx="349200" cy="41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34" name="Equation" r:id="rId3" imgW="139680" imgH="164880" progId="Equation.DSMT4">
                  <p:embed/>
                </p:oleObj>
              </mc:Choice>
              <mc:Fallback>
                <p:oleObj name="Equation" r:id="rId3" imgW="139680" imgH="164880" progId="Equation.DSMT4">
                  <p:embed/>
                  <p:pic>
                    <p:nvPicPr>
                      <p:cNvPr id="27" name="对象 26">
                        <a:extLst>
                          <a:ext uri="{FF2B5EF4-FFF2-40B4-BE49-F238E27FC236}">
                            <a16:creationId xmlns:a16="http://schemas.microsoft.com/office/drawing/2014/main" xmlns="" id="{7B9B9811-7335-42BF-9055-BAC5B1BEE85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0832" y="1196752"/>
                        <a:ext cx="349200" cy="412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xmlns="" id="{33924EBD-6CCB-4A89-B0D4-B7B6FB3EE8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9448757"/>
              </p:ext>
            </p:extLst>
          </p:nvPr>
        </p:nvGraphicFramePr>
        <p:xfrm>
          <a:off x="824632" y="1628800"/>
          <a:ext cx="1980720" cy="583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35" name="Equation" r:id="rId5" imgW="990360" imgH="291960" progId="Equation.DSMT4">
                  <p:embed/>
                </p:oleObj>
              </mc:Choice>
              <mc:Fallback>
                <p:oleObj name="Equation" r:id="rId5" imgW="990360" imgH="291960" progId="Equation.DSMT4">
                  <p:embed/>
                  <p:pic>
                    <p:nvPicPr>
                      <p:cNvPr id="4" name="对象 3">
                        <a:extLst>
                          <a:ext uri="{FF2B5EF4-FFF2-40B4-BE49-F238E27FC236}">
                            <a16:creationId xmlns:a16="http://schemas.microsoft.com/office/drawing/2014/main" xmlns="" id="{45D3A960-3C58-45D3-A1EB-049FCBAA4DB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632" y="1628800"/>
                        <a:ext cx="1980720" cy="5839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>
            <a:extLst>
              <a:ext uri="{FF2B5EF4-FFF2-40B4-BE49-F238E27FC236}">
                <a16:creationId xmlns:a16="http://schemas.microsoft.com/office/drawing/2014/main" xmlns="" id="{08E1EDC2-8A69-4CFF-8114-AC5C2D1044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3709698"/>
              </p:ext>
            </p:extLst>
          </p:nvPr>
        </p:nvGraphicFramePr>
        <p:xfrm>
          <a:off x="824632" y="2132856"/>
          <a:ext cx="22352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36" name="Equation" r:id="rId7" imgW="1117440" imgH="291960" progId="Equation.DSMT4">
                  <p:embed/>
                </p:oleObj>
              </mc:Choice>
              <mc:Fallback>
                <p:oleObj name="Equation" r:id="rId7" imgW="1117440" imgH="291960" progId="Equation.DSMT4">
                  <p:embed/>
                  <p:pic>
                    <p:nvPicPr>
                      <p:cNvPr id="5" name="对象 4">
                        <a:extLst>
                          <a:ext uri="{FF2B5EF4-FFF2-40B4-BE49-F238E27FC236}">
                            <a16:creationId xmlns:a16="http://schemas.microsoft.com/office/drawing/2014/main" xmlns="" id="{33924EBD-6CCB-4A89-B0D4-B7B6FB3EE80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632" y="2132856"/>
                        <a:ext cx="2235200" cy="584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B34B587E-D032-45B7-BD87-BF2C288E5BC5}"/>
              </a:ext>
            </a:extLst>
          </p:cNvPr>
          <p:cNvSpPr txBox="1"/>
          <p:nvPr/>
        </p:nvSpPr>
        <p:spPr>
          <a:xfrm>
            <a:off x="3203848" y="1736094"/>
            <a:ext cx="1403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b="1" dirty="0"/>
              <a:t>Air cooling</a:t>
            </a:r>
            <a:endParaRPr lang="zh-CN" altLang="en-US" b="1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836A945F-0349-4689-838E-14895D13639C}"/>
              </a:ext>
            </a:extLst>
          </p:cNvPr>
          <p:cNvSpPr txBox="1"/>
          <p:nvPr/>
        </p:nvSpPr>
        <p:spPr>
          <a:xfrm>
            <a:off x="3203848" y="2240290"/>
            <a:ext cx="1860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b="1" dirty="0"/>
              <a:t>Water cooling</a:t>
            </a:r>
            <a:endParaRPr lang="zh-CN" altLang="en-US" b="1" dirty="0"/>
          </a:p>
        </p:txBody>
      </p:sp>
      <p:graphicFrame>
        <p:nvGraphicFramePr>
          <p:cNvPr id="11" name="对象 10">
            <a:extLst>
              <a:ext uri="{FF2B5EF4-FFF2-40B4-BE49-F238E27FC236}">
                <a16:creationId xmlns:a16="http://schemas.microsoft.com/office/drawing/2014/main" xmlns="" id="{43C987DE-7CE6-450F-9B33-236BD2C698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1094985"/>
              </p:ext>
            </p:extLst>
          </p:nvPr>
        </p:nvGraphicFramePr>
        <p:xfrm>
          <a:off x="755576" y="3439274"/>
          <a:ext cx="3048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37" name="Equation" r:id="rId9" imgW="152280" imgH="164880" progId="Equation.DSMT4">
                  <p:embed/>
                </p:oleObj>
              </mc:Choice>
              <mc:Fallback>
                <p:oleObj name="Equation" r:id="rId9" imgW="152280" imgH="164880" progId="Equation.DSMT4">
                  <p:embed/>
                  <p:pic>
                    <p:nvPicPr>
                      <p:cNvPr id="5" name="对象 4">
                        <a:extLst>
                          <a:ext uri="{FF2B5EF4-FFF2-40B4-BE49-F238E27FC236}">
                            <a16:creationId xmlns:a16="http://schemas.microsoft.com/office/drawing/2014/main" xmlns="" id="{33924EBD-6CCB-4A89-B0D4-B7B6FB3EE80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3439274"/>
                        <a:ext cx="304800" cy="33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B507E210-5FB6-479B-B10F-34752536EB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12328" y="1655398"/>
            <a:ext cx="1152000" cy="1152000"/>
          </a:xfrm>
          <a:prstGeom prst="rect">
            <a:avLst/>
          </a:prstGeom>
        </p:spPr>
      </p:pic>
      <p:graphicFrame>
        <p:nvGraphicFramePr>
          <p:cNvPr id="14" name="对象 13">
            <a:extLst>
              <a:ext uri="{FF2B5EF4-FFF2-40B4-BE49-F238E27FC236}">
                <a16:creationId xmlns:a16="http://schemas.microsoft.com/office/drawing/2014/main" xmlns="" id="{820DC42C-C87F-499C-B0E1-F6007524DB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6045955"/>
              </p:ext>
            </p:extLst>
          </p:nvPr>
        </p:nvGraphicFramePr>
        <p:xfrm>
          <a:off x="755576" y="3828441"/>
          <a:ext cx="4572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38" name="Equation" r:id="rId12" imgW="228600" imgH="203040" progId="Equation.DSMT4">
                  <p:embed/>
                </p:oleObj>
              </mc:Choice>
              <mc:Fallback>
                <p:oleObj name="Equation" r:id="rId12" imgW="228600" imgH="203040" progId="Equation.DSMT4">
                  <p:embed/>
                  <p:pic>
                    <p:nvPicPr>
                      <p:cNvPr id="11" name="对象 10">
                        <a:extLst>
                          <a:ext uri="{FF2B5EF4-FFF2-40B4-BE49-F238E27FC236}">
                            <a16:creationId xmlns:a16="http://schemas.microsoft.com/office/drawing/2014/main" xmlns="" id="{43C987DE-7CE6-450F-9B33-236BD2C6985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3828441"/>
                        <a:ext cx="457200" cy="40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对象 14">
            <a:extLst>
              <a:ext uri="{FF2B5EF4-FFF2-40B4-BE49-F238E27FC236}">
                <a16:creationId xmlns:a16="http://schemas.microsoft.com/office/drawing/2014/main" xmlns="" id="{8677A5B8-4BEA-448E-BAE5-E32930C204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3347511"/>
              </p:ext>
            </p:extLst>
          </p:nvPr>
        </p:nvGraphicFramePr>
        <p:xfrm>
          <a:off x="755576" y="5926678"/>
          <a:ext cx="3302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39" name="Equation" r:id="rId14" imgW="164880" imgH="164880" progId="Equation.DSMT4">
                  <p:embed/>
                </p:oleObj>
              </mc:Choice>
              <mc:Fallback>
                <p:oleObj name="Equation" r:id="rId14" imgW="164880" imgH="164880" progId="Equation.DSMT4">
                  <p:embed/>
                  <p:pic>
                    <p:nvPicPr>
                      <p:cNvPr id="14" name="对象 13">
                        <a:extLst>
                          <a:ext uri="{FF2B5EF4-FFF2-40B4-BE49-F238E27FC236}">
                            <a16:creationId xmlns:a16="http://schemas.microsoft.com/office/drawing/2014/main" xmlns="" id="{820DC42C-C87F-499C-B0E1-F6007524DB4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5926678"/>
                        <a:ext cx="330200" cy="33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对象 15">
            <a:extLst>
              <a:ext uri="{FF2B5EF4-FFF2-40B4-BE49-F238E27FC236}">
                <a16:creationId xmlns:a16="http://schemas.microsoft.com/office/drawing/2014/main" xmlns="" id="{8528DC68-6558-47C4-B6F0-6304418953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8194413"/>
              </p:ext>
            </p:extLst>
          </p:nvPr>
        </p:nvGraphicFramePr>
        <p:xfrm>
          <a:off x="755576" y="4293808"/>
          <a:ext cx="2540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40" name="Equation" r:id="rId16" imgW="126720" imgH="164880" progId="Equation.DSMT4">
                  <p:embed/>
                </p:oleObj>
              </mc:Choice>
              <mc:Fallback>
                <p:oleObj name="Equation" r:id="rId16" imgW="126720" imgH="164880" progId="Equation.DSMT4">
                  <p:embed/>
                  <p:pic>
                    <p:nvPicPr>
                      <p:cNvPr id="15" name="对象 14">
                        <a:extLst>
                          <a:ext uri="{FF2B5EF4-FFF2-40B4-BE49-F238E27FC236}">
                            <a16:creationId xmlns:a16="http://schemas.microsoft.com/office/drawing/2014/main" xmlns="" id="{8677A5B8-4BEA-448E-BAE5-E32930C204D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4293808"/>
                        <a:ext cx="254000" cy="33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对象 16">
            <a:extLst>
              <a:ext uri="{FF2B5EF4-FFF2-40B4-BE49-F238E27FC236}">
                <a16:creationId xmlns:a16="http://schemas.microsoft.com/office/drawing/2014/main" xmlns="" id="{5A5D11D3-66B6-42DF-84E8-28854921E8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4108768"/>
              </p:ext>
            </p:extLst>
          </p:nvPr>
        </p:nvGraphicFramePr>
        <p:xfrm>
          <a:off x="755576" y="5537509"/>
          <a:ext cx="5334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41" name="Equation" r:id="rId18" imgW="266400" imgH="164880" progId="Equation.DSMT4">
                  <p:embed/>
                </p:oleObj>
              </mc:Choice>
              <mc:Fallback>
                <p:oleObj name="Equation" r:id="rId18" imgW="266400" imgH="164880" progId="Equation.DSMT4">
                  <p:embed/>
                  <p:pic>
                    <p:nvPicPr>
                      <p:cNvPr id="14" name="对象 13">
                        <a:extLst>
                          <a:ext uri="{FF2B5EF4-FFF2-40B4-BE49-F238E27FC236}">
                            <a16:creationId xmlns:a16="http://schemas.microsoft.com/office/drawing/2014/main" xmlns="" id="{820DC42C-C87F-499C-B0E1-F6007524DB4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5537509"/>
                        <a:ext cx="533400" cy="33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对象 17">
            <a:extLst>
              <a:ext uri="{FF2B5EF4-FFF2-40B4-BE49-F238E27FC236}">
                <a16:creationId xmlns:a16="http://schemas.microsoft.com/office/drawing/2014/main" xmlns="" id="{CE61EB8F-C0B8-44C8-9F5E-6DE29B792F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8405705"/>
              </p:ext>
            </p:extLst>
          </p:nvPr>
        </p:nvGraphicFramePr>
        <p:xfrm>
          <a:off x="755576" y="4682975"/>
          <a:ext cx="2794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42" name="Equation" r:id="rId20" imgW="139680" imgH="164880" progId="Equation.DSMT4">
                  <p:embed/>
                </p:oleObj>
              </mc:Choice>
              <mc:Fallback>
                <p:oleObj name="Equation" r:id="rId20" imgW="139680" imgH="164880" progId="Equation.DSMT4">
                  <p:embed/>
                  <p:pic>
                    <p:nvPicPr>
                      <p:cNvPr id="15" name="对象 14">
                        <a:extLst>
                          <a:ext uri="{FF2B5EF4-FFF2-40B4-BE49-F238E27FC236}">
                            <a16:creationId xmlns:a16="http://schemas.microsoft.com/office/drawing/2014/main" xmlns="" id="{8677A5B8-4BEA-448E-BAE5-E32930C204D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4682975"/>
                        <a:ext cx="279400" cy="33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对象 18">
            <a:extLst>
              <a:ext uri="{FF2B5EF4-FFF2-40B4-BE49-F238E27FC236}">
                <a16:creationId xmlns:a16="http://schemas.microsoft.com/office/drawing/2014/main" xmlns="" id="{FDE17486-FC43-4AB6-B82F-950C949274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5908381"/>
              </p:ext>
            </p:extLst>
          </p:nvPr>
        </p:nvGraphicFramePr>
        <p:xfrm>
          <a:off x="755576" y="5072142"/>
          <a:ext cx="3048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43" name="Equation" r:id="rId22" imgW="152280" imgH="203040" progId="Equation.DSMT4">
                  <p:embed/>
                </p:oleObj>
              </mc:Choice>
              <mc:Fallback>
                <p:oleObj name="Equation" r:id="rId22" imgW="152280" imgH="203040" progId="Equation.DSMT4">
                  <p:embed/>
                  <p:pic>
                    <p:nvPicPr>
                      <p:cNvPr id="15" name="对象 14">
                        <a:extLst>
                          <a:ext uri="{FF2B5EF4-FFF2-40B4-BE49-F238E27FC236}">
                            <a16:creationId xmlns:a16="http://schemas.microsoft.com/office/drawing/2014/main" xmlns="" id="{8677A5B8-4BEA-448E-BAE5-E32930C204D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5072142"/>
                        <a:ext cx="304800" cy="40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69F71754-FC82-4E37-9FE3-A7A74A11A509}"/>
              </a:ext>
            </a:extLst>
          </p:cNvPr>
          <p:cNvSpPr txBox="1"/>
          <p:nvPr/>
        </p:nvSpPr>
        <p:spPr>
          <a:xfrm>
            <a:off x="1475656" y="3419708"/>
            <a:ext cx="223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b="1" dirty="0"/>
              <a:t>Water flow velocity</a:t>
            </a:r>
            <a:endParaRPr lang="zh-CN" altLang="en-US" b="1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AD8D5F48-47AD-4BE7-BDF4-962F10ED1A80}"/>
              </a:ext>
            </a:extLst>
          </p:cNvPr>
          <p:cNvSpPr txBox="1"/>
          <p:nvPr/>
        </p:nvSpPr>
        <p:spPr>
          <a:xfrm>
            <a:off x="1475656" y="590711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b="1" dirty="0"/>
              <a:t>Power consumption of coil</a:t>
            </a:r>
            <a:endParaRPr lang="zh-CN" altLang="en-US" b="1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xmlns="" id="{2115B06A-6E72-4C7E-9116-03D3234BD6A6}"/>
              </a:ext>
            </a:extLst>
          </p:cNvPr>
          <p:cNvSpPr txBox="1"/>
          <p:nvPr/>
        </p:nvSpPr>
        <p:spPr>
          <a:xfrm>
            <a:off x="1475656" y="3834275"/>
            <a:ext cx="2417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b="1" dirty="0"/>
              <a:t>Water pressure drop</a:t>
            </a:r>
            <a:endParaRPr lang="zh-CN" altLang="en-US" b="1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xmlns="" id="{0F3F3FCA-0876-4428-9C7B-85D6A5CC8FF2}"/>
              </a:ext>
            </a:extLst>
          </p:cNvPr>
          <p:cNvSpPr txBox="1"/>
          <p:nvPr/>
        </p:nvSpPr>
        <p:spPr>
          <a:xfrm>
            <a:off x="1475656" y="4248842"/>
            <a:ext cx="2795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b="1" dirty="0"/>
              <a:t>Hole diameter of conductor</a:t>
            </a:r>
            <a:endParaRPr lang="zh-CN" altLang="en-US" b="1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xmlns="" id="{F266B8BA-6DD4-4D4E-A10F-ABDA17440B4C}"/>
              </a:ext>
            </a:extLst>
          </p:cNvPr>
          <p:cNvSpPr txBox="1"/>
          <p:nvPr/>
        </p:nvSpPr>
        <p:spPr>
          <a:xfrm>
            <a:off x="1475656" y="4663409"/>
            <a:ext cx="2683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b="1" dirty="0"/>
              <a:t>Length of cooling loop</a:t>
            </a:r>
            <a:endParaRPr lang="zh-CN" altLang="en-US" b="1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xmlns="" id="{49EBB864-A7B1-4477-A9CE-66E621B18818}"/>
              </a:ext>
            </a:extLst>
          </p:cNvPr>
          <p:cNvSpPr txBox="1"/>
          <p:nvPr/>
        </p:nvSpPr>
        <p:spPr>
          <a:xfrm>
            <a:off x="1475656" y="5077976"/>
            <a:ext cx="2323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b="1" dirty="0"/>
              <a:t>Flow rate of water</a:t>
            </a:r>
            <a:endParaRPr lang="zh-CN" altLang="en-US" b="1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xmlns="" id="{FBA10DC8-01FD-4A09-9AE3-16E0632FC592}"/>
              </a:ext>
            </a:extLst>
          </p:cNvPr>
          <p:cNvSpPr txBox="1"/>
          <p:nvPr/>
        </p:nvSpPr>
        <p:spPr>
          <a:xfrm>
            <a:off x="1475656" y="5492543"/>
            <a:ext cx="2747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b="1" dirty="0"/>
              <a:t>Temperature rise of water</a:t>
            </a:r>
            <a:endParaRPr lang="zh-CN" altLang="en-US" b="1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xmlns="" id="{A97B7878-9143-45AD-835D-945C19F62C83}"/>
              </a:ext>
            </a:extLst>
          </p:cNvPr>
          <p:cNvSpPr txBox="1"/>
          <p:nvPr/>
        </p:nvSpPr>
        <p:spPr>
          <a:xfrm>
            <a:off x="4271444" y="3419708"/>
            <a:ext cx="1008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b="1" dirty="0"/>
              <a:t>[m/s]</a:t>
            </a:r>
            <a:endParaRPr lang="zh-CN" altLang="en-US" b="1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xmlns="" id="{273682CA-CA32-44B3-B0AA-B9D5A2623893}"/>
              </a:ext>
            </a:extLst>
          </p:cNvPr>
          <p:cNvSpPr txBox="1"/>
          <p:nvPr/>
        </p:nvSpPr>
        <p:spPr>
          <a:xfrm>
            <a:off x="4271444" y="3834275"/>
            <a:ext cx="1008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b="1" dirty="0"/>
              <a:t>[kg/cm</a:t>
            </a:r>
            <a:r>
              <a:rPr lang="en-US" altLang="zh-CN" b="1" baseline="30000" dirty="0"/>
              <a:t>2</a:t>
            </a:r>
            <a:r>
              <a:rPr lang="en-US" altLang="zh-CN" b="1" dirty="0"/>
              <a:t>]</a:t>
            </a:r>
            <a:endParaRPr lang="zh-CN" altLang="en-US" b="1"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xmlns="" id="{F896BFE5-3514-4298-B14F-EF544730E779}"/>
              </a:ext>
            </a:extLst>
          </p:cNvPr>
          <p:cNvSpPr txBox="1"/>
          <p:nvPr/>
        </p:nvSpPr>
        <p:spPr>
          <a:xfrm>
            <a:off x="4271444" y="4248842"/>
            <a:ext cx="1008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b="1" dirty="0"/>
              <a:t>[mm]</a:t>
            </a:r>
            <a:endParaRPr lang="zh-CN" altLang="en-US" b="1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xmlns="" id="{5DF8269D-5454-455C-B6BE-70B584B1A4C8}"/>
              </a:ext>
            </a:extLst>
          </p:cNvPr>
          <p:cNvSpPr txBox="1"/>
          <p:nvPr/>
        </p:nvSpPr>
        <p:spPr>
          <a:xfrm>
            <a:off x="4271444" y="4663409"/>
            <a:ext cx="1008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b="1" dirty="0"/>
              <a:t>[m]</a:t>
            </a:r>
            <a:endParaRPr lang="zh-CN" altLang="en-US" b="1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xmlns="" id="{3B6DDB97-D3F4-4932-88AC-8A4DF6D95C4E}"/>
              </a:ext>
            </a:extLst>
          </p:cNvPr>
          <p:cNvSpPr txBox="1"/>
          <p:nvPr/>
        </p:nvSpPr>
        <p:spPr>
          <a:xfrm>
            <a:off x="4271444" y="5077976"/>
            <a:ext cx="1008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b="1" dirty="0"/>
              <a:t>[l/s]</a:t>
            </a:r>
            <a:endParaRPr lang="zh-CN" altLang="en-US" b="1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xmlns="" id="{CAB61514-1E81-4541-B47A-49671567F63F}"/>
              </a:ext>
            </a:extLst>
          </p:cNvPr>
          <p:cNvSpPr txBox="1"/>
          <p:nvPr/>
        </p:nvSpPr>
        <p:spPr>
          <a:xfrm>
            <a:off x="4271444" y="5492543"/>
            <a:ext cx="1008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b="1" dirty="0"/>
              <a:t>[°C]</a:t>
            </a:r>
            <a:endParaRPr lang="zh-CN" altLang="en-US" b="1" dirty="0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xmlns="" id="{9B98B0BB-3614-4F1F-9117-2A235D3F4144}"/>
              </a:ext>
            </a:extLst>
          </p:cNvPr>
          <p:cNvSpPr txBox="1"/>
          <p:nvPr/>
        </p:nvSpPr>
        <p:spPr>
          <a:xfrm>
            <a:off x="4271444" y="5907112"/>
            <a:ext cx="1008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b="1" dirty="0"/>
              <a:t>[kW]</a:t>
            </a:r>
            <a:endParaRPr lang="zh-CN" altLang="en-US" b="1" dirty="0"/>
          </a:p>
        </p:txBody>
      </p:sp>
      <p:graphicFrame>
        <p:nvGraphicFramePr>
          <p:cNvPr id="34" name="对象 33">
            <a:extLst>
              <a:ext uri="{FF2B5EF4-FFF2-40B4-BE49-F238E27FC236}">
                <a16:creationId xmlns:a16="http://schemas.microsoft.com/office/drawing/2014/main" xmlns="" id="{F784F9A7-5200-4223-AD7E-66845EB9E6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2622991"/>
              </p:ext>
            </p:extLst>
          </p:nvPr>
        </p:nvGraphicFramePr>
        <p:xfrm>
          <a:off x="5800613" y="2773040"/>
          <a:ext cx="24130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44" name="Equation" r:id="rId24" imgW="1206360" imgH="507960" progId="Equation.DSMT4">
                  <p:embed/>
                </p:oleObj>
              </mc:Choice>
              <mc:Fallback>
                <p:oleObj name="Equation" r:id="rId24" imgW="1206360" imgH="507960" progId="Equation.DSMT4">
                  <p:embed/>
                  <p:pic>
                    <p:nvPicPr>
                      <p:cNvPr id="5" name="对象 4">
                        <a:extLst>
                          <a:ext uri="{FF2B5EF4-FFF2-40B4-BE49-F238E27FC236}">
                            <a16:creationId xmlns:a16="http://schemas.microsoft.com/office/drawing/2014/main" xmlns="" id="{33924EBD-6CCB-4A89-B0D4-B7B6FB3EE80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00613" y="2773040"/>
                        <a:ext cx="2413000" cy="1016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对象 34">
            <a:extLst>
              <a:ext uri="{FF2B5EF4-FFF2-40B4-BE49-F238E27FC236}">
                <a16:creationId xmlns:a16="http://schemas.microsoft.com/office/drawing/2014/main" xmlns="" id="{F2E2136D-5A50-4D0D-896A-A71C6E4896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7371149"/>
              </p:ext>
            </p:extLst>
          </p:nvPr>
        </p:nvGraphicFramePr>
        <p:xfrm>
          <a:off x="5924517" y="3700357"/>
          <a:ext cx="21336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45" name="Equation" r:id="rId26" imgW="1066680" imgH="444240" progId="Equation.DSMT4">
                  <p:embed/>
                </p:oleObj>
              </mc:Choice>
              <mc:Fallback>
                <p:oleObj name="Equation" r:id="rId26" imgW="1066680" imgH="444240" progId="Equation.DSMT4">
                  <p:embed/>
                  <p:pic>
                    <p:nvPicPr>
                      <p:cNvPr id="34" name="对象 33">
                        <a:extLst>
                          <a:ext uri="{FF2B5EF4-FFF2-40B4-BE49-F238E27FC236}">
                            <a16:creationId xmlns:a16="http://schemas.microsoft.com/office/drawing/2014/main" xmlns="" id="{F784F9A7-5200-4223-AD7E-66845EB9E6F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4517" y="3700357"/>
                        <a:ext cx="2133600" cy="889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文本框 35">
            <a:extLst>
              <a:ext uri="{FF2B5EF4-FFF2-40B4-BE49-F238E27FC236}">
                <a16:creationId xmlns:a16="http://schemas.microsoft.com/office/drawing/2014/main" xmlns="" id="{1917B158-AED5-45BA-9B22-A4473D4EED07}"/>
              </a:ext>
            </a:extLst>
          </p:cNvPr>
          <p:cNvSpPr txBox="1"/>
          <p:nvPr/>
        </p:nvSpPr>
        <p:spPr>
          <a:xfrm>
            <a:off x="6444208" y="1736001"/>
            <a:ext cx="2352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b="1" dirty="0"/>
              <a:t>The water cooling coil is made of hollow copper conductor</a:t>
            </a:r>
            <a:endParaRPr lang="zh-CN" altLang="en-US" b="1" dirty="0"/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92E57322-E067-4154-98CE-8ACEB5DA342B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720728" y="4637509"/>
            <a:ext cx="346300" cy="1800000"/>
          </a:xfrm>
          <a:prstGeom prst="rect">
            <a:avLst/>
          </a:prstGeom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xmlns="" id="{A0E0B748-7A2F-4777-BFE5-00DFC12B1B7A}"/>
              </a:ext>
            </a:extLst>
          </p:cNvPr>
          <p:cNvSpPr txBox="1"/>
          <p:nvPr/>
        </p:nvSpPr>
        <p:spPr>
          <a:xfrm>
            <a:off x="6021484" y="5949280"/>
            <a:ext cx="2964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b="1" dirty="0">
                <a:solidFill>
                  <a:srgbClr val="F59D56"/>
                </a:solidFill>
              </a:rPr>
              <a:t>Too slow to form turbulence</a:t>
            </a:r>
            <a:endParaRPr lang="zh-CN" altLang="en-US" b="1" dirty="0">
              <a:solidFill>
                <a:srgbClr val="F59D56"/>
              </a:solidFill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xmlns="" id="{03C50497-B1EC-43EE-9A50-B131183E5CCD}"/>
              </a:ext>
            </a:extLst>
          </p:cNvPr>
          <p:cNvSpPr txBox="1"/>
          <p:nvPr/>
        </p:nvSpPr>
        <p:spPr>
          <a:xfrm>
            <a:off x="6021484" y="5513545"/>
            <a:ext cx="2964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b="1" dirty="0">
                <a:solidFill>
                  <a:srgbClr val="00B050"/>
                </a:solidFill>
              </a:rPr>
              <a:t>Good velocity range</a:t>
            </a:r>
            <a:endParaRPr lang="zh-CN" altLang="en-US" b="1" dirty="0">
              <a:solidFill>
                <a:srgbClr val="00B050"/>
              </a:solidFill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xmlns="" id="{3F9B65E6-959E-4660-A33C-E0CFA0C3E202}"/>
              </a:ext>
            </a:extLst>
          </p:cNvPr>
          <p:cNvSpPr txBox="1"/>
          <p:nvPr/>
        </p:nvSpPr>
        <p:spPr>
          <a:xfrm>
            <a:off x="6021484" y="5077809"/>
            <a:ext cx="2964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b="1" dirty="0">
                <a:solidFill>
                  <a:srgbClr val="92D050"/>
                </a:solidFill>
              </a:rPr>
              <a:t>Acceptable velocity range</a:t>
            </a:r>
            <a:endParaRPr lang="zh-CN" altLang="en-US" b="1" dirty="0">
              <a:solidFill>
                <a:srgbClr val="92D050"/>
              </a:solidFill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xmlns="" id="{DA99D403-5D39-45E6-ADED-50A9722C8E76}"/>
              </a:ext>
            </a:extLst>
          </p:cNvPr>
          <p:cNvSpPr txBox="1"/>
          <p:nvPr/>
        </p:nvSpPr>
        <p:spPr>
          <a:xfrm>
            <a:off x="6021484" y="4642073"/>
            <a:ext cx="2964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b="1" dirty="0">
                <a:solidFill>
                  <a:srgbClr val="7030A0"/>
                </a:solidFill>
              </a:rPr>
              <a:t>Too fast leading to vibration</a:t>
            </a:r>
            <a:endParaRPr lang="zh-CN" alt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90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xmlns="" id="{B46E0BFE-6C8B-4334-9064-243F992E4F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900"/>
              </a:spcBef>
            </a:pPr>
            <a:r>
              <a:rPr lang="en-US" altLang="zh-CN" dirty="0"/>
              <a:t>The magnet core material has hysteresis loop:</a:t>
            </a:r>
          </a:p>
          <a:p>
            <a:pPr marL="266700" lvl="1" indent="-266700">
              <a:spcBef>
                <a:spcPts val="900"/>
              </a:spcBef>
            </a:pPr>
            <a:r>
              <a:rPr lang="en-US" altLang="zh-CN" dirty="0"/>
              <a:t>Ramping up and down have different path</a:t>
            </a:r>
          </a:p>
          <a:p>
            <a:pPr marL="266700" lvl="1" indent="-266700">
              <a:spcBef>
                <a:spcPts val="900"/>
              </a:spcBef>
            </a:pPr>
            <a:r>
              <a:rPr lang="en-US" altLang="zh-CN" dirty="0"/>
              <a:t>Magnetic flux density is nonlinear to current</a:t>
            </a:r>
          </a:p>
          <a:p>
            <a:pPr>
              <a:spcBef>
                <a:spcPts val="900"/>
              </a:spcBef>
            </a:pPr>
            <a:r>
              <a:rPr lang="en-US" altLang="zh-CN" dirty="0"/>
              <a:t>Standardization and I-B curve</a:t>
            </a:r>
          </a:p>
          <a:p>
            <a:pPr marL="266700" lvl="1" indent="-266700">
              <a:spcBef>
                <a:spcPts val="900"/>
              </a:spcBef>
            </a:pPr>
            <a:r>
              <a:rPr lang="en-US" altLang="zh-CN" dirty="0"/>
              <a:t>Power the magnet by 0 </a:t>
            </a:r>
            <a:r>
              <a:rPr lang="en-US" altLang="zh-CN" dirty="0">
                <a:sym typeface="Wingdings" panose="05000000000000000000" pitchFamily="2" charset="2"/>
              </a:rPr>
              <a:t></a:t>
            </a:r>
            <a:r>
              <a:rPr lang="en-US" altLang="zh-CN" dirty="0"/>
              <a:t> I</a:t>
            </a:r>
            <a:r>
              <a:rPr lang="en-US" altLang="zh-CN" baseline="-25000" dirty="0"/>
              <a:t>max</a:t>
            </a:r>
            <a:r>
              <a:rPr lang="en-US" altLang="zh-CN" dirty="0"/>
              <a:t> </a:t>
            </a:r>
            <a:r>
              <a:rPr lang="en-US" altLang="zh-CN" dirty="0">
                <a:sym typeface="Wingdings" panose="05000000000000000000" pitchFamily="2" charset="2"/>
              </a:rPr>
              <a:t></a:t>
            </a:r>
            <a:r>
              <a:rPr lang="en-US" altLang="zh-CN" dirty="0"/>
              <a:t> 0 for 3</a:t>
            </a:r>
            <a:br>
              <a:rPr lang="en-US" altLang="zh-CN" dirty="0"/>
            </a:br>
            <a:r>
              <a:rPr lang="en-US" altLang="zh-CN" dirty="0"/>
              <a:t>times, then ramp to I</a:t>
            </a:r>
            <a:r>
              <a:rPr lang="en-US" altLang="zh-CN" baseline="-25000" dirty="0"/>
              <a:t>op1</a:t>
            </a:r>
            <a:r>
              <a:rPr lang="en-US" altLang="zh-CN" dirty="0"/>
              <a:t>. If next operation</a:t>
            </a:r>
            <a:br>
              <a:rPr lang="en-US" altLang="zh-CN" dirty="0"/>
            </a:br>
            <a:r>
              <a:rPr lang="en-US" altLang="zh-CN" dirty="0"/>
              <a:t>current I</a:t>
            </a:r>
            <a:r>
              <a:rPr lang="en-US" altLang="zh-CN" baseline="-25000" dirty="0"/>
              <a:t>op2</a:t>
            </a:r>
            <a:r>
              <a:rPr lang="en-US" altLang="zh-CN" dirty="0"/>
              <a:t> &gt; I</a:t>
            </a:r>
            <a:r>
              <a:rPr lang="en-US" altLang="zh-CN" baseline="-25000" dirty="0"/>
              <a:t>op1</a:t>
            </a:r>
            <a:r>
              <a:rPr lang="en-US" altLang="zh-CN" dirty="0"/>
              <a:t>, ramp to I</a:t>
            </a:r>
            <a:r>
              <a:rPr lang="en-US" altLang="zh-CN" baseline="-25000" dirty="0"/>
              <a:t>op2</a:t>
            </a:r>
            <a:r>
              <a:rPr lang="en-US" altLang="zh-CN" dirty="0"/>
              <a:t> directly; if</a:t>
            </a:r>
            <a:br>
              <a:rPr lang="en-US" altLang="zh-CN" dirty="0"/>
            </a:br>
            <a:r>
              <a:rPr lang="en-US" altLang="zh-CN" dirty="0"/>
              <a:t>I</a:t>
            </a:r>
            <a:r>
              <a:rPr lang="en-US" altLang="zh-CN" baseline="-25000" dirty="0"/>
              <a:t>op2</a:t>
            </a:r>
            <a:r>
              <a:rPr lang="en-US" altLang="zh-CN" dirty="0"/>
              <a:t> &lt; I</a:t>
            </a:r>
            <a:r>
              <a:rPr lang="en-US" altLang="zh-CN" baseline="-25000" dirty="0"/>
              <a:t>op1</a:t>
            </a:r>
            <a:r>
              <a:rPr lang="en-US" altLang="zh-CN" dirty="0"/>
              <a:t>, ramp to I</a:t>
            </a:r>
            <a:r>
              <a:rPr lang="en-US" altLang="zh-CN" baseline="-25000" dirty="0"/>
              <a:t>max</a:t>
            </a:r>
            <a:r>
              <a:rPr lang="en-US" altLang="zh-CN" dirty="0"/>
              <a:t> </a:t>
            </a:r>
            <a:r>
              <a:rPr lang="en-US" altLang="zh-CN" dirty="0">
                <a:sym typeface="Wingdings" panose="05000000000000000000" pitchFamily="2" charset="2"/>
              </a:rPr>
              <a:t> 0  I</a:t>
            </a:r>
            <a:r>
              <a:rPr lang="en-US" altLang="zh-CN" baseline="-25000" dirty="0">
                <a:sym typeface="Wingdings" panose="05000000000000000000" pitchFamily="2" charset="2"/>
              </a:rPr>
              <a:t>op2</a:t>
            </a:r>
            <a:r>
              <a:rPr lang="en-US" altLang="zh-CN" dirty="0">
                <a:sym typeface="Wingdings" panose="05000000000000000000" pitchFamily="2" charset="2"/>
              </a:rPr>
              <a:t>.</a:t>
            </a:r>
          </a:p>
          <a:p>
            <a:pPr marL="266700" lvl="1" indent="-266700">
              <a:spcBef>
                <a:spcPts val="900"/>
              </a:spcBef>
            </a:pPr>
            <a:r>
              <a:rPr lang="en-US" altLang="zh-CN" dirty="0">
                <a:sym typeface="Wingdings" panose="05000000000000000000" pitchFamily="2" charset="2"/>
              </a:rPr>
              <a:t>Only ramping up I-B curve is adopted.</a:t>
            </a:r>
          </a:p>
          <a:p>
            <a:pPr marL="266700" lvl="1" indent="-266700">
              <a:spcBef>
                <a:spcPts val="900"/>
              </a:spcBef>
            </a:pPr>
            <a:r>
              <a:rPr lang="en-US" altLang="zh-CN" dirty="0">
                <a:sym typeface="Wingdings" panose="05000000000000000000" pitchFamily="2" charset="2"/>
              </a:rPr>
              <a:t>I-B curve is measured in 10~20 points and </a:t>
            </a:r>
            <a:br>
              <a:rPr lang="en-US" altLang="zh-CN" dirty="0">
                <a:sym typeface="Wingdings" panose="05000000000000000000" pitchFamily="2" charset="2"/>
              </a:rPr>
            </a:br>
            <a:r>
              <a:rPr lang="en-US" altLang="zh-CN" dirty="0">
                <a:sym typeface="Wingdings" panose="05000000000000000000" pitchFamily="2" charset="2"/>
              </a:rPr>
              <a:t>interpolation is used for other values</a:t>
            </a:r>
            <a:endParaRPr lang="en-US" altLang="zh-CN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xmlns="" id="{1B4B931B-BD89-4B24-80AE-1F5DF4842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978" y="105352"/>
            <a:ext cx="8083542" cy="663575"/>
          </a:xfrm>
        </p:spPr>
        <p:txBody>
          <a:bodyPr/>
          <a:lstStyle/>
          <a:p>
            <a:r>
              <a:rPr lang="en-US" altLang="zh-CN" dirty="0"/>
              <a:t>Standardization and I-B curve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BF34DCF-B543-4352-8022-BF17732DB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00" y="1807110"/>
            <a:ext cx="2520000" cy="212594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F3981022-C144-41AE-9DE2-10088E8AF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00" y="4151542"/>
            <a:ext cx="2520000" cy="201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10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xmlns="" id="{2280A13A-38F3-4C75-AFBA-6F6AFF6869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xmlns="" id="{2A35F424-DA4D-416E-A32E-7FACA9152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Photos of HEPS magnets</a:t>
            </a:r>
            <a:endParaRPr lang="zh-CN" altLang="en-US" dirty="0"/>
          </a:p>
        </p:txBody>
      </p:sp>
      <p:pic>
        <p:nvPicPr>
          <p:cNvPr id="4" name="图片 7" descr="IMG_20170707_162839">
            <a:extLst>
              <a:ext uri="{FF2B5EF4-FFF2-40B4-BE49-F238E27FC236}">
                <a16:creationId xmlns:a16="http://schemas.microsoft.com/office/drawing/2014/main" xmlns="" id="{C5ACC35C-E5F6-4B15-BE67-158CC7628D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3" t="16096" r="15168" b="5584"/>
          <a:stretch/>
        </p:blipFill>
        <p:spPr bwMode="auto">
          <a:xfrm>
            <a:off x="3239450" y="1279733"/>
            <a:ext cx="2700000" cy="1870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ADA3BED-2AA6-47CA-9B39-9CBCDEC01F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7" t="20002" r="9172" b="5325"/>
          <a:stretch/>
        </p:blipFill>
        <p:spPr>
          <a:xfrm>
            <a:off x="322723" y="1279733"/>
            <a:ext cx="2700000" cy="18700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A29860A-B95D-463C-BEA7-F250C40D86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723" y="3789040"/>
            <a:ext cx="2700000" cy="20229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C2AEF50E-DA71-4114-AAAA-64B26FBD01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6176" y="3789040"/>
            <a:ext cx="2700000" cy="202477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78DD5703-864E-45B7-B5BA-12E65812531B}"/>
              </a:ext>
            </a:extLst>
          </p:cNvPr>
          <p:cNvSpPr txBox="1"/>
          <p:nvPr/>
        </p:nvSpPr>
        <p:spPr>
          <a:xfrm>
            <a:off x="322723" y="3140968"/>
            <a:ext cx="270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altLang="zh-CN" sz="1600" b="1" dirty="0"/>
              <a:t>HEPS booster dipole</a:t>
            </a:r>
            <a:endParaRPr lang="zh-CN" altLang="en-US" sz="1600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A7B239C6-C32C-4ADD-8583-D073491B5A9D}"/>
              </a:ext>
            </a:extLst>
          </p:cNvPr>
          <p:cNvSpPr txBox="1"/>
          <p:nvPr/>
        </p:nvSpPr>
        <p:spPr>
          <a:xfrm>
            <a:off x="3095536" y="3140968"/>
            <a:ext cx="2977257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altLang="zh-CN" sz="1600" b="1" dirty="0"/>
              <a:t>HEPS storage ring dipole prototype</a:t>
            </a:r>
            <a:endParaRPr lang="zh-CN" altLang="en-US" sz="1600" b="1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46C15ABE-24C2-43B3-9CC0-AFB64AEB430D}"/>
              </a:ext>
            </a:extLst>
          </p:cNvPr>
          <p:cNvSpPr txBox="1"/>
          <p:nvPr/>
        </p:nvSpPr>
        <p:spPr>
          <a:xfrm>
            <a:off x="6066074" y="3140968"/>
            <a:ext cx="2875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altLang="zh-CN" sz="1600" b="1" dirty="0"/>
              <a:t>HEPS storage ring fast corrector</a:t>
            </a:r>
            <a:endParaRPr lang="zh-CN" altLang="en-US" sz="1600" b="1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9B71AF1F-C551-471D-A186-74042A25EB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450" y="3789040"/>
            <a:ext cx="2700000" cy="2025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DFF12C1-028D-4B58-ACFE-CA73A76992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124744"/>
            <a:ext cx="2700000" cy="202500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0B3A1B10-C13F-4AFA-A4FA-976395FE617D}"/>
              </a:ext>
            </a:extLst>
          </p:cNvPr>
          <p:cNvSpPr txBox="1"/>
          <p:nvPr/>
        </p:nvSpPr>
        <p:spPr>
          <a:xfrm>
            <a:off x="174954" y="5811940"/>
            <a:ext cx="2977257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altLang="zh-CN" sz="1600" b="1" dirty="0"/>
              <a:t>HEPS storage ring quadrupole</a:t>
            </a:r>
            <a:endParaRPr lang="zh-CN" altLang="en-US" sz="1600" b="1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BF0BE6A8-E350-410D-A3B0-1BA4CACD06A8}"/>
              </a:ext>
            </a:extLst>
          </p:cNvPr>
          <p:cNvSpPr txBox="1"/>
          <p:nvPr/>
        </p:nvSpPr>
        <p:spPr>
          <a:xfrm>
            <a:off x="3083371" y="5811940"/>
            <a:ext cx="2977257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altLang="zh-CN" sz="1600" b="1" dirty="0"/>
              <a:t>HEPS storage ring sextupole</a:t>
            </a:r>
            <a:endParaRPr lang="zh-CN" altLang="en-US" sz="1600" b="1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3623F64F-2CE5-4D93-AE57-1F1B51EE2E32}"/>
              </a:ext>
            </a:extLst>
          </p:cNvPr>
          <p:cNvSpPr txBox="1"/>
          <p:nvPr/>
        </p:nvSpPr>
        <p:spPr>
          <a:xfrm>
            <a:off x="6015138" y="5811940"/>
            <a:ext cx="2977257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altLang="zh-CN" sz="1600" b="1" dirty="0"/>
              <a:t>HEPS storage ring octupole</a:t>
            </a:r>
            <a:endParaRPr lang="zh-CN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52358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Contents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1829523" y="1484784"/>
            <a:ext cx="612775" cy="561975"/>
          </a:xfrm>
        </p:spPr>
        <p:txBody>
          <a:bodyPr/>
          <a:lstStyle/>
          <a:p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1"/>
          </p:nvPr>
        </p:nvSpPr>
        <p:spPr>
          <a:xfrm>
            <a:off x="2452543" y="1484784"/>
            <a:ext cx="4738688" cy="561974"/>
          </a:xfrm>
        </p:spPr>
        <p:txBody>
          <a:bodyPr/>
          <a:lstStyle/>
          <a:p>
            <a:r>
              <a:rPr lang="en-US" altLang="zh-CN" dirty="0">
                <a:solidFill>
                  <a:srgbClr val="BABABA"/>
                </a:solidFill>
              </a:rPr>
              <a:t>Introduction and basic theories</a:t>
            </a:r>
            <a:endParaRPr lang="zh-CN" altLang="en-US" dirty="0">
              <a:solidFill>
                <a:srgbClr val="BABABA"/>
              </a:solidFill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2"/>
          </p:nvPr>
        </p:nvSpPr>
        <p:spPr>
          <a:xfrm>
            <a:off x="1829523" y="2279690"/>
            <a:ext cx="612775" cy="561975"/>
          </a:xfrm>
        </p:spPr>
        <p:txBody>
          <a:bodyPr/>
          <a:lstStyle/>
          <a:p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2452543" y="2279689"/>
            <a:ext cx="4738688" cy="561974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rgbClr val="BABABA"/>
                </a:solidFill>
              </a:rPr>
              <a:t>Iron dominated electromagnet</a:t>
            </a:r>
            <a:endParaRPr lang="zh-CN" altLang="en-US" dirty="0">
              <a:solidFill>
                <a:srgbClr val="BABABA"/>
              </a:solidFill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4"/>
          </p:nvPr>
        </p:nvSpPr>
        <p:spPr>
          <a:xfrm>
            <a:off x="1829523" y="3074596"/>
            <a:ext cx="612775" cy="561975"/>
          </a:xfrm>
        </p:spPr>
        <p:txBody>
          <a:bodyPr/>
          <a:lstStyle/>
          <a:p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2452543" y="3074594"/>
            <a:ext cx="4738688" cy="561976"/>
          </a:xfrm>
        </p:spPr>
        <p:txBody>
          <a:bodyPr>
            <a:normAutofit/>
          </a:bodyPr>
          <a:lstStyle/>
          <a:p>
            <a:r>
              <a:rPr lang="en-US" altLang="zh-CN" dirty="0"/>
              <a:t>Superconducting magnet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6"/>
          </p:nvPr>
        </p:nvSpPr>
        <p:spPr>
          <a:xfrm>
            <a:off x="1829523" y="3869502"/>
            <a:ext cx="612775" cy="561975"/>
          </a:xfrm>
        </p:spPr>
        <p:txBody>
          <a:bodyPr/>
          <a:lstStyle/>
          <a:p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7"/>
          </p:nvPr>
        </p:nvSpPr>
        <p:spPr>
          <a:xfrm>
            <a:off x="2452543" y="3869501"/>
            <a:ext cx="4738688" cy="561974"/>
          </a:xfrm>
        </p:spPr>
        <p:txBody>
          <a:bodyPr/>
          <a:lstStyle/>
          <a:p>
            <a:r>
              <a:rPr lang="en-US" altLang="zh-CN" dirty="0">
                <a:solidFill>
                  <a:srgbClr val="BABABA"/>
                </a:solidFill>
              </a:rPr>
              <a:t>Permanent magnet</a:t>
            </a:r>
            <a:endParaRPr lang="zh-CN" altLang="en-US" dirty="0">
              <a:solidFill>
                <a:srgbClr val="BABABA"/>
              </a:solidFill>
            </a:endParaRPr>
          </a:p>
        </p:txBody>
      </p:sp>
      <p:sp>
        <p:nvSpPr>
          <p:cNvPr id="11" name="文本占位符 8">
            <a:extLst>
              <a:ext uri="{FF2B5EF4-FFF2-40B4-BE49-F238E27FC236}">
                <a16:creationId xmlns:a16="http://schemas.microsoft.com/office/drawing/2014/main" xmlns="" id="{EE1C1131-7538-4B26-BF92-D23BD898B4D8}"/>
              </a:ext>
            </a:extLst>
          </p:cNvPr>
          <p:cNvSpPr txBox="1">
            <a:spLocks/>
          </p:cNvSpPr>
          <p:nvPr/>
        </p:nvSpPr>
        <p:spPr>
          <a:xfrm>
            <a:off x="1819278" y="4664408"/>
            <a:ext cx="612775" cy="561975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 sz="2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5</a:t>
            </a:r>
            <a:endParaRPr lang="zh-CN" altLang="en-US" dirty="0"/>
          </a:p>
        </p:txBody>
      </p:sp>
      <p:sp>
        <p:nvSpPr>
          <p:cNvPr id="12" name="文本占位符 9">
            <a:extLst>
              <a:ext uri="{FF2B5EF4-FFF2-40B4-BE49-F238E27FC236}">
                <a16:creationId xmlns:a16="http://schemas.microsoft.com/office/drawing/2014/main" xmlns="" id="{0A1D7669-33DD-4A4B-9CA6-4937CDC48E0B}"/>
              </a:ext>
            </a:extLst>
          </p:cNvPr>
          <p:cNvSpPr txBox="1">
            <a:spLocks/>
          </p:cNvSpPr>
          <p:nvPr/>
        </p:nvSpPr>
        <p:spPr>
          <a:xfrm>
            <a:off x="2442298" y="4664406"/>
            <a:ext cx="4738688" cy="56197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rgbClr val="BABABA"/>
                </a:solidFill>
              </a:rPr>
              <a:t>Magnetic field measurement</a:t>
            </a:r>
            <a:endParaRPr lang="zh-CN" altLang="en-US" dirty="0">
              <a:solidFill>
                <a:srgbClr val="BABABA"/>
              </a:solidFill>
            </a:endParaRPr>
          </a:p>
        </p:txBody>
      </p:sp>
      <p:sp>
        <p:nvSpPr>
          <p:cNvPr id="14" name="文本占位符 8">
            <a:extLst>
              <a:ext uri="{FF2B5EF4-FFF2-40B4-BE49-F238E27FC236}">
                <a16:creationId xmlns:a16="http://schemas.microsoft.com/office/drawing/2014/main" xmlns="" id="{43FE7E6D-4EF7-411F-B2E7-A16549B2F167}"/>
              </a:ext>
            </a:extLst>
          </p:cNvPr>
          <p:cNvSpPr txBox="1">
            <a:spLocks/>
          </p:cNvSpPr>
          <p:nvPr/>
        </p:nvSpPr>
        <p:spPr>
          <a:xfrm>
            <a:off x="1819278" y="5459313"/>
            <a:ext cx="612775" cy="561975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 sz="2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6</a:t>
            </a:r>
            <a:endParaRPr lang="zh-CN" altLang="en-US" dirty="0"/>
          </a:p>
        </p:txBody>
      </p:sp>
      <p:sp>
        <p:nvSpPr>
          <p:cNvPr id="15" name="文本占位符 9">
            <a:extLst>
              <a:ext uri="{FF2B5EF4-FFF2-40B4-BE49-F238E27FC236}">
                <a16:creationId xmlns:a16="http://schemas.microsoft.com/office/drawing/2014/main" xmlns="" id="{D9056197-68B8-43F5-B582-9E516EB97CD6}"/>
              </a:ext>
            </a:extLst>
          </p:cNvPr>
          <p:cNvSpPr txBox="1">
            <a:spLocks/>
          </p:cNvSpPr>
          <p:nvPr/>
        </p:nvSpPr>
        <p:spPr>
          <a:xfrm>
            <a:off x="2442298" y="5459313"/>
            <a:ext cx="4738688" cy="56197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rgbClr val="BABABA"/>
                </a:solidFill>
              </a:rPr>
              <a:t>Special topics</a:t>
            </a:r>
            <a:endParaRPr lang="zh-CN" altLang="en-US" dirty="0">
              <a:solidFill>
                <a:srgbClr val="BABA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0597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4CF97B9C-3394-4F83-B2F9-528E408F3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369" y="3501008"/>
            <a:ext cx="2880000" cy="2732016"/>
          </a:xfrm>
          <a:prstGeom prst="rect">
            <a:avLst/>
          </a:prstGeom>
        </p:spPr>
      </p:pic>
      <p:sp>
        <p:nvSpPr>
          <p:cNvPr id="2" name="内容占位符 1">
            <a:extLst>
              <a:ext uri="{FF2B5EF4-FFF2-40B4-BE49-F238E27FC236}">
                <a16:creationId xmlns:a16="http://schemas.microsoft.com/office/drawing/2014/main" xmlns="" id="{C79C1579-6604-4D64-B1AE-0849040AE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err="1"/>
              <a:t>NbTi</a:t>
            </a:r>
            <a:r>
              <a:rPr lang="en-US" altLang="zh-CN" dirty="0"/>
              <a:t> is the most widely</a:t>
            </a:r>
            <a:br>
              <a:rPr lang="en-US" altLang="zh-CN" dirty="0"/>
            </a:br>
            <a:r>
              <a:rPr lang="en-US" altLang="zh-CN" dirty="0"/>
              <a:t>used SC material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xmlns="" id="{3BCEF1A2-2F10-4A92-9DF0-D662669B3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Superconducting materials</a:t>
            </a:r>
            <a:endParaRPr lang="zh-CN" altLang="en-US" dirty="0"/>
          </a:p>
        </p:txBody>
      </p:sp>
      <p:graphicFrame>
        <p:nvGraphicFramePr>
          <p:cNvPr id="5" name="图示 4">
            <a:extLst>
              <a:ext uri="{FF2B5EF4-FFF2-40B4-BE49-F238E27FC236}">
                <a16:creationId xmlns:a16="http://schemas.microsoft.com/office/drawing/2014/main" xmlns="" id="{ED6722E9-5A06-416F-8D98-302C411A77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9452173"/>
              </p:ext>
            </p:extLst>
          </p:nvPr>
        </p:nvGraphicFramePr>
        <p:xfrm>
          <a:off x="426165" y="2173312"/>
          <a:ext cx="5513987" cy="3703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CF8FA3F-6CA3-4C80-8C68-54380427EF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8492" y="1306659"/>
            <a:ext cx="2200755" cy="216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35DE8A2-D3DB-4B9F-A163-3B2CADD0EE7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743"/>
          <a:stretch/>
        </p:blipFill>
        <p:spPr>
          <a:xfrm>
            <a:off x="7203956" y="1306658"/>
            <a:ext cx="1645200" cy="216000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A6BCFC25-044A-4C49-99D4-A011229D61D6}"/>
              </a:ext>
            </a:extLst>
          </p:cNvPr>
          <p:cNvSpPr/>
          <p:nvPr/>
        </p:nvSpPr>
        <p:spPr>
          <a:xfrm>
            <a:off x="5940152" y="2348880"/>
            <a:ext cx="214709" cy="21602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xmlns="" id="{38B2724D-2E0E-41F5-9FE8-DADDDF4F89F1}"/>
              </a:ext>
            </a:extLst>
          </p:cNvPr>
          <p:cNvCxnSpPr>
            <a:cxnSpLocks/>
          </p:cNvCxnSpPr>
          <p:nvPr/>
        </p:nvCxnSpPr>
        <p:spPr>
          <a:xfrm flipV="1">
            <a:off x="6154861" y="1306660"/>
            <a:ext cx="1049095" cy="1042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xmlns="" id="{8AB22890-C694-4E2A-AB6E-B4969E4A77A4}"/>
              </a:ext>
            </a:extLst>
          </p:cNvPr>
          <p:cNvCxnSpPr>
            <a:cxnSpLocks/>
          </p:cNvCxnSpPr>
          <p:nvPr/>
        </p:nvCxnSpPr>
        <p:spPr>
          <a:xfrm>
            <a:off x="6154861" y="2564905"/>
            <a:ext cx="1049095" cy="9017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>
            <a:extLst>
              <a:ext uri="{FF2B5EF4-FFF2-40B4-BE49-F238E27FC236}">
                <a16:creationId xmlns:a16="http://schemas.microsoft.com/office/drawing/2014/main" xmlns="" id="{91B4E094-0301-4831-A564-AEE33C93FD12}"/>
              </a:ext>
            </a:extLst>
          </p:cNvPr>
          <p:cNvSpPr/>
          <p:nvPr/>
        </p:nvSpPr>
        <p:spPr>
          <a:xfrm>
            <a:off x="7203956" y="1306658"/>
            <a:ext cx="1645200" cy="21600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xmlns="" id="{EA33422C-98FE-491C-8106-9824B81749C2}"/>
              </a:ext>
            </a:extLst>
          </p:cNvPr>
          <p:cNvSpPr/>
          <p:nvPr/>
        </p:nvSpPr>
        <p:spPr>
          <a:xfrm>
            <a:off x="2699792" y="2060848"/>
            <a:ext cx="1398330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箭头: 右 24">
            <a:extLst>
              <a:ext uri="{FF2B5EF4-FFF2-40B4-BE49-F238E27FC236}">
                <a16:creationId xmlns:a16="http://schemas.microsoft.com/office/drawing/2014/main" xmlns="" id="{3B68DFDF-6BE3-43FA-B761-44AE0607CDD1}"/>
              </a:ext>
            </a:extLst>
          </p:cNvPr>
          <p:cNvSpPr/>
          <p:nvPr/>
        </p:nvSpPr>
        <p:spPr>
          <a:xfrm>
            <a:off x="4290113" y="2312876"/>
            <a:ext cx="352615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xmlns="" id="{C88093B6-B0FF-47D3-9E2E-47B70DA6C7FE}"/>
              </a:ext>
            </a:extLst>
          </p:cNvPr>
          <p:cNvSpPr txBox="1"/>
          <p:nvPr/>
        </p:nvSpPr>
        <p:spPr>
          <a:xfrm>
            <a:off x="722127" y="3441774"/>
            <a:ext cx="1656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altLang="zh-CN" b="1" dirty="0"/>
              <a:t>Tc &lt; 77K</a:t>
            </a:r>
            <a:br>
              <a:rPr lang="en-US" altLang="zh-CN" b="1" dirty="0"/>
            </a:br>
            <a:r>
              <a:rPr lang="en-US" altLang="zh-CN" b="1" dirty="0"/>
              <a:t>cooled with liquid Helium</a:t>
            </a:r>
            <a:endParaRPr lang="zh-CN" altLang="en-US" b="1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xmlns="" id="{49F30532-BCA5-48B4-B1A0-990660B72575}"/>
              </a:ext>
            </a:extLst>
          </p:cNvPr>
          <p:cNvSpPr txBox="1"/>
          <p:nvPr/>
        </p:nvSpPr>
        <p:spPr>
          <a:xfrm>
            <a:off x="4448710" y="5805264"/>
            <a:ext cx="2859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b="1" dirty="0"/>
              <a:t>Three critical</a:t>
            </a:r>
            <a:br>
              <a:rPr lang="en-US" altLang="zh-CN" b="1" dirty="0"/>
            </a:br>
            <a:r>
              <a:rPr lang="en-US" altLang="zh-CN" b="1" dirty="0"/>
              <a:t>conditions for SC material </a:t>
            </a:r>
            <a:endParaRPr lang="zh-CN" altLang="en-US" b="1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xmlns="" id="{D37B7E3F-E31F-4D88-9146-AB97E19D9DA4}"/>
              </a:ext>
            </a:extLst>
          </p:cNvPr>
          <p:cNvSpPr txBox="1"/>
          <p:nvPr/>
        </p:nvSpPr>
        <p:spPr>
          <a:xfrm>
            <a:off x="722127" y="5514230"/>
            <a:ext cx="1656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altLang="zh-CN" b="1" dirty="0"/>
              <a:t>Tc &gt; 77K</a:t>
            </a:r>
            <a:br>
              <a:rPr lang="en-US" altLang="zh-CN" b="1" dirty="0"/>
            </a:br>
            <a:r>
              <a:rPr lang="en-US" altLang="zh-CN" b="1" dirty="0"/>
              <a:t>cooled with liquid Nitrogen</a:t>
            </a:r>
            <a:endParaRPr lang="zh-CN" altLang="en-US" b="1" dirty="0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xmlns="" id="{2D5D108A-4D39-42EC-8F96-8B1CBCAB7F02}"/>
              </a:ext>
            </a:extLst>
          </p:cNvPr>
          <p:cNvSpPr/>
          <p:nvPr/>
        </p:nvSpPr>
        <p:spPr>
          <a:xfrm>
            <a:off x="5965369" y="5805264"/>
            <a:ext cx="740338" cy="2798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xmlns="" id="{B77A6897-6482-41FD-9F0B-ADD66DDBC559}"/>
              </a:ext>
            </a:extLst>
          </p:cNvPr>
          <p:cNvSpPr/>
          <p:nvPr/>
        </p:nvSpPr>
        <p:spPr>
          <a:xfrm>
            <a:off x="8088897" y="5805264"/>
            <a:ext cx="740338" cy="2798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xmlns="" id="{B70DC746-D718-4320-8D43-80BBCBF94AD0}"/>
              </a:ext>
            </a:extLst>
          </p:cNvPr>
          <p:cNvSpPr/>
          <p:nvPr/>
        </p:nvSpPr>
        <p:spPr>
          <a:xfrm>
            <a:off x="7308304" y="3509179"/>
            <a:ext cx="740338" cy="2798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438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xmlns="" id="{8DE98A05-A817-4DB3-BC98-0174450510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Magnetic field from a line current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xmlns="" id="{BB9249BE-F028-4F79-B10D-940846836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Generate multipoles with current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6C61B99-DAC1-4F04-9F98-EE47A459C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3636" y="1283654"/>
            <a:ext cx="2184828" cy="1440000"/>
          </a:xfrm>
          <a:prstGeom prst="rect">
            <a:avLst/>
          </a:prstGeom>
        </p:spPr>
      </p:pic>
      <p:graphicFrame>
        <p:nvGraphicFramePr>
          <p:cNvPr id="6" name="对象 5">
            <a:extLst>
              <a:ext uri="{FF2B5EF4-FFF2-40B4-BE49-F238E27FC236}">
                <a16:creationId xmlns:a16="http://schemas.microsoft.com/office/drawing/2014/main" xmlns="" id="{D3752837-4431-4348-99AE-FF6068CCBE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5795937"/>
              </p:ext>
            </p:extLst>
          </p:nvPr>
        </p:nvGraphicFramePr>
        <p:xfrm>
          <a:off x="683568" y="1700808"/>
          <a:ext cx="28702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58" name="Equation" r:id="rId4" imgW="1434960" imgH="469800" progId="Equation.DSMT4">
                  <p:embed/>
                </p:oleObj>
              </mc:Choice>
              <mc:Fallback>
                <p:oleObj name="Equation" r:id="rId4" imgW="1434960" imgH="469800" progId="Equation.DSMT4">
                  <p:embed/>
                  <p:pic>
                    <p:nvPicPr>
                      <p:cNvPr id="6" name="对象 5">
                        <a:extLst>
                          <a:ext uri="{FF2B5EF4-FFF2-40B4-BE49-F238E27FC236}">
                            <a16:creationId xmlns:a16="http://schemas.microsoft.com/office/drawing/2014/main" xmlns="" id="{D3752837-4431-4348-99AE-FF6068CCBE4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1700808"/>
                        <a:ext cx="2870200" cy="939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箭头: 右 6">
            <a:extLst>
              <a:ext uri="{FF2B5EF4-FFF2-40B4-BE49-F238E27FC236}">
                <a16:creationId xmlns:a16="http://schemas.microsoft.com/office/drawing/2014/main" xmlns="" id="{DEC0CC03-9C24-4263-ABD3-6ADA71ED7F6B}"/>
              </a:ext>
            </a:extLst>
          </p:cNvPr>
          <p:cNvSpPr/>
          <p:nvPr/>
        </p:nvSpPr>
        <p:spPr>
          <a:xfrm>
            <a:off x="3779912" y="1916832"/>
            <a:ext cx="576064" cy="4172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8" name="对象 7">
            <a:extLst>
              <a:ext uri="{FF2B5EF4-FFF2-40B4-BE49-F238E27FC236}">
                <a16:creationId xmlns:a16="http://schemas.microsoft.com/office/drawing/2014/main" xmlns="" id="{EA550079-CF7C-4A99-9FA5-7CFFC9BEA6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1008" y="1628800"/>
          <a:ext cx="12192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59" name="Equation" r:id="rId6" imgW="609480" imgH="431640" progId="Equation.DSMT4">
                  <p:embed/>
                </p:oleObj>
              </mc:Choice>
              <mc:Fallback>
                <p:oleObj name="Equation" r:id="rId6" imgW="609480" imgH="431640" progId="Equation.DSMT4">
                  <p:embed/>
                  <p:pic>
                    <p:nvPicPr>
                      <p:cNvPr id="8" name="对象 7">
                        <a:extLst>
                          <a:ext uri="{FF2B5EF4-FFF2-40B4-BE49-F238E27FC236}">
                            <a16:creationId xmlns:a16="http://schemas.microsoft.com/office/drawing/2014/main" xmlns="" id="{EA550079-CF7C-4A99-9FA5-7CFFC9BEA6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1008" y="1628800"/>
                        <a:ext cx="1219200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>
            <a:extLst>
              <a:ext uri="{FF2B5EF4-FFF2-40B4-BE49-F238E27FC236}">
                <a16:creationId xmlns:a16="http://schemas.microsoft.com/office/drawing/2014/main" xmlns="" id="{43951725-F616-4515-9E31-D10036E5F3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7415372"/>
              </p:ext>
            </p:extLst>
          </p:nvPr>
        </p:nvGraphicFramePr>
        <p:xfrm>
          <a:off x="569913" y="4875213"/>
          <a:ext cx="6146800" cy="142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60" name="Equation" r:id="rId8" imgW="3073320" imgH="711000" progId="Equation.DSMT4">
                  <p:embed/>
                </p:oleObj>
              </mc:Choice>
              <mc:Fallback>
                <p:oleObj name="Equation" r:id="rId8" imgW="3073320" imgH="711000" progId="Equation.DSMT4">
                  <p:embed/>
                  <p:pic>
                    <p:nvPicPr>
                      <p:cNvPr id="9" name="对象 8">
                        <a:extLst>
                          <a:ext uri="{FF2B5EF4-FFF2-40B4-BE49-F238E27FC236}">
                            <a16:creationId xmlns:a16="http://schemas.microsoft.com/office/drawing/2014/main" xmlns="" id="{43951725-F616-4515-9E31-D10036E5F3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913" y="4875213"/>
                        <a:ext cx="6146800" cy="1422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47C1118-6C11-4EE5-A4F8-589C292CEA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83727" y="3106591"/>
            <a:ext cx="2164737" cy="2160000"/>
          </a:xfrm>
          <a:prstGeom prst="rect">
            <a:avLst/>
          </a:prstGeom>
        </p:spPr>
      </p:pic>
      <p:graphicFrame>
        <p:nvGraphicFramePr>
          <p:cNvPr id="14" name="对象 13">
            <a:extLst>
              <a:ext uri="{FF2B5EF4-FFF2-40B4-BE49-F238E27FC236}">
                <a16:creationId xmlns:a16="http://schemas.microsoft.com/office/drawing/2014/main" xmlns="" id="{F6EF747F-3940-46B9-91FB-9C8639485D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8771738"/>
              </p:ext>
            </p:extLst>
          </p:nvPr>
        </p:nvGraphicFramePr>
        <p:xfrm>
          <a:off x="683568" y="3135563"/>
          <a:ext cx="3835400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61" name="Equation" r:id="rId11" imgW="1917360" imgH="622080" progId="Equation.DSMT4">
                  <p:embed/>
                </p:oleObj>
              </mc:Choice>
              <mc:Fallback>
                <p:oleObj name="Equation" r:id="rId11" imgW="1917360" imgH="622080" progId="Equation.DSMT4">
                  <p:embed/>
                  <p:pic>
                    <p:nvPicPr>
                      <p:cNvPr id="14" name="对象 13">
                        <a:extLst>
                          <a:ext uri="{FF2B5EF4-FFF2-40B4-BE49-F238E27FC236}">
                            <a16:creationId xmlns:a16="http://schemas.microsoft.com/office/drawing/2014/main" xmlns="" id="{F6EF747F-3940-46B9-91FB-9C8639485D2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3135563"/>
                        <a:ext cx="3835400" cy="1244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93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xmlns="" id="{BB9249BE-F028-4F79-B10D-940846836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Generate multipoles with current</a:t>
            </a:r>
            <a:endParaRPr lang="zh-CN" altLang="en-US" dirty="0"/>
          </a:p>
        </p:txBody>
      </p:sp>
      <p:graphicFrame>
        <p:nvGraphicFramePr>
          <p:cNvPr id="6" name="对象 5">
            <a:extLst>
              <a:ext uri="{FF2B5EF4-FFF2-40B4-BE49-F238E27FC236}">
                <a16:creationId xmlns:a16="http://schemas.microsoft.com/office/drawing/2014/main" xmlns="" id="{D3752837-4431-4348-99AE-FF6068CCBE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7543871"/>
              </p:ext>
            </p:extLst>
          </p:nvPr>
        </p:nvGraphicFramePr>
        <p:xfrm>
          <a:off x="880616" y="3662288"/>
          <a:ext cx="38354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95" name="Equation" r:id="rId3" imgW="1917360" imgH="279360" progId="Equation.DSMT4">
                  <p:embed/>
                </p:oleObj>
              </mc:Choice>
              <mc:Fallback>
                <p:oleObj name="Equation" r:id="rId3" imgW="1917360" imgH="279360" progId="Equation.DSMT4">
                  <p:embed/>
                  <p:pic>
                    <p:nvPicPr>
                      <p:cNvPr id="35" name="对象 34">
                        <a:extLst>
                          <a:ext uri="{FF2B5EF4-FFF2-40B4-BE49-F238E27FC236}">
                            <a16:creationId xmlns:a16="http://schemas.microsoft.com/office/drawing/2014/main" xmlns="" id="{F2E2136D-5A50-4D0D-896A-A71C6E48961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0616" y="3662288"/>
                        <a:ext cx="3835400" cy="55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7">
            <a:extLst>
              <a:ext uri="{FF2B5EF4-FFF2-40B4-BE49-F238E27FC236}">
                <a16:creationId xmlns:a16="http://schemas.microsoft.com/office/drawing/2014/main" xmlns="" id="{EA550079-CF7C-4A99-9FA5-7CFFC9BEA6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6078698"/>
              </p:ext>
            </p:extLst>
          </p:nvPr>
        </p:nvGraphicFramePr>
        <p:xfrm>
          <a:off x="2339752" y="2145874"/>
          <a:ext cx="7874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96" name="Equation" r:id="rId5" imgW="393480" imgH="253800" progId="Equation.DSMT4">
                  <p:embed/>
                </p:oleObj>
              </mc:Choice>
              <mc:Fallback>
                <p:oleObj name="Equation" r:id="rId5" imgW="393480" imgH="253800" progId="Equation.DSMT4">
                  <p:embed/>
                  <p:pic>
                    <p:nvPicPr>
                      <p:cNvPr id="6" name="对象 5">
                        <a:extLst>
                          <a:ext uri="{FF2B5EF4-FFF2-40B4-BE49-F238E27FC236}">
                            <a16:creationId xmlns:a16="http://schemas.microsoft.com/office/drawing/2014/main" xmlns="" id="{D3752837-4431-4348-99AE-FF6068CCBE4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2145874"/>
                        <a:ext cx="787400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>
            <a:extLst>
              <a:ext uri="{FF2B5EF4-FFF2-40B4-BE49-F238E27FC236}">
                <a16:creationId xmlns:a16="http://schemas.microsoft.com/office/drawing/2014/main" xmlns="" id="{43951725-F616-4515-9E31-D10036E5F3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9885134"/>
              </p:ext>
            </p:extLst>
          </p:nvPr>
        </p:nvGraphicFramePr>
        <p:xfrm>
          <a:off x="4292600" y="1916113"/>
          <a:ext cx="44704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97" name="Equation" r:id="rId7" imgW="2234880" imgH="482400" progId="Equation.DSMT4">
                  <p:embed/>
                </p:oleObj>
              </mc:Choice>
              <mc:Fallback>
                <p:oleObj name="Equation" r:id="rId7" imgW="2234880" imgH="482400" progId="Equation.DSMT4">
                  <p:embed/>
                  <p:pic>
                    <p:nvPicPr>
                      <p:cNvPr id="6" name="对象 5">
                        <a:extLst>
                          <a:ext uri="{FF2B5EF4-FFF2-40B4-BE49-F238E27FC236}">
                            <a16:creationId xmlns:a16="http://schemas.microsoft.com/office/drawing/2014/main" xmlns="" id="{891ADFED-9EF3-4B62-9D91-A06835CD94D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2600" y="1916113"/>
                        <a:ext cx="4470400" cy="965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对象 13">
            <a:extLst>
              <a:ext uri="{FF2B5EF4-FFF2-40B4-BE49-F238E27FC236}">
                <a16:creationId xmlns:a16="http://schemas.microsoft.com/office/drawing/2014/main" xmlns="" id="{F6EF747F-3940-46B9-91FB-9C8639485D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6220979"/>
              </p:ext>
            </p:extLst>
          </p:nvPr>
        </p:nvGraphicFramePr>
        <p:xfrm>
          <a:off x="881063" y="4696048"/>
          <a:ext cx="36576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98" name="Equation" r:id="rId9" imgW="1828800" imgH="482400" progId="Equation.DSMT4">
                  <p:embed/>
                </p:oleObj>
              </mc:Choice>
              <mc:Fallback>
                <p:oleObj name="Equation" r:id="rId9" imgW="1828800" imgH="482400" progId="Equation.DSMT4">
                  <p:embed/>
                  <p:pic>
                    <p:nvPicPr>
                      <p:cNvPr id="9" name="对象 8">
                        <a:extLst>
                          <a:ext uri="{FF2B5EF4-FFF2-40B4-BE49-F238E27FC236}">
                            <a16:creationId xmlns:a16="http://schemas.microsoft.com/office/drawing/2014/main" xmlns="" id="{43951725-F616-4515-9E31-D10036E5F3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1063" y="4696048"/>
                        <a:ext cx="3657600" cy="965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对象 14">
            <a:extLst>
              <a:ext uri="{FF2B5EF4-FFF2-40B4-BE49-F238E27FC236}">
                <a16:creationId xmlns:a16="http://schemas.microsoft.com/office/drawing/2014/main" xmlns="" id="{0EF3F145-1312-47FD-8D14-AB7C131569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4991885"/>
              </p:ext>
            </p:extLst>
          </p:nvPr>
        </p:nvGraphicFramePr>
        <p:xfrm>
          <a:off x="3940374" y="964392"/>
          <a:ext cx="20320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99" name="Equation" r:id="rId11" imgW="1015920" imgH="444240" progId="Equation.DSMT4">
                  <p:embed/>
                </p:oleObj>
              </mc:Choice>
              <mc:Fallback>
                <p:oleObj name="Equation" r:id="rId11" imgW="1015920" imgH="444240" progId="Equation.DSMT4">
                  <p:embed/>
                  <p:pic>
                    <p:nvPicPr>
                      <p:cNvPr id="8" name="对象 7">
                        <a:extLst>
                          <a:ext uri="{FF2B5EF4-FFF2-40B4-BE49-F238E27FC236}">
                            <a16:creationId xmlns:a16="http://schemas.microsoft.com/office/drawing/2014/main" xmlns="" id="{EA550079-CF7C-4A99-9FA5-7CFFC9BEA6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0374" y="964392"/>
                        <a:ext cx="2032000" cy="889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0D62E696-1B9E-4ED2-849C-E36580C10DA4}"/>
              </a:ext>
            </a:extLst>
          </p:cNvPr>
          <p:cNvSpPr txBox="1"/>
          <p:nvPr/>
        </p:nvSpPr>
        <p:spPr>
          <a:xfrm>
            <a:off x="619095" y="1208837"/>
            <a:ext cx="30888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altLang="zh-CN" sz="2000" b="1" dirty="0"/>
              <a:t>Use Tayler series expansion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E7F5CE89-7263-4285-AEB7-11E10F9B3610}"/>
              </a:ext>
            </a:extLst>
          </p:cNvPr>
          <p:cNvSpPr txBox="1"/>
          <p:nvPr/>
        </p:nvSpPr>
        <p:spPr>
          <a:xfrm>
            <a:off x="6204844" y="1208837"/>
            <a:ext cx="86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altLang="zh-CN" sz="2000" b="1" dirty="0"/>
              <a:t>where</a:t>
            </a:r>
          </a:p>
        </p:txBody>
      </p:sp>
      <p:graphicFrame>
        <p:nvGraphicFramePr>
          <p:cNvPr id="18" name="对象 17">
            <a:extLst>
              <a:ext uri="{FF2B5EF4-FFF2-40B4-BE49-F238E27FC236}">
                <a16:creationId xmlns:a16="http://schemas.microsoft.com/office/drawing/2014/main" xmlns="" id="{D3CA0CE5-240F-4887-B751-00EB82C70E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4547848"/>
              </p:ext>
            </p:extLst>
          </p:nvPr>
        </p:nvGraphicFramePr>
        <p:xfrm>
          <a:off x="7300913" y="1129492"/>
          <a:ext cx="863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00" name="Equation" r:id="rId13" imgW="431640" imgH="279360" progId="Equation.DSMT4">
                  <p:embed/>
                </p:oleObj>
              </mc:Choice>
              <mc:Fallback>
                <p:oleObj name="Equation" r:id="rId13" imgW="431640" imgH="279360" progId="Equation.DSMT4">
                  <p:embed/>
                  <p:pic>
                    <p:nvPicPr>
                      <p:cNvPr id="15" name="对象 14">
                        <a:extLst>
                          <a:ext uri="{FF2B5EF4-FFF2-40B4-BE49-F238E27FC236}">
                            <a16:creationId xmlns:a16="http://schemas.microsoft.com/office/drawing/2014/main" xmlns="" id="{0EF3F145-1312-47FD-8D14-AB7C1315699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0913" y="1129492"/>
                        <a:ext cx="863600" cy="55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CC862B23-FD9D-423E-8700-CC6085018781}"/>
              </a:ext>
            </a:extLst>
          </p:cNvPr>
          <p:cNvSpPr txBox="1"/>
          <p:nvPr/>
        </p:nvSpPr>
        <p:spPr>
          <a:xfrm>
            <a:off x="619095" y="2199819"/>
            <a:ext cx="1687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altLang="zh-CN" sz="2000" b="1" dirty="0"/>
              <a:t>For the region 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63502BE4-F367-4E70-B9B7-3C27F3CDD334}"/>
              </a:ext>
            </a:extLst>
          </p:cNvPr>
          <p:cNvSpPr txBox="1"/>
          <p:nvPr/>
        </p:nvSpPr>
        <p:spPr>
          <a:xfrm>
            <a:off x="3347864" y="2199819"/>
            <a:ext cx="912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altLang="zh-CN" sz="2000" b="1" dirty="0"/>
              <a:t>we get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93D417C7-7D55-4B26-B31C-3F4D261958FB}"/>
              </a:ext>
            </a:extLst>
          </p:cNvPr>
          <p:cNvSpPr txBox="1"/>
          <p:nvPr/>
        </p:nvSpPr>
        <p:spPr>
          <a:xfrm>
            <a:off x="619095" y="2852936"/>
            <a:ext cx="3581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altLang="zh-CN" sz="2000" b="1" dirty="0"/>
              <a:t>Consider the current distributed on a circle of radius </a:t>
            </a:r>
            <a:r>
              <a:rPr lang="en-US" altLang="zh-CN" sz="2000" b="1" i="1" dirty="0"/>
              <a:t>r</a:t>
            </a:r>
            <a:r>
              <a:rPr lang="en-US" altLang="zh-CN" sz="2000" b="1" baseline="-25000" dirty="0"/>
              <a:t>0</a:t>
            </a:r>
            <a:r>
              <a:rPr lang="en-US" altLang="zh-CN" sz="2000" b="1" dirty="0"/>
              <a:t> satisfy </a:t>
            </a:r>
          </a:p>
        </p:txBody>
      </p:sp>
      <p:graphicFrame>
        <p:nvGraphicFramePr>
          <p:cNvPr id="22" name="对象 21">
            <a:extLst>
              <a:ext uri="{FF2B5EF4-FFF2-40B4-BE49-F238E27FC236}">
                <a16:creationId xmlns:a16="http://schemas.microsoft.com/office/drawing/2014/main" xmlns="" id="{529617C9-374F-431B-88C3-AEC95C26E4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563239"/>
              </p:ext>
            </p:extLst>
          </p:nvPr>
        </p:nvGraphicFramePr>
        <p:xfrm>
          <a:off x="7788920" y="5688677"/>
          <a:ext cx="671512" cy="265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01" name="Equation" r:id="rId15" imgW="419040" imgH="164880" progId="Equation.DSMT4">
                  <p:embed/>
                </p:oleObj>
              </mc:Choice>
              <mc:Fallback>
                <p:oleObj name="Equation" r:id="rId15" imgW="419040" imgH="164880" progId="Equation.DSMT4">
                  <p:embed/>
                  <p:pic>
                    <p:nvPicPr>
                      <p:cNvPr id="6" name="对象 5">
                        <a:extLst>
                          <a:ext uri="{FF2B5EF4-FFF2-40B4-BE49-F238E27FC236}">
                            <a16:creationId xmlns:a16="http://schemas.microsoft.com/office/drawing/2014/main" xmlns="" id="{D3752837-4431-4348-99AE-FF6068CCBE4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8920" y="5688677"/>
                        <a:ext cx="671512" cy="265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文本框 24">
            <a:extLst>
              <a:ext uri="{FF2B5EF4-FFF2-40B4-BE49-F238E27FC236}">
                <a16:creationId xmlns:a16="http://schemas.microsoft.com/office/drawing/2014/main" xmlns="" id="{41230009-30C2-4119-B1EB-73FF77BEE1F7}"/>
              </a:ext>
            </a:extLst>
          </p:cNvPr>
          <p:cNvSpPr txBox="1"/>
          <p:nvPr/>
        </p:nvSpPr>
        <p:spPr>
          <a:xfrm>
            <a:off x="619095" y="4253026"/>
            <a:ext cx="4748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altLang="zh-CN" sz="2000" b="1" dirty="0"/>
              <a:t>The integral field generated in the circle is: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xmlns="" id="{1436C421-993F-4992-B6EC-E2A5955E555A}"/>
              </a:ext>
            </a:extLst>
          </p:cNvPr>
          <p:cNvSpPr txBox="1"/>
          <p:nvPr/>
        </p:nvSpPr>
        <p:spPr>
          <a:xfrm>
            <a:off x="619095" y="5733256"/>
            <a:ext cx="4748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altLang="zh-CN" sz="2000" b="1" dirty="0"/>
              <a:t>This is a typical 2N-pole magnetic field.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xmlns="" id="{9E0DD0E3-AFCE-466E-8D01-016A28E46A0C}"/>
              </a:ext>
            </a:extLst>
          </p:cNvPr>
          <p:cNvSpPr txBox="1"/>
          <p:nvPr/>
        </p:nvSpPr>
        <p:spPr>
          <a:xfrm>
            <a:off x="5868144" y="5621178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altLang="zh-CN" sz="2000" b="1" dirty="0"/>
              <a:t>Dipole field with</a:t>
            </a: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B28F747B-528A-49B7-A980-F51A5EF2989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54440" y="3068960"/>
            <a:ext cx="2778000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9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xmlns="" id="{4636B0F9-756E-4966-AA1D-F5D21C73E1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Cosine theta with Rutherford cable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xmlns="" id="{F03F4C61-704B-46F5-863E-224F11ECB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Superconducting magnet type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6E53964-43C9-4549-BA9F-851829D38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165" y="1844824"/>
            <a:ext cx="3009999" cy="126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CA855C4-9BB8-41E5-85AA-D88CFF1CF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165" y="3645024"/>
            <a:ext cx="4070081" cy="216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E7041FD-5AFF-4AAA-97E5-D7A80AA04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960" y="1844824"/>
            <a:ext cx="4200000" cy="126000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13FF71AD-8182-4596-81FB-AE38EA62E29B}"/>
              </a:ext>
            </a:extLst>
          </p:cNvPr>
          <p:cNvSpPr txBox="1"/>
          <p:nvPr/>
        </p:nvSpPr>
        <p:spPr>
          <a:xfrm>
            <a:off x="1192153" y="3172906"/>
            <a:ext cx="20480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altLang="zh-CN" sz="2000" b="1" dirty="0"/>
              <a:t>Rutherford cable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2D8B823A-E77C-46C3-84A3-B61D80E60E3E}"/>
              </a:ext>
            </a:extLst>
          </p:cNvPr>
          <p:cNvSpPr txBox="1"/>
          <p:nvPr/>
        </p:nvSpPr>
        <p:spPr>
          <a:xfrm>
            <a:off x="4391980" y="3172906"/>
            <a:ext cx="3839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altLang="zh-CN" sz="2000" b="1" dirty="0"/>
              <a:t>Cross section of Rutherford cable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6654E6F6-0837-4B80-A359-818222938863}"/>
              </a:ext>
            </a:extLst>
          </p:cNvPr>
          <p:cNvSpPr txBox="1"/>
          <p:nvPr/>
        </p:nvSpPr>
        <p:spPr>
          <a:xfrm>
            <a:off x="455748" y="5805264"/>
            <a:ext cx="4580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altLang="zh-CN" sz="2000" b="1" dirty="0"/>
              <a:t>Cross section of dipole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D3C08874-98F0-48D7-9EB6-520E0AA82C84}"/>
              </a:ext>
            </a:extLst>
          </p:cNvPr>
          <p:cNvSpPr txBox="1"/>
          <p:nvPr/>
        </p:nvSpPr>
        <p:spPr>
          <a:xfrm>
            <a:off x="5220072" y="5805264"/>
            <a:ext cx="3629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altLang="zh-CN" sz="2000" b="1" dirty="0"/>
              <a:t>Field distribution of quadrupole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92FD715B-A284-47B2-A43E-F2E16F510768}"/>
              </a:ext>
            </a:extLst>
          </p:cNvPr>
          <p:cNvSpPr txBox="1"/>
          <p:nvPr/>
        </p:nvSpPr>
        <p:spPr>
          <a:xfrm>
            <a:off x="3203848" y="5517232"/>
            <a:ext cx="2249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altLang="zh-CN" sz="1200" b="1" dirty="0">
                <a:solidFill>
                  <a:srgbClr val="FF0000"/>
                </a:solidFill>
              </a:rPr>
              <a:t>Discrete blocks instead of continuously distributed current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AE80057-E897-47DA-AF14-C9F53EEC8B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649009"/>
            <a:ext cx="2641263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32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>
            <a:extLst>
              <a:ext uri="{FF2B5EF4-FFF2-40B4-BE49-F238E27FC236}">
                <a16:creationId xmlns:a16="http://schemas.microsoft.com/office/drawing/2014/main" xmlns="" id="{5645A5A4-E1D1-45A1-A61C-6742C9B7BD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Serpentine style cosine theta type magnet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pPr marL="177800" lvl="1" indent="-177800"/>
            <a:r>
              <a:rPr lang="en-US" altLang="zh-CN" dirty="0"/>
              <a:t>The straight segments have the same length </a:t>
            </a:r>
            <a:r>
              <a:rPr lang="en-US" altLang="zh-CN" dirty="0">
                <a:sym typeface="Wingdings" panose="05000000000000000000" pitchFamily="2" charset="2"/>
              </a:rPr>
              <a:t> 2d simulation has the same result as 3d simulation  Fast and easy design</a:t>
            </a:r>
          </a:p>
          <a:p>
            <a:pPr marL="177800" lvl="1" indent="-177800"/>
            <a:r>
              <a:rPr lang="en-US" altLang="zh-CN" dirty="0">
                <a:sym typeface="Wingdings" panose="05000000000000000000" pitchFamily="2" charset="2"/>
              </a:rPr>
              <a:t>Double layers form a complete multipole field.</a:t>
            </a:r>
          </a:p>
          <a:p>
            <a:pPr marL="177800" lvl="1" indent="-177800"/>
            <a:r>
              <a:rPr lang="en-US" altLang="zh-CN" dirty="0">
                <a:sym typeface="Wingdings" panose="05000000000000000000" pitchFamily="2" charset="2"/>
              </a:rPr>
              <a:t>Suitable for fabrication with direct winding machine.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xmlns="" id="{96D763CB-9AC8-47C4-8E0C-4E17EAF2A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Superconducting magnet type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D854BBCC-187A-45C8-BF51-4F250C15E0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31" y="1772816"/>
            <a:ext cx="5263773" cy="234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472DE1A-FBB1-4CC9-96FC-0B7496A234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772816"/>
            <a:ext cx="3120000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5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xmlns="" id="{5A05D07F-1A67-429F-870A-84D2B0B088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Magnet system – the foundation of accelerator</a:t>
            </a:r>
          </a:p>
          <a:p>
            <a:pPr lvl="1"/>
            <a:r>
              <a:rPr lang="en-US" altLang="zh-CN" dirty="0"/>
              <a:t>Only multipole magnet for Lattice is discussed in this lecture.</a:t>
            </a:r>
          </a:p>
          <a:p>
            <a:pPr lvl="1"/>
            <a:r>
              <a:rPr lang="en-US" altLang="zh-CN" dirty="0"/>
              <a:t>High Energy Photon Source (HEPS) magnets as examples.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xmlns="" id="{3924060E-ED94-46F5-8474-F076081F5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Introduction</a:t>
            </a:r>
            <a:endParaRPr lang="zh-CN" altLang="en-US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1CC50A4F-6301-48D5-9A58-41F33B45E0FF}"/>
              </a:ext>
            </a:extLst>
          </p:cNvPr>
          <p:cNvGrpSpPr>
            <a:grpSpLocks noChangeAspect="1"/>
          </p:cNvGrpSpPr>
          <p:nvPr/>
        </p:nvGrpSpPr>
        <p:grpSpPr>
          <a:xfrm>
            <a:off x="107504" y="4581328"/>
            <a:ext cx="2400000" cy="1800000"/>
            <a:chOff x="73839" y="3271769"/>
            <a:chExt cx="3264000" cy="2448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DC86B52E-448C-4AE0-A964-8CA49591A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39" y="3271769"/>
              <a:ext cx="3264000" cy="2448000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0BBC99D8-088F-4E63-BDD3-CC45AF0FBE5B}"/>
                </a:ext>
              </a:extLst>
            </p:cNvPr>
            <p:cNvSpPr txBox="1"/>
            <p:nvPr/>
          </p:nvSpPr>
          <p:spPr>
            <a:xfrm>
              <a:off x="73839" y="3271769"/>
              <a:ext cx="859611" cy="461665"/>
            </a:xfrm>
            <a:prstGeom prst="rect">
              <a:avLst/>
            </a:prstGeom>
            <a:solidFill>
              <a:srgbClr val="00B0F0">
                <a:alpha val="5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rgbClr val="FF0000"/>
                  </a:solidFill>
                </a:rPr>
                <a:t>Linac</a:t>
              </a:r>
              <a:endParaRPr lang="zh-CN" altLang="en-US" sz="1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1D4BF535-E889-4C72-B7F2-839C9C3740E9}"/>
              </a:ext>
            </a:extLst>
          </p:cNvPr>
          <p:cNvGrpSpPr>
            <a:grpSpLocks noChangeAspect="1"/>
          </p:cNvGrpSpPr>
          <p:nvPr/>
        </p:nvGrpSpPr>
        <p:grpSpPr>
          <a:xfrm>
            <a:off x="2587863" y="4581328"/>
            <a:ext cx="3199921" cy="1800000"/>
            <a:chOff x="3358021" y="3679866"/>
            <a:chExt cx="4351893" cy="244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827CC30C-1099-4A92-B70D-67D85C890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8021" y="3679866"/>
              <a:ext cx="4351893" cy="2448000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xmlns="" id="{3E1360EA-5ADA-49E7-8116-D4A41849D45E}"/>
                </a:ext>
              </a:extLst>
            </p:cNvPr>
            <p:cNvSpPr txBox="1"/>
            <p:nvPr/>
          </p:nvSpPr>
          <p:spPr>
            <a:xfrm>
              <a:off x="3358021" y="3679866"/>
              <a:ext cx="1175879" cy="461665"/>
            </a:xfrm>
            <a:prstGeom prst="rect">
              <a:avLst/>
            </a:prstGeom>
            <a:solidFill>
              <a:srgbClr val="00B0F0">
                <a:alpha val="5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 b="1">
                  <a:solidFill>
                    <a:srgbClr val="FF0000"/>
                  </a:solidFill>
                </a:defRPr>
              </a:lvl1pPr>
            </a:lstStyle>
            <a:p>
              <a:r>
                <a:rPr lang="en-US" altLang="zh-CN" sz="1600" dirty="0"/>
                <a:t>Booster</a:t>
              </a:r>
              <a:endParaRPr lang="zh-CN" altLang="en-US" sz="1600" dirty="0"/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FB73FA18-B360-42EC-A1C5-ADB13C91E8EF}"/>
              </a:ext>
            </a:extLst>
          </p:cNvPr>
          <p:cNvGrpSpPr>
            <a:grpSpLocks noChangeAspect="1"/>
          </p:cNvGrpSpPr>
          <p:nvPr/>
        </p:nvGrpSpPr>
        <p:grpSpPr>
          <a:xfrm>
            <a:off x="5868144" y="4581328"/>
            <a:ext cx="3201198" cy="1800000"/>
            <a:chOff x="7743041" y="3679866"/>
            <a:chExt cx="4353629" cy="2448000"/>
          </a:xfrm>
        </p:grpSpPr>
        <p:pic>
          <p:nvPicPr>
            <p:cNvPr id="11" name="内容占位符 4">
              <a:extLst>
                <a:ext uri="{FF2B5EF4-FFF2-40B4-BE49-F238E27FC236}">
                  <a16:creationId xmlns:a16="http://schemas.microsoft.com/office/drawing/2014/main" xmlns="" id="{A45222D4-3874-4CB4-A875-92C7E6243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3041" y="3679866"/>
              <a:ext cx="4353629" cy="2448000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xmlns="" id="{71F28BC2-FE49-4EB9-9202-7C6C7AE67704}"/>
                </a:ext>
              </a:extLst>
            </p:cNvPr>
            <p:cNvSpPr txBox="1"/>
            <p:nvPr/>
          </p:nvSpPr>
          <p:spPr>
            <a:xfrm>
              <a:off x="7743041" y="3679866"/>
              <a:ext cx="1734334" cy="461665"/>
            </a:xfrm>
            <a:prstGeom prst="rect">
              <a:avLst/>
            </a:prstGeom>
            <a:solidFill>
              <a:srgbClr val="00B0F0">
                <a:alpha val="5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 b="1">
                  <a:solidFill>
                    <a:srgbClr val="FF0000"/>
                  </a:solidFill>
                </a:defRPr>
              </a:lvl1pPr>
            </a:lstStyle>
            <a:p>
              <a:r>
                <a:rPr lang="en-US" altLang="zh-CN" sz="1600" dirty="0"/>
                <a:t>Storage ring</a:t>
              </a:r>
              <a:endParaRPr lang="zh-CN" altLang="en-US" sz="1600" dirty="0"/>
            </a:p>
          </p:txBody>
        </p:sp>
      </p:grpSp>
      <p:graphicFrame>
        <p:nvGraphicFramePr>
          <p:cNvPr id="13" name="图示 12">
            <a:extLst>
              <a:ext uri="{FF2B5EF4-FFF2-40B4-BE49-F238E27FC236}">
                <a16:creationId xmlns:a16="http://schemas.microsoft.com/office/drawing/2014/main" xmlns="" id="{E9899E22-60BB-49CF-A021-D9840A566D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6658574"/>
              </p:ext>
            </p:extLst>
          </p:nvPr>
        </p:nvGraphicFramePr>
        <p:xfrm>
          <a:off x="395536" y="2693396"/>
          <a:ext cx="8352928" cy="1800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4119571E-18CC-49F7-A867-C2EC00DD6B56}"/>
              </a:ext>
            </a:extLst>
          </p:cNvPr>
          <p:cNvSpPr/>
          <p:nvPr/>
        </p:nvSpPr>
        <p:spPr>
          <a:xfrm>
            <a:off x="386011" y="3313559"/>
            <a:ext cx="4824536" cy="1208413"/>
          </a:xfrm>
          <a:prstGeom prst="rect">
            <a:avLst/>
          </a:prstGeom>
          <a:noFill/>
          <a:ln w="38100"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95865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xmlns="" id="{4636B0F9-756E-4966-AA1D-F5D21C73E1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Canted cosine theta (CCT)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xmlns="" id="{F03F4C61-704B-46F5-863E-224F11ECB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Superconducting magnet type</a:t>
            </a:r>
            <a:endParaRPr lang="zh-CN" altLang="en-US" dirty="0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xmlns="" id="{9593152B-51EB-4FD3-9D35-2091D02F4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83362" y="3830053"/>
            <a:ext cx="1800000" cy="315853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A2D5D41-3EAD-4F21-989B-B60D3B4764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43"/>
          <a:stretch/>
        </p:blipFill>
        <p:spPr>
          <a:xfrm>
            <a:off x="5947576" y="4509320"/>
            <a:ext cx="2676677" cy="180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D68BBA25-FA02-458F-827A-53FC1BC806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1336" y="1916108"/>
            <a:ext cx="3240000" cy="1119905"/>
          </a:xfrm>
          <a:prstGeom prst="rect">
            <a:avLst/>
          </a:prstGeom>
        </p:spPr>
      </p:pic>
      <p:graphicFrame>
        <p:nvGraphicFramePr>
          <p:cNvPr id="10" name="对象 9">
            <a:extLst>
              <a:ext uri="{FF2B5EF4-FFF2-40B4-BE49-F238E27FC236}">
                <a16:creationId xmlns:a16="http://schemas.microsoft.com/office/drawing/2014/main" xmlns="" id="{0F8174E9-2B88-46E8-B63A-76B737E425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2050290"/>
              </p:ext>
            </p:extLst>
          </p:nvPr>
        </p:nvGraphicFramePr>
        <p:xfrm>
          <a:off x="611560" y="2182056"/>
          <a:ext cx="2616200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36" name="Equation" r:id="rId6" imgW="1307880" imgH="850680" progId="Equation.DSMT4">
                  <p:embed/>
                </p:oleObj>
              </mc:Choice>
              <mc:Fallback>
                <p:oleObj name="Equation" r:id="rId6" imgW="1307880" imgH="850680" progId="Equation.DSMT4">
                  <p:embed/>
                  <p:pic>
                    <p:nvPicPr>
                      <p:cNvPr id="14" name="对象 13">
                        <a:extLst>
                          <a:ext uri="{FF2B5EF4-FFF2-40B4-BE49-F238E27FC236}">
                            <a16:creationId xmlns:a16="http://schemas.microsoft.com/office/drawing/2014/main" xmlns="" id="{F6EF747F-3940-46B9-91FB-9C8639485D2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2182056"/>
                        <a:ext cx="2616200" cy="170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5A1AD880-6C82-4CBE-B424-02121633F5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1336" y="3212976"/>
            <a:ext cx="3240000" cy="895062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4AA09C83-C493-4A09-AA42-96A0A26A680E}"/>
              </a:ext>
            </a:extLst>
          </p:cNvPr>
          <p:cNvSpPr txBox="1"/>
          <p:nvPr/>
        </p:nvSpPr>
        <p:spPr>
          <a:xfrm>
            <a:off x="611560" y="1700808"/>
            <a:ext cx="3329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2000" b="1" dirty="0"/>
              <a:t>The wire path defined by: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E0888B6F-2BF6-4C01-B9B9-5CB0DF98B9DC}"/>
              </a:ext>
            </a:extLst>
          </p:cNvPr>
          <p:cNvSpPr txBox="1"/>
          <p:nvPr/>
        </p:nvSpPr>
        <p:spPr>
          <a:xfrm>
            <a:off x="7591533" y="2215557"/>
            <a:ext cx="1552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altLang="zh-CN" sz="2000" b="1" dirty="0"/>
              <a:t>CCT</a:t>
            </a:r>
            <a:br>
              <a:rPr lang="en-US" altLang="zh-CN" sz="2000" b="1" dirty="0"/>
            </a:br>
            <a:r>
              <a:rPr lang="en-US" altLang="zh-CN" sz="2000" b="1" dirty="0"/>
              <a:t>dipole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3F6A9836-F98A-4BA3-9E1A-81492DDFC56A}"/>
              </a:ext>
            </a:extLst>
          </p:cNvPr>
          <p:cNvSpPr txBox="1"/>
          <p:nvPr/>
        </p:nvSpPr>
        <p:spPr>
          <a:xfrm>
            <a:off x="7591534" y="3356992"/>
            <a:ext cx="155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altLang="zh-CN" sz="2000" b="1" dirty="0"/>
              <a:t>CCT</a:t>
            </a:r>
            <a:br>
              <a:rPr lang="en-US" altLang="zh-CN" sz="2000" b="1" dirty="0"/>
            </a:br>
            <a:r>
              <a:rPr lang="en-US" altLang="zh-CN" sz="2000" b="1" dirty="0"/>
              <a:t>quadrupole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97E9B0F1-7728-42D7-AC91-5BBD834207EC}"/>
              </a:ext>
            </a:extLst>
          </p:cNvPr>
          <p:cNvSpPr txBox="1"/>
          <p:nvPr/>
        </p:nvSpPr>
        <p:spPr>
          <a:xfrm>
            <a:off x="5084215" y="1393612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1400" b="1" dirty="0">
                <a:solidFill>
                  <a:srgbClr val="FF0000"/>
                </a:solidFill>
              </a:rPr>
              <a:t>Two tilted solenoid with transverse components superposed and longitudinal component cancelled.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E8901064-F262-4020-AC74-E1254C125D39}"/>
              </a:ext>
            </a:extLst>
          </p:cNvPr>
          <p:cNvSpPr txBox="1"/>
          <p:nvPr/>
        </p:nvSpPr>
        <p:spPr>
          <a:xfrm>
            <a:off x="3662628" y="4509320"/>
            <a:ext cx="2277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1600" b="1" dirty="0"/>
              <a:t>Quadrupole prototype for FCC-</a:t>
            </a:r>
            <a:r>
              <a:rPr lang="en-US" altLang="zh-CN" sz="1600" b="1" dirty="0" err="1"/>
              <a:t>ee</a:t>
            </a:r>
            <a:r>
              <a:rPr lang="en-US" altLang="zh-CN" sz="1600" b="1" dirty="0"/>
              <a:t>, wires-in-groove technology.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A6516A91-9BD7-4193-8369-739D91917BF9}"/>
              </a:ext>
            </a:extLst>
          </p:cNvPr>
          <p:cNvSpPr txBox="1"/>
          <p:nvPr/>
        </p:nvSpPr>
        <p:spPr>
          <a:xfrm>
            <a:off x="3662628" y="5478323"/>
            <a:ext cx="2277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200"/>
              </a:spcAft>
            </a:pPr>
            <a:r>
              <a:rPr lang="en-US" altLang="zh-CN" sz="1600" b="1" dirty="0"/>
              <a:t>Quadrupole prototype for CEPC, direct winding technology.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943070B6-C835-438F-886E-71CE7BDE7EF9}"/>
              </a:ext>
            </a:extLst>
          </p:cNvPr>
          <p:cNvSpPr txBox="1"/>
          <p:nvPr/>
        </p:nvSpPr>
        <p:spPr>
          <a:xfrm>
            <a:off x="611560" y="3964994"/>
            <a:ext cx="3874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2000" b="1" dirty="0"/>
              <a:t>Double layers form complete field</a:t>
            </a:r>
          </a:p>
        </p:txBody>
      </p:sp>
    </p:spTree>
    <p:extLst>
      <p:ext uri="{BB962C8B-B14F-4D97-AF65-F5344CB8AC3E}">
        <p14:creationId xmlns:p14="http://schemas.microsoft.com/office/powerpoint/2010/main" val="314393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xmlns="" id="{1CE723DE-FF94-4BC8-BFE6-D24F6B60FF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/>
              <a:t>Quench: a sustaining process</a:t>
            </a:r>
            <a:br>
              <a:rPr lang="en-US" altLang="zh-CN" dirty="0"/>
            </a:br>
            <a:r>
              <a:rPr lang="en-US" altLang="zh-CN" dirty="0"/>
              <a:t>brings whole magnet into</a:t>
            </a:r>
            <a:br>
              <a:rPr lang="en-US" altLang="zh-CN" dirty="0"/>
            </a:br>
            <a:r>
              <a:rPr lang="en-US" altLang="zh-CN" dirty="0"/>
              <a:t>normal conducting state.</a:t>
            </a:r>
          </a:p>
          <a:p>
            <a:r>
              <a:rPr lang="en-US" altLang="zh-CN" dirty="0"/>
              <a:t>Potential risks:</a:t>
            </a:r>
          </a:p>
          <a:p>
            <a:pPr marL="177800" lvl="1" indent="-177800"/>
            <a:r>
              <a:rPr lang="en-US" altLang="zh-CN" dirty="0"/>
              <a:t>Wire performance decline, insulation damage, magnet burnt out.</a:t>
            </a:r>
          </a:p>
          <a:p>
            <a:r>
              <a:rPr lang="en-US" altLang="zh-CN" dirty="0"/>
              <a:t>Quench protection system (QPS):</a:t>
            </a:r>
          </a:p>
          <a:p>
            <a:pPr marL="177800" lvl="1" indent="-177800"/>
            <a:r>
              <a:rPr lang="en-US" altLang="zh-CN" dirty="0"/>
              <a:t>Dump the stored energy outside or scattered inside to avoid </a:t>
            </a:r>
            <a:r>
              <a:rPr lang="en-US" altLang="zh-CN" dirty="0" smtClean="0"/>
              <a:t>hot </a:t>
            </a:r>
            <a:r>
              <a:rPr lang="en-US" altLang="zh-CN" dirty="0"/>
              <a:t>spot over-heated. </a:t>
            </a:r>
            <a:r>
              <a:rPr lang="en-US" altLang="zh-CN" dirty="0">
                <a:sym typeface="Wingdings" panose="05000000000000000000" pitchFamily="2" charset="2"/>
              </a:rPr>
              <a:t> &lt; 300K.</a:t>
            </a:r>
          </a:p>
          <a:p>
            <a:pPr marL="635000" lvl="2" indent="-177800"/>
            <a:r>
              <a:rPr lang="en-US" altLang="zh-CN" dirty="0">
                <a:sym typeface="Wingdings" panose="05000000000000000000" pitchFamily="2" charset="2"/>
              </a:rPr>
              <a:t>Quench detector identifies the quench, QPS shuts down the power supply, switches to the protection circuit and triggers the quench heater.</a:t>
            </a:r>
          </a:p>
          <a:p>
            <a:pPr marL="635000" lvl="2" indent="-177800"/>
            <a:r>
              <a:rPr lang="en-US" altLang="zh-CN" dirty="0">
                <a:sym typeface="Wingdings" panose="05000000000000000000" pitchFamily="2" charset="2"/>
              </a:rPr>
              <a:t>QPS needs to record all the quench data for diagnostics.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xmlns="" id="{0990F523-193A-4058-9A79-4F2BB87F0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Quench and quench protection</a:t>
            </a:r>
            <a:endParaRPr lang="zh-CN" altLang="en-US" dirty="0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xmlns="" id="{176FE28F-9FC0-42E8-9348-31D018CBDF65}"/>
              </a:ext>
            </a:extLst>
          </p:cNvPr>
          <p:cNvGrpSpPr/>
          <p:nvPr/>
        </p:nvGrpSpPr>
        <p:grpSpPr>
          <a:xfrm>
            <a:off x="5004048" y="1196752"/>
            <a:ext cx="3960440" cy="2016224"/>
            <a:chOff x="4860032" y="1340768"/>
            <a:chExt cx="3960440" cy="2232248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xmlns="" id="{1A5D3133-C58B-42E1-AB43-497B126C2124}"/>
                </a:ext>
              </a:extLst>
            </p:cNvPr>
            <p:cNvGrpSpPr/>
            <p:nvPr/>
          </p:nvGrpSpPr>
          <p:grpSpPr>
            <a:xfrm>
              <a:off x="4860032" y="1340768"/>
              <a:ext cx="3960440" cy="2232248"/>
              <a:chOff x="4572000" y="1340768"/>
              <a:chExt cx="3960440" cy="2232248"/>
            </a:xfrm>
          </p:grpSpPr>
          <p:grpSp>
            <p:nvGrpSpPr>
              <p:cNvPr id="11" name="组合 10">
                <a:extLst>
                  <a:ext uri="{FF2B5EF4-FFF2-40B4-BE49-F238E27FC236}">
                    <a16:creationId xmlns:a16="http://schemas.microsoft.com/office/drawing/2014/main" xmlns="" id="{F7867473-BAF4-4960-86B8-902B9B387AD8}"/>
                  </a:ext>
                </a:extLst>
              </p:cNvPr>
              <p:cNvGrpSpPr/>
              <p:nvPr/>
            </p:nvGrpSpPr>
            <p:grpSpPr>
              <a:xfrm>
                <a:off x="4572000" y="1340768"/>
                <a:ext cx="2736304" cy="2232248"/>
                <a:chOff x="5431614" y="2124968"/>
                <a:chExt cx="3624064" cy="3184128"/>
              </a:xfrm>
            </p:grpSpPr>
            <p:graphicFrame>
              <p:nvGraphicFramePr>
                <p:cNvPr id="4" name="图示 3">
                  <a:extLst>
                    <a:ext uri="{FF2B5EF4-FFF2-40B4-BE49-F238E27FC236}">
                      <a16:creationId xmlns:a16="http://schemas.microsoft.com/office/drawing/2014/main" xmlns="" id="{5F853F47-4EBA-400F-A996-1720DC39117C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3878638152"/>
                    </p:ext>
                  </p:extLst>
                </p:nvPr>
              </p:nvGraphicFramePr>
              <p:xfrm>
                <a:off x="5431614" y="2124968"/>
                <a:ext cx="3624064" cy="3184128"/>
              </p:xfrm>
              <a:graphic>
                <a:graphicData uri="http://schemas.openxmlformats.org/drawingml/2006/diagram">
                  <dgm:relIds xmlns:dgm="http://schemas.openxmlformats.org/drawingml/2006/diagram" xmlns:r="http://schemas.openxmlformats.org/officeDocument/2006/relationships" r:dm="rId2" r:lo="rId3" r:qs="rId4" r:cs="rId5"/>
                </a:graphicData>
              </a:graphic>
            </p:graphicFrame>
            <p:grpSp>
              <p:nvGrpSpPr>
                <p:cNvPr id="5" name="组合 4">
                  <a:extLst>
                    <a:ext uri="{FF2B5EF4-FFF2-40B4-BE49-F238E27FC236}">
                      <a16:creationId xmlns:a16="http://schemas.microsoft.com/office/drawing/2014/main" xmlns="" id="{D4B041D2-B819-40AD-A2F9-07788530D383}"/>
                    </a:ext>
                  </a:extLst>
                </p:cNvPr>
                <p:cNvGrpSpPr/>
                <p:nvPr/>
              </p:nvGrpSpPr>
              <p:grpSpPr>
                <a:xfrm>
                  <a:off x="6660232" y="3347238"/>
                  <a:ext cx="1173932" cy="739588"/>
                  <a:chOff x="1228617" y="1439"/>
                  <a:chExt cx="1173932" cy="739588"/>
                </a:xfrm>
              </p:grpSpPr>
              <p:sp>
                <p:nvSpPr>
                  <p:cNvPr id="6" name="矩形: 圆角 5">
                    <a:extLst>
                      <a:ext uri="{FF2B5EF4-FFF2-40B4-BE49-F238E27FC236}">
                        <a16:creationId xmlns:a16="http://schemas.microsoft.com/office/drawing/2014/main" xmlns="" id="{0BF0FBAF-EB84-48A1-9832-28778932CE01}"/>
                      </a:ext>
                    </a:extLst>
                  </p:cNvPr>
                  <p:cNvSpPr/>
                  <p:nvPr/>
                </p:nvSpPr>
                <p:spPr>
                  <a:xfrm>
                    <a:off x="1243117" y="1439"/>
                    <a:ext cx="1137828" cy="739588"/>
                  </a:xfrm>
                  <a:prstGeom prst="roundRect">
                    <a:avLst/>
                  </a:prstGeom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</p:sp>
              <p:sp>
                <p:nvSpPr>
                  <p:cNvPr id="7" name="矩形: 圆角 4">
                    <a:extLst>
                      <a:ext uri="{FF2B5EF4-FFF2-40B4-BE49-F238E27FC236}">
                        <a16:creationId xmlns:a16="http://schemas.microsoft.com/office/drawing/2014/main" xmlns="" id="{964BF3F2-449B-430F-9453-10F8E38B6CDF}"/>
                      </a:ext>
                    </a:extLst>
                  </p:cNvPr>
                  <p:cNvSpPr txBox="1"/>
                  <p:nvPr/>
                </p:nvSpPr>
                <p:spPr>
                  <a:xfrm>
                    <a:off x="1228617" y="37543"/>
                    <a:ext cx="1173932" cy="667380"/>
                  </a:xfrm>
                  <a:prstGeom prst="rect">
                    <a:avLst/>
                  </a:prstGeom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49530" tIns="49530" rIns="49530" bIns="49530" numCol="1" spcCol="1270" anchor="ctr" anchorCtr="0">
                    <a:noAutofit/>
                  </a:bodyPr>
                  <a:lstStyle/>
                  <a:p>
                    <a:pPr marL="0" lvl="0" indent="0" algn="ctr" defTabSz="5778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  <a:buNone/>
                    </a:pPr>
                    <a:r>
                      <a:rPr lang="en-US" altLang="zh-CN" sz="1050" dirty="0">
                        <a:solidFill>
                          <a:srgbClr val="FFFF00"/>
                        </a:solidFill>
                      </a:rPr>
                      <a:t>A small region exceed the critical surface</a:t>
                    </a:r>
                    <a:endParaRPr lang="zh-CN" altLang="en-US" sz="1050" kern="1200" dirty="0">
                      <a:solidFill>
                        <a:srgbClr val="FFFF00"/>
                      </a:solidFill>
                    </a:endParaRPr>
                  </a:p>
                </p:txBody>
              </p:sp>
            </p:grpSp>
            <p:cxnSp>
              <p:nvCxnSpPr>
                <p:cNvPr id="9" name="直接箭头连接符 8">
                  <a:extLst>
                    <a:ext uri="{FF2B5EF4-FFF2-40B4-BE49-F238E27FC236}">
                      <a16:creationId xmlns:a16="http://schemas.microsoft.com/office/drawing/2014/main" xmlns="" id="{16E06282-A7E9-4BD7-BE95-4A7269533A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43646" y="4086826"/>
                  <a:ext cx="0" cy="494302"/>
                </a:xfrm>
                <a:prstGeom prst="straightConnector1">
                  <a:avLst/>
                </a:prstGeom>
                <a:ln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" name="箭头: 右 11">
                <a:extLst>
                  <a:ext uri="{FF2B5EF4-FFF2-40B4-BE49-F238E27FC236}">
                    <a16:creationId xmlns:a16="http://schemas.microsoft.com/office/drawing/2014/main" xmlns="" id="{FB670778-A964-4EAB-99F1-4CF3C91689FD}"/>
                  </a:ext>
                </a:extLst>
              </p:cNvPr>
              <p:cNvSpPr/>
              <p:nvPr/>
            </p:nvSpPr>
            <p:spPr>
              <a:xfrm>
                <a:off x="7236296" y="2348880"/>
                <a:ext cx="288032" cy="21602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xmlns="" id="{69C35CFB-6615-49E0-8A01-DEBE32B67673}"/>
                  </a:ext>
                </a:extLst>
              </p:cNvPr>
              <p:cNvGrpSpPr/>
              <p:nvPr/>
            </p:nvGrpSpPr>
            <p:grpSpPr>
              <a:xfrm>
                <a:off x="7555200" y="2197646"/>
                <a:ext cx="977240" cy="518468"/>
                <a:chOff x="969330" y="1171"/>
                <a:chExt cx="797643" cy="518468"/>
              </a:xfrm>
            </p:grpSpPr>
            <p:sp>
              <p:nvSpPr>
                <p:cNvPr id="15" name="矩形: 圆角 14">
                  <a:extLst>
                    <a:ext uri="{FF2B5EF4-FFF2-40B4-BE49-F238E27FC236}">
                      <a16:creationId xmlns:a16="http://schemas.microsoft.com/office/drawing/2014/main" xmlns="" id="{B8238AAD-6486-42B0-9DB8-FE953A7FEA48}"/>
                    </a:ext>
                  </a:extLst>
                </p:cNvPr>
                <p:cNvSpPr/>
                <p:nvPr/>
              </p:nvSpPr>
              <p:spPr>
                <a:xfrm>
                  <a:off x="969330" y="1171"/>
                  <a:ext cx="797643" cy="518468"/>
                </a:xfrm>
                <a:prstGeom prst="round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6" name="矩形: 圆角 4">
                  <a:extLst>
                    <a:ext uri="{FF2B5EF4-FFF2-40B4-BE49-F238E27FC236}">
                      <a16:creationId xmlns:a16="http://schemas.microsoft.com/office/drawing/2014/main" xmlns="" id="{834C9E92-8C57-4061-BC03-6D7A70434CF3}"/>
                    </a:ext>
                  </a:extLst>
                </p:cNvPr>
                <p:cNvSpPr txBox="1"/>
                <p:nvPr/>
              </p:nvSpPr>
              <p:spPr>
                <a:xfrm>
                  <a:off x="994640" y="26481"/>
                  <a:ext cx="747023" cy="467848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34290" tIns="34290" rIns="34290" bIns="34290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US" altLang="zh-CN" sz="1000" b="1" dirty="0">
                      <a:solidFill>
                        <a:srgbClr val="FF0000"/>
                      </a:solidFill>
                    </a:rPr>
                    <a:t>Whole magnet into normal conducting</a:t>
                  </a:r>
                  <a:endParaRPr lang="zh-CN" altLang="en-US" sz="1000" b="1" kern="1200" dirty="0">
                    <a:solidFill>
                      <a:srgbClr val="FF0000"/>
                    </a:solidFill>
                  </a:endParaRPr>
                </a:p>
              </p:txBody>
            </p:sp>
          </p:grpSp>
        </p:grp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xmlns="" id="{67947DC0-5C03-41DA-AE2C-93C3EDF51B5B}"/>
                </a:ext>
              </a:extLst>
            </p:cNvPr>
            <p:cNvSpPr/>
            <p:nvPr/>
          </p:nvSpPr>
          <p:spPr>
            <a:xfrm>
              <a:off x="5868144" y="1949361"/>
              <a:ext cx="720080" cy="25550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zh-CN" sz="1050" b="1" dirty="0">
                  <a:solidFill>
                    <a:srgbClr val="FF0000"/>
                  </a:solidFill>
                </a:rPr>
                <a:t>Hot spot</a:t>
              </a:r>
              <a:endParaRPr lang="zh-CN" altLang="en-US" sz="105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57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xmlns="" id="{D4333571-14A8-4482-9411-A63D84C7B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124744"/>
            <a:ext cx="8496944" cy="5184576"/>
          </a:xfrm>
        </p:spPr>
        <p:txBody>
          <a:bodyPr/>
          <a:lstStyle/>
          <a:p>
            <a:r>
              <a:rPr lang="en-US" altLang="zh-CN" dirty="0"/>
              <a:t>Two SC magnets are installed on each side of the BEPCII interaction point as final focus magnet.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xmlns="" id="{7D5B722F-4483-4DA1-BF66-368434F14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Superconducting magnet of BEPCII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72B148E-9750-40B6-AF89-E2D9E86707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132856"/>
            <a:ext cx="2918427" cy="208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F097F7DC-AA41-4988-BBBB-8A867710D2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432" y="4293336"/>
            <a:ext cx="2784000" cy="208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47C2CB0-BA38-495D-BEDF-100F4A6AB9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293336"/>
            <a:ext cx="2941510" cy="208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57D986F-B001-4C0C-AFCB-EB4F5A8DA2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227" y="2132856"/>
            <a:ext cx="2768205" cy="20880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1BCB3535-2C34-448B-AD75-6EF60FA902C3}"/>
              </a:ext>
            </a:extLst>
          </p:cNvPr>
          <p:cNvSpPr txBox="1"/>
          <p:nvPr/>
        </p:nvSpPr>
        <p:spPr>
          <a:xfrm>
            <a:off x="3601994" y="2132856"/>
            <a:ext cx="20744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1600" b="1" dirty="0"/>
              <a:t>The interaction region SC magnet of BEPCII is inserted into the detector.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2BF3611B-ED53-4125-8E03-D8FAB71FCACA}"/>
              </a:ext>
            </a:extLst>
          </p:cNvPr>
          <p:cNvSpPr txBox="1"/>
          <p:nvPr/>
        </p:nvSpPr>
        <p:spPr>
          <a:xfrm>
            <a:off x="3601994" y="3143638"/>
            <a:ext cx="20744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200"/>
              </a:spcAft>
            </a:pPr>
            <a:r>
              <a:rPr lang="en-US" altLang="zh-CN" sz="1600" b="1" dirty="0"/>
              <a:t>BEPCII SC magnet has 3 anti-solenoids to compensate the detector’s field.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DDE657D0-A398-4A63-B185-E21479D8A058}"/>
              </a:ext>
            </a:extLst>
          </p:cNvPr>
          <p:cNvSpPr txBox="1"/>
          <p:nvPr/>
        </p:nvSpPr>
        <p:spPr>
          <a:xfrm>
            <a:off x="3617790" y="4293336"/>
            <a:ext cx="20586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1600" b="1" dirty="0"/>
              <a:t>The main coil is a 10-layers quadrupole which can provide 25T/m field.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E8D62AAE-5CC8-4601-A4EB-6DF47F1CE6C7}"/>
              </a:ext>
            </a:extLst>
          </p:cNvPr>
          <p:cNvSpPr txBox="1"/>
          <p:nvPr/>
        </p:nvSpPr>
        <p:spPr>
          <a:xfrm>
            <a:off x="3625078" y="5550339"/>
            <a:ext cx="2051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200"/>
              </a:spcAft>
            </a:pPr>
            <a:r>
              <a:rPr lang="en-US" altLang="zh-CN" sz="1600" b="1" dirty="0"/>
              <a:t>Horizontal cryogenic test with field measurement.</a:t>
            </a:r>
          </a:p>
        </p:txBody>
      </p:sp>
    </p:spTree>
    <p:extLst>
      <p:ext uri="{BB962C8B-B14F-4D97-AF65-F5344CB8AC3E}">
        <p14:creationId xmlns:p14="http://schemas.microsoft.com/office/powerpoint/2010/main" val="396624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Contents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1829523" y="1484784"/>
            <a:ext cx="612775" cy="561975"/>
          </a:xfrm>
        </p:spPr>
        <p:txBody>
          <a:bodyPr/>
          <a:lstStyle/>
          <a:p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1"/>
          </p:nvPr>
        </p:nvSpPr>
        <p:spPr>
          <a:xfrm>
            <a:off x="2452543" y="1484784"/>
            <a:ext cx="4738688" cy="561974"/>
          </a:xfrm>
        </p:spPr>
        <p:txBody>
          <a:bodyPr/>
          <a:lstStyle/>
          <a:p>
            <a:r>
              <a:rPr lang="en-US" altLang="zh-CN" dirty="0">
                <a:solidFill>
                  <a:srgbClr val="BABABA"/>
                </a:solidFill>
              </a:rPr>
              <a:t>Introduction and basic theories</a:t>
            </a:r>
            <a:endParaRPr lang="zh-CN" altLang="en-US" dirty="0">
              <a:solidFill>
                <a:srgbClr val="BABABA"/>
              </a:solidFill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2"/>
          </p:nvPr>
        </p:nvSpPr>
        <p:spPr>
          <a:xfrm>
            <a:off x="1829523" y="2279690"/>
            <a:ext cx="612775" cy="561975"/>
          </a:xfrm>
        </p:spPr>
        <p:txBody>
          <a:bodyPr/>
          <a:lstStyle/>
          <a:p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2452543" y="2279689"/>
            <a:ext cx="4738688" cy="561974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rgbClr val="BABABA"/>
                </a:solidFill>
              </a:rPr>
              <a:t>Iron dominated electromagnet</a:t>
            </a:r>
            <a:endParaRPr lang="zh-CN" altLang="en-US" dirty="0">
              <a:solidFill>
                <a:srgbClr val="BABABA"/>
              </a:solidFill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4"/>
          </p:nvPr>
        </p:nvSpPr>
        <p:spPr>
          <a:xfrm>
            <a:off x="1829523" y="3074596"/>
            <a:ext cx="612775" cy="561975"/>
          </a:xfrm>
        </p:spPr>
        <p:txBody>
          <a:bodyPr/>
          <a:lstStyle/>
          <a:p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2452543" y="3074594"/>
            <a:ext cx="4738688" cy="561976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rgbClr val="BABABA"/>
                </a:solidFill>
              </a:rPr>
              <a:t>Superconducting magnet</a:t>
            </a:r>
            <a:endParaRPr lang="zh-CN" altLang="en-US" dirty="0">
              <a:solidFill>
                <a:srgbClr val="BABABA"/>
              </a:solidFill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6"/>
          </p:nvPr>
        </p:nvSpPr>
        <p:spPr>
          <a:xfrm>
            <a:off x="1829523" y="3869502"/>
            <a:ext cx="612775" cy="561975"/>
          </a:xfrm>
        </p:spPr>
        <p:txBody>
          <a:bodyPr/>
          <a:lstStyle/>
          <a:p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7"/>
          </p:nvPr>
        </p:nvSpPr>
        <p:spPr>
          <a:xfrm>
            <a:off x="2452543" y="3869501"/>
            <a:ext cx="4738688" cy="561974"/>
          </a:xfrm>
        </p:spPr>
        <p:txBody>
          <a:bodyPr/>
          <a:lstStyle/>
          <a:p>
            <a:r>
              <a:rPr lang="en-US" altLang="zh-CN" dirty="0"/>
              <a:t>Permanent magnet</a:t>
            </a:r>
            <a:endParaRPr lang="zh-CN" altLang="en-US" dirty="0"/>
          </a:p>
        </p:txBody>
      </p:sp>
      <p:sp>
        <p:nvSpPr>
          <p:cNvPr id="11" name="文本占位符 8">
            <a:extLst>
              <a:ext uri="{FF2B5EF4-FFF2-40B4-BE49-F238E27FC236}">
                <a16:creationId xmlns:a16="http://schemas.microsoft.com/office/drawing/2014/main" xmlns="" id="{EE1C1131-7538-4B26-BF92-D23BD898B4D8}"/>
              </a:ext>
            </a:extLst>
          </p:cNvPr>
          <p:cNvSpPr txBox="1">
            <a:spLocks/>
          </p:cNvSpPr>
          <p:nvPr/>
        </p:nvSpPr>
        <p:spPr>
          <a:xfrm>
            <a:off x="1819278" y="4664408"/>
            <a:ext cx="612775" cy="561975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 sz="2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5</a:t>
            </a:r>
            <a:endParaRPr lang="zh-CN" altLang="en-US" dirty="0"/>
          </a:p>
        </p:txBody>
      </p:sp>
      <p:sp>
        <p:nvSpPr>
          <p:cNvPr id="12" name="文本占位符 9">
            <a:extLst>
              <a:ext uri="{FF2B5EF4-FFF2-40B4-BE49-F238E27FC236}">
                <a16:creationId xmlns:a16="http://schemas.microsoft.com/office/drawing/2014/main" xmlns="" id="{0A1D7669-33DD-4A4B-9CA6-4937CDC48E0B}"/>
              </a:ext>
            </a:extLst>
          </p:cNvPr>
          <p:cNvSpPr txBox="1">
            <a:spLocks/>
          </p:cNvSpPr>
          <p:nvPr/>
        </p:nvSpPr>
        <p:spPr>
          <a:xfrm>
            <a:off x="2442298" y="4664406"/>
            <a:ext cx="4738688" cy="56197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rgbClr val="BABABA"/>
                </a:solidFill>
              </a:rPr>
              <a:t>Magnetic field measurement</a:t>
            </a:r>
            <a:endParaRPr lang="zh-CN" altLang="en-US" dirty="0">
              <a:solidFill>
                <a:srgbClr val="BABABA"/>
              </a:solidFill>
            </a:endParaRPr>
          </a:p>
        </p:txBody>
      </p:sp>
      <p:sp>
        <p:nvSpPr>
          <p:cNvPr id="14" name="文本占位符 8">
            <a:extLst>
              <a:ext uri="{FF2B5EF4-FFF2-40B4-BE49-F238E27FC236}">
                <a16:creationId xmlns:a16="http://schemas.microsoft.com/office/drawing/2014/main" xmlns="" id="{43FE7E6D-4EF7-411F-B2E7-A16549B2F167}"/>
              </a:ext>
            </a:extLst>
          </p:cNvPr>
          <p:cNvSpPr txBox="1">
            <a:spLocks/>
          </p:cNvSpPr>
          <p:nvPr/>
        </p:nvSpPr>
        <p:spPr>
          <a:xfrm>
            <a:off x="1819278" y="5459313"/>
            <a:ext cx="612775" cy="561975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 sz="2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6</a:t>
            </a:r>
            <a:endParaRPr lang="zh-CN" altLang="en-US" dirty="0"/>
          </a:p>
        </p:txBody>
      </p:sp>
      <p:sp>
        <p:nvSpPr>
          <p:cNvPr id="15" name="文本占位符 9">
            <a:extLst>
              <a:ext uri="{FF2B5EF4-FFF2-40B4-BE49-F238E27FC236}">
                <a16:creationId xmlns:a16="http://schemas.microsoft.com/office/drawing/2014/main" xmlns="" id="{D9056197-68B8-43F5-B582-9E516EB97CD6}"/>
              </a:ext>
            </a:extLst>
          </p:cNvPr>
          <p:cNvSpPr txBox="1">
            <a:spLocks/>
          </p:cNvSpPr>
          <p:nvPr/>
        </p:nvSpPr>
        <p:spPr>
          <a:xfrm>
            <a:off x="2442298" y="5459313"/>
            <a:ext cx="4738688" cy="56197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rgbClr val="BABABA"/>
                </a:solidFill>
              </a:rPr>
              <a:t>Special topics</a:t>
            </a:r>
            <a:endParaRPr lang="zh-CN" altLang="en-US" dirty="0">
              <a:solidFill>
                <a:srgbClr val="BABA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42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xmlns="" id="{8DE98A05-A817-4DB3-BC98-0174450510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Permanent magnet material characteristics:</a:t>
            </a:r>
          </a:p>
          <a:p>
            <a:pPr marL="266700" lvl="1" indent="-266700"/>
            <a:r>
              <a:rPr lang="en-US" altLang="zh-CN" dirty="0"/>
              <a:t>High remanence &amp; high coercivity </a:t>
            </a:r>
            <a:r>
              <a:rPr lang="en-US" altLang="zh-CN" dirty="0">
                <a:sym typeface="Wingdings" panose="05000000000000000000" pitchFamily="2" charset="2"/>
              </a:rPr>
              <a:t> High energy product </a:t>
            </a:r>
            <a:r>
              <a:rPr lang="en-US" altLang="zh-CN" dirty="0" err="1">
                <a:sym typeface="Wingdings" panose="05000000000000000000" pitchFamily="2" charset="2"/>
              </a:rPr>
              <a:t>BH</a:t>
            </a:r>
            <a:r>
              <a:rPr lang="en-US" altLang="zh-CN" baseline="-25000" dirty="0" err="1">
                <a:sym typeface="Wingdings" panose="05000000000000000000" pitchFamily="2" charset="2"/>
              </a:rPr>
              <a:t>max</a:t>
            </a:r>
            <a:endParaRPr lang="en-US" altLang="zh-CN" baseline="-25000" dirty="0">
              <a:sym typeface="Wingdings" panose="05000000000000000000" pitchFamily="2" charset="2"/>
            </a:endParaRPr>
          </a:p>
          <a:p>
            <a:pPr marL="266700" lvl="1" indent="-266700"/>
            <a:r>
              <a:rPr lang="en-US" altLang="zh-CN" dirty="0"/>
              <a:t>Demagnetization in high temperature and irradiation condition</a:t>
            </a:r>
          </a:p>
          <a:p>
            <a:pPr marL="266700" lvl="1" indent="-266700"/>
            <a:r>
              <a:rPr lang="en-US" altLang="zh-CN" dirty="0"/>
              <a:t>Permeability is close to </a:t>
            </a:r>
            <a:r>
              <a:rPr lang="en-US" altLang="zh-CN" i="1" dirty="0"/>
              <a:t>μ</a:t>
            </a:r>
            <a:r>
              <a:rPr lang="en-US" altLang="zh-CN" baseline="-25000" dirty="0"/>
              <a:t>0</a:t>
            </a:r>
            <a:r>
              <a:rPr lang="en-US" altLang="zh-CN" dirty="0"/>
              <a:t> (vacuum)</a:t>
            </a:r>
          </a:p>
          <a:p>
            <a:pPr marL="266700" lvl="1" indent="-266700"/>
            <a:r>
              <a:rPr lang="en-US" altLang="zh-CN" dirty="0"/>
              <a:t>Easy axis: the direction of the remanence </a:t>
            </a:r>
            <a:r>
              <a:rPr lang="en-US" altLang="zh-CN" i="1" dirty="0"/>
              <a:t>B</a:t>
            </a:r>
            <a:r>
              <a:rPr lang="en-US" altLang="zh-CN" baseline="-25000" dirty="0"/>
              <a:t>r</a:t>
            </a:r>
            <a:r>
              <a:rPr lang="en-US" altLang="zh-CN" dirty="0"/>
              <a:t> points to.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xmlns="" id="{BB9249BE-F028-4F79-B10D-940846836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Permanent magnet materials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552CBFF-EF31-444F-AC00-0BB46ECC1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5311" y="4043140"/>
            <a:ext cx="2715140" cy="2160000"/>
          </a:xfrm>
          <a:prstGeom prst="rect">
            <a:avLst/>
          </a:prstGeom>
        </p:spPr>
      </p:pic>
      <p:graphicFrame>
        <p:nvGraphicFramePr>
          <p:cNvPr id="7" name="表格 7">
            <a:extLst>
              <a:ext uri="{FF2B5EF4-FFF2-40B4-BE49-F238E27FC236}">
                <a16:creationId xmlns:a16="http://schemas.microsoft.com/office/drawing/2014/main" xmlns="" id="{B058A9BF-ACBF-494F-B00D-CBFE8FA217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2153798"/>
              </p:ext>
            </p:extLst>
          </p:nvPr>
        </p:nvGraphicFramePr>
        <p:xfrm>
          <a:off x="611560" y="3936960"/>
          <a:ext cx="5205738" cy="2372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0668">
                  <a:extLst>
                    <a:ext uri="{9D8B030D-6E8A-4147-A177-3AD203B41FA5}">
                      <a16:colId xmlns:a16="http://schemas.microsoft.com/office/drawing/2014/main" xmlns="" val="849316172"/>
                    </a:ext>
                  </a:extLst>
                </a:gridCol>
                <a:gridCol w="1082351">
                  <a:extLst>
                    <a:ext uri="{9D8B030D-6E8A-4147-A177-3AD203B41FA5}">
                      <a16:colId xmlns:a16="http://schemas.microsoft.com/office/drawing/2014/main" xmlns="" val="54160283"/>
                    </a:ext>
                  </a:extLst>
                </a:gridCol>
                <a:gridCol w="849085">
                  <a:extLst>
                    <a:ext uri="{9D8B030D-6E8A-4147-A177-3AD203B41FA5}">
                      <a16:colId xmlns:a16="http://schemas.microsoft.com/office/drawing/2014/main" xmlns="" val="1741669942"/>
                    </a:ext>
                  </a:extLst>
                </a:gridCol>
                <a:gridCol w="1193751">
                  <a:extLst>
                    <a:ext uri="{9D8B030D-6E8A-4147-A177-3AD203B41FA5}">
                      <a16:colId xmlns:a16="http://schemas.microsoft.com/office/drawing/2014/main" xmlns="" val="1177940405"/>
                    </a:ext>
                  </a:extLst>
                </a:gridCol>
                <a:gridCol w="1189883">
                  <a:extLst>
                    <a:ext uri="{9D8B030D-6E8A-4147-A177-3AD203B41FA5}">
                      <a16:colId xmlns:a16="http://schemas.microsoft.com/office/drawing/2014/main" xmlns="" val="20146343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Materials</a:t>
                      </a:r>
                      <a:endParaRPr lang="zh-CN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Remanence</a:t>
                      </a:r>
                      <a:endParaRPr lang="zh-CN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 err="1"/>
                        <a:t>BH</a:t>
                      </a:r>
                      <a:r>
                        <a:rPr lang="en-US" altLang="zh-CN" sz="1400" b="1" baseline="-25000" dirty="0" err="1"/>
                        <a:t>max</a:t>
                      </a:r>
                      <a:endParaRPr lang="zh-CN" altLang="en-US" sz="1400" b="1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Work temperature</a:t>
                      </a:r>
                      <a:endParaRPr lang="zh-CN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Temperature coefficient</a:t>
                      </a:r>
                      <a:endParaRPr lang="zh-CN" altLang="en-US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6394300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Unit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T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KJ/m</a:t>
                      </a:r>
                      <a:r>
                        <a:rPr lang="en-US" altLang="zh-CN" sz="1400" b="1" baseline="30000" dirty="0"/>
                        <a:t>3</a:t>
                      </a:r>
                      <a:endParaRPr lang="zh-CN" altLang="en-US" sz="1400" b="1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°C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10</a:t>
                      </a:r>
                      <a:r>
                        <a:rPr lang="en-US" altLang="zh-CN" sz="1400" b="1" baseline="30000" dirty="0"/>
                        <a:t>-4</a:t>
                      </a:r>
                      <a:r>
                        <a:rPr lang="en-US" altLang="zh-CN" sz="1400" b="1" dirty="0"/>
                        <a:t>/°C</a:t>
                      </a:r>
                      <a:endParaRPr lang="zh-CN" alt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436922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 err="1"/>
                        <a:t>AlNiCo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0.7~1.3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30~100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&lt;550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1</a:t>
                      </a:r>
                      <a:endParaRPr lang="zh-CN" alt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15826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Ferrite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0.3~0.4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10~30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&lt;250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13</a:t>
                      </a:r>
                      <a:endParaRPr lang="zh-CN" alt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890718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 err="1"/>
                        <a:t>SmCo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1.0~1.3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180~250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&lt;500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3</a:t>
                      </a:r>
                      <a:endParaRPr lang="zh-CN" alt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658288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 err="1"/>
                        <a:t>NdFeB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1.1~1.4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240~440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&lt;220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10</a:t>
                      </a:r>
                      <a:endParaRPr lang="zh-CN" alt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639589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290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xmlns="" id="{82D6651D-C993-4B11-8180-E27663E242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Comparing to the electromagnet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xmlns="" id="{DBC2A439-2572-4920-B5AC-45CB90909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Advantage and disadvantage of PM</a:t>
            </a:r>
            <a:endParaRPr lang="zh-CN" altLang="en-US" dirty="0"/>
          </a:p>
        </p:txBody>
      </p:sp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xmlns="" id="{0C072796-539A-43B4-9FBD-832EAC5E79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5535192"/>
              </p:ext>
            </p:extLst>
          </p:nvPr>
        </p:nvGraphicFramePr>
        <p:xfrm>
          <a:off x="539552" y="1772816"/>
          <a:ext cx="8064896" cy="439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60">
                  <a:extLst>
                    <a:ext uri="{9D8B030D-6E8A-4147-A177-3AD203B41FA5}">
                      <a16:colId xmlns:a16="http://schemas.microsoft.com/office/drawing/2014/main" xmlns="" val="3715407637"/>
                    </a:ext>
                  </a:extLst>
                </a:gridCol>
                <a:gridCol w="2952328">
                  <a:extLst>
                    <a:ext uri="{9D8B030D-6E8A-4147-A177-3AD203B41FA5}">
                      <a16:colId xmlns:a16="http://schemas.microsoft.com/office/drawing/2014/main" xmlns="" val="1243187667"/>
                    </a:ext>
                  </a:extLst>
                </a:gridCol>
                <a:gridCol w="3672408">
                  <a:extLst>
                    <a:ext uri="{9D8B030D-6E8A-4147-A177-3AD203B41FA5}">
                      <a16:colId xmlns:a16="http://schemas.microsoft.com/office/drawing/2014/main" xmlns="" val="2048486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Electromagnet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Permanent magnet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325868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Advantage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þ"/>
                      </a:pPr>
                      <a:r>
                        <a:rPr lang="en-US" altLang="zh-CN" dirty="0"/>
                        <a:t>Tuning field by changing current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þ"/>
                      </a:pPr>
                      <a:r>
                        <a:rPr lang="en-US" altLang="zh-CN" dirty="0"/>
                        <a:t>High field achieved with SC magnet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þ"/>
                      </a:pPr>
                      <a:r>
                        <a:rPr lang="en-US" altLang="zh-CN" dirty="0"/>
                        <a:t>Improve field quality by shimming and chamfering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þ"/>
                      </a:pPr>
                      <a:r>
                        <a:rPr lang="en-US" altLang="zh-CN" dirty="0"/>
                        <a:t>No power consumption, low operating cost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þ"/>
                      </a:pPr>
                      <a:r>
                        <a:rPr lang="en-US" altLang="zh-CN" dirty="0"/>
                        <a:t>Compact structure, saving longitudinal space without coils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þ"/>
                      </a:pPr>
                      <a:r>
                        <a:rPr lang="en-US" altLang="zh-CN" dirty="0"/>
                        <a:t>No need for power supply and cooling water system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284159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Disadvantage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"/>
                      </a:pPr>
                      <a:r>
                        <a:rPr lang="en-US" altLang="zh-CN" dirty="0"/>
                        <a:t>Power consumption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"/>
                      </a:pPr>
                      <a:r>
                        <a:rPr lang="en-US" altLang="zh-CN" dirty="0"/>
                        <a:t>Need auxiliary systems including power supply, power cables and cooling water system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ý"/>
                      </a:pPr>
                      <a:r>
                        <a:rPr lang="en-US" altLang="zh-CN" dirty="0"/>
                        <a:t>Field is not easy to change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ý"/>
                      </a:pPr>
                      <a:r>
                        <a:rPr lang="en-US" altLang="zh-CN" dirty="0"/>
                        <a:t>Large dispersion for material property and field quality is not so good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ý"/>
                      </a:pPr>
                      <a:r>
                        <a:rPr lang="en-US" altLang="zh-CN" dirty="0"/>
                        <a:t>Temperature coefficient demands stable operating condition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ý"/>
                      </a:pPr>
                      <a:r>
                        <a:rPr lang="en-US" altLang="zh-CN" dirty="0"/>
                        <a:t>Demagnetization by heat or radiation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234167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941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xmlns="" id="{FD8511F9-3151-47DF-BF58-0F6B116E50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Current sheet equivalent model (CSEM)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xmlns="" id="{438BC8EE-B27B-41C2-BD66-D909043E5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Generate multipole with pure PM</a:t>
            </a:r>
            <a:endParaRPr lang="zh-CN" altLang="en-US" dirty="0"/>
          </a:p>
        </p:txBody>
      </p:sp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xmlns="" id="{58FBFE6A-9921-481B-8F7A-9218C0CE47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0021200"/>
              </p:ext>
            </p:extLst>
          </p:nvPr>
        </p:nvGraphicFramePr>
        <p:xfrm>
          <a:off x="899592" y="2031752"/>
          <a:ext cx="38608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10" name="Equation" r:id="rId3" imgW="1930320" imgH="482400" progId="Equation.DSMT4">
                  <p:embed/>
                </p:oleObj>
              </mc:Choice>
              <mc:Fallback>
                <p:oleObj name="Equation" r:id="rId3" imgW="1930320" imgH="482400" progId="Equation.DSMT4">
                  <p:embed/>
                  <p:pic>
                    <p:nvPicPr>
                      <p:cNvPr id="10" name="对象 9">
                        <a:extLst>
                          <a:ext uri="{FF2B5EF4-FFF2-40B4-BE49-F238E27FC236}">
                            <a16:creationId xmlns:a16="http://schemas.microsoft.com/office/drawing/2014/main" xmlns="" id="{0F8174E9-2B88-46E8-B63A-76B737E425F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2031752"/>
                        <a:ext cx="3860800" cy="965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D5AFE406-BAF7-4060-B99C-77B6DE226B6C}"/>
              </a:ext>
            </a:extLst>
          </p:cNvPr>
          <p:cNvSpPr/>
          <p:nvPr/>
        </p:nvSpPr>
        <p:spPr>
          <a:xfrm>
            <a:off x="1547664" y="2195725"/>
            <a:ext cx="1142876" cy="718493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714E65FC-2190-48CC-BBAF-28FE7B6D34AC}"/>
              </a:ext>
            </a:extLst>
          </p:cNvPr>
          <p:cNvSpPr txBox="1"/>
          <p:nvPr/>
        </p:nvSpPr>
        <p:spPr>
          <a:xfrm>
            <a:off x="2094846" y="1681644"/>
            <a:ext cx="2192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altLang="zh-CN" sz="1400" b="1" dirty="0">
                <a:solidFill>
                  <a:srgbClr val="0000FF"/>
                </a:solidFill>
              </a:rPr>
              <a:t>Complex conjugate B* is used cause  it is analytic</a:t>
            </a:r>
          </a:p>
        </p:txBody>
      </p:sp>
      <p:graphicFrame>
        <p:nvGraphicFramePr>
          <p:cNvPr id="14" name="对象 13">
            <a:extLst>
              <a:ext uri="{FF2B5EF4-FFF2-40B4-BE49-F238E27FC236}">
                <a16:creationId xmlns:a16="http://schemas.microsoft.com/office/drawing/2014/main" xmlns="" id="{A730DC5A-FECA-4EC4-9FE5-07EBD658EE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4840171"/>
              </p:ext>
            </p:extLst>
          </p:nvPr>
        </p:nvGraphicFramePr>
        <p:xfrm>
          <a:off x="3535228" y="3081660"/>
          <a:ext cx="16764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11" name="Equation" r:id="rId5" imgW="838080" imgH="253800" progId="Equation.DSMT4">
                  <p:embed/>
                </p:oleObj>
              </mc:Choice>
              <mc:Fallback>
                <p:oleObj name="Equation" r:id="rId5" imgW="838080" imgH="253800" progId="Equation.DSMT4">
                  <p:embed/>
                  <p:pic>
                    <p:nvPicPr>
                      <p:cNvPr id="7" name="对象 6">
                        <a:extLst>
                          <a:ext uri="{FF2B5EF4-FFF2-40B4-BE49-F238E27FC236}">
                            <a16:creationId xmlns:a16="http://schemas.microsoft.com/office/drawing/2014/main" xmlns="" id="{58FBFE6A-9921-481B-8F7A-9218C0CE473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5228" y="3081660"/>
                        <a:ext cx="1676400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对象 14">
            <a:extLst>
              <a:ext uri="{FF2B5EF4-FFF2-40B4-BE49-F238E27FC236}">
                <a16:creationId xmlns:a16="http://schemas.microsoft.com/office/drawing/2014/main" xmlns="" id="{F385FCA0-4EF3-4B9D-9165-5B684A2D79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4041949"/>
              </p:ext>
            </p:extLst>
          </p:nvPr>
        </p:nvGraphicFramePr>
        <p:xfrm>
          <a:off x="899592" y="5091113"/>
          <a:ext cx="71374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12" name="Equation" r:id="rId7" imgW="3568680" imgH="533160" progId="Equation.DSMT4">
                  <p:embed/>
                </p:oleObj>
              </mc:Choice>
              <mc:Fallback>
                <p:oleObj name="Equation" r:id="rId7" imgW="3568680" imgH="533160" progId="Equation.DSMT4">
                  <p:embed/>
                  <p:pic>
                    <p:nvPicPr>
                      <p:cNvPr id="7" name="对象 6">
                        <a:extLst>
                          <a:ext uri="{FF2B5EF4-FFF2-40B4-BE49-F238E27FC236}">
                            <a16:creationId xmlns:a16="http://schemas.microsoft.com/office/drawing/2014/main" xmlns="" id="{58FBFE6A-9921-481B-8F7A-9218C0CE473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5091113"/>
                        <a:ext cx="7137400" cy="1066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对象 15">
            <a:extLst>
              <a:ext uri="{FF2B5EF4-FFF2-40B4-BE49-F238E27FC236}">
                <a16:creationId xmlns:a16="http://schemas.microsoft.com/office/drawing/2014/main" xmlns="" id="{C9E64CAF-1AE2-47D8-B4AF-47C2469334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1927931"/>
              </p:ext>
            </p:extLst>
          </p:nvPr>
        </p:nvGraphicFramePr>
        <p:xfrm>
          <a:off x="899592" y="3068960"/>
          <a:ext cx="19812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13" name="Equation" r:id="rId9" imgW="990360" imgH="266400" progId="Equation.DSMT4">
                  <p:embed/>
                </p:oleObj>
              </mc:Choice>
              <mc:Fallback>
                <p:oleObj name="Equation" r:id="rId9" imgW="990360" imgH="266400" progId="Equation.DSMT4">
                  <p:embed/>
                  <p:pic>
                    <p:nvPicPr>
                      <p:cNvPr id="14" name="对象 13">
                        <a:extLst>
                          <a:ext uri="{FF2B5EF4-FFF2-40B4-BE49-F238E27FC236}">
                            <a16:creationId xmlns:a16="http://schemas.microsoft.com/office/drawing/2014/main" xmlns="" id="{A730DC5A-FECA-4EC4-9FE5-07EBD658EE6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3068960"/>
                        <a:ext cx="19812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对象 16">
            <a:extLst>
              <a:ext uri="{FF2B5EF4-FFF2-40B4-BE49-F238E27FC236}">
                <a16:creationId xmlns:a16="http://schemas.microsoft.com/office/drawing/2014/main" xmlns="" id="{C7A44439-9B01-40DE-B7C6-491E75F6D5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6819028"/>
              </p:ext>
            </p:extLst>
          </p:nvPr>
        </p:nvGraphicFramePr>
        <p:xfrm>
          <a:off x="899592" y="3933056"/>
          <a:ext cx="26670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14" name="Equation" r:id="rId11" imgW="1333440" imgH="507960" progId="Equation.DSMT4">
                  <p:embed/>
                </p:oleObj>
              </mc:Choice>
              <mc:Fallback>
                <p:oleObj name="Equation" r:id="rId11" imgW="1333440" imgH="507960" progId="Equation.DSMT4">
                  <p:embed/>
                  <p:pic>
                    <p:nvPicPr>
                      <p:cNvPr id="15" name="对象 14">
                        <a:extLst>
                          <a:ext uri="{FF2B5EF4-FFF2-40B4-BE49-F238E27FC236}">
                            <a16:creationId xmlns:a16="http://schemas.microsoft.com/office/drawing/2014/main" xmlns="" id="{F385FCA0-4EF3-4B9D-9165-5B684A2D79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3933056"/>
                        <a:ext cx="2667000" cy="1016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3E725B96-2E56-4AA7-A21E-6EB398E81DBD}"/>
              </a:ext>
            </a:extLst>
          </p:cNvPr>
          <p:cNvSpPr txBox="1"/>
          <p:nvPr/>
        </p:nvSpPr>
        <p:spPr>
          <a:xfrm>
            <a:off x="3707904" y="4241001"/>
            <a:ext cx="574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2000" b="1" dirty="0"/>
              <a:t>for</a:t>
            </a:r>
          </a:p>
        </p:txBody>
      </p:sp>
      <p:graphicFrame>
        <p:nvGraphicFramePr>
          <p:cNvPr id="19" name="对象 18">
            <a:extLst>
              <a:ext uri="{FF2B5EF4-FFF2-40B4-BE49-F238E27FC236}">
                <a16:creationId xmlns:a16="http://schemas.microsoft.com/office/drawing/2014/main" xmlns="" id="{5C62E31B-48EB-4D42-B8BB-0534D5E681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164074"/>
              </p:ext>
            </p:extLst>
          </p:nvPr>
        </p:nvGraphicFramePr>
        <p:xfrm>
          <a:off x="4427984" y="4161656"/>
          <a:ext cx="10414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15" name="Equation" r:id="rId13" imgW="520560" imgH="279360" progId="Equation.DSMT4">
                  <p:embed/>
                </p:oleObj>
              </mc:Choice>
              <mc:Fallback>
                <p:oleObj name="Equation" r:id="rId13" imgW="520560" imgH="279360" progId="Equation.DSMT4">
                  <p:embed/>
                  <p:pic>
                    <p:nvPicPr>
                      <p:cNvPr id="17" name="对象 16">
                        <a:extLst>
                          <a:ext uri="{FF2B5EF4-FFF2-40B4-BE49-F238E27FC236}">
                            <a16:creationId xmlns:a16="http://schemas.microsoft.com/office/drawing/2014/main" xmlns="" id="{C7A44439-9B01-40DE-B7C6-491E75F6D55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984" y="4161656"/>
                        <a:ext cx="1041400" cy="55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FA6D11A5-0457-421F-A40C-CCF34147A7FF}"/>
              </a:ext>
            </a:extLst>
          </p:cNvPr>
          <p:cNvSpPr/>
          <p:nvPr/>
        </p:nvSpPr>
        <p:spPr>
          <a:xfrm>
            <a:off x="5652120" y="5060489"/>
            <a:ext cx="1152128" cy="394033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307A56D0-1396-4344-9F84-018CAB34698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3499" y="1943254"/>
            <a:ext cx="2990850" cy="2657475"/>
          </a:xfrm>
          <a:prstGeom prst="rect">
            <a:avLst/>
          </a:prstGeom>
        </p:spPr>
      </p:pic>
      <p:sp>
        <p:nvSpPr>
          <p:cNvPr id="20" name="椭圆 19">
            <a:extLst>
              <a:ext uri="{FF2B5EF4-FFF2-40B4-BE49-F238E27FC236}">
                <a16:creationId xmlns:a16="http://schemas.microsoft.com/office/drawing/2014/main" xmlns="" id="{D5AFE406-BAF7-4060-B99C-77B6DE226B6C}"/>
              </a:ext>
            </a:extLst>
          </p:cNvPr>
          <p:cNvSpPr/>
          <p:nvPr/>
        </p:nvSpPr>
        <p:spPr>
          <a:xfrm>
            <a:off x="897102" y="3068960"/>
            <a:ext cx="434538" cy="47046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714E65FC-2190-48CC-BBAF-28FE7B6D34AC}"/>
              </a:ext>
            </a:extLst>
          </p:cNvPr>
          <p:cNvSpPr txBox="1"/>
          <p:nvPr/>
        </p:nvSpPr>
        <p:spPr>
          <a:xfrm>
            <a:off x="897102" y="3501008"/>
            <a:ext cx="1939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altLang="zh-CN" sz="1400" b="1" dirty="0" smtClean="0">
                <a:solidFill>
                  <a:srgbClr val="0000FF"/>
                </a:solidFill>
              </a:rPr>
              <a:t>Here </a:t>
            </a:r>
            <a:r>
              <a:rPr lang="en-US" altLang="zh-CN" sz="1400" b="1" dirty="0">
                <a:solidFill>
                  <a:srgbClr val="0000FF"/>
                </a:solidFill>
              </a:rPr>
              <a:t>is remanence</a:t>
            </a:r>
            <a:r>
              <a:rPr lang="en-US" altLang="zh-CN" sz="1400" b="1" dirty="0" smtClean="0">
                <a:solidFill>
                  <a:srgbClr val="0000FF"/>
                </a:solidFill>
              </a:rPr>
              <a:t>, not the radial component</a:t>
            </a:r>
            <a:endParaRPr lang="en-US" altLang="zh-CN" sz="1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67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xmlns="" id="{E4162083-FB9E-4FD4-AF88-3AAE89112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Consider a PM ring with the </a:t>
            </a:r>
            <a:br>
              <a:rPr lang="en-US" altLang="zh-CN" dirty="0"/>
            </a:br>
            <a:r>
              <a:rPr lang="en-US" altLang="zh-CN" dirty="0"/>
              <a:t>easy axis satisfy: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xmlns="" id="{B17AFEF2-9A24-44A5-BC4A-7D4FBB487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Generate multipole with pure PM</a:t>
            </a:r>
            <a:endParaRPr lang="zh-CN" altLang="en-US" dirty="0"/>
          </a:p>
        </p:txBody>
      </p:sp>
      <p:graphicFrame>
        <p:nvGraphicFramePr>
          <p:cNvPr id="4" name="对象 3">
            <a:extLst>
              <a:ext uri="{FF2B5EF4-FFF2-40B4-BE49-F238E27FC236}">
                <a16:creationId xmlns:a16="http://schemas.microsoft.com/office/drawing/2014/main" xmlns="" id="{E904AABC-EDB3-4DB5-8CA5-FC68AAE6D1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1017545"/>
              </p:ext>
            </p:extLst>
          </p:nvPr>
        </p:nvGraphicFramePr>
        <p:xfrm>
          <a:off x="774700" y="2298666"/>
          <a:ext cx="38608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32" name="Equation" r:id="rId3" imgW="1930320" imgH="253800" progId="Equation.DSMT4">
                  <p:embed/>
                </p:oleObj>
              </mc:Choice>
              <mc:Fallback>
                <p:oleObj name="Equation" r:id="rId3" imgW="1930320" imgH="253800" progId="Equation.DSMT4">
                  <p:embed/>
                  <p:pic>
                    <p:nvPicPr>
                      <p:cNvPr id="19" name="对象 18">
                        <a:extLst>
                          <a:ext uri="{FF2B5EF4-FFF2-40B4-BE49-F238E27FC236}">
                            <a16:creationId xmlns:a16="http://schemas.microsoft.com/office/drawing/2014/main" xmlns="" id="{5C62E31B-48EB-4D42-B8BB-0534D5E6813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700" y="2298666"/>
                        <a:ext cx="3860800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17F1567C-F6A7-47B9-B755-E37ED028CE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3387" y="1124744"/>
            <a:ext cx="3095625" cy="309562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FB9FCF6E-06F1-4792-A622-A79B22A6DAC2}"/>
              </a:ext>
            </a:extLst>
          </p:cNvPr>
          <p:cNvSpPr txBox="1"/>
          <p:nvPr/>
        </p:nvSpPr>
        <p:spPr>
          <a:xfrm>
            <a:off x="735608" y="2911042"/>
            <a:ext cx="2324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altLang="zh-CN" sz="2000" b="1" dirty="0"/>
              <a:t>Inside the ring:</a:t>
            </a:r>
          </a:p>
        </p:txBody>
      </p:sp>
      <p:graphicFrame>
        <p:nvGraphicFramePr>
          <p:cNvPr id="10" name="对象 9">
            <a:extLst>
              <a:ext uri="{FF2B5EF4-FFF2-40B4-BE49-F238E27FC236}">
                <a16:creationId xmlns:a16="http://schemas.microsoft.com/office/drawing/2014/main" xmlns="" id="{A5582D00-62DA-43FF-ADE2-81C9097BFB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0957878"/>
              </p:ext>
            </p:extLst>
          </p:nvPr>
        </p:nvGraphicFramePr>
        <p:xfrm>
          <a:off x="2212032" y="4195453"/>
          <a:ext cx="62484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33" name="Equation" r:id="rId6" imgW="3124080" imgH="507960" progId="Equation.DSMT4">
                  <p:embed/>
                </p:oleObj>
              </mc:Choice>
              <mc:Fallback>
                <p:oleObj name="Equation" r:id="rId6" imgW="3124080" imgH="507960" progId="Equation.DSMT4">
                  <p:embed/>
                  <p:pic>
                    <p:nvPicPr>
                      <p:cNvPr id="15" name="对象 14">
                        <a:extLst>
                          <a:ext uri="{FF2B5EF4-FFF2-40B4-BE49-F238E27FC236}">
                            <a16:creationId xmlns:a16="http://schemas.microsoft.com/office/drawing/2014/main" xmlns="" id="{F385FCA0-4EF3-4B9D-9165-5B684A2D79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2032" y="4195453"/>
                        <a:ext cx="6248400" cy="1016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对象 10">
            <a:extLst>
              <a:ext uri="{FF2B5EF4-FFF2-40B4-BE49-F238E27FC236}">
                <a16:creationId xmlns:a16="http://schemas.microsoft.com/office/drawing/2014/main" xmlns="" id="{99BE35B7-6111-40C6-AE39-65834F531B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0823800"/>
              </p:ext>
            </p:extLst>
          </p:nvPr>
        </p:nvGraphicFramePr>
        <p:xfrm>
          <a:off x="2212032" y="3255888"/>
          <a:ext cx="19050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34" name="Equation" r:id="rId8" imgW="952200" imgH="482400" progId="Equation.DSMT4">
                  <p:embed/>
                </p:oleObj>
              </mc:Choice>
              <mc:Fallback>
                <p:oleObj name="Equation" r:id="rId8" imgW="952200" imgH="482400" progId="Equation.DSMT4">
                  <p:embed/>
                  <p:pic>
                    <p:nvPicPr>
                      <p:cNvPr id="10" name="对象 9">
                        <a:extLst>
                          <a:ext uri="{FF2B5EF4-FFF2-40B4-BE49-F238E27FC236}">
                            <a16:creationId xmlns:a16="http://schemas.microsoft.com/office/drawing/2014/main" xmlns="" id="{A5582D00-62DA-43FF-ADE2-81C9097BFBF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2032" y="3255888"/>
                        <a:ext cx="1905000" cy="965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对象 11">
            <a:extLst>
              <a:ext uri="{FF2B5EF4-FFF2-40B4-BE49-F238E27FC236}">
                <a16:creationId xmlns:a16="http://schemas.microsoft.com/office/drawing/2014/main" xmlns="" id="{681FC239-4822-40EB-9153-077808962E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343552"/>
              </p:ext>
            </p:extLst>
          </p:nvPr>
        </p:nvGraphicFramePr>
        <p:xfrm>
          <a:off x="1043608" y="3573388"/>
          <a:ext cx="8382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35" name="Equation" r:id="rId10" imgW="419040" imgH="164880" progId="Equation.DSMT4">
                  <p:embed/>
                </p:oleObj>
              </mc:Choice>
              <mc:Fallback>
                <p:oleObj name="Equation" r:id="rId10" imgW="419040" imgH="164880" progId="Equation.DSMT4">
                  <p:embed/>
                  <p:pic>
                    <p:nvPicPr>
                      <p:cNvPr id="4" name="对象 3">
                        <a:extLst>
                          <a:ext uri="{FF2B5EF4-FFF2-40B4-BE49-F238E27FC236}">
                            <a16:creationId xmlns:a16="http://schemas.microsoft.com/office/drawing/2014/main" xmlns="" id="{E904AABC-EDB3-4DB5-8CA5-FC68AAE6D12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3573388"/>
                        <a:ext cx="838200" cy="33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对象 12">
            <a:extLst>
              <a:ext uri="{FF2B5EF4-FFF2-40B4-BE49-F238E27FC236}">
                <a16:creationId xmlns:a16="http://schemas.microsoft.com/office/drawing/2014/main" xmlns="" id="{992A3284-F1E1-40AA-B966-42E04F62E3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9452658"/>
              </p:ext>
            </p:extLst>
          </p:nvPr>
        </p:nvGraphicFramePr>
        <p:xfrm>
          <a:off x="1043608" y="4538353"/>
          <a:ext cx="8382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36" name="Equation" r:id="rId12" imgW="419040" imgH="164880" progId="Equation.DSMT4">
                  <p:embed/>
                </p:oleObj>
              </mc:Choice>
              <mc:Fallback>
                <p:oleObj name="Equation" r:id="rId12" imgW="419040" imgH="164880" progId="Equation.DSMT4">
                  <p:embed/>
                  <p:pic>
                    <p:nvPicPr>
                      <p:cNvPr id="12" name="对象 11">
                        <a:extLst>
                          <a:ext uri="{FF2B5EF4-FFF2-40B4-BE49-F238E27FC236}">
                            <a16:creationId xmlns:a16="http://schemas.microsoft.com/office/drawing/2014/main" xmlns="" id="{681FC239-4822-40EB-9153-077808962E1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4538353"/>
                        <a:ext cx="838200" cy="33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1607E464-300B-4DA0-8A56-A6D52BAF7BC6}"/>
              </a:ext>
            </a:extLst>
          </p:cNvPr>
          <p:cNvSpPr txBox="1"/>
          <p:nvPr/>
        </p:nvSpPr>
        <p:spPr>
          <a:xfrm>
            <a:off x="774700" y="5445224"/>
            <a:ext cx="76857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altLang="zh-CN" sz="2000" b="1" dirty="0"/>
              <a:t>This is a N-order multipole field.</a:t>
            </a:r>
          </a:p>
          <a:p>
            <a:pPr algn="just">
              <a:spcAft>
                <a:spcPts val="1200"/>
              </a:spcAft>
            </a:pPr>
            <a:r>
              <a:rPr lang="en-US" altLang="zh-CN" sz="2000" b="1" dirty="0"/>
              <a:t>It can be proved that the field outside the ring is zero.</a:t>
            </a:r>
          </a:p>
        </p:txBody>
      </p:sp>
    </p:spTree>
    <p:extLst>
      <p:ext uri="{BB962C8B-B14F-4D97-AF65-F5344CB8AC3E}">
        <p14:creationId xmlns:p14="http://schemas.microsoft.com/office/powerpoint/2010/main" val="210581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xmlns="" id="{05AC632F-BC6B-41AA-90D7-74F439836C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Simplify for practice</a:t>
            </a:r>
          </a:p>
          <a:p>
            <a:pPr marL="269875" lvl="1" indent="-269875"/>
            <a:r>
              <a:rPr lang="en-US" altLang="zh-CN" dirty="0"/>
              <a:t>Idea distribution </a:t>
            </a:r>
            <a:r>
              <a:rPr lang="en-US" altLang="zh-CN" dirty="0">
                <a:sym typeface="Wingdings" panose="05000000000000000000" pitchFamily="2" charset="2"/>
              </a:rPr>
              <a:t> Discrete distribution  Wedges assembly</a:t>
            </a:r>
          </a:p>
          <a:p>
            <a:pPr marL="269875" lvl="1" indent="-269875"/>
            <a:endParaRPr lang="en-US" altLang="zh-CN" dirty="0">
              <a:sym typeface="Wingdings" panose="05000000000000000000" pitchFamily="2" charset="2"/>
            </a:endParaRPr>
          </a:p>
          <a:p>
            <a:pPr marL="269875" lvl="1" indent="-269875"/>
            <a:endParaRPr lang="en-US" altLang="zh-CN" dirty="0">
              <a:sym typeface="Wingdings" panose="05000000000000000000" pitchFamily="2" charset="2"/>
            </a:endParaRPr>
          </a:p>
          <a:p>
            <a:pPr marL="269875" lvl="1" indent="-269875"/>
            <a:endParaRPr lang="en-US" altLang="zh-CN" dirty="0">
              <a:sym typeface="Wingdings" panose="05000000000000000000" pitchFamily="2" charset="2"/>
            </a:endParaRPr>
          </a:p>
          <a:p>
            <a:pPr marL="269875" lvl="1" indent="-269875"/>
            <a:endParaRPr lang="en-US" altLang="zh-CN" dirty="0">
              <a:sym typeface="Wingdings" panose="05000000000000000000" pitchFamily="2" charset="2"/>
            </a:endParaRPr>
          </a:p>
          <a:p>
            <a:pPr marL="269875" lvl="1" indent="-269875"/>
            <a:endParaRPr lang="en-US" altLang="zh-CN" dirty="0">
              <a:sym typeface="Wingdings" panose="05000000000000000000" pitchFamily="2" charset="2"/>
            </a:endParaRPr>
          </a:p>
          <a:p>
            <a:pPr marL="269875" lvl="1" indent="-269875"/>
            <a:r>
              <a:rPr lang="en-US" altLang="zh-CN" dirty="0">
                <a:sym typeface="Wingdings" panose="05000000000000000000" pitchFamily="2" charset="2"/>
              </a:rPr>
              <a:t>The field quality is not ideal because of various of errors.</a:t>
            </a:r>
          </a:p>
          <a:p>
            <a:pPr marL="269875" lvl="1" indent="-269875"/>
            <a:r>
              <a:rPr lang="en-US" altLang="zh-CN" dirty="0">
                <a:sym typeface="Wingdings" panose="05000000000000000000" pitchFamily="2" charset="2"/>
              </a:rPr>
              <a:t>Correction method: change the radial position of the wedges Intentionally to induce the multipoles opposite to the errors.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xmlns="" id="{83645B57-1C2E-49A5-8DDD-7AC2E5B9A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Field errors and correction method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35D7FD05-0090-4868-8A63-50361CF62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156" y="2313095"/>
            <a:ext cx="2513933" cy="1980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17D72A44-804E-48EC-A657-C0DA6B1F87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450268" y="2313095"/>
            <a:ext cx="1979749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A40291C-AABC-4B5D-B65C-DB3CFC692A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2313095"/>
            <a:ext cx="1980000" cy="198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ED10293-C5CD-4283-8519-1B3DA1D078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1675" y="2313095"/>
            <a:ext cx="1982454" cy="198000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ECF810CE-8719-4292-9931-9F42AD9AE175}"/>
              </a:ext>
            </a:extLst>
          </p:cNvPr>
          <p:cNvSpPr/>
          <p:nvPr/>
        </p:nvSpPr>
        <p:spPr>
          <a:xfrm>
            <a:off x="6156176" y="1801594"/>
            <a:ext cx="2304256" cy="403269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1397F69E-3A8C-4E1E-9C4D-3A0E7EF28520}"/>
              </a:ext>
            </a:extLst>
          </p:cNvPr>
          <p:cNvSpPr txBox="1"/>
          <p:nvPr/>
        </p:nvSpPr>
        <p:spPr>
          <a:xfrm>
            <a:off x="6480212" y="1351571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altLang="zh-CN" sz="2000" b="1" dirty="0">
                <a:solidFill>
                  <a:srgbClr val="0000FF"/>
                </a:solidFill>
              </a:rPr>
              <a:t>Halbach array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81589E2D-2197-48D7-B2FD-A240938A81C3}"/>
              </a:ext>
            </a:extLst>
          </p:cNvPr>
          <p:cNvSpPr txBox="1"/>
          <p:nvPr/>
        </p:nvSpPr>
        <p:spPr>
          <a:xfrm>
            <a:off x="197404" y="4543236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altLang="zh-CN" sz="1600" b="1" dirty="0"/>
              <a:t>Dipole with 8 pieces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27005093-D07A-48F9-B428-64909B70E391}"/>
              </a:ext>
            </a:extLst>
          </p:cNvPr>
          <p:cNvSpPr txBox="1"/>
          <p:nvPr/>
        </p:nvSpPr>
        <p:spPr>
          <a:xfrm>
            <a:off x="2224770" y="4543236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altLang="zh-CN" sz="1600" b="1" dirty="0"/>
              <a:t>Quad. with 16 wedges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373877A2-324E-4B73-A014-325E9279F810}"/>
              </a:ext>
            </a:extLst>
          </p:cNvPr>
          <p:cNvSpPr txBox="1"/>
          <p:nvPr/>
        </p:nvSpPr>
        <p:spPr>
          <a:xfrm>
            <a:off x="4252010" y="4543236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altLang="zh-CN" sz="1600" b="1" dirty="0"/>
              <a:t>Photo of a quad.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8062EC91-A9F6-4BBC-9CCD-621DF8800CBA}"/>
              </a:ext>
            </a:extLst>
          </p:cNvPr>
          <p:cNvSpPr txBox="1"/>
          <p:nvPr/>
        </p:nvSpPr>
        <p:spPr>
          <a:xfrm>
            <a:off x="6544990" y="4543236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altLang="zh-CN" sz="1600" b="1" dirty="0"/>
              <a:t>Errors for one wedge</a:t>
            </a:r>
          </a:p>
        </p:txBody>
      </p:sp>
    </p:spTree>
    <p:extLst>
      <p:ext uri="{BB962C8B-B14F-4D97-AF65-F5344CB8AC3E}">
        <p14:creationId xmlns:p14="http://schemas.microsoft.com/office/powerpoint/2010/main" val="70349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xmlns="" id="{6C54E838-AC81-482D-AB8C-7AA1757F09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PM substitute for the coils of iron-based magnet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xmlns="" id="{E2275A78-C57D-423B-A3EE-D82E6616B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Hybrid magnet: </a:t>
            </a:r>
            <a:r>
              <a:rPr lang="en-US" altLang="zh-CN" dirty="0" err="1"/>
              <a:t>PM+Iron</a:t>
            </a:r>
            <a:endParaRPr lang="zh-CN" altLang="en-US" dirty="0"/>
          </a:p>
        </p:txBody>
      </p:sp>
      <p:pic>
        <p:nvPicPr>
          <p:cNvPr id="4" name="Picture 2" descr="C:\Users\lebec\Documents\Communication\Presentations\APAC\2014-10\Figure\DL module design.png">
            <a:extLst>
              <a:ext uri="{FF2B5EF4-FFF2-40B4-BE49-F238E27FC236}">
                <a16:creationId xmlns:a16="http://schemas.microsoft.com/office/drawing/2014/main" xmlns="" id="{4C5EB8E4-15D9-4F3A-B76D-A102CE1A2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1773056"/>
            <a:ext cx="2508387" cy="2160000"/>
          </a:xfrm>
          <a:prstGeom prst="rect">
            <a:avLst/>
          </a:prstGeom>
          <a:noFill/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C5EA568-C0B4-4E22-8E1D-F9625CE4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4105123"/>
            <a:ext cx="3648084" cy="216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02677BD-9729-4EF7-B026-2155221635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1773056"/>
            <a:ext cx="2101874" cy="21600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9067E167-30AA-49DA-9E22-5CF34DCDBEB1}"/>
              </a:ext>
            </a:extLst>
          </p:cNvPr>
          <p:cNvSpPr txBox="1"/>
          <p:nvPr/>
        </p:nvSpPr>
        <p:spPr>
          <a:xfrm>
            <a:off x="2987824" y="1773056"/>
            <a:ext cx="2210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1600" b="1" dirty="0"/>
              <a:t>Fermilab Recycler Ring quadrupole, made of ferrite.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3AE7E3C2-6478-46F7-A619-CA2ABAA22C80}"/>
              </a:ext>
            </a:extLst>
          </p:cNvPr>
          <p:cNvSpPr txBox="1"/>
          <p:nvPr/>
        </p:nvSpPr>
        <p:spPr>
          <a:xfrm>
            <a:off x="5076056" y="4277190"/>
            <a:ext cx="33843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1600" b="1" dirty="0"/>
              <a:t>Prototype of CLIC bending magnet designed by ALBA, both Neodymium </a:t>
            </a:r>
            <a:r>
              <a:rPr lang="en-US" altLang="zh-CN" sz="1600" b="1" dirty="0" err="1"/>
              <a:t>Ferrum</a:t>
            </a:r>
            <a:r>
              <a:rPr lang="en-US" altLang="zh-CN" sz="1600" b="1" dirty="0"/>
              <a:t> Boron and  Samarium Cobalt are used.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F19AB318-0769-44EF-BC58-ACE2AD4BFDEA}"/>
              </a:ext>
            </a:extLst>
          </p:cNvPr>
          <p:cNvSpPr txBox="1"/>
          <p:nvPr/>
        </p:nvSpPr>
        <p:spPr>
          <a:xfrm>
            <a:off x="3361506" y="3025123"/>
            <a:ext cx="2434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200"/>
              </a:spcAft>
            </a:pPr>
            <a:r>
              <a:rPr lang="en-US" altLang="zh-CN" sz="1600" b="1" dirty="0"/>
              <a:t>Dipole of ESRF-EBS storage ring, made of Samarium Cobalt.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595083F8-1073-4C29-9A72-2FE24B811495}"/>
              </a:ext>
            </a:extLst>
          </p:cNvPr>
          <p:cNvSpPr txBox="1"/>
          <p:nvPr/>
        </p:nvSpPr>
        <p:spPr>
          <a:xfrm>
            <a:off x="5076057" y="5394702"/>
            <a:ext cx="3228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1600" b="1" dirty="0"/>
              <a:t>All these magnets have Iron poles to form desired multipole field just like electromagnet.</a:t>
            </a:r>
          </a:p>
        </p:txBody>
      </p:sp>
    </p:spTree>
    <p:extLst>
      <p:ext uri="{BB962C8B-B14F-4D97-AF65-F5344CB8AC3E}">
        <p14:creationId xmlns:p14="http://schemas.microsoft.com/office/powerpoint/2010/main" val="367332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xmlns="" id="{6FBABD3A-A387-4B71-8307-4B81E09963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Lorentz force</a:t>
            </a:r>
          </a:p>
          <a:p>
            <a:endParaRPr lang="en-US" altLang="zh-CN" dirty="0"/>
          </a:p>
          <a:p>
            <a:endParaRPr lang="en-US" altLang="zh-CN" sz="900" dirty="0"/>
          </a:p>
          <a:p>
            <a:r>
              <a:rPr lang="en-US" altLang="zh-CN" dirty="0"/>
              <a:t>Magnet types</a:t>
            </a:r>
          </a:p>
          <a:p>
            <a:pPr lvl="1"/>
            <a:r>
              <a:rPr lang="en-US" altLang="zh-CN" dirty="0"/>
              <a:t>Dipole: bend the beam and generate synchrotron radiation</a:t>
            </a:r>
          </a:p>
          <a:p>
            <a:pPr lvl="1"/>
            <a:r>
              <a:rPr lang="en-US" altLang="zh-CN" dirty="0"/>
              <a:t>Quadrupole: focus/defocus the beam</a:t>
            </a:r>
          </a:p>
          <a:p>
            <a:pPr lvl="1"/>
            <a:r>
              <a:rPr lang="en-US" altLang="zh-CN" dirty="0"/>
              <a:t>Sextupole: chromaticity correction</a:t>
            </a:r>
          </a:p>
          <a:p>
            <a:pPr lvl="1"/>
            <a:r>
              <a:rPr lang="en-US" altLang="zh-CN" dirty="0"/>
              <a:t>Octupole: Landau damping</a:t>
            </a:r>
          </a:p>
          <a:p>
            <a:pPr lvl="1"/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Insertion devices: a series of periodically arranged dipole to generate high quality synchrotron radiation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xmlns="" id="{C4DE11C1-4715-4139-970D-D51290EEF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Functions of magnets</a:t>
            </a:r>
            <a:endParaRPr lang="zh-CN" altLang="en-US" dirty="0"/>
          </a:p>
        </p:txBody>
      </p:sp>
      <p:graphicFrame>
        <p:nvGraphicFramePr>
          <p:cNvPr id="6" name="对象 5">
            <a:extLst>
              <a:ext uri="{FF2B5EF4-FFF2-40B4-BE49-F238E27FC236}">
                <a16:creationId xmlns:a16="http://schemas.microsoft.com/office/drawing/2014/main" xmlns="" id="{A8FC21E1-2439-42B3-B613-9C8756F255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7535021"/>
              </p:ext>
            </p:extLst>
          </p:nvPr>
        </p:nvGraphicFramePr>
        <p:xfrm>
          <a:off x="4067944" y="1102229"/>
          <a:ext cx="2880320" cy="822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9" name="Equation" r:id="rId3" imgW="1066337" imgH="304668" progId="Equation.DSMT4">
                  <p:embed/>
                </p:oleObj>
              </mc:Choice>
              <mc:Fallback>
                <p:oleObj name="Equation" r:id="rId3" imgW="1066337" imgH="304668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944" y="1102229"/>
                        <a:ext cx="2880320" cy="8229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B14250EC-16B8-4709-800A-F1F98577858A}"/>
              </a:ext>
            </a:extLst>
          </p:cNvPr>
          <p:cNvSpPr txBox="1"/>
          <p:nvPr/>
        </p:nvSpPr>
        <p:spPr>
          <a:xfrm>
            <a:off x="467544" y="1947693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0" i="0" u="none" strike="noStrike" baseline="0" dirty="0"/>
              <a:t>For particles with velocity of light (c), 1T of magnetic field is equivalent to </a:t>
            </a:r>
            <a:r>
              <a:rPr lang="en-US" altLang="zh-CN" sz="2000" b="0" i="0" u="none" strike="noStrike" baseline="0" dirty="0">
                <a:sym typeface="Wingdings" panose="05000000000000000000" pitchFamily="2" charset="2"/>
              </a:rPr>
              <a:t>300 MV/m of electric field.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61793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xmlns="" id="{C273857C-1966-4D27-B99C-AED68C547A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240 longitudinal gradient PM dipoles used for HEPS storage ring.</a:t>
            </a:r>
          </a:p>
          <a:p>
            <a:pPr marL="269875" lvl="1" indent="-269875"/>
            <a:r>
              <a:rPr lang="en-US" altLang="zh-CN" dirty="0" err="1"/>
              <a:t>FeNi</a:t>
            </a:r>
            <a:r>
              <a:rPr lang="en-US" altLang="zh-CN" dirty="0"/>
              <a:t> alloy is used to compensate the temperature coefficient to less than 50ppm/°C</a:t>
            </a:r>
          </a:p>
          <a:p>
            <a:pPr marL="269875" lvl="1" indent="-269875"/>
            <a:r>
              <a:rPr lang="en-US" altLang="zh-CN" dirty="0"/>
              <a:t>Adjusting bolts are used to tuning the integral field in ±50ppm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xmlns="" id="{B108C285-8411-488B-805A-5316DCD6C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BLG magnet of HEPS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2CAE1E9E-DE57-4518-9FD2-E41B1B2214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" t="27981" b="13917"/>
          <a:stretch/>
        </p:blipFill>
        <p:spPr>
          <a:xfrm>
            <a:off x="3263256" y="3717032"/>
            <a:ext cx="5216975" cy="234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4F17ED2E-E3B1-4A81-A9E8-9FA1EDCDB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3717032"/>
            <a:ext cx="2185290" cy="2340000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xmlns="" id="{3BE529CF-C354-4710-89A0-FD6B4C71BE52}"/>
              </a:ext>
            </a:extLst>
          </p:cNvPr>
          <p:cNvSpPr/>
          <p:nvPr/>
        </p:nvSpPr>
        <p:spPr>
          <a:xfrm>
            <a:off x="3995936" y="3140968"/>
            <a:ext cx="1080120" cy="504056"/>
          </a:xfrm>
          <a:prstGeom prst="ellipse">
            <a:avLst/>
          </a:pr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857C5477-1542-4E1A-B462-2A455A325175}"/>
              </a:ext>
            </a:extLst>
          </p:cNvPr>
          <p:cNvSpPr txBox="1"/>
          <p:nvPr/>
        </p:nvSpPr>
        <p:spPr>
          <a:xfrm>
            <a:off x="3347864" y="2802414"/>
            <a:ext cx="3845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altLang="zh-CN" sz="1600" b="1" dirty="0">
                <a:solidFill>
                  <a:srgbClr val="0000FF"/>
                </a:solidFill>
              </a:rPr>
              <a:t>Offline tuning during field measurement</a:t>
            </a:r>
          </a:p>
        </p:txBody>
      </p:sp>
    </p:spTree>
    <p:extLst>
      <p:ext uri="{BB962C8B-B14F-4D97-AF65-F5344CB8AC3E}">
        <p14:creationId xmlns:p14="http://schemas.microsoft.com/office/powerpoint/2010/main" val="10592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xmlns="" id="{8D8F93E3-95BA-463A-93C1-0A83371171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altLang="zh-CN" dirty="0"/>
              <a:t>On-line tunable is necessary for quad. and sext.</a:t>
            </a:r>
          </a:p>
          <a:p>
            <a:pPr marL="269875" lvl="1" indent="-269875">
              <a:spcBef>
                <a:spcPts val="600"/>
              </a:spcBef>
            </a:pPr>
            <a:r>
              <a:rPr lang="en-US" altLang="zh-CN" dirty="0"/>
              <a:t>Hybrid magnet with trim coil: tuning ratio &lt;10%.</a:t>
            </a:r>
          </a:p>
          <a:p>
            <a:pPr marL="269875" lvl="1" indent="-269875">
              <a:spcBef>
                <a:spcPts val="600"/>
              </a:spcBef>
            </a:pPr>
            <a:r>
              <a:rPr lang="en-US" altLang="zh-CN" dirty="0"/>
              <a:t>Large scale tunable method:</a:t>
            </a:r>
          </a:p>
          <a:p>
            <a:pPr marL="727075" lvl="2" indent="-269875">
              <a:spcBef>
                <a:spcPts val="600"/>
              </a:spcBef>
            </a:pPr>
            <a:r>
              <a:rPr lang="en-US" altLang="zh-CN" dirty="0"/>
              <a:t>Change the flux path</a:t>
            </a:r>
          </a:p>
          <a:p>
            <a:pPr marL="727075" lvl="2" indent="-269875">
              <a:spcBef>
                <a:spcPts val="600"/>
              </a:spcBef>
            </a:pPr>
            <a:r>
              <a:rPr lang="en-US" altLang="zh-CN" dirty="0"/>
              <a:t>Change the superposition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xmlns="" id="{B1AB9AD7-020B-491F-80CC-AC63A3525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Future technology: strength tunable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4298B0F1-DE4D-40C6-B4C9-E80A7A7C5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0749" y="4365104"/>
            <a:ext cx="1979515" cy="1800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EF72EF6-8C70-489D-8F18-1849B8208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716" y="4365104"/>
            <a:ext cx="2050213" cy="180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9460195-9323-42C0-ACB4-3A6FC67C03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6417" y="2132856"/>
            <a:ext cx="2120270" cy="180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B5073B3F-BF4C-4378-9754-21B80B5A51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904" y="3246088"/>
            <a:ext cx="2880000" cy="267202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F243B6B-DEE5-4766-BD89-11E8815B15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38773" y="2132856"/>
            <a:ext cx="1803468" cy="18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722C75FC-BCC5-42D8-8889-DFE4CEE80E16}"/>
              </a:ext>
            </a:extLst>
          </p:cNvPr>
          <p:cNvSpPr txBox="1"/>
          <p:nvPr/>
        </p:nvSpPr>
        <p:spPr>
          <a:xfrm>
            <a:off x="437264" y="5821330"/>
            <a:ext cx="3845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altLang="zh-CN" sz="1600" b="1" dirty="0"/>
              <a:t>Pull open the PM and pole to add air gap in the integral path of ampere’s law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EFA3428C-9C9C-4ADA-86F1-7394D3ACF6CD}"/>
              </a:ext>
            </a:extLst>
          </p:cNvPr>
          <p:cNvSpPr txBox="1"/>
          <p:nvPr/>
        </p:nvSpPr>
        <p:spPr>
          <a:xfrm>
            <a:off x="4067944" y="3861048"/>
            <a:ext cx="4843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altLang="zh-CN" sz="1600" b="1" dirty="0"/>
              <a:t>Rotate the inner and outer Halbach ring to change the superposition value with different intersection angle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F6488B46-4092-41EB-8C4B-75EE6248D032}"/>
              </a:ext>
            </a:extLst>
          </p:cNvPr>
          <p:cNvSpPr txBox="1"/>
          <p:nvPr/>
        </p:nvSpPr>
        <p:spPr>
          <a:xfrm>
            <a:off x="4049486" y="6093296"/>
            <a:ext cx="48430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altLang="zh-CN" sz="1600" b="1" dirty="0"/>
              <a:t>Rotate the cylinders to change the field at the center</a:t>
            </a:r>
          </a:p>
        </p:txBody>
      </p:sp>
      <p:sp>
        <p:nvSpPr>
          <p:cNvPr id="14" name="箭头: 右 13">
            <a:extLst>
              <a:ext uri="{FF2B5EF4-FFF2-40B4-BE49-F238E27FC236}">
                <a16:creationId xmlns:a16="http://schemas.microsoft.com/office/drawing/2014/main" xmlns="" id="{BE5B975A-2298-4533-8795-C7C4AC774774}"/>
              </a:ext>
            </a:extLst>
          </p:cNvPr>
          <p:cNvSpPr/>
          <p:nvPr/>
        </p:nvSpPr>
        <p:spPr>
          <a:xfrm rot="5400000">
            <a:off x="5688124" y="5241036"/>
            <a:ext cx="144016" cy="720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箭头: 右 14">
            <a:extLst>
              <a:ext uri="{FF2B5EF4-FFF2-40B4-BE49-F238E27FC236}">
                <a16:creationId xmlns:a16="http://schemas.microsoft.com/office/drawing/2014/main" xmlns="" id="{CE714D7C-8E23-42F3-81DD-E2B2C746E7B2}"/>
              </a:ext>
            </a:extLst>
          </p:cNvPr>
          <p:cNvSpPr/>
          <p:nvPr/>
        </p:nvSpPr>
        <p:spPr>
          <a:xfrm rot="10800000">
            <a:off x="5268498" y="4823405"/>
            <a:ext cx="144016" cy="720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箭头: 右 15">
            <a:extLst>
              <a:ext uri="{FF2B5EF4-FFF2-40B4-BE49-F238E27FC236}">
                <a16:creationId xmlns:a16="http://schemas.microsoft.com/office/drawing/2014/main" xmlns="" id="{DF282DAE-9FBE-49B9-AF12-64CC66532672}"/>
              </a:ext>
            </a:extLst>
          </p:cNvPr>
          <p:cNvSpPr/>
          <p:nvPr/>
        </p:nvSpPr>
        <p:spPr>
          <a:xfrm>
            <a:off x="5268498" y="5661048"/>
            <a:ext cx="144016" cy="720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箭头: 右 16">
            <a:extLst>
              <a:ext uri="{FF2B5EF4-FFF2-40B4-BE49-F238E27FC236}">
                <a16:creationId xmlns:a16="http://schemas.microsoft.com/office/drawing/2014/main" xmlns="" id="{CEEABAE4-92E9-4D7E-A4A1-8E649D4EBC71}"/>
              </a:ext>
            </a:extLst>
          </p:cNvPr>
          <p:cNvSpPr/>
          <p:nvPr/>
        </p:nvSpPr>
        <p:spPr>
          <a:xfrm rot="13457150">
            <a:off x="5688125" y="5647142"/>
            <a:ext cx="144016" cy="720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箭头: 右 17">
            <a:extLst>
              <a:ext uri="{FF2B5EF4-FFF2-40B4-BE49-F238E27FC236}">
                <a16:creationId xmlns:a16="http://schemas.microsoft.com/office/drawing/2014/main" xmlns="" id="{82018B28-6314-4E8D-978D-3A73D2AE774A}"/>
              </a:ext>
            </a:extLst>
          </p:cNvPr>
          <p:cNvSpPr/>
          <p:nvPr/>
        </p:nvSpPr>
        <p:spPr>
          <a:xfrm rot="2622404">
            <a:off x="4864955" y="4833046"/>
            <a:ext cx="144016" cy="720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zh-CN" altLang="en-US" dirty="0"/>
          </a:p>
        </p:txBody>
      </p:sp>
      <p:sp>
        <p:nvSpPr>
          <p:cNvPr id="19" name="箭头: 右 18">
            <a:extLst>
              <a:ext uri="{FF2B5EF4-FFF2-40B4-BE49-F238E27FC236}">
                <a16:creationId xmlns:a16="http://schemas.microsoft.com/office/drawing/2014/main" xmlns="" id="{18C75FB7-C381-4825-B7D5-2FCC84F24EFD}"/>
              </a:ext>
            </a:extLst>
          </p:cNvPr>
          <p:cNvSpPr/>
          <p:nvPr/>
        </p:nvSpPr>
        <p:spPr>
          <a:xfrm rot="18887424">
            <a:off x="5685270" y="4823405"/>
            <a:ext cx="144016" cy="720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箭头: 右 19">
            <a:extLst>
              <a:ext uri="{FF2B5EF4-FFF2-40B4-BE49-F238E27FC236}">
                <a16:creationId xmlns:a16="http://schemas.microsoft.com/office/drawing/2014/main" xmlns="" id="{E2D93047-388B-41B2-9186-1CE88C1A6AFB}"/>
              </a:ext>
            </a:extLst>
          </p:cNvPr>
          <p:cNvSpPr/>
          <p:nvPr/>
        </p:nvSpPr>
        <p:spPr>
          <a:xfrm rot="7935461">
            <a:off x="4850488" y="5648596"/>
            <a:ext cx="144016" cy="720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zh-CN" altLang="en-US" dirty="0"/>
          </a:p>
        </p:txBody>
      </p:sp>
      <p:sp>
        <p:nvSpPr>
          <p:cNvPr id="21" name="箭头: 右 20">
            <a:extLst>
              <a:ext uri="{FF2B5EF4-FFF2-40B4-BE49-F238E27FC236}">
                <a16:creationId xmlns:a16="http://schemas.microsoft.com/office/drawing/2014/main" xmlns="" id="{7B01FE9A-C9C2-4BE5-ABEC-03B88AB1A364}"/>
              </a:ext>
            </a:extLst>
          </p:cNvPr>
          <p:cNvSpPr/>
          <p:nvPr/>
        </p:nvSpPr>
        <p:spPr>
          <a:xfrm rot="16200000">
            <a:off x="4850488" y="5243891"/>
            <a:ext cx="144016" cy="720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箭头: 右 21">
            <a:extLst>
              <a:ext uri="{FF2B5EF4-FFF2-40B4-BE49-F238E27FC236}">
                <a16:creationId xmlns:a16="http://schemas.microsoft.com/office/drawing/2014/main" xmlns="" id="{DB383D82-E08D-47F0-93B1-9E2B2454DB82}"/>
              </a:ext>
            </a:extLst>
          </p:cNvPr>
          <p:cNvSpPr/>
          <p:nvPr/>
        </p:nvSpPr>
        <p:spPr>
          <a:xfrm rot="5400000">
            <a:off x="7894972" y="5240943"/>
            <a:ext cx="144016" cy="720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箭头: 右 22">
            <a:extLst>
              <a:ext uri="{FF2B5EF4-FFF2-40B4-BE49-F238E27FC236}">
                <a16:creationId xmlns:a16="http://schemas.microsoft.com/office/drawing/2014/main" xmlns="" id="{82FB8CFE-4B50-4786-A442-AC80825C71C1}"/>
              </a:ext>
            </a:extLst>
          </p:cNvPr>
          <p:cNvSpPr/>
          <p:nvPr/>
        </p:nvSpPr>
        <p:spPr>
          <a:xfrm rot="10800000">
            <a:off x="7452320" y="4801640"/>
            <a:ext cx="144016" cy="720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箭头: 右 23">
            <a:extLst>
              <a:ext uri="{FF2B5EF4-FFF2-40B4-BE49-F238E27FC236}">
                <a16:creationId xmlns:a16="http://schemas.microsoft.com/office/drawing/2014/main" xmlns="" id="{04D8C6AC-CA08-4A05-8913-5A2D790C97E0}"/>
              </a:ext>
            </a:extLst>
          </p:cNvPr>
          <p:cNvSpPr/>
          <p:nvPr/>
        </p:nvSpPr>
        <p:spPr>
          <a:xfrm>
            <a:off x="7453466" y="5680980"/>
            <a:ext cx="144016" cy="720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箭头: 右 24">
            <a:extLst>
              <a:ext uri="{FF2B5EF4-FFF2-40B4-BE49-F238E27FC236}">
                <a16:creationId xmlns:a16="http://schemas.microsoft.com/office/drawing/2014/main" xmlns="" id="{08D507C6-8CFC-42C5-B60D-65E1F06E469F}"/>
              </a:ext>
            </a:extLst>
          </p:cNvPr>
          <p:cNvSpPr/>
          <p:nvPr/>
        </p:nvSpPr>
        <p:spPr>
          <a:xfrm rot="16200000">
            <a:off x="7023884" y="5244215"/>
            <a:ext cx="144016" cy="720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箭头: 右 25">
            <a:extLst>
              <a:ext uri="{FF2B5EF4-FFF2-40B4-BE49-F238E27FC236}">
                <a16:creationId xmlns:a16="http://schemas.microsoft.com/office/drawing/2014/main" xmlns="" id="{377BC57F-1594-4B46-B4D9-358832F5E189}"/>
              </a:ext>
            </a:extLst>
          </p:cNvPr>
          <p:cNvSpPr/>
          <p:nvPr/>
        </p:nvSpPr>
        <p:spPr>
          <a:xfrm rot="13457150">
            <a:off x="7023883" y="4801640"/>
            <a:ext cx="144016" cy="720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箭头: 右 26">
            <a:extLst>
              <a:ext uri="{FF2B5EF4-FFF2-40B4-BE49-F238E27FC236}">
                <a16:creationId xmlns:a16="http://schemas.microsoft.com/office/drawing/2014/main" xmlns="" id="{64920813-4761-4B5D-BA74-540889BC47E5}"/>
              </a:ext>
            </a:extLst>
          </p:cNvPr>
          <p:cNvSpPr/>
          <p:nvPr/>
        </p:nvSpPr>
        <p:spPr>
          <a:xfrm rot="2622404">
            <a:off x="7893197" y="5669364"/>
            <a:ext cx="144016" cy="720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zh-CN" altLang="en-US" dirty="0"/>
          </a:p>
        </p:txBody>
      </p:sp>
      <p:sp>
        <p:nvSpPr>
          <p:cNvPr id="28" name="箭头: 右 27">
            <a:extLst>
              <a:ext uri="{FF2B5EF4-FFF2-40B4-BE49-F238E27FC236}">
                <a16:creationId xmlns:a16="http://schemas.microsoft.com/office/drawing/2014/main" xmlns="" id="{76EE782A-393C-4592-8940-CF37B3D2A790}"/>
              </a:ext>
            </a:extLst>
          </p:cNvPr>
          <p:cNvSpPr/>
          <p:nvPr/>
        </p:nvSpPr>
        <p:spPr>
          <a:xfrm rot="18887424">
            <a:off x="7023883" y="5663773"/>
            <a:ext cx="144016" cy="720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箭头: 右 28">
            <a:extLst>
              <a:ext uri="{FF2B5EF4-FFF2-40B4-BE49-F238E27FC236}">
                <a16:creationId xmlns:a16="http://schemas.microsoft.com/office/drawing/2014/main" xmlns="" id="{4505CB6B-88D2-44F3-AE18-A31BD268A77E}"/>
              </a:ext>
            </a:extLst>
          </p:cNvPr>
          <p:cNvSpPr/>
          <p:nvPr/>
        </p:nvSpPr>
        <p:spPr>
          <a:xfrm rot="7935461">
            <a:off x="7894971" y="4809432"/>
            <a:ext cx="144016" cy="720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1144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Contents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1829523" y="1484784"/>
            <a:ext cx="612775" cy="561975"/>
          </a:xfrm>
        </p:spPr>
        <p:txBody>
          <a:bodyPr/>
          <a:lstStyle/>
          <a:p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1"/>
          </p:nvPr>
        </p:nvSpPr>
        <p:spPr>
          <a:xfrm>
            <a:off x="2452543" y="1484784"/>
            <a:ext cx="4738688" cy="561974"/>
          </a:xfrm>
        </p:spPr>
        <p:txBody>
          <a:bodyPr/>
          <a:lstStyle/>
          <a:p>
            <a:r>
              <a:rPr lang="en-US" altLang="zh-CN" dirty="0">
                <a:solidFill>
                  <a:srgbClr val="BABABA"/>
                </a:solidFill>
              </a:rPr>
              <a:t>Introduction and basic theories</a:t>
            </a:r>
            <a:endParaRPr lang="zh-CN" altLang="en-US" dirty="0">
              <a:solidFill>
                <a:srgbClr val="BABABA"/>
              </a:solidFill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2"/>
          </p:nvPr>
        </p:nvSpPr>
        <p:spPr>
          <a:xfrm>
            <a:off x="1829523" y="2279690"/>
            <a:ext cx="612775" cy="561975"/>
          </a:xfrm>
        </p:spPr>
        <p:txBody>
          <a:bodyPr/>
          <a:lstStyle/>
          <a:p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2452543" y="2279689"/>
            <a:ext cx="4738688" cy="561974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rgbClr val="BABABA"/>
                </a:solidFill>
              </a:rPr>
              <a:t>Iron dominated electromagnet</a:t>
            </a:r>
            <a:endParaRPr lang="zh-CN" altLang="en-US" dirty="0">
              <a:solidFill>
                <a:srgbClr val="BABABA"/>
              </a:solidFill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4"/>
          </p:nvPr>
        </p:nvSpPr>
        <p:spPr>
          <a:xfrm>
            <a:off x="1829523" y="3074596"/>
            <a:ext cx="612775" cy="561975"/>
          </a:xfrm>
        </p:spPr>
        <p:txBody>
          <a:bodyPr/>
          <a:lstStyle/>
          <a:p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2452543" y="3074594"/>
            <a:ext cx="4738688" cy="561976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rgbClr val="BABABA"/>
                </a:solidFill>
              </a:rPr>
              <a:t>Superconducting magnet</a:t>
            </a:r>
            <a:endParaRPr lang="zh-CN" altLang="en-US" dirty="0">
              <a:solidFill>
                <a:srgbClr val="BABABA"/>
              </a:solidFill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6"/>
          </p:nvPr>
        </p:nvSpPr>
        <p:spPr>
          <a:xfrm>
            <a:off x="1829523" y="3869502"/>
            <a:ext cx="612775" cy="561975"/>
          </a:xfrm>
        </p:spPr>
        <p:txBody>
          <a:bodyPr/>
          <a:lstStyle/>
          <a:p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7"/>
          </p:nvPr>
        </p:nvSpPr>
        <p:spPr>
          <a:xfrm>
            <a:off x="2452543" y="3869501"/>
            <a:ext cx="4738688" cy="561974"/>
          </a:xfrm>
        </p:spPr>
        <p:txBody>
          <a:bodyPr/>
          <a:lstStyle/>
          <a:p>
            <a:r>
              <a:rPr lang="en-US" altLang="zh-CN" dirty="0">
                <a:solidFill>
                  <a:srgbClr val="BABABA"/>
                </a:solidFill>
              </a:rPr>
              <a:t>Permanent magnet</a:t>
            </a:r>
            <a:endParaRPr lang="zh-CN" altLang="en-US" dirty="0">
              <a:solidFill>
                <a:srgbClr val="BABABA"/>
              </a:solidFill>
            </a:endParaRPr>
          </a:p>
        </p:txBody>
      </p:sp>
      <p:sp>
        <p:nvSpPr>
          <p:cNvPr id="11" name="文本占位符 8">
            <a:extLst>
              <a:ext uri="{FF2B5EF4-FFF2-40B4-BE49-F238E27FC236}">
                <a16:creationId xmlns:a16="http://schemas.microsoft.com/office/drawing/2014/main" xmlns="" id="{EE1C1131-7538-4B26-BF92-D23BD898B4D8}"/>
              </a:ext>
            </a:extLst>
          </p:cNvPr>
          <p:cNvSpPr txBox="1">
            <a:spLocks/>
          </p:cNvSpPr>
          <p:nvPr/>
        </p:nvSpPr>
        <p:spPr>
          <a:xfrm>
            <a:off x="1819278" y="4664408"/>
            <a:ext cx="612775" cy="561975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 sz="2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5</a:t>
            </a:r>
            <a:endParaRPr lang="zh-CN" altLang="en-US" dirty="0"/>
          </a:p>
        </p:txBody>
      </p:sp>
      <p:sp>
        <p:nvSpPr>
          <p:cNvPr id="12" name="文本占位符 9">
            <a:extLst>
              <a:ext uri="{FF2B5EF4-FFF2-40B4-BE49-F238E27FC236}">
                <a16:creationId xmlns:a16="http://schemas.microsoft.com/office/drawing/2014/main" xmlns="" id="{0A1D7669-33DD-4A4B-9CA6-4937CDC48E0B}"/>
              </a:ext>
            </a:extLst>
          </p:cNvPr>
          <p:cNvSpPr txBox="1">
            <a:spLocks/>
          </p:cNvSpPr>
          <p:nvPr/>
        </p:nvSpPr>
        <p:spPr>
          <a:xfrm>
            <a:off x="2442298" y="4664406"/>
            <a:ext cx="4738688" cy="56197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Magnetic field measurement</a:t>
            </a:r>
            <a:endParaRPr lang="zh-CN" altLang="en-US" dirty="0"/>
          </a:p>
        </p:txBody>
      </p:sp>
      <p:sp>
        <p:nvSpPr>
          <p:cNvPr id="14" name="文本占位符 8">
            <a:extLst>
              <a:ext uri="{FF2B5EF4-FFF2-40B4-BE49-F238E27FC236}">
                <a16:creationId xmlns:a16="http://schemas.microsoft.com/office/drawing/2014/main" xmlns="" id="{43FE7E6D-4EF7-411F-B2E7-A16549B2F167}"/>
              </a:ext>
            </a:extLst>
          </p:cNvPr>
          <p:cNvSpPr txBox="1">
            <a:spLocks/>
          </p:cNvSpPr>
          <p:nvPr/>
        </p:nvSpPr>
        <p:spPr>
          <a:xfrm>
            <a:off x="1819278" y="5459313"/>
            <a:ext cx="612775" cy="561975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 sz="2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6</a:t>
            </a:r>
            <a:endParaRPr lang="zh-CN" altLang="en-US" dirty="0"/>
          </a:p>
        </p:txBody>
      </p:sp>
      <p:sp>
        <p:nvSpPr>
          <p:cNvPr id="15" name="文本占位符 9">
            <a:extLst>
              <a:ext uri="{FF2B5EF4-FFF2-40B4-BE49-F238E27FC236}">
                <a16:creationId xmlns:a16="http://schemas.microsoft.com/office/drawing/2014/main" xmlns="" id="{D9056197-68B8-43F5-B582-9E516EB97CD6}"/>
              </a:ext>
            </a:extLst>
          </p:cNvPr>
          <p:cNvSpPr txBox="1">
            <a:spLocks/>
          </p:cNvSpPr>
          <p:nvPr/>
        </p:nvSpPr>
        <p:spPr>
          <a:xfrm>
            <a:off x="2442298" y="5459313"/>
            <a:ext cx="4738688" cy="56197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rgbClr val="BABABA"/>
                </a:solidFill>
              </a:rPr>
              <a:t>Special topics</a:t>
            </a:r>
            <a:endParaRPr lang="zh-CN" altLang="en-US" dirty="0">
              <a:solidFill>
                <a:srgbClr val="BABA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33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xmlns="" id="{BB9249BE-F028-4F79-B10D-940846836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Photos of measurement system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3E1CB93-D85D-4879-8205-1D6B590BA9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2" r="4521"/>
          <a:stretch/>
        </p:blipFill>
        <p:spPr>
          <a:xfrm>
            <a:off x="683568" y="3717032"/>
            <a:ext cx="3600400" cy="270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DB3F4DF2-9502-43C9-814A-B700F1FFC7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80728"/>
            <a:ext cx="3600000" cy="270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171E025-C3D2-4A25-83FB-E3D5A2F611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432" y="980728"/>
            <a:ext cx="3600000" cy="270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416F65E-C9E5-4C91-B91E-5562FCC83F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432" y="3717032"/>
            <a:ext cx="3600000" cy="2700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7EF0BFF8-A8F1-49F6-9D70-2F6E75BE7AE4}"/>
              </a:ext>
            </a:extLst>
          </p:cNvPr>
          <p:cNvSpPr txBox="1"/>
          <p:nvPr/>
        </p:nvSpPr>
        <p:spPr>
          <a:xfrm>
            <a:off x="683568" y="980728"/>
            <a:ext cx="1937205" cy="369332"/>
          </a:xfrm>
          <a:prstGeom prst="rect">
            <a:avLst/>
          </a:prstGeom>
          <a:solidFill>
            <a:srgbClr val="00B0F0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Hall probe system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7EF0BFF8-A8F1-49F6-9D70-2F6E75BE7AE4}"/>
              </a:ext>
            </a:extLst>
          </p:cNvPr>
          <p:cNvSpPr txBox="1"/>
          <p:nvPr/>
        </p:nvSpPr>
        <p:spPr>
          <a:xfrm>
            <a:off x="6123477" y="6047700"/>
            <a:ext cx="2336955" cy="369332"/>
          </a:xfrm>
          <a:prstGeom prst="rect">
            <a:avLst/>
          </a:prstGeom>
          <a:solidFill>
            <a:srgbClr val="00B0F0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Stretched wire system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7EF0BFF8-A8F1-49F6-9D70-2F6E75BE7AE4}"/>
              </a:ext>
            </a:extLst>
          </p:cNvPr>
          <p:cNvSpPr txBox="1"/>
          <p:nvPr/>
        </p:nvSpPr>
        <p:spPr>
          <a:xfrm>
            <a:off x="5966943" y="980728"/>
            <a:ext cx="2493489" cy="369332"/>
          </a:xfrm>
          <a:prstGeom prst="rect">
            <a:avLst/>
          </a:prstGeom>
          <a:solidFill>
            <a:srgbClr val="00B0F0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Moving long coil system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7EF0BFF8-A8F1-49F6-9D70-2F6E75BE7AE4}"/>
              </a:ext>
            </a:extLst>
          </p:cNvPr>
          <p:cNvSpPr txBox="1"/>
          <p:nvPr/>
        </p:nvSpPr>
        <p:spPr>
          <a:xfrm>
            <a:off x="683568" y="6047700"/>
            <a:ext cx="2087358" cy="369332"/>
          </a:xfrm>
          <a:prstGeom prst="rect">
            <a:avLst/>
          </a:prstGeom>
          <a:solidFill>
            <a:srgbClr val="00B0F0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Rotating coil system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63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xmlns="" id="{ABAF687D-96C3-4899-A684-8E2E487F6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124744"/>
            <a:ext cx="8352928" cy="5184576"/>
          </a:xfrm>
        </p:spPr>
        <p:txBody>
          <a:bodyPr>
            <a:noAutofit/>
          </a:bodyPr>
          <a:lstStyle/>
          <a:p>
            <a:r>
              <a:rPr lang="en-US" altLang="zh-CN" dirty="0"/>
              <a:t>Absolute measurement with probe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pPr marL="269875" lvl="1" indent="-269875">
              <a:spcBef>
                <a:spcPts val="600"/>
              </a:spcBef>
            </a:pPr>
            <a:r>
              <a:rPr lang="en-US" altLang="zh-CN" dirty="0"/>
              <a:t>NMR system has very high accuracy independent to temperature, but the operation condition is very strict.</a:t>
            </a:r>
          </a:p>
          <a:p>
            <a:pPr marL="269875" lvl="1" indent="-269875">
              <a:spcBef>
                <a:spcPts val="600"/>
              </a:spcBef>
            </a:pPr>
            <a:r>
              <a:rPr lang="en-US" altLang="zh-CN" dirty="0"/>
              <a:t>Hall probe system is used for general purpose, and has very precise positioning. </a:t>
            </a:r>
          </a:p>
          <a:p>
            <a:pPr marL="269875" lvl="1" indent="-269875">
              <a:spcBef>
                <a:spcPts val="600"/>
              </a:spcBef>
            </a:pPr>
            <a:r>
              <a:rPr lang="en-US" altLang="zh-CN" dirty="0"/>
              <a:t>NMR system is used to calibrate the Hall probe system.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xmlns="" id="{1CF6F5F4-C001-4ACE-A395-3DF3A5D50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NMR &amp; Hall probe system</a:t>
            </a:r>
            <a:endParaRPr lang="zh-CN" altLang="en-US" dirty="0"/>
          </a:p>
        </p:txBody>
      </p:sp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xmlns="" id="{9EAF36FF-56A4-4B31-B788-DB7ED2CA9B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1910113"/>
              </p:ext>
            </p:extLst>
          </p:nvPr>
        </p:nvGraphicFramePr>
        <p:xfrm>
          <a:off x="647563" y="1700808"/>
          <a:ext cx="7848873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2229">
                  <a:extLst>
                    <a:ext uri="{9D8B030D-6E8A-4147-A177-3AD203B41FA5}">
                      <a16:colId xmlns:a16="http://schemas.microsoft.com/office/drawing/2014/main" xmlns="" val="3424310801"/>
                    </a:ext>
                  </a:extLst>
                </a:gridCol>
                <a:gridCol w="2898322">
                  <a:extLst>
                    <a:ext uri="{9D8B030D-6E8A-4147-A177-3AD203B41FA5}">
                      <a16:colId xmlns:a16="http://schemas.microsoft.com/office/drawing/2014/main" xmlns="" val="819569594"/>
                    </a:ext>
                  </a:extLst>
                </a:gridCol>
                <a:gridCol w="2898322">
                  <a:extLst>
                    <a:ext uri="{9D8B030D-6E8A-4147-A177-3AD203B41FA5}">
                      <a16:colId xmlns:a16="http://schemas.microsoft.com/office/drawing/2014/main" xmlns="" val="42945701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NMR system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Hall probe system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7443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Principle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Nuclear magnetic resonance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Hall effect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97361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Accuracy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5*10</a:t>
                      </a:r>
                      <a:r>
                        <a:rPr lang="en-US" altLang="zh-CN" baseline="30000" dirty="0"/>
                        <a:t>-7</a:t>
                      </a:r>
                      <a:r>
                        <a:rPr lang="en-US" altLang="zh-CN" dirty="0"/>
                        <a:t> 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0.01% of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reading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10923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Measuring speed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10 s/sample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0.1 s/sample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71300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Field gradient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&lt; 1000 ppm/cm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-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142878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Sensor size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~ 10*10 mm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~ 0.15*0.15 mm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522902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Temperature effect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no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yes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628703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7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xmlns="" id="{2EC16CE6-D381-4856-A758-48600636B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Induced voltage of coil moving in the multipole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xmlns="" id="{50D7D3E5-2A69-4999-A18F-A9F18A44F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Rotating coil system</a:t>
            </a:r>
            <a:endParaRPr lang="zh-CN" altLang="en-US" dirty="0"/>
          </a:p>
        </p:txBody>
      </p:sp>
      <p:graphicFrame>
        <p:nvGraphicFramePr>
          <p:cNvPr id="4" name="对象 3">
            <a:extLst>
              <a:ext uri="{FF2B5EF4-FFF2-40B4-BE49-F238E27FC236}">
                <a16:creationId xmlns:a16="http://schemas.microsoft.com/office/drawing/2014/main" xmlns="" id="{891ADFED-9EF3-4B62-9D91-A06835CD94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8795064"/>
              </p:ext>
            </p:extLst>
          </p:nvPr>
        </p:nvGraphicFramePr>
        <p:xfrm>
          <a:off x="4180408" y="1721186"/>
          <a:ext cx="37084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94" name="Equation" r:id="rId3" imgW="1854000" imgH="444240" progId="Equation.DSMT4">
                  <p:embed/>
                </p:oleObj>
              </mc:Choice>
              <mc:Fallback>
                <p:oleObj name="Equation" r:id="rId3" imgW="185400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0408" y="1721186"/>
                        <a:ext cx="3708400" cy="889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xmlns="" id="{891ADFED-9EF3-4B62-9D91-A06835CD94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3360422"/>
              </p:ext>
            </p:extLst>
          </p:nvPr>
        </p:nvGraphicFramePr>
        <p:xfrm>
          <a:off x="4180408" y="2540000"/>
          <a:ext cx="40640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95" name="Equation" r:id="rId5" imgW="2031840" imgH="444240" progId="Equation.DSMT4">
                  <p:embed/>
                </p:oleObj>
              </mc:Choice>
              <mc:Fallback>
                <p:oleObj name="Equation" r:id="rId5" imgW="203184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0408" y="2540000"/>
                        <a:ext cx="4064000" cy="889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722C75FC-BCC5-42D8-8889-DFE4CEE80E16}"/>
              </a:ext>
            </a:extLst>
          </p:cNvPr>
          <p:cNvSpPr txBox="1"/>
          <p:nvPr/>
        </p:nvSpPr>
        <p:spPr>
          <a:xfrm>
            <a:off x="682700" y="1965631"/>
            <a:ext cx="3121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2000" b="1" dirty="0" smtClean="0"/>
              <a:t>Consider the multipole field:</a:t>
            </a:r>
            <a:endParaRPr lang="en-US" altLang="zh-CN" sz="2000" b="1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722C75FC-BCC5-42D8-8889-DFE4CEE80E16}"/>
              </a:ext>
            </a:extLst>
          </p:cNvPr>
          <p:cNvSpPr txBox="1"/>
          <p:nvPr/>
        </p:nvSpPr>
        <p:spPr>
          <a:xfrm>
            <a:off x="682700" y="2784445"/>
            <a:ext cx="3083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2000" b="1" dirty="0" smtClean="0"/>
              <a:t>The radial component is:</a:t>
            </a:r>
            <a:endParaRPr lang="en-US" altLang="zh-CN" sz="2000" b="1" dirty="0"/>
          </a:p>
        </p:txBody>
      </p:sp>
      <p:graphicFrame>
        <p:nvGraphicFramePr>
          <p:cNvPr id="9" name="对象 8">
            <a:extLst>
              <a:ext uri="{FF2B5EF4-FFF2-40B4-BE49-F238E27FC236}">
                <a16:creationId xmlns:a16="http://schemas.microsoft.com/office/drawing/2014/main" xmlns="" id="{891ADFED-9EF3-4B62-9D91-A06835CD94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6844364"/>
              </p:ext>
            </p:extLst>
          </p:nvPr>
        </p:nvGraphicFramePr>
        <p:xfrm>
          <a:off x="682700" y="4611712"/>
          <a:ext cx="4572000" cy="162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96" name="Equation" r:id="rId7" imgW="2286000" imgH="812520" progId="Equation.DSMT4">
                  <p:embed/>
                </p:oleObj>
              </mc:Choice>
              <mc:Fallback>
                <p:oleObj name="Equation" r:id="rId7" imgW="2286000" imgH="8125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700" y="4611712"/>
                        <a:ext cx="4572000" cy="1625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429000"/>
            <a:ext cx="2996245" cy="28800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722C75FC-BCC5-42D8-8889-DFE4CEE80E16}"/>
              </a:ext>
            </a:extLst>
          </p:cNvPr>
          <p:cNvSpPr txBox="1"/>
          <p:nvPr/>
        </p:nvSpPr>
        <p:spPr>
          <a:xfrm>
            <a:off x="682700" y="3573016"/>
            <a:ext cx="4931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2000" b="1" dirty="0" smtClean="0"/>
              <a:t>The voltage induced by a one-turn coil perpendicular to the paper surface moving around the origin is:</a:t>
            </a:r>
            <a:endParaRPr lang="en-US" altLang="zh-CN" sz="2000" b="1" dirty="0"/>
          </a:p>
        </p:txBody>
      </p:sp>
    </p:spTree>
    <p:extLst>
      <p:ext uri="{BB962C8B-B14F-4D97-AF65-F5344CB8AC3E}">
        <p14:creationId xmlns:p14="http://schemas.microsoft.com/office/powerpoint/2010/main" val="298668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Rotating coil system</a:t>
            </a:r>
            <a:endParaRPr lang="zh-CN" altLang="en-US" dirty="0"/>
          </a:p>
        </p:txBody>
      </p:sp>
      <p:graphicFrame>
        <p:nvGraphicFramePr>
          <p:cNvPr id="4" name="对象 3">
            <a:extLst>
              <a:ext uri="{FF2B5EF4-FFF2-40B4-BE49-F238E27FC236}">
                <a16:creationId xmlns:a16="http://schemas.microsoft.com/office/drawing/2014/main" xmlns="" id="{891ADFED-9EF3-4B62-9D91-A06835CD94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9234183"/>
              </p:ext>
            </p:extLst>
          </p:nvPr>
        </p:nvGraphicFramePr>
        <p:xfrm>
          <a:off x="513284" y="2972048"/>
          <a:ext cx="60198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91" name="Equation" r:id="rId3" imgW="3009600" imgH="444240" progId="Equation.DSMT4">
                  <p:embed/>
                </p:oleObj>
              </mc:Choice>
              <mc:Fallback>
                <p:oleObj name="Equation" r:id="rId3" imgW="300960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284" y="2972048"/>
                        <a:ext cx="6019800" cy="889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xmlns="" id="{891ADFED-9EF3-4B62-9D91-A06835CD94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145177"/>
              </p:ext>
            </p:extLst>
          </p:nvPr>
        </p:nvGraphicFramePr>
        <p:xfrm>
          <a:off x="513284" y="1484784"/>
          <a:ext cx="8128001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92" name="Equation" r:id="rId5" imgW="4063680" imgH="444240" progId="Equation.DSMT4">
                  <p:embed/>
                </p:oleObj>
              </mc:Choice>
              <mc:Fallback>
                <p:oleObj name="Equation" r:id="rId5" imgW="406368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284" y="1484784"/>
                        <a:ext cx="8128001" cy="889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722C75FC-BCC5-42D8-8889-DFE4CEE80E16}"/>
              </a:ext>
            </a:extLst>
          </p:cNvPr>
          <p:cNvSpPr txBox="1"/>
          <p:nvPr/>
        </p:nvSpPr>
        <p:spPr>
          <a:xfrm>
            <a:off x="513284" y="1106820"/>
            <a:ext cx="4058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2000" b="1" dirty="0"/>
              <a:t>Integrate the voltage over time</a:t>
            </a:r>
            <a:r>
              <a:rPr lang="en-US" altLang="zh-CN" sz="2000" b="1" dirty="0" smtClean="0"/>
              <a:t>:</a:t>
            </a:r>
            <a:endParaRPr lang="en-US" altLang="zh-CN" sz="2000" b="1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722C75FC-BCC5-42D8-8889-DFE4CEE80E16}"/>
              </a:ext>
            </a:extLst>
          </p:cNvPr>
          <p:cNvSpPr txBox="1"/>
          <p:nvPr/>
        </p:nvSpPr>
        <p:spPr>
          <a:xfrm>
            <a:off x="513284" y="2348880"/>
            <a:ext cx="7875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2000" b="1" dirty="0" smtClean="0"/>
              <a:t>On the other hand, use Fourier Series to express the periodic function:</a:t>
            </a:r>
            <a:endParaRPr lang="en-US" altLang="zh-CN" sz="2000" b="1" dirty="0"/>
          </a:p>
        </p:txBody>
      </p:sp>
      <p:graphicFrame>
        <p:nvGraphicFramePr>
          <p:cNvPr id="8" name="对象 7">
            <a:extLst>
              <a:ext uri="{FF2B5EF4-FFF2-40B4-BE49-F238E27FC236}">
                <a16:creationId xmlns:a16="http://schemas.microsoft.com/office/drawing/2014/main" xmlns="" id="{891ADFED-9EF3-4B62-9D91-A06835CD94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2947256"/>
              </p:ext>
            </p:extLst>
          </p:nvPr>
        </p:nvGraphicFramePr>
        <p:xfrm>
          <a:off x="513284" y="4391000"/>
          <a:ext cx="40386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93" name="Equation" r:id="rId7" imgW="2019240" imgH="419040" progId="Equation.DSMT4">
                  <p:embed/>
                </p:oleObj>
              </mc:Choice>
              <mc:Fallback>
                <p:oleObj name="Equation" r:id="rId7" imgW="201924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284" y="4391000"/>
                        <a:ext cx="40386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>
            <a:extLst>
              <a:ext uri="{FF2B5EF4-FFF2-40B4-BE49-F238E27FC236}">
                <a16:creationId xmlns:a16="http://schemas.microsoft.com/office/drawing/2014/main" xmlns="" id="{891ADFED-9EF3-4B62-9D91-A06835CD94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6606280"/>
              </p:ext>
            </p:extLst>
          </p:nvPr>
        </p:nvGraphicFramePr>
        <p:xfrm>
          <a:off x="1691680" y="5327104"/>
          <a:ext cx="32766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94" name="Equation" r:id="rId9" imgW="1638000" imgH="419040" progId="Equation.DSMT4">
                  <p:embed/>
                </p:oleObj>
              </mc:Choice>
              <mc:Fallback>
                <p:oleObj name="Equation" r:id="rId9" imgW="163800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1680" y="5327104"/>
                        <a:ext cx="32766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722C75FC-BCC5-42D8-8889-DFE4CEE80E16}"/>
              </a:ext>
            </a:extLst>
          </p:cNvPr>
          <p:cNvSpPr txBox="1"/>
          <p:nvPr/>
        </p:nvSpPr>
        <p:spPr>
          <a:xfrm>
            <a:off x="513284" y="3892986"/>
            <a:ext cx="5800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2000" b="1" dirty="0" smtClean="0"/>
              <a:t>So the amplitude of n-order multipole is:</a:t>
            </a:r>
            <a:endParaRPr lang="en-US" altLang="zh-CN" sz="2000" b="1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722C75FC-BCC5-42D8-8889-DFE4CEE80E16}"/>
              </a:ext>
            </a:extLst>
          </p:cNvPr>
          <p:cNvSpPr txBox="1"/>
          <p:nvPr/>
        </p:nvSpPr>
        <p:spPr>
          <a:xfrm>
            <a:off x="513284" y="5546149"/>
            <a:ext cx="1572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2000" b="1" dirty="0" smtClean="0"/>
              <a:t>Of which:</a:t>
            </a:r>
            <a:endParaRPr lang="en-US" altLang="zh-CN" sz="2000" b="1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722C75FC-BCC5-42D8-8889-DFE4CEE80E16}"/>
              </a:ext>
            </a:extLst>
          </p:cNvPr>
          <p:cNvSpPr txBox="1"/>
          <p:nvPr/>
        </p:nvSpPr>
        <p:spPr>
          <a:xfrm>
            <a:off x="5364088" y="4084106"/>
            <a:ext cx="338266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2000" b="1" dirty="0" smtClean="0">
                <a:solidFill>
                  <a:srgbClr val="0000FF"/>
                </a:solidFill>
              </a:rPr>
              <a:t>It means, using Fourier Transform on integral of the induced voltage of rotating coil, we will get the amplitude of multipoles from the coefficients of the Transform.</a:t>
            </a:r>
            <a:endParaRPr lang="en-US" altLang="zh-CN" sz="2000" b="1" dirty="0">
              <a:solidFill>
                <a:srgbClr val="0000FF"/>
              </a:solidFill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513284" y="1628800"/>
            <a:ext cx="2042492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722C75FC-BCC5-42D8-8889-DFE4CEE80E16}"/>
              </a:ext>
            </a:extLst>
          </p:cNvPr>
          <p:cNvSpPr txBox="1"/>
          <p:nvPr/>
        </p:nvSpPr>
        <p:spPr>
          <a:xfrm>
            <a:off x="4067944" y="1015574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1600" b="1" dirty="0" smtClean="0">
                <a:solidFill>
                  <a:srgbClr val="FF0000"/>
                </a:solidFill>
              </a:rPr>
              <a:t>After integration, the function no more depends on the rotating speed.</a:t>
            </a:r>
            <a:endParaRPr lang="en-US" altLang="zh-CN" sz="1600" b="1" dirty="0">
              <a:solidFill>
                <a:srgbClr val="FF0000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722C75FC-BCC5-42D8-8889-DFE4CEE80E16}"/>
              </a:ext>
            </a:extLst>
          </p:cNvPr>
          <p:cNvSpPr txBox="1"/>
          <p:nvPr/>
        </p:nvSpPr>
        <p:spPr>
          <a:xfrm>
            <a:off x="3671392" y="2725222"/>
            <a:ext cx="5472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1600" b="1" dirty="0" smtClean="0">
                <a:solidFill>
                  <a:srgbClr val="FF0000"/>
                </a:solidFill>
              </a:rPr>
              <a:t>Ignore the imaginary part and take symmetry into account.</a:t>
            </a:r>
            <a:endParaRPr lang="en-US" altLang="zh-CN" sz="1600" b="1" dirty="0">
              <a:solidFill>
                <a:srgbClr val="FF0000"/>
              </a:solidFill>
            </a:endParaRPr>
          </a:p>
        </p:txBody>
      </p:sp>
      <p:cxnSp>
        <p:nvCxnSpPr>
          <p:cNvPr id="17" name="直接箭头连接符 16"/>
          <p:cNvCxnSpPr>
            <a:stCxn id="15" idx="1"/>
          </p:cNvCxnSpPr>
          <p:nvPr/>
        </p:nvCxnSpPr>
        <p:spPr>
          <a:xfrm flipH="1">
            <a:off x="3523184" y="2894499"/>
            <a:ext cx="148208" cy="4649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702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altLang="zh-CN" sz="2800" dirty="0" smtClean="0"/>
              <a:t>Rotating coil system is used to measure the multipoles, usually the ratio to main component of integral field.</a:t>
            </a:r>
          </a:p>
          <a:p>
            <a:pPr>
              <a:spcBef>
                <a:spcPts val="600"/>
              </a:spcBef>
            </a:pPr>
            <a:r>
              <a:rPr lang="en-US" altLang="zh-CN" sz="2800" dirty="0" smtClean="0"/>
              <a:t>‘Spill-down’ field and the magnetic center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Rotating coil system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722C75FC-BCC5-42D8-8889-DFE4CEE80E16}"/>
              </a:ext>
            </a:extLst>
          </p:cNvPr>
          <p:cNvSpPr txBox="1"/>
          <p:nvPr/>
        </p:nvSpPr>
        <p:spPr>
          <a:xfrm>
            <a:off x="3131840" y="5589240"/>
            <a:ext cx="548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2000" b="1" dirty="0" smtClean="0">
                <a:solidFill>
                  <a:srgbClr val="0000FF"/>
                </a:solidFill>
              </a:rPr>
              <a:t>So we can calculate the offset of magnetic center to rotating axis according to the ‘spill down’ field. </a:t>
            </a:r>
            <a:endParaRPr lang="en-US" altLang="zh-CN" sz="2000" b="1" dirty="0">
              <a:solidFill>
                <a:srgbClr val="0000FF"/>
              </a:solidFill>
            </a:endParaRPr>
          </a:p>
        </p:txBody>
      </p:sp>
      <p:graphicFrame>
        <p:nvGraphicFramePr>
          <p:cNvPr id="8" name="对象 7">
            <a:extLst>
              <a:ext uri="{FF2B5EF4-FFF2-40B4-BE49-F238E27FC236}">
                <a16:creationId xmlns:a16="http://schemas.microsoft.com/office/drawing/2014/main" xmlns="" id="{891ADFED-9EF3-4B62-9D91-A06835CD94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3368501"/>
              </p:ext>
            </p:extLst>
          </p:nvPr>
        </p:nvGraphicFramePr>
        <p:xfrm>
          <a:off x="7946344" y="2931829"/>
          <a:ext cx="7366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89" name="Equation" r:id="rId3" imgW="368280" imgH="203040" progId="Equation.DSMT4">
                  <p:embed/>
                </p:oleObj>
              </mc:Choice>
              <mc:Fallback>
                <p:oleObj name="Equation" r:id="rId3" imgW="3682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46344" y="2931829"/>
                        <a:ext cx="736600" cy="40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>
            <a:extLst>
              <a:ext uri="{FF2B5EF4-FFF2-40B4-BE49-F238E27FC236}">
                <a16:creationId xmlns:a16="http://schemas.microsoft.com/office/drawing/2014/main" xmlns="" id="{891ADFED-9EF3-4B62-9D91-A06835CD94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4495189"/>
              </p:ext>
            </p:extLst>
          </p:nvPr>
        </p:nvGraphicFramePr>
        <p:xfrm>
          <a:off x="611560" y="2950955"/>
          <a:ext cx="5577336" cy="525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90" name="Equation" r:id="rId5" imgW="3098520" imgH="291960" progId="Equation.DSMT4">
                  <p:embed/>
                </p:oleObj>
              </mc:Choice>
              <mc:Fallback>
                <p:oleObj name="Equation" r:id="rId5" imgW="309852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2950955"/>
                        <a:ext cx="5577336" cy="5255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对象 9">
            <a:extLst>
              <a:ext uri="{FF2B5EF4-FFF2-40B4-BE49-F238E27FC236}">
                <a16:creationId xmlns:a16="http://schemas.microsoft.com/office/drawing/2014/main" xmlns="" id="{891ADFED-9EF3-4B62-9D91-A06835CD94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4540089"/>
              </p:ext>
            </p:extLst>
          </p:nvPr>
        </p:nvGraphicFramePr>
        <p:xfrm>
          <a:off x="611560" y="3573016"/>
          <a:ext cx="7269264" cy="1828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91" name="Equation" r:id="rId7" imgW="4038480" imgH="1015920" progId="Equation.DSMT4">
                  <p:embed/>
                </p:oleObj>
              </mc:Choice>
              <mc:Fallback>
                <p:oleObj name="Equation" r:id="rId7" imgW="4038480" imgH="10159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3573016"/>
                        <a:ext cx="7269264" cy="18286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722C75FC-BCC5-42D8-8889-DFE4CEE80E16}"/>
              </a:ext>
            </a:extLst>
          </p:cNvPr>
          <p:cNvSpPr txBox="1"/>
          <p:nvPr/>
        </p:nvSpPr>
        <p:spPr>
          <a:xfrm>
            <a:off x="6318437" y="2781086"/>
            <a:ext cx="1671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altLang="zh-CN" sz="2000" b="1" dirty="0"/>
              <a:t>If the magnet center shift:</a:t>
            </a:r>
          </a:p>
        </p:txBody>
      </p:sp>
      <p:graphicFrame>
        <p:nvGraphicFramePr>
          <p:cNvPr id="12" name="对象 11">
            <a:extLst>
              <a:ext uri="{FF2B5EF4-FFF2-40B4-BE49-F238E27FC236}">
                <a16:creationId xmlns:a16="http://schemas.microsoft.com/office/drawing/2014/main" xmlns="" id="{891ADFED-9EF3-4B62-9D91-A06835CD94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2390854"/>
              </p:ext>
            </p:extLst>
          </p:nvPr>
        </p:nvGraphicFramePr>
        <p:xfrm>
          <a:off x="611560" y="5392112"/>
          <a:ext cx="1920024" cy="10056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92" name="Equation" r:id="rId9" imgW="1066680" imgH="558720" progId="Equation.DSMT4">
                  <p:embed/>
                </p:oleObj>
              </mc:Choice>
              <mc:Fallback>
                <p:oleObj name="Equation" r:id="rId9" imgW="106668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5392112"/>
                        <a:ext cx="1920024" cy="100569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722C75FC-BCC5-42D8-8889-DFE4CEE80E16}"/>
              </a:ext>
            </a:extLst>
          </p:cNvPr>
          <p:cNvSpPr txBox="1"/>
          <p:nvPr/>
        </p:nvSpPr>
        <p:spPr>
          <a:xfrm>
            <a:off x="611560" y="2564904"/>
            <a:ext cx="36359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2000" b="1" dirty="0"/>
              <a:t>The n-order (n&gt;=2) multipole:</a:t>
            </a:r>
          </a:p>
        </p:txBody>
      </p:sp>
      <p:sp>
        <p:nvSpPr>
          <p:cNvPr id="14" name="椭圆 13"/>
          <p:cNvSpPr/>
          <p:nvPr/>
        </p:nvSpPr>
        <p:spPr>
          <a:xfrm>
            <a:off x="3758528" y="4941168"/>
            <a:ext cx="1605560" cy="4721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722C75FC-BCC5-42D8-8889-DFE4CEE80E16}"/>
              </a:ext>
            </a:extLst>
          </p:cNvPr>
          <p:cNvSpPr txBox="1"/>
          <p:nvPr/>
        </p:nvSpPr>
        <p:spPr>
          <a:xfrm>
            <a:off x="5386324" y="4869160"/>
            <a:ext cx="2928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2000" b="1" dirty="0" smtClean="0">
                <a:solidFill>
                  <a:srgbClr val="FF0000"/>
                </a:solidFill>
              </a:rPr>
              <a:t>A n-1 order field induced, so called ‘spill down’ field</a:t>
            </a:r>
            <a:endParaRPr lang="en-US" altLang="zh-CN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xmlns="" id="{F9EE1732-1BDE-4861-AE97-4CE8B6F247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Align the magnetic center to the fiducial targets.</a:t>
            </a:r>
          </a:p>
          <a:p>
            <a:pPr marL="265113" lvl="1" indent="-265113"/>
            <a:r>
              <a:rPr lang="en-US" altLang="zh-CN" dirty="0" smtClean="0">
                <a:solidFill>
                  <a:schemeClr val="accent6"/>
                </a:solidFill>
              </a:rPr>
              <a:t>The magnetic center to the rotating</a:t>
            </a:r>
            <a:br>
              <a:rPr lang="en-US" altLang="zh-CN" dirty="0" smtClean="0">
                <a:solidFill>
                  <a:schemeClr val="accent6"/>
                </a:solidFill>
              </a:rPr>
            </a:br>
            <a:r>
              <a:rPr lang="en-US" altLang="zh-CN" dirty="0" smtClean="0">
                <a:solidFill>
                  <a:schemeClr val="accent6"/>
                </a:solidFill>
              </a:rPr>
              <a:t>coil axis, from field measurement:</a:t>
            </a:r>
          </a:p>
          <a:p>
            <a:pPr marL="265113" lvl="1" indent="-265113"/>
            <a:r>
              <a:rPr lang="en-US" altLang="zh-CN" dirty="0" smtClean="0">
                <a:solidFill>
                  <a:srgbClr val="0000FF"/>
                </a:solidFill>
              </a:rPr>
              <a:t>The rotating coil axis to fiducial targets:</a:t>
            </a:r>
          </a:p>
          <a:p>
            <a:pPr marL="722313" lvl="2" indent="-265113"/>
            <a:r>
              <a:rPr lang="en-US" altLang="zh-CN" dirty="0" smtClean="0"/>
              <a:t>Optical instruments such as theodolite,</a:t>
            </a:r>
            <a:br>
              <a:rPr lang="en-US" altLang="zh-CN" dirty="0" smtClean="0"/>
            </a:br>
            <a:r>
              <a:rPr lang="en-US" altLang="zh-CN" dirty="0" smtClean="0"/>
              <a:t>precision: 30~50 </a:t>
            </a:r>
            <a:r>
              <a:rPr lang="en-US" altLang="zh-CN" dirty="0" err="1" smtClean="0"/>
              <a:t>μm</a:t>
            </a:r>
            <a:endParaRPr lang="en-US" altLang="zh-CN" dirty="0" smtClean="0"/>
          </a:p>
          <a:p>
            <a:pPr marL="722313" lvl="2" indent="-265113"/>
            <a:r>
              <a:rPr lang="en-US" altLang="zh-CN" dirty="0" smtClean="0"/>
              <a:t>Laser tracker, precision: 20~25 </a:t>
            </a:r>
            <a:r>
              <a:rPr lang="en-US" altLang="zh-CN" dirty="0" err="1"/>
              <a:t>μm</a:t>
            </a:r>
            <a:endParaRPr lang="en-US" altLang="zh-CN" dirty="0"/>
          </a:p>
          <a:p>
            <a:pPr marL="722313" lvl="2" indent="-265113"/>
            <a:r>
              <a:rPr lang="en-US" altLang="zh-CN" dirty="0" smtClean="0"/>
              <a:t>Coordinate measuring machine,</a:t>
            </a:r>
            <a:br>
              <a:rPr lang="en-US" altLang="zh-CN" dirty="0" smtClean="0"/>
            </a:br>
            <a:r>
              <a:rPr lang="en-US" altLang="zh-CN" dirty="0" smtClean="0"/>
              <a:t>precision: </a:t>
            </a:r>
            <a:r>
              <a:rPr lang="en-US" altLang="zh-CN" dirty="0"/>
              <a:t>5~7 </a:t>
            </a:r>
            <a:r>
              <a:rPr lang="en-US" altLang="zh-CN" dirty="0" err="1"/>
              <a:t>μm</a:t>
            </a:r>
            <a:endParaRPr lang="en-US" altLang="zh-CN" dirty="0"/>
          </a:p>
          <a:p>
            <a:pPr marL="265113" lvl="1" indent="-265113"/>
            <a:r>
              <a:rPr lang="en-US" altLang="zh-CN" dirty="0" smtClean="0"/>
              <a:t>4</a:t>
            </a:r>
            <a:r>
              <a:rPr lang="en-US" altLang="zh-CN" baseline="30000" dirty="0" smtClean="0"/>
              <a:t>th</a:t>
            </a:r>
            <a:r>
              <a:rPr lang="en-US" altLang="zh-CN" dirty="0" smtClean="0"/>
              <a:t> generation light source alignment</a:t>
            </a:r>
            <a:br>
              <a:rPr lang="en-US" altLang="zh-CN" dirty="0" smtClean="0"/>
            </a:br>
            <a:r>
              <a:rPr lang="en-US" altLang="zh-CN" dirty="0" smtClean="0"/>
              <a:t>requirement: 30 </a:t>
            </a:r>
            <a:r>
              <a:rPr lang="en-US" altLang="zh-CN" dirty="0" err="1" smtClean="0"/>
              <a:t>μm</a:t>
            </a:r>
            <a:r>
              <a:rPr lang="zh-CN" altLang="en-US" dirty="0"/>
              <a:t> </a:t>
            </a:r>
            <a:r>
              <a:rPr lang="en-US" altLang="zh-CN" dirty="0" smtClean="0"/>
              <a:t>on same girder.</a:t>
            </a:r>
            <a:endParaRPr lang="en-US" altLang="zh-CN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xmlns="" id="{655BC315-9066-4950-AF63-4C286BA2C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Alignment in field measurement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96FE8CE-EF87-422C-A31B-C7C13DD1B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5235" y="2649564"/>
            <a:ext cx="3313229" cy="3600000"/>
          </a:xfrm>
          <a:prstGeom prst="rect">
            <a:avLst/>
          </a:prstGeom>
        </p:spPr>
      </p:pic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xmlns="" id="{E904AABC-EDB3-4DB5-8CA5-FC68AAE6D1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2655862"/>
              </p:ext>
            </p:extLst>
          </p:nvPr>
        </p:nvGraphicFramePr>
        <p:xfrm>
          <a:off x="5370513" y="1649413"/>
          <a:ext cx="33782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7" name="Equation" r:id="rId4" imgW="1688760" imgH="495000" progId="Equation.DSMT4">
                  <p:embed/>
                </p:oleObj>
              </mc:Choice>
              <mc:Fallback>
                <p:oleObj name="Equation" r:id="rId4" imgW="1688760" imgH="495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0513" y="1649413"/>
                        <a:ext cx="33782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椭圆 3"/>
          <p:cNvSpPr/>
          <p:nvPr/>
        </p:nvSpPr>
        <p:spPr>
          <a:xfrm>
            <a:off x="6876256" y="4365104"/>
            <a:ext cx="504056" cy="360040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5777086" y="2677170"/>
            <a:ext cx="288032" cy="264372"/>
          </a:xfrm>
          <a:prstGeom prst="ellipse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8100392" y="2677170"/>
            <a:ext cx="288032" cy="264372"/>
          </a:xfrm>
          <a:prstGeom prst="ellipse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907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F3E1CB93-D85D-4879-8205-1D6B590BA9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1" r="4699"/>
          <a:stretch/>
        </p:blipFill>
        <p:spPr>
          <a:xfrm>
            <a:off x="4724597" y="3356992"/>
            <a:ext cx="3960441" cy="2952000"/>
          </a:xfrm>
          <a:prstGeom prst="rect">
            <a:avLst/>
          </a:prstGeom>
        </p:spPr>
      </p:pic>
      <p:sp>
        <p:nvSpPr>
          <p:cNvPr id="2" name="内容占位符 1">
            <a:extLst>
              <a:ext uri="{FF2B5EF4-FFF2-40B4-BE49-F238E27FC236}">
                <a16:creationId xmlns:a16="http://schemas.microsoft.com/office/drawing/2014/main" xmlns="" id="{4FFEEEDC-11DB-4594-AEAE-E7C85021C7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800" dirty="0" smtClean="0"/>
              <a:t>By programming the alignment and motion devices, alignment process is implemented automatically.</a:t>
            </a:r>
          </a:p>
          <a:p>
            <a:pPr marL="266700" lvl="1" indent="-266700"/>
            <a:r>
              <a:rPr lang="en-US" altLang="zh-CN" dirty="0" smtClean="0"/>
              <a:t>Magnet to measuring coil or measuring coil to magnet.</a:t>
            </a:r>
          </a:p>
          <a:p>
            <a:pPr marL="266700" lvl="1" indent="-266700"/>
            <a:r>
              <a:rPr lang="en-US" altLang="zh-CN" dirty="0" smtClean="0"/>
              <a:t>Improve the measurement efficiency and precision dramatically.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xmlns="" id="{77593958-AAC8-48C7-947A-198EA3963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Automation in magnet measurement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7EF0BFF8-A8F1-49F6-9D70-2F6E75BE7AE4}"/>
              </a:ext>
            </a:extLst>
          </p:cNvPr>
          <p:cNvSpPr txBox="1"/>
          <p:nvPr/>
        </p:nvSpPr>
        <p:spPr>
          <a:xfrm>
            <a:off x="6597680" y="5939660"/>
            <a:ext cx="2087358" cy="369332"/>
          </a:xfrm>
          <a:prstGeom prst="rect">
            <a:avLst/>
          </a:prstGeom>
          <a:solidFill>
            <a:srgbClr val="00B0F0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Rotating coil system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E159F5F-4709-4C78-92E5-5C9B1334DB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84" y="3356992"/>
            <a:ext cx="3936000" cy="29520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7EF0BFF8-A8F1-49F6-9D70-2F6E75BE7AE4}"/>
              </a:ext>
            </a:extLst>
          </p:cNvPr>
          <p:cNvSpPr txBox="1"/>
          <p:nvPr/>
        </p:nvSpPr>
        <p:spPr>
          <a:xfrm>
            <a:off x="491984" y="5939660"/>
            <a:ext cx="2493489" cy="369332"/>
          </a:xfrm>
          <a:prstGeom prst="rect">
            <a:avLst/>
          </a:prstGeom>
          <a:solidFill>
            <a:srgbClr val="00B0F0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Moving long coil system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xmlns="" id="{67B00878-BB0C-492A-99F7-215F6E89EAE4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1157941" y="3970948"/>
            <a:ext cx="649652" cy="279630"/>
          </a:xfrm>
          <a:prstGeom prst="straightConnector1">
            <a:avLst/>
          </a:prstGeom>
          <a:ln w="158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F80D9371-657D-45D1-BF98-B3F20874C455}"/>
              </a:ext>
            </a:extLst>
          </p:cNvPr>
          <p:cNvSpPr txBox="1"/>
          <p:nvPr/>
        </p:nvSpPr>
        <p:spPr>
          <a:xfrm>
            <a:off x="1343744" y="3509283"/>
            <a:ext cx="927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FF0000"/>
                </a:solidFill>
              </a:rPr>
              <a:t>Articulated arm CMM</a:t>
            </a:r>
            <a:endParaRPr lang="zh-CN" altLang="en-US" sz="1200" b="1" dirty="0">
              <a:solidFill>
                <a:srgbClr val="FF0000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25E5C2F5-702E-45F0-B195-8FB8869F1976}"/>
              </a:ext>
            </a:extLst>
          </p:cNvPr>
          <p:cNvSpPr txBox="1"/>
          <p:nvPr/>
        </p:nvSpPr>
        <p:spPr>
          <a:xfrm>
            <a:off x="2915816" y="3947041"/>
            <a:ext cx="1502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FF0000"/>
                </a:solidFill>
              </a:rPr>
              <a:t>5d automatic adjustment support</a:t>
            </a:r>
            <a:endParaRPr lang="zh-CN" altLang="en-US" sz="1200" b="1" dirty="0">
              <a:solidFill>
                <a:srgbClr val="FF0000"/>
              </a:solidFill>
            </a:endParaRPr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xmlns="" id="{D0335391-4962-46F6-9613-71315CCF5815}"/>
              </a:ext>
            </a:extLst>
          </p:cNvPr>
          <p:cNvCxnSpPr>
            <a:cxnSpLocks/>
            <a:stCxn id="16" idx="2"/>
          </p:cNvCxnSpPr>
          <p:nvPr/>
        </p:nvCxnSpPr>
        <p:spPr>
          <a:xfrm flipH="1">
            <a:off x="2620418" y="4408706"/>
            <a:ext cx="1046610" cy="1036518"/>
          </a:xfrm>
          <a:prstGeom prst="straightConnector1">
            <a:avLst/>
          </a:prstGeom>
          <a:ln w="158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677D0A46-A967-4F27-8227-746BF4807CB8}"/>
              </a:ext>
            </a:extLst>
          </p:cNvPr>
          <p:cNvSpPr txBox="1"/>
          <p:nvPr/>
        </p:nvSpPr>
        <p:spPr>
          <a:xfrm>
            <a:off x="2367889" y="3572865"/>
            <a:ext cx="1235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FF0000"/>
                </a:solidFill>
              </a:rPr>
              <a:t>Fiducial target</a:t>
            </a:r>
            <a:endParaRPr lang="zh-CN" altLang="en-US" sz="1200" b="1" dirty="0">
              <a:solidFill>
                <a:srgbClr val="FF0000"/>
              </a:solidFill>
            </a:endParaRP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xmlns="" id="{C9438034-BEDE-44EB-B369-C4B2A150746E}"/>
              </a:ext>
            </a:extLst>
          </p:cNvPr>
          <p:cNvCxnSpPr>
            <a:cxnSpLocks/>
            <a:stCxn id="18" idx="2"/>
          </p:cNvCxnSpPr>
          <p:nvPr/>
        </p:nvCxnSpPr>
        <p:spPr>
          <a:xfrm flipH="1">
            <a:off x="2593625" y="3849864"/>
            <a:ext cx="391848" cy="400714"/>
          </a:xfrm>
          <a:prstGeom prst="straightConnector1">
            <a:avLst/>
          </a:prstGeom>
          <a:ln w="158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xmlns="" id="{10255F65-BCC7-4F1D-9BCA-8853F4CAEC9E}"/>
              </a:ext>
            </a:extLst>
          </p:cNvPr>
          <p:cNvCxnSpPr>
            <a:cxnSpLocks/>
            <a:stCxn id="27" idx="0"/>
          </p:cNvCxnSpPr>
          <p:nvPr/>
        </p:nvCxnSpPr>
        <p:spPr>
          <a:xfrm flipV="1">
            <a:off x="8121090" y="3645025"/>
            <a:ext cx="164652" cy="590556"/>
          </a:xfrm>
          <a:prstGeom prst="straightConnector1">
            <a:avLst/>
          </a:prstGeom>
          <a:ln w="158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xmlns="" id="{34B995AE-DEEC-4F8E-B3D5-21D71F4FAFF7}"/>
              </a:ext>
            </a:extLst>
          </p:cNvPr>
          <p:cNvSpPr txBox="1"/>
          <p:nvPr/>
        </p:nvSpPr>
        <p:spPr>
          <a:xfrm>
            <a:off x="7596336" y="4235581"/>
            <a:ext cx="1049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FF0000"/>
                </a:solidFill>
              </a:rPr>
              <a:t>Longmen CMM</a:t>
            </a:r>
            <a:endParaRPr lang="zh-CN" altLang="en-US" sz="1200" b="1" dirty="0">
              <a:solidFill>
                <a:srgbClr val="FF0000"/>
              </a:solidFill>
            </a:endParaRPr>
          </a:p>
        </p:txBody>
      </p: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xmlns="" id="{8E6FF0B8-4D64-42F1-ABF4-B9D35651577C}"/>
              </a:ext>
            </a:extLst>
          </p:cNvPr>
          <p:cNvCxnSpPr>
            <a:cxnSpLocks/>
            <a:stCxn id="29" idx="0"/>
          </p:cNvCxnSpPr>
          <p:nvPr/>
        </p:nvCxnSpPr>
        <p:spPr>
          <a:xfrm flipV="1">
            <a:off x="5364496" y="5445224"/>
            <a:ext cx="287624" cy="432048"/>
          </a:xfrm>
          <a:prstGeom prst="straightConnector1">
            <a:avLst/>
          </a:prstGeom>
          <a:ln w="158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xmlns="" id="{F3B8F010-EF3E-4EC9-84A9-5FF43D8FC6B5}"/>
              </a:ext>
            </a:extLst>
          </p:cNvPr>
          <p:cNvSpPr txBox="1"/>
          <p:nvPr/>
        </p:nvSpPr>
        <p:spPr>
          <a:xfrm>
            <a:off x="4788839" y="5877272"/>
            <a:ext cx="1151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FF0000"/>
                </a:solidFill>
              </a:rPr>
              <a:t>Newport moving stage</a:t>
            </a:r>
            <a:endParaRPr lang="zh-CN" altLang="en-US" sz="1200" b="1" dirty="0">
              <a:solidFill>
                <a:srgbClr val="FF0000"/>
              </a:solidFill>
            </a:endParaRPr>
          </a:p>
        </p:txBody>
      </p: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xmlns="" id="{21185A8E-6F34-42B4-822C-1EC2B921293E}"/>
              </a:ext>
            </a:extLst>
          </p:cNvPr>
          <p:cNvCxnSpPr>
            <a:cxnSpLocks/>
            <a:stCxn id="31" idx="2"/>
          </p:cNvCxnSpPr>
          <p:nvPr/>
        </p:nvCxnSpPr>
        <p:spPr>
          <a:xfrm>
            <a:off x="5706921" y="3633991"/>
            <a:ext cx="617584" cy="408965"/>
          </a:xfrm>
          <a:prstGeom prst="straightConnector1">
            <a:avLst/>
          </a:prstGeom>
          <a:ln w="158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>
            <a:extLst>
              <a:ext uri="{FF2B5EF4-FFF2-40B4-BE49-F238E27FC236}">
                <a16:creationId xmlns:a16="http://schemas.microsoft.com/office/drawing/2014/main" xmlns="" id="{33A7EE56-F6F4-4A69-9F81-511DD64F2618}"/>
              </a:ext>
            </a:extLst>
          </p:cNvPr>
          <p:cNvSpPr txBox="1"/>
          <p:nvPr/>
        </p:nvSpPr>
        <p:spPr>
          <a:xfrm>
            <a:off x="5089337" y="3356992"/>
            <a:ext cx="1235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FF0000"/>
                </a:solidFill>
              </a:rPr>
              <a:t>Fiducial target</a:t>
            </a:r>
            <a:endParaRPr lang="zh-CN" altLang="en-US" sz="1200" b="1" dirty="0">
              <a:solidFill>
                <a:srgbClr val="FF0000"/>
              </a:solidFill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xmlns="" id="{33A7EE56-F6F4-4A69-9F81-511DD64F2618}"/>
              </a:ext>
            </a:extLst>
          </p:cNvPr>
          <p:cNvSpPr txBox="1"/>
          <p:nvPr/>
        </p:nvSpPr>
        <p:spPr>
          <a:xfrm>
            <a:off x="6259535" y="5418770"/>
            <a:ext cx="1235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 smtClean="0">
                <a:solidFill>
                  <a:srgbClr val="FF0000"/>
                </a:solidFill>
              </a:rPr>
              <a:t>Rotating coil</a:t>
            </a:r>
            <a:endParaRPr lang="zh-CN" altLang="en-US" sz="1200" b="1" dirty="0">
              <a:solidFill>
                <a:srgbClr val="FF0000"/>
              </a:solidFill>
            </a:endParaRPr>
          </a:p>
        </p:txBody>
      </p: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xmlns="" id="{21185A8E-6F34-42B4-822C-1EC2B921293E}"/>
              </a:ext>
            </a:extLst>
          </p:cNvPr>
          <p:cNvCxnSpPr>
            <a:cxnSpLocks/>
            <a:stCxn id="33" idx="0"/>
          </p:cNvCxnSpPr>
          <p:nvPr/>
        </p:nvCxnSpPr>
        <p:spPr>
          <a:xfrm flipH="1" flipV="1">
            <a:off x="6259535" y="4797235"/>
            <a:ext cx="617584" cy="621535"/>
          </a:xfrm>
          <a:prstGeom prst="straightConnector1">
            <a:avLst/>
          </a:prstGeom>
          <a:ln w="158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441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xmlns="" id="{BCC433A2-6359-48B9-B21D-D2B2B262C4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Magnet functions diagrammatic sketch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xmlns="" id="{40E2EF35-F44B-48B2-A3F9-20ADCA201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Functions of magnets</a:t>
            </a:r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ADFC2CD1-8B6B-498A-B314-6A308047F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1556792"/>
            <a:ext cx="8640000" cy="302480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3A6EDCF9-B56C-413E-83BE-EBB663DFD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426" y="4693491"/>
            <a:ext cx="2490422" cy="126000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A6B6DE60-77D5-4B1F-9F9D-085A9B8CB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2257" y="4243491"/>
            <a:ext cx="2160000" cy="2160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6F17BF56-7151-4CF7-8733-E125A486F1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0524" y="4243491"/>
            <a:ext cx="2239803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9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xmlns="" id="{0E004B92-EEDF-4B0C-BA74-C825BDD10B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Warming up before</a:t>
            </a:r>
            <a:br>
              <a:rPr lang="en-US" altLang="zh-CN" dirty="0" smtClean="0"/>
            </a:br>
            <a:r>
              <a:rPr lang="en-US" altLang="zh-CN" dirty="0" smtClean="0"/>
              <a:t>measurement</a:t>
            </a:r>
          </a:p>
          <a:p>
            <a:r>
              <a:rPr lang="en-US" altLang="zh-CN" dirty="0" smtClean="0"/>
              <a:t>Keep the temperature</a:t>
            </a:r>
            <a:br>
              <a:rPr lang="en-US" altLang="zh-CN" dirty="0" smtClean="0"/>
            </a:br>
            <a:r>
              <a:rPr lang="en-US" altLang="zh-CN" dirty="0" smtClean="0"/>
              <a:t>and humidity steady.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xmlns="" id="{187F99DB-F29F-4823-A69F-76DAD2140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Effect of lab environment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C899E66-6BA7-483A-A587-CB62BAE82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268760"/>
            <a:ext cx="4199764" cy="1980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xmlns:lc="http://schemas.openxmlformats.org/drawingml/2006/lockedCanvas" id="{FD6D67AD-44E5-4F7D-8F88-A46519C482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15" y="3284984"/>
            <a:ext cx="8334570" cy="29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94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Contents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1829523" y="1484784"/>
            <a:ext cx="612775" cy="561975"/>
          </a:xfrm>
        </p:spPr>
        <p:txBody>
          <a:bodyPr/>
          <a:lstStyle/>
          <a:p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1"/>
          </p:nvPr>
        </p:nvSpPr>
        <p:spPr>
          <a:xfrm>
            <a:off x="2452543" y="1484784"/>
            <a:ext cx="4738688" cy="561974"/>
          </a:xfrm>
        </p:spPr>
        <p:txBody>
          <a:bodyPr/>
          <a:lstStyle/>
          <a:p>
            <a:r>
              <a:rPr lang="en-US" altLang="zh-CN" dirty="0">
                <a:solidFill>
                  <a:srgbClr val="BABABA"/>
                </a:solidFill>
              </a:rPr>
              <a:t>Introduction and basic theories</a:t>
            </a:r>
            <a:endParaRPr lang="zh-CN" altLang="en-US" dirty="0">
              <a:solidFill>
                <a:srgbClr val="BABABA"/>
              </a:solidFill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2"/>
          </p:nvPr>
        </p:nvSpPr>
        <p:spPr>
          <a:xfrm>
            <a:off x="1829523" y="2279690"/>
            <a:ext cx="612775" cy="561975"/>
          </a:xfrm>
        </p:spPr>
        <p:txBody>
          <a:bodyPr/>
          <a:lstStyle/>
          <a:p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2452543" y="2279689"/>
            <a:ext cx="4738688" cy="561974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rgbClr val="BABABA"/>
                </a:solidFill>
              </a:rPr>
              <a:t>Iron dominated electromagnet</a:t>
            </a:r>
            <a:endParaRPr lang="zh-CN" altLang="en-US" dirty="0">
              <a:solidFill>
                <a:srgbClr val="BABABA"/>
              </a:solidFill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4"/>
          </p:nvPr>
        </p:nvSpPr>
        <p:spPr>
          <a:xfrm>
            <a:off x="1829523" y="3074596"/>
            <a:ext cx="612775" cy="561975"/>
          </a:xfrm>
        </p:spPr>
        <p:txBody>
          <a:bodyPr/>
          <a:lstStyle/>
          <a:p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2452543" y="3074594"/>
            <a:ext cx="4738688" cy="561976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rgbClr val="BABABA"/>
                </a:solidFill>
              </a:rPr>
              <a:t>Superconducting magnet</a:t>
            </a:r>
            <a:endParaRPr lang="zh-CN" altLang="en-US" dirty="0">
              <a:solidFill>
                <a:srgbClr val="BABABA"/>
              </a:solidFill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6"/>
          </p:nvPr>
        </p:nvSpPr>
        <p:spPr>
          <a:xfrm>
            <a:off x="1829523" y="3869502"/>
            <a:ext cx="612775" cy="561975"/>
          </a:xfrm>
        </p:spPr>
        <p:txBody>
          <a:bodyPr/>
          <a:lstStyle/>
          <a:p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7"/>
          </p:nvPr>
        </p:nvSpPr>
        <p:spPr>
          <a:xfrm>
            <a:off x="2452543" y="3869501"/>
            <a:ext cx="4738688" cy="561974"/>
          </a:xfrm>
        </p:spPr>
        <p:txBody>
          <a:bodyPr/>
          <a:lstStyle/>
          <a:p>
            <a:r>
              <a:rPr lang="en-US" altLang="zh-CN" dirty="0">
                <a:solidFill>
                  <a:srgbClr val="BABABA"/>
                </a:solidFill>
              </a:rPr>
              <a:t>Permanent magnet</a:t>
            </a:r>
            <a:endParaRPr lang="zh-CN" altLang="en-US" dirty="0">
              <a:solidFill>
                <a:srgbClr val="BABABA"/>
              </a:solidFill>
            </a:endParaRPr>
          </a:p>
        </p:txBody>
      </p:sp>
      <p:sp>
        <p:nvSpPr>
          <p:cNvPr id="11" name="文本占位符 8">
            <a:extLst>
              <a:ext uri="{FF2B5EF4-FFF2-40B4-BE49-F238E27FC236}">
                <a16:creationId xmlns:a16="http://schemas.microsoft.com/office/drawing/2014/main" xmlns="" id="{EE1C1131-7538-4B26-BF92-D23BD898B4D8}"/>
              </a:ext>
            </a:extLst>
          </p:cNvPr>
          <p:cNvSpPr txBox="1">
            <a:spLocks/>
          </p:cNvSpPr>
          <p:nvPr/>
        </p:nvSpPr>
        <p:spPr>
          <a:xfrm>
            <a:off x="1819278" y="4664408"/>
            <a:ext cx="612775" cy="561975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 sz="2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5</a:t>
            </a:r>
            <a:endParaRPr lang="zh-CN" altLang="en-US" dirty="0"/>
          </a:p>
        </p:txBody>
      </p:sp>
      <p:sp>
        <p:nvSpPr>
          <p:cNvPr id="12" name="文本占位符 9">
            <a:extLst>
              <a:ext uri="{FF2B5EF4-FFF2-40B4-BE49-F238E27FC236}">
                <a16:creationId xmlns:a16="http://schemas.microsoft.com/office/drawing/2014/main" xmlns="" id="{0A1D7669-33DD-4A4B-9CA6-4937CDC48E0B}"/>
              </a:ext>
            </a:extLst>
          </p:cNvPr>
          <p:cNvSpPr txBox="1">
            <a:spLocks/>
          </p:cNvSpPr>
          <p:nvPr/>
        </p:nvSpPr>
        <p:spPr>
          <a:xfrm>
            <a:off x="2442298" y="4664406"/>
            <a:ext cx="4738688" cy="56197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rgbClr val="BABABA"/>
                </a:solidFill>
              </a:rPr>
              <a:t>Magnetic field measurement</a:t>
            </a:r>
            <a:endParaRPr lang="zh-CN" altLang="en-US" dirty="0">
              <a:solidFill>
                <a:srgbClr val="BABABA"/>
              </a:solidFill>
            </a:endParaRPr>
          </a:p>
        </p:txBody>
      </p:sp>
      <p:sp>
        <p:nvSpPr>
          <p:cNvPr id="14" name="文本占位符 8">
            <a:extLst>
              <a:ext uri="{FF2B5EF4-FFF2-40B4-BE49-F238E27FC236}">
                <a16:creationId xmlns:a16="http://schemas.microsoft.com/office/drawing/2014/main" xmlns="" id="{43FE7E6D-4EF7-411F-B2E7-A16549B2F167}"/>
              </a:ext>
            </a:extLst>
          </p:cNvPr>
          <p:cNvSpPr txBox="1">
            <a:spLocks/>
          </p:cNvSpPr>
          <p:nvPr/>
        </p:nvSpPr>
        <p:spPr>
          <a:xfrm>
            <a:off x="1819278" y="5459313"/>
            <a:ext cx="612775" cy="561975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 sz="2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6</a:t>
            </a:r>
            <a:endParaRPr lang="zh-CN" altLang="en-US" dirty="0"/>
          </a:p>
        </p:txBody>
      </p:sp>
      <p:sp>
        <p:nvSpPr>
          <p:cNvPr id="15" name="文本占位符 9">
            <a:extLst>
              <a:ext uri="{FF2B5EF4-FFF2-40B4-BE49-F238E27FC236}">
                <a16:creationId xmlns:a16="http://schemas.microsoft.com/office/drawing/2014/main" xmlns="" id="{D9056197-68B8-43F5-B582-9E516EB97CD6}"/>
              </a:ext>
            </a:extLst>
          </p:cNvPr>
          <p:cNvSpPr txBox="1">
            <a:spLocks/>
          </p:cNvSpPr>
          <p:nvPr/>
        </p:nvSpPr>
        <p:spPr>
          <a:xfrm>
            <a:off x="2442298" y="5459313"/>
            <a:ext cx="4738688" cy="56197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Special </a:t>
            </a:r>
            <a:r>
              <a:rPr lang="en-US" altLang="zh-CN" dirty="0" smtClean="0"/>
              <a:t>topics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9877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5E08B44-FC1F-484A-86CB-7A39D61AF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933296"/>
            <a:ext cx="3914183" cy="2160000"/>
          </a:xfrm>
          <a:prstGeom prst="rect">
            <a:avLst/>
          </a:prstGeom>
        </p:spPr>
      </p:pic>
      <p:sp>
        <p:nvSpPr>
          <p:cNvPr id="2" name="内容占位符 1">
            <a:extLst>
              <a:ext uri="{FF2B5EF4-FFF2-40B4-BE49-F238E27FC236}">
                <a16:creationId xmlns:a16="http://schemas.microsoft.com/office/drawing/2014/main" xmlns="" id="{1A2B1C9E-AEC2-4052-A00D-428EB94E46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450"/>
              </a:spcBef>
            </a:pPr>
            <a:r>
              <a:rPr lang="en-US" altLang="zh-CN" dirty="0">
                <a:sym typeface="Wingdings" panose="05000000000000000000" pitchFamily="2" charset="2"/>
              </a:rPr>
              <a:t>Cross-talk is caused by leakage field</a:t>
            </a:r>
            <a:endParaRPr lang="en-US" altLang="zh-CN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xmlns="" id="{032B09E1-A90A-4A75-B446-9130E88B9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Crosstalk studies in HEPS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71C6595A-9E37-47F0-9A6A-75300185F44A}"/>
              </a:ext>
            </a:extLst>
          </p:cNvPr>
          <p:cNvSpPr txBox="1"/>
          <p:nvPr/>
        </p:nvSpPr>
        <p:spPr>
          <a:xfrm>
            <a:off x="1921115" y="5823191"/>
            <a:ext cx="8630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b="1" dirty="0">
                <a:solidFill>
                  <a:srgbClr val="FF0000"/>
                </a:solidFill>
              </a:rPr>
              <a:t>BLG3</a:t>
            </a:r>
            <a:endParaRPr lang="zh-CN" altLang="en-US" sz="1050" b="1" dirty="0">
              <a:solidFill>
                <a:srgbClr val="FF000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670659A1-D7A5-4B71-8E1D-2DAF7175EDB0}"/>
              </a:ext>
            </a:extLst>
          </p:cNvPr>
          <p:cNvSpPr txBox="1"/>
          <p:nvPr/>
        </p:nvSpPr>
        <p:spPr>
          <a:xfrm>
            <a:off x="1196316" y="3949329"/>
            <a:ext cx="8630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b="1" dirty="0">
                <a:solidFill>
                  <a:srgbClr val="FF0000"/>
                </a:solidFill>
              </a:rPr>
              <a:t>QD5</a:t>
            </a:r>
            <a:endParaRPr lang="zh-CN" altLang="en-US" sz="1050" b="1" dirty="0">
              <a:solidFill>
                <a:srgbClr val="FF000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A71A4B58-0911-4914-A1E7-088B4181CB25}"/>
              </a:ext>
            </a:extLst>
          </p:cNvPr>
          <p:cNvSpPr txBox="1"/>
          <p:nvPr/>
        </p:nvSpPr>
        <p:spPr>
          <a:xfrm>
            <a:off x="2601591" y="3949329"/>
            <a:ext cx="8630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b="1" dirty="0">
                <a:solidFill>
                  <a:srgbClr val="FF0000"/>
                </a:solidFill>
              </a:rPr>
              <a:t>QD4</a:t>
            </a:r>
            <a:endParaRPr lang="zh-CN" altLang="en-US" sz="1050" b="1" dirty="0">
              <a:solidFill>
                <a:srgbClr val="FF0000"/>
              </a:solidFill>
            </a:endParaRPr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xmlns="" id="{AA2C918B-C5F3-40FA-8DEB-9A24D54B7A9B}"/>
              </a:ext>
            </a:extLst>
          </p:cNvPr>
          <p:cNvCxnSpPr>
            <a:cxnSpLocks/>
          </p:cNvCxnSpPr>
          <p:nvPr/>
        </p:nvCxnSpPr>
        <p:spPr>
          <a:xfrm flipV="1">
            <a:off x="2348632" y="4969971"/>
            <a:ext cx="3995" cy="85322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E1C2FE8-0775-46A2-B20B-E28AABC63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844" y="1808467"/>
            <a:ext cx="2522129" cy="2025000"/>
          </a:xfrm>
          <a:prstGeom prst="rect">
            <a:avLst/>
          </a:prstGeom>
        </p:spPr>
      </p:pic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xmlns="" id="{B9F27F3F-F0E8-441A-BDD0-1473E29308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293510"/>
              </p:ext>
            </p:extLst>
          </p:nvPr>
        </p:nvGraphicFramePr>
        <p:xfrm>
          <a:off x="596242" y="1700808"/>
          <a:ext cx="5528530" cy="16245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34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290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290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290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2901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2901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59933"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Magnet type</a:t>
                      </a:r>
                      <a:endParaRPr lang="zh-CN" altLang="en-US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BLG3</a:t>
                      </a:r>
                      <a:endParaRPr lang="zh-CN" altLang="en-US" sz="1600" b="1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BD1/2</a:t>
                      </a:r>
                      <a:endParaRPr lang="zh-CN" altLang="en-US" sz="1600" b="1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QD5</a:t>
                      </a:r>
                      <a:endParaRPr lang="zh-CN" altLang="en-US" sz="1600" b="1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SD2/3</a:t>
                      </a:r>
                      <a:endParaRPr lang="zh-CN" altLang="en-US" sz="1600" b="1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OCT1/2</a:t>
                      </a:r>
                      <a:endParaRPr lang="zh-CN" altLang="en-US" sz="1600" b="1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32314"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Magnet aperture[mm]</a:t>
                      </a:r>
                      <a:endParaRPr lang="zh-CN" altLang="en-US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26</a:t>
                      </a:r>
                      <a:endParaRPr lang="zh-CN" altLang="en-US" sz="1600" b="1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45</a:t>
                      </a:r>
                      <a:endParaRPr lang="zh-CN" altLang="en-US" sz="1600" b="1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26</a:t>
                      </a:r>
                      <a:endParaRPr lang="zh-CN" altLang="en-US" sz="1600" b="1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26.6</a:t>
                      </a:r>
                      <a:endParaRPr lang="zh-CN" altLang="en-US" sz="1600" b="1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30</a:t>
                      </a:r>
                      <a:endParaRPr lang="zh-CN" altLang="en-US" sz="1600" b="1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32314">
                <a:tc>
                  <a:txBody>
                    <a:bodyPr/>
                    <a:lstStyle/>
                    <a:p>
                      <a:r>
                        <a:rPr lang="en-US" altLang="zh-CN" sz="1600" b="1" dirty="0"/>
                        <a:t>Influence</a:t>
                      </a:r>
                      <a:r>
                        <a:rPr lang="zh-CN" altLang="en-US" sz="1600" b="1" dirty="0"/>
                        <a:t> </a:t>
                      </a:r>
                      <a:r>
                        <a:rPr lang="en-US" altLang="zh-CN" sz="1600" b="1" dirty="0"/>
                        <a:t>range</a:t>
                      </a:r>
                      <a:r>
                        <a:rPr lang="zh-CN" altLang="en-US" sz="1600" b="1" dirty="0"/>
                        <a:t> </a:t>
                      </a:r>
                      <a:r>
                        <a:rPr lang="en-US" altLang="zh-CN" sz="1600" b="1" dirty="0"/>
                        <a:t>[mm] </a:t>
                      </a:r>
                      <a:r>
                        <a:rPr lang="en-US" altLang="zh-CN" sz="1600" b="1" dirty="0">
                          <a:solidFill>
                            <a:srgbClr val="0000FF"/>
                          </a:solidFill>
                        </a:rPr>
                        <a:t>*</a:t>
                      </a:r>
                      <a:endParaRPr lang="zh-CN" altLang="en-US" sz="1600" b="1" dirty="0">
                        <a:solidFill>
                          <a:srgbClr val="0000FF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rgbClr val="0000FF"/>
                          </a:solidFill>
                        </a:rPr>
                        <a:t>30 **</a:t>
                      </a:r>
                      <a:endParaRPr lang="zh-CN" altLang="en-US" sz="1600" b="1" dirty="0">
                        <a:solidFill>
                          <a:srgbClr val="0000FF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rgbClr val="FF0000"/>
                          </a:solidFill>
                        </a:rPr>
                        <a:t>260</a:t>
                      </a:r>
                      <a:endParaRPr lang="zh-CN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rgbClr val="FF0000"/>
                          </a:solidFill>
                        </a:rPr>
                        <a:t>240</a:t>
                      </a:r>
                      <a:endParaRPr lang="zh-CN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130</a:t>
                      </a:r>
                      <a:endParaRPr lang="zh-CN" altLang="en-US" sz="1600" b="1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145</a:t>
                      </a:r>
                      <a:endParaRPr lang="zh-CN" altLang="en-US" sz="1600" b="1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xmlns="" id="{1EBEE2B8-CBA2-4CC8-88DC-728A1A8150A1}"/>
              </a:ext>
            </a:extLst>
          </p:cNvPr>
          <p:cNvCxnSpPr/>
          <p:nvPr/>
        </p:nvCxnSpPr>
        <p:spPr>
          <a:xfrm>
            <a:off x="8456514" y="1714800"/>
            <a:ext cx="0" cy="292685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xmlns="" id="{A37852AE-6392-4B96-AF63-C4FEBCE95D13}"/>
              </a:ext>
            </a:extLst>
          </p:cNvPr>
          <p:cNvCxnSpPr/>
          <p:nvPr/>
        </p:nvCxnSpPr>
        <p:spPr>
          <a:xfrm>
            <a:off x="7763570" y="1714800"/>
            <a:ext cx="0" cy="292685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xmlns="" id="{AE3C8D2B-D332-4FB9-904C-09E6457A4618}"/>
              </a:ext>
            </a:extLst>
          </p:cNvPr>
          <p:cNvCxnSpPr>
            <a:cxnSpLocks/>
          </p:cNvCxnSpPr>
          <p:nvPr/>
        </p:nvCxnSpPr>
        <p:spPr>
          <a:xfrm flipH="1">
            <a:off x="7763570" y="1861142"/>
            <a:ext cx="690507" cy="0"/>
          </a:xfrm>
          <a:prstGeom prst="line">
            <a:avLst/>
          </a:prstGeom>
          <a:ln w="19050">
            <a:solidFill>
              <a:srgbClr val="FF0000"/>
            </a:solidFill>
            <a:prstDash val="solid"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203E0BEA-F81F-41DF-8BDD-F23C13406BE4}"/>
              </a:ext>
            </a:extLst>
          </p:cNvPr>
          <p:cNvSpPr txBox="1"/>
          <p:nvPr/>
        </p:nvSpPr>
        <p:spPr>
          <a:xfrm>
            <a:off x="7740352" y="1592239"/>
            <a:ext cx="72437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50" dirty="0">
                <a:solidFill>
                  <a:srgbClr val="FF0000"/>
                </a:solidFill>
              </a:rPr>
              <a:t>240mm</a:t>
            </a:r>
            <a:endParaRPr lang="zh-CN" altLang="en-US" sz="1350" dirty="0">
              <a:solidFill>
                <a:srgbClr val="FF0000"/>
              </a:solidFill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xmlns="" id="{12D1A387-ED9D-4838-8CC4-2B17355261BF}"/>
              </a:ext>
            </a:extLst>
          </p:cNvPr>
          <p:cNvSpPr txBox="1"/>
          <p:nvPr/>
        </p:nvSpPr>
        <p:spPr>
          <a:xfrm>
            <a:off x="638173" y="3339597"/>
            <a:ext cx="524737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350" dirty="0">
                <a:solidFill>
                  <a:srgbClr val="0000FF"/>
                </a:solidFill>
              </a:rPr>
              <a:t>*   Influence range is defined by leakage field &lt; 10Gs</a:t>
            </a:r>
          </a:p>
          <a:p>
            <a:pPr algn="just"/>
            <a:r>
              <a:rPr lang="en-US" altLang="zh-CN" sz="1350" dirty="0">
                <a:solidFill>
                  <a:srgbClr val="0000FF"/>
                </a:solidFill>
              </a:rPr>
              <a:t>** Leakage field of BLG magnet is suppressed by end shielding plate</a:t>
            </a:r>
            <a:endParaRPr lang="zh-CN" altLang="en-US" sz="1350" dirty="0">
              <a:solidFill>
                <a:srgbClr val="0000FF"/>
              </a:solidFill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76B43A1F-1F98-483B-8AAB-080108540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2973" y="4261378"/>
            <a:ext cx="4320000" cy="1526569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xmlns="" id="{30818BAB-70D9-4860-BC4B-3D88CEA9781D}"/>
              </a:ext>
            </a:extLst>
          </p:cNvPr>
          <p:cNvSpPr txBox="1"/>
          <p:nvPr/>
        </p:nvSpPr>
        <p:spPr>
          <a:xfrm>
            <a:off x="5198592" y="5246540"/>
            <a:ext cx="282876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50" dirty="0">
                <a:solidFill>
                  <a:srgbClr val="FF0000"/>
                </a:solidFill>
              </a:rPr>
              <a:t>Iron to Iron distance is ~62mm</a:t>
            </a:r>
            <a:endParaRPr lang="zh-CN" altLang="en-US" sz="135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5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xmlns="" id="{17678840-7B03-4B7E-880C-3B8ABE2ACD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/>
              <a:t>Modelling for </a:t>
            </a:r>
            <a:r>
              <a:rPr lang="en-US" altLang="zh-CN" sz="2800" dirty="0" smtClean="0"/>
              <a:t>different situations </a:t>
            </a:r>
            <a:r>
              <a:rPr lang="en-US" altLang="zh-CN" sz="2800" dirty="0"/>
              <a:t>in </a:t>
            </a:r>
            <a:r>
              <a:rPr lang="en-US" altLang="zh-CN" sz="2800" dirty="0" smtClean="0"/>
              <a:t>OPERA-3d and Calculating </a:t>
            </a:r>
            <a:r>
              <a:rPr lang="en-US" altLang="zh-CN" sz="2800" dirty="0"/>
              <a:t>the variations </a:t>
            </a:r>
            <a:r>
              <a:rPr lang="en-US" altLang="zh-CN" sz="2800" dirty="0" smtClean="0"/>
              <a:t>of dipole </a:t>
            </a:r>
            <a:r>
              <a:rPr lang="en-US" altLang="zh-CN" sz="2800" dirty="0"/>
              <a:t>and quadrupole</a:t>
            </a:r>
            <a:br>
              <a:rPr lang="en-US" altLang="zh-CN" sz="2800" dirty="0"/>
            </a:br>
            <a:r>
              <a:rPr lang="en-US" altLang="zh-CN" sz="2800" dirty="0"/>
              <a:t>along the beam direction</a:t>
            </a:r>
          </a:p>
          <a:p>
            <a:pPr marL="266700" lvl="1" indent="-266700"/>
            <a:endParaRPr lang="zh-CN" altLang="en-US" sz="2000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xmlns="" id="{8DC70BF5-55BF-46E6-ABDF-F49B29730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Crosstalk simulation and correction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8D193682-6071-4FED-BE29-78D1189FE56A}"/>
              </a:ext>
            </a:extLst>
          </p:cNvPr>
          <p:cNvSpPr txBox="1"/>
          <p:nvPr/>
        </p:nvSpPr>
        <p:spPr>
          <a:xfrm>
            <a:off x="727717" y="6047958"/>
            <a:ext cx="7480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b="1" dirty="0">
                <a:solidFill>
                  <a:srgbClr val="FF0000"/>
                </a:solidFill>
              </a:rPr>
              <a:t>QD4-only</a:t>
            </a:r>
            <a:endParaRPr lang="zh-CN" altLang="en-US" sz="1050" b="1" dirty="0">
              <a:solidFill>
                <a:srgbClr val="FF0000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87EE9D9F-8FD0-4007-925B-8E0C3C5139BA}"/>
              </a:ext>
            </a:extLst>
          </p:cNvPr>
          <p:cNvSpPr txBox="1"/>
          <p:nvPr/>
        </p:nvSpPr>
        <p:spPr>
          <a:xfrm>
            <a:off x="2808407" y="6047958"/>
            <a:ext cx="7480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b="1" dirty="0">
                <a:solidFill>
                  <a:srgbClr val="FF0000"/>
                </a:solidFill>
              </a:rPr>
              <a:t>QD5-only</a:t>
            </a:r>
            <a:endParaRPr lang="zh-CN" altLang="en-US" sz="1050" b="1" dirty="0">
              <a:solidFill>
                <a:srgbClr val="FF0000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5625225C-3E61-44C6-B125-91D4A306611A}"/>
              </a:ext>
            </a:extLst>
          </p:cNvPr>
          <p:cNvSpPr txBox="1"/>
          <p:nvPr/>
        </p:nvSpPr>
        <p:spPr>
          <a:xfrm>
            <a:off x="4399829" y="6047958"/>
            <a:ext cx="90916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b="1" dirty="0">
                <a:solidFill>
                  <a:srgbClr val="FF0000"/>
                </a:solidFill>
              </a:rPr>
              <a:t>BLG3-only</a:t>
            </a:r>
            <a:endParaRPr lang="zh-CN" altLang="en-US" sz="1050" b="1" dirty="0">
              <a:solidFill>
                <a:srgbClr val="FF0000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2B7FD4AC-4959-4A6C-94AA-2B9CE0CFD4BC}"/>
              </a:ext>
            </a:extLst>
          </p:cNvPr>
          <p:cNvSpPr txBox="1"/>
          <p:nvPr/>
        </p:nvSpPr>
        <p:spPr>
          <a:xfrm>
            <a:off x="5540332" y="6047958"/>
            <a:ext cx="9565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b="1" dirty="0">
                <a:solidFill>
                  <a:srgbClr val="FF0000"/>
                </a:solidFill>
              </a:rPr>
              <a:t>BLG3+QD4</a:t>
            </a:r>
            <a:endParaRPr lang="zh-CN" altLang="en-US" sz="1050" b="1" dirty="0">
              <a:solidFill>
                <a:srgbClr val="FF0000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6D796156-DAFC-43B7-A5BF-91DC7C11C432}"/>
              </a:ext>
            </a:extLst>
          </p:cNvPr>
          <p:cNvSpPr txBox="1"/>
          <p:nvPr/>
        </p:nvSpPr>
        <p:spPr>
          <a:xfrm>
            <a:off x="6793348" y="6047958"/>
            <a:ext cx="8294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b="1" dirty="0">
                <a:solidFill>
                  <a:srgbClr val="FF0000"/>
                </a:solidFill>
              </a:rPr>
              <a:t>BLG3+QD5</a:t>
            </a:r>
            <a:endParaRPr lang="zh-CN" altLang="en-US" sz="1050" b="1" dirty="0">
              <a:solidFill>
                <a:srgbClr val="FF0000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12D7DB9E-347E-4A9E-99AF-4CC90B96BD82}"/>
              </a:ext>
            </a:extLst>
          </p:cNvPr>
          <p:cNvSpPr txBox="1"/>
          <p:nvPr/>
        </p:nvSpPr>
        <p:spPr>
          <a:xfrm>
            <a:off x="7866430" y="6047958"/>
            <a:ext cx="11196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b="1" dirty="0">
                <a:solidFill>
                  <a:srgbClr val="FF0000"/>
                </a:solidFill>
              </a:rPr>
              <a:t>BLG3+QD4+QD5</a:t>
            </a:r>
            <a:endParaRPr lang="zh-CN" altLang="en-US" sz="1050" b="1" dirty="0">
              <a:solidFill>
                <a:srgbClr val="FF0000"/>
              </a:solidFill>
            </a:endParaRPr>
          </a:p>
        </p:txBody>
      </p:sp>
      <p:pic>
        <p:nvPicPr>
          <p:cNvPr id="80" name="图片 11">
            <a:extLst>
              <a:ext uri="{FF2B5EF4-FFF2-40B4-BE49-F238E27FC236}">
                <a16:creationId xmlns:a16="http://schemas.microsoft.com/office/drawing/2014/main" xmlns="" id="{3F899B31-F11D-4CED-B6F4-852A79B6FE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393" t="20227" r="28534" b="29859"/>
          <a:stretch>
            <a:fillRect/>
          </a:stretch>
        </p:blipFill>
        <p:spPr>
          <a:xfrm>
            <a:off x="157883" y="4950923"/>
            <a:ext cx="1887705" cy="1080000"/>
          </a:xfrm>
          <a:prstGeom prst="rect">
            <a:avLst/>
          </a:prstGeom>
        </p:spPr>
      </p:pic>
      <p:pic>
        <p:nvPicPr>
          <p:cNvPr id="81" name="图片 12">
            <a:extLst>
              <a:ext uri="{FF2B5EF4-FFF2-40B4-BE49-F238E27FC236}">
                <a16:creationId xmlns:a16="http://schemas.microsoft.com/office/drawing/2014/main" xmlns="" id="{DAB998DD-4ECB-4BD8-B617-B8D6FFC911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517" t="19906" r="27269" b="29538"/>
          <a:stretch>
            <a:fillRect/>
          </a:stretch>
        </p:blipFill>
        <p:spPr>
          <a:xfrm>
            <a:off x="2133975" y="4950923"/>
            <a:ext cx="2096901" cy="1080000"/>
          </a:xfrm>
          <a:prstGeom prst="rect">
            <a:avLst/>
          </a:prstGeom>
        </p:spPr>
      </p:pic>
      <p:pic>
        <p:nvPicPr>
          <p:cNvPr id="82" name="图片 1">
            <a:extLst>
              <a:ext uri="{FF2B5EF4-FFF2-40B4-BE49-F238E27FC236}">
                <a16:creationId xmlns:a16="http://schemas.microsoft.com/office/drawing/2014/main" xmlns="" id="{8DBE529F-8C81-4D86-8CD3-AF1D1011BD5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005" t="20548" r="37202" b="16374"/>
          <a:stretch>
            <a:fillRect/>
          </a:stretch>
        </p:blipFill>
        <p:spPr>
          <a:xfrm>
            <a:off x="7866430" y="4950923"/>
            <a:ext cx="1119688" cy="1080000"/>
          </a:xfrm>
          <a:prstGeom prst="rect">
            <a:avLst/>
          </a:prstGeom>
        </p:spPr>
      </p:pic>
      <p:pic>
        <p:nvPicPr>
          <p:cNvPr id="83" name="图片 4">
            <a:extLst>
              <a:ext uri="{FF2B5EF4-FFF2-40B4-BE49-F238E27FC236}">
                <a16:creationId xmlns:a16="http://schemas.microsoft.com/office/drawing/2014/main" xmlns="" id="{47377660-2E4D-471F-A6BF-01005F511B2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8302" t="19264" r="37135" b="18622"/>
          <a:stretch>
            <a:fillRect/>
          </a:stretch>
        </p:blipFill>
        <p:spPr>
          <a:xfrm>
            <a:off x="4319264" y="4950923"/>
            <a:ext cx="1070297" cy="1080000"/>
          </a:xfrm>
          <a:prstGeom prst="rect">
            <a:avLst/>
          </a:prstGeom>
        </p:spPr>
      </p:pic>
      <p:pic>
        <p:nvPicPr>
          <p:cNvPr id="84" name="图片 14">
            <a:extLst>
              <a:ext uri="{FF2B5EF4-FFF2-40B4-BE49-F238E27FC236}">
                <a16:creationId xmlns:a16="http://schemas.microsoft.com/office/drawing/2014/main" xmlns="" id="{DA141B73-3491-4324-8422-B193BCE4064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7581" t="19585" r="36414" b="16374"/>
          <a:stretch>
            <a:fillRect/>
          </a:stretch>
        </p:blipFill>
        <p:spPr>
          <a:xfrm>
            <a:off x="5477949" y="4950923"/>
            <a:ext cx="1081355" cy="1080000"/>
          </a:xfrm>
          <a:prstGeom prst="rect">
            <a:avLst/>
          </a:prstGeom>
        </p:spPr>
      </p:pic>
      <p:pic>
        <p:nvPicPr>
          <p:cNvPr id="85" name="图片 15">
            <a:extLst>
              <a:ext uri="{FF2B5EF4-FFF2-40B4-BE49-F238E27FC236}">
                <a16:creationId xmlns:a16="http://schemas.microsoft.com/office/drawing/2014/main" xmlns="" id="{004B4171-6D0D-4339-B176-FFF86FD0C60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380" t="18943" r="37924" b="17016"/>
          <a:stretch>
            <a:fillRect/>
          </a:stretch>
        </p:blipFill>
        <p:spPr>
          <a:xfrm>
            <a:off x="6647691" y="4950923"/>
            <a:ext cx="1130351" cy="1080000"/>
          </a:xfrm>
          <a:prstGeom prst="rect">
            <a:avLst/>
          </a:prstGeom>
        </p:spPr>
      </p:pic>
      <p:grpSp>
        <p:nvGrpSpPr>
          <p:cNvPr id="159" name="组合 158">
            <a:extLst>
              <a:ext uri="{FF2B5EF4-FFF2-40B4-BE49-F238E27FC236}">
                <a16:creationId xmlns:a16="http://schemas.microsoft.com/office/drawing/2014/main" xmlns="" id="{4C4E6DDF-F809-4523-8CEE-3DD683410ECB}"/>
              </a:ext>
            </a:extLst>
          </p:cNvPr>
          <p:cNvGrpSpPr/>
          <p:nvPr/>
        </p:nvGrpSpPr>
        <p:grpSpPr>
          <a:xfrm>
            <a:off x="453696" y="2546574"/>
            <a:ext cx="4665262" cy="2466602"/>
            <a:chOff x="5689089" y="1027611"/>
            <a:chExt cx="6220349" cy="3288802"/>
          </a:xfrm>
        </p:grpSpPr>
        <p:grpSp>
          <p:nvGrpSpPr>
            <p:cNvPr id="151" name="组合 150">
              <a:extLst>
                <a:ext uri="{FF2B5EF4-FFF2-40B4-BE49-F238E27FC236}">
                  <a16:creationId xmlns:a16="http://schemas.microsoft.com/office/drawing/2014/main" xmlns="" id="{E7FC50CD-2DCD-47B0-BAF1-3037FBB4D296}"/>
                </a:ext>
              </a:extLst>
            </p:cNvPr>
            <p:cNvGrpSpPr/>
            <p:nvPr/>
          </p:nvGrpSpPr>
          <p:grpSpPr>
            <a:xfrm>
              <a:off x="5689089" y="1027611"/>
              <a:ext cx="6220349" cy="3288802"/>
              <a:chOff x="5739545" y="978809"/>
              <a:chExt cx="6220349" cy="3288802"/>
            </a:xfrm>
          </p:grpSpPr>
          <p:pic>
            <p:nvPicPr>
              <p:cNvPr id="87" name="图片 86">
                <a:extLst>
                  <a:ext uri="{FF2B5EF4-FFF2-40B4-BE49-F238E27FC236}">
                    <a16:creationId xmlns:a16="http://schemas.microsoft.com/office/drawing/2014/main" xmlns="" id="{0A107A38-2DA8-42A7-BD06-A9239B1D81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39545" y="1027611"/>
                <a:ext cx="6220349" cy="3240000"/>
              </a:xfrm>
              <a:prstGeom prst="rect">
                <a:avLst/>
              </a:prstGeom>
            </p:spPr>
          </p:pic>
          <p:sp>
            <p:nvSpPr>
              <p:cNvPr id="150" name="矩形 149">
                <a:extLst>
                  <a:ext uri="{FF2B5EF4-FFF2-40B4-BE49-F238E27FC236}">
                    <a16:creationId xmlns:a16="http://schemas.microsoft.com/office/drawing/2014/main" xmlns="" id="{78A0326C-A03E-45CF-92B5-667FDBAD45BF}"/>
                  </a:ext>
                </a:extLst>
              </p:cNvPr>
              <p:cNvSpPr/>
              <p:nvPr/>
            </p:nvSpPr>
            <p:spPr>
              <a:xfrm>
                <a:off x="7240835" y="1053011"/>
                <a:ext cx="3217768" cy="2062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149" name="文本框 148">
                <a:extLst>
                  <a:ext uri="{FF2B5EF4-FFF2-40B4-BE49-F238E27FC236}">
                    <a16:creationId xmlns:a16="http://schemas.microsoft.com/office/drawing/2014/main" xmlns="" id="{5AAE6E0C-B178-48CE-B682-33E55E7AE27B}"/>
                  </a:ext>
                </a:extLst>
              </p:cNvPr>
              <p:cNvSpPr txBox="1"/>
              <p:nvPr/>
            </p:nvSpPr>
            <p:spPr>
              <a:xfrm>
                <a:off x="7198473" y="978809"/>
                <a:ext cx="3302493" cy="338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050" b="1" dirty="0"/>
                  <a:t>Dipole component induced by cross-talk</a:t>
                </a:r>
                <a:endParaRPr lang="zh-CN" altLang="en-US" sz="1050" b="1" dirty="0"/>
              </a:p>
            </p:txBody>
          </p:sp>
        </p:grpSp>
        <p:sp>
          <p:nvSpPr>
            <p:cNvPr id="153" name="矩形 152">
              <a:extLst>
                <a:ext uri="{FF2B5EF4-FFF2-40B4-BE49-F238E27FC236}">
                  <a16:creationId xmlns:a16="http://schemas.microsoft.com/office/drawing/2014/main" xmlns="" id="{B674806C-52B6-463F-9AC7-5E1807004E6A}"/>
                </a:ext>
              </a:extLst>
            </p:cNvPr>
            <p:cNvSpPr/>
            <p:nvPr/>
          </p:nvSpPr>
          <p:spPr>
            <a:xfrm>
              <a:off x="6397625" y="3114675"/>
              <a:ext cx="4237377" cy="9607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2" name="文本框 151">
              <a:extLst>
                <a:ext uri="{FF2B5EF4-FFF2-40B4-BE49-F238E27FC236}">
                  <a16:creationId xmlns:a16="http://schemas.microsoft.com/office/drawing/2014/main" xmlns="" id="{79B381C1-66D3-454E-95E2-97C03175E478}"/>
                </a:ext>
              </a:extLst>
            </p:cNvPr>
            <p:cNvSpPr txBox="1"/>
            <p:nvPr/>
          </p:nvSpPr>
          <p:spPr>
            <a:xfrm>
              <a:off x="6850912" y="3110059"/>
              <a:ext cx="3812665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/>
                <a:t>(BLG3+QD4) – (BLG3-only) – (QD4-only)</a:t>
              </a:r>
            </a:p>
            <a:p>
              <a:endParaRPr lang="en-US" altLang="zh-CN" sz="900" dirty="0"/>
            </a:p>
            <a:p>
              <a:r>
                <a:rPr lang="en-US" altLang="zh-CN" sz="900" dirty="0"/>
                <a:t>(BLG3+QD5) – (BLG3-only) – (QD5-only)</a:t>
              </a:r>
            </a:p>
            <a:p>
              <a:endParaRPr lang="en-US" altLang="zh-CN" sz="900" dirty="0"/>
            </a:p>
            <a:p>
              <a:r>
                <a:rPr lang="en-US" altLang="zh-CN" sz="900" dirty="0"/>
                <a:t>(BLG3+QD4+QD5) – (BLG3-only) – (QD4-only) – (QD5-only)</a:t>
              </a:r>
              <a:endParaRPr lang="zh-CN" altLang="en-US" sz="900" dirty="0"/>
            </a:p>
          </p:txBody>
        </p:sp>
        <p:cxnSp>
          <p:nvCxnSpPr>
            <p:cNvPr id="155" name="直接连接符 154">
              <a:extLst>
                <a:ext uri="{FF2B5EF4-FFF2-40B4-BE49-F238E27FC236}">
                  <a16:creationId xmlns:a16="http://schemas.microsoft.com/office/drawing/2014/main" xmlns="" id="{36A2D338-EB14-456C-852F-4040DFFBA31C}"/>
                </a:ext>
              </a:extLst>
            </p:cNvPr>
            <p:cNvCxnSpPr>
              <a:cxnSpLocks/>
            </p:cNvCxnSpPr>
            <p:nvPr/>
          </p:nvCxnSpPr>
          <p:spPr>
            <a:xfrm>
              <a:off x="6445250" y="3251200"/>
              <a:ext cx="405662" cy="0"/>
            </a:xfrm>
            <a:prstGeom prst="line">
              <a:avLst/>
            </a:prstGeom>
            <a:ln w="12700">
              <a:solidFill>
                <a:srgbClr val="5B9BD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直接连接符 156">
              <a:extLst>
                <a:ext uri="{FF2B5EF4-FFF2-40B4-BE49-F238E27FC236}">
                  <a16:creationId xmlns:a16="http://schemas.microsoft.com/office/drawing/2014/main" xmlns="" id="{C5764BEC-5189-4F18-8C67-FEB45C748F26}"/>
                </a:ext>
              </a:extLst>
            </p:cNvPr>
            <p:cNvCxnSpPr>
              <a:cxnSpLocks/>
            </p:cNvCxnSpPr>
            <p:nvPr/>
          </p:nvCxnSpPr>
          <p:spPr>
            <a:xfrm>
              <a:off x="6445250" y="3625850"/>
              <a:ext cx="405662" cy="0"/>
            </a:xfrm>
            <a:prstGeom prst="line">
              <a:avLst/>
            </a:prstGeom>
            <a:ln w="12700">
              <a:solidFill>
                <a:srgbClr val="F29E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直接连接符 157">
              <a:extLst>
                <a:ext uri="{FF2B5EF4-FFF2-40B4-BE49-F238E27FC236}">
                  <a16:creationId xmlns:a16="http://schemas.microsoft.com/office/drawing/2014/main" xmlns="" id="{017CDF71-428A-4258-82CF-738E1CBE866C}"/>
                </a:ext>
              </a:extLst>
            </p:cNvPr>
            <p:cNvCxnSpPr>
              <a:cxnSpLocks/>
            </p:cNvCxnSpPr>
            <p:nvPr/>
          </p:nvCxnSpPr>
          <p:spPr>
            <a:xfrm>
              <a:off x="6445250" y="3989388"/>
              <a:ext cx="405662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15375" y="2137834"/>
            <a:ext cx="3533089" cy="1800000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xmlns="" id="{722C75FC-BCC5-42D8-8889-DFE4CEE80E16}"/>
              </a:ext>
            </a:extLst>
          </p:cNvPr>
          <p:cNvSpPr txBox="1"/>
          <p:nvPr/>
        </p:nvSpPr>
        <p:spPr>
          <a:xfrm>
            <a:off x="5215375" y="4005064"/>
            <a:ext cx="3533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altLang="zh-CN" sz="1600" b="1" dirty="0" smtClean="0"/>
              <a:t>For permanent magnet, the crosstalk induced variation must be corrected before the magnet installed into tunnel.</a:t>
            </a:r>
            <a:endParaRPr lang="en-US" altLang="zh-CN" sz="1600" b="1" dirty="0"/>
          </a:p>
        </p:txBody>
      </p:sp>
    </p:spTree>
    <p:extLst>
      <p:ext uri="{BB962C8B-B14F-4D97-AF65-F5344CB8AC3E}">
        <p14:creationId xmlns:p14="http://schemas.microsoft.com/office/powerpoint/2010/main" val="402724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xmlns="" id="{306EAD53-DC53-44CF-9D35-BC858301F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800" dirty="0" smtClean="0"/>
              <a:t>To save space, some quad. and sext. have trim coils to provide horizontal or vertical beam orbit correction.</a:t>
            </a:r>
          </a:p>
          <a:p>
            <a:r>
              <a:rPr lang="en-US" altLang="zh-CN" sz="2800" dirty="0"/>
              <a:t>The main field changes when trim coils are powered</a:t>
            </a:r>
            <a:r>
              <a:rPr lang="en-US" altLang="zh-CN" sz="2800" dirty="0" smtClean="0"/>
              <a:t>.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xmlns="" id="{ECC626C8-9A74-4DCE-9FC5-4737D4F5C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Interference of trim coil &amp; main coil </a:t>
            </a:r>
            <a:endParaRPr lang="zh-CN" altLang="en-US" dirty="0"/>
          </a:p>
        </p:txBody>
      </p:sp>
      <p:pic>
        <p:nvPicPr>
          <p:cNvPr id="29697" name="Picture 1" descr="https://opendoc.ihep.ac.cn/wps3/weboffice/weboffice/shapes/79152DD82F3C46818DAAD0754DEB8FD9/db30b8325a7ac946fbc19e9643ae44340c724bb6?AWSAccessKeyId=TMTozwL5kmI2t1Cg&amp;Expires=1753782842&amp;__doc_route_key=0&amp;response-expires=138057&amp;Signature=nHrCURt2ZvKojZNGfRmQEiWj2Nk%3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76" y="2894880"/>
            <a:ext cx="3850352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B126ECA7-09F4-4430-8903-E41EBBC72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2894880"/>
            <a:ext cx="4203613" cy="1980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499992" y="5119217"/>
            <a:ext cx="43347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/>
              <a:t>In case of sextupole, the </a:t>
            </a:r>
            <a:r>
              <a:rPr lang="en-US" altLang="zh-CN" sz="2000" b="1" dirty="0"/>
              <a:t>change ratio of the main field is up to 0.45% and </a:t>
            </a:r>
            <a:r>
              <a:rPr lang="en-US" altLang="zh-CN" sz="2000" b="1" dirty="0" smtClean="0"/>
              <a:t>depends on the </a:t>
            </a:r>
            <a:r>
              <a:rPr lang="en-US" altLang="zh-CN" sz="2000" b="1" dirty="0"/>
              <a:t>current of trim </a:t>
            </a:r>
            <a:r>
              <a:rPr lang="en-US" altLang="zh-CN" sz="2000" b="1" dirty="0" smtClean="0"/>
              <a:t>coils.</a:t>
            </a:r>
            <a:endParaRPr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2391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1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CN" sz="2800" dirty="0" smtClean="0"/>
                  <a:t>The change ratio of main field</a:t>
                </a:r>
                <a14:m>
                  <m:oMath xmlns:m="http://schemas.openxmlformats.org/officeDocument/2006/math">
                    <m:r>
                      <a:rPr lang="en-US" altLang="zh-CN" sz="2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zh-CN" altLang="en-US" sz="2800" i="1">
                        <a:latin typeface="Cambria Math" panose="02040503050406030204" pitchFamily="18" charset="0"/>
                      </a:rPr>
                      <m:t>𝛿𝜑</m:t>
                    </m:r>
                  </m:oMath>
                </a14:m>
                <a:r>
                  <a:rPr lang="en-US" altLang="zh-CN" sz="2800" dirty="0" smtClean="0"/>
                  <a:t> depends on main coil current (</a:t>
                </a:r>
                <a:r>
                  <a:rPr lang="en-US" altLang="zh-CN" sz="2800" i="1" dirty="0" smtClean="0"/>
                  <a:t>I</a:t>
                </a:r>
                <a:r>
                  <a:rPr lang="en-US" altLang="zh-CN" sz="2800" i="1" baseline="-25000" dirty="0" smtClean="0"/>
                  <a:t>M</a:t>
                </a:r>
                <a:r>
                  <a:rPr lang="en-US" altLang="zh-CN" sz="2800" dirty="0" smtClean="0"/>
                  <a:t>) and trim coil currents (</a:t>
                </a:r>
                <a:r>
                  <a:rPr lang="en-US" altLang="zh-CN" sz="2800" i="1" dirty="0" smtClean="0"/>
                  <a:t>I</a:t>
                </a:r>
                <a:r>
                  <a:rPr lang="en-US" altLang="zh-CN" sz="2800" i="1" baseline="-25000" dirty="0" smtClean="0"/>
                  <a:t>H</a:t>
                </a:r>
                <a:r>
                  <a:rPr lang="en-US" altLang="zh-CN" sz="2800" dirty="0" smtClean="0"/>
                  <a:t>/</a:t>
                </a:r>
                <a:r>
                  <a:rPr lang="en-US" altLang="zh-CN" sz="2800" i="1" dirty="0" smtClean="0"/>
                  <a:t>I</a:t>
                </a:r>
                <a:r>
                  <a:rPr lang="en-US" altLang="zh-CN" sz="2800" i="1" baseline="-25000" dirty="0" smtClean="0"/>
                  <a:t>V</a:t>
                </a:r>
                <a:r>
                  <a:rPr lang="en-US" altLang="zh-CN" sz="2800" dirty="0" smtClean="0"/>
                  <a:t>).</a:t>
                </a:r>
                <a:endParaRPr lang="zh-CN" altLang="en-US" sz="2800" dirty="0"/>
              </a:p>
            </p:txBody>
          </p:sp>
        </mc:Choice>
        <mc:Fallback xmlns="">
          <p:sp>
            <p:nvSpPr>
              <p:cNvPr id="2" name="内容占位符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365" t="-1176" r="-23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Trim coil effect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42C6E7AD-821C-450A-865C-9176852CC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147" y="3068960"/>
            <a:ext cx="4031853" cy="306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1315" y="2060848"/>
            <a:ext cx="4043008" cy="216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1315" y="4221088"/>
            <a:ext cx="4045141" cy="2160000"/>
          </a:xfrm>
          <a:prstGeom prst="rect">
            <a:avLst/>
          </a:prstGeom>
        </p:spPr>
      </p:pic>
      <p:graphicFrame>
        <p:nvGraphicFramePr>
          <p:cNvPr id="8" name="对象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0126393"/>
              </p:ext>
            </p:extLst>
          </p:nvPr>
        </p:nvGraphicFramePr>
        <p:xfrm>
          <a:off x="833438" y="2205038"/>
          <a:ext cx="32512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0" name="Equation" r:id="rId7" imgW="1625400" imgH="304560" progId="Equation.DSMT4">
                  <p:embed/>
                </p:oleObj>
              </mc:Choice>
              <mc:Fallback>
                <p:oleObj name="Equation" r:id="rId7" imgW="162540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3438" y="2205038"/>
                        <a:ext cx="3251200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7519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xmlns="" id="{3DEE391B-9F40-4AD7-A224-2DD4CA5F6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Codes for magnet design</a:t>
            </a:r>
            <a:endParaRPr lang="zh-CN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6257669"/>
              </p:ext>
            </p:extLst>
          </p:nvPr>
        </p:nvGraphicFramePr>
        <p:xfrm>
          <a:off x="395536" y="1196752"/>
          <a:ext cx="8352928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176"/>
                <a:gridCol w="676875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/>
                        <a:t>Code Name</a:t>
                      </a:r>
                      <a:endParaRPr lang="zh-CN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/>
                        <a:t>Description</a:t>
                      </a:r>
                      <a:endParaRPr lang="zh-CN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/>
                        <a:t>Poisson</a:t>
                      </a:r>
                      <a:endParaRPr lang="zh-CN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A free 2d code package developed</a:t>
                      </a:r>
                      <a:r>
                        <a:rPr lang="en-US" altLang="zh-CN" sz="2000" baseline="0" dirty="0" smtClean="0"/>
                        <a:t> by Los Alamos National Lab and still be often used for quick rough simulation and iteration. </a:t>
                      </a:r>
                      <a:endParaRPr lang="zh-CN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/>
                        <a:t>OPERA (CST)</a:t>
                      </a:r>
                      <a:endParaRPr lang="zh-CN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A powerful commercial 3d code package</a:t>
                      </a:r>
                      <a:r>
                        <a:rPr lang="en-US" altLang="zh-CN" sz="2000" baseline="0" dirty="0" smtClean="0"/>
                        <a:t> developed by a British company and now belongs to a French company DASSAULT. This code is widely used for magnet design. The simulation result is highly consistent to the real magnet.</a:t>
                      </a:r>
                      <a:endParaRPr lang="zh-CN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/>
                        <a:t>RADIA</a:t>
                      </a:r>
                      <a:endParaRPr lang="zh-CN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A professional free 3d code package based on a commercial software Mathematics</a:t>
                      </a:r>
                      <a:r>
                        <a:rPr lang="en-US" altLang="zh-CN" sz="2000" baseline="0" dirty="0" smtClean="0"/>
                        <a:t> and developed by a French laboratory ESRF. This code is widely used for permanent magnet design as well as electromagnet. </a:t>
                      </a:r>
                      <a:endParaRPr lang="zh-CN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/>
                        <a:t>ROXIE</a:t>
                      </a:r>
                      <a:endParaRPr lang="zh-CN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A 3d program developed by CERN and dedicated</a:t>
                      </a:r>
                      <a:r>
                        <a:rPr lang="en-US" altLang="zh-CN" sz="2000" baseline="0" dirty="0" smtClean="0"/>
                        <a:t> to electro-magnet, especially to superconducting magnet simulation. A one-off fee is required for non-profit institutions such as universities and labs.</a:t>
                      </a:r>
                      <a:endParaRPr lang="zh-CN" alt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634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xmlns="" id="{AD3A2266-35D9-4BDF-B2E4-D89DC212E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/>
              <a:t>Iron dominated electromagnets design, fabrication, assembly and measurements, Jack Tanabe, Jan. 6, 2005.</a:t>
            </a:r>
          </a:p>
          <a:p>
            <a:r>
              <a:rPr lang="en-US" altLang="zh-CN" sz="2800" dirty="0"/>
              <a:t>Proceedings of the CAS – CERN Accelerator School: Magnets, 16-25 Jun 2009, CERN-2010-004.</a:t>
            </a:r>
          </a:p>
          <a:p>
            <a:r>
              <a:rPr lang="en-US" altLang="zh-CN" sz="2800" dirty="0"/>
              <a:t>Field computation for accelerator magnets, Stephan </a:t>
            </a:r>
            <a:r>
              <a:rPr lang="en-US" altLang="zh-CN" sz="2800" dirty="0" err="1"/>
              <a:t>Russenschuck</a:t>
            </a:r>
            <a:r>
              <a:rPr lang="en-US" altLang="zh-CN" sz="2800" dirty="0"/>
              <a:t>.</a:t>
            </a:r>
          </a:p>
          <a:p>
            <a:r>
              <a:rPr lang="en-US" altLang="zh-CN" sz="2800" dirty="0"/>
              <a:t>Magnet technology, 10</a:t>
            </a:r>
            <a:r>
              <a:rPr lang="en-US" altLang="zh-CN" sz="2800" baseline="30000" dirty="0"/>
              <a:t>th</a:t>
            </a:r>
            <a:r>
              <a:rPr lang="en-US" altLang="zh-CN" sz="2800" dirty="0"/>
              <a:t> OCPA accelerator school, </a:t>
            </a:r>
            <a:r>
              <a:rPr lang="en-US" altLang="zh-CN" sz="2800" dirty="0" err="1"/>
              <a:t>Jyh-Chyuan</a:t>
            </a:r>
            <a:r>
              <a:rPr lang="en-US" altLang="zh-CN" sz="2800" dirty="0"/>
              <a:t> Jan, 2018.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xmlns="" id="{7F73750C-95DF-4EE6-B139-9F3FAB9A9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References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640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9D94C19-BAA5-489B-B48B-72EE990561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6EBAAAD0-F518-4011-AA8E-07185D3049C0}"/>
              </a:ext>
            </a:extLst>
          </p:cNvPr>
          <p:cNvSpPr txBox="1"/>
          <p:nvPr/>
        </p:nvSpPr>
        <p:spPr>
          <a:xfrm>
            <a:off x="791580" y="1052736"/>
            <a:ext cx="756084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FF0000"/>
                </a:solidFill>
              </a:rPr>
              <a:t>Thanks for your attention</a:t>
            </a:r>
          </a:p>
          <a:p>
            <a:pPr algn="ctr"/>
            <a:r>
              <a:rPr lang="en-US" altLang="zh-CN" sz="2000" b="1" dirty="0">
                <a:solidFill>
                  <a:srgbClr val="FF0000"/>
                </a:solidFill>
              </a:rPr>
              <a:t>Welcome to HEPS, the first 4</a:t>
            </a:r>
            <a:r>
              <a:rPr lang="en-US" altLang="zh-CN" sz="2000" b="1" baseline="30000" dirty="0">
                <a:solidFill>
                  <a:srgbClr val="FF0000"/>
                </a:solidFill>
              </a:rPr>
              <a:t>th</a:t>
            </a:r>
            <a:r>
              <a:rPr lang="en-US" altLang="zh-CN" sz="2000" b="1" dirty="0">
                <a:solidFill>
                  <a:srgbClr val="FF0000"/>
                </a:solidFill>
              </a:rPr>
              <a:t> Generation light source in Asia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xmlns="" id="{F884DFD5-F5AA-4A36-84D2-351D8FBE16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Differential form of Maxwell’s equations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xmlns="" id="{C219445B-C79F-4636-AFEA-094A01A5C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Maxwell’s equations</a:t>
            </a:r>
            <a:endParaRPr lang="zh-CN" altLang="en-US" dirty="0"/>
          </a:p>
        </p:txBody>
      </p:sp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xmlns="" id="{3736C681-0D8B-4B71-A180-9F8D3BE94A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3533447"/>
              </p:ext>
            </p:extLst>
          </p:nvPr>
        </p:nvGraphicFramePr>
        <p:xfrm>
          <a:off x="1140580" y="1728616"/>
          <a:ext cx="11938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34" name="Equation" r:id="rId3" imgW="596900" imgH="241300" progId="Equation.DSMT4">
                  <p:embed/>
                </p:oleObj>
              </mc:Choice>
              <mc:Fallback>
                <p:oleObj name="Equation" r:id="rId3" imgW="596900" imgH="2413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0580" y="1728616"/>
                        <a:ext cx="1193800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xmlns="" id="{E53C181F-4AD0-4EF9-BCDD-A98833C8CC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8210926"/>
              </p:ext>
            </p:extLst>
          </p:nvPr>
        </p:nvGraphicFramePr>
        <p:xfrm>
          <a:off x="1140580" y="2233537"/>
          <a:ext cx="1117116" cy="431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35" name="Equation" r:id="rId5" imgW="558558" imgH="215806" progId="Equation.DSMT4">
                  <p:embed/>
                </p:oleObj>
              </mc:Choice>
              <mc:Fallback>
                <p:oleObj name="Equation" r:id="rId5" imgW="558558" imgH="215806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0580" y="2233537"/>
                        <a:ext cx="1117116" cy="431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>
            <a:extLst>
              <a:ext uri="{FF2B5EF4-FFF2-40B4-BE49-F238E27FC236}">
                <a16:creationId xmlns:a16="http://schemas.microsoft.com/office/drawing/2014/main" xmlns="" id="{15B41B7B-3B02-48FE-962B-12BD57F573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0155804"/>
              </p:ext>
            </p:extLst>
          </p:nvPr>
        </p:nvGraphicFramePr>
        <p:xfrm>
          <a:off x="1140580" y="3573016"/>
          <a:ext cx="20320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36" name="Equation" r:id="rId7" imgW="1016000" imgH="431800" progId="Equation.DSMT4">
                  <p:embed/>
                </p:oleObj>
              </mc:Choice>
              <mc:Fallback>
                <p:oleObj name="Equation" r:id="rId7" imgW="1016000" imgH="4318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0580" y="3573016"/>
                        <a:ext cx="2032000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对象 10">
            <a:extLst>
              <a:ext uri="{FF2B5EF4-FFF2-40B4-BE49-F238E27FC236}">
                <a16:creationId xmlns:a16="http://schemas.microsoft.com/office/drawing/2014/main" xmlns="" id="{CF42C2A4-89FF-44BD-B2B3-302A0E0454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4611183"/>
              </p:ext>
            </p:extLst>
          </p:nvPr>
        </p:nvGraphicFramePr>
        <p:xfrm>
          <a:off x="1140580" y="2687470"/>
          <a:ext cx="1701062" cy="8632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37" name="Equation" r:id="rId9" imgW="850531" imgH="431613" progId="Equation.DSMT4">
                  <p:embed/>
                </p:oleObj>
              </mc:Choice>
              <mc:Fallback>
                <p:oleObj name="Equation" r:id="rId9" imgW="850531" imgH="431613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0580" y="2687470"/>
                        <a:ext cx="1701062" cy="86322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对象 12">
            <a:extLst>
              <a:ext uri="{FF2B5EF4-FFF2-40B4-BE49-F238E27FC236}">
                <a16:creationId xmlns:a16="http://schemas.microsoft.com/office/drawing/2014/main" xmlns="" id="{054572DE-16AF-4E96-9D69-A9EA817ACB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5506883"/>
              </p:ext>
            </p:extLst>
          </p:nvPr>
        </p:nvGraphicFramePr>
        <p:xfrm>
          <a:off x="1140580" y="4653136"/>
          <a:ext cx="36576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38" name="Equation" r:id="rId11" imgW="1828800" imgH="241300" progId="Equation.DSMT4">
                  <p:embed/>
                </p:oleObj>
              </mc:Choice>
              <mc:Fallback>
                <p:oleObj name="Equation" r:id="rId11" imgW="1828800" imgH="2413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0580" y="4653136"/>
                        <a:ext cx="3657600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对象 15">
            <a:extLst>
              <a:ext uri="{FF2B5EF4-FFF2-40B4-BE49-F238E27FC236}">
                <a16:creationId xmlns:a16="http://schemas.microsoft.com/office/drawing/2014/main" xmlns="" id="{54DD26BE-9434-46AE-B431-EA86081677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2885107"/>
              </p:ext>
            </p:extLst>
          </p:nvPr>
        </p:nvGraphicFramePr>
        <p:xfrm>
          <a:off x="3896777" y="1728616"/>
          <a:ext cx="329914" cy="406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39" name="Equation" r:id="rId13" imgW="164957" imgH="203024" progId="Equation.DSMT4">
                  <p:embed/>
                </p:oleObj>
              </mc:Choice>
              <mc:Fallback>
                <p:oleObj name="Equation" r:id="rId13" imgW="164957" imgH="203024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6777" y="1728616"/>
                        <a:ext cx="329914" cy="40604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对象 17">
            <a:extLst>
              <a:ext uri="{FF2B5EF4-FFF2-40B4-BE49-F238E27FC236}">
                <a16:creationId xmlns:a16="http://schemas.microsoft.com/office/drawing/2014/main" xmlns="" id="{57A2E760-85AC-4C6D-B14D-1CA6DF7BB5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3095165"/>
              </p:ext>
            </p:extLst>
          </p:nvPr>
        </p:nvGraphicFramePr>
        <p:xfrm>
          <a:off x="3896777" y="4106702"/>
          <a:ext cx="304536" cy="3299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40" name="Equation" r:id="rId15" imgW="152268" imgH="164957" progId="Equation.DSMT4">
                  <p:embed/>
                </p:oleObj>
              </mc:Choice>
              <mc:Fallback>
                <p:oleObj name="Equation" r:id="rId15" imgW="152268" imgH="164957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6777" y="4106702"/>
                        <a:ext cx="304536" cy="32991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对象 19">
            <a:extLst>
              <a:ext uri="{FF2B5EF4-FFF2-40B4-BE49-F238E27FC236}">
                <a16:creationId xmlns:a16="http://schemas.microsoft.com/office/drawing/2014/main" xmlns="" id="{CE8AD17E-6B40-4B8C-80EB-704138C821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3999550"/>
              </p:ext>
            </p:extLst>
          </p:nvPr>
        </p:nvGraphicFramePr>
        <p:xfrm>
          <a:off x="3896777" y="2199193"/>
          <a:ext cx="304536" cy="406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41" name="Equation" r:id="rId17" imgW="152268" imgH="203024" progId="Equation.DSMT4">
                  <p:embed/>
                </p:oleObj>
              </mc:Choice>
              <mc:Fallback>
                <p:oleObj name="Equation" r:id="rId17" imgW="152268" imgH="203024" progId="Equation.DSMT4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6777" y="2199193"/>
                        <a:ext cx="304536" cy="40604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对象 21">
            <a:extLst>
              <a:ext uri="{FF2B5EF4-FFF2-40B4-BE49-F238E27FC236}">
                <a16:creationId xmlns:a16="http://schemas.microsoft.com/office/drawing/2014/main" xmlns="" id="{C6B0DE87-AABD-4B06-A62B-AE1046C7DA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9062665"/>
              </p:ext>
            </p:extLst>
          </p:nvPr>
        </p:nvGraphicFramePr>
        <p:xfrm>
          <a:off x="3896777" y="3140347"/>
          <a:ext cx="355138" cy="405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42" name="Equation" r:id="rId19" imgW="177569" imgH="202936" progId="Equation.DSMT4">
                  <p:embed/>
                </p:oleObj>
              </mc:Choice>
              <mc:Fallback>
                <p:oleObj name="Equation" r:id="rId19" imgW="177569" imgH="202936" progId="Equation.DSMT4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6777" y="3140347"/>
                        <a:ext cx="355138" cy="4058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对象 23">
            <a:extLst>
              <a:ext uri="{FF2B5EF4-FFF2-40B4-BE49-F238E27FC236}">
                <a16:creationId xmlns:a16="http://schemas.microsoft.com/office/drawing/2014/main" xmlns="" id="{D1A8FF4A-50D6-481B-BA6B-1B26CC2F01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5439118"/>
              </p:ext>
            </p:extLst>
          </p:nvPr>
        </p:nvGraphicFramePr>
        <p:xfrm>
          <a:off x="3896777" y="3610748"/>
          <a:ext cx="279158" cy="431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43" name="Equation" r:id="rId21" imgW="139579" imgH="215713" progId="Equation.DSMT4">
                  <p:embed/>
                </p:oleObj>
              </mc:Choice>
              <mc:Fallback>
                <p:oleObj name="Equation" r:id="rId21" imgW="139579" imgH="215713" progId="Equation.DSMT4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6777" y="3610748"/>
                        <a:ext cx="279158" cy="43142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对象 25">
            <a:extLst>
              <a:ext uri="{FF2B5EF4-FFF2-40B4-BE49-F238E27FC236}">
                <a16:creationId xmlns:a16="http://schemas.microsoft.com/office/drawing/2014/main" xmlns="" id="{2917CEC3-895A-434B-B612-AA0D4B074D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8435189"/>
              </p:ext>
            </p:extLst>
          </p:nvPr>
        </p:nvGraphicFramePr>
        <p:xfrm>
          <a:off x="3896777" y="2669770"/>
          <a:ext cx="304536" cy="406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44" name="Equation" r:id="rId23" imgW="152268" imgH="203024" progId="Equation.DSMT4">
                  <p:embed/>
                </p:oleObj>
              </mc:Choice>
              <mc:Fallback>
                <p:oleObj name="Equation" r:id="rId23" imgW="152268" imgH="203024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6777" y="2669770"/>
                        <a:ext cx="304536" cy="40604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对象 27">
            <a:extLst>
              <a:ext uri="{FF2B5EF4-FFF2-40B4-BE49-F238E27FC236}">
                <a16:creationId xmlns:a16="http://schemas.microsoft.com/office/drawing/2014/main" xmlns="" id="{9BA02F5F-DE07-4A7C-8965-897547627A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4457910"/>
              </p:ext>
            </p:extLst>
          </p:nvPr>
        </p:nvGraphicFramePr>
        <p:xfrm>
          <a:off x="1603036" y="5180863"/>
          <a:ext cx="253670" cy="2790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45" name="Equation" r:id="rId25" imgW="126835" imgH="139518" progId="Equation.DSMT4">
                  <p:embed/>
                </p:oleObj>
              </mc:Choice>
              <mc:Fallback>
                <p:oleObj name="Equation" r:id="rId25" imgW="126835" imgH="139518" progId="Equation.DSMT4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3036" y="5180863"/>
                        <a:ext cx="253670" cy="27903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对象 29">
            <a:extLst>
              <a:ext uri="{FF2B5EF4-FFF2-40B4-BE49-F238E27FC236}">
                <a16:creationId xmlns:a16="http://schemas.microsoft.com/office/drawing/2014/main" xmlns="" id="{B40AAC48-A0FA-48D1-A6D2-032D2D5A00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273974"/>
              </p:ext>
            </p:extLst>
          </p:nvPr>
        </p:nvGraphicFramePr>
        <p:xfrm>
          <a:off x="1603036" y="5529446"/>
          <a:ext cx="304536" cy="3299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46" name="Equation" r:id="rId27" imgW="152268" imgH="164957" progId="Equation.DSMT4">
                  <p:embed/>
                </p:oleObj>
              </mc:Choice>
              <mc:Fallback>
                <p:oleObj name="Equation" r:id="rId27" imgW="152268" imgH="164957" progId="Equation.DSMT4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3036" y="5529446"/>
                        <a:ext cx="304536" cy="32991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对象 31">
            <a:extLst>
              <a:ext uri="{FF2B5EF4-FFF2-40B4-BE49-F238E27FC236}">
                <a16:creationId xmlns:a16="http://schemas.microsoft.com/office/drawing/2014/main" xmlns="" id="{DCE0E7EE-9B48-4049-8A87-FED9758B5D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6513563"/>
              </p:ext>
            </p:extLst>
          </p:nvPr>
        </p:nvGraphicFramePr>
        <p:xfrm>
          <a:off x="1603036" y="5928908"/>
          <a:ext cx="304668" cy="2792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47" name="Equation" r:id="rId29" imgW="152334" imgH="139639" progId="Equation.DSMT4">
                  <p:embed/>
                </p:oleObj>
              </mc:Choice>
              <mc:Fallback>
                <p:oleObj name="Equation" r:id="rId29" imgW="152334" imgH="139639" progId="Equation.DSMT4">
                  <p:embed/>
                  <p:pic>
                    <p:nvPicPr>
                      <p:cNvPr id="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3036" y="5928908"/>
                        <a:ext cx="304668" cy="27927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对象 33">
            <a:extLst>
              <a:ext uri="{FF2B5EF4-FFF2-40B4-BE49-F238E27FC236}">
                <a16:creationId xmlns:a16="http://schemas.microsoft.com/office/drawing/2014/main" xmlns="" id="{F9919238-6E47-483A-AA7C-BBAF8D1367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3389069"/>
              </p:ext>
            </p:extLst>
          </p:nvPr>
        </p:nvGraphicFramePr>
        <p:xfrm>
          <a:off x="5292080" y="4653136"/>
          <a:ext cx="2538898" cy="482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48" name="Equation" r:id="rId31" imgW="1269449" imgH="241195" progId="Equation.DSMT4">
                  <p:embed/>
                </p:oleObj>
              </mc:Choice>
              <mc:Fallback>
                <p:oleObj name="Equation" r:id="rId31" imgW="1269449" imgH="241195" progId="Equation.DSMT4">
                  <p:embed/>
                  <p:pic>
                    <p:nvPicPr>
                      <p:cNvPr id="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0" y="4653136"/>
                        <a:ext cx="2538898" cy="4823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对象 35">
            <a:extLst>
              <a:ext uri="{FF2B5EF4-FFF2-40B4-BE49-F238E27FC236}">
                <a16:creationId xmlns:a16="http://schemas.microsoft.com/office/drawing/2014/main" xmlns="" id="{048C343E-7D52-40B9-8E17-8FA5FB5012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2204108"/>
              </p:ext>
            </p:extLst>
          </p:nvPr>
        </p:nvGraphicFramePr>
        <p:xfrm>
          <a:off x="5292080" y="5407659"/>
          <a:ext cx="35306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49" name="Equation" r:id="rId33" imgW="1765080" imgH="431640" progId="Equation.DSMT4">
                  <p:embed/>
                </p:oleObj>
              </mc:Choice>
              <mc:Fallback>
                <p:oleObj name="Equation" r:id="rId33" imgW="1765080" imgH="431640" progId="Equation.DSMT4">
                  <p:embed/>
                  <p:pic>
                    <p:nvPicPr>
                      <p:cNvPr id="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0" y="5407659"/>
                        <a:ext cx="3530600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文本框 36">
            <a:extLst>
              <a:ext uri="{FF2B5EF4-FFF2-40B4-BE49-F238E27FC236}">
                <a16:creationId xmlns:a16="http://schemas.microsoft.com/office/drawing/2014/main" xmlns="" id="{4B877122-9795-4B37-AA12-F7A3A872910D}"/>
              </a:ext>
            </a:extLst>
          </p:cNvPr>
          <p:cNvSpPr txBox="1"/>
          <p:nvPr/>
        </p:nvSpPr>
        <p:spPr>
          <a:xfrm>
            <a:off x="4437361" y="2168812"/>
            <a:ext cx="4618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Magnetic flux density, magnetic induction</a:t>
            </a:r>
            <a:endParaRPr lang="zh-CN" altLang="en-US" sz="2000" dirty="0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xmlns="" id="{A7421840-97E0-47C8-8D8D-CB2B438373EF}"/>
              </a:ext>
            </a:extLst>
          </p:cNvPr>
          <p:cNvSpPr txBox="1"/>
          <p:nvPr/>
        </p:nvSpPr>
        <p:spPr>
          <a:xfrm>
            <a:off x="4437361" y="2636816"/>
            <a:ext cx="38070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Electric field strength</a:t>
            </a:r>
            <a:endParaRPr lang="zh-CN" altLang="en-US" sz="2000" dirty="0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xmlns="" id="{2A0A33B6-3034-4CE0-B372-C2EECACF6985}"/>
              </a:ext>
            </a:extLst>
          </p:cNvPr>
          <p:cNvSpPr txBox="1"/>
          <p:nvPr/>
        </p:nvSpPr>
        <p:spPr>
          <a:xfrm>
            <a:off x="4437361" y="1700808"/>
            <a:ext cx="38070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Electric displacement</a:t>
            </a:r>
            <a:endParaRPr lang="zh-CN" altLang="en-US" sz="2000" dirty="0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xmlns="" id="{BC525C1A-BAC2-4B0A-A899-71CA84120235}"/>
              </a:ext>
            </a:extLst>
          </p:cNvPr>
          <p:cNvSpPr txBox="1"/>
          <p:nvPr/>
        </p:nvSpPr>
        <p:spPr>
          <a:xfrm>
            <a:off x="4437361" y="3104820"/>
            <a:ext cx="38070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Magnetic intensity</a:t>
            </a:r>
            <a:endParaRPr lang="zh-CN" altLang="en-US" sz="2000" dirty="0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xmlns="" id="{A3A4256E-526E-4467-85B6-1692D41A9864}"/>
              </a:ext>
            </a:extLst>
          </p:cNvPr>
          <p:cNvSpPr txBox="1"/>
          <p:nvPr/>
        </p:nvSpPr>
        <p:spPr>
          <a:xfrm>
            <a:off x="2339752" y="5509798"/>
            <a:ext cx="2351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Magnetic permeability</a:t>
            </a:r>
            <a:endParaRPr lang="zh-CN" altLang="en-US" dirty="0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xmlns="" id="{F6BE0F35-9F01-48EB-83E7-EFFA03C0DC02}"/>
              </a:ext>
            </a:extLst>
          </p:cNvPr>
          <p:cNvSpPr txBox="1"/>
          <p:nvPr/>
        </p:nvSpPr>
        <p:spPr>
          <a:xfrm>
            <a:off x="2339752" y="5135715"/>
            <a:ext cx="2351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Electric permittivity</a:t>
            </a:r>
            <a:endParaRPr lang="zh-CN" altLang="en-US" dirty="0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xmlns="" id="{D7124904-825B-4E4C-B8AC-CAC1B63D0F22}"/>
              </a:ext>
            </a:extLst>
          </p:cNvPr>
          <p:cNvSpPr txBox="1"/>
          <p:nvPr/>
        </p:nvSpPr>
        <p:spPr>
          <a:xfrm>
            <a:off x="2339752" y="5883881"/>
            <a:ext cx="2351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Conductivity</a:t>
            </a:r>
            <a:endParaRPr lang="zh-CN" altLang="en-US" dirty="0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xmlns="" id="{A388C16F-D3E3-4A94-96BE-41851001C288}"/>
              </a:ext>
            </a:extLst>
          </p:cNvPr>
          <p:cNvSpPr txBox="1"/>
          <p:nvPr/>
        </p:nvSpPr>
        <p:spPr>
          <a:xfrm>
            <a:off x="4437361" y="3572824"/>
            <a:ext cx="38070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Current density</a:t>
            </a:r>
            <a:endParaRPr lang="zh-CN" altLang="en-US" sz="2000" dirty="0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xmlns="" id="{F97BFAC7-2809-4795-A333-476C2D49FD76}"/>
              </a:ext>
            </a:extLst>
          </p:cNvPr>
          <p:cNvSpPr txBox="1"/>
          <p:nvPr/>
        </p:nvSpPr>
        <p:spPr>
          <a:xfrm>
            <a:off x="4437361" y="4040827"/>
            <a:ext cx="38070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Charge density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36703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xmlns="" id="{E225C650-5D90-4E98-BD7A-937E763BF5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Ampere’s law</a:t>
            </a:r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Boundary condition between two materials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xmlns="" id="{471A0778-097A-4BAD-8D7B-CE9AC99F3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Principles of magnetic field</a:t>
            </a:r>
            <a:endParaRPr lang="zh-CN" altLang="en-US" dirty="0"/>
          </a:p>
        </p:txBody>
      </p:sp>
      <p:graphicFrame>
        <p:nvGraphicFramePr>
          <p:cNvPr id="10" name="对象 9">
            <a:extLst>
              <a:ext uri="{FF2B5EF4-FFF2-40B4-BE49-F238E27FC236}">
                <a16:creationId xmlns:a16="http://schemas.microsoft.com/office/drawing/2014/main" xmlns="" id="{D7EEC6BB-4DED-4A0A-9212-42148A0773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9652579"/>
              </p:ext>
            </p:extLst>
          </p:nvPr>
        </p:nvGraphicFramePr>
        <p:xfrm>
          <a:off x="1259632" y="1849501"/>
          <a:ext cx="63246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89" name="Equation" r:id="rId3" imgW="3162240" imgH="393480" progId="Equation.DSMT4">
                  <p:embed/>
                </p:oleObj>
              </mc:Choice>
              <mc:Fallback>
                <p:oleObj name="Equation" r:id="rId3" imgW="3162240" imgH="39348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1849501"/>
                        <a:ext cx="6324600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317F1FE3-5F5A-4AD6-95F0-0ED7676AF3A2}"/>
              </a:ext>
            </a:extLst>
          </p:cNvPr>
          <p:cNvSpPr txBox="1"/>
          <p:nvPr/>
        </p:nvSpPr>
        <p:spPr>
          <a:xfrm>
            <a:off x="3275856" y="1216944"/>
            <a:ext cx="5976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</a:rPr>
              <a:t>for static magnetic field generated by constant current</a:t>
            </a:r>
            <a:endParaRPr lang="zh-CN" altLang="en-US" sz="2000" b="1" dirty="0">
              <a:solidFill>
                <a:srgbClr val="0000FF"/>
              </a:solidFill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xmlns="" id="{E247FD98-8C40-4715-AC81-7B5343884B52}"/>
              </a:ext>
            </a:extLst>
          </p:cNvPr>
          <p:cNvSpPr/>
          <p:nvPr/>
        </p:nvSpPr>
        <p:spPr>
          <a:xfrm>
            <a:off x="5541350" y="1836345"/>
            <a:ext cx="1619912" cy="800556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591FD39D-5394-494D-89E0-C2C1517B1F3F}"/>
              </a:ext>
            </a:extLst>
          </p:cNvPr>
          <p:cNvSpPr txBox="1"/>
          <p:nvPr/>
        </p:nvSpPr>
        <p:spPr>
          <a:xfrm rot="19340780">
            <a:off x="6954884" y="1636291"/>
            <a:ext cx="566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</a:rPr>
              <a:t>=0</a:t>
            </a:r>
            <a:endParaRPr lang="zh-CN" altLang="en-US" sz="2000" b="1" dirty="0">
              <a:solidFill>
                <a:srgbClr val="0000FF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DC9F5814-FBE1-4B0E-AD45-02288E09EDAC}"/>
              </a:ext>
            </a:extLst>
          </p:cNvPr>
          <p:cNvSpPr txBox="1"/>
          <p:nvPr/>
        </p:nvSpPr>
        <p:spPr>
          <a:xfrm>
            <a:off x="3672408" y="4030032"/>
            <a:ext cx="55081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2000" b="1" dirty="0"/>
              <a:t>Normal component of the magnetic flux density and tangential component of the magnetic intensity are continuous across a boundary.</a:t>
            </a:r>
          </a:p>
          <a:p>
            <a:pPr>
              <a:spcAft>
                <a:spcPts val="1200"/>
              </a:spcAft>
            </a:pPr>
            <a:r>
              <a:rPr lang="en-US" altLang="zh-CN" sz="2000" b="1" dirty="0"/>
              <a:t>For the incident angle α</a:t>
            </a:r>
            <a:r>
              <a:rPr lang="en-US" altLang="zh-CN" sz="2000" b="1" baseline="-25000" dirty="0"/>
              <a:t>1</a:t>
            </a:r>
            <a:r>
              <a:rPr lang="en-US" altLang="zh-CN" sz="2000" b="1" dirty="0"/>
              <a:t> and exit angle α</a:t>
            </a:r>
            <a:r>
              <a:rPr lang="en-US" altLang="zh-CN" sz="2000" b="1" baseline="-25000" dirty="0"/>
              <a:t>2</a:t>
            </a:r>
            <a:r>
              <a:rPr lang="en-US" altLang="zh-CN" sz="2000" b="1" dirty="0"/>
              <a:t>:</a:t>
            </a:r>
            <a:endParaRPr lang="zh-CN" altLang="en-US" sz="2000" b="1" dirty="0"/>
          </a:p>
        </p:txBody>
      </p:sp>
      <p:graphicFrame>
        <p:nvGraphicFramePr>
          <p:cNvPr id="20" name="对象 19">
            <a:extLst>
              <a:ext uri="{FF2B5EF4-FFF2-40B4-BE49-F238E27FC236}">
                <a16:creationId xmlns:a16="http://schemas.microsoft.com/office/drawing/2014/main" xmlns="" id="{AB90AC6C-1C0C-4FD7-B3CE-3726FFA4B9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6818434"/>
              </p:ext>
            </p:extLst>
          </p:nvPr>
        </p:nvGraphicFramePr>
        <p:xfrm>
          <a:off x="4354341" y="3573016"/>
          <a:ext cx="1294838" cy="507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0" name="Equation" r:id="rId5" imgW="647419" imgH="253890" progId="Equation.DSMT4">
                  <p:embed/>
                </p:oleObj>
              </mc:Choice>
              <mc:Fallback>
                <p:oleObj name="Equation" r:id="rId5" imgW="647419" imgH="25389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4341" y="3573016"/>
                        <a:ext cx="1294838" cy="5077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对象 21">
            <a:extLst>
              <a:ext uri="{FF2B5EF4-FFF2-40B4-BE49-F238E27FC236}">
                <a16:creationId xmlns:a16="http://schemas.microsoft.com/office/drawing/2014/main" xmlns="" id="{1F950EFA-6CE6-4541-9D99-313F44B436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9204138"/>
              </p:ext>
            </p:extLst>
          </p:nvPr>
        </p:nvGraphicFramePr>
        <p:xfrm>
          <a:off x="6620086" y="3573016"/>
          <a:ext cx="1268898" cy="53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1" name="Equation" r:id="rId7" imgW="634449" imgH="266469" progId="Equation.DSMT4">
                  <p:embed/>
                </p:oleObj>
              </mc:Choice>
              <mc:Fallback>
                <p:oleObj name="Equation" r:id="rId7" imgW="634449" imgH="266469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0086" y="3573016"/>
                        <a:ext cx="1268898" cy="532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对象 23">
            <a:extLst>
              <a:ext uri="{FF2B5EF4-FFF2-40B4-BE49-F238E27FC236}">
                <a16:creationId xmlns:a16="http://schemas.microsoft.com/office/drawing/2014/main" xmlns="" id="{E0611DA4-A5EF-4813-A09A-E48DAE4D0E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2852742"/>
              </p:ext>
            </p:extLst>
          </p:nvPr>
        </p:nvGraphicFramePr>
        <p:xfrm>
          <a:off x="3749071" y="5454166"/>
          <a:ext cx="1650960" cy="96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2" name="Equation" r:id="rId9" imgW="825480" imgH="482400" progId="Equation.DSMT4">
                  <p:embed/>
                </p:oleObj>
              </mc:Choice>
              <mc:Fallback>
                <p:oleObj name="Equation" r:id="rId9" imgW="825480" imgH="48240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9071" y="5454166"/>
                        <a:ext cx="1650960" cy="96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对象 24">
            <a:extLst>
              <a:ext uri="{FF2B5EF4-FFF2-40B4-BE49-F238E27FC236}">
                <a16:creationId xmlns:a16="http://schemas.microsoft.com/office/drawing/2014/main" xmlns="" id="{10DDBC54-F666-4F22-B137-F2DD73ACEB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1209072"/>
              </p:ext>
            </p:extLst>
          </p:nvPr>
        </p:nvGraphicFramePr>
        <p:xfrm>
          <a:off x="5927658" y="5682566"/>
          <a:ext cx="13970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3" name="Equation" r:id="rId11" imgW="698400" imgH="253800" progId="Equation.DSMT4">
                  <p:embed/>
                </p:oleObj>
              </mc:Choice>
              <mc:Fallback>
                <p:oleObj name="Equation" r:id="rId11" imgW="698400" imgH="253800" progId="Equation.DSMT4">
                  <p:embed/>
                  <p:pic>
                    <p:nvPicPr>
                      <p:cNvPr id="24" name="对象 23">
                        <a:extLst>
                          <a:ext uri="{FF2B5EF4-FFF2-40B4-BE49-F238E27FC236}">
                            <a16:creationId xmlns:a16="http://schemas.microsoft.com/office/drawing/2014/main" xmlns="" id="{E0611DA4-A5EF-4813-A09A-E48DAE4D0EC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7658" y="5682566"/>
                        <a:ext cx="1397000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对象 25">
            <a:extLst>
              <a:ext uri="{FF2B5EF4-FFF2-40B4-BE49-F238E27FC236}">
                <a16:creationId xmlns:a16="http://schemas.microsoft.com/office/drawing/2014/main" xmlns="" id="{7F464703-DE36-416E-8920-F14E741E96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8938027"/>
              </p:ext>
            </p:extLst>
          </p:nvPr>
        </p:nvGraphicFramePr>
        <p:xfrm>
          <a:off x="7702872" y="5682566"/>
          <a:ext cx="11176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4" name="Equation" r:id="rId13" imgW="558720" imgH="253800" progId="Equation.DSMT4">
                  <p:embed/>
                </p:oleObj>
              </mc:Choice>
              <mc:Fallback>
                <p:oleObj name="Equation" r:id="rId13" imgW="558720" imgH="253800" progId="Equation.DSMT4">
                  <p:embed/>
                  <p:pic>
                    <p:nvPicPr>
                      <p:cNvPr id="25" name="对象 24">
                        <a:extLst>
                          <a:ext uri="{FF2B5EF4-FFF2-40B4-BE49-F238E27FC236}">
                            <a16:creationId xmlns:a16="http://schemas.microsoft.com/office/drawing/2014/main" xmlns="" id="{10DDBC54-F666-4F22-B137-F2DD73ACEBF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02872" y="5682566"/>
                        <a:ext cx="1117600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文本框 26">
            <a:extLst>
              <a:ext uri="{FF2B5EF4-FFF2-40B4-BE49-F238E27FC236}">
                <a16:creationId xmlns:a16="http://schemas.microsoft.com/office/drawing/2014/main" xmlns="" id="{088A98A8-08C6-4D22-AA86-CB92C45531C1}"/>
              </a:ext>
            </a:extLst>
          </p:cNvPr>
          <p:cNvSpPr txBox="1"/>
          <p:nvPr/>
        </p:nvSpPr>
        <p:spPr>
          <a:xfrm>
            <a:off x="5372785" y="5736511"/>
            <a:ext cx="5821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altLang="zh-CN" sz="2000" b="1" dirty="0"/>
              <a:t>and</a:t>
            </a:r>
            <a:endParaRPr lang="zh-CN" altLang="en-US" sz="2000" b="1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xmlns="" id="{0419FCBD-F44D-46E6-B734-63A3742DF120}"/>
              </a:ext>
            </a:extLst>
          </p:cNvPr>
          <p:cNvSpPr txBox="1"/>
          <p:nvPr/>
        </p:nvSpPr>
        <p:spPr>
          <a:xfrm>
            <a:off x="7297412" y="5736511"/>
            <a:ext cx="432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altLang="zh-CN" sz="2000" b="1" dirty="0"/>
              <a:t>if</a:t>
            </a:r>
            <a:endParaRPr lang="zh-CN" altLang="en-US" sz="2000" b="1" dirty="0"/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7963" y="3701151"/>
            <a:ext cx="3077933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43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xmlns="" id="{8DE98A05-A817-4DB3-BC98-0174450510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Magnetic scalar potential: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sz="2800" dirty="0"/>
          </a:p>
          <a:p>
            <a:r>
              <a:rPr lang="en-US" altLang="zh-CN" dirty="0"/>
              <a:t>Magnetic vector potential: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xmlns="" id="{BB9249BE-F028-4F79-B10D-940846836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Scalar potential and vector potential</a:t>
            </a:r>
            <a:endParaRPr lang="zh-CN" altLang="en-US" dirty="0"/>
          </a:p>
        </p:txBody>
      </p:sp>
      <p:graphicFrame>
        <p:nvGraphicFramePr>
          <p:cNvPr id="4" name="对象 3">
            <a:extLst>
              <a:ext uri="{FF2B5EF4-FFF2-40B4-BE49-F238E27FC236}">
                <a16:creationId xmlns:a16="http://schemas.microsoft.com/office/drawing/2014/main" xmlns="" id="{3FC9C15D-A437-4445-95C1-0C75B3F0B2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972607"/>
              </p:ext>
            </p:extLst>
          </p:nvPr>
        </p:nvGraphicFramePr>
        <p:xfrm>
          <a:off x="4185704" y="1628800"/>
          <a:ext cx="4445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5" name="Equation" r:id="rId3" imgW="2222280" imgH="419040" progId="Equation.DSMT4">
                  <p:embed/>
                </p:oleObj>
              </mc:Choice>
              <mc:Fallback>
                <p:oleObj name="Equation" r:id="rId3" imgW="2222280" imgH="419040" progId="Equation.DSMT4">
                  <p:embed/>
                  <p:pic>
                    <p:nvPicPr>
                      <p:cNvPr id="26" name="对象 25">
                        <a:extLst>
                          <a:ext uri="{FF2B5EF4-FFF2-40B4-BE49-F238E27FC236}">
                            <a16:creationId xmlns:a16="http://schemas.microsoft.com/office/drawing/2014/main" xmlns="" id="{7F464703-DE36-416E-8920-F14E741E96C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5704" y="1628800"/>
                        <a:ext cx="44450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5AD0DADB-FC14-4928-9E40-EE84FF32715E}"/>
              </a:ext>
            </a:extLst>
          </p:cNvPr>
          <p:cNvSpPr txBox="1"/>
          <p:nvPr/>
        </p:nvSpPr>
        <p:spPr>
          <a:xfrm>
            <a:off x="643000" y="1693957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2000" b="1" dirty="0"/>
              <a:t>For a static magnetic field with</a:t>
            </a:r>
            <a:br>
              <a:rPr lang="en-US" altLang="zh-CN" sz="2000" b="1" dirty="0"/>
            </a:br>
            <a:r>
              <a:rPr lang="en-US" altLang="zh-CN" sz="2000" b="1" dirty="0"/>
              <a:t>no current in the region: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1D0A4848-421E-454F-BBAB-5E381DF8BE64}"/>
              </a:ext>
            </a:extLst>
          </p:cNvPr>
          <p:cNvSpPr txBox="1"/>
          <p:nvPr/>
        </p:nvSpPr>
        <p:spPr>
          <a:xfrm>
            <a:off x="643000" y="2557605"/>
            <a:ext cx="8352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2000" b="1" dirty="0"/>
              <a:t>The magnet flux density can be described with the gradient of a scalar field:</a:t>
            </a: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xmlns="" id="{0CC7F3D6-7514-4042-A456-EE1505FB08E3}"/>
              </a:ext>
            </a:extLst>
          </p:cNvPr>
          <p:cNvSpPr/>
          <p:nvPr/>
        </p:nvSpPr>
        <p:spPr>
          <a:xfrm>
            <a:off x="4083663" y="1773443"/>
            <a:ext cx="976674" cy="548913"/>
          </a:xfrm>
          <a:prstGeom prst="ellipse">
            <a:avLst/>
          </a:pr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27613C9F-3077-477C-ACD0-9FFCCE1F7B35}"/>
              </a:ext>
            </a:extLst>
          </p:cNvPr>
          <p:cNvSpPr txBox="1"/>
          <p:nvPr/>
        </p:nvSpPr>
        <p:spPr>
          <a:xfrm>
            <a:off x="4075853" y="2240919"/>
            <a:ext cx="981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0000FF"/>
                </a:solidFill>
              </a:rPr>
              <a:t>Curl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  <p:graphicFrame>
        <p:nvGraphicFramePr>
          <p:cNvPr id="14" name="对象 13">
            <a:extLst>
              <a:ext uri="{FF2B5EF4-FFF2-40B4-BE49-F238E27FC236}">
                <a16:creationId xmlns:a16="http://schemas.microsoft.com/office/drawing/2014/main" xmlns="" id="{27FAAD28-137E-4DF3-A707-0DFEBA6D82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8290735"/>
              </p:ext>
            </p:extLst>
          </p:nvPr>
        </p:nvGraphicFramePr>
        <p:xfrm>
          <a:off x="2699792" y="2894689"/>
          <a:ext cx="40386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6" name="Equation" r:id="rId5" imgW="2019240" imgH="419040" progId="Equation.DSMT4">
                  <p:embed/>
                </p:oleObj>
              </mc:Choice>
              <mc:Fallback>
                <p:oleObj name="Equation" r:id="rId5" imgW="2019240" imgH="41904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9792" y="2894689"/>
                        <a:ext cx="40386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椭圆 14">
            <a:extLst>
              <a:ext uri="{FF2B5EF4-FFF2-40B4-BE49-F238E27FC236}">
                <a16:creationId xmlns:a16="http://schemas.microsoft.com/office/drawing/2014/main" xmlns="" id="{155F8F39-7161-4320-AAF2-08C5EEDCA835}"/>
              </a:ext>
            </a:extLst>
          </p:cNvPr>
          <p:cNvSpPr/>
          <p:nvPr/>
        </p:nvSpPr>
        <p:spPr>
          <a:xfrm>
            <a:off x="3635896" y="3120736"/>
            <a:ext cx="288032" cy="400110"/>
          </a:xfrm>
          <a:prstGeom prst="ellipse">
            <a:avLst/>
          </a:pr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xmlns="" id="{DDAC0C64-8495-4B94-A19B-B6C0E9413E7E}"/>
                  </a:ext>
                </a:extLst>
              </p:cNvPr>
              <p:cNvSpPr txBox="1"/>
              <p:nvPr/>
            </p:nvSpPr>
            <p:spPr>
              <a:xfrm>
                <a:off x="643000" y="4171185"/>
                <a:ext cx="3456384" cy="4383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altLang="zh-CN" sz="2000" b="1" dirty="0"/>
                  <a:t>For any vector field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</m:oMath>
                </a14:m>
                <a:r>
                  <a:rPr lang="en-US" altLang="zh-CN" sz="2000" b="1" dirty="0"/>
                  <a:t>:</a:t>
                </a: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DDAC0C64-8495-4B94-A19B-B6C0E9413E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000" y="4171185"/>
                <a:ext cx="3456384" cy="438390"/>
              </a:xfrm>
              <a:prstGeom prst="rect">
                <a:avLst/>
              </a:prstGeom>
              <a:blipFill>
                <a:blip r:embed="rId7"/>
                <a:stretch>
                  <a:fillRect l="-1764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7" name="对象 16">
            <a:extLst>
              <a:ext uri="{FF2B5EF4-FFF2-40B4-BE49-F238E27FC236}">
                <a16:creationId xmlns:a16="http://schemas.microsoft.com/office/drawing/2014/main" xmlns="" id="{8A3E5BBF-13F6-441A-A2E7-DD4A16BEB6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5087840"/>
              </p:ext>
            </p:extLst>
          </p:nvPr>
        </p:nvGraphicFramePr>
        <p:xfrm>
          <a:off x="3779912" y="4149080"/>
          <a:ext cx="19304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7" name="Equation" r:id="rId8" imgW="965160" imgH="241200" progId="Equation.DSMT4">
                  <p:embed/>
                </p:oleObj>
              </mc:Choice>
              <mc:Fallback>
                <p:oleObj name="Equation" r:id="rId8" imgW="965160" imgH="241200" progId="Equation.DSMT4">
                  <p:embed/>
                  <p:pic>
                    <p:nvPicPr>
                      <p:cNvPr id="4" name="对象 3">
                        <a:extLst>
                          <a:ext uri="{FF2B5EF4-FFF2-40B4-BE49-F238E27FC236}">
                            <a16:creationId xmlns:a16="http://schemas.microsoft.com/office/drawing/2014/main" xmlns="" id="{3FC9C15D-A437-4445-95C1-0C75B3F0B2C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912" y="4149080"/>
                        <a:ext cx="1930400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85F8E937-3595-4B78-99DB-E91B2969C6A9}"/>
              </a:ext>
            </a:extLst>
          </p:cNvPr>
          <p:cNvSpPr txBox="1"/>
          <p:nvPr/>
        </p:nvSpPr>
        <p:spPr>
          <a:xfrm>
            <a:off x="643000" y="4581128"/>
            <a:ext cx="7583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2000" b="1" dirty="0"/>
              <a:t>The magnet flux density can be derived from the curl of a vector field: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4968B7E5-5670-4240-B4B3-60D9136B0C68}"/>
              </a:ext>
            </a:extLst>
          </p:cNvPr>
          <p:cNvSpPr txBox="1"/>
          <p:nvPr/>
        </p:nvSpPr>
        <p:spPr>
          <a:xfrm>
            <a:off x="5868144" y="4190325"/>
            <a:ext cx="7362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2000" b="1" dirty="0"/>
              <a:t>and</a:t>
            </a:r>
          </a:p>
        </p:txBody>
      </p:sp>
      <p:graphicFrame>
        <p:nvGraphicFramePr>
          <p:cNvPr id="20" name="对象 19">
            <a:extLst>
              <a:ext uri="{FF2B5EF4-FFF2-40B4-BE49-F238E27FC236}">
                <a16:creationId xmlns:a16="http://schemas.microsoft.com/office/drawing/2014/main" xmlns="" id="{615E4753-F860-473D-8F41-5E3400754B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2017174"/>
              </p:ext>
            </p:extLst>
          </p:nvPr>
        </p:nvGraphicFramePr>
        <p:xfrm>
          <a:off x="6751638" y="4174480"/>
          <a:ext cx="12446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8" name="Equation" r:id="rId10" imgW="622080" imgH="215640" progId="Equation.DSMT4">
                  <p:embed/>
                </p:oleObj>
              </mc:Choice>
              <mc:Fallback>
                <p:oleObj name="Equation" r:id="rId10" imgW="622080" imgH="215640" progId="Equation.DSMT4">
                  <p:embed/>
                  <p:pic>
                    <p:nvPicPr>
                      <p:cNvPr id="17" name="对象 16">
                        <a:extLst>
                          <a:ext uri="{FF2B5EF4-FFF2-40B4-BE49-F238E27FC236}">
                            <a16:creationId xmlns:a16="http://schemas.microsoft.com/office/drawing/2014/main" xmlns="" id="{8A3E5BBF-13F6-441A-A2E7-DD4A16BEB64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1638" y="4174480"/>
                        <a:ext cx="1244600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xmlns="" id="{861E9963-3EEC-4551-8024-5A2182B40F88}"/>
              </a:ext>
            </a:extLst>
          </p:cNvPr>
          <p:cNvCxnSpPr/>
          <p:nvPr/>
        </p:nvCxnSpPr>
        <p:spPr>
          <a:xfrm>
            <a:off x="755576" y="2322356"/>
            <a:ext cx="2448272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xmlns="" id="{8558A80F-D332-4CBE-967C-6C0683891935}"/>
              </a:ext>
            </a:extLst>
          </p:cNvPr>
          <p:cNvSpPr txBox="1"/>
          <p:nvPr/>
        </p:nvSpPr>
        <p:spPr>
          <a:xfrm>
            <a:off x="577564" y="2257465"/>
            <a:ext cx="32743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</a:rPr>
              <a:t>For example: in vacuum chamber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graphicFrame>
        <p:nvGraphicFramePr>
          <p:cNvPr id="26" name="对象 25">
            <a:extLst>
              <a:ext uri="{FF2B5EF4-FFF2-40B4-BE49-F238E27FC236}">
                <a16:creationId xmlns:a16="http://schemas.microsoft.com/office/drawing/2014/main" xmlns="" id="{7555C84D-40EA-4D4B-A5D5-8AC04D441A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4821923"/>
              </p:ext>
            </p:extLst>
          </p:nvPr>
        </p:nvGraphicFramePr>
        <p:xfrm>
          <a:off x="873760" y="4869160"/>
          <a:ext cx="7396480" cy="1544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9" name="Equation" r:id="rId12" imgW="4622800" imgH="965200" progId="Equation.DSMT4">
                  <p:embed/>
                </p:oleObj>
              </mc:Choice>
              <mc:Fallback>
                <p:oleObj name="Equation" r:id="rId12" imgW="4622800" imgH="965200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3760" y="4869160"/>
                        <a:ext cx="7396480" cy="15443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椭圆 27">
            <a:extLst>
              <a:ext uri="{FF2B5EF4-FFF2-40B4-BE49-F238E27FC236}">
                <a16:creationId xmlns:a16="http://schemas.microsoft.com/office/drawing/2014/main" xmlns="" id="{08396450-547C-48AF-8F00-907D06267A26}"/>
              </a:ext>
            </a:extLst>
          </p:cNvPr>
          <p:cNvSpPr/>
          <p:nvPr/>
        </p:nvSpPr>
        <p:spPr>
          <a:xfrm>
            <a:off x="1650098" y="5387886"/>
            <a:ext cx="288032" cy="400110"/>
          </a:xfrm>
          <a:prstGeom prst="ellipse">
            <a:avLst/>
          </a:pr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350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xmlns="" id="{00CC85C1-6BC5-4D05-ADC0-62CB85057D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Laplace equation in the region with no current: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sz="800" dirty="0"/>
          </a:p>
          <a:p>
            <a:r>
              <a:rPr lang="en-US" altLang="zh-CN" dirty="0"/>
              <a:t>Poisson equation in the region with current: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xmlns="" id="{C41FB2FB-84BF-474D-8F76-076A94E90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/>
              <a:t>Laplace equation and Poisson equation</a:t>
            </a:r>
            <a:endParaRPr lang="zh-CN" altLang="en-US" sz="3600" dirty="0"/>
          </a:p>
        </p:txBody>
      </p:sp>
      <p:graphicFrame>
        <p:nvGraphicFramePr>
          <p:cNvPr id="4" name="对象 3">
            <a:extLst>
              <a:ext uri="{FF2B5EF4-FFF2-40B4-BE49-F238E27FC236}">
                <a16:creationId xmlns:a16="http://schemas.microsoft.com/office/drawing/2014/main" xmlns="" id="{2285EEEF-CA42-4275-A05B-4CDA534C90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0542060"/>
              </p:ext>
            </p:extLst>
          </p:nvPr>
        </p:nvGraphicFramePr>
        <p:xfrm>
          <a:off x="755576" y="1951112"/>
          <a:ext cx="35814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34" name="Equation" r:id="rId3" imgW="1790640" imgH="241200" progId="Equation.DSMT4">
                  <p:embed/>
                </p:oleObj>
              </mc:Choice>
              <mc:Fallback>
                <p:oleObj name="Equation" r:id="rId3" imgW="1790640" imgH="241200" progId="Equation.DSMT4">
                  <p:embed/>
                  <p:pic>
                    <p:nvPicPr>
                      <p:cNvPr id="14" name="对象 13">
                        <a:extLst>
                          <a:ext uri="{FF2B5EF4-FFF2-40B4-BE49-F238E27FC236}">
                            <a16:creationId xmlns:a16="http://schemas.microsoft.com/office/drawing/2014/main" xmlns="" id="{27FAAD28-137E-4DF3-A707-0DFEBA6D826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1951112"/>
                        <a:ext cx="3581400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xmlns="" id="{BC5C92F1-20AF-42FA-86E0-31BB65E639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1170166"/>
              </p:ext>
            </p:extLst>
          </p:nvPr>
        </p:nvGraphicFramePr>
        <p:xfrm>
          <a:off x="755576" y="2761964"/>
          <a:ext cx="53594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35" name="Equation" r:id="rId5" imgW="2679480" imgH="241200" progId="Equation.DSMT4">
                  <p:embed/>
                </p:oleObj>
              </mc:Choice>
              <mc:Fallback>
                <p:oleObj name="Equation" r:id="rId5" imgW="2679480" imgH="241200" progId="Equation.DSMT4">
                  <p:embed/>
                  <p:pic>
                    <p:nvPicPr>
                      <p:cNvPr id="17" name="对象 16">
                        <a:extLst>
                          <a:ext uri="{FF2B5EF4-FFF2-40B4-BE49-F238E27FC236}">
                            <a16:creationId xmlns:a16="http://schemas.microsoft.com/office/drawing/2014/main" xmlns="" id="{8A3E5BBF-13F6-441A-A2E7-DD4A16BEB64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2761964"/>
                        <a:ext cx="5359400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>
            <a:extLst>
              <a:ext uri="{FF2B5EF4-FFF2-40B4-BE49-F238E27FC236}">
                <a16:creationId xmlns:a16="http://schemas.microsoft.com/office/drawing/2014/main" xmlns="" id="{6B06E634-532E-4C82-9BDD-8473047C82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4289121"/>
              </p:ext>
            </p:extLst>
          </p:nvPr>
        </p:nvGraphicFramePr>
        <p:xfrm>
          <a:off x="3799656" y="3357240"/>
          <a:ext cx="12192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36" name="Equation" r:id="rId7" imgW="609480" imgH="215640" progId="Equation.DSMT4">
                  <p:embed/>
                </p:oleObj>
              </mc:Choice>
              <mc:Fallback>
                <p:oleObj name="Equation" r:id="rId7" imgW="609480" imgH="215640" progId="Equation.DSMT4">
                  <p:embed/>
                  <p:pic>
                    <p:nvPicPr>
                      <p:cNvPr id="5" name="对象 4">
                        <a:extLst>
                          <a:ext uri="{FF2B5EF4-FFF2-40B4-BE49-F238E27FC236}">
                            <a16:creationId xmlns:a16="http://schemas.microsoft.com/office/drawing/2014/main" xmlns="" id="{BC5C92F1-20AF-42FA-86E0-31BB65E6396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9656" y="3357240"/>
                        <a:ext cx="1219200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21C5DF2D-2F05-423B-998A-1A26D6B5FBB7}"/>
              </a:ext>
            </a:extLst>
          </p:cNvPr>
          <p:cNvSpPr txBox="1"/>
          <p:nvPr/>
        </p:nvSpPr>
        <p:spPr>
          <a:xfrm>
            <a:off x="683568" y="3388930"/>
            <a:ext cx="3116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2000" b="1" dirty="0"/>
              <a:t>Coulomb gauge used here:</a:t>
            </a:r>
          </a:p>
        </p:txBody>
      </p:sp>
      <p:sp>
        <p:nvSpPr>
          <p:cNvPr id="8" name="箭头: 右 7">
            <a:extLst>
              <a:ext uri="{FF2B5EF4-FFF2-40B4-BE49-F238E27FC236}">
                <a16:creationId xmlns:a16="http://schemas.microsoft.com/office/drawing/2014/main" xmlns="" id="{660A4F0B-3EC0-4C16-A273-636B87762D63}"/>
              </a:ext>
            </a:extLst>
          </p:cNvPr>
          <p:cNvSpPr/>
          <p:nvPr/>
        </p:nvSpPr>
        <p:spPr>
          <a:xfrm>
            <a:off x="4562500" y="2070537"/>
            <a:ext cx="432048" cy="243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9" name="对象 8">
            <a:extLst>
              <a:ext uri="{FF2B5EF4-FFF2-40B4-BE49-F238E27FC236}">
                <a16:creationId xmlns:a16="http://schemas.microsoft.com/office/drawing/2014/main" xmlns="" id="{4425BA68-3DB1-4E3F-9832-B1A86DBFF5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6358576"/>
              </p:ext>
            </p:extLst>
          </p:nvPr>
        </p:nvGraphicFramePr>
        <p:xfrm>
          <a:off x="5220072" y="1747912"/>
          <a:ext cx="34036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37" name="Equation" r:id="rId9" imgW="1701720" imgH="444240" progId="Equation.DSMT4">
                  <p:embed/>
                </p:oleObj>
              </mc:Choice>
              <mc:Fallback>
                <p:oleObj name="Equation" r:id="rId9" imgW="1701720" imgH="444240" progId="Equation.DSMT4">
                  <p:embed/>
                  <p:pic>
                    <p:nvPicPr>
                      <p:cNvPr id="4" name="对象 3">
                        <a:extLst>
                          <a:ext uri="{FF2B5EF4-FFF2-40B4-BE49-F238E27FC236}">
                            <a16:creationId xmlns:a16="http://schemas.microsoft.com/office/drawing/2014/main" xmlns="" id="{2285EEEF-CA42-4275-A05B-4CDA534C902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0072" y="1747912"/>
                        <a:ext cx="3403600" cy="889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对象 9">
            <a:extLst>
              <a:ext uri="{FF2B5EF4-FFF2-40B4-BE49-F238E27FC236}">
                <a16:creationId xmlns:a16="http://schemas.microsoft.com/office/drawing/2014/main" xmlns="" id="{C187DC76-AACA-4E19-8C20-C80EFA02D3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7191228"/>
              </p:ext>
            </p:extLst>
          </p:nvPr>
        </p:nvGraphicFramePr>
        <p:xfrm>
          <a:off x="7126808" y="2787364"/>
          <a:ext cx="11176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38" name="Equation" r:id="rId11" imgW="558720" imgH="215640" progId="Equation.DSMT4">
                  <p:embed/>
                </p:oleObj>
              </mc:Choice>
              <mc:Fallback>
                <p:oleObj name="Equation" r:id="rId11" imgW="558720" imgH="215640" progId="Equation.DSMT4">
                  <p:embed/>
                  <p:pic>
                    <p:nvPicPr>
                      <p:cNvPr id="5" name="对象 4">
                        <a:extLst>
                          <a:ext uri="{FF2B5EF4-FFF2-40B4-BE49-F238E27FC236}">
                            <a16:creationId xmlns:a16="http://schemas.microsoft.com/office/drawing/2014/main" xmlns="" id="{BC5C92F1-20AF-42FA-86E0-31BB65E6396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6808" y="2787364"/>
                        <a:ext cx="1117600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箭头: 右 10">
            <a:extLst>
              <a:ext uri="{FF2B5EF4-FFF2-40B4-BE49-F238E27FC236}">
                <a16:creationId xmlns:a16="http://schemas.microsoft.com/office/drawing/2014/main" xmlns="" id="{BB41ADEE-1921-467C-B5DD-6E225BD0375E}"/>
              </a:ext>
            </a:extLst>
          </p:cNvPr>
          <p:cNvSpPr/>
          <p:nvPr/>
        </p:nvSpPr>
        <p:spPr>
          <a:xfrm>
            <a:off x="6404868" y="2881389"/>
            <a:ext cx="432048" cy="243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箭头: 下 11">
            <a:extLst>
              <a:ext uri="{FF2B5EF4-FFF2-40B4-BE49-F238E27FC236}">
                <a16:creationId xmlns:a16="http://schemas.microsoft.com/office/drawing/2014/main" xmlns="" id="{763298CB-E8CD-4947-8907-4EFDAF59B729}"/>
              </a:ext>
            </a:extLst>
          </p:cNvPr>
          <p:cNvSpPr/>
          <p:nvPr/>
        </p:nvSpPr>
        <p:spPr>
          <a:xfrm rot="10800000">
            <a:off x="4094788" y="3178919"/>
            <a:ext cx="288032" cy="215901"/>
          </a:xfrm>
          <a:prstGeom prst="down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3" name="对象 12">
            <a:extLst>
              <a:ext uri="{FF2B5EF4-FFF2-40B4-BE49-F238E27FC236}">
                <a16:creationId xmlns:a16="http://schemas.microsoft.com/office/drawing/2014/main" xmlns="" id="{11CF8F93-6256-400F-B545-A7649D3336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9856252"/>
              </p:ext>
            </p:extLst>
          </p:nvPr>
        </p:nvGraphicFramePr>
        <p:xfrm>
          <a:off x="755576" y="4746600"/>
          <a:ext cx="55880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39" name="Equation" r:id="rId13" imgW="2793960" imgH="241200" progId="Equation.DSMT4">
                  <p:embed/>
                </p:oleObj>
              </mc:Choice>
              <mc:Fallback>
                <p:oleObj name="Equation" r:id="rId13" imgW="2793960" imgH="241200" progId="Equation.DSMT4">
                  <p:embed/>
                  <p:pic>
                    <p:nvPicPr>
                      <p:cNvPr id="5" name="对象 4">
                        <a:extLst>
                          <a:ext uri="{FF2B5EF4-FFF2-40B4-BE49-F238E27FC236}">
                            <a16:creationId xmlns:a16="http://schemas.microsoft.com/office/drawing/2014/main" xmlns="" id="{BC5C92F1-20AF-42FA-86E0-31BB65E6396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4746600"/>
                        <a:ext cx="5588000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对象 13">
            <a:extLst>
              <a:ext uri="{FF2B5EF4-FFF2-40B4-BE49-F238E27FC236}">
                <a16:creationId xmlns:a16="http://schemas.microsoft.com/office/drawing/2014/main" xmlns="" id="{B2F43210-2BF8-4AD2-A3F9-33B4679A11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296731"/>
              </p:ext>
            </p:extLst>
          </p:nvPr>
        </p:nvGraphicFramePr>
        <p:xfrm>
          <a:off x="7145673" y="4746600"/>
          <a:ext cx="15494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40" name="Equation" r:id="rId15" imgW="774360" imgH="241200" progId="Equation.DSMT4">
                  <p:embed/>
                </p:oleObj>
              </mc:Choice>
              <mc:Fallback>
                <p:oleObj name="Equation" r:id="rId15" imgW="774360" imgH="241200" progId="Equation.DSMT4">
                  <p:embed/>
                  <p:pic>
                    <p:nvPicPr>
                      <p:cNvPr id="10" name="对象 9">
                        <a:extLst>
                          <a:ext uri="{FF2B5EF4-FFF2-40B4-BE49-F238E27FC236}">
                            <a16:creationId xmlns:a16="http://schemas.microsoft.com/office/drawing/2014/main" xmlns="" id="{C187DC76-AACA-4E19-8C20-C80EFA02D3A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5673" y="4746600"/>
                        <a:ext cx="1549400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箭头: 右 14">
            <a:extLst>
              <a:ext uri="{FF2B5EF4-FFF2-40B4-BE49-F238E27FC236}">
                <a16:creationId xmlns:a16="http://schemas.microsoft.com/office/drawing/2014/main" xmlns="" id="{5466099B-3ABD-460D-B46C-D6030B29944E}"/>
              </a:ext>
            </a:extLst>
          </p:cNvPr>
          <p:cNvSpPr/>
          <p:nvPr/>
        </p:nvSpPr>
        <p:spPr>
          <a:xfrm>
            <a:off x="6561460" y="4866025"/>
            <a:ext cx="432048" cy="243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2153FB7A-E8C6-4E6D-8318-7E382AFA9599}"/>
              </a:ext>
            </a:extLst>
          </p:cNvPr>
          <p:cNvSpPr/>
          <p:nvPr/>
        </p:nvSpPr>
        <p:spPr>
          <a:xfrm>
            <a:off x="5220072" y="1747912"/>
            <a:ext cx="3475001" cy="82383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FB29A840-962D-453D-984F-FE844C0F37D7}"/>
              </a:ext>
            </a:extLst>
          </p:cNvPr>
          <p:cNvSpPr/>
          <p:nvPr/>
        </p:nvSpPr>
        <p:spPr>
          <a:xfrm>
            <a:off x="7126808" y="2775658"/>
            <a:ext cx="1117600" cy="4826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D791AAB2-FF83-4572-A418-9DD7C7553A2A}"/>
              </a:ext>
            </a:extLst>
          </p:cNvPr>
          <p:cNvSpPr/>
          <p:nvPr/>
        </p:nvSpPr>
        <p:spPr>
          <a:xfrm>
            <a:off x="7148146" y="4706694"/>
            <a:ext cx="1600317" cy="52250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9FAB4FE2-C3C3-439E-9457-9A910971F4EC}"/>
              </a:ext>
            </a:extLst>
          </p:cNvPr>
          <p:cNvSpPr txBox="1"/>
          <p:nvPr/>
        </p:nvSpPr>
        <p:spPr>
          <a:xfrm>
            <a:off x="779016" y="5580328"/>
            <a:ext cx="42835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2000" b="1" dirty="0"/>
              <a:t>The solution of the Poisson equation is:</a:t>
            </a:r>
          </a:p>
        </p:txBody>
      </p:sp>
      <p:graphicFrame>
        <p:nvGraphicFramePr>
          <p:cNvPr id="23" name="对象 22">
            <a:extLst>
              <a:ext uri="{FF2B5EF4-FFF2-40B4-BE49-F238E27FC236}">
                <a16:creationId xmlns:a16="http://schemas.microsoft.com/office/drawing/2014/main" xmlns="" id="{733414C4-7B1F-4D9B-9F0F-B0B2360FD5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1440152"/>
              </p:ext>
            </p:extLst>
          </p:nvPr>
        </p:nvGraphicFramePr>
        <p:xfrm>
          <a:off x="5189984" y="5272383"/>
          <a:ext cx="31750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41" name="Equation" r:id="rId17" imgW="1587240" imgH="507960" progId="Equation.DSMT4">
                  <p:embed/>
                </p:oleObj>
              </mc:Choice>
              <mc:Fallback>
                <p:oleObj name="Equation" r:id="rId17" imgW="1587240" imgH="507960" progId="Equation.DSMT4">
                  <p:embed/>
                  <p:pic>
                    <p:nvPicPr>
                      <p:cNvPr id="14" name="对象 13">
                        <a:extLst>
                          <a:ext uri="{FF2B5EF4-FFF2-40B4-BE49-F238E27FC236}">
                            <a16:creationId xmlns:a16="http://schemas.microsoft.com/office/drawing/2014/main" xmlns="" id="{B2F43210-2BF8-4AD2-A3F9-33B4679A11B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9984" y="5272383"/>
                        <a:ext cx="3175000" cy="1016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3967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nd meeting of HEPS-TF International Advisory Committee">
  <a:themeElements>
    <a:clrScheme name="框架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HEPSTF">
      <a:majorFont>
        <a:latin typeface="Times New Roman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框架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econd meeting of HEPS-TF International Advisory Committee" id="{F95D11FF-3983-4A8A-93A8-03B63316FD81}" vid="{F518D957-73DE-4B2A-BD09-006F161EB163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1st meeting of HEPS International Advisory Committee</Template>
  <TotalTime>39893</TotalTime>
  <Words>2782</Words>
  <Application>Microsoft Office PowerPoint</Application>
  <PresentationFormat>全屏显示(4:3)</PresentationFormat>
  <Paragraphs>629</Paragraphs>
  <Slides>58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58</vt:i4>
      </vt:variant>
    </vt:vector>
  </HeadingPairs>
  <TitlesOfParts>
    <vt:vector size="73" baseType="lpstr">
      <vt:lpstr>等线</vt:lpstr>
      <vt:lpstr>黑体</vt:lpstr>
      <vt:lpstr>楷体</vt:lpstr>
      <vt:lpstr>宋体</vt:lpstr>
      <vt:lpstr>微软雅黑</vt:lpstr>
      <vt:lpstr>Arial</vt:lpstr>
      <vt:lpstr>Calibri</vt:lpstr>
      <vt:lpstr>Cambria Math</vt:lpstr>
      <vt:lpstr>Times New Roman</vt:lpstr>
      <vt:lpstr>Wingdings</vt:lpstr>
      <vt:lpstr>Wingdings 2</vt:lpstr>
      <vt:lpstr>2nd meeting of HEPS-TF International Advisory Committee</vt:lpstr>
      <vt:lpstr>自定义设计方案</vt:lpstr>
      <vt:lpstr>Equation</vt:lpstr>
      <vt:lpstr>MathType 6.0 Equation</vt:lpstr>
      <vt:lpstr>Magnet Technology</vt:lpstr>
      <vt:lpstr>Contents</vt:lpstr>
      <vt:lpstr>Introduction</vt:lpstr>
      <vt:lpstr>Functions of magnets</vt:lpstr>
      <vt:lpstr>Functions of magnets</vt:lpstr>
      <vt:lpstr>Maxwell’s equations</vt:lpstr>
      <vt:lpstr>Principles of magnetic field</vt:lpstr>
      <vt:lpstr>Scalar potential and vector potential</vt:lpstr>
      <vt:lpstr>Laplace equation and Poisson equation</vt:lpstr>
      <vt:lpstr>Two-dimensional field</vt:lpstr>
      <vt:lpstr>Multipole magnetic field</vt:lpstr>
      <vt:lpstr>Magnetic scalar equipotential</vt:lpstr>
      <vt:lpstr>Contents</vt:lpstr>
      <vt:lpstr>Generate multipole with Iron</vt:lpstr>
      <vt:lpstr>Characteristics of multipoles</vt:lpstr>
      <vt:lpstr>Real magnet</vt:lpstr>
      <vt:lpstr>Field error – high order harmonics</vt:lpstr>
      <vt:lpstr>Shimming and Chamfering</vt:lpstr>
      <vt:lpstr>Magnet design – considerations</vt:lpstr>
      <vt:lpstr>Magnet design – excitation current</vt:lpstr>
      <vt:lpstr>Magnet design – cooling water</vt:lpstr>
      <vt:lpstr>Standardization and I-B curve</vt:lpstr>
      <vt:lpstr>Photos of HEPS magnets</vt:lpstr>
      <vt:lpstr>Contents</vt:lpstr>
      <vt:lpstr>Superconducting materials</vt:lpstr>
      <vt:lpstr>Generate multipoles with current</vt:lpstr>
      <vt:lpstr>Generate multipoles with current</vt:lpstr>
      <vt:lpstr>Superconducting magnet type</vt:lpstr>
      <vt:lpstr>Superconducting magnet type</vt:lpstr>
      <vt:lpstr>Superconducting magnet type</vt:lpstr>
      <vt:lpstr>Quench and quench protection</vt:lpstr>
      <vt:lpstr>Superconducting magnet of BEPCII</vt:lpstr>
      <vt:lpstr>Contents</vt:lpstr>
      <vt:lpstr>Permanent magnet materials</vt:lpstr>
      <vt:lpstr>Advantage and disadvantage of PM</vt:lpstr>
      <vt:lpstr>Generate multipole with pure PM</vt:lpstr>
      <vt:lpstr>Generate multipole with pure PM</vt:lpstr>
      <vt:lpstr>Field errors and correction method</vt:lpstr>
      <vt:lpstr>Hybrid magnet: PM+Iron</vt:lpstr>
      <vt:lpstr>BLG magnet of HEPS</vt:lpstr>
      <vt:lpstr>Future technology: strength tunable</vt:lpstr>
      <vt:lpstr>Contents</vt:lpstr>
      <vt:lpstr>Photos of measurement system</vt:lpstr>
      <vt:lpstr>NMR &amp; Hall probe system</vt:lpstr>
      <vt:lpstr>Rotating coil system</vt:lpstr>
      <vt:lpstr>Rotating coil system</vt:lpstr>
      <vt:lpstr>Rotating coil system</vt:lpstr>
      <vt:lpstr>Alignment in field measurement</vt:lpstr>
      <vt:lpstr>Automation in magnet measurement</vt:lpstr>
      <vt:lpstr>Effect of lab environment</vt:lpstr>
      <vt:lpstr>Contents</vt:lpstr>
      <vt:lpstr>Crosstalk studies in HEPS</vt:lpstr>
      <vt:lpstr>Crosstalk simulation and correction</vt:lpstr>
      <vt:lpstr>Interference of trim coil &amp; main coil </vt:lpstr>
      <vt:lpstr>Trim coil effect</vt:lpstr>
      <vt:lpstr>Codes for magnet design</vt:lpstr>
      <vt:lpstr>References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Ning ZHAO</dc:creator>
  <cp:lastModifiedBy>dengzy</cp:lastModifiedBy>
  <cp:revision>733</cp:revision>
  <dcterms:created xsi:type="dcterms:W3CDTF">2018-11-27T08:21:45Z</dcterms:created>
  <dcterms:modified xsi:type="dcterms:W3CDTF">2025-08-03T02:42:33Z</dcterms:modified>
</cp:coreProperties>
</file>