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handoutMasterIdLst>
    <p:handoutMasterId r:id="rId107"/>
  </p:handoutMasterIdLst>
  <p:sldIdLst>
    <p:sldId id="256" r:id="rId2"/>
    <p:sldId id="269" r:id="rId3"/>
    <p:sldId id="258" r:id="rId4"/>
    <p:sldId id="259" r:id="rId5"/>
    <p:sldId id="260" r:id="rId6"/>
    <p:sldId id="1347" r:id="rId7"/>
    <p:sldId id="268" r:id="rId8"/>
    <p:sldId id="261" r:id="rId9"/>
    <p:sldId id="262" r:id="rId10"/>
    <p:sldId id="1393" r:id="rId11"/>
    <p:sldId id="271" r:id="rId12"/>
    <p:sldId id="263" r:id="rId13"/>
    <p:sldId id="264" r:id="rId14"/>
    <p:sldId id="265" r:id="rId15"/>
    <p:sldId id="266" r:id="rId16"/>
    <p:sldId id="267" r:id="rId17"/>
    <p:sldId id="272" r:id="rId18"/>
    <p:sldId id="273" r:id="rId19"/>
    <p:sldId id="274" r:id="rId20"/>
    <p:sldId id="276" r:id="rId21"/>
    <p:sldId id="275" r:id="rId22"/>
    <p:sldId id="277" r:id="rId23"/>
    <p:sldId id="278" r:id="rId24"/>
    <p:sldId id="298" r:id="rId25"/>
    <p:sldId id="279" r:id="rId26"/>
    <p:sldId id="280" r:id="rId27"/>
    <p:sldId id="281" r:id="rId28"/>
    <p:sldId id="282" r:id="rId29"/>
    <p:sldId id="283" r:id="rId30"/>
    <p:sldId id="284" r:id="rId31"/>
    <p:sldId id="285" r:id="rId32"/>
    <p:sldId id="286" r:id="rId33"/>
    <p:sldId id="297" r:id="rId34"/>
    <p:sldId id="287" r:id="rId35"/>
    <p:sldId id="288" r:id="rId36"/>
    <p:sldId id="289" r:id="rId37"/>
    <p:sldId id="290" r:id="rId38"/>
    <p:sldId id="291" r:id="rId39"/>
    <p:sldId id="292" r:id="rId40"/>
    <p:sldId id="293" r:id="rId41"/>
    <p:sldId id="294" r:id="rId42"/>
    <p:sldId id="295" r:id="rId43"/>
    <p:sldId id="300" r:id="rId44"/>
    <p:sldId id="299" r:id="rId45"/>
    <p:sldId id="301" r:id="rId46"/>
    <p:sldId id="302" r:id="rId47"/>
    <p:sldId id="303" r:id="rId48"/>
    <p:sldId id="304" r:id="rId49"/>
    <p:sldId id="296" r:id="rId50"/>
    <p:sldId id="306" r:id="rId51"/>
    <p:sldId id="307" r:id="rId52"/>
    <p:sldId id="308" r:id="rId53"/>
    <p:sldId id="309" r:id="rId54"/>
    <p:sldId id="1312" r:id="rId55"/>
    <p:sldId id="1310" r:id="rId56"/>
    <p:sldId id="310" r:id="rId57"/>
    <p:sldId id="1311" r:id="rId58"/>
    <p:sldId id="1313" r:id="rId59"/>
    <p:sldId id="1314" r:id="rId60"/>
    <p:sldId id="1315" r:id="rId61"/>
    <p:sldId id="1316" r:id="rId62"/>
    <p:sldId id="1327" r:id="rId63"/>
    <p:sldId id="1317" r:id="rId64"/>
    <p:sldId id="1318" r:id="rId65"/>
    <p:sldId id="1320" r:id="rId66"/>
    <p:sldId id="1319" r:id="rId67"/>
    <p:sldId id="1322" r:id="rId68"/>
    <p:sldId id="1321" r:id="rId69"/>
    <p:sldId id="1323" r:id="rId70"/>
    <p:sldId id="1326" r:id="rId71"/>
    <p:sldId id="1324" r:id="rId72"/>
    <p:sldId id="1328" r:id="rId73"/>
    <p:sldId id="1329" r:id="rId74"/>
    <p:sldId id="1330" r:id="rId75"/>
    <p:sldId id="1331" r:id="rId76"/>
    <p:sldId id="1395" r:id="rId77"/>
    <p:sldId id="1396" r:id="rId78"/>
    <p:sldId id="1397" r:id="rId79"/>
    <p:sldId id="1332" r:id="rId80"/>
    <p:sldId id="1333" r:id="rId81"/>
    <p:sldId id="1334" r:id="rId82"/>
    <p:sldId id="1335" r:id="rId83"/>
    <p:sldId id="1336" r:id="rId84"/>
    <p:sldId id="1337" r:id="rId85"/>
    <p:sldId id="1338" r:id="rId86"/>
    <p:sldId id="1339" r:id="rId87"/>
    <p:sldId id="1341" r:id="rId88"/>
    <p:sldId id="1342" r:id="rId89"/>
    <p:sldId id="1343" r:id="rId90"/>
    <p:sldId id="1340" r:id="rId91"/>
    <p:sldId id="1344" r:id="rId92"/>
    <p:sldId id="1346" r:id="rId93"/>
    <p:sldId id="1345" r:id="rId94"/>
    <p:sldId id="1348" r:id="rId95"/>
    <p:sldId id="1349" r:id="rId96"/>
    <p:sldId id="1350" r:id="rId97"/>
    <p:sldId id="1351" r:id="rId98"/>
    <p:sldId id="1370" r:id="rId99"/>
    <p:sldId id="1390" r:id="rId100"/>
    <p:sldId id="1377" r:id="rId101"/>
    <p:sldId id="1391" r:id="rId102"/>
    <p:sldId id="1392" r:id="rId103"/>
    <p:sldId id="1380" r:id="rId104"/>
    <p:sldId id="1352" r:id="rId105"/>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D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7" autoAdjust="0"/>
    <p:restoredTop sz="95220" autoAdjust="0"/>
  </p:normalViewPr>
  <p:slideViewPr>
    <p:cSldViewPr snapToGrid="0">
      <p:cViewPr varScale="1">
        <p:scale>
          <a:sx n="81" d="100"/>
          <a:sy n="81" d="100"/>
        </p:scale>
        <p:origin x="519"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1FC2470-AA58-E046-5299-0A13EF6B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CDAD990-2BFC-B804-C36D-45D349EC9E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17B2F1-B7E8-41CE-A463-2D302A359A05}" type="datetimeFigureOut">
              <a:rPr lang="zh-CN" altLang="en-US" smtClean="0"/>
              <a:t>2025/7/31</a:t>
            </a:fld>
            <a:endParaRPr lang="zh-CN" altLang="en-US"/>
          </a:p>
        </p:txBody>
      </p:sp>
      <p:sp>
        <p:nvSpPr>
          <p:cNvPr id="4" name="页脚占位符 3">
            <a:extLst>
              <a:ext uri="{FF2B5EF4-FFF2-40B4-BE49-F238E27FC236}">
                <a16:creationId xmlns:a16="http://schemas.microsoft.com/office/drawing/2014/main" id="{AFEF6D76-4983-13C0-1AE5-DFFC0D3CFE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545D935E-94B8-9669-A193-9EDEB34652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5ED060-1123-45FC-9A03-D84733328B61}" type="slidenum">
              <a:rPr lang="zh-CN" altLang="en-US" smtClean="0"/>
              <a:t>‹#›</a:t>
            </a:fld>
            <a:endParaRPr lang="zh-CN" altLang="en-US"/>
          </a:p>
        </p:txBody>
      </p:sp>
    </p:spTree>
    <p:extLst>
      <p:ext uri="{BB962C8B-B14F-4D97-AF65-F5344CB8AC3E}">
        <p14:creationId xmlns:p14="http://schemas.microsoft.com/office/powerpoint/2010/main" val="1664115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1B3BA-ACBB-49AC-85D7-15EBD38FF3CC}" type="datetimeFigureOut">
              <a:rPr lang="zh-CN" altLang="en-US" smtClean="0"/>
              <a:t>2025/7/31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80E1E-6528-4FD0-8F69-B51BD685DF5F}" type="slidenum">
              <a:rPr lang="zh-CN" altLang="en-US" smtClean="0"/>
              <a:t>‹#›</a:t>
            </a:fld>
            <a:endParaRPr lang="zh-CN" altLang="en-US"/>
          </a:p>
        </p:txBody>
      </p:sp>
    </p:spTree>
    <p:extLst>
      <p:ext uri="{BB962C8B-B14F-4D97-AF65-F5344CB8AC3E}">
        <p14:creationId xmlns:p14="http://schemas.microsoft.com/office/powerpoint/2010/main" val="36932186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880E1E-6528-4FD0-8F69-B51BD685DF5F}" type="slidenum">
              <a:rPr lang="zh-CN" altLang="en-US" smtClean="0"/>
              <a:t>16</a:t>
            </a:fld>
            <a:endParaRPr lang="zh-CN" altLang="en-US"/>
          </a:p>
        </p:txBody>
      </p:sp>
    </p:spTree>
    <p:extLst>
      <p:ext uri="{BB962C8B-B14F-4D97-AF65-F5344CB8AC3E}">
        <p14:creationId xmlns:p14="http://schemas.microsoft.com/office/powerpoint/2010/main" val="329875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880E1E-6528-4FD0-8F69-B51BD685DF5F}" type="slidenum">
              <a:rPr lang="zh-CN" altLang="en-US" smtClean="0"/>
              <a:t>38</a:t>
            </a:fld>
            <a:endParaRPr lang="zh-CN" altLang="en-US"/>
          </a:p>
        </p:txBody>
      </p:sp>
    </p:spTree>
    <p:extLst>
      <p:ext uri="{BB962C8B-B14F-4D97-AF65-F5344CB8AC3E}">
        <p14:creationId xmlns:p14="http://schemas.microsoft.com/office/powerpoint/2010/main" val="229629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880E1E-6528-4FD0-8F69-B51BD685DF5F}" type="slidenum">
              <a:rPr lang="zh-CN" altLang="en-US" smtClean="0"/>
              <a:t>45</a:t>
            </a:fld>
            <a:endParaRPr lang="zh-CN" altLang="en-US"/>
          </a:p>
        </p:txBody>
      </p:sp>
    </p:spTree>
    <p:extLst>
      <p:ext uri="{BB962C8B-B14F-4D97-AF65-F5344CB8AC3E}">
        <p14:creationId xmlns:p14="http://schemas.microsoft.com/office/powerpoint/2010/main" val="221265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880E1E-6528-4FD0-8F69-B51BD685DF5F}" type="slidenum">
              <a:rPr lang="zh-CN" altLang="en-US" smtClean="0"/>
              <a:t>61</a:t>
            </a:fld>
            <a:endParaRPr lang="zh-CN" altLang="en-US"/>
          </a:p>
        </p:txBody>
      </p:sp>
    </p:spTree>
    <p:extLst>
      <p:ext uri="{BB962C8B-B14F-4D97-AF65-F5344CB8AC3E}">
        <p14:creationId xmlns:p14="http://schemas.microsoft.com/office/powerpoint/2010/main" val="215587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880E1E-6528-4FD0-8F69-B51BD685DF5F}" type="slidenum">
              <a:rPr lang="zh-CN" altLang="en-US" smtClean="0"/>
              <a:t>86</a:t>
            </a:fld>
            <a:endParaRPr lang="zh-CN" altLang="en-US"/>
          </a:p>
        </p:txBody>
      </p:sp>
    </p:spTree>
    <p:extLst>
      <p:ext uri="{BB962C8B-B14F-4D97-AF65-F5344CB8AC3E}">
        <p14:creationId xmlns:p14="http://schemas.microsoft.com/office/powerpoint/2010/main" val="77214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880E1E-6528-4FD0-8F69-B51BD685DF5F}" type="slidenum">
              <a:rPr lang="zh-CN" altLang="en-US" smtClean="0"/>
              <a:t>92</a:t>
            </a:fld>
            <a:endParaRPr lang="zh-CN" altLang="en-US"/>
          </a:p>
        </p:txBody>
      </p:sp>
    </p:spTree>
    <p:extLst>
      <p:ext uri="{BB962C8B-B14F-4D97-AF65-F5344CB8AC3E}">
        <p14:creationId xmlns:p14="http://schemas.microsoft.com/office/powerpoint/2010/main" val="299069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AE8F331-B183-40B5-BDDD-D1B194E14C66}" type="slidenum">
              <a:rPr lang="en-US" altLang="zh-CN" smtClean="0"/>
              <a:pPr/>
              <a:t>99</a:t>
            </a:fld>
            <a:endParaRPr lang="en-US" altLang="zh-CN" dirty="0"/>
          </a:p>
        </p:txBody>
      </p:sp>
    </p:spTree>
    <p:extLst>
      <p:ext uri="{BB962C8B-B14F-4D97-AF65-F5344CB8AC3E}">
        <p14:creationId xmlns:p14="http://schemas.microsoft.com/office/powerpoint/2010/main" val="320868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Arial" pitchFamily="34" charset="0"/>
                <a:ea typeface="宋体" pitchFamily="2" charset="-122"/>
                <a:cs typeface="+mn-cs"/>
              </a:rPr>
              <a:t>角色散机制利用了储存环中电子束垂直方向散角极小的特点，通过引入色散和角色散来大幅增强谐波转换效率，以获得纵向全相干、高亮度的短波长辐射脉冲。与常规</a:t>
            </a:r>
            <a:r>
              <a:rPr lang="en-US" sz="1200" kern="1200" dirty="0">
                <a:solidFill>
                  <a:schemeClr val="tx1"/>
                </a:solidFill>
                <a:effectLst/>
                <a:latin typeface="Arial" pitchFamily="34" charset="0"/>
                <a:ea typeface="宋体" pitchFamily="2" charset="-122"/>
                <a:cs typeface="+mn-cs"/>
              </a:rPr>
              <a:t>CHG</a:t>
            </a:r>
            <a:r>
              <a:rPr lang="zh-CN" altLang="en-US" sz="1200" kern="1200" dirty="0">
                <a:solidFill>
                  <a:schemeClr val="tx1"/>
                </a:solidFill>
                <a:effectLst/>
                <a:latin typeface="Arial" pitchFamily="34" charset="0"/>
                <a:ea typeface="宋体" pitchFamily="2" charset="-122"/>
                <a:cs typeface="+mn-cs"/>
              </a:rPr>
              <a:t>相比，角色散机制可以极大拓展输出波长覆盖范围，增加谐波辐射功率，改善辐射时间相干性（接近傅里叶转换极限）；同时角色散机制还可以大幅降低所需的种子激光功率，使得利用目前商业所能获得的</a:t>
            </a:r>
            <a:r>
              <a:rPr lang="en-US" sz="1200" kern="1200" dirty="0">
                <a:solidFill>
                  <a:schemeClr val="tx1"/>
                </a:solidFill>
                <a:effectLst/>
                <a:latin typeface="Arial" pitchFamily="34" charset="0"/>
                <a:ea typeface="宋体" pitchFamily="2" charset="-122"/>
                <a:cs typeface="+mn-cs"/>
              </a:rPr>
              <a:t>100 W</a:t>
            </a:r>
            <a:r>
              <a:rPr lang="zh-CN" altLang="en-US" sz="1200" kern="1200" dirty="0">
                <a:solidFill>
                  <a:schemeClr val="tx1"/>
                </a:solidFill>
                <a:effectLst/>
                <a:latin typeface="Arial" pitchFamily="34" charset="0"/>
                <a:ea typeface="宋体" pitchFamily="2" charset="-122"/>
                <a:cs typeface="+mn-cs"/>
              </a:rPr>
              <a:t>平均功率级激光器调制电子束实现高重复频率运行成为可能。</a:t>
            </a:r>
            <a:endParaRPr lang="en-US" dirty="0"/>
          </a:p>
        </p:txBody>
      </p:sp>
      <p:sp>
        <p:nvSpPr>
          <p:cNvPr id="4" name="灯片编号占位符 3"/>
          <p:cNvSpPr>
            <a:spLocks noGrp="1"/>
          </p:cNvSpPr>
          <p:nvPr>
            <p:ph type="sldNum" sz="quarter" idx="10"/>
          </p:nvPr>
        </p:nvSpPr>
        <p:spPr/>
        <p:txBody>
          <a:bodyPr/>
          <a:lstStyle/>
          <a:p>
            <a:fld id="{AAE8F331-B183-40B5-BDDD-D1B194E14C66}" type="slidenum">
              <a:rPr lang="en-US" altLang="zh-CN" smtClean="0"/>
              <a:pPr/>
              <a:t>103</a:t>
            </a:fld>
            <a:endParaRPr lang="en-US" altLang="zh-CN" dirty="0"/>
          </a:p>
        </p:txBody>
      </p:sp>
    </p:spTree>
    <p:extLst>
      <p:ext uri="{BB962C8B-B14F-4D97-AF65-F5344CB8AC3E}">
        <p14:creationId xmlns:p14="http://schemas.microsoft.com/office/powerpoint/2010/main" val="2160554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Rectangle 5"/>
          <p:cNvSpPr txBox="1">
            <a:spLocks noChangeArrowheads="1"/>
          </p:cNvSpPr>
          <p:nvPr/>
        </p:nvSpPr>
        <p:spPr bwMode="auto">
          <a:xfrm>
            <a:off x="4165600" y="6356351"/>
            <a:ext cx="3860800" cy="365125"/>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2000" dirty="0">
                <a:solidFill>
                  <a:srgbClr val="004098"/>
                </a:solidFill>
                <a:latin typeface="+mn-lt"/>
              </a:rPr>
              <a:t>http://www.sari.cas.cn</a:t>
            </a:r>
          </a:p>
        </p:txBody>
      </p:sp>
      <p:cxnSp>
        <p:nvCxnSpPr>
          <p:cNvPr id="5" name="直接连接符 4"/>
          <p:cNvCxnSpPr/>
          <p:nvPr/>
        </p:nvCxnSpPr>
        <p:spPr>
          <a:xfrm>
            <a:off x="1295400" y="981075"/>
            <a:ext cx="10896600" cy="0"/>
          </a:xfrm>
          <a:prstGeom prst="line">
            <a:avLst/>
          </a:prstGeom>
          <a:ln w="28575">
            <a:solidFill>
              <a:srgbClr val="00409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0" y="6165850"/>
            <a:ext cx="12192000" cy="0"/>
          </a:xfrm>
          <a:prstGeom prst="line">
            <a:avLst/>
          </a:prstGeom>
          <a:ln w="28575">
            <a:solidFill>
              <a:srgbClr val="004098"/>
            </a:solidFill>
          </a:ln>
        </p:spPr>
        <p:style>
          <a:lnRef idx="1">
            <a:schemeClr val="accent1"/>
          </a:lnRef>
          <a:fillRef idx="0">
            <a:schemeClr val="accent1"/>
          </a:fillRef>
          <a:effectRef idx="0">
            <a:schemeClr val="accent1"/>
          </a:effectRef>
          <a:fontRef idx="minor">
            <a:schemeClr val="tx1"/>
          </a:fontRef>
        </p:style>
      </p:cxnSp>
      <p:pic>
        <p:nvPicPr>
          <p:cNvPr id="7" name="图片 9" descr="sarilogo.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8415" y="6095206"/>
            <a:ext cx="38608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914400" y="3007909"/>
            <a:ext cx="10363200" cy="14700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3" name="副标题 2"/>
          <p:cNvSpPr>
            <a:spLocks noGrp="1"/>
          </p:cNvSpPr>
          <p:nvPr>
            <p:ph type="subTitle" idx="1"/>
          </p:nvPr>
        </p:nvSpPr>
        <p:spPr>
          <a:xfrm>
            <a:off x="1828800" y="4793128"/>
            <a:ext cx="8534400" cy="845671"/>
          </a:xfrm>
        </p:spPr>
        <p:txBody>
          <a:bodyPr/>
          <a:lstStyle>
            <a:lvl1pPr marL="0" indent="0" algn="ctr">
              <a:buNone/>
              <a:defRPr sz="1800">
                <a:solidFill>
                  <a:schemeClr val="tx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zh-CN" altLang="en-US" dirty="0"/>
          </a:p>
        </p:txBody>
      </p:sp>
      <p:sp>
        <p:nvSpPr>
          <p:cNvPr id="9" name="灯片编号占位符 5"/>
          <p:cNvSpPr>
            <a:spLocks noGrp="1"/>
          </p:cNvSpPr>
          <p:nvPr>
            <p:ph type="sldNum" sz="quarter" idx="11"/>
          </p:nvPr>
        </p:nvSpPr>
        <p:spPr>
          <a:xfrm>
            <a:off x="406400" y="6356351"/>
            <a:ext cx="2844800" cy="365125"/>
          </a:xfrm>
          <a:prstGeom prst="rect">
            <a:avLst/>
          </a:prstGeom>
        </p:spPr>
        <p:txBody>
          <a:bodyPr/>
          <a:lstStyle>
            <a:lvl1pPr>
              <a:defRPr>
                <a:latin typeface="+mn-lt"/>
              </a:defRPr>
            </a:lvl1pPr>
          </a:lstStyle>
          <a:p>
            <a:fld id="{DDAB8EDC-5247-4E96-93CC-002B17500A76}" type="slidenum">
              <a:rPr lang="zh-CN" altLang="en-US" smtClean="0"/>
              <a:pPr/>
              <a:t>‹#›</a:t>
            </a:fld>
            <a:endParaRPr lang="zh-CN" altLang="en-US"/>
          </a:p>
        </p:txBody>
      </p:sp>
      <p:pic>
        <p:nvPicPr>
          <p:cNvPr id="11" name="图片 10" descr="文本&#10;&#10;AI 生成的内容可能不正确。">
            <a:extLst>
              <a:ext uri="{FF2B5EF4-FFF2-40B4-BE49-F238E27FC236}">
                <a16:creationId xmlns:a16="http://schemas.microsoft.com/office/drawing/2014/main" id="{DEF1901A-5690-1C7C-EC4B-402CECAA6B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761847"/>
          </a:xfrm>
          <a:prstGeom prst="rect">
            <a:avLst/>
          </a:prstGeom>
        </p:spPr>
      </p:pic>
    </p:spTree>
    <p:extLst>
      <p:ext uri="{BB962C8B-B14F-4D97-AF65-F5344CB8AC3E}">
        <p14:creationId xmlns:p14="http://schemas.microsoft.com/office/powerpoint/2010/main" val="322603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621323"/>
            <a:ext cx="10972800" cy="613753"/>
          </a:xfrm>
        </p:spPr>
        <p:txBody>
          <a:bodyPr/>
          <a:lstStyle>
            <a:lvl1pPr>
              <a:defRPr sz="3600" b="1">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sp>
        <p:nvSpPr>
          <p:cNvPr id="3" name="内容占位符 2"/>
          <p:cNvSpPr>
            <a:spLocks noGrp="1"/>
          </p:cNvSpPr>
          <p:nvPr>
            <p:ph idx="1"/>
          </p:nvPr>
        </p:nvSpPr>
        <p:spPr>
          <a:xfrm>
            <a:off x="609600" y="1371600"/>
            <a:ext cx="10972800" cy="4754564"/>
          </a:xfrm>
        </p:spPr>
        <p:txBody>
          <a:bodyPr/>
          <a:lstStyle>
            <a:lvl1pPr>
              <a:defRPr sz="2000">
                <a:latin typeface="Times New Roman" panose="02020603050405020304" pitchFamily="18" charset="0"/>
                <a:ea typeface="微软雅黑" panose="020B0503020204020204" pitchFamily="34" charset="-122"/>
                <a:cs typeface="Times New Roman" panose="02020603050405020304" pitchFamily="18" charset="0"/>
              </a:defRPr>
            </a:lvl1pPr>
            <a:lvl2pPr>
              <a:defRPr sz="1800">
                <a:latin typeface="Times New Roman" panose="02020603050405020304" pitchFamily="18" charset="0"/>
                <a:ea typeface="微软雅黑" panose="020B0503020204020204" pitchFamily="34" charset="-122"/>
                <a:cs typeface="Times New Roman" panose="02020603050405020304" pitchFamily="18" charset="0"/>
              </a:defRPr>
            </a:lvl2pPr>
            <a:lvl3pPr>
              <a:defRPr sz="1600">
                <a:latin typeface="Times New Roman" panose="02020603050405020304" pitchFamily="18" charset="0"/>
                <a:ea typeface="微软雅黑" panose="020B0503020204020204" pitchFamily="34" charset="-122"/>
                <a:cs typeface="Times New Roman" panose="02020603050405020304" pitchFamily="18" charset="0"/>
              </a:defRPr>
            </a:lvl3pPr>
            <a:lvl4pPr>
              <a:defRPr sz="1400">
                <a:latin typeface="Times New Roman" panose="02020603050405020304" pitchFamily="18" charset="0"/>
                <a:ea typeface="微软雅黑" panose="020B0503020204020204" pitchFamily="34" charset="-122"/>
                <a:cs typeface="Times New Roman" panose="02020603050405020304" pitchFamily="18" charset="0"/>
              </a:defRPr>
            </a:lvl4pPr>
            <a:lvl5pPr>
              <a:defRPr sz="1400">
                <a:latin typeface="Times New Roman" panose="02020603050405020304" pitchFamily="18" charset="0"/>
                <a:ea typeface="微软雅黑" panose="020B0503020204020204" pitchFamily="34" charset="-122"/>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7" name="矩形 6">
            <a:extLst>
              <a:ext uri="{FF2B5EF4-FFF2-40B4-BE49-F238E27FC236}">
                <a16:creationId xmlns:a16="http://schemas.microsoft.com/office/drawing/2014/main" id="{6793A7AD-FA24-6D1D-8EF0-5875CF0FEEB3}"/>
              </a:ext>
            </a:extLst>
          </p:cNvPr>
          <p:cNvSpPr/>
          <p:nvPr userDrawn="1"/>
        </p:nvSpPr>
        <p:spPr>
          <a:xfrm>
            <a:off x="0" y="6492875"/>
            <a:ext cx="12192000" cy="365125"/>
          </a:xfrm>
          <a:prstGeom prst="rect">
            <a:avLst/>
          </a:prstGeom>
          <a:gradFill flip="none" rotWithShape="1">
            <a:gsLst>
              <a:gs pos="0">
                <a:srgbClr val="194D5A">
                  <a:shade val="30000"/>
                  <a:satMod val="115000"/>
                </a:srgbClr>
              </a:gs>
              <a:gs pos="50000">
                <a:srgbClr val="194D5A">
                  <a:shade val="67500"/>
                  <a:satMod val="115000"/>
                </a:srgbClr>
              </a:gs>
              <a:gs pos="100000">
                <a:srgbClr val="194D5A">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i="1" dirty="0"/>
              <a:t>OCPA2025, Khao Yai, Nakhon Ratchasima, Thailand, 07.29-08.07, 2025</a:t>
            </a:r>
            <a:endParaRPr lang="zh-CN" altLang="en-US" sz="1600" i="1" dirty="0"/>
          </a:p>
        </p:txBody>
      </p:sp>
      <p:sp>
        <p:nvSpPr>
          <p:cNvPr id="8" name="灯片编号占位符 5">
            <a:extLst>
              <a:ext uri="{FF2B5EF4-FFF2-40B4-BE49-F238E27FC236}">
                <a16:creationId xmlns:a16="http://schemas.microsoft.com/office/drawing/2014/main" id="{A2A8693A-0DBF-A4AD-8DDF-590EDBC34E0A}"/>
              </a:ext>
            </a:extLst>
          </p:cNvPr>
          <p:cNvSpPr>
            <a:spLocks noGrp="1"/>
          </p:cNvSpPr>
          <p:nvPr>
            <p:ph type="sldNum" sz="quarter" idx="12"/>
          </p:nvPr>
        </p:nvSpPr>
        <p:spPr>
          <a:xfrm>
            <a:off x="11488744" y="6512647"/>
            <a:ext cx="619112" cy="331932"/>
          </a:xfrm>
          <a:prstGeom prst="rect">
            <a:avLst/>
          </a:prstGeom>
        </p:spPr>
        <p:txBody>
          <a:bodyPr/>
          <a:lstStyle>
            <a:lvl1pPr>
              <a:defRPr sz="1600" b="1">
                <a:solidFill>
                  <a:schemeClr val="bg1"/>
                </a:solidFill>
              </a:defRPr>
            </a:lvl1pPr>
          </a:lstStyle>
          <a:p>
            <a:fld id="{DDAB8EDC-5247-4E96-93CC-002B17500A76}" type="slidenum">
              <a:rPr lang="zh-CN" altLang="en-US" smtClean="0"/>
              <a:pPr/>
              <a:t>‹#›</a:t>
            </a:fld>
            <a:endParaRPr lang="zh-CN" altLang="en-US" dirty="0"/>
          </a:p>
        </p:txBody>
      </p:sp>
    </p:spTree>
    <p:extLst>
      <p:ext uri="{BB962C8B-B14F-4D97-AF65-F5344CB8AC3E}">
        <p14:creationId xmlns:p14="http://schemas.microsoft.com/office/powerpoint/2010/main" val="192999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9163"/>
            <a:ext cx="10972800" cy="777221"/>
          </a:xfrm>
        </p:spPr>
        <p:txBody>
          <a:bodyPr/>
          <a:lstStyle>
            <a:lvl1pPr>
              <a:defRPr sz="4000" b="1">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sp>
        <p:nvSpPr>
          <p:cNvPr id="8" name="矩形 7">
            <a:extLst>
              <a:ext uri="{FF2B5EF4-FFF2-40B4-BE49-F238E27FC236}">
                <a16:creationId xmlns:a16="http://schemas.microsoft.com/office/drawing/2014/main" id="{47168760-1FBC-6482-9D68-A1EE63470EEF}"/>
              </a:ext>
            </a:extLst>
          </p:cNvPr>
          <p:cNvSpPr/>
          <p:nvPr userDrawn="1"/>
        </p:nvSpPr>
        <p:spPr>
          <a:xfrm>
            <a:off x="0" y="6492875"/>
            <a:ext cx="12192000" cy="365125"/>
          </a:xfrm>
          <a:prstGeom prst="rect">
            <a:avLst/>
          </a:prstGeom>
          <a:gradFill flip="none" rotWithShape="1">
            <a:gsLst>
              <a:gs pos="0">
                <a:srgbClr val="194D5A">
                  <a:shade val="30000"/>
                  <a:satMod val="115000"/>
                </a:srgbClr>
              </a:gs>
              <a:gs pos="50000">
                <a:srgbClr val="194D5A">
                  <a:shade val="67500"/>
                  <a:satMod val="115000"/>
                </a:srgbClr>
              </a:gs>
              <a:gs pos="100000">
                <a:srgbClr val="194D5A">
                  <a:shade val="100000"/>
                  <a:satMod val="115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i="1" dirty="0"/>
              <a:t>OCPA2025, Khao Yai, Nakhon Ratchasima, Thailand, 07.29-08.07, 2025</a:t>
            </a:r>
            <a:endParaRPr lang="zh-CN" altLang="en-US" sz="1600" i="1" dirty="0"/>
          </a:p>
        </p:txBody>
      </p:sp>
      <p:sp>
        <p:nvSpPr>
          <p:cNvPr id="3" name="灯片编号占位符 5">
            <a:extLst>
              <a:ext uri="{FF2B5EF4-FFF2-40B4-BE49-F238E27FC236}">
                <a16:creationId xmlns:a16="http://schemas.microsoft.com/office/drawing/2014/main" id="{1AEBB926-113A-85C5-CE16-C05833C24682}"/>
              </a:ext>
            </a:extLst>
          </p:cNvPr>
          <p:cNvSpPr>
            <a:spLocks noGrp="1"/>
          </p:cNvSpPr>
          <p:nvPr>
            <p:ph type="sldNum" sz="quarter" idx="12"/>
          </p:nvPr>
        </p:nvSpPr>
        <p:spPr>
          <a:xfrm>
            <a:off x="11488744" y="6512647"/>
            <a:ext cx="619112" cy="331932"/>
          </a:xfrm>
          <a:prstGeom prst="rect">
            <a:avLst/>
          </a:prstGeom>
        </p:spPr>
        <p:txBody>
          <a:bodyPr/>
          <a:lstStyle>
            <a:lvl1pPr>
              <a:defRPr sz="1600" b="1">
                <a:solidFill>
                  <a:schemeClr val="bg1"/>
                </a:solidFill>
              </a:defRPr>
            </a:lvl1pPr>
          </a:lstStyle>
          <a:p>
            <a:fld id="{DDAB8EDC-5247-4E96-93CC-002B17500A76}" type="slidenum">
              <a:rPr lang="zh-CN" altLang="en-US" smtClean="0"/>
              <a:pPr/>
              <a:t>‹#›</a:t>
            </a:fld>
            <a:endParaRPr lang="zh-CN" altLang="en-US" dirty="0"/>
          </a:p>
        </p:txBody>
      </p:sp>
    </p:spTree>
    <p:extLst>
      <p:ext uri="{BB962C8B-B14F-4D97-AF65-F5344CB8AC3E}">
        <p14:creationId xmlns:p14="http://schemas.microsoft.com/office/powerpoint/2010/main" val="179322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A6DB7FD-0622-885D-8236-0F158077F760}"/>
              </a:ext>
            </a:extLst>
          </p:cNvPr>
          <p:cNvSpPr/>
          <p:nvPr userDrawn="1"/>
        </p:nvSpPr>
        <p:spPr>
          <a:xfrm>
            <a:off x="0" y="6492875"/>
            <a:ext cx="12192000" cy="365125"/>
          </a:xfrm>
          <a:prstGeom prst="rect">
            <a:avLst/>
          </a:prstGeom>
          <a:gradFill flip="none" rotWithShape="1">
            <a:gsLst>
              <a:gs pos="0">
                <a:srgbClr val="194D5A">
                  <a:shade val="30000"/>
                  <a:satMod val="115000"/>
                </a:srgbClr>
              </a:gs>
              <a:gs pos="50000">
                <a:srgbClr val="194D5A">
                  <a:shade val="67500"/>
                  <a:satMod val="115000"/>
                </a:srgbClr>
              </a:gs>
              <a:gs pos="100000">
                <a:srgbClr val="194D5A">
                  <a:shade val="100000"/>
                  <a:satMod val="115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i="1" dirty="0"/>
              <a:t>OCPA2025, Khao Yai, Nakhon Ratchasima, Thailand, 07.29-08.07, 2025</a:t>
            </a:r>
            <a:endParaRPr lang="zh-CN" altLang="en-US" sz="1600" i="1" dirty="0"/>
          </a:p>
        </p:txBody>
      </p:sp>
      <p:sp>
        <p:nvSpPr>
          <p:cNvPr id="3" name="灯片编号占位符 5">
            <a:extLst>
              <a:ext uri="{FF2B5EF4-FFF2-40B4-BE49-F238E27FC236}">
                <a16:creationId xmlns:a16="http://schemas.microsoft.com/office/drawing/2014/main" id="{9592B3E4-AB79-E7D0-851D-2554BEC5D0DD}"/>
              </a:ext>
            </a:extLst>
          </p:cNvPr>
          <p:cNvSpPr>
            <a:spLocks noGrp="1"/>
          </p:cNvSpPr>
          <p:nvPr>
            <p:ph type="sldNum" sz="quarter" idx="12"/>
          </p:nvPr>
        </p:nvSpPr>
        <p:spPr>
          <a:xfrm>
            <a:off x="11488744" y="6512647"/>
            <a:ext cx="619112" cy="331932"/>
          </a:xfrm>
          <a:prstGeom prst="rect">
            <a:avLst/>
          </a:prstGeom>
        </p:spPr>
        <p:txBody>
          <a:bodyPr/>
          <a:lstStyle>
            <a:lvl1pPr>
              <a:defRPr sz="1600" b="1">
                <a:solidFill>
                  <a:schemeClr val="bg1"/>
                </a:solidFill>
              </a:defRPr>
            </a:lvl1pPr>
          </a:lstStyle>
          <a:p>
            <a:fld id="{DDAB8EDC-5247-4E96-93CC-002B17500A76}" type="slidenum">
              <a:rPr lang="zh-CN" altLang="en-US" smtClean="0"/>
              <a:pPr/>
              <a:t>‹#›</a:t>
            </a:fld>
            <a:endParaRPr lang="zh-CN" altLang="en-US" dirty="0"/>
          </a:p>
        </p:txBody>
      </p:sp>
    </p:spTree>
    <p:extLst>
      <p:ext uri="{BB962C8B-B14F-4D97-AF65-F5344CB8AC3E}">
        <p14:creationId xmlns:p14="http://schemas.microsoft.com/office/powerpoint/2010/main" val="466408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7" name="文本占位符 2"/>
          <p:cNvSpPr>
            <a:spLocks noGrp="1"/>
          </p:cNvSpPr>
          <p:nvPr>
            <p:ph type="body" idx="1"/>
          </p:nvPr>
        </p:nvSpPr>
        <p:spPr bwMode="auto">
          <a:xfrm>
            <a:off x="609600" y="1243107"/>
            <a:ext cx="10972800" cy="488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7" name="图片 9" descr="sarilogo.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 y="1"/>
            <a:ext cx="390861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00052"/>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hdr="0" ftr="0" dt="0"/>
  <p:txStyles>
    <p:titleStyle>
      <a:lvl1pPr algn="ctr" rtl="0" eaLnBrk="1" fontAlgn="base" hangingPunct="1">
        <a:spcBef>
          <a:spcPct val="0"/>
        </a:spcBef>
        <a:spcAft>
          <a:spcPct val="0"/>
        </a:spcAft>
        <a:defRPr sz="4000"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4400">
          <a:solidFill>
            <a:schemeClr val="tx1"/>
          </a:solidFill>
          <a:latin typeface="Calibri" pitchFamily="34" charset="0"/>
          <a:ea typeface="宋体" charset="-122"/>
        </a:defRPr>
      </a:lvl2pPr>
      <a:lvl3pPr algn="ctr" rtl="0" eaLnBrk="1" fontAlgn="base" hangingPunct="1">
        <a:spcBef>
          <a:spcPct val="0"/>
        </a:spcBef>
        <a:spcAft>
          <a:spcPct val="0"/>
        </a:spcAft>
        <a:defRPr sz="4400">
          <a:solidFill>
            <a:schemeClr val="tx1"/>
          </a:solidFill>
          <a:latin typeface="Calibri" pitchFamily="34" charset="0"/>
          <a:ea typeface="宋体" charset="-122"/>
        </a:defRPr>
      </a:lvl3pPr>
      <a:lvl4pPr algn="ctr" rtl="0" eaLnBrk="1" fontAlgn="base" hangingPunct="1">
        <a:spcBef>
          <a:spcPct val="0"/>
        </a:spcBef>
        <a:spcAft>
          <a:spcPct val="0"/>
        </a:spcAft>
        <a:defRPr sz="4400">
          <a:solidFill>
            <a:schemeClr val="tx1"/>
          </a:solidFill>
          <a:latin typeface="Calibri" pitchFamily="34" charset="0"/>
          <a:ea typeface="宋体" charset="-122"/>
        </a:defRPr>
      </a:lvl4pPr>
      <a:lvl5pPr algn="ctr" rtl="0" eaLnBrk="1" fontAlgn="base" hangingPunct="1">
        <a:spcBef>
          <a:spcPct val="0"/>
        </a:spcBef>
        <a:spcAft>
          <a:spcPct val="0"/>
        </a:spcAft>
        <a:defRPr sz="4400">
          <a:solidFill>
            <a:schemeClr val="tx1"/>
          </a:solidFill>
          <a:latin typeface="Calibri" pitchFamily="34" charset="0"/>
          <a:ea typeface="宋体" charset="-122"/>
        </a:defRPr>
      </a:lvl5pPr>
      <a:lvl6pPr marL="457200" algn="ctr" rtl="0" eaLnBrk="1" fontAlgn="base" hangingPunct="1">
        <a:spcBef>
          <a:spcPct val="0"/>
        </a:spcBef>
        <a:spcAft>
          <a:spcPct val="0"/>
        </a:spcAft>
        <a:defRPr sz="4400">
          <a:solidFill>
            <a:schemeClr val="tx1"/>
          </a:solidFill>
          <a:latin typeface="Calibri" pitchFamily="34" charset="0"/>
          <a:ea typeface="宋体" charset="-122"/>
        </a:defRPr>
      </a:lvl6pPr>
      <a:lvl7pPr marL="914400" algn="ctr" rtl="0" eaLnBrk="1" fontAlgn="base" hangingPunct="1">
        <a:spcBef>
          <a:spcPct val="0"/>
        </a:spcBef>
        <a:spcAft>
          <a:spcPct val="0"/>
        </a:spcAft>
        <a:defRPr sz="4400">
          <a:solidFill>
            <a:schemeClr val="tx1"/>
          </a:solidFill>
          <a:latin typeface="Calibri" pitchFamily="34" charset="0"/>
          <a:ea typeface="宋体" charset="-122"/>
        </a:defRPr>
      </a:lvl7pPr>
      <a:lvl8pPr marL="1371600" algn="ctr" rtl="0" eaLnBrk="1" fontAlgn="base" hangingPunct="1">
        <a:spcBef>
          <a:spcPct val="0"/>
        </a:spcBef>
        <a:spcAft>
          <a:spcPct val="0"/>
        </a:spcAft>
        <a:defRPr sz="4400">
          <a:solidFill>
            <a:schemeClr val="tx1"/>
          </a:solidFill>
          <a:latin typeface="Calibri" pitchFamily="34" charset="0"/>
          <a:ea typeface="宋体" charset="-122"/>
        </a:defRPr>
      </a:lvl8pPr>
      <a:lvl9pPr marL="1828800" algn="ctr" rtl="0" eaLnBrk="1" fontAlgn="base" hangingPunct="1">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0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oleObject" Target="../embeddings/oleObject1.bin"/><Relationship Id="rId7" Type="http://schemas.openxmlformats.org/officeDocument/2006/relationships/image" Target="../media/image74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30.png"/><Relationship Id="rId11" Type="http://schemas.openxmlformats.org/officeDocument/2006/relationships/image" Target="../media/image80.png"/><Relationship Id="rId5" Type="http://schemas.openxmlformats.org/officeDocument/2006/relationships/image" Target="../media/image720.png"/><Relationship Id="rId10" Type="http://schemas.openxmlformats.org/officeDocument/2006/relationships/image" Target="../media/image79.png"/><Relationship Id="rId4" Type="http://schemas.openxmlformats.org/officeDocument/2006/relationships/image" Target="../media/image76.wmf"/><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30.png"/><Relationship Id="rId4" Type="http://schemas.openxmlformats.org/officeDocument/2006/relationships/image" Target="../media/image9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0.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7.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emf"/><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gif"/></Relationships>
</file>

<file path=ppt/slides/_rels/slide5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1.wmf"/><Relationship Id="rId7" Type="http://schemas.openxmlformats.org/officeDocument/2006/relationships/image" Target="../media/image155.wmf"/><Relationship Id="rId2" Type="http://schemas.openxmlformats.org/officeDocument/2006/relationships/image" Target="../media/image150.wmf"/><Relationship Id="rId1" Type="http://schemas.openxmlformats.org/officeDocument/2006/relationships/slideLayout" Target="../slideLayouts/slideLayout2.xml"/><Relationship Id="rId6" Type="http://schemas.openxmlformats.org/officeDocument/2006/relationships/image" Target="../media/image154.wmf"/><Relationship Id="rId5" Type="http://schemas.openxmlformats.org/officeDocument/2006/relationships/image" Target="../media/image153.wmf"/><Relationship Id="rId4" Type="http://schemas.openxmlformats.org/officeDocument/2006/relationships/image" Target="../media/image152.wmf"/></Relationships>
</file>

<file path=ppt/slides/_rels/slide5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0.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61.png"/><Relationship Id="rId9" Type="http://schemas.openxmlformats.org/officeDocument/2006/relationships/image" Target="../media/image1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80.png"/><Relationship Id="rId1" Type="http://schemas.openxmlformats.org/officeDocument/2006/relationships/slideLayout" Target="../slideLayouts/slideLayout2.xml"/><Relationship Id="rId4" Type="http://schemas.openxmlformats.org/officeDocument/2006/relationships/image" Target="../media/image1890.png"/></Relationships>
</file>

<file path=ppt/slides/_rels/slide8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8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90.png"/><Relationship Id="rId5" Type="http://schemas.openxmlformats.org/officeDocument/2006/relationships/image" Target="../media/image196.png"/><Relationship Id="rId4" Type="http://schemas.openxmlformats.org/officeDocument/2006/relationships/image" Target="../media/image195.png"/></Relationships>
</file>

<file path=ppt/slides/_rels/slide87.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0.png"/><Relationship Id="rId4" Type="http://schemas.openxmlformats.org/officeDocument/2006/relationships/image" Target="../media/image199.png"/></Relationships>
</file>

<file path=ppt/slides/_rels/slide88.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89.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0.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9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png"/></Relationships>
</file>

<file path=ppt/slides/_rels/slide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9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76C291-94F3-4FAA-B6A7-3D746CE53E81}"/>
              </a:ext>
            </a:extLst>
          </p:cNvPr>
          <p:cNvSpPr>
            <a:spLocks noGrp="1"/>
          </p:cNvSpPr>
          <p:nvPr>
            <p:ph type="ctrTitle"/>
          </p:nvPr>
        </p:nvSpPr>
        <p:spPr>
          <a:xfrm>
            <a:off x="914400" y="3007909"/>
            <a:ext cx="10363200" cy="1368559"/>
          </a:xfrm>
        </p:spPr>
        <p:txBody>
          <a:bodyPr/>
          <a:lstStyle/>
          <a:p>
            <a:r>
              <a:rPr lang="en-US" altLang="zh-CN" b="1" dirty="0"/>
              <a:t>FEL principle (G8)</a:t>
            </a:r>
            <a:endParaRPr lang="zh-CN" altLang="en-US" b="1" dirty="0"/>
          </a:p>
        </p:txBody>
      </p:sp>
      <p:sp>
        <p:nvSpPr>
          <p:cNvPr id="3" name="副标题 2">
            <a:extLst>
              <a:ext uri="{FF2B5EF4-FFF2-40B4-BE49-F238E27FC236}">
                <a16:creationId xmlns:a16="http://schemas.microsoft.com/office/drawing/2014/main" id="{F53EBA7E-2895-C209-E0CC-65EF1BBB9DD7}"/>
              </a:ext>
            </a:extLst>
          </p:cNvPr>
          <p:cNvSpPr>
            <a:spLocks noGrp="1"/>
          </p:cNvSpPr>
          <p:nvPr>
            <p:ph type="subTitle" idx="1"/>
          </p:nvPr>
        </p:nvSpPr>
        <p:spPr>
          <a:xfrm>
            <a:off x="1828800" y="4477934"/>
            <a:ext cx="8534400" cy="1023262"/>
          </a:xfrm>
        </p:spPr>
        <p:txBody>
          <a:bodyPr/>
          <a:lstStyle/>
          <a:p>
            <a:r>
              <a:rPr lang="en-US" altLang="zh-CN" dirty="0"/>
              <a:t>Tao Liu (liut@sari.ac.cn)</a:t>
            </a:r>
          </a:p>
          <a:p>
            <a:r>
              <a:rPr lang="en-US" altLang="zh-CN" dirty="0"/>
              <a:t>Shanghai Advanced Research Institute, Chinese Academy of Sciences</a:t>
            </a:r>
          </a:p>
          <a:p>
            <a:r>
              <a:rPr lang="en-US" altLang="zh-CN" dirty="0"/>
              <a:t>OCPA2025, Khao Yai, Nakhon Ratchasima, Thailand, 07.29-08.07, 2025</a:t>
            </a:r>
            <a:endParaRPr lang="zh-CN" altLang="en-US" dirty="0"/>
          </a:p>
        </p:txBody>
      </p:sp>
      <p:sp>
        <p:nvSpPr>
          <p:cNvPr id="4" name="灯片编号占位符 3">
            <a:extLst>
              <a:ext uri="{FF2B5EF4-FFF2-40B4-BE49-F238E27FC236}">
                <a16:creationId xmlns:a16="http://schemas.microsoft.com/office/drawing/2014/main" id="{FC2C0EA9-2C06-697C-676F-517E6E07BCDC}"/>
              </a:ext>
            </a:extLst>
          </p:cNvPr>
          <p:cNvSpPr>
            <a:spLocks noGrp="1"/>
          </p:cNvSpPr>
          <p:nvPr>
            <p:ph type="sldNum" sz="quarter" idx="11"/>
          </p:nvPr>
        </p:nvSpPr>
        <p:spPr/>
        <p:txBody>
          <a:bodyPr/>
          <a:lstStyle/>
          <a:p>
            <a:fld id="{DDAB8EDC-5247-4E96-93CC-002B17500A76}" type="slidenum">
              <a:rPr lang="zh-CN" altLang="en-US" smtClean="0"/>
              <a:pPr/>
              <a:t>1</a:t>
            </a:fld>
            <a:endParaRPr lang="zh-CN" altLang="en-US"/>
          </a:p>
        </p:txBody>
      </p:sp>
    </p:spTree>
    <p:extLst>
      <p:ext uri="{BB962C8B-B14F-4D97-AF65-F5344CB8AC3E}">
        <p14:creationId xmlns:p14="http://schemas.microsoft.com/office/powerpoint/2010/main" val="3251680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EE17EB-AE73-2E89-3D2B-5A5EE372B9CD}"/>
              </a:ext>
            </a:extLst>
          </p:cNvPr>
          <p:cNvSpPr>
            <a:spLocks noGrp="1"/>
          </p:cNvSpPr>
          <p:nvPr>
            <p:ph type="title"/>
          </p:nvPr>
        </p:nvSpPr>
        <p:spPr/>
        <p:txBody>
          <a:bodyPr/>
          <a:lstStyle/>
          <a:p>
            <a:r>
              <a:rPr lang="en-US" altLang="zh-CN" dirty="0"/>
              <a:t>Undulator Radiation Brightness</a:t>
            </a:r>
            <a:endParaRPr lang="zh-CN" altLang="en-US" dirty="0"/>
          </a:p>
        </p:txBody>
      </p:sp>
      <p:sp>
        <p:nvSpPr>
          <p:cNvPr id="3" name="内容占位符 2">
            <a:extLst>
              <a:ext uri="{FF2B5EF4-FFF2-40B4-BE49-F238E27FC236}">
                <a16:creationId xmlns:a16="http://schemas.microsoft.com/office/drawing/2014/main" id="{FF180762-C9C5-F015-F97A-68D90A96007B}"/>
              </a:ext>
            </a:extLst>
          </p:cNvPr>
          <p:cNvSpPr>
            <a:spLocks noGrp="1"/>
          </p:cNvSpPr>
          <p:nvPr>
            <p:ph idx="1"/>
          </p:nvPr>
        </p:nvSpPr>
        <p:spPr/>
        <p:txBody>
          <a:bodyPr/>
          <a:lstStyle/>
          <a:p>
            <a:r>
              <a:rPr lang="en-US" altLang="zh-CN" dirty="0"/>
              <a:t>Brightness definition</a:t>
            </a:r>
            <a:r>
              <a:rPr lang="zh-CN" altLang="en-US" dirty="0"/>
              <a:t>：</a:t>
            </a:r>
          </a:p>
          <a:p>
            <a:pPr lvl="1"/>
            <a:r>
              <a:rPr lang="en-US" altLang="zh-CN" dirty="0"/>
              <a:t>B=(spectral flux)÷(transverse phase space area)</a:t>
            </a:r>
            <a:endParaRPr lang="zh-CN" altLang="en-US" dirty="0"/>
          </a:p>
          <a:p>
            <a:r>
              <a:rPr lang="en-US" altLang="zh-CN" dirty="0"/>
              <a:t>Undulator Radiation Brightness</a:t>
            </a:r>
            <a:r>
              <a:rPr lang="zh-CN" altLang="en-US" dirty="0"/>
              <a:t>：</a:t>
            </a:r>
          </a:p>
          <a:p>
            <a:endParaRPr lang="zh-CN" altLang="en-US" dirty="0"/>
          </a:p>
        </p:txBody>
      </p:sp>
      <p:sp>
        <p:nvSpPr>
          <p:cNvPr id="4" name="灯片编号占位符 3">
            <a:extLst>
              <a:ext uri="{FF2B5EF4-FFF2-40B4-BE49-F238E27FC236}">
                <a16:creationId xmlns:a16="http://schemas.microsoft.com/office/drawing/2014/main" id="{EDD62717-DE86-88AC-EF9C-FB4B25C84DD5}"/>
              </a:ext>
            </a:extLst>
          </p:cNvPr>
          <p:cNvSpPr>
            <a:spLocks noGrp="1"/>
          </p:cNvSpPr>
          <p:nvPr>
            <p:ph type="sldNum" sz="quarter" idx="12"/>
          </p:nvPr>
        </p:nvSpPr>
        <p:spPr/>
        <p:txBody>
          <a:bodyPr/>
          <a:lstStyle/>
          <a:p>
            <a:fld id="{DDAB8EDC-5247-4E96-93CC-002B17500A76}" type="slidenum">
              <a:rPr lang="zh-CN" altLang="en-US" smtClean="0"/>
              <a:pPr/>
              <a:t>10</a:t>
            </a:fld>
            <a:endParaRPr lang="zh-CN" altLang="en-US" dirty="0"/>
          </a:p>
        </p:txBody>
      </p:sp>
      <p:pic>
        <p:nvPicPr>
          <p:cNvPr id="5" name="图片 4">
            <a:extLst>
              <a:ext uri="{FF2B5EF4-FFF2-40B4-BE49-F238E27FC236}">
                <a16:creationId xmlns:a16="http://schemas.microsoft.com/office/drawing/2014/main" id="{6387D098-33D4-E5B0-6675-A273D55132F8}"/>
              </a:ext>
            </a:extLst>
          </p:cNvPr>
          <p:cNvPicPr>
            <a:picLocks noChangeAspect="1"/>
          </p:cNvPicPr>
          <p:nvPr/>
        </p:nvPicPr>
        <p:blipFill>
          <a:blip r:embed="rId2"/>
          <a:stretch>
            <a:fillRect/>
          </a:stretch>
        </p:blipFill>
        <p:spPr>
          <a:xfrm>
            <a:off x="7986409" y="1720967"/>
            <a:ext cx="3595991" cy="4376584"/>
          </a:xfrm>
          <a:prstGeom prst="rect">
            <a:avLst/>
          </a:prstGeom>
        </p:spPr>
      </p:pic>
      <p:pic>
        <p:nvPicPr>
          <p:cNvPr id="6" name="图片 5">
            <a:extLst>
              <a:ext uri="{FF2B5EF4-FFF2-40B4-BE49-F238E27FC236}">
                <a16:creationId xmlns:a16="http://schemas.microsoft.com/office/drawing/2014/main" id="{3425A078-217C-6CC3-3926-884CDEA7EB85}"/>
              </a:ext>
            </a:extLst>
          </p:cNvPr>
          <p:cNvPicPr>
            <a:picLocks noChangeAspect="1"/>
          </p:cNvPicPr>
          <p:nvPr/>
        </p:nvPicPr>
        <p:blipFill>
          <a:blip r:embed="rId3"/>
          <a:stretch>
            <a:fillRect/>
          </a:stretch>
        </p:blipFill>
        <p:spPr>
          <a:xfrm>
            <a:off x="3052821" y="2418393"/>
            <a:ext cx="2847996" cy="514354"/>
          </a:xfrm>
          <a:prstGeom prst="rect">
            <a:avLst/>
          </a:prstGeom>
        </p:spPr>
      </p:pic>
      <p:grpSp>
        <p:nvGrpSpPr>
          <p:cNvPr id="11" name="组合 10">
            <a:extLst>
              <a:ext uri="{FF2B5EF4-FFF2-40B4-BE49-F238E27FC236}">
                <a16:creationId xmlns:a16="http://schemas.microsoft.com/office/drawing/2014/main" id="{16E5BD34-5B83-937D-A6B4-B7FEF342EE14}"/>
              </a:ext>
            </a:extLst>
          </p:cNvPr>
          <p:cNvGrpSpPr/>
          <p:nvPr/>
        </p:nvGrpSpPr>
        <p:grpSpPr>
          <a:xfrm>
            <a:off x="896141" y="2893788"/>
            <a:ext cx="6670711" cy="3549450"/>
            <a:chOff x="896141" y="2893788"/>
            <a:chExt cx="6670711" cy="3549450"/>
          </a:xfrm>
        </p:grpSpPr>
        <p:pic>
          <p:nvPicPr>
            <p:cNvPr id="7" name="图片 6">
              <a:extLst>
                <a:ext uri="{FF2B5EF4-FFF2-40B4-BE49-F238E27FC236}">
                  <a16:creationId xmlns:a16="http://schemas.microsoft.com/office/drawing/2014/main" id="{794E66EC-A848-EB0D-1A15-ED7528276056}"/>
                </a:ext>
              </a:extLst>
            </p:cNvPr>
            <p:cNvPicPr>
              <a:picLocks noChangeAspect="1"/>
            </p:cNvPicPr>
            <p:nvPr/>
          </p:nvPicPr>
          <p:blipFill>
            <a:blip r:embed="rId4"/>
            <a:stretch>
              <a:fillRect/>
            </a:stretch>
          </p:blipFill>
          <p:spPr>
            <a:xfrm>
              <a:off x="896141" y="2893788"/>
              <a:ext cx="6670711" cy="3549450"/>
            </a:xfrm>
            <a:prstGeom prst="rect">
              <a:avLst/>
            </a:prstGeom>
          </p:spPr>
        </p:pic>
        <p:sp>
          <p:nvSpPr>
            <p:cNvPr id="8" name="文本框 7">
              <a:extLst>
                <a:ext uri="{FF2B5EF4-FFF2-40B4-BE49-F238E27FC236}">
                  <a16:creationId xmlns:a16="http://schemas.microsoft.com/office/drawing/2014/main" id="{0EFB24F6-9A39-DAA7-6EF6-4AD74FF86B94}"/>
                </a:ext>
              </a:extLst>
            </p:cNvPr>
            <p:cNvSpPr txBox="1"/>
            <p:nvPr/>
          </p:nvSpPr>
          <p:spPr>
            <a:xfrm>
              <a:off x="3266780" y="3943286"/>
              <a:ext cx="83868" cy="261610"/>
            </a:xfrm>
            <a:prstGeom prst="rect">
              <a:avLst/>
            </a:prstGeom>
            <a:solidFill>
              <a:schemeClr val="bg1"/>
            </a:solidFill>
          </p:spPr>
          <p:txBody>
            <a:bodyPr wrap="none" rtlCol="0">
              <a:spAutoFit/>
            </a:bodyPr>
            <a:lstStyle/>
            <a:p>
              <a:pPr algn="ctr"/>
              <a:r>
                <a:rPr lang="en-US" altLang="zh-CN" sz="1100" dirty="0"/>
                <a:t>9</a:t>
              </a:r>
              <a:endParaRPr lang="zh-CN" altLang="en-US" sz="1100" dirty="0"/>
            </a:p>
          </p:txBody>
        </p:sp>
        <p:sp>
          <p:nvSpPr>
            <p:cNvPr id="9" name="文本框 8">
              <a:extLst>
                <a:ext uri="{FF2B5EF4-FFF2-40B4-BE49-F238E27FC236}">
                  <a16:creationId xmlns:a16="http://schemas.microsoft.com/office/drawing/2014/main" id="{91C3E253-6388-3DD1-33D8-225213FE30C2}"/>
                </a:ext>
              </a:extLst>
            </p:cNvPr>
            <p:cNvSpPr txBox="1"/>
            <p:nvPr/>
          </p:nvSpPr>
          <p:spPr>
            <a:xfrm>
              <a:off x="4349093" y="3948698"/>
              <a:ext cx="159434" cy="261610"/>
            </a:xfrm>
            <a:prstGeom prst="rect">
              <a:avLst/>
            </a:prstGeom>
            <a:solidFill>
              <a:schemeClr val="bg1"/>
            </a:solidFill>
          </p:spPr>
          <p:txBody>
            <a:bodyPr wrap="none" rtlCol="0">
              <a:spAutoFit/>
            </a:bodyPr>
            <a:lstStyle/>
            <a:p>
              <a:pPr algn="ctr"/>
              <a:r>
                <a:rPr lang="en-US" altLang="zh-CN" sz="1100" dirty="0"/>
                <a:t>11</a:t>
              </a:r>
              <a:endParaRPr lang="zh-CN" altLang="en-US" sz="1100" dirty="0"/>
            </a:p>
          </p:txBody>
        </p:sp>
        <p:sp>
          <p:nvSpPr>
            <p:cNvPr id="10" name="文本框 9">
              <a:extLst>
                <a:ext uri="{FF2B5EF4-FFF2-40B4-BE49-F238E27FC236}">
                  <a16:creationId xmlns:a16="http://schemas.microsoft.com/office/drawing/2014/main" id="{F8D77D03-2251-97B7-E7F4-5D5C18DD0F58}"/>
                </a:ext>
              </a:extLst>
            </p:cNvPr>
            <p:cNvSpPr txBox="1"/>
            <p:nvPr/>
          </p:nvSpPr>
          <p:spPr>
            <a:xfrm>
              <a:off x="6036044" y="4062184"/>
              <a:ext cx="76244" cy="261610"/>
            </a:xfrm>
            <a:prstGeom prst="rect">
              <a:avLst/>
            </a:prstGeom>
            <a:solidFill>
              <a:schemeClr val="bg1"/>
            </a:solidFill>
          </p:spPr>
          <p:txBody>
            <a:bodyPr wrap="none" rtlCol="0">
              <a:spAutoFit/>
            </a:bodyPr>
            <a:lstStyle/>
            <a:p>
              <a:pPr algn="ctr"/>
              <a:r>
                <a:rPr lang="en-US" altLang="zh-CN" sz="1100" dirty="0"/>
                <a:t>2</a:t>
              </a:r>
              <a:endParaRPr lang="zh-CN" altLang="en-US" sz="1100" dirty="0"/>
            </a:p>
          </p:txBody>
        </p:sp>
      </p:grpSp>
    </p:spTree>
    <p:extLst>
      <p:ext uri="{BB962C8B-B14F-4D97-AF65-F5344CB8AC3E}">
        <p14:creationId xmlns:p14="http://schemas.microsoft.com/office/powerpoint/2010/main" val="31212030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p:cNvSpPr>
            <a:spLocks noGrp="1"/>
          </p:cNvSpPr>
          <p:nvPr>
            <p:ph idx="1"/>
          </p:nvPr>
        </p:nvSpPr>
        <p:spPr>
          <a:xfrm>
            <a:off x="6672064" y="1624856"/>
            <a:ext cx="3750864" cy="2027532"/>
          </a:xfrm>
        </p:spPr>
        <p:txBody>
          <a:bodyPr/>
          <a:lstStyle/>
          <a:p>
            <a:pPr algn="just">
              <a:spcBef>
                <a:spcPct val="0"/>
              </a:spcBef>
              <a:buFont typeface="Wingdings" panose="05000000000000000000" pitchFamily="2" charset="2"/>
              <a:buChar char="p"/>
            </a:pPr>
            <a:r>
              <a:rPr lang="en-US" altLang="zh-CN" sz="1600" dirty="0">
                <a:latin typeface="微软雅黑" panose="020B0503020204020204" pitchFamily="34" charset="-122"/>
              </a:rPr>
              <a:t>T. I. Smith, et al., Journal of Applied Physics, </a:t>
            </a:r>
            <a:r>
              <a:rPr lang="en-US" altLang="zh-CN" sz="1600" b="1" dirty="0">
                <a:latin typeface="微软雅黑" panose="020B0503020204020204" pitchFamily="34" charset="-122"/>
              </a:rPr>
              <a:t>50</a:t>
            </a:r>
            <a:r>
              <a:rPr lang="en-US" altLang="zh-CN" sz="1600" dirty="0">
                <a:latin typeface="微软雅黑" panose="020B0503020204020204" pitchFamily="34" charset="-122"/>
              </a:rPr>
              <a:t> (1979) 4580.</a:t>
            </a:r>
          </a:p>
          <a:p>
            <a:pPr algn="just">
              <a:spcBef>
                <a:spcPct val="0"/>
              </a:spcBef>
              <a:buFont typeface="Wingdings" panose="05000000000000000000" pitchFamily="2" charset="2"/>
              <a:buChar char="p"/>
            </a:pPr>
            <a:r>
              <a:rPr lang="en-US" altLang="zh-CN" sz="1600" dirty="0">
                <a:latin typeface="微软雅黑" panose="020B0503020204020204" pitchFamily="34" charset="-122"/>
              </a:rPr>
              <a:t>N. Kroll, et al., IEEE Journal of quantum Electronics, </a:t>
            </a:r>
            <a:r>
              <a:rPr lang="en-US" altLang="zh-CN" sz="1600" b="1" dirty="0">
                <a:latin typeface="微软雅黑" panose="020B0503020204020204" pitchFamily="34" charset="-122"/>
              </a:rPr>
              <a:t>17 </a:t>
            </a:r>
            <a:r>
              <a:rPr lang="en-US" altLang="zh-CN" sz="1600" dirty="0">
                <a:latin typeface="微软雅黑" panose="020B0503020204020204" pitchFamily="34" charset="-122"/>
              </a:rPr>
              <a:t>(1981) 1496.</a:t>
            </a:r>
          </a:p>
          <a:p>
            <a:pPr algn="just">
              <a:spcBef>
                <a:spcPct val="0"/>
              </a:spcBef>
              <a:buFont typeface="Wingdings" panose="05000000000000000000" pitchFamily="2" charset="2"/>
              <a:buChar char="p"/>
            </a:pPr>
            <a:endParaRPr lang="en-US" altLang="zh-CN" sz="1600" dirty="0">
              <a:latin typeface="微软雅黑" panose="020B0503020204020204" pitchFamily="34" charset="-122"/>
            </a:endParaRPr>
          </a:p>
          <a:p>
            <a:pPr algn="just">
              <a:spcBef>
                <a:spcPct val="0"/>
              </a:spcBef>
              <a:buFont typeface="Wingdings" panose="05000000000000000000" pitchFamily="2" charset="2"/>
              <a:buChar char="p"/>
            </a:pPr>
            <a:r>
              <a:rPr lang="en-US" altLang="zh-CN" sz="1600" dirty="0">
                <a:latin typeface="微软雅黑" panose="020B0503020204020204" pitchFamily="34" charset="-122"/>
              </a:rPr>
              <a:t>Z. Huang, et al, Physical Review Letter, </a:t>
            </a:r>
            <a:r>
              <a:rPr lang="en-US" altLang="zh-CN" sz="1600" b="1" dirty="0">
                <a:latin typeface="微软雅黑" panose="020B0503020204020204" pitchFamily="34" charset="-122"/>
              </a:rPr>
              <a:t>109</a:t>
            </a:r>
            <a:r>
              <a:rPr lang="en-US" altLang="zh-CN" sz="1600" dirty="0">
                <a:latin typeface="微软雅黑" panose="020B0503020204020204" pitchFamily="34" charset="-122"/>
              </a:rPr>
              <a:t> (2012) 204801.</a:t>
            </a:r>
          </a:p>
        </p:txBody>
      </p:sp>
      <p:grpSp>
        <p:nvGrpSpPr>
          <p:cNvPr id="8" name="组合 7"/>
          <p:cNvGrpSpPr/>
          <p:nvPr/>
        </p:nvGrpSpPr>
        <p:grpSpPr>
          <a:xfrm>
            <a:off x="1775521" y="1434226"/>
            <a:ext cx="1418261" cy="2301335"/>
            <a:chOff x="2483768" y="1863155"/>
            <a:chExt cx="1418261" cy="2301335"/>
          </a:xfrm>
        </p:grpSpPr>
        <p:sp>
          <p:nvSpPr>
            <p:cNvPr id="46" name="Rectangle 20"/>
            <p:cNvSpPr/>
            <p:nvPr/>
          </p:nvSpPr>
          <p:spPr>
            <a:xfrm flipV="1">
              <a:off x="2483768" y="1863155"/>
              <a:ext cx="1418261" cy="9794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400" b="1" dirty="0">
                  <a:solidFill>
                    <a:srgbClr val="FF0000"/>
                  </a:solidFill>
                  <a:latin typeface="微软雅黑" panose="020B0503020204020204" pitchFamily="34" charset="-122"/>
                  <a:ea typeface="微软雅黑" panose="020B0503020204020204" pitchFamily="34" charset="-122"/>
                </a:rPr>
                <a:t>N</a:t>
              </a:r>
            </a:p>
          </p:txBody>
        </p:sp>
        <p:sp>
          <p:nvSpPr>
            <p:cNvPr id="49" name="Rectangle 16"/>
            <p:cNvSpPr/>
            <p:nvPr/>
          </p:nvSpPr>
          <p:spPr>
            <a:xfrm>
              <a:off x="2483768" y="3181162"/>
              <a:ext cx="1418261" cy="9833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400" b="1" dirty="0">
                  <a:solidFill>
                    <a:srgbClr val="FF0000"/>
                  </a:solidFill>
                  <a:latin typeface="微软雅黑" panose="020B0503020204020204" pitchFamily="34" charset="-122"/>
                  <a:ea typeface="微软雅黑" panose="020B0503020204020204" pitchFamily="34" charset="-122"/>
                </a:rPr>
                <a:t>S</a:t>
              </a:r>
            </a:p>
          </p:txBody>
        </p:sp>
        <p:sp>
          <p:nvSpPr>
            <p:cNvPr id="50" name="Oval 23"/>
            <p:cNvSpPr/>
            <p:nvPr/>
          </p:nvSpPr>
          <p:spPr>
            <a:xfrm>
              <a:off x="2759031" y="2933764"/>
              <a:ext cx="609600" cy="152400"/>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n>
                  <a:solidFill>
                    <a:srgbClr val="00B050"/>
                  </a:solidFill>
                </a:ln>
                <a:solidFill>
                  <a:srgbClr val="0070C0"/>
                </a:solidFill>
                <a:latin typeface="微软雅黑" panose="020B0503020204020204" pitchFamily="34" charset="-122"/>
                <a:ea typeface="微软雅黑" panose="020B0503020204020204" pitchFamily="34" charset="-122"/>
              </a:endParaRPr>
            </a:p>
          </p:txBody>
        </p:sp>
        <p:cxnSp>
          <p:nvCxnSpPr>
            <p:cNvPr id="53" name="Straight Arrow Connector 22"/>
            <p:cNvCxnSpPr/>
            <p:nvPr/>
          </p:nvCxnSpPr>
          <p:spPr>
            <a:xfrm>
              <a:off x="3063831" y="3005434"/>
              <a:ext cx="50005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3553440" y="2831450"/>
              <a:ext cx="304892" cy="338554"/>
            </a:xfrm>
            <a:prstGeom prst="rect">
              <a:avLst/>
            </a:prstGeom>
            <a:noFill/>
          </p:spPr>
          <p:txBody>
            <a:bodyPr wrap="none" rtlCol="0">
              <a:spAutoFit/>
            </a:bodyPr>
            <a:lstStyle/>
            <a:p>
              <a:r>
                <a:rPr lang="en-US" sz="1600" b="1" i="1" dirty="0">
                  <a:latin typeface="微软雅黑" panose="020B0503020204020204" pitchFamily="34" charset="-122"/>
                  <a:ea typeface="微软雅黑" panose="020B0503020204020204" pitchFamily="34" charset="-122"/>
                </a:rPr>
                <a:t>x</a:t>
              </a:r>
            </a:p>
          </p:txBody>
        </p:sp>
        <p:cxnSp>
          <p:nvCxnSpPr>
            <p:cNvPr id="55" name="Straight Arrow Connector 30"/>
            <p:cNvCxnSpPr>
              <a:endCxn id="56" idx="1"/>
            </p:cNvCxnSpPr>
            <p:nvPr/>
          </p:nvCxnSpPr>
          <p:spPr>
            <a:xfrm flipV="1">
              <a:off x="3063831" y="2734181"/>
              <a:ext cx="0" cy="2757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6" name="TextBox 55"/>
            <p:cNvSpPr txBox="1"/>
            <p:nvPr/>
          </p:nvSpPr>
          <p:spPr>
            <a:xfrm>
              <a:off x="3063831" y="2564904"/>
              <a:ext cx="303288" cy="338554"/>
            </a:xfrm>
            <a:prstGeom prst="rect">
              <a:avLst/>
            </a:prstGeom>
            <a:noFill/>
          </p:spPr>
          <p:txBody>
            <a:bodyPr wrap="none" rtlCol="0">
              <a:spAutoFit/>
            </a:bodyPr>
            <a:lstStyle/>
            <a:p>
              <a:r>
                <a:rPr lang="en-US" sz="1600" b="1" i="1" dirty="0">
                  <a:latin typeface="微软雅黑" panose="020B0503020204020204" pitchFamily="34" charset="-122"/>
                  <a:ea typeface="微软雅黑" panose="020B0503020204020204" pitchFamily="34" charset="-122"/>
                </a:rPr>
                <a:t>y</a:t>
              </a:r>
            </a:p>
          </p:txBody>
        </p:sp>
      </p:grpSp>
      <p:grpSp>
        <p:nvGrpSpPr>
          <p:cNvPr id="7" name="组合 6"/>
          <p:cNvGrpSpPr/>
          <p:nvPr/>
        </p:nvGrpSpPr>
        <p:grpSpPr>
          <a:xfrm>
            <a:off x="5087889" y="1434226"/>
            <a:ext cx="1418261" cy="2301334"/>
            <a:chOff x="5508104" y="1863156"/>
            <a:chExt cx="1418261" cy="2301334"/>
          </a:xfrm>
        </p:grpSpPr>
        <p:grpSp>
          <p:nvGrpSpPr>
            <p:cNvPr id="57" name="Group 24"/>
            <p:cNvGrpSpPr/>
            <p:nvPr/>
          </p:nvGrpSpPr>
          <p:grpSpPr>
            <a:xfrm>
              <a:off x="5508104" y="1863156"/>
              <a:ext cx="1418261" cy="987896"/>
              <a:chOff x="7086600" y="3276600"/>
              <a:chExt cx="1295400" cy="838200"/>
            </a:xfrm>
            <a:effectLst>
              <a:outerShdw blurRad="50800" dist="38100" dir="2700000" algn="tl" rotWithShape="0">
                <a:prstClr val="black">
                  <a:alpha val="40000"/>
                </a:prstClr>
              </a:outerShdw>
            </a:effectLst>
          </p:grpSpPr>
          <p:sp>
            <p:nvSpPr>
              <p:cNvPr id="58" name="Right Triangle 19"/>
              <p:cNvSpPr/>
              <p:nvPr/>
            </p:nvSpPr>
            <p:spPr>
              <a:xfrm flipV="1">
                <a:off x="7086600" y="3810000"/>
                <a:ext cx="1295400" cy="304800"/>
              </a:xfrm>
              <a:prstGeom prst="rtTriangl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en-US" sz="1600">
                  <a:latin typeface="微软雅黑" panose="020B0503020204020204" pitchFamily="34" charset="-122"/>
                  <a:ea typeface="微软雅黑" panose="020B0503020204020204" pitchFamily="34" charset="-122"/>
                </a:endParaRPr>
              </a:p>
            </p:txBody>
          </p:sp>
          <p:sp>
            <p:nvSpPr>
              <p:cNvPr id="59" name="Rectangle 20"/>
              <p:cNvSpPr/>
              <p:nvPr/>
            </p:nvSpPr>
            <p:spPr>
              <a:xfrm flipV="1">
                <a:off x="7086600" y="3276600"/>
                <a:ext cx="1295400" cy="533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400" b="1" dirty="0">
                    <a:solidFill>
                      <a:srgbClr val="FF0000"/>
                    </a:solidFill>
                    <a:latin typeface="微软雅黑" panose="020B0503020204020204" pitchFamily="34" charset="-122"/>
                    <a:ea typeface="微软雅黑" panose="020B0503020204020204" pitchFamily="34" charset="-122"/>
                  </a:rPr>
                  <a:t>N</a:t>
                </a:r>
              </a:p>
            </p:txBody>
          </p:sp>
        </p:grpSp>
        <p:grpSp>
          <p:nvGrpSpPr>
            <p:cNvPr id="60" name="Group 25"/>
            <p:cNvGrpSpPr/>
            <p:nvPr/>
          </p:nvGrpSpPr>
          <p:grpSpPr>
            <a:xfrm>
              <a:off x="5508104" y="3176594"/>
              <a:ext cx="1418261" cy="987896"/>
              <a:chOff x="7086600" y="4419600"/>
              <a:chExt cx="1295400" cy="838200"/>
            </a:xfrm>
            <a:effectLst>
              <a:outerShdw blurRad="50800" dist="38100" dir="2700000" algn="tl" rotWithShape="0">
                <a:prstClr val="black">
                  <a:alpha val="40000"/>
                </a:prstClr>
              </a:outerShdw>
            </a:effectLst>
          </p:grpSpPr>
          <p:sp>
            <p:nvSpPr>
              <p:cNvPr id="61" name="Right Triangle 15"/>
              <p:cNvSpPr/>
              <p:nvPr/>
            </p:nvSpPr>
            <p:spPr>
              <a:xfrm>
                <a:off x="7086600" y="4419600"/>
                <a:ext cx="1295400" cy="3048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sp>
            <p:nvSpPr>
              <p:cNvPr id="62" name="Rectangle 16"/>
              <p:cNvSpPr/>
              <p:nvPr/>
            </p:nvSpPr>
            <p:spPr>
              <a:xfrm>
                <a:off x="7086600" y="4724400"/>
                <a:ext cx="1295400" cy="533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400" b="1" dirty="0">
                    <a:solidFill>
                      <a:srgbClr val="FF0000"/>
                    </a:solidFill>
                    <a:latin typeface="微软雅黑" panose="020B0503020204020204" pitchFamily="34" charset="-122"/>
                    <a:ea typeface="微软雅黑" panose="020B0503020204020204" pitchFamily="34" charset="-122"/>
                  </a:rPr>
                  <a:t>S</a:t>
                </a:r>
              </a:p>
            </p:txBody>
          </p:sp>
        </p:grpSp>
        <p:sp>
          <p:nvSpPr>
            <p:cNvPr id="63" name="Oval 23"/>
            <p:cNvSpPr/>
            <p:nvPr/>
          </p:nvSpPr>
          <p:spPr>
            <a:xfrm>
              <a:off x="5783367" y="2944922"/>
              <a:ext cx="609600" cy="152400"/>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n>
                  <a:solidFill>
                    <a:srgbClr val="00B050"/>
                  </a:solidFill>
                </a:ln>
                <a:solidFill>
                  <a:srgbClr val="0070C0"/>
                </a:solidFill>
                <a:latin typeface="微软雅黑" panose="020B0503020204020204" pitchFamily="34" charset="-122"/>
                <a:ea typeface="微软雅黑" panose="020B0503020204020204" pitchFamily="34" charset="-122"/>
              </a:endParaRPr>
            </a:p>
          </p:txBody>
        </p:sp>
        <p:cxnSp>
          <p:nvCxnSpPr>
            <p:cNvPr id="64" name="Straight Arrow Connector 22"/>
            <p:cNvCxnSpPr/>
            <p:nvPr/>
          </p:nvCxnSpPr>
          <p:spPr>
            <a:xfrm>
              <a:off x="6088167" y="3016592"/>
              <a:ext cx="50005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5" name="TextBox 64"/>
            <p:cNvSpPr txBox="1"/>
            <p:nvPr/>
          </p:nvSpPr>
          <p:spPr>
            <a:xfrm>
              <a:off x="6577776" y="2842608"/>
              <a:ext cx="304892" cy="338554"/>
            </a:xfrm>
            <a:prstGeom prst="rect">
              <a:avLst/>
            </a:prstGeom>
            <a:noFill/>
          </p:spPr>
          <p:txBody>
            <a:bodyPr wrap="none" rtlCol="0">
              <a:spAutoFit/>
            </a:bodyPr>
            <a:lstStyle/>
            <a:p>
              <a:r>
                <a:rPr lang="en-US" sz="1600" b="1" i="1" dirty="0">
                  <a:latin typeface="微软雅黑" panose="020B0503020204020204" pitchFamily="34" charset="-122"/>
                  <a:ea typeface="微软雅黑" panose="020B0503020204020204" pitchFamily="34" charset="-122"/>
                </a:rPr>
                <a:t>x</a:t>
              </a:r>
            </a:p>
          </p:txBody>
        </p:sp>
        <p:cxnSp>
          <p:nvCxnSpPr>
            <p:cNvPr id="66" name="Straight Arrow Connector 30"/>
            <p:cNvCxnSpPr>
              <a:endCxn id="67" idx="1"/>
            </p:cNvCxnSpPr>
            <p:nvPr/>
          </p:nvCxnSpPr>
          <p:spPr>
            <a:xfrm flipV="1">
              <a:off x="6088167" y="2745339"/>
              <a:ext cx="0" cy="2757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7" name="TextBox 66"/>
            <p:cNvSpPr txBox="1"/>
            <p:nvPr/>
          </p:nvSpPr>
          <p:spPr>
            <a:xfrm>
              <a:off x="6088167" y="2576062"/>
              <a:ext cx="303288" cy="338554"/>
            </a:xfrm>
            <a:prstGeom prst="rect">
              <a:avLst/>
            </a:prstGeom>
            <a:noFill/>
          </p:spPr>
          <p:txBody>
            <a:bodyPr wrap="none" rtlCol="0">
              <a:spAutoFit/>
            </a:bodyPr>
            <a:lstStyle/>
            <a:p>
              <a:r>
                <a:rPr lang="en-US" sz="1600" b="1" i="1" dirty="0">
                  <a:latin typeface="微软雅黑" panose="020B0503020204020204" pitchFamily="34" charset="-122"/>
                  <a:ea typeface="微软雅黑" panose="020B0503020204020204" pitchFamily="34" charset="-122"/>
                </a:rPr>
                <a:t>y</a:t>
              </a:r>
            </a:p>
          </p:txBody>
        </p:sp>
      </p:grpSp>
      <p:sp>
        <p:nvSpPr>
          <p:cNvPr id="9" name="右箭头 8"/>
          <p:cNvSpPr/>
          <p:nvPr/>
        </p:nvSpPr>
        <p:spPr>
          <a:xfrm>
            <a:off x="3431704" y="2272929"/>
            <a:ext cx="1368152" cy="428273"/>
          </a:xfrm>
          <a:prstGeom prst="rightArrow">
            <a:avLst/>
          </a:prstGeom>
          <a:solidFill>
            <a:srgbClr val="654CF8"/>
          </a:solidFill>
          <a:ln>
            <a:solidFill>
              <a:srgbClr val="784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TextBox 9"/>
          <p:cNvSpPr txBox="1"/>
          <p:nvPr/>
        </p:nvSpPr>
        <p:spPr>
          <a:xfrm>
            <a:off x="3287688" y="1480841"/>
            <a:ext cx="1656184" cy="584775"/>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降低对束流能量抖动的要求</a:t>
            </a:r>
          </a:p>
        </p:txBody>
      </p:sp>
      <p:pic>
        <p:nvPicPr>
          <p:cNvPr id="26" name="图片 2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68108" y="3941424"/>
            <a:ext cx="3204356" cy="2376264"/>
          </a:xfrm>
          <a:prstGeom prst="rect">
            <a:avLst/>
          </a:prstGeom>
        </p:spPr>
      </p:pic>
      <p:pic>
        <p:nvPicPr>
          <p:cNvPr id="27" name="Picture 12" descr="SCund1GeV_gainCurve.png"/>
          <p:cNvPicPr>
            <a:picLocks noChangeAspect="1"/>
          </p:cNvPicPr>
          <p:nvPr/>
        </p:nvPicPr>
        <p:blipFill>
          <a:blip r:embed="rId4" cstate="print">
            <a:extLst>
              <a:ext uri="{28A0092B-C50C-407E-A947-70E740481C1C}">
                <a14:useLocalDpi xmlns:a14="http://schemas.microsoft.com/office/drawing/2010/main"/>
              </a:ext>
            </a:extLst>
          </a:blip>
          <a:srcRect l="4167" t="3475" r="8333" b="2217"/>
          <a:stretch>
            <a:fillRect/>
          </a:stretch>
        </p:blipFill>
        <p:spPr>
          <a:xfrm>
            <a:off x="1917030" y="4061078"/>
            <a:ext cx="2378770" cy="2136956"/>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14" descr="SC1GeV_powerSpec.png"/>
          <p:cNvPicPr>
            <a:picLocks noChangeAspect="1"/>
          </p:cNvPicPr>
          <p:nvPr/>
        </p:nvPicPr>
        <p:blipFill>
          <a:blip r:embed="rId5" cstate="print">
            <a:extLst>
              <a:ext uri="{28A0092B-C50C-407E-A947-70E740481C1C}">
                <a14:useLocalDpi xmlns:a14="http://schemas.microsoft.com/office/drawing/2010/main"/>
              </a:ext>
            </a:extLst>
          </a:blip>
          <a:srcRect l="5833" t="4732" r="6667" b="2217"/>
          <a:stretch>
            <a:fillRect/>
          </a:stretch>
        </p:blipFill>
        <p:spPr>
          <a:xfrm>
            <a:off x="4402559" y="4073128"/>
            <a:ext cx="2378770" cy="2136956"/>
          </a:xfrm>
          <a:prstGeom prst="rect">
            <a:avLst/>
          </a:prstGeom>
          <a:ln>
            <a:solidFill>
              <a:schemeClr val="tx1"/>
            </a:solidFill>
          </a:ln>
          <a:effectLst>
            <a:outerShdw blurRad="50800" dist="38100" dir="2700000" algn="tl" rotWithShape="0">
              <a:prstClr val="black">
                <a:alpha val="40000"/>
              </a:prstClr>
            </a:outerShdw>
          </a:effectLst>
        </p:spPr>
      </p:pic>
      <p:pic>
        <p:nvPicPr>
          <p:cNvPr id="30"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59696" y="2914856"/>
            <a:ext cx="1508314" cy="72622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2" name="标题 1">
            <a:extLst>
              <a:ext uri="{FF2B5EF4-FFF2-40B4-BE49-F238E27FC236}">
                <a16:creationId xmlns:a16="http://schemas.microsoft.com/office/drawing/2014/main" id="{615A979F-F623-B7A3-564E-A970A5F0F0B1}"/>
              </a:ext>
            </a:extLst>
          </p:cNvPr>
          <p:cNvSpPr>
            <a:spLocks noGrp="1"/>
          </p:cNvSpPr>
          <p:nvPr>
            <p:ph type="title"/>
          </p:nvPr>
        </p:nvSpPr>
        <p:spPr/>
        <p:txBody>
          <a:bodyPr/>
          <a:lstStyle/>
          <a:p>
            <a:r>
              <a:rPr lang="en-US" altLang="zh-CN" dirty="0"/>
              <a:t>Transverse Gradient Undulator</a:t>
            </a:r>
            <a:endParaRPr lang="zh-CN" altLang="en-US" dirty="0"/>
          </a:p>
        </p:txBody>
      </p:sp>
      <p:sp>
        <p:nvSpPr>
          <p:cNvPr id="3" name="灯片编号占位符 2">
            <a:extLst>
              <a:ext uri="{FF2B5EF4-FFF2-40B4-BE49-F238E27FC236}">
                <a16:creationId xmlns:a16="http://schemas.microsoft.com/office/drawing/2014/main" id="{E8D812F5-B88C-C9FF-61C7-E09131E53754}"/>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100</a:t>
            </a:fld>
            <a:endParaRPr lang="zh-CN" altLang="en-US"/>
          </a:p>
        </p:txBody>
      </p:sp>
    </p:spTree>
    <p:custDataLst>
      <p:tags r:id="rId1"/>
    </p:custDataLst>
    <p:extLst>
      <p:ext uri="{BB962C8B-B14F-4D97-AF65-F5344CB8AC3E}">
        <p14:creationId xmlns:p14="http://schemas.microsoft.com/office/powerpoint/2010/main" val="2395182915"/>
      </p:ext>
    </p:extLst>
  </p:cSld>
  <p:clrMapOvr>
    <a:masterClrMapping/>
  </p:clrMapOvr>
  <mc:AlternateContent xmlns:mc="http://schemas.openxmlformats.org/markup-compatibility/2006" xmlns:p14="http://schemas.microsoft.com/office/powerpoint/2010/main">
    <mc:Choice Requires="p14">
      <p:transition spd="slow" p14:dur="2000" advTm="2531"/>
    </mc:Choice>
    <mc:Fallback xmlns="">
      <p:transition spd="slow" advTm="2531"/>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38262B-3E8A-648E-D7CD-D308FAEF3619}"/>
              </a:ext>
            </a:extLst>
          </p:cNvPr>
          <p:cNvSpPr>
            <a:spLocks noGrp="1"/>
          </p:cNvSpPr>
          <p:nvPr>
            <p:ph type="title"/>
          </p:nvPr>
        </p:nvSpPr>
        <p:spPr/>
        <p:txBody>
          <a:bodyPr/>
          <a:lstStyle/>
          <a:p>
            <a:r>
              <a:rPr lang="en-US" altLang="zh-CN" dirty="0"/>
              <a:t>Phase-merging effect</a:t>
            </a:r>
            <a:endParaRPr lang="zh-CN" altLang="en-US" dirty="0"/>
          </a:p>
        </p:txBody>
      </p:sp>
      <p:sp>
        <p:nvSpPr>
          <p:cNvPr id="4" name="灯片编号占位符 3">
            <a:extLst>
              <a:ext uri="{FF2B5EF4-FFF2-40B4-BE49-F238E27FC236}">
                <a16:creationId xmlns:a16="http://schemas.microsoft.com/office/drawing/2014/main" id="{66E87928-2B19-BDCE-6AA0-685EF36463B3}"/>
              </a:ext>
            </a:extLst>
          </p:cNvPr>
          <p:cNvSpPr>
            <a:spLocks noGrp="1"/>
          </p:cNvSpPr>
          <p:nvPr>
            <p:ph type="sldNum" sz="quarter" idx="12"/>
          </p:nvPr>
        </p:nvSpPr>
        <p:spPr/>
        <p:txBody>
          <a:bodyPr/>
          <a:lstStyle/>
          <a:p>
            <a:fld id="{DDAB8EDC-5247-4E96-93CC-002B17500A76}" type="slidenum">
              <a:rPr lang="zh-CN" altLang="en-US" smtClean="0"/>
              <a:pPr/>
              <a:t>101</a:t>
            </a:fld>
            <a:endParaRPr lang="zh-CN" altLang="en-US" dirty="0"/>
          </a:p>
        </p:txBody>
      </p:sp>
      <p:grpSp>
        <p:nvGrpSpPr>
          <p:cNvPr id="5" name="组合 4">
            <a:extLst>
              <a:ext uri="{FF2B5EF4-FFF2-40B4-BE49-F238E27FC236}">
                <a16:creationId xmlns:a16="http://schemas.microsoft.com/office/drawing/2014/main" id="{7AF7660F-805B-DE5E-0636-896056F7665A}"/>
              </a:ext>
            </a:extLst>
          </p:cNvPr>
          <p:cNvGrpSpPr/>
          <p:nvPr/>
        </p:nvGrpSpPr>
        <p:grpSpPr>
          <a:xfrm>
            <a:off x="2532986" y="4258310"/>
            <a:ext cx="3317369" cy="1606098"/>
            <a:chOff x="358286" y="1518181"/>
            <a:chExt cx="3317369" cy="1684477"/>
          </a:xfrm>
        </p:grpSpPr>
        <p:grpSp>
          <p:nvGrpSpPr>
            <p:cNvPr id="6" name="Group 602">
              <a:extLst>
                <a:ext uri="{FF2B5EF4-FFF2-40B4-BE49-F238E27FC236}">
                  <a16:creationId xmlns:a16="http://schemas.microsoft.com/office/drawing/2014/main" id="{4D7EF69F-8C61-B5C5-6CBB-839474A1D3DF}"/>
                </a:ext>
              </a:extLst>
            </p:cNvPr>
            <p:cNvGrpSpPr>
              <a:grpSpLocks/>
            </p:cNvGrpSpPr>
            <p:nvPr/>
          </p:nvGrpSpPr>
          <p:grpSpPr bwMode="auto">
            <a:xfrm>
              <a:off x="2219051" y="1927342"/>
              <a:ext cx="1213545" cy="224731"/>
              <a:chOff x="2784" y="2435"/>
              <a:chExt cx="583" cy="96"/>
            </a:xfrm>
          </p:grpSpPr>
          <p:sp>
            <p:nvSpPr>
              <p:cNvPr id="45" name="Rectangle 281">
                <a:extLst>
                  <a:ext uri="{FF2B5EF4-FFF2-40B4-BE49-F238E27FC236}">
                    <a16:creationId xmlns:a16="http://schemas.microsoft.com/office/drawing/2014/main" id="{59EBD63F-F9FB-361F-7E97-8C31F3F1AC62}"/>
                  </a:ext>
                </a:extLst>
              </p:cNvPr>
              <p:cNvSpPr>
                <a:spLocks noChangeArrowheads="1"/>
              </p:cNvSpPr>
              <p:nvPr/>
            </p:nvSpPr>
            <p:spPr bwMode="auto">
              <a:xfrm flipH="1">
                <a:off x="2784"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 name="Rectangle 282">
                <a:extLst>
                  <a:ext uri="{FF2B5EF4-FFF2-40B4-BE49-F238E27FC236}">
                    <a16:creationId xmlns:a16="http://schemas.microsoft.com/office/drawing/2014/main" id="{A70FC86D-4428-B1BF-B18C-E3B7EC6A66C7}"/>
                  </a:ext>
                </a:extLst>
              </p:cNvPr>
              <p:cNvSpPr>
                <a:spLocks noChangeArrowheads="1"/>
              </p:cNvSpPr>
              <p:nvPr/>
            </p:nvSpPr>
            <p:spPr bwMode="auto">
              <a:xfrm flipH="1">
                <a:off x="2832"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 name="Rectangle 283">
                <a:extLst>
                  <a:ext uri="{FF2B5EF4-FFF2-40B4-BE49-F238E27FC236}">
                    <a16:creationId xmlns:a16="http://schemas.microsoft.com/office/drawing/2014/main" id="{FEF9FA8E-3FB4-0C28-6169-D7FB1315DB4E}"/>
                  </a:ext>
                </a:extLst>
              </p:cNvPr>
              <p:cNvSpPr>
                <a:spLocks noChangeArrowheads="1"/>
              </p:cNvSpPr>
              <p:nvPr/>
            </p:nvSpPr>
            <p:spPr bwMode="auto">
              <a:xfrm flipH="1">
                <a:off x="2880"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 name="Rectangle 284">
                <a:extLst>
                  <a:ext uri="{FF2B5EF4-FFF2-40B4-BE49-F238E27FC236}">
                    <a16:creationId xmlns:a16="http://schemas.microsoft.com/office/drawing/2014/main" id="{F4097203-70E7-927D-F2CA-8A7CD00DF823}"/>
                  </a:ext>
                </a:extLst>
              </p:cNvPr>
              <p:cNvSpPr>
                <a:spLocks noChangeArrowheads="1"/>
              </p:cNvSpPr>
              <p:nvPr/>
            </p:nvSpPr>
            <p:spPr bwMode="auto">
              <a:xfrm flipH="1">
                <a:off x="2928"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9" name="Rectangle 285">
                <a:extLst>
                  <a:ext uri="{FF2B5EF4-FFF2-40B4-BE49-F238E27FC236}">
                    <a16:creationId xmlns:a16="http://schemas.microsoft.com/office/drawing/2014/main" id="{1AEFF766-2C47-08EA-E5AE-F4DEA41B721B}"/>
                  </a:ext>
                </a:extLst>
              </p:cNvPr>
              <p:cNvSpPr>
                <a:spLocks noChangeArrowheads="1"/>
              </p:cNvSpPr>
              <p:nvPr/>
            </p:nvSpPr>
            <p:spPr bwMode="auto">
              <a:xfrm flipH="1">
                <a:off x="2976"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 name="Rectangle 286">
                <a:extLst>
                  <a:ext uri="{FF2B5EF4-FFF2-40B4-BE49-F238E27FC236}">
                    <a16:creationId xmlns:a16="http://schemas.microsoft.com/office/drawing/2014/main" id="{BF52F464-DC2D-B34E-B57D-9B5DE10F50C6}"/>
                  </a:ext>
                </a:extLst>
              </p:cNvPr>
              <p:cNvSpPr>
                <a:spLocks noChangeArrowheads="1"/>
              </p:cNvSpPr>
              <p:nvPr/>
            </p:nvSpPr>
            <p:spPr bwMode="auto">
              <a:xfrm flipH="1">
                <a:off x="3024"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 name="Rectangle 294">
                <a:extLst>
                  <a:ext uri="{FF2B5EF4-FFF2-40B4-BE49-F238E27FC236}">
                    <a16:creationId xmlns:a16="http://schemas.microsoft.com/office/drawing/2014/main" id="{7D0A2A05-6820-F174-B804-BC8759A40619}"/>
                  </a:ext>
                </a:extLst>
              </p:cNvPr>
              <p:cNvSpPr>
                <a:spLocks noChangeArrowheads="1"/>
              </p:cNvSpPr>
              <p:nvPr/>
            </p:nvSpPr>
            <p:spPr bwMode="auto">
              <a:xfrm flipH="1">
                <a:off x="3079"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2" name="Rectangle 295">
                <a:extLst>
                  <a:ext uri="{FF2B5EF4-FFF2-40B4-BE49-F238E27FC236}">
                    <a16:creationId xmlns:a16="http://schemas.microsoft.com/office/drawing/2014/main" id="{9BFB0978-0B02-B29C-A32F-8DD160E17659}"/>
                  </a:ext>
                </a:extLst>
              </p:cNvPr>
              <p:cNvSpPr>
                <a:spLocks noChangeArrowheads="1"/>
              </p:cNvSpPr>
              <p:nvPr/>
            </p:nvSpPr>
            <p:spPr bwMode="auto">
              <a:xfrm flipH="1">
                <a:off x="3127"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3" name="Rectangle 296">
                <a:extLst>
                  <a:ext uri="{FF2B5EF4-FFF2-40B4-BE49-F238E27FC236}">
                    <a16:creationId xmlns:a16="http://schemas.microsoft.com/office/drawing/2014/main" id="{2195C667-EF49-9722-3478-E2934BA4974B}"/>
                  </a:ext>
                </a:extLst>
              </p:cNvPr>
              <p:cNvSpPr>
                <a:spLocks noChangeArrowheads="1"/>
              </p:cNvSpPr>
              <p:nvPr/>
            </p:nvSpPr>
            <p:spPr bwMode="auto">
              <a:xfrm flipH="1">
                <a:off x="3175"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4" name="Rectangle 297">
                <a:extLst>
                  <a:ext uri="{FF2B5EF4-FFF2-40B4-BE49-F238E27FC236}">
                    <a16:creationId xmlns:a16="http://schemas.microsoft.com/office/drawing/2014/main" id="{BF1E95B6-026E-DC21-6152-61BAB6C67EF7}"/>
                  </a:ext>
                </a:extLst>
              </p:cNvPr>
              <p:cNvSpPr>
                <a:spLocks noChangeArrowheads="1"/>
              </p:cNvSpPr>
              <p:nvPr/>
            </p:nvSpPr>
            <p:spPr bwMode="auto">
              <a:xfrm flipH="1">
                <a:off x="3223"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5" name="Rectangle 298">
                <a:extLst>
                  <a:ext uri="{FF2B5EF4-FFF2-40B4-BE49-F238E27FC236}">
                    <a16:creationId xmlns:a16="http://schemas.microsoft.com/office/drawing/2014/main" id="{B2A840B5-919E-C17F-FFEB-50FF4A5BC9C4}"/>
                  </a:ext>
                </a:extLst>
              </p:cNvPr>
              <p:cNvSpPr>
                <a:spLocks noChangeArrowheads="1"/>
              </p:cNvSpPr>
              <p:nvPr/>
            </p:nvSpPr>
            <p:spPr bwMode="auto">
              <a:xfrm flipH="1">
                <a:off x="3271"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6" name="Rectangle 299">
                <a:extLst>
                  <a:ext uri="{FF2B5EF4-FFF2-40B4-BE49-F238E27FC236}">
                    <a16:creationId xmlns:a16="http://schemas.microsoft.com/office/drawing/2014/main" id="{D920A2AC-B74D-0CDE-A56B-2D54B405684A}"/>
                  </a:ext>
                </a:extLst>
              </p:cNvPr>
              <p:cNvSpPr>
                <a:spLocks noChangeArrowheads="1"/>
              </p:cNvSpPr>
              <p:nvPr/>
            </p:nvSpPr>
            <p:spPr bwMode="auto">
              <a:xfrm flipH="1">
                <a:off x="3319"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7" name="Text Box 504">
              <a:extLst>
                <a:ext uri="{FF2B5EF4-FFF2-40B4-BE49-F238E27FC236}">
                  <a16:creationId xmlns:a16="http://schemas.microsoft.com/office/drawing/2014/main" id="{834A5387-0078-E708-D87A-8D0CE2E60541}"/>
                </a:ext>
              </a:extLst>
            </p:cNvPr>
            <p:cNvSpPr txBox="1">
              <a:spLocks noChangeArrowheads="1"/>
            </p:cNvSpPr>
            <p:nvPr/>
          </p:nvSpPr>
          <p:spPr bwMode="auto">
            <a:xfrm>
              <a:off x="358286" y="2847582"/>
              <a:ext cx="686406" cy="35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dirty="0">
                  <a:latin typeface="Times New Roman" pitchFamily="18" charset="0"/>
                </a:rPr>
                <a:t>Beam</a:t>
              </a:r>
            </a:p>
          </p:txBody>
        </p:sp>
        <p:sp>
          <p:nvSpPr>
            <p:cNvPr id="8" name="Text Box 689">
              <a:extLst>
                <a:ext uri="{FF2B5EF4-FFF2-40B4-BE49-F238E27FC236}">
                  <a16:creationId xmlns:a16="http://schemas.microsoft.com/office/drawing/2014/main" id="{29B96218-C1EC-7C83-47FC-02235405D4B2}"/>
                </a:ext>
              </a:extLst>
            </p:cNvPr>
            <p:cNvSpPr txBox="1">
              <a:spLocks noChangeArrowheads="1"/>
            </p:cNvSpPr>
            <p:nvPr/>
          </p:nvSpPr>
          <p:spPr bwMode="auto">
            <a:xfrm>
              <a:off x="539771" y="1828453"/>
              <a:ext cx="1069524" cy="35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dirty="0">
                  <a:latin typeface="Times New Roman" pitchFamily="18" charset="0"/>
                </a:rPr>
                <a:t>Seed laser</a:t>
              </a:r>
            </a:p>
          </p:txBody>
        </p:sp>
        <p:sp>
          <p:nvSpPr>
            <p:cNvPr id="9" name="Text Box 693">
              <a:extLst>
                <a:ext uri="{FF2B5EF4-FFF2-40B4-BE49-F238E27FC236}">
                  <a16:creationId xmlns:a16="http://schemas.microsoft.com/office/drawing/2014/main" id="{01C3979F-2E43-5E34-C048-899D93D1F969}"/>
                </a:ext>
              </a:extLst>
            </p:cNvPr>
            <p:cNvSpPr txBox="1">
              <a:spLocks noChangeArrowheads="1"/>
            </p:cNvSpPr>
            <p:nvPr/>
          </p:nvSpPr>
          <p:spPr bwMode="auto">
            <a:xfrm>
              <a:off x="1914147" y="1518181"/>
              <a:ext cx="1761508" cy="35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dirty="0">
                  <a:latin typeface="Times New Roman" pitchFamily="18" charset="0"/>
                </a:rPr>
                <a:t>Modulator (</a:t>
              </a:r>
              <a:r>
                <a:rPr lang="en-US" altLang="zh-CN" sz="1600" b="1" dirty="0">
                  <a:solidFill>
                    <a:srgbClr val="C00000"/>
                  </a:solidFill>
                  <a:latin typeface="Times New Roman" pitchFamily="18" charset="0"/>
                </a:rPr>
                <a:t>TGU</a:t>
              </a:r>
              <a:r>
                <a:rPr lang="en-US" altLang="zh-CN" sz="1600" b="1" dirty="0">
                  <a:latin typeface="Times New Roman" pitchFamily="18" charset="0"/>
                </a:rPr>
                <a:t>)</a:t>
              </a:r>
            </a:p>
          </p:txBody>
        </p:sp>
        <p:grpSp>
          <p:nvGrpSpPr>
            <p:cNvPr id="10" name="Group 602">
              <a:extLst>
                <a:ext uri="{FF2B5EF4-FFF2-40B4-BE49-F238E27FC236}">
                  <a16:creationId xmlns:a16="http://schemas.microsoft.com/office/drawing/2014/main" id="{4475B6D6-BC3D-E709-8A0B-5F25DC77CC6B}"/>
                </a:ext>
              </a:extLst>
            </p:cNvPr>
            <p:cNvGrpSpPr>
              <a:grpSpLocks/>
            </p:cNvGrpSpPr>
            <p:nvPr/>
          </p:nvGrpSpPr>
          <p:grpSpPr bwMode="auto">
            <a:xfrm>
              <a:off x="2208460" y="2492896"/>
              <a:ext cx="1213545" cy="224731"/>
              <a:chOff x="2784" y="2435"/>
              <a:chExt cx="583" cy="96"/>
            </a:xfrm>
          </p:grpSpPr>
          <p:sp>
            <p:nvSpPr>
              <p:cNvPr id="33" name="Rectangle 281">
                <a:extLst>
                  <a:ext uri="{FF2B5EF4-FFF2-40B4-BE49-F238E27FC236}">
                    <a16:creationId xmlns:a16="http://schemas.microsoft.com/office/drawing/2014/main" id="{83A812AA-09E5-A36C-3D9F-897C7CF6CFF5}"/>
                  </a:ext>
                </a:extLst>
              </p:cNvPr>
              <p:cNvSpPr>
                <a:spLocks noChangeArrowheads="1"/>
              </p:cNvSpPr>
              <p:nvPr/>
            </p:nvSpPr>
            <p:spPr bwMode="auto">
              <a:xfrm flipH="1">
                <a:off x="2784"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Rectangle 282">
                <a:extLst>
                  <a:ext uri="{FF2B5EF4-FFF2-40B4-BE49-F238E27FC236}">
                    <a16:creationId xmlns:a16="http://schemas.microsoft.com/office/drawing/2014/main" id="{B093606A-736E-5FE2-5722-F85D4221F414}"/>
                  </a:ext>
                </a:extLst>
              </p:cNvPr>
              <p:cNvSpPr>
                <a:spLocks noChangeArrowheads="1"/>
              </p:cNvSpPr>
              <p:nvPr/>
            </p:nvSpPr>
            <p:spPr bwMode="auto">
              <a:xfrm flipH="1">
                <a:off x="2832"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5" name="Rectangle 283">
                <a:extLst>
                  <a:ext uri="{FF2B5EF4-FFF2-40B4-BE49-F238E27FC236}">
                    <a16:creationId xmlns:a16="http://schemas.microsoft.com/office/drawing/2014/main" id="{15226B06-9252-19F8-7E14-8253FEBA82C9}"/>
                  </a:ext>
                </a:extLst>
              </p:cNvPr>
              <p:cNvSpPr>
                <a:spLocks noChangeArrowheads="1"/>
              </p:cNvSpPr>
              <p:nvPr/>
            </p:nvSpPr>
            <p:spPr bwMode="auto">
              <a:xfrm flipH="1">
                <a:off x="2880"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 name="Rectangle 284">
                <a:extLst>
                  <a:ext uri="{FF2B5EF4-FFF2-40B4-BE49-F238E27FC236}">
                    <a16:creationId xmlns:a16="http://schemas.microsoft.com/office/drawing/2014/main" id="{F4A30E8F-C71F-DC99-A6B1-CDCC64AFB776}"/>
                  </a:ext>
                </a:extLst>
              </p:cNvPr>
              <p:cNvSpPr>
                <a:spLocks noChangeArrowheads="1"/>
              </p:cNvSpPr>
              <p:nvPr/>
            </p:nvSpPr>
            <p:spPr bwMode="auto">
              <a:xfrm flipH="1">
                <a:off x="2928"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 name="Rectangle 285">
                <a:extLst>
                  <a:ext uri="{FF2B5EF4-FFF2-40B4-BE49-F238E27FC236}">
                    <a16:creationId xmlns:a16="http://schemas.microsoft.com/office/drawing/2014/main" id="{164C87E8-6862-97F2-FB04-9EC39CC7DEBB}"/>
                  </a:ext>
                </a:extLst>
              </p:cNvPr>
              <p:cNvSpPr>
                <a:spLocks noChangeArrowheads="1"/>
              </p:cNvSpPr>
              <p:nvPr/>
            </p:nvSpPr>
            <p:spPr bwMode="auto">
              <a:xfrm flipH="1">
                <a:off x="2976"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Rectangle 286">
                <a:extLst>
                  <a:ext uri="{FF2B5EF4-FFF2-40B4-BE49-F238E27FC236}">
                    <a16:creationId xmlns:a16="http://schemas.microsoft.com/office/drawing/2014/main" id="{6E462F88-9A63-625A-4347-ECF830EDC9F7}"/>
                  </a:ext>
                </a:extLst>
              </p:cNvPr>
              <p:cNvSpPr>
                <a:spLocks noChangeArrowheads="1"/>
              </p:cNvSpPr>
              <p:nvPr/>
            </p:nvSpPr>
            <p:spPr bwMode="auto">
              <a:xfrm flipH="1">
                <a:off x="3024"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 name="Rectangle 294">
                <a:extLst>
                  <a:ext uri="{FF2B5EF4-FFF2-40B4-BE49-F238E27FC236}">
                    <a16:creationId xmlns:a16="http://schemas.microsoft.com/office/drawing/2014/main" id="{8BD662F7-2706-4B12-2549-809AFA47FA3F}"/>
                  </a:ext>
                </a:extLst>
              </p:cNvPr>
              <p:cNvSpPr>
                <a:spLocks noChangeArrowheads="1"/>
              </p:cNvSpPr>
              <p:nvPr/>
            </p:nvSpPr>
            <p:spPr bwMode="auto">
              <a:xfrm flipH="1">
                <a:off x="3079"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Rectangle 295">
                <a:extLst>
                  <a:ext uri="{FF2B5EF4-FFF2-40B4-BE49-F238E27FC236}">
                    <a16:creationId xmlns:a16="http://schemas.microsoft.com/office/drawing/2014/main" id="{8E923D05-9677-6C8F-D56E-A9FEBC750EAB}"/>
                  </a:ext>
                </a:extLst>
              </p:cNvPr>
              <p:cNvSpPr>
                <a:spLocks noChangeArrowheads="1"/>
              </p:cNvSpPr>
              <p:nvPr/>
            </p:nvSpPr>
            <p:spPr bwMode="auto">
              <a:xfrm flipH="1">
                <a:off x="3127"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 name="Rectangle 296">
                <a:extLst>
                  <a:ext uri="{FF2B5EF4-FFF2-40B4-BE49-F238E27FC236}">
                    <a16:creationId xmlns:a16="http://schemas.microsoft.com/office/drawing/2014/main" id="{575609BB-DE4D-518E-9DD1-F7AF23CABB4F}"/>
                  </a:ext>
                </a:extLst>
              </p:cNvPr>
              <p:cNvSpPr>
                <a:spLocks noChangeArrowheads="1"/>
              </p:cNvSpPr>
              <p:nvPr/>
            </p:nvSpPr>
            <p:spPr bwMode="auto">
              <a:xfrm flipH="1">
                <a:off x="3175"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2" name="Rectangle 297">
                <a:extLst>
                  <a:ext uri="{FF2B5EF4-FFF2-40B4-BE49-F238E27FC236}">
                    <a16:creationId xmlns:a16="http://schemas.microsoft.com/office/drawing/2014/main" id="{424AE0C0-25C5-92DD-6126-1F8C82731563}"/>
                  </a:ext>
                </a:extLst>
              </p:cNvPr>
              <p:cNvSpPr>
                <a:spLocks noChangeArrowheads="1"/>
              </p:cNvSpPr>
              <p:nvPr/>
            </p:nvSpPr>
            <p:spPr bwMode="auto">
              <a:xfrm flipH="1">
                <a:off x="3223"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 name="Rectangle 298">
                <a:extLst>
                  <a:ext uri="{FF2B5EF4-FFF2-40B4-BE49-F238E27FC236}">
                    <a16:creationId xmlns:a16="http://schemas.microsoft.com/office/drawing/2014/main" id="{AAEAA3A2-D669-3AD5-6765-5A63AA6738F3}"/>
                  </a:ext>
                </a:extLst>
              </p:cNvPr>
              <p:cNvSpPr>
                <a:spLocks noChangeArrowheads="1"/>
              </p:cNvSpPr>
              <p:nvPr/>
            </p:nvSpPr>
            <p:spPr bwMode="auto">
              <a:xfrm flipH="1">
                <a:off x="3271" y="2435"/>
                <a:ext cx="48" cy="9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 name="Rectangle 299">
                <a:extLst>
                  <a:ext uri="{FF2B5EF4-FFF2-40B4-BE49-F238E27FC236}">
                    <a16:creationId xmlns:a16="http://schemas.microsoft.com/office/drawing/2014/main" id="{CCFC542D-5E30-EE11-3487-D664D252766B}"/>
                  </a:ext>
                </a:extLst>
              </p:cNvPr>
              <p:cNvSpPr>
                <a:spLocks noChangeArrowheads="1"/>
              </p:cNvSpPr>
              <p:nvPr/>
            </p:nvSpPr>
            <p:spPr bwMode="auto">
              <a:xfrm flipH="1">
                <a:off x="3319" y="2435"/>
                <a:ext cx="48"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11" name="Rectangle 497">
              <a:extLst>
                <a:ext uri="{FF2B5EF4-FFF2-40B4-BE49-F238E27FC236}">
                  <a16:creationId xmlns:a16="http://schemas.microsoft.com/office/drawing/2014/main" id="{99BD6561-A883-D995-954B-547ED0E520DA}"/>
                </a:ext>
              </a:extLst>
            </p:cNvPr>
            <p:cNvSpPr>
              <a:spLocks noChangeArrowheads="1"/>
            </p:cNvSpPr>
            <p:nvPr/>
          </p:nvSpPr>
          <p:spPr bwMode="auto">
            <a:xfrm flipH="1" flipV="1">
              <a:off x="1649599" y="2266999"/>
              <a:ext cx="254000" cy="207963"/>
            </a:xfrm>
            <a:prstGeom prst="rect">
              <a:avLst/>
            </a:prstGeom>
            <a:solidFill>
              <a:srgbClr val="FF33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Rectangle 497">
              <a:extLst>
                <a:ext uri="{FF2B5EF4-FFF2-40B4-BE49-F238E27FC236}">
                  <a16:creationId xmlns:a16="http://schemas.microsoft.com/office/drawing/2014/main" id="{FD4CCE70-1244-AD8D-1BAE-D3E980456DA9}"/>
                </a:ext>
              </a:extLst>
            </p:cNvPr>
            <p:cNvSpPr>
              <a:spLocks noChangeArrowheads="1"/>
            </p:cNvSpPr>
            <p:nvPr/>
          </p:nvSpPr>
          <p:spPr bwMode="auto">
            <a:xfrm flipH="1" flipV="1">
              <a:off x="1162372" y="2743071"/>
              <a:ext cx="254000" cy="207963"/>
            </a:xfrm>
            <a:prstGeom prst="rect">
              <a:avLst/>
            </a:prstGeom>
            <a:solidFill>
              <a:srgbClr val="FF33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Line 496">
              <a:extLst>
                <a:ext uri="{FF2B5EF4-FFF2-40B4-BE49-F238E27FC236}">
                  <a16:creationId xmlns:a16="http://schemas.microsoft.com/office/drawing/2014/main" id="{03829615-BFB8-AE65-34D1-08F32AA864AC}"/>
                </a:ext>
              </a:extLst>
            </p:cNvPr>
            <p:cNvSpPr>
              <a:spLocks noChangeShapeType="1"/>
            </p:cNvSpPr>
            <p:nvPr/>
          </p:nvSpPr>
          <p:spPr bwMode="auto">
            <a:xfrm>
              <a:off x="1809650" y="2348552"/>
              <a:ext cx="1622946" cy="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Line 552">
              <a:extLst>
                <a:ext uri="{FF2B5EF4-FFF2-40B4-BE49-F238E27FC236}">
                  <a16:creationId xmlns:a16="http://schemas.microsoft.com/office/drawing/2014/main" id="{73302B65-C257-7E72-0568-9CEBEDE6171D}"/>
                </a:ext>
              </a:extLst>
            </p:cNvPr>
            <p:cNvSpPr>
              <a:spLocks noChangeShapeType="1"/>
            </p:cNvSpPr>
            <p:nvPr/>
          </p:nvSpPr>
          <p:spPr bwMode="auto">
            <a:xfrm flipH="1">
              <a:off x="408259" y="2843495"/>
              <a:ext cx="892223" cy="7619"/>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494">
              <a:extLst>
                <a:ext uri="{FF2B5EF4-FFF2-40B4-BE49-F238E27FC236}">
                  <a16:creationId xmlns:a16="http://schemas.microsoft.com/office/drawing/2014/main" id="{AD2442E4-077A-028B-B4C1-C4577AB6E923}"/>
                </a:ext>
              </a:extLst>
            </p:cNvPr>
            <p:cNvSpPr>
              <a:spLocks noChangeShapeType="1"/>
            </p:cNvSpPr>
            <p:nvPr/>
          </p:nvSpPr>
          <p:spPr bwMode="auto">
            <a:xfrm flipV="1">
              <a:off x="1305990" y="2340614"/>
              <a:ext cx="498897" cy="510501"/>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椭圆 15">
              <a:extLst>
                <a:ext uri="{FF2B5EF4-FFF2-40B4-BE49-F238E27FC236}">
                  <a16:creationId xmlns:a16="http://schemas.microsoft.com/office/drawing/2014/main" id="{642903CB-0201-3B95-B30A-8DA48AB35CFD}"/>
                </a:ext>
              </a:extLst>
            </p:cNvPr>
            <p:cNvSpPr/>
            <p:nvPr/>
          </p:nvSpPr>
          <p:spPr>
            <a:xfrm>
              <a:off x="408260" y="2791967"/>
              <a:ext cx="576064" cy="103982"/>
            </a:xfrm>
            <a:prstGeom prst="ellipse">
              <a:avLst/>
            </a:prstGeom>
            <a:solidFill>
              <a:srgbClr val="3413F9"/>
            </a:solidFill>
            <a:ln>
              <a:solidFill>
                <a:srgbClr val="3413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C3032B46-777D-F54A-08AB-60123C33464D}"/>
                </a:ext>
              </a:extLst>
            </p:cNvPr>
            <p:cNvGrpSpPr/>
            <p:nvPr/>
          </p:nvGrpSpPr>
          <p:grpSpPr>
            <a:xfrm>
              <a:off x="817208" y="2170123"/>
              <a:ext cx="461963" cy="347990"/>
              <a:chOff x="2671425" y="2922949"/>
              <a:chExt cx="461963" cy="347990"/>
            </a:xfrm>
          </p:grpSpPr>
          <p:cxnSp>
            <p:nvCxnSpPr>
              <p:cNvPr id="20" name="直接连接符 19">
                <a:extLst>
                  <a:ext uri="{FF2B5EF4-FFF2-40B4-BE49-F238E27FC236}">
                    <a16:creationId xmlns:a16="http://schemas.microsoft.com/office/drawing/2014/main" id="{5CE0D6EC-59C4-1700-6E87-FE816A36342D}"/>
                  </a:ext>
                </a:extLst>
              </p:cNvPr>
              <p:cNvCxnSpPr/>
              <p:nvPr/>
            </p:nvCxnSpPr>
            <p:spPr>
              <a:xfrm>
                <a:off x="2671425" y="2922949"/>
                <a:ext cx="48534" cy="34649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726F936A-ECE3-5BC3-44DC-307965118B07}"/>
                  </a:ext>
                </a:extLst>
              </p:cNvPr>
              <p:cNvGrpSpPr/>
              <p:nvPr/>
            </p:nvGrpSpPr>
            <p:grpSpPr>
              <a:xfrm>
                <a:off x="2723724" y="2922949"/>
                <a:ext cx="99894" cy="347990"/>
                <a:chOff x="1187624" y="1196752"/>
                <a:chExt cx="296416" cy="576064"/>
              </a:xfrm>
            </p:grpSpPr>
            <p:cxnSp>
              <p:nvCxnSpPr>
                <p:cNvPr id="31" name="直接连接符 30">
                  <a:extLst>
                    <a:ext uri="{FF2B5EF4-FFF2-40B4-BE49-F238E27FC236}">
                      <a16:creationId xmlns:a16="http://schemas.microsoft.com/office/drawing/2014/main" id="{1462CA04-9CC3-5290-2E6F-B7300BE20C2B}"/>
                    </a:ext>
                  </a:extLst>
                </p:cNvPr>
                <p:cNvCxnSpPr/>
                <p:nvPr/>
              </p:nvCxnSpPr>
              <p:spPr>
                <a:xfrm flipH="1">
                  <a:off x="1187624" y="119923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2807F4F6-9C29-8DAF-9C7D-1AAD702EBE0C}"/>
                    </a:ext>
                  </a:extLst>
                </p:cNvPr>
                <p:cNvCxnSpPr/>
                <p:nvPr/>
              </p:nvCxnSpPr>
              <p:spPr>
                <a:xfrm>
                  <a:off x="1340024" y="119675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5E8CB0DE-8760-E24C-343A-935084D6A6F7}"/>
                  </a:ext>
                </a:extLst>
              </p:cNvPr>
              <p:cNvGrpSpPr/>
              <p:nvPr/>
            </p:nvGrpSpPr>
            <p:grpSpPr>
              <a:xfrm>
                <a:off x="2829053" y="2922949"/>
                <a:ext cx="99894" cy="347990"/>
                <a:chOff x="1187624" y="1196752"/>
                <a:chExt cx="296416" cy="576064"/>
              </a:xfrm>
            </p:grpSpPr>
            <p:cxnSp>
              <p:nvCxnSpPr>
                <p:cNvPr id="29" name="直接连接符 28">
                  <a:extLst>
                    <a:ext uri="{FF2B5EF4-FFF2-40B4-BE49-F238E27FC236}">
                      <a16:creationId xmlns:a16="http://schemas.microsoft.com/office/drawing/2014/main" id="{D8906C2F-9876-D405-71D8-B7F2B8DAF235}"/>
                    </a:ext>
                  </a:extLst>
                </p:cNvPr>
                <p:cNvCxnSpPr/>
                <p:nvPr/>
              </p:nvCxnSpPr>
              <p:spPr>
                <a:xfrm flipH="1">
                  <a:off x="1187624" y="119923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5EC7CB7-E6F7-79B4-8EE4-1A5C016DA942}"/>
                    </a:ext>
                  </a:extLst>
                </p:cNvPr>
                <p:cNvCxnSpPr/>
                <p:nvPr/>
              </p:nvCxnSpPr>
              <p:spPr>
                <a:xfrm>
                  <a:off x="1340024" y="119675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a16="http://schemas.microsoft.com/office/drawing/2014/main" id="{11CA5F21-F520-8976-EC3A-437E3CA57289}"/>
                  </a:ext>
                </a:extLst>
              </p:cNvPr>
              <p:cNvGrpSpPr/>
              <p:nvPr/>
            </p:nvGrpSpPr>
            <p:grpSpPr>
              <a:xfrm>
                <a:off x="2932713" y="2922949"/>
                <a:ext cx="99894" cy="347990"/>
                <a:chOff x="1187624" y="1196752"/>
                <a:chExt cx="296416" cy="576064"/>
              </a:xfrm>
            </p:grpSpPr>
            <p:cxnSp>
              <p:nvCxnSpPr>
                <p:cNvPr id="27" name="直接连接符 26">
                  <a:extLst>
                    <a:ext uri="{FF2B5EF4-FFF2-40B4-BE49-F238E27FC236}">
                      <a16:creationId xmlns:a16="http://schemas.microsoft.com/office/drawing/2014/main" id="{34CB6F8C-E4FD-5618-5ABC-C57EA5F2B598}"/>
                    </a:ext>
                  </a:extLst>
                </p:cNvPr>
                <p:cNvCxnSpPr/>
                <p:nvPr/>
              </p:nvCxnSpPr>
              <p:spPr>
                <a:xfrm flipH="1">
                  <a:off x="1187624" y="119923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62F0495B-BD0A-ABDE-A5DD-9E58D1543F74}"/>
                    </a:ext>
                  </a:extLst>
                </p:cNvPr>
                <p:cNvCxnSpPr/>
                <p:nvPr/>
              </p:nvCxnSpPr>
              <p:spPr>
                <a:xfrm>
                  <a:off x="1340024" y="119675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6B7462DE-B785-9C60-45DE-C4625BC9772B}"/>
                  </a:ext>
                </a:extLst>
              </p:cNvPr>
              <p:cNvGrpSpPr/>
              <p:nvPr/>
            </p:nvGrpSpPr>
            <p:grpSpPr>
              <a:xfrm>
                <a:off x="3033494" y="2922949"/>
                <a:ext cx="99894" cy="347990"/>
                <a:chOff x="1187624" y="1196752"/>
                <a:chExt cx="296416" cy="576064"/>
              </a:xfrm>
            </p:grpSpPr>
            <p:cxnSp>
              <p:nvCxnSpPr>
                <p:cNvPr id="25" name="直接连接符 24">
                  <a:extLst>
                    <a:ext uri="{FF2B5EF4-FFF2-40B4-BE49-F238E27FC236}">
                      <a16:creationId xmlns:a16="http://schemas.microsoft.com/office/drawing/2014/main" id="{6258ACE3-3B9E-AE4A-1807-14325834D03E}"/>
                    </a:ext>
                  </a:extLst>
                </p:cNvPr>
                <p:cNvCxnSpPr/>
                <p:nvPr/>
              </p:nvCxnSpPr>
              <p:spPr>
                <a:xfrm flipH="1">
                  <a:off x="1187624" y="119923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0FE809A-A6B2-8BCB-72E2-39AF911D6F82}"/>
                    </a:ext>
                  </a:extLst>
                </p:cNvPr>
                <p:cNvCxnSpPr/>
                <p:nvPr/>
              </p:nvCxnSpPr>
              <p:spPr>
                <a:xfrm>
                  <a:off x="1340024" y="1196752"/>
                  <a:ext cx="144016" cy="573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cxnSp>
          <p:nvCxnSpPr>
            <p:cNvPr id="18" name="直接连接符 17">
              <a:extLst>
                <a:ext uri="{FF2B5EF4-FFF2-40B4-BE49-F238E27FC236}">
                  <a16:creationId xmlns:a16="http://schemas.microsoft.com/office/drawing/2014/main" id="{0F71AC51-074A-13D3-9DCB-41646CF8BE27}"/>
                </a:ext>
              </a:extLst>
            </p:cNvPr>
            <p:cNvCxnSpPr/>
            <p:nvPr/>
          </p:nvCxnSpPr>
          <p:spPr>
            <a:xfrm>
              <a:off x="601184" y="2354707"/>
              <a:ext cx="874451" cy="0"/>
            </a:xfrm>
            <a:prstGeom prst="line">
              <a:avLst/>
            </a:prstGeom>
            <a:ln w="190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04645B0D-022F-FDD5-B828-CCAB4401F686}"/>
                </a:ext>
              </a:extLst>
            </p:cNvPr>
            <p:cNvSpPr/>
            <p:nvPr/>
          </p:nvSpPr>
          <p:spPr>
            <a:xfrm>
              <a:off x="1746444" y="2224959"/>
              <a:ext cx="576064" cy="228983"/>
            </a:xfrm>
            <a:prstGeom prst="ellipse">
              <a:avLst/>
            </a:prstGeom>
            <a:solidFill>
              <a:srgbClr val="3413F9"/>
            </a:solidFill>
            <a:ln>
              <a:solidFill>
                <a:srgbClr val="3413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C170687B-11BC-D3D3-2D2C-5F122E9BE189}"/>
              </a:ext>
            </a:extLst>
          </p:cNvPr>
          <p:cNvGrpSpPr/>
          <p:nvPr/>
        </p:nvGrpSpPr>
        <p:grpSpPr>
          <a:xfrm>
            <a:off x="2083296" y="1649618"/>
            <a:ext cx="4012704" cy="1771233"/>
            <a:chOff x="468268" y="1585758"/>
            <a:chExt cx="4012704" cy="1771233"/>
          </a:xfrm>
        </p:grpSpPr>
        <p:pic>
          <p:nvPicPr>
            <p:cNvPr id="58" name="Picture 4">
              <a:extLst>
                <a:ext uri="{FF2B5EF4-FFF2-40B4-BE49-F238E27FC236}">
                  <a16:creationId xmlns:a16="http://schemas.microsoft.com/office/drawing/2014/main" id="{D5D5461F-3E89-693F-F631-233E05A171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268" y="1585758"/>
              <a:ext cx="4012704" cy="177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矩形 58">
              <a:extLst>
                <a:ext uri="{FF2B5EF4-FFF2-40B4-BE49-F238E27FC236}">
                  <a16:creationId xmlns:a16="http://schemas.microsoft.com/office/drawing/2014/main" id="{B2D18A46-453B-A5C7-EAD8-334E8E335BA0}"/>
                </a:ext>
              </a:extLst>
            </p:cNvPr>
            <p:cNvSpPr/>
            <p:nvPr/>
          </p:nvSpPr>
          <p:spPr>
            <a:xfrm>
              <a:off x="3571509" y="2265060"/>
              <a:ext cx="45719" cy="288032"/>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71181653-8F46-3459-1054-40AC38B91284}"/>
                </a:ext>
              </a:extLst>
            </p:cNvPr>
            <p:cNvSpPr/>
            <p:nvPr/>
          </p:nvSpPr>
          <p:spPr>
            <a:xfrm>
              <a:off x="3707904" y="2083708"/>
              <a:ext cx="45719" cy="2880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96DEE9AE-F3BE-511D-7367-FBCBF6A72D74}"/>
                </a:ext>
              </a:extLst>
            </p:cNvPr>
            <p:cNvSpPr/>
            <p:nvPr/>
          </p:nvSpPr>
          <p:spPr>
            <a:xfrm>
              <a:off x="1575004" y="1844824"/>
              <a:ext cx="45719" cy="1019148"/>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A5CA2DEC-51C7-A2C7-7FD4-31BC6C59B85C}"/>
                </a:ext>
              </a:extLst>
            </p:cNvPr>
            <p:cNvSpPr/>
            <p:nvPr/>
          </p:nvSpPr>
          <p:spPr>
            <a:xfrm>
              <a:off x="1717447" y="1841408"/>
              <a:ext cx="45719" cy="10191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右箭头 24">
            <a:extLst>
              <a:ext uri="{FF2B5EF4-FFF2-40B4-BE49-F238E27FC236}">
                <a16:creationId xmlns:a16="http://schemas.microsoft.com/office/drawing/2014/main" id="{2C4CCCE4-5D1D-FB64-1825-E4B77ABE5D42}"/>
              </a:ext>
            </a:extLst>
          </p:cNvPr>
          <p:cNvSpPr/>
          <p:nvPr/>
        </p:nvSpPr>
        <p:spPr>
          <a:xfrm rot="5400000">
            <a:off x="3848622" y="3666199"/>
            <a:ext cx="713909" cy="437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图片 63">
            <a:extLst>
              <a:ext uri="{FF2B5EF4-FFF2-40B4-BE49-F238E27FC236}">
                <a16:creationId xmlns:a16="http://schemas.microsoft.com/office/drawing/2014/main" id="{5392C30B-CBA3-F103-9BD9-CD5962B9F3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2409" y="2042499"/>
            <a:ext cx="3914903" cy="3806157"/>
          </a:xfrm>
          <a:prstGeom prst="rect">
            <a:avLst/>
          </a:prstGeom>
        </p:spPr>
      </p:pic>
    </p:spTree>
    <p:extLst>
      <p:ext uri="{BB962C8B-B14F-4D97-AF65-F5344CB8AC3E}">
        <p14:creationId xmlns:p14="http://schemas.microsoft.com/office/powerpoint/2010/main" val="13480689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82B0A9-C4A9-186D-0759-B880BF2F2F31}"/>
              </a:ext>
            </a:extLst>
          </p:cNvPr>
          <p:cNvSpPr>
            <a:spLocks noGrp="1"/>
          </p:cNvSpPr>
          <p:nvPr>
            <p:ph type="title"/>
          </p:nvPr>
        </p:nvSpPr>
        <p:spPr/>
        <p:txBody>
          <a:bodyPr/>
          <a:lstStyle/>
          <a:p>
            <a:r>
              <a:rPr lang="en-US" altLang="zh-CN" dirty="0"/>
              <a:t>Phase-merging Enhanced Harmonic Generation </a:t>
            </a:r>
            <a:r>
              <a:rPr lang="zh-CN" altLang="en-US" dirty="0"/>
              <a:t>（</a:t>
            </a:r>
            <a:r>
              <a:rPr lang="en-US" altLang="zh-CN" dirty="0"/>
              <a:t>PEHG</a:t>
            </a:r>
            <a:r>
              <a:rPr lang="zh-CN" altLang="en-US" dirty="0"/>
              <a:t>）</a:t>
            </a:r>
          </a:p>
        </p:txBody>
      </p:sp>
      <p:sp>
        <p:nvSpPr>
          <p:cNvPr id="4" name="灯片编号占位符 3">
            <a:extLst>
              <a:ext uri="{FF2B5EF4-FFF2-40B4-BE49-F238E27FC236}">
                <a16:creationId xmlns:a16="http://schemas.microsoft.com/office/drawing/2014/main" id="{D956D57C-4D7A-6C4D-3236-0A59DCB630A5}"/>
              </a:ext>
            </a:extLst>
          </p:cNvPr>
          <p:cNvSpPr>
            <a:spLocks noGrp="1"/>
          </p:cNvSpPr>
          <p:nvPr>
            <p:ph type="sldNum" sz="quarter" idx="12"/>
          </p:nvPr>
        </p:nvSpPr>
        <p:spPr/>
        <p:txBody>
          <a:bodyPr/>
          <a:lstStyle/>
          <a:p>
            <a:fld id="{DDAB8EDC-5247-4E96-93CC-002B17500A76}" type="slidenum">
              <a:rPr lang="zh-CN" altLang="en-US" smtClean="0"/>
              <a:pPr/>
              <a:t>102</a:t>
            </a:fld>
            <a:endParaRPr lang="zh-CN" altLang="en-US" dirty="0"/>
          </a:p>
        </p:txBody>
      </p:sp>
      <p:pic>
        <p:nvPicPr>
          <p:cNvPr id="5" name="图片 4">
            <a:extLst>
              <a:ext uri="{FF2B5EF4-FFF2-40B4-BE49-F238E27FC236}">
                <a16:creationId xmlns:a16="http://schemas.microsoft.com/office/drawing/2014/main" id="{C42A3E7B-34D4-6D09-0EA5-9A6AA369F478}"/>
              </a:ext>
            </a:extLst>
          </p:cNvPr>
          <p:cNvPicPr>
            <a:picLocks noChangeAspect="1"/>
          </p:cNvPicPr>
          <p:nvPr/>
        </p:nvPicPr>
        <p:blipFill>
          <a:blip r:embed="rId2"/>
          <a:stretch>
            <a:fillRect/>
          </a:stretch>
        </p:blipFill>
        <p:spPr>
          <a:xfrm>
            <a:off x="1861369" y="1440066"/>
            <a:ext cx="8469262" cy="4879340"/>
          </a:xfrm>
          <a:prstGeom prst="rect">
            <a:avLst/>
          </a:prstGeom>
        </p:spPr>
      </p:pic>
    </p:spTree>
    <p:extLst>
      <p:ext uri="{BB962C8B-B14F-4D97-AF65-F5344CB8AC3E}">
        <p14:creationId xmlns:p14="http://schemas.microsoft.com/office/powerpoint/2010/main" val="15809732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Angular dispersion enabled microbunching</a:t>
            </a:r>
            <a:br>
              <a:rPr lang="en-US" dirty="0"/>
            </a:br>
            <a:r>
              <a:rPr lang="en-US" altLang="zh-CN" dirty="0"/>
              <a:t>ADM</a:t>
            </a:r>
            <a:endParaRPr lang="en-US" dirty="0"/>
          </a:p>
        </p:txBody>
      </p:sp>
      <p:pic>
        <p:nvPicPr>
          <p:cNvPr id="4" name="图片 3">
            <a:extLst>
              <a:ext uri="{FF2B5EF4-FFF2-40B4-BE49-F238E27FC236}">
                <a16:creationId xmlns:a16="http://schemas.microsoft.com/office/drawing/2014/main" id="{BA544D98-6DE8-03EA-4FB2-EFD122B97445}"/>
              </a:ext>
            </a:extLst>
          </p:cNvPr>
          <p:cNvPicPr>
            <a:picLocks noChangeAspect="1"/>
          </p:cNvPicPr>
          <p:nvPr/>
        </p:nvPicPr>
        <p:blipFill>
          <a:blip r:embed="rId3"/>
          <a:stretch>
            <a:fillRect/>
          </a:stretch>
        </p:blipFill>
        <p:spPr>
          <a:xfrm>
            <a:off x="4727849" y="2310924"/>
            <a:ext cx="5676305" cy="3206309"/>
          </a:xfrm>
          <a:prstGeom prst="rect">
            <a:avLst/>
          </a:prstGeom>
        </p:spPr>
      </p:pic>
      <p:pic>
        <p:nvPicPr>
          <p:cNvPr id="3" name="图片 2"/>
          <p:cNvPicPr>
            <a:picLocks noChangeAspect="1"/>
          </p:cNvPicPr>
          <p:nvPr/>
        </p:nvPicPr>
        <p:blipFill>
          <a:blip r:embed="rId4"/>
          <a:stretch>
            <a:fillRect/>
          </a:stretch>
        </p:blipFill>
        <p:spPr>
          <a:xfrm>
            <a:off x="2006911" y="2944957"/>
            <a:ext cx="3168352" cy="830451"/>
          </a:xfrm>
          <a:prstGeom prst="rect">
            <a:avLst/>
          </a:prstGeom>
          <a:ln>
            <a:solidFill>
              <a:srgbClr val="FF0000"/>
            </a:solidFill>
          </a:ln>
        </p:spPr>
      </p:pic>
      <p:pic>
        <p:nvPicPr>
          <p:cNvPr id="6" name="图片 5"/>
          <p:cNvPicPr>
            <a:picLocks noChangeAspect="1"/>
          </p:cNvPicPr>
          <p:nvPr/>
        </p:nvPicPr>
        <p:blipFill>
          <a:blip r:embed="rId5"/>
          <a:stretch>
            <a:fillRect/>
          </a:stretch>
        </p:blipFill>
        <p:spPr>
          <a:xfrm>
            <a:off x="1812840" y="3914078"/>
            <a:ext cx="2903447" cy="2073125"/>
          </a:xfrm>
          <a:prstGeom prst="rect">
            <a:avLst/>
          </a:prstGeom>
        </p:spPr>
      </p:pic>
      <p:pic>
        <p:nvPicPr>
          <p:cNvPr id="7" name="图片 6"/>
          <p:cNvPicPr>
            <a:picLocks noChangeAspect="1"/>
          </p:cNvPicPr>
          <p:nvPr/>
        </p:nvPicPr>
        <p:blipFill>
          <a:blip r:embed="rId6"/>
          <a:stretch>
            <a:fillRect/>
          </a:stretch>
        </p:blipFill>
        <p:spPr>
          <a:xfrm>
            <a:off x="2006911" y="2009090"/>
            <a:ext cx="3714750" cy="333375"/>
          </a:xfrm>
          <a:prstGeom prst="rect">
            <a:avLst/>
          </a:prstGeom>
        </p:spPr>
      </p:pic>
      <p:pic>
        <p:nvPicPr>
          <p:cNvPr id="9" name="图片 8"/>
          <p:cNvPicPr>
            <a:picLocks noChangeAspect="1"/>
          </p:cNvPicPr>
          <p:nvPr/>
        </p:nvPicPr>
        <p:blipFill>
          <a:blip r:embed="rId7"/>
          <a:stretch>
            <a:fillRect/>
          </a:stretch>
        </p:blipFill>
        <p:spPr>
          <a:xfrm>
            <a:off x="6484646" y="5800133"/>
            <a:ext cx="2808312" cy="681141"/>
          </a:xfrm>
          <a:prstGeom prst="rect">
            <a:avLst/>
          </a:prstGeom>
        </p:spPr>
      </p:pic>
      <p:sp>
        <p:nvSpPr>
          <p:cNvPr id="10" name="文本框 9"/>
          <p:cNvSpPr txBox="1"/>
          <p:nvPr/>
        </p:nvSpPr>
        <p:spPr>
          <a:xfrm>
            <a:off x="6988702" y="5517233"/>
            <a:ext cx="1569660" cy="369332"/>
          </a:xfrm>
          <a:prstGeom prst="rect">
            <a:avLst/>
          </a:prstGeom>
          <a:noFill/>
        </p:spPr>
        <p:txBody>
          <a:bodyPr wrap="none" rtlCol="0">
            <a:spAutoFit/>
          </a:bodyPr>
          <a:lstStyle/>
          <a:p>
            <a:r>
              <a:rPr lang="zh-CN" altLang="en-US" dirty="0"/>
              <a:t>斜入射模式：</a:t>
            </a:r>
            <a:endParaRPr lang="en-US" dirty="0"/>
          </a:p>
        </p:txBody>
      </p:sp>
      <p:sp>
        <p:nvSpPr>
          <p:cNvPr id="11" name="文本框 10"/>
          <p:cNvSpPr txBox="1"/>
          <p:nvPr/>
        </p:nvSpPr>
        <p:spPr>
          <a:xfrm>
            <a:off x="6026224" y="5540622"/>
            <a:ext cx="710451" cy="369332"/>
          </a:xfrm>
          <a:prstGeom prst="rect">
            <a:avLst/>
          </a:prstGeom>
          <a:noFill/>
        </p:spPr>
        <p:txBody>
          <a:bodyPr wrap="none" rtlCol="0">
            <a:spAutoFit/>
          </a:bodyPr>
          <a:lstStyle/>
          <a:p>
            <a:r>
              <a:rPr lang="zh-CN" altLang="en-US" dirty="0"/>
              <a:t>其他</a:t>
            </a:r>
            <a:r>
              <a:rPr lang="en-US" altLang="zh-CN" dirty="0"/>
              <a:t>:</a:t>
            </a:r>
            <a:endParaRPr lang="en-US" dirty="0"/>
          </a:p>
        </p:txBody>
      </p:sp>
      <p:sp>
        <p:nvSpPr>
          <p:cNvPr id="5" name="灯片编号占位符 4">
            <a:extLst>
              <a:ext uri="{FF2B5EF4-FFF2-40B4-BE49-F238E27FC236}">
                <a16:creationId xmlns:a16="http://schemas.microsoft.com/office/drawing/2014/main" id="{9484DD93-7AA1-B23F-2FA8-5DF2EA8C2BCB}"/>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103</a:t>
            </a:fld>
            <a:endParaRPr lang="zh-CN" altLang="en-US"/>
          </a:p>
        </p:txBody>
      </p:sp>
    </p:spTree>
    <p:extLst>
      <p:ext uri="{BB962C8B-B14F-4D97-AF65-F5344CB8AC3E}">
        <p14:creationId xmlns:p14="http://schemas.microsoft.com/office/powerpoint/2010/main" val="40426680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C7E4E8-8644-829C-D8EE-51A9D3D579EE}"/>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13F8CFF1-F98C-BCBA-FECD-25F881D4A618}"/>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68B70C9F-8E89-1AF4-89C5-6EF3261FBE5D}"/>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104</a:t>
            </a:fld>
            <a:endParaRPr lang="zh-CN" altLang="en-US"/>
          </a:p>
        </p:txBody>
      </p:sp>
    </p:spTree>
    <p:extLst>
      <p:ext uri="{BB962C8B-B14F-4D97-AF65-F5344CB8AC3E}">
        <p14:creationId xmlns:p14="http://schemas.microsoft.com/office/powerpoint/2010/main" val="1813062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FD29872-66AD-CBCE-20B5-836A96B394A8}"/>
              </a:ext>
            </a:extLst>
          </p:cNvPr>
          <p:cNvSpPr>
            <a:spLocks noGrp="1"/>
          </p:cNvSpPr>
          <p:nvPr>
            <p:ph type="title"/>
          </p:nvPr>
        </p:nvSpPr>
        <p:spPr/>
        <p:txBody>
          <a:bodyPr/>
          <a:lstStyle/>
          <a:p>
            <a:r>
              <a:rPr lang="en-US" altLang="zh-CN" dirty="0"/>
              <a:t>Electron motions in an undulator</a:t>
            </a:r>
            <a:endParaRPr lang="zh-CN" altLang="en-US" dirty="0"/>
          </a:p>
        </p:txBody>
      </p:sp>
    </p:spTree>
    <p:extLst>
      <p:ext uri="{BB962C8B-B14F-4D97-AF65-F5344CB8AC3E}">
        <p14:creationId xmlns:p14="http://schemas.microsoft.com/office/powerpoint/2010/main" val="381984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51AD4B-A087-9393-ED77-6CCCF673A3E3}"/>
              </a:ext>
            </a:extLst>
          </p:cNvPr>
          <p:cNvSpPr>
            <a:spLocks noGrp="1"/>
          </p:cNvSpPr>
          <p:nvPr>
            <p:ph type="title"/>
          </p:nvPr>
        </p:nvSpPr>
        <p:spPr/>
        <p:txBody>
          <a:bodyPr/>
          <a:lstStyle/>
          <a:p>
            <a:r>
              <a:rPr lang="en-US" altLang="zh-CN" dirty="0"/>
              <a:t>Electron trajectory in a planar undulator</a:t>
            </a:r>
            <a:endParaRPr lang="zh-CN" altLang="en-US" dirty="0"/>
          </a:p>
        </p:txBody>
      </p:sp>
      <p:sp>
        <p:nvSpPr>
          <p:cNvPr id="5" name="文本框 4">
            <a:extLst>
              <a:ext uri="{FF2B5EF4-FFF2-40B4-BE49-F238E27FC236}">
                <a16:creationId xmlns:a16="http://schemas.microsoft.com/office/drawing/2014/main" id="{54C4C94D-D583-0875-DF1C-F6E07F041A81}"/>
              </a:ext>
            </a:extLst>
          </p:cNvPr>
          <p:cNvSpPr txBox="1"/>
          <p:nvPr/>
        </p:nvSpPr>
        <p:spPr>
          <a:xfrm>
            <a:off x="362903" y="1506974"/>
            <a:ext cx="6097904" cy="369332"/>
          </a:xfrm>
          <a:prstGeom prst="rect">
            <a:avLst/>
          </a:prstGeom>
          <a:noFill/>
        </p:spPr>
        <p:txBody>
          <a:bodyPr wrap="square">
            <a:spAutoFit/>
          </a:bodyPr>
          <a:lstStyle/>
          <a:p>
            <a:pPr marL="0" marR="0" lvl="0" indent="0" algn="ctr" defTabSz="914318"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A50021"/>
                </a:solidFill>
                <a:effectLst/>
                <a:uLnTx/>
                <a:uFillTx/>
                <a:latin typeface="Calibri"/>
                <a:ea typeface="宋体" pitchFamily="2" charset="-122"/>
                <a:cs typeface="+mn-cs"/>
              </a:rPr>
              <a:t>M</a:t>
            </a:r>
            <a:r>
              <a:rPr lang="en-US" altLang="zh-CN" b="1" dirty="0" err="1">
                <a:solidFill>
                  <a:srgbClr val="A50021"/>
                </a:solidFill>
                <a:latin typeface="Calibri"/>
              </a:rPr>
              <a:t>agnetic</a:t>
            </a:r>
            <a:r>
              <a:rPr lang="en-US" altLang="zh-CN" b="1" dirty="0">
                <a:solidFill>
                  <a:srgbClr val="A50021"/>
                </a:solidFill>
                <a:latin typeface="Calibri"/>
              </a:rPr>
              <a:t> field </a:t>
            </a:r>
            <a:r>
              <a:rPr kumimoji="0" lang="en-US" altLang="zh-CN" sz="1800" b="1" i="0" u="none" strike="noStrike" kern="1200" cap="none" spc="0" normalizeH="0" baseline="0" noProof="0" dirty="0">
                <a:ln>
                  <a:noFill/>
                </a:ln>
                <a:solidFill>
                  <a:srgbClr val="A50021"/>
                </a:solidFill>
                <a:effectLst/>
                <a:uLnTx/>
                <a:uFillTx/>
                <a:latin typeface="Calibri"/>
                <a:ea typeface="宋体" pitchFamily="2" charset="-122"/>
                <a:cs typeface="+mn-cs"/>
              </a:rPr>
              <a:t>in a planar undulator</a:t>
            </a:r>
          </a:p>
        </p:txBody>
      </p:sp>
      <p:sp>
        <p:nvSpPr>
          <p:cNvPr id="6" name="矩形 5">
            <a:extLst>
              <a:ext uri="{FF2B5EF4-FFF2-40B4-BE49-F238E27FC236}">
                <a16:creationId xmlns:a16="http://schemas.microsoft.com/office/drawing/2014/main" id="{20103C55-A3BF-2AF0-E3BB-A4833B9F5F2F}"/>
              </a:ext>
            </a:extLst>
          </p:cNvPr>
          <p:cNvSpPr/>
          <p:nvPr/>
        </p:nvSpPr>
        <p:spPr>
          <a:xfrm>
            <a:off x="6916965" y="4087114"/>
            <a:ext cx="4099366" cy="192451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B1BBDF72-71B2-8BDC-740F-255744AAE58F}"/>
              </a:ext>
            </a:extLst>
          </p:cNvPr>
          <p:cNvPicPr>
            <a:picLocks noChangeAspect="1" noChangeArrowheads="1"/>
          </p:cNvPicPr>
          <p:nvPr/>
        </p:nvPicPr>
        <p:blipFill>
          <a:blip r:embed="rId2" cstate="print"/>
          <a:srcRect/>
          <a:stretch>
            <a:fillRect/>
          </a:stretch>
        </p:blipFill>
        <p:spPr bwMode="auto">
          <a:xfrm>
            <a:off x="2030560" y="3021282"/>
            <a:ext cx="4134606" cy="518212"/>
          </a:xfrm>
          <a:prstGeom prst="rect">
            <a:avLst/>
          </a:prstGeom>
          <a:noFill/>
          <a:ln w="9525">
            <a:noFill/>
            <a:miter lim="800000"/>
            <a:headEnd/>
            <a:tailEnd/>
          </a:ln>
        </p:spPr>
      </p:pic>
      <p:pic>
        <p:nvPicPr>
          <p:cNvPr id="9" name="图片 8">
            <a:extLst>
              <a:ext uri="{FF2B5EF4-FFF2-40B4-BE49-F238E27FC236}">
                <a16:creationId xmlns:a16="http://schemas.microsoft.com/office/drawing/2014/main" id="{BE138573-AA1D-8E6B-C801-0E7FCFA6E3CD}"/>
              </a:ext>
            </a:extLst>
          </p:cNvPr>
          <p:cNvPicPr>
            <a:picLocks noChangeAspect="1"/>
          </p:cNvPicPr>
          <p:nvPr/>
        </p:nvPicPr>
        <p:blipFill>
          <a:blip r:embed="rId3"/>
          <a:stretch>
            <a:fillRect/>
          </a:stretch>
        </p:blipFill>
        <p:spPr>
          <a:xfrm>
            <a:off x="7367020" y="1290821"/>
            <a:ext cx="3448013" cy="1926072"/>
          </a:xfrm>
          <a:prstGeom prst="rect">
            <a:avLst/>
          </a:prstGeom>
        </p:spPr>
      </p:pic>
      <p:pic>
        <p:nvPicPr>
          <p:cNvPr id="10" name="图片 9">
            <a:extLst>
              <a:ext uri="{FF2B5EF4-FFF2-40B4-BE49-F238E27FC236}">
                <a16:creationId xmlns:a16="http://schemas.microsoft.com/office/drawing/2014/main" id="{AEA350A3-AA4A-4108-D397-27624DD575A5}"/>
              </a:ext>
            </a:extLst>
          </p:cNvPr>
          <p:cNvPicPr>
            <a:picLocks noChangeAspect="1"/>
          </p:cNvPicPr>
          <p:nvPr/>
        </p:nvPicPr>
        <p:blipFill>
          <a:blip r:embed="rId4"/>
          <a:stretch>
            <a:fillRect/>
          </a:stretch>
        </p:blipFill>
        <p:spPr>
          <a:xfrm>
            <a:off x="2386338" y="1956717"/>
            <a:ext cx="3009900" cy="1114425"/>
          </a:xfrm>
          <a:prstGeom prst="rect">
            <a:avLst/>
          </a:prstGeom>
        </p:spPr>
      </p:pic>
      <p:sp>
        <p:nvSpPr>
          <p:cNvPr id="11" name="TextBox 16">
            <a:extLst>
              <a:ext uri="{FF2B5EF4-FFF2-40B4-BE49-F238E27FC236}">
                <a16:creationId xmlns:a16="http://schemas.microsoft.com/office/drawing/2014/main" id="{22A8103F-A894-850D-6CC2-838D499F2562}"/>
              </a:ext>
            </a:extLst>
          </p:cNvPr>
          <p:cNvSpPr txBox="1"/>
          <p:nvPr/>
        </p:nvSpPr>
        <p:spPr>
          <a:xfrm>
            <a:off x="730571" y="3094608"/>
            <a:ext cx="1398124" cy="369324"/>
          </a:xfrm>
          <a:prstGeom prst="rect">
            <a:avLst/>
          </a:prstGeom>
          <a:noFill/>
        </p:spPr>
        <p:txBody>
          <a:bodyPr wrap="none" lIns="91432" tIns="45716" rIns="91432" bIns="45716" rtlCol="0">
            <a:spAutoFit/>
          </a:bodyPr>
          <a:lstStyle/>
          <a:p>
            <a:pPr defTabSz="914318" fontAlgn="auto">
              <a:spcBef>
                <a:spcPts val="0"/>
              </a:spcBef>
              <a:spcAft>
                <a:spcPts val="0"/>
              </a:spcAft>
            </a:pPr>
            <a:r>
              <a:rPr lang="en-US" altLang="zh-CN" dirty="0">
                <a:solidFill>
                  <a:prstClr val="black"/>
                </a:solidFill>
                <a:latin typeface="Times New Roman" panose="02020603050405020304" pitchFamily="18" charset="0"/>
                <a:ea typeface="+mn-ea"/>
                <a:cs typeface="Times New Roman" panose="02020603050405020304" pitchFamily="18" charset="0"/>
              </a:rPr>
              <a:t>On-axis y=0:</a:t>
            </a:r>
            <a:endParaRPr lang="en-US" dirty="0">
              <a:solidFill>
                <a:prstClr val="black"/>
              </a:solidFill>
              <a:latin typeface="Times New Roman" panose="02020603050405020304" pitchFamily="18" charset="0"/>
              <a:ea typeface="+mn-ea"/>
              <a:cs typeface="Times New Roman" panose="02020603050405020304" pitchFamily="18" charset="0"/>
            </a:endParaRPr>
          </a:p>
        </p:txBody>
      </p:sp>
      <p:sp>
        <p:nvSpPr>
          <p:cNvPr id="12" name="TextBox 16">
            <a:extLst>
              <a:ext uri="{FF2B5EF4-FFF2-40B4-BE49-F238E27FC236}">
                <a16:creationId xmlns:a16="http://schemas.microsoft.com/office/drawing/2014/main" id="{BD5B98E3-ED0D-37FE-CA55-B2700ED325DF}"/>
              </a:ext>
            </a:extLst>
          </p:cNvPr>
          <p:cNvSpPr txBox="1"/>
          <p:nvPr/>
        </p:nvSpPr>
        <p:spPr>
          <a:xfrm>
            <a:off x="746032" y="3794861"/>
            <a:ext cx="1367202" cy="338546"/>
          </a:xfrm>
          <a:prstGeom prst="rect">
            <a:avLst/>
          </a:prstGeom>
          <a:noFill/>
        </p:spPr>
        <p:txBody>
          <a:bodyPr wrap="none" lIns="91432" tIns="45716" rIns="91432" bIns="45716" rtlCol="0">
            <a:spAutoFit/>
          </a:bodyPr>
          <a:lstStyle/>
          <a:p>
            <a:pPr defTabSz="914318" fontAlgn="auto">
              <a:spcBef>
                <a:spcPts val="0"/>
              </a:spcBef>
              <a:spcAft>
                <a:spcPts val="0"/>
              </a:spcAft>
            </a:pPr>
            <a:r>
              <a:rPr lang="en-US" altLang="zh-CN" sz="1600" dirty="0">
                <a:solidFill>
                  <a:prstClr val="black"/>
                </a:solidFill>
                <a:latin typeface="Times New Roman" panose="02020603050405020304" pitchFamily="18" charset="0"/>
                <a:ea typeface="+mn-ea"/>
                <a:cs typeface="Times New Roman" panose="02020603050405020304" pitchFamily="18" charset="0"/>
              </a:rPr>
              <a:t>Lorentz force</a:t>
            </a:r>
            <a:r>
              <a:rPr lang="zh-CN" altLang="en-US" sz="1600" dirty="0">
                <a:solidFill>
                  <a:prstClr val="black"/>
                </a:solidFill>
                <a:latin typeface="Times New Roman" panose="02020603050405020304" pitchFamily="18" charset="0"/>
                <a:ea typeface="+mn-ea"/>
                <a:cs typeface="Times New Roman" panose="02020603050405020304" pitchFamily="18" charset="0"/>
              </a:rPr>
              <a:t>：</a:t>
            </a:r>
            <a:endParaRPr lang="en-US" sz="1600" dirty="0">
              <a:solidFill>
                <a:prstClr val="black"/>
              </a:solidFill>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AC5480EE-9F3D-FAFC-6F00-6A41F0F78872}"/>
              </a:ext>
            </a:extLst>
          </p:cNvPr>
          <p:cNvPicPr>
            <a:picLocks noChangeAspect="1"/>
          </p:cNvPicPr>
          <p:nvPr/>
        </p:nvPicPr>
        <p:blipFill>
          <a:blip r:embed="rId5"/>
          <a:stretch>
            <a:fillRect/>
          </a:stretch>
        </p:blipFill>
        <p:spPr>
          <a:xfrm>
            <a:off x="2110519" y="3775725"/>
            <a:ext cx="1514475" cy="400050"/>
          </a:xfrm>
          <a:prstGeom prst="rect">
            <a:avLst/>
          </a:prstGeom>
        </p:spPr>
      </p:pic>
      <p:pic>
        <p:nvPicPr>
          <p:cNvPr id="14" name="图片 13">
            <a:extLst>
              <a:ext uri="{FF2B5EF4-FFF2-40B4-BE49-F238E27FC236}">
                <a16:creationId xmlns:a16="http://schemas.microsoft.com/office/drawing/2014/main" id="{A367D954-546F-E929-C075-C221F4CCC555}"/>
              </a:ext>
            </a:extLst>
          </p:cNvPr>
          <p:cNvPicPr>
            <a:picLocks noChangeAspect="1"/>
          </p:cNvPicPr>
          <p:nvPr/>
        </p:nvPicPr>
        <p:blipFill>
          <a:blip r:embed="rId6"/>
          <a:stretch>
            <a:fillRect/>
          </a:stretch>
        </p:blipFill>
        <p:spPr>
          <a:xfrm>
            <a:off x="2071948" y="4375897"/>
            <a:ext cx="3738718" cy="737212"/>
          </a:xfrm>
          <a:prstGeom prst="rect">
            <a:avLst/>
          </a:prstGeom>
        </p:spPr>
      </p:pic>
      <p:sp>
        <p:nvSpPr>
          <p:cNvPr id="15" name="TextBox 16">
            <a:extLst>
              <a:ext uri="{FF2B5EF4-FFF2-40B4-BE49-F238E27FC236}">
                <a16:creationId xmlns:a16="http://schemas.microsoft.com/office/drawing/2014/main" id="{BC1587F8-21C8-4598-C482-DC502D8E3EA7}"/>
              </a:ext>
            </a:extLst>
          </p:cNvPr>
          <p:cNvSpPr txBox="1"/>
          <p:nvPr/>
        </p:nvSpPr>
        <p:spPr>
          <a:xfrm>
            <a:off x="662373" y="4963296"/>
            <a:ext cx="1813301" cy="369324"/>
          </a:xfrm>
          <a:prstGeom prst="rect">
            <a:avLst/>
          </a:prstGeom>
          <a:noFill/>
        </p:spPr>
        <p:txBody>
          <a:bodyPr wrap="none" lIns="91432" tIns="45716" rIns="91432" bIns="45716" rtlCol="0">
            <a:spAutoFit/>
          </a:bodyPr>
          <a:lstStyle/>
          <a:p>
            <a:pPr defTabSz="914318" fontAlgn="auto">
              <a:spcBef>
                <a:spcPts val="0"/>
              </a:spcBef>
              <a:spcAft>
                <a:spcPts val="0"/>
              </a:spcAft>
            </a:pPr>
            <a:r>
              <a:rPr lang="en-US" altLang="zh-CN" dirty="0">
                <a:solidFill>
                  <a:prstClr val="black"/>
                </a:solidFill>
                <a:latin typeface="Times New Roman" panose="02020603050405020304" pitchFamily="18" charset="0"/>
                <a:ea typeface="+mn-ea"/>
                <a:cs typeface="Times New Roman" panose="02020603050405020304" pitchFamily="18" charset="0"/>
              </a:rPr>
              <a:t>1</a:t>
            </a:r>
            <a:r>
              <a:rPr lang="en-US" altLang="zh-CN" baseline="30000" dirty="0">
                <a:solidFill>
                  <a:prstClr val="black"/>
                </a:solidFill>
                <a:latin typeface="Times New Roman" panose="02020603050405020304" pitchFamily="18" charset="0"/>
                <a:ea typeface="+mn-ea"/>
                <a:cs typeface="Times New Roman" panose="02020603050405020304" pitchFamily="18" charset="0"/>
              </a:rPr>
              <a:t>st</a:t>
            </a:r>
            <a:r>
              <a:rPr lang="zh-CN" altLang="en-US" dirty="0">
                <a:solidFill>
                  <a:prstClr val="black"/>
                </a:solidFill>
                <a:latin typeface="Times New Roman" panose="02020603050405020304" pitchFamily="18" charset="0"/>
                <a:ea typeface="+mn-ea"/>
                <a:cs typeface="Times New Roman" panose="02020603050405020304" pitchFamily="18" charset="0"/>
              </a:rPr>
              <a:t> </a:t>
            </a:r>
            <a:r>
              <a:rPr lang="en-US" altLang="zh-CN" dirty="0">
                <a:solidFill>
                  <a:prstClr val="black"/>
                </a:solidFill>
                <a:latin typeface="Times New Roman" panose="02020603050405020304" pitchFamily="18" charset="0"/>
                <a:ea typeface="+mn-ea"/>
                <a:cs typeface="Times New Roman" panose="02020603050405020304" pitchFamily="18" charset="0"/>
              </a:rPr>
              <a:t>order</a:t>
            </a:r>
            <a:r>
              <a:rPr lang="zh-CN" altLang="en-US" dirty="0">
                <a:solidFill>
                  <a:prstClr val="black"/>
                </a:solidFill>
                <a:latin typeface="Times New Roman" panose="02020603050405020304" pitchFamily="18" charset="0"/>
                <a:ea typeface="+mn-ea"/>
                <a:cs typeface="Times New Roman" panose="02020603050405020304" pitchFamily="18" charset="0"/>
              </a:rPr>
              <a:t> </a:t>
            </a:r>
            <a:r>
              <a:rPr lang="en-US" altLang="zh-CN" dirty="0">
                <a:solidFill>
                  <a:prstClr val="black"/>
                </a:solidFill>
                <a:latin typeface="Times New Roman" panose="02020603050405020304" pitchFamily="18" charset="0"/>
                <a:ea typeface="+mn-ea"/>
                <a:cs typeface="Times New Roman" panose="02020603050405020304" pitchFamily="18" charset="0"/>
              </a:rPr>
              <a:t>solution:</a:t>
            </a:r>
            <a:endParaRPr lang="en-US" dirty="0">
              <a:solidFill>
                <a:prstClr val="black"/>
              </a:solidFill>
              <a:latin typeface="Times New Roman" panose="02020603050405020304" pitchFamily="18" charset="0"/>
              <a:ea typeface="+mn-ea"/>
              <a:cs typeface="Times New Roman" panose="02020603050405020304" pitchFamily="18" charset="0"/>
            </a:endParaRPr>
          </a:p>
        </p:txBody>
      </p:sp>
      <p:pic>
        <p:nvPicPr>
          <p:cNvPr id="16" name="图片 15">
            <a:extLst>
              <a:ext uri="{FF2B5EF4-FFF2-40B4-BE49-F238E27FC236}">
                <a16:creationId xmlns:a16="http://schemas.microsoft.com/office/drawing/2014/main" id="{C2FA7A6F-8692-8FEB-CCB6-68816326F252}"/>
              </a:ext>
            </a:extLst>
          </p:cNvPr>
          <p:cNvPicPr>
            <a:picLocks noChangeAspect="1"/>
          </p:cNvPicPr>
          <p:nvPr/>
        </p:nvPicPr>
        <p:blipFill>
          <a:blip r:embed="rId7"/>
          <a:stretch>
            <a:fillRect/>
          </a:stretch>
        </p:blipFill>
        <p:spPr>
          <a:xfrm>
            <a:off x="2071948" y="5237707"/>
            <a:ext cx="3839167" cy="328736"/>
          </a:xfrm>
          <a:prstGeom prst="rect">
            <a:avLst/>
          </a:prstGeom>
        </p:spPr>
      </p:pic>
      <p:pic>
        <p:nvPicPr>
          <p:cNvPr id="17" name="图片 16">
            <a:extLst>
              <a:ext uri="{FF2B5EF4-FFF2-40B4-BE49-F238E27FC236}">
                <a16:creationId xmlns:a16="http://schemas.microsoft.com/office/drawing/2014/main" id="{7AB1FF7D-B67A-9CCC-10E2-3CDE3A7F2719}"/>
              </a:ext>
            </a:extLst>
          </p:cNvPr>
          <p:cNvPicPr>
            <a:picLocks noChangeAspect="1"/>
          </p:cNvPicPr>
          <p:nvPr/>
        </p:nvPicPr>
        <p:blipFill>
          <a:blip r:embed="rId8"/>
          <a:stretch>
            <a:fillRect/>
          </a:stretch>
        </p:blipFill>
        <p:spPr>
          <a:xfrm>
            <a:off x="1783915" y="5548008"/>
            <a:ext cx="4719715" cy="763138"/>
          </a:xfrm>
          <a:prstGeom prst="rect">
            <a:avLst/>
          </a:prstGeom>
        </p:spPr>
      </p:pic>
      <p:pic>
        <p:nvPicPr>
          <p:cNvPr id="18" name="图片 17">
            <a:extLst>
              <a:ext uri="{FF2B5EF4-FFF2-40B4-BE49-F238E27FC236}">
                <a16:creationId xmlns:a16="http://schemas.microsoft.com/office/drawing/2014/main" id="{647B57A1-FA15-7699-5CE8-355F276B60D9}"/>
              </a:ext>
            </a:extLst>
          </p:cNvPr>
          <p:cNvPicPr>
            <a:picLocks noChangeAspect="1"/>
          </p:cNvPicPr>
          <p:nvPr/>
        </p:nvPicPr>
        <p:blipFill rotWithShape="1">
          <a:blip r:embed="rId9"/>
          <a:srcRect l="8784"/>
          <a:stretch/>
        </p:blipFill>
        <p:spPr>
          <a:xfrm>
            <a:off x="7965805" y="4123267"/>
            <a:ext cx="1872000" cy="576902"/>
          </a:xfrm>
          <a:prstGeom prst="rect">
            <a:avLst/>
          </a:prstGeom>
        </p:spPr>
      </p:pic>
      <p:sp>
        <p:nvSpPr>
          <p:cNvPr id="19" name="TextBox 16">
            <a:extLst>
              <a:ext uri="{FF2B5EF4-FFF2-40B4-BE49-F238E27FC236}">
                <a16:creationId xmlns:a16="http://schemas.microsoft.com/office/drawing/2014/main" id="{B8BFA09D-D6EB-AC4B-54C1-812172537079}"/>
              </a:ext>
            </a:extLst>
          </p:cNvPr>
          <p:cNvSpPr txBox="1"/>
          <p:nvPr/>
        </p:nvSpPr>
        <p:spPr>
          <a:xfrm>
            <a:off x="7367020" y="3640119"/>
            <a:ext cx="3339552" cy="400101"/>
          </a:xfrm>
          <a:prstGeom prst="rect">
            <a:avLst/>
          </a:prstGeom>
          <a:noFill/>
        </p:spPr>
        <p:txBody>
          <a:bodyPr wrap="none" lIns="91432" tIns="45716" rIns="91432" bIns="45716" rtlCol="0">
            <a:spAutoFit/>
          </a:bodyPr>
          <a:lstStyle/>
          <a:p>
            <a:pPr defTabSz="914318" fontAlgn="auto">
              <a:spcBef>
                <a:spcPts val="0"/>
              </a:spcBef>
              <a:spcAft>
                <a:spcPts val="0"/>
              </a:spcAft>
            </a:pPr>
            <a:r>
              <a:rPr lang="en-US" altLang="zh-CN" sz="2000" b="1" dirty="0">
                <a:solidFill>
                  <a:prstClr val="black"/>
                </a:solidFill>
                <a:latin typeface="Times New Roman" panose="02020603050405020304" pitchFamily="18" charset="0"/>
                <a:ea typeface="+mn-ea"/>
                <a:cs typeface="Times New Roman" panose="02020603050405020304" pitchFamily="18" charset="0"/>
              </a:rPr>
              <a:t>Transverse motion equations</a:t>
            </a:r>
            <a:endParaRPr lang="en-US" sz="2000" b="1" dirty="0">
              <a:solidFill>
                <a:prstClr val="black"/>
              </a:solidFill>
              <a:latin typeface="Times New Roman" panose="02020603050405020304" pitchFamily="18" charset="0"/>
              <a:ea typeface="+mn-ea"/>
              <a:cs typeface="Times New Roman" panose="02020603050405020304" pitchFamily="18" charset="0"/>
            </a:endParaRPr>
          </a:p>
        </p:txBody>
      </p:sp>
      <p:pic>
        <p:nvPicPr>
          <p:cNvPr id="20" name="图片 19">
            <a:extLst>
              <a:ext uri="{FF2B5EF4-FFF2-40B4-BE49-F238E27FC236}">
                <a16:creationId xmlns:a16="http://schemas.microsoft.com/office/drawing/2014/main" id="{0A157852-28D8-5431-6580-1193EF3E2FA4}"/>
              </a:ext>
            </a:extLst>
          </p:cNvPr>
          <p:cNvPicPr>
            <a:picLocks noChangeAspect="1"/>
          </p:cNvPicPr>
          <p:nvPr/>
        </p:nvPicPr>
        <p:blipFill>
          <a:blip r:embed="rId10"/>
          <a:stretch>
            <a:fillRect/>
          </a:stretch>
        </p:blipFill>
        <p:spPr>
          <a:xfrm>
            <a:off x="7977880" y="4689462"/>
            <a:ext cx="1847850" cy="685800"/>
          </a:xfrm>
          <a:prstGeom prst="rect">
            <a:avLst/>
          </a:prstGeom>
        </p:spPr>
      </p:pic>
      <p:pic>
        <p:nvPicPr>
          <p:cNvPr id="21" name="图片 20">
            <a:extLst>
              <a:ext uri="{FF2B5EF4-FFF2-40B4-BE49-F238E27FC236}">
                <a16:creationId xmlns:a16="http://schemas.microsoft.com/office/drawing/2014/main" id="{FF1014D2-ADAE-F2F7-4C95-0877187E2000}"/>
              </a:ext>
            </a:extLst>
          </p:cNvPr>
          <p:cNvPicPr>
            <a:picLocks noChangeAspect="1"/>
          </p:cNvPicPr>
          <p:nvPr/>
        </p:nvPicPr>
        <p:blipFill>
          <a:blip r:embed="rId11"/>
          <a:stretch>
            <a:fillRect/>
          </a:stretch>
        </p:blipFill>
        <p:spPr>
          <a:xfrm>
            <a:off x="6958681" y="5285725"/>
            <a:ext cx="4057650" cy="638175"/>
          </a:xfrm>
          <a:prstGeom prst="rect">
            <a:avLst/>
          </a:prstGeom>
        </p:spPr>
      </p:pic>
      <p:sp>
        <p:nvSpPr>
          <p:cNvPr id="40" name="TextBox 16">
            <a:extLst>
              <a:ext uri="{FF2B5EF4-FFF2-40B4-BE49-F238E27FC236}">
                <a16:creationId xmlns:a16="http://schemas.microsoft.com/office/drawing/2014/main" id="{0F631153-BEFE-98E6-2835-FCC0CAB5E1E4}"/>
              </a:ext>
            </a:extLst>
          </p:cNvPr>
          <p:cNvSpPr txBox="1"/>
          <p:nvPr/>
        </p:nvSpPr>
        <p:spPr>
          <a:xfrm>
            <a:off x="609600" y="4194911"/>
            <a:ext cx="1983219" cy="338546"/>
          </a:xfrm>
          <a:prstGeom prst="rect">
            <a:avLst/>
          </a:prstGeom>
          <a:noFill/>
        </p:spPr>
        <p:txBody>
          <a:bodyPr wrap="none" lIns="91432" tIns="45716" rIns="91432" bIns="45716" rtlCol="0">
            <a:spAutoFit/>
          </a:bodyPr>
          <a:lstStyle/>
          <a:p>
            <a:pPr defTabSz="914318" fontAlgn="auto">
              <a:spcBef>
                <a:spcPts val="0"/>
              </a:spcBef>
              <a:spcAft>
                <a:spcPts val="0"/>
              </a:spcAft>
            </a:pPr>
            <a:r>
              <a:rPr lang="en-US" altLang="zh-CN" sz="1600" dirty="0">
                <a:solidFill>
                  <a:prstClr val="black"/>
                </a:solidFill>
                <a:latin typeface="Times New Roman" panose="02020603050405020304" pitchFamily="18" charset="0"/>
                <a:ea typeface="+mn-ea"/>
                <a:cs typeface="Times New Roman" panose="02020603050405020304" pitchFamily="18" charset="0"/>
              </a:rPr>
              <a:t>Coupled equations</a:t>
            </a:r>
            <a:r>
              <a:rPr lang="zh-CN" altLang="en-US" sz="1600" dirty="0">
                <a:solidFill>
                  <a:prstClr val="black"/>
                </a:solidFill>
                <a:latin typeface="Times New Roman" panose="02020603050405020304" pitchFamily="18" charset="0"/>
                <a:ea typeface="+mn-ea"/>
                <a:cs typeface="Times New Roman" panose="02020603050405020304" pitchFamily="18" charset="0"/>
              </a:rPr>
              <a:t>：</a:t>
            </a:r>
            <a:endParaRPr lang="en-US" sz="1600" dirty="0">
              <a:solidFill>
                <a:prstClr val="black"/>
              </a:solidFill>
              <a:latin typeface="Times New Roman" panose="02020603050405020304" pitchFamily="18" charset="0"/>
              <a:ea typeface="+mn-ea"/>
              <a:cs typeface="Times New Roman" panose="02020603050405020304" pitchFamily="18" charset="0"/>
            </a:endParaRPr>
          </a:p>
        </p:txBody>
      </p:sp>
      <p:sp>
        <p:nvSpPr>
          <p:cNvPr id="3" name="文本框 2">
            <a:extLst>
              <a:ext uri="{FF2B5EF4-FFF2-40B4-BE49-F238E27FC236}">
                <a16:creationId xmlns:a16="http://schemas.microsoft.com/office/drawing/2014/main" id="{B2EC3E69-2887-0259-7799-DA9773BBD9C5}"/>
              </a:ext>
            </a:extLst>
          </p:cNvPr>
          <p:cNvSpPr txBox="1"/>
          <p:nvPr/>
        </p:nvSpPr>
        <p:spPr>
          <a:xfrm>
            <a:off x="7831707" y="6047783"/>
            <a:ext cx="2518638" cy="369332"/>
          </a:xfrm>
          <a:prstGeom prst="rect">
            <a:avLst/>
          </a:prstGeom>
          <a:noFill/>
        </p:spPr>
        <p:txBody>
          <a:bodyPr wrap="none" rtlCol="0">
            <a:spAutoFit/>
          </a:bodyPr>
          <a:lstStyle/>
          <a:p>
            <a:r>
              <a:rPr lang="en-US" altLang="zh-CN" dirty="0"/>
              <a:t>Undulator parameter K</a:t>
            </a:r>
            <a:endParaRPr lang="zh-CN" altLang="en-US" dirty="0"/>
          </a:p>
        </p:txBody>
      </p:sp>
      <p:sp>
        <p:nvSpPr>
          <p:cNvPr id="4" name="灯片编号占位符 3">
            <a:extLst>
              <a:ext uri="{FF2B5EF4-FFF2-40B4-BE49-F238E27FC236}">
                <a16:creationId xmlns:a16="http://schemas.microsoft.com/office/drawing/2014/main" id="{2DD5F276-C122-CD84-4A07-80ADECAD728E}"/>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12</a:t>
            </a:fld>
            <a:endParaRPr lang="zh-CN" altLang="en-US"/>
          </a:p>
        </p:txBody>
      </p:sp>
    </p:spTree>
    <p:extLst>
      <p:ext uri="{BB962C8B-B14F-4D97-AF65-F5344CB8AC3E}">
        <p14:creationId xmlns:p14="http://schemas.microsoft.com/office/powerpoint/2010/main" val="239970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38457-81D1-6A5B-AF56-B02CC0AD531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896B45F-D2E4-29A4-FD3E-54FF486E20D4}"/>
              </a:ext>
            </a:extLst>
          </p:cNvPr>
          <p:cNvSpPr>
            <a:spLocks noGrp="1"/>
          </p:cNvSpPr>
          <p:nvPr>
            <p:ph type="title"/>
          </p:nvPr>
        </p:nvSpPr>
        <p:spPr/>
        <p:txBody>
          <a:bodyPr/>
          <a:lstStyle/>
          <a:p>
            <a:r>
              <a:rPr lang="en-US" altLang="zh-CN" dirty="0"/>
              <a:t>Electron trajectory in a planar undulator</a:t>
            </a:r>
            <a:endParaRPr lang="zh-CN" altLang="en-US" dirty="0"/>
          </a:p>
        </p:txBody>
      </p:sp>
      <p:sp>
        <p:nvSpPr>
          <p:cNvPr id="3" name="Text Box 23">
            <a:extLst>
              <a:ext uri="{FF2B5EF4-FFF2-40B4-BE49-F238E27FC236}">
                <a16:creationId xmlns:a16="http://schemas.microsoft.com/office/drawing/2014/main" id="{CBA5E638-765B-8C1C-8A85-37C557715600}"/>
              </a:ext>
            </a:extLst>
          </p:cNvPr>
          <p:cNvSpPr txBox="1">
            <a:spLocks noChangeArrowheads="1"/>
          </p:cNvSpPr>
          <p:nvPr/>
        </p:nvSpPr>
        <p:spPr bwMode="auto">
          <a:xfrm>
            <a:off x="9660530" y="5059427"/>
            <a:ext cx="7521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0" hangingPunct="0"/>
            <a:r>
              <a:rPr lang="en-US" altLang="zh-CN" sz="8000" b="1" dirty="0">
                <a:solidFill>
                  <a:srgbClr val="000000"/>
                </a:solidFill>
                <a:effectLst>
                  <a:outerShdw blurRad="38100" dist="38100" dir="2700000" algn="tl">
                    <a:srgbClr val="C0C0C0"/>
                  </a:outerShdw>
                </a:effectLst>
                <a:latin typeface="Cambria Math" panose="02040503050406030204" pitchFamily="18" charset="0"/>
                <a:ea typeface="Cambria Math" panose="02040503050406030204" pitchFamily="18" charset="0"/>
              </a:rPr>
              <a:t>8</a:t>
            </a:r>
            <a:endParaRPr lang="en-US" altLang="en-US" sz="8000" b="1" dirty="0">
              <a:solidFill>
                <a:srgbClr val="000000"/>
              </a:solidFill>
              <a:effectLst>
                <a:outerShdw blurRad="38100" dist="38100" dir="2700000" algn="tl">
                  <a:srgbClr val="C0C0C0"/>
                </a:outerShdw>
              </a:effectLst>
              <a:latin typeface="Cambria Math" panose="02040503050406030204" pitchFamily="18" charset="0"/>
              <a:ea typeface="Cambria Math" panose="02040503050406030204" pitchFamily="18" charset="0"/>
            </a:endParaRPr>
          </a:p>
        </p:txBody>
      </p:sp>
      <p:sp>
        <p:nvSpPr>
          <p:cNvPr id="4" name="Text Box 25">
            <a:extLst>
              <a:ext uri="{FF2B5EF4-FFF2-40B4-BE49-F238E27FC236}">
                <a16:creationId xmlns:a16="http://schemas.microsoft.com/office/drawing/2014/main" id="{DE90EFAE-B64B-B78F-83EC-CF6742015463}"/>
              </a:ext>
            </a:extLst>
          </p:cNvPr>
          <p:cNvSpPr txBox="1">
            <a:spLocks noChangeArrowheads="1"/>
          </p:cNvSpPr>
          <p:nvPr/>
        </p:nvSpPr>
        <p:spPr bwMode="auto">
          <a:xfrm>
            <a:off x="9172808" y="4702184"/>
            <a:ext cx="16770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0" hangingPunct="0"/>
            <a:r>
              <a:rPr lang="en-US" altLang="en-US" sz="2000" dirty="0">
                <a:solidFill>
                  <a:srgbClr val="000000"/>
                </a:solidFill>
                <a:latin typeface="Times New Roman" panose="02020603050405020304" pitchFamily="18" charset="0"/>
                <a:ea typeface="+mn-ea"/>
                <a:cs typeface="Times New Roman" panose="02020603050405020304" pitchFamily="18" charset="0"/>
              </a:rPr>
              <a:t>In beam frame</a:t>
            </a:r>
          </a:p>
        </p:txBody>
      </p:sp>
      <p:pic>
        <p:nvPicPr>
          <p:cNvPr id="23" name="图片 22">
            <a:extLst>
              <a:ext uri="{FF2B5EF4-FFF2-40B4-BE49-F238E27FC236}">
                <a16:creationId xmlns:a16="http://schemas.microsoft.com/office/drawing/2014/main" id="{E9A65933-43F5-DD3D-BEED-891861AE539F}"/>
              </a:ext>
            </a:extLst>
          </p:cNvPr>
          <p:cNvPicPr>
            <a:picLocks noChangeAspect="1"/>
          </p:cNvPicPr>
          <p:nvPr/>
        </p:nvPicPr>
        <p:blipFill>
          <a:blip r:embed="rId2"/>
          <a:stretch>
            <a:fillRect/>
          </a:stretch>
        </p:blipFill>
        <p:spPr>
          <a:xfrm>
            <a:off x="1657004" y="1533236"/>
            <a:ext cx="7566316" cy="4802987"/>
          </a:xfrm>
          <a:prstGeom prst="rect">
            <a:avLst/>
          </a:prstGeom>
        </p:spPr>
      </p:pic>
      <p:sp>
        <p:nvSpPr>
          <p:cNvPr id="5" name="灯片编号占位符 4">
            <a:extLst>
              <a:ext uri="{FF2B5EF4-FFF2-40B4-BE49-F238E27FC236}">
                <a16:creationId xmlns:a16="http://schemas.microsoft.com/office/drawing/2014/main" id="{A46B5C34-48CA-C680-204C-DEC8CC6CA6A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13</a:t>
            </a:fld>
            <a:endParaRPr lang="zh-CN" altLang="en-US"/>
          </a:p>
        </p:txBody>
      </p:sp>
    </p:spTree>
    <p:extLst>
      <p:ext uri="{BB962C8B-B14F-4D97-AF65-F5344CB8AC3E}">
        <p14:creationId xmlns:p14="http://schemas.microsoft.com/office/powerpoint/2010/main" val="405189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EAC38A-0565-350D-A1D4-5EDBA8B5A067}"/>
              </a:ext>
            </a:extLst>
          </p:cNvPr>
          <p:cNvSpPr>
            <a:spLocks noGrp="1"/>
          </p:cNvSpPr>
          <p:nvPr>
            <p:ph type="title"/>
          </p:nvPr>
        </p:nvSpPr>
        <p:spPr/>
        <p:txBody>
          <a:bodyPr/>
          <a:lstStyle/>
          <a:p>
            <a:r>
              <a:rPr lang="en-US" altLang="zh-CN" dirty="0"/>
              <a:t>Undulator radiation resonant wavelength</a:t>
            </a:r>
            <a:endParaRPr lang="zh-CN" altLang="en-US" dirty="0"/>
          </a:p>
        </p:txBody>
      </p:sp>
      <p:pic>
        <p:nvPicPr>
          <p:cNvPr id="4" name="Picture 2">
            <a:extLst>
              <a:ext uri="{FF2B5EF4-FFF2-40B4-BE49-F238E27FC236}">
                <a16:creationId xmlns:a16="http://schemas.microsoft.com/office/drawing/2014/main" id="{7AAF27BC-2584-A4EE-7E97-B6FD35DD9920}"/>
              </a:ext>
            </a:extLst>
          </p:cNvPr>
          <p:cNvPicPr>
            <a:picLocks noChangeAspect="1" noChangeArrowheads="1"/>
          </p:cNvPicPr>
          <p:nvPr/>
        </p:nvPicPr>
        <p:blipFill>
          <a:blip r:embed="rId2" cstate="print"/>
          <a:srcRect/>
          <a:stretch>
            <a:fillRect/>
          </a:stretch>
        </p:blipFill>
        <p:spPr bwMode="auto">
          <a:xfrm>
            <a:off x="617791" y="1440200"/>
            <a:ext cx="6291309" cy="1586679"/>
          </a:xfrm>
          <a:prstGeom prst="rect">
            <a:avLst/>
          </a:prstGeom>
          <a:noFill/>
          <a:ln w="9525">
            <a:noFill/>
            <a:miter lim="800000"/>
            <a:headEnd/>
            <a:tailEnd/>
          </a:ln>
        </p:spPr>
      </p:pic>
      <p:pic>
        <p:nvPicPr>
          <p:cNvPr id="5" name="Picture 3">
            <a:extLst>
              <a:ext uri="{FF2B5EF4-FFF2-40B4-BE49-F238E27FC236}">
                <a16:creationId xmlns:a16="http://schemas.microsoft.com/office/drawing/2014/main" id="{D772FCEC-C892-951F-B83F-B4958CC44DFD}"/>
              </a:ext>
            </a:extLst>
          </p:cNvPr>
          <p:cNvPicPr>
            <a:picLocks noChangeAspect="1" noChangeArrowheads="1"/>
          </p:cNvPicPr>
          <p:nvPr/>
        </p:nvPicPr>
        <p:blipFill>
          <a:blip r:embed="rId3" cstate="print"/>
          <a:srcRect/>
          <a:stretch>
            <a:fillRect/>
          </a:stretch>
        </p:blipFill>
        <p:spPr bwMode="auto">
          <a:xfrm>
            <a:off x="7848180" y="1873134"/>
            <a:ext cx="2793004" cy="954785"/>
          </a:xfrm>
          <a:prstGeom prst="rect">
            <a:avLst/>
          </a:prstGeom>
          <a:noFill/>
          <a:ln w="9525">
            <a:noFill/>
            <a:miter lim="800000"/>
            <a:headEnd/>
            <a:tailEnd/>
          </a:ln>
        </p:spPr>
      </p:pic>
      <p:pic>
        <p:nvPicPr>
          <p:cNvPr id="6" name="Picture 4">
            <a:extLst>
              <a:ext uri="{FF2B5EF4-FFF2-40B4-BE49-F238E27FC236}">
                <a16:creationId xmlns:a16="http://schemas.microsoft.com/office/drawing/2014/main" id="{850870B2-7E84-61DC-290F-172858876B37}"/>
              </a:ext>
            </a:extLst>
          </p:cNvPr>
          <p:cNvPicPr>
            <a:picLocks noChangeAspect="1" noChangeArrowheads="1"/>
          </p:cNvPicPr>
          <p:nvPr/>
        </p:nvPicPr>
        <p:blipFill>
          <a:blip r:embed="rId4" cstate="print"/>
          <a:srcRect/>
          <a:stretch>
            <a:fillRect/>
          </a:stretch>
        </p:blipFill>
        <p:spPr bwMode="auto">
          <a:xfrm>
            <a:off x="828104" y="2881818"/>
            <a:ext cx="6411694" cy="1006661"/>
          </a:xfrm>
          <a:prstGeom prst="rect">
            <a:avLst/>
          </a:prstGeom>
          <a:noFill/>
          <a:ln w="9525">
            <a:noFill/>
            <a:miter lim="800000"/>
            <a:headEnd/>
            <a:tailEnd/>
          </a:ln>
        </p:spPr>
      </p:pic>
      <p:pic>
        <p:nvPicPr>
          <p:cNvPr id="7" name="Picture 5">
            <a:extLst>
              <a:ext uri="{FF2B5EF4-FFF2-40B4-BE49-F238E27FC236}">
                <a16:creationId xmlns:a16="http://schemas.microsoft.com/office/drawing/2014/main" id="{B990F47E-D405-A9A9-4A63-7F35D4961374}"/>
              </a:ext>
            </a:extLst>
          </p:cNvPr>
          <p:cNvPicPr>
            <a:picLocks noChangeAspect="1" noChangeArrowheads="1"/>
          </p:cNvPicPr>
          <p:nvPr/>
        </p:nvPicPr>
        <p:blipFill>
          <a:blip r:embed="rId5" cstate="print"/>
          <a:srcRect/>
          <a:stretch>
            <a:fillRect/>
          </a:stretch>
        </p:blipFill>
        <p:spPr bwMode="auto">
          <a:xfrm>
            <a:off x="877980" y="4017531"/>
            <a:ext cx="3556062" cy="656090"/>
          </a:xfrm>
          <a:prstGeom prst="rect">
            <a:avLst/>
          </a:prstGeom>
          <a:noFill/>
          <a:ln w="9525">
            <a:noFill/>
            <a:miter lim="800000"/>
            <a:headEnd/>
            <a:tailEnd/>
          </a:ln>
        </p:spPr>
      </p:pic>
      <p:pic>
        <p:nvPicPr>
          <p:cNvPr id="8" name="Picture 6">
            <a:extLst>
              <a:ext uri="{FF2B5EF4-FFF2-40B4-BE49-F238E27FC236}">
                <a16:creationId xmlns:a16="http://schemas.microsoft.com/office/drawing/2014/main" id="{2292AC7E-D575-79A6-77BC-2424E5115151}"/>
              </a:ext>
            </a:extLst>
          </p:cNvPr>
          <p:cNvPicPr>
            <a:picLocks noChangeAspect="1" noChangeArrowheads="1"/>
          </p:cNvPicPr>
          <p:nvPr/>
        </p:nvPicPr>
        <p:blipFill>
          <a:blip r:embed="rId6" cstate="print"/>
          <a:srcRect/>
          <a:stretch>
            <a:fillRect/>
          </a:stretch>
        </p:blipFill>
        <p:spPr bwMode="auto">
          <a:xfrm>
            <a:off x="1713508" y="4905763"/>
            <a:ext cx="4720007" cy="1536201"/>
          </a:xfrm>
          <a:prstGeom prst="rect">
            <a:avLst/>
          </a:prstGeom>
          <a:noFill/>
          <a:ln w="9525">
            <a:noFill/>
            <a:miter lim="800000"/>
            <a:headEnd/>
            <a:tailEnd/>
          </a:ln>
        </p:spPr>
      </p:pic>
      <p:sp>
        <p:nvSpPr>
          <p:cNvPr id="9" name="TextBox 9">
            <a:extLst>
              <a:ext uri="{FF2B5EF4-FFF2-40B4-BE49-F238E27FC236}">
                <a16:creationId xmlns:a16="http://schemas.microsoft.com/office/drawing/2014/main" id="{1377D0D7-729F-E81B-6FAB-8F18072D53C0}"/>
              </a:ext>
            </a:extLst>
          </p:cNvPr>
          <p:cNvSpPr txBox="1"/>
          <p:nvPr/>
        </p:nvSpPr>
        <p:spPr>
          <a:xfrm>
            <a:off x="7379337" y="5758813"/>
            <a:ext cx="4091139" cy="461657"/>
          </a:xfrm>
          <a:prstGeom prst="rect">
            <a:avLst/>
          </a:prstGeom>
          <a:noFill/>
        </p:spPr>
        <p:txBody>
          <a:bodyPr wrap="square" lIns="91432" tIns="45716" rIns="91432" bIns="45716"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defTabSz="914318"/>
            <a:r>
              <a:rPr lang="en-US" sz="2400" dirty="0">
                <a:solidFill>
                  <a:srgbClr val="FF0000"/>
                </a:solidFill>
              </a:rPr>
              <a:t>Works for harmonics </a:t>
            </a:r>
            <a:r>
              <a:rPr lang="en-US" sz="2400" dirty="0" err="1">
                <a:solidFill>
                  <a:srgbClr val="FF0000"/>
                </a:solidFill>
                <a:latin typeface="Symbol" pitchFamily="18" charset="2"/>
              </a:rPr>
              <a:t>l</a:t>
            </a:r>
            <a:r>
              <a:rPr lang="en-US" sz="2400" baseline="-25000" dirty="0" err="1">
                <a:solidFill>
                  <a:srgbClr val="FF0000"/>
                </a:solidFill>
              </a:rPr>
              <a:t>h</a:t>
            </a:r>
            <a:r>
              <a:rPr lang="en-US" sz="2400" dirty="0">
                <a:solidFill>
                  <a:srgbClr val="FF0000"/>
                </a:solidFill>
              </a:rPr>
              <a:t>=</a:t>
            </a:r>
            <a:r>
              <a:rPr lang="en-US" sz="2400" dirty="0">
                <a:solidFill>
                  <a:srgbClr val="FF0000"/>
                </a:solidFill>
                <a:latin typeface="Symbol" pitchFamily="18" charset="2"/>
              </a:rPr>
              <a:t>l</a:t>
            </a:r>
            <a:r>
              <a:rPr lang="en-US" sz="2400" baseline="-25000" dirty="0">
                <a:solidFill>
                  <a:srgbClr val="FF0000"/>
                </a:solidFill>
              </a:rPr>
              <a:t>1</a:t>
            </a:r>
            <a:r>
              <a:rPr lang="en-US" sz="2400" dirty="0">
                <a:solidFill>
                  <a:srgbClr val="FF0000"/>
                </a:solidFill>
              </a:rPr>
              <a:t>/h</a:t>
            </a:r>
          </a:p>
        </p:txBody>
      </p:sp>
      <p:grpSp>
        <p:nvGrpSpPr>
          <p:cNvPr id="10" name="Group 19">
            <a:extLst>
              <a:ext uri="{FF2B5EF4-FFF2-40B4-BE49-F238E27FC236}">
                <a16:creationId xmlns:a16="http://schemas.microsoft.com/office/drawing/2014/main" id="{E60630E9-E76F-432F-9391-CA9041C4D8E4}"/>
              </a:ext>
            </a:extLst>
          </p:cNvPr>
          <p:cNvGrpSpPr>
            <a:grpSpLocks/>
          </p:cNvGrpSpPr>
          <p:nvPr/>
        </p:nvGrpSpPr>
        <p:grpSpPr bwMode="auto">
          <a:xfrm>
            <a:off x="8251783" y="3888480"/>
            <a:ext cx="2346245" cy="1863949"/>
            <a:chOff x="3290" y="2928"/>
            <a:chExt cx="2139" cy="1736"/>
          </a:xfrm>
        </p:grpSpPr>
        <p:pic>
          <p:nvPicPr>
            <p:cNvPr id="11" name="Picture 15" descr="UVSOR_FEL_rainbow">
              <a:extLst>
                <a:ext uri="{FF2B5EF4-FFF2-40B4-BE49-F238E27FC236}">
                  <a16:creationId xmlns:a16="http://schemas.microsoft.com/office/drawing/2014/main" id="{337AC293-2B96-FDA0-FC23-C2BF9CFB2F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00" t="16000" r="20360" b="25999"/>
            <a:stretch/>
          </p:blipFill>
          <p:spPr bwMode="auto">
            <a:xfrm>
              <a:off x="3504" y="2928"/>
              <a:ext cx="1925" cy="13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7">
              <a:extLst>
                <a:ext uri="{FF2B5EF4-FFF2-40B4-BE49-F238E27FC236}">
                  <a16:creationId xmlns:a16="http://schemas.microsoft.com/office/drawing/2014/main" id="{2EE8AFFC-021B-D901-3296-4AF12250380E}"/>
                </a:ext>
              </a:extLst>
            </p:cNvPr>
            <p:cNvSpPr>
              <a:spLocks noChangeArrowheads="1"/>
            </p:cNvSpPr>
            <p:nvPr/>
          </p:nvSpPr>
          <p:spPr bwMode="auto">
            <a:xfrm>
              <a:off x="3290" y="4320"/>
              <a:ext cx="2118"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defTabSz="914318">
                <a:spcBef>
                  <a:spcPct val="20000"/>
                </a:spcBef>
              </a:pPr>
              <a:r>
                <a:rPr lang="en-US" dirty="0">
                  <a:solidFill>
                    <a:prstClr val="black"/>
                  </a:solidFill>
                  <a:effectLst>
                    <a:outerShdw blurRad="38100" dist="38100" dir="2700000" algn="tl">
                      <a:srgbClr val="C0C0C0"/>
                    </a:outerShdw>
                  </a:effectLst>
                </a:rPr>
                <a:t>UVSOR, Okazaki, Japan</a:t>
              </a:r>
            </a:p>
          </p:txBody>
        </p:sp>
      </p:grpSp>
      <p:cxnSp>
        <p:nvCxnSpPr>
          <p:cNvPr id="14" name="直接连接符 13">
            <a:extLst>
              <a:ext uri="{FF2B5EF4-FFF2-40B4-BE49-F238E27FC236}">
                <a16:creationId xmlns:a16="http://schemas.microsoft.com/office/drawing/2014/main" id="{78EB2C52-FE9C-830D-8921-323479B90BAC}"/>
              </a:ext>
            </a:extLst>
          </p:cNvPr>
          <p:cNvCxnSpPr>
            <a:cxnSpLocks/>
          </p:cNvCxnSpPr>
          <p:nvPr/>
        </p:nvCxnSpPr>
        <p:spPr>
          <a:xfrm>
            <a:off x="4434042" y="5645111"/>
            <a:ext cx="415636" cy="389854"/>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
        <p:nvSpPr>
          <p:cNvPr id="3" name="灯片编号占位符 2">
            <a:extLst>
              <a:ext uri="{FF2B5EF4-FFF2-40B4-BE49-F238E27FC236}">
                <a16:creationId xmlns:a16="http://schemas.microsoft.com/office/drawing/2014/main" id="{73C633EC-A301-A959-6CB9-0F5DD7C26419}"/>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14</a:t>
            </a:fld>
            <a:endParaRPr lang="zh-CN" altLang="en-US"/>
          </a:p>
        </p:txBody>
      </p:sp>
    </p:spTree>
    <p:extLst>
      <p:ext uri="{BB962C8B-B14F-4D97-AF65-F5344CB8AC3E}">
        <p14:creationId xmlns:p14="http://schemas.microsoft.com/office/powerpoint/2010/main" val="26123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A7507C-C2F1-8D18-03BA-A7FAB561A79F}"/>
              </a:ext>
            </a:extLst>
          </p:cNvPr>
          <p:cNvSpPr>
            <a:spLocks noGrp="1"/>
          </p:cNvSpPr>
          <p:nvPr>
            <p:ph type="title"/>
          </p:nvPr>
        </p:nvSpPr>
        <p:spPr/>
        <p:txBody>
          <a:bodyPr/>
          <a:lstStyle/>
          <a:p>
            <a:r>
              <a:rPr lang="en-US" altLang="zh-CN" dirty="0"/>
              <a:t>Radiation spectrum</a:t>
            </a:r>
            <a:endParaRPr lang="zh-CN" altLang="en-US" dirty="0"/>
          </a:p>
        </p:txBody>
      </p:sp>
      <p:pic>
        <p:nvPicPr>
          <p:cNvPr id="4" name="Picture 2">
            <a:extLst>
              <a:ext uri="{FF2B5EF4-FFF2-40B4-BE49-F238E27FC236}">
                <a16:creationId xmlns:a16="http://schemas.microsoft.com/office/drawing/2014/main" id="{32EC9FD4-6EDA-D984-0ABD-92EA0F17CD8F}"/>
              </a:ext>
            </a:extLst>
          </p:cNvPr>
          <p:cNvPicPr>
            <a:picLocks noChangeAspect="1" noChangeArrowheads="1"/>
          </p:cNvPicPr>
          <p:nvPr/>
        </p:nvPicPr>
        <p:blipFill rotWithShape="1">
          <a:blip r:embed="rId2" cstate="print"/>
          <a:srcRect r="57633"/>
          <a:stretch/>
        </p:blipFill>
        <p:spPr bwMode="auto">
          <a:xfrm>
            <a:off x="761965" y="3626907"/>
            <a:ext cx="2729287" cy="2664296"/>
          </a:xfrm>
          <a:prstGeom prst="rect">
            <a:avLst/>
          </a:prstGeom>
          <a:noFill/>
          <a:ln w="9525">
            <a:noFill/>
            <a:miter lim="800000"/>
            <a:headEnd/>
            <a:tailEnd/>
          </a:ln>
        </p:spPr>
      </p:pic>
      <p:pic>
        <p:nvPicPr>
          <p:cNvPr id="5" name="Picture 2">
            <a:extLst>
              <a:ext uri="{FF2B5EF4-FFF2-40B4-BE49-F238E27FC236}">
                <a16:creationId xmlns:a16="http://schemas.microsoft.com/office/drawing/2014/main" id="{06B4EDC5-BBFC-5CAF-B0EE-347A0A209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908" y="1440793"/>
            <a:ext cx="8390975" cy="170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14362159-D5F0-1633-81F7-C19AFEBEF84A}"/>
              </a:ext>
            </a:extLst>
          </p:cNvPr>
          <p:cNvSpPr/>
          <p:nvPr/>
        </p:nvSpPr>
        <p:spPr>
          <a:xfrm>
            <a:off x="9431901" y="2569327"/>
            <a:ext cx="914400" cy="510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pic>
        <p:nvPicPr>
          <p:cNvPr id="7" name="Picture 2">
            <a:extLst>
              <a:ext uri="{FF2B5EF4-FFF2-40B4-BE49-F238E27FC236}">
                <a16:creationId xmlns:a16="http://schemas.microsoft.com/office/drawing/2014/main" id="{6EF5F9D6-5114-E686-6A63-D1E92F11F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96" t="59783" r="37001" b="-1896"/>
          <a:stretch/>
        </p:blipFill>
        <p:spPr bwMode="auto">
          <a:xfrm>
            <a:off x="969736" y="2791103"/>
            <a:ext cx="2232248" cy="7200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矩形 7">
            <a:extLst>
              <a:ext uri="{FF2B5EF4-FFF2-40B4-BE49-F238E27FC236}">
                <a16:creationId xmlns:a16="http://schemas.microsoft.com/office/drawing/2014/main" id="{6682E78B-59E2-B680-767C-FA0B540C0E65}"/>
              </a:ext>
            </a:extLst>
          </p:cNvPr>
          <p:cNvSpPr/>
          <p:nvPr/>
        </p:nvSpPr>
        <p:spPr>
          <a:xfrm>
            <a:off x="4702565" y="2403183"/>
            <a:ext cx="2376264" cy="728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9" name="图片 8">
            <a:extLst>
              <a:ext uri="{FF2B5EF4-FFF2-40B4-BE49-F238E27FC236}">
                <a16:creationId xmlns:a16="http://schemas.microsoft.com/office/drawing/2014/main" id="{B0287871-C8EF-C4FE-A181-0B8962F9F8BF}"/>
              </a:ext>
            </a:extLst>
          </p:cNvPr>
          <p:cNvPicPr>
            <a:picLocks noChangeAspect="1"/>
          </p:cNvPicPr>
          <p:nvPr/>
        </p:nvPicPr>
        <p:blipFill>
          <a:blip r:embed="rId4"/>
          <a:stretch>
            <a:fillRect/>
          </a:stretch>
        </p:blipFill>
        <p:spPr>
          <a:xfrm>
            <a:off x="4702565" y="2586411"/>
            <a:ext cx="3664623" cy="754658"/>
          </a:xfrm>
          <a:prstGeom prst="rect">
            <a:avLst/>
          </a:prstGeom>
        </p:spPr>
      </p:pic>
      <p:pic>
        <p:nvPicPr>
          <p:cNvPr id="11" name="图片 10">
            <a:extLst>
              <a:ext uri="{FF2B5EF4-FFF2-40B4-BE49-F238E27FC236}">
                <a16:creationId xmlns:a16="http://schemas.microsoft.com/office/drawing/2014/main" id="{62C7BBA4-04FE-C61E-3B21-10EAAED5775F}"/>
              </a:ext>
            </a:extLst>
          </p:cNvPr>
          <p:cNvPicPr>
            <a:picLocks noChangeAspect="1"/>
          </p:cNvPicPr>
          <p:nvPr/>
        </p:nvPicPr>
        <p:blipFill>
          <a:blip r:embed="rId5"/>
          <a:stretch>
            <a:fillRect/>
          </a:stretch>
        </p:blipFill>
        <p:spPr>
          <a:xfrm>
            <a:off x="4778481" y="3433194"/>
            <a:ext cx="4492059" cy="1146509"/>
          </a:xfrm>
          <a:prstGeom prst="rect">
            <a:avLst/>
          </a:prstGeom>
        </p:spPr>
      </p:pic>
      <mc:AlternateContent xmlns:mc="http://schemas.openxmlformats.org/markup-compatibility/2006" xmlns:a14="http://schemas.microsoft.com/office/drawing/2010/main">
        <mc:Choice Requires="a14">
          <p:sp>
            <p:nvSpPr>
              <p:cNvPr id="14" name="文本框 2">
                <a:extLst>
                  <a:ext uri="{FF2B5EF4-FFF2-40B4-BE49-F238E27FC236}">
                    <a16:creationId xmlns:a16="http://schemas.microsoft.com/office/drawing/2014/main" id="{885A49EE-A6D4-7EC3-E43B-383BB9DC700E}"/>
                  </a:ext>
                </a:extLst>
              </p:cNvPr>
              <p:cNvSpPr txBox="1"/>
              <p:nvPr/>
            </p:nvSpPr>
            <p:spPr>
              <a:xfrm>
                <a:off x="8814113" y="2791103"/>
                <a:ext cx="1340046" cy="276999"/>
              </a:xfrm>
              <a:prstGeom prst="rect">
                <a:avLst/>
              </a:prstGeom>
              <a:noFill/>
            </p:spPr>
            <p:txBody>
              <a:bodyPr wrap="none" lIns="0" tIns="0" rIns="0" bIns="0"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𝑢</m:t>
                              </m:r>
                            </m:sub>
                          </m:sSub>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𝑢</m:t>
                              </m:r>
                            </m:sub>
                          </m:sSub>
                        </m:num>
                        <m:den>
                          <m:r>
                            <a:rPr lang="en-US" b="0" i="1" smtClean="0">
                              <a:latin typeface="Cambria Math" panose="02040503050406030204" pitchFamily="18" charset="0"/>
                            </a:rPr>
                            <m:t>𝐶</m:t>
                          </m:r>
                        </m:den>
                      </m:f>
                    </m:oMath>
                  </m:oMathPara>
                </a14:m>
                <a:endParaRPr lang="en-US" dirty="0"/>
              </a:p>
            </p:txBody>
          </p:sp>
        </mc:Choice>
        <mc:Fallback xmlns="">
          <p:sp>
            <p:nvSpPr>
              <p:cNvPr id="14" name="文本框 2">
                <a:extLst>
                  <a:ext uri="{FF2B5EF4-FFF2-40B4-BE49-F238E27FC236}">
                    <a16:creationId xmlns:a16="http://schemas.microsoft.com/office/drawing/2014/main" id="{885A49EE-A6D4-7EC3-E43B-383BB9DC700E}"/>
                  </a:ext>
                </a:extLst>
              </p:cNvPr>
              <p:cNvSpPr txBox="1">
                <a:spLocks noRot="1" noChangeAspect="1" noMove="1" noResize="1" noEditPoints="1" noAdjustHandles="1" noChangeArrowheads="1" noChangeShapeType="1" noTextEdit="1"/>
              </p:cNvSpPr>
              <p:nvPr/>
            </p:nvSpPr>
            <p:spPr>
              <a:xfrm>
                <a:off x="8814113" y="2791103"/>
                <a:ext cx="1340046" cy="276999"/>
              </a:xfrm>
              <a:prstGeom prst="rect">
                <a:avLst/>
              </a:prstGeom>
              <a:blipFill>
                <a:blip r:embed="rId8"/>
                <a:stretch>
                  <a:fillRect l="-1818" t="-173333" r="-38636" b="-257778"/>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C3A712DC-6ECD-36DC-6624-BDDD416B13A5}"/>
              </a:ext>
            </a:extLst>
          </p:cNvPr>
          <p:cNvPicPr>
            <a:picLocks noChangeAspect="1"/>
          </p:cNvPicPr>
          <p:nvPr/>
        </p:nvPicPr>
        <p:blipFill>
          <a:blip r:embed="rId9"/>
          <a:stretch>
            <a:fillRect/>
          </a:stretch>
        </p:blipFill>
        <p:spPr>
          <a:xfrm>
            <a:off x="4487021" y="4653200"/>
            <a:ext cx="5803862" cy="1726677"/>
          </a:xfrm>
          <a:prstGeom prst="rect">
            <a:avLst/>
          </a:prstGeom>
        </p:spPr>
      </p:pic>
      <p:sp>
        <p:nvSpPr>
          <p:cNvPr id="16" name="灯片编号占位符 15">
            <a:extLst>
              <a:ext uri="{FF2B5EF4-FFF2-40B4-BE49-F238E27FC236}">
                <a16:creationId xmlns:a16="http://schemas.microsoft.com/office/drawing/2014/main" id="{09F7FB52-3F93-2EF9-1C7A-CF91B33E52FA}"/>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15</a:t>
            </a:fld>
            <a:endParaRPr lang="zh-CN" altLang="en-US"/>
          </a:p>
        </p:txBody>
      </p:sp>
    </p:spTree>
    <p:extLst>
      <p:ext uri="{BB962C8B-B14F-4D97-AF65-F5344CB8AC3E}">
        <p14:creationId xmlns:p14="http://schemas.microsoft.com/office/powerpoint/2010/main" val="102311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4DD579-3A45-A696-8243-7DFE2717B362}"/>
              </a:ext>
            </a:extLst>
          </p:cNvPr>
          <p:cNvSpPr>
            <a:spLocks noGrp="1"/>
          </p:cNvSpPr>
          <p:nvPr>
            <p:ph type="title"/>
          </p:nvPr>
        </p:nvSpPr>
        <p:spPr/>
        <p:txBody>
          <a:bodyPr/>
          <a:lstStyle/>
          <a:p>
            <a:r>
              <a:rPr lang="en-US" altLang="zh-CN" dirty="0"/>
              <a:t>Radiation angular divergence</a:t>
            </a:r>
            <a:endParaRPr lang="zh-CN" altLang="en-US" dirty="0"/>
          </a:p>
        </p:txBody>
      </p:sp>
      <p:pic>
        <p:nvPicPr>
          <p:cNvPr id="4" name="Picture 2">
            <a:extLst>
              <a:ext uri="{FF2B5EF4-FFF2-40B4-BE49-F238E27FC236}">
                <a16:creationId xmlns:a16="http://schemas.microsoft.com/office/drawing/2014/main" id="{604DC660-B538-6A7B-F6B2-F31E47FF01B3}"/>
              </a:ext>
            </a:extLst>
          </p:cNvPr>
          <p:cNvPicPr>
            <a:picLocks noChangeAspect="1" noChangeArrowheads="1"/>
          </p:cNvPicPr>
          <p:nvPr/>
        </p:nvPicPr>
        <p:blipFill rotWithShape="1">
          <a:blip r:embed="rId3" cstate="print"/>
          <a:srcRect l="47096" r="892"/>
          <a:stretch/>
        </p:blipFill>
        <p:spPr bwMode="auto">
          <a:xfrm>
            <a:off x="6466872" y="1756373"/>
            <a:ext cx="5179358" cy="4118453"/>
          </a:xfrm>
          <a:prstGeom prst="rect">
            <a:avLst/>
          </a:prstGeom>
          <a:noFill/>
          <a:ln w="9525">
            <a:noFill/>
            <a:miter lim="800000"/>
            <a:headEnd/>
            <a:tailEnd/>
          </a:ln>
        </p:spPr>
      </p:pic>
      <p:pic>
        <p:nvPicPr>
          <p:cNvPr id="5" name="图片 4">
            <a:extLst>
              <a:ext uri="{FF2B5EF4-FFF2-40B4-BE49-F238E27FC236}">
                <a16:creationId xmlns:a16="http://schemas.microsoft.com/office/drawing/2014/main" id="{248596C7-268B-F283-4845-FD841BB62EEC}"/>
              </a:ext>
            </a:extLst>
          </p:cNvPr>
          <p:cNvPicPr>
            <a:picLocks noChangeAspect="1"/>
          </p:cNvPicPr>
          <p:nvPr/>
        </p:nvPicPr>
        <p:blipFill>
          <a:blip r:embed="rId4"/>
          <a:stretch>
            <a:fillRect/>
          </a:stretch>
        </p:blipFill>
        <p:spPr>
          <a:xfrm>
            <a:off x="819508" y="4020384"/>
            <a:ext cx="4241381" cy="846764"/>
          </a:xfrm>
          <a:prstGeom prst="rect">
            <a:avLst/>
          </a:prstGeom>
        </p:spPr>
      </p:pic>
      <p:sp>
        <p:nvSpPr>
          <p:cNvPr id="6" name="文本框 2">
            <a:extLst>
              <a:ext uri="{FF2B5EF4-FFF2-40B4-BE49-F238E27FC236}">
                <a16:creationId xmlns:a16="http://schemas.microsoft.com/office/drawing/2014/main" id="{E5121751-F296-B0C5-A93E-79B7D0802164}"/>
              </a:ext>
            </a:extLst>
          </p:cNvPr>
          <p:cNvSpPr txBox="1"/>
          <p:nvPr/>
        </p:nvSpPr>
        <p:spPr>
          <a:xfrm>
            <a:off x="617673" y="3297457"/>
            <a:ext cx="5535886" cy="646331"/>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dirty="0">
                <a:latin typeface="Times New Roman" panose="02020603050405020304" pitchFamily="18" charset="0"/>
                <a:cs typeface="Times New Roman" panose="02020603050405020304" pitchFamily="18" charset="0"/>
              </a:rPr>
              <a:t>Observing the intrinsic bandwidth to obtain the natural divergence of undulator radiation</a:t>
            </a:r>
            <a:endParaRPr lang="en-US"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9A5A66D4-AB02-0648-6234-591E857EC545}"/>
              </a:ext>
            </a:extLst>
          </p:cNvPr>
          <p:cNvPicPr>
            <a:picLocks noChangeAspect="1"/>
          </p:cNvPicPr>
          <p:nvPr/>
        </p:nvPicPr>
        <p:blipFill>
          <a:blip r:embed="rId5"/>
          <a:stretch>
            <a:fillRect/>
          </a:stretch>
        </p:blipFill>
        <p:spPr>
          <a:xfrm>
            <a:off x="561370" y="5389404"/>
            <a:ext cx="2190881" cy="796387"/>
          </a:xfrm>
          <a:prstGeom prst="rect">
            <a:avLst/>
          </a:prstGeom>
        </p:spPr>
      </p:pic>
      <p:sp>
        <p:nvSpPr>
          <p:cNvPr id="9" name="文本框 12">
            <a:extLst>
              <a:ext uri="{FF2B5EF4-FFF2-40B4-BE49-F238E27FC236}">
                <a16:creationId xmlns:a16="http://schemas.microsoft.com/office/drawing/2014/main" id="{B489948B-97A8-4A9D-1034-D5434C5CDBC3}"/>
              </a:ext>
            </a:extLst>
          </p:cNvPr>
          <p:cNvSpPr txBox="1"/>
          <p:nvPr/>
        </p:nvSpPr>
        <p:spPr>
          <a:xfrm>
            <a:off x="609600" y="4935295"/>
            <a:ext cx="3226204" cy="369332"/>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dirty="0">
                <a:latin typeface="Times New Roman" panose="02020603050405020304" pitchFamily="18" charset="0"/>
                <a:cs typeface="Times New Roman" panose="02020603050405020304" pitchFamily="18" charset="0"/>
              </a:rPr>
              <a:t>Defining rms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angular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divergence</a:t>
            </a:r>
            <a:endParaRPr lang="en-US"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599B3680-25F8-2970-4D36-A7F5DF146888}"/>
              </a:ext>
            </a:extLst>
          </p:cNvPr>
          <p:cNvPicPr>
            <a:picLocks noChangeAspect="1"/>
          </p:cNvPicPr>
          <p:nvPr/>
        </p:nvPicPr>
        <p:blipFill>
          <a:blip r:embed="rId6"/>
          <a:stretch>
            <a:fillRect/>
          </a:stretch>
        </p:blipFill>
        <p:spPr>
          <a:xfrm>
            <a:off x="4142296" y="4942677"/>
            <a:ext cx="1076325" cy="361950"/>
          </a:xfrm>
          <a:prstGeom prst="rect">
            <a:avLst/>
          </a:prstGeom>
        </p:spPr>
      </p:pic>
      <p:grpSp>
        <p:nvGrpSpPr>
          <p:cNvPr id="18" name="组合 17">
            <a:extLst>
              <a:ext uri="{FF2B5EF4-FFF2-40B4-BE49-F238E27FC236}">
                <a16:creationId xmlns:a16="http://schemas.microsoft.com/office/drawing/2014/main" id="{B3514717-703F-8958-7EF2-74559E825459}"/>
              </a:ext>
            </a:extLst>
          </p:cNvPr>
          <p:cNvGrpSpPr/>
          <p:nvPr/>
        </p:nvGrpSpPr>
        <p:grpSpPr>
          <a:xfrm>
            <a:off x="3207356" y="5304627"/>
            <a:ext cx="2946203" cy="914911"/>
            <a:chOff x="1374645" y="5291175"/>
            <a:chExt cx="3121204" cy="1004959"/>
          </a:xfrm>
        </p:grpSpPr>
        <p:pic>
          <p:nvPicPr>
            <p:cNvPr id="8" name="图片 7">
              <a:extLst>
                <a:ext uri="{FF2B5EF4-FFF2-40B4-BE49-F238E27FC236}">
                  <a16:creationId xmlns:a16="http://schemas.microsoft.com/office/drawing/2014/main" id="{BE8B3252-89AF-2BFD-784D-E207FCA2CE8A}"/>
                </a:ext>
              </a:extLst>
            </p:cNvPr>
            <p:cNvPicPr>
              <a:picLocks noChangeAspect="1"/>
            </p:cNvPicPr>
            <p:nvPr/>
          </p:nvPicPr>
          <p:blipFill>
            <a:blip r:embed="rId7"/>
            <a:stretch>
              <a:fillRect/>
            </a:stretch>
          </p:blipFill>
          <p:spPr>
            <a:xfrm>
              <a:off x="3036821" y="5411920"/>
              <a:ext cx="1459028" cy="832978"/>
            </a:xfrm>
            <a:prstGeom prst="rect">
              <a:avLst/>
            </a:prstGeom>
          </p:spPr>
        </p:pic>
        <p:pic>
          <p:nvPicPr>
            <p:cNvPr id="11" name="图片 10">
              <a:extLst>
                <a:ext uri="{FF2B5EF4-FFF2-40B4-BE49-F238E27FC236}">
                  <a16:creationId xmlns:a16="http://schemas.microsoft.com/office/drawing/2014/main" id="{8665076F-7958-63C7-D644-83C115E8E041}"/>
                </a:ext>
              </a:extLst>
            </p:cNvPr>
            <p:cNvPicPr>
              <a:picLocks noChangeAspect="1"/>
            </p:cNvPicPr>
            <p:nvPr/>
          </p:nvPicPr>
          <p:blipFill>
            <a:blip r:embed="rId8"/>
            <a:stretch>
              <a:fillRect/>
            </a:stretch>
          </p:blipFill>
          <p:spPr>
            <a:xfrm>
              <a:off x="1374645" y="5291175"/>
              <a:ext cx="1611502" cy="1004959"/>
            </a:xfrm>
            <a:prstGeom prst="rect">
              <a:avLst/>
            </a:prstGeom>
          </p:spPr>
        </p:pic>
      </p:grpSp>
      <p:pic>
        <p:nvPicPr>
          <p:cNvPr id="3" name="图片 2">
            <a:extLst>
              <a:ext uri="{FF2B5EF4-FFF2-40B4-BE49-F238E27FC236}">
                <a16:creationId xmlns:a16="http://schemas.microsoft.com/office/drawing/2014/main" id="{6E47AD54-C714-69D2-5423-367889B13DC9}"/>
              </a:ext>
            </a:extLst>
          </p:cNvPr>
          <p:cNvPicPr>
            <a:picLocks noChangeAspect="1"/>
          </p:cNvPicPr>
          <p:nvPr/>
        </p:nvPicPr>
        <p:blipFill>
          <a:blip r:embed="rId9"/>
          <a:stretch>
            <a:fillRect/>
          </a:stretch>
        </p:blipFill>
        <p:spPr>
          <a:xfrm>
            <a:off x="545770" y="1553373"/>
            <a:ext cx="5315748" cy="926492"/>
          </a:xfrm>
          <a:prstGeom prst="rect">
            <a:avLst/>
          </a:prstGeom>
          <a:ln>
            <a:noFill/>
          </a:ln>
        </p:spPr>
      </p:pic>
      <p:sp>
        <p:nvSpPr>
          <p:cNvPr id="15" name="文本框 10">
            <a:extLst>
              <a:ext uri="{FF2B5EF4-FFF2-40B4-BE49-F238E27FC236}">
                <a16:creationId xmlns:a16="http://schemas.microsoft.com/office/drawing/2014/main" id="{E34EA2C9-F039-E110-E232-D405972DD379}"/>
              </a:ext>
            </a:extLst>
          </p:cNvPr>
          <p:cNvSpPr txBox="1"/>
          <p:nvPr/>
        </p:nvSpPr>
        <p:spPr>
          <a:xfrm>
            <a:off x="846667" y="2554290"/>
            <a:ext cx="4142481" cy="646331"/>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i="1" dirty="0">
                <a:latin typeface="Times New Roman" panose="02020603050405020304" pitchFamily="18" charset="0"/>
                <a:cs typeface="Times New Roman" panose="02020603050405020304" pitchFamily="18" charset="0"/>
              </a:rPr>
              <a:t>1</a:t>
            </a:r>
            <a:r>
              <a:rPr lang="zh-CN" altLang="en-US" i="1"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Φ~1/γ</a:t>
            </a:r>
            <a:r>
              <a:rPr lang="zh-CN" altLang="en-US" i="1"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large bandwidth (bending)</a:t>
            </a:r>
          </a:p>
          <a:p>
            <a:r>
              <a:rPr lang="en-US" i="1" dirty="0">
                <a:latin typeface="Times New Roman" panose="02020603050405020304" pitchFamily="18" charset="0"/>
                <a:cs typeface="Times New Roman" panose="02020603050405020304" pitchFamily="18" charset="0"/>
              </a:rPr>
              <a:t>2</a:t>
            </a:r>
            <a:r>
              <a:rPr lang="zh-CN" altLang="en-US" i="1"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Φ&lt;&lt;1/γ</a:t>
            </a:r>
            <a:r>
              <a:rPr lang="zh-CN" altLang="en-US" i="1"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observe intrinsic bandwidth </a:t>
            </a:r>
            <a:endParaRPr lang="en-US" i="1" dirty="0">
              <a:latin typeface="Times New Roman" panose="02020603050405020304" pitchFamily="18" charset="0"/>
              <a:cs typeface="Times New Roman" panose="02020603050405020304" pitchFamily="18" charset="0"/>
            </a:endParaRPr>
          </a:p>
        </p:txBody>
      </p:sp>
      <p:sp>
        <p:nvSpPr>
          <p:cNvPr id="19" name="箭头: 右 18">
            <a:extLst>
              <a:ext uri="{FF2B5EF4-FFF2-40B4-BE49-F238E27FC236}">
                <a16:creationId xmlns:a16="http://schemas.microsoft.com/office/drawing/2014/main" id="{807176F5-F1D4-5D8A-2551-16637A501153}"/>
              </a:ext>
            </a:extLst>
          </p:cNvPr>
          <p:cNvSpPr/>
          <p:nvPr/>
        </p:nvSpPr>
        <p:spPr>
          <a:xfrm>
            <a:off x="2888055" y="5721789"/>
            <a:ext cx="150350" cy="1901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灯片编号占位符 19">
            <a:extLst>
              <a:ext uri="{FF2B5EF4-FFF2-40B4-BE49-F238E27FC236}">
                <a16:creationId xmlns:a16="http://schemas.microsoft.com/office/drawing/2014/main" id="{A7E7834B-CA24-5A34-2EDB-CA8E68EEAC55}"/>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16</a:t>
            </a:fld>
            <a:endParaRPr lang="zh-CN" altLang="en-US"/>
          </a:p>
        </p:txBody>
      </p:sp>
    </p:spTree>
    <p:extLst>
      <p:ext uri="{BB962C8B-B14F-4D97-AF65-F5344CB8AC3E}">
        <p14:creationId xmlns:p14="http://schemas.microsoft.com/office/powerpoint/2010/main" val="2438649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E1BA9-316B-A257-B189-4D77B67CC502}"/>
              </a:ext>
            </a:extLst>
          </p:cNvPr>
          <p:cNvSpPr>
            <a:spLocks noGrp="1"/>
          </p:cNvSpPr>
          <p:nvPr>
            <p:ph type="title"/>
          </p:nvPr>
        </p:nvSpPr>
        <p:spPr/>
        <p:txBody>
          <a:bodyPr/>
          <a:lstStyle/>
          <a:p>
            <a:r>
              <a:rPr lang="en-US" altLang="zh-CN" dirty="0"/>
              <a:t>Higher harmonics</a:t>
            </a:r>
            <a:endParaRPr lang="zh-CN" altLang="en-US" dirty="0"/>
          </a:p>
        </p:txBody>
      </p:sp>
      <p:pic>
        <p:nvPicPr>
          <p:cNvPr id="4" name="图片 3">
            <a:extLst>
              <a:ext uri="{FF2B5EF4-FFF2-40B4-BE49-F238E27FC236}">
                <a16:creationId xmlns:a16="http://schemas.microsoft.com/office/drawing/2014/main" id="{E8BC6A1D-2731-1CE5-102D-20078731959E}"/>
              </a:ext>
            </a:extLst>
          </p:cNvPr>
          <p:cNvPicPr>
            <a:picLocks noChangeAspect="1"/>
          </p:cNvPicPr>
          <p:nvPr/>
        </p:nvPicPr>
        <p:blipFill>
          <a:blip r:embed="rId2"/>
          <a:stretch>
            <a:fillRect/>
          </a:stretch>
        </p:blipFill>
        <p:spPr>
          <a:xfrm>
            <a:off x="110240" y="1798404"/>
            <a:ext cx="6150674" cy="3900955"/>
          </a:xfrm>
          <a:prstGeom prst="rect">
            <a:avLst/>
          </a:prstGeom>
        </p:spPr>
      </p:pic>
      <p:pic>
        <p:nvPicPr>
          <p:cNvPr id="10" name="图片 9">
            <a:extLst>
              <a:ext uri="{FF2B5EF4-FFF2-40B4-BE49-F238E27FC236}">
                <a16:creationId xmlns:a16="http://schemas.microsoft.com/office/drawing/2014/main" id="{081BAD83-A617-6258-6A1D-F1657776641E}"/>
              </a:ext>
            </a:extLst>
          </p:cNvPr>
          <p:cNvPicPr>
            <a:picLocks noChangeAspect="1"/>
          </p:cNvPicPr>
          <p:nvPr/>
        </p:nvPicPr>
        <p:blipFill>
          <a:blip r:embed="rId3"/>
          <a:stretch>
            <a:fillRect/>
          </a:stretch>
        </p:blipFill>
        <p:spPr>
          <a:xfrm>
            <a:off x="6272570" y="1312156"/>
            <a:ext cx="5467390" cy="1762138"/>
          </a:xfrm>
          <a:prstGeom prst="rect">
            <a:avLst/>
          </a:prstGeom>
        </p:spPr>
      </p:pic>
      <p:pic>
        <p:nvPicPr>
          <p:cNvPr id="11" name="图片 10">
            <a:extLst>
              <a:ext uri="{FF2B5EF4-FFF2-40B4-BE49-F238E27FC236}">
                <a16:creationId xmlns:a16="http://schemas.microsoft.com/office/drawing/2014/main" id="{3460FE78-9960-F426-1C43-44DF6084E7EA}"/>
              </a:ext>
            </a:extLst>
          </p:cNvPr>
          <p:cNvPicPr>
            <a:picLocks noChangeAspect="1"/>
          </p:cNvPicPr>
          <p:nvPr/>
        </p:nvPicPr>
        <p:blipFill>
          <a:blip r:embed="rId4"/>
          <a:srcRect b="2541"/>
          <a:stretch>
            <a:fillRect/>
          </a:stretch>
        </p:blipFill>
        <p:spPr>
          <a:xfrm>
            <a:off x="6327549" y="3041926"/>
            <a:ext cx="5419765" cy="3434692"/>
          </a:xfrm>
          <a:prstGeom prst="rect">
            <a:avLst/>
          </a:prstGeom>
        </p:spPr>
      </p:pic>
      <p:sp>
        <p:nvSpPr>
          <p:cNvPr id="3" name="灯片编号占位符 2">
            <a:extLst>
              <a:ext uri="{FF2B5EF4-FFF2-40B4-BE49-F238E27FC236}">
                <a16:creationId xmlns:a16="http://schemas.microsoft.com/office/drawing/2014/main" id="{C8928B18-36FB-56AE-BAD8-96DABABFA940}"/>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17</a:t>
            </a:fld>
            <a:endParaRPr lang="zh-CN" altLang="en-US"/>
          </a:p>
        </p:txBody>
      </p:sp>
    </p:spTree>
    <p:extLst>
      <p:ext uri="{BB962C8B-B14F-4D97-AF65-F5344CB8AC3E}">
        <p14:creationId xmlns:p14="http://schemas.microsoft.com/office/powerpoint/2010/main" val="2820035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BEC97-AD64-E5E0-3581-0733361BEDB3}"/>
              </a:ext>
            </a:extLst>
          </p:cNvPr>
          <p:cNvSpPr>
            <a:spLocks noGrp="1"/>
          </p:cNvSpPr>
          <p:nvPr>
            <p:ph type="title"/>
          </p:nvPr>
        </p:nvSpPr>
        <p:spPr/>
        <p:txBody>
          <a:bodyPr/>
          <a:lstStyle/>
          <a:p>
            <a:r>
              <a:rPr lang="en-US" altLang="zh-CN" dirty="0"/>
              <a:t>Interaction and energy exchange</a:t>
            </a:r>
            <a:endParaRPr lang="zh-CN" altLang="en-US" dirty="0"/>
          </a:p>
        </p:txBody>
      </p:sp>
      <p:sp>
        <p:nvSpPr>
          <p:cNvPr id="3" name="内容占位符 2">
            <a:extLst>
              <a:ext uri="{FF2B5EF4-FFF2-40B4-BE49-F238E27FC236}">
                <a16:creationId xmlns:a16="http://schemas.microsoft.com/office/drawing/2014/main" id="{2FE34986-9BDD-05DF-FDC7-F3FA6647CA60}"/>
              </a:ext>
            </a:extLst>
          </p:cNvPr>
          <p:cNvSpPr>
            <a:spLocks noGrp="1"/>
          </p:cNvSpPr>
          <p:nvPr>
            <p:ph idx="1"/>
          </p:nvPr>
        </p:nvSpPr>
        <p:spPr/>
        <p:txBody>
          <a:bodyPr/>
          <a:lstStyle/>
          <a:p>
            <a:r>
              <a:rPr lang="en-US" altLang="zh-CN" b="1" dirty="0"/>
              <a:t>Energy exchange: </a:t>
            </a:r>
            <a:r>
              <a:rPr lang="en-US" altLang="zh-CN" dirty="0"/>
              <a:t>coupling between electron transverse velocity and transverse electric field; continuous energy transfer.</a:t>
            </a:r>
            <a:endParaRPr lang="zh-CN" altLang="en-US" dirty="0"/>
          </a:p>
        </p:txBody>
      </p:sp>
      <p:pic>
        <p:nvPicPr>
          <p:cNvPr id="4" name="Picture 2">
            <a:extLst>
              <a:ext uri="{FF2B5EF4-FFF2-40B4-BE49-F238E27FC236}">
                <a16:creationId xmlns:a16="http://schemas.microsoft.com/office/drawing/2014/main" id="{8C8AAAB9-B6EB-DFC1-4952-7BDBBF460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050" y="2244250"/>
            <a:ext cx="6991487" cy="157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a:extLst>
              <a:ext uri="{FF2B5EF4-FFF2-40B4-BE49-F238E27FC236}">
                <a16:creationId xmlns:a16="http://schemas.microsoft.com/office/drawing/2014/main" id="{35439A56-E2CF-CB72-5F55-91BF4771A123}"/>
              </a:ext>
            </a:extLst>
          </p:cNvPr>
          <p:cNvPicPr>
            <a:picLocks noChangeAspect="1"/>
          </p:cNvPicPr>
          <p:nvPr/>
        </p:nvPicPr>
        <p:blipFill rotWithShape="1">
          <a:blip r:embed="rId3"/>
          <a:srcRect l="19719" r="6783"/>
          <a:stretch/>
        </p:blipFill>
        <p:spPr>
          <a:xfrm>
            <a:off x="838200" y="4244175"/>
            <a:ext cx="3642076" cy="2018472"/>
          </a:xfrm>
          <a:prstGeom prst="rect">
            <a:avLst/>
          </a:prstGeom>
        </p:spPr>
      </p:pic>
      <p:pic>
        <p:nvPicPr>
          <p:cNvPr id="6" name="图片 5">
            <a:extLst>
              <a:ext uri="{FF2B5EF4-FFF2-40B4-BE49-F238E27FC236}">
                <a16:creationId xmlns:a16="http://schemas.microsoft.com/office/drawing/2014/main" id="{3F04FF5F-9CA6-B048-B9AD-2604DE8281B8}"/>
              </a:ext>
            </a:extLst>
          </p:cNvPr>
          <p:cNvPicPr>
            <a:picLocks noChangeAspect="1"/>
          </p:cNvPicPr>
          <p:nvPr/>
        </p:nvPicPr>
        <p:blipFill>
          <a:blip r:embed="rId4"/>
          <a:stretch>
            <a:fillRect/>
          </a:stretch>
        </p:blipFill>
        <p:spPr>
          <a:xfrm>
            <a:off x="5013676" y="4200592"/>
            <a:ext cx="6293564" cy="2062055"/>
          </a:xfrm>
          <a:prstGeom prst="rect">
            <a:avLst/>
          </a:prstGeom>
        </p:spPr>
      </p:pic>
      <p:sp>
        <p:nvSpPr>
          <p:cNvPr id="7" name="灯片编号占位符 6">
            <a:extLst>
              <a:ext uri="{FF2B5EF4-FFF2-40B4-BE49-F238E27FC236}">
                <a16:creationId xmlns:a16="http://schemas.microsoft.com/office/drawing/2014/main" id="{26AF00AC-135A-0A5E-E946-3F832FAFCA54}"/>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18</a:t>
            </a:fld>
            <a:endParaRPr lang="zh-CN" altLang="en-US"/>
          </a:p>
        </p:txBody>
      </p:sp>
    </p:spTree>
    <p:extLst>
      <p:ext uri="{BB962C8B-B14F-4D97-AF65-F5344CB8AC3E}">
        <p14:creationId xmlns:p14="http://schemas.microsoft.com/office/powerpoint/2010/main" val="73219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9754EF-D538-E855-A275-63BA151D5404}"/>
              </a:ext>
            </a:extLst>
          </p:cNvPr>
          <p:cNvSpPr>
            <a:spLocks noGrp="1"/>
          </p:cNvSpPr>
          <p:nvPr>
            <p:ph type="title"/>
          </p:nvPr>
        </p:nvSpPr>
        <p:spPr/>
        <p:txBody>
          <a:bodyPr/>
          <a:lstStyle/>
          <a:p>
            <a:r>
              <a:rPr lang="en-US" altLang="zh-CN" dirty="0"/>
              <a:t>Interaction and energy exchange</a:t>
            </a:r>
            <a:endParaRPr lang="zh-CN" altLang="en-US" dirty="0"/>
          </a:p>
        </p:txBody>
      </p:sp>
      <p:sp>
        <p:nvSpPr>
          <p:cNvPr id="3" name="内容占位符 2">
            <a:extLst>
              <a:ext uri="{FF2B5EF4-FFF2-40B4-BE49-F238E27FC236}">
                <a16:creationId xmlns:a16="http://schemas.microsoft.com/office/drawing/2014/main" id="{1A8AC638-CB38-B78E-DEB9-5C5D9D413812}"/>
              </a:ext>
            </a:extLst>
          </p:cNvPr>
          <p:cNvSpPr>
            <a:spLocks noGrp="1"/>
          </p:cNvSpPr>
          <p:nvPr>
            <p:ph idx="1"/>
          </p:nvPr>
        </p:nvSpPr>
        <p:spPr/>
        <p:txBody>
          <a:bodyPr/>
          <a:lstStyle/>
          <a:p>
            <a:r>
              <a:rPr lang="en-US" altLang="zh-CN" dirty="0"/>
              <a:t>Energy transfer</a:t>
            </a:r>
            <a:r>
              <a:rPr lang="zh-CN" altLang="en-US" dirty="0"/>
              <a:t>（</a:t>
            </a:r>
            <a:r>
              <a:rPr lang="en-US" altLang="zh-CN" dirty="0"/>
              <a:t>Power</a:t>
            </a:r>
            <a:r>
              <a:rPr lang="zh-CN" altLang="en-US" dirty="0"/>
              <a:t>）</a:t>
            </a:r>
          </a:p>
        </p:txBody>
      </p:sp>
      <p:pic>
        <p:nvPicPr>
          <p:cNvPr id="4" name="Picture 7">
            <a:extLst>
              <a:ext uri="{FF2B5EF4-FFF2-40B4-BE49-F238E27FC236}">
                <a16:creationId xmlns:a16="http://schemas.microsoft.com/office/drawing/2014/main" id="{2B074D04-4E38-2898-A90A-DE4B54947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273" y="2979308"/>
            <a:ext cx="211809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a:extLst>
              <a:ext uri="{FF2B5EF4-FFF2-40B4-BE49-F238E27FC236}">
                <a16:creationId xmlns:a16="http://schemas.microsoft.com/office/drawing/2014/main" id="{5D9BDCC7-0A08-1A39-4C02-DB91CAB7FE9F}"/>
              </a:ext>
            </a:extLst>
          </p:cNvPr>
          <p:cNvPicPr>
            <a:picLocks noChangeAspect="1"/>
          </p:cNvPicPr>
          <p:nvPr/>
        </p:nvPicPr>
        <p:blipFill rotWithShape="1">
          <a:blip r:embed="rId3"/>
          <a:srcRect l="32426" t="50672" r="23131" b="39247"/>
          <a:stretch/>
        </p:blipFill>
        <p:spPr>
          <a:xfrm>
            <a:off x="2018075" y="4589159"/>
            <a:ext cx="6772705" cy="864130"/>
          </a:xfrm>
          <a:prstGeom prst="rect">
            <a:avLst/>
          </a:prstGeom>
        </p:spPr>
      </p:pic>
      <p:sp>
        <p:nvSpPr>
          <p:cNvPr id="6" name="文本框 2">
            <a:extLst>
              <a:ext uri="{FF2B5EF4-FFF2-40B4-BE49-F238E27FC236}">
                <a16:creationId xmlns:a16="http://schemas.microsoft.com/office/drawing/2014/main" id="{5BA89D84-934D-84CE-C0BE-377375692CD2}"/>
              </a:ext>
            </a:extLst>
          </p:cNvPr>
          <p:cNvSpPr txBox="1"/>
          <p:nvPr/>
        </p:nvSpPr>
        <p:spPr>
          <a:xfrm>
            <a:off x="2238051" y="5545089"/>
            <a:ext cx="6552728" cy="400110"/>
          </a:xfrm>
          <a:prstGeom prst="rect">
            <a:avLst/>
          </a:prstGeom>
          <a:noFill/>
          <a:ln>
            <a:solidFill>
              <a:srgbClr val="FF0000"/>
            </a:solidFill>
          </a:ln>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spcBef>
                <a:spcPts val="600"/>
              </a:spcBef>
              <a:spcAft>
                <a:spcPts val="600"/>
              </a:spcAft>
            </a:pPr>
            <a:r>
              <a:rPr lang="en-US" altLang="zh-CN" sz="2000" i="1" dirty="0" err="1">
                <a:solidFill>
                  <a:srgbClr val="000000"/>
                </a:solidFill>
                <a:latin typeface="Times New Roman" panose="02020603050405020304" pitchFamily="18" charset="0"/>
                <a:ea typeface="+mn-ea"/>
                <a:cs typeface="Times New Roman" panose="02020603050405020304" pitchFamily="18" charset="0"/>
              </a:rPr>
              <a:t>F∙v</a:t>
            </a:r>
            <a:r>
              <a:rPr lang="en-US" altLang="zh-CN" sz="2000" dirty="0">
                <a:solidFill>
                  <a:srgbClr val="000000"/>
                </a:solidFill>
                <a:latin typeface="Times New Roman" panose="02020603050405020304" pitchFamily="18" charset="0"/>
                <a:ea typeface="+mn-ea"/>
                <a:cs typeface="Times New Roman" panose="02020603050405020304" pitchFamily="18" charset="0"/>
              </a:rPr>
              <a:t> &gt; 0, inverse FEL                        </a:t>
            </a:r>
            <a:r>
              <a:rPr lang="en-US" altLang="zh-CN" sz="2000" i="1" dirty="0" err="1">
                <a:solidFill>
                  <a:srgbClr val="000000"/>
                </a:solidFill>
                <a:latin typeface="Times New Roman" panose="02020603050405020304" pitchFamily="18" charset="0"/>
                <a:ea typeface="+mn-ea"/>
                <a:cs typeface="Times New Roman" panose="02020603050405020304" pitchFamily="18" charset="0"/>
              </a:rPr>
              <a:t>F</a:t>
            </a:r>
            <a:r>
              <a:rPr lang="en-US" altLang="zh-CN" sz="2000" i="1" dirty="0" err="1">
                <a:solidFill>
                  <a:srgbClr val="000000"/>
                </a:solidFill>
                <a:latin typeface="Times New Roman" panose="02020603050405020304" pitchFamily="18" charset="0"/>
                <a:cs typeface="Times New Roman" panose="02020603050405020304" pitchFamily="18" charset="0"/>
              </a:rPr>
              <a:t>∙</a:t>
            </a:r>
            <a:r>
              <a:rPr lang="en-US" altLang="zh-CN" sz="2000" i="1" dirty="0" err="1">
                <a:solidFill>
                  <a:srgbClr val="000000"/>
                </a:solidFill>
                <a:latin typeface="Times New Roman" panose="02020603050405020304" pitchFamily="18" charset="0"/>
                <a:ea typeface="+mn-ea"/>
                <a:cs typeface="Times New Roman" panose="02020603050405020304" pitchFamily="18" charset="0"/>
              </a:rPr>
              <a:t>v</a:t>
            </a:r>
            <a:r>
              <a:rPr lang="en-US" altLang="zh-CN" sz="2000" dirty="0">
                <a:solidFill>
                  <a:srgbClr val="000000"/>
                </a:solidFill>
                <a:latin typeface="Times New Roman" panose="02020603050405020304" pitchFamily="18" charset="0"/>
                <a:ea typeface="+mn-ea"/>
                <a:cs typeface="Times New Roman" panose="02020603050405020304" pitchFamily="18" charset="0"/>
              </a:rPr>
              <a:t> &lt; 0, FEL</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pic>
        <p:nvPicPr>
          <p:cNvPr id="7" name="图片 6">
            <a:extLst>
              <a:ext uri="{FF2B5EF4-FFF2-40B4-BE49-F238E27FC236}">
                <a16:creationId xmlns:a16="http://schemas.microsoft.com/office/drawing/2014/main" id="{74656E58-B878-0FB2-65B5-296FF5AF59D6}"/>
              </a:ext>
            </a:extLst>
          </p:cNvPr>
          <p:cNvPicPr>
            <a:picLocks noChangeAspect="1"/>
          </p:cNvPicPr>
          <p:nvPr/>
        </p:nvPicPr>
        <p:blipFill rotWithShape="1">
          <a:blip r:embed="rId4"/>
          <a:srcRect l="32675" t="23400" r="21651" b="68200"/>
          <a:stretch/>
        </p:blipFill>
        <p:spPr>
          <a:xfrm>
            <a:off x="2218620" y="3793541"/>
            <a:ext cx="6803568" cy="703818"/>
          </a:xfrm>
          <a:prstGeom prst="rect">
            <a:avLst/>
          </a:prstGeom>
        </p:spPr>
      </p:pic>
      <p:pic>
        <p:nvPicPr>
          <p:cNvPr id="8" name="图片 7">
            <a:extLst>
              <a:ext uri="{FF2B5EF4-FFF2-40B4-BE49-F238E27FC236}">
                <a16:creationId xmlns:a16="http://schemas.microsoft.com/office/drawing/2014/main" id="{F7F3B930-3961-EA67-B5B4-B20C20036DBC}"/>
              </a:ext>
            </a:extLst>
          </p:cNvPr>
          <p:cNvPicPr>
            <a:picLocks noChangeAspect="1"/>
          </p:cNvPicPr>
          <p:nvPr/>
        </p:nvPicPr>
        <p:blipFill>
          <a:blip r:embed="rId5"/>
          <a:stretch>
            <a:fillRect/>
          </a:stretch>
        </p:blipFill>
        <p:spPr>
          <a:xfrm>
            <a:off x="3490838" y="2041486"/>
            <a:ext cx="3977432" cy="953736"/>
          </a:xfrm>
          <a:prstGeom prst="rect">
            <a:avLst/>
          </a:prstGeom>
        </p:spPr>
      </p:pic>
      <p:sp>
        <p:nvSpPr>
          <p:cNvPr id="9" name="灯片编号占位符 8">
            <a:extLst>
              <a:ext uri="{FF2B5EF4-FFF2-40B4-BE49-F238E27FC236}">
                <a16:creationId xmlns:a16="http://schemas.microsoft.com/office/drawing/2014/main" id="{DF9C7AB2-4249-0BB9-1522-57A1C6ABED2E}"/>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19</a:t>
            </a:fld>
            <a:endParaRPr lang="zh-CN" altLang="en-US"/>
          </a:p>
        </p:txBody>
      </p:sp>
    </p:spTree>
    <p:extLst>
      <p:ext uri="{BB962C8B-B14F-4D97-AF65-F5344CB8AC3E}">
        <p14:creationId xmlns:p14="http://schemas.microsoft.com/office/powerpoint/2010/main" val="166517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F3DB74F-FEAE-ECCD-DD1A-AF2D373F0B60}"/>
              </a:ext>
            </a:extLst>
          </p:cNvPr>
          <p:cNvSpPr>
            <a:spLocks noGrp="1"/>
          </p:cNvSpPr>
          <p:nvPr>
            <p:ph type="title"/>
          </p:nvPr>
        </p:nvSpPr>
        <p:spPr/>
        <p:txBody>
          <a:bodyPr/>
          <a:lstStyle/>
          <a:p>
            <a:r>
              <a:rPr lang="en-US" altLang="zh-CN" b="1" dirty="0"/>
              <a:t>Lecture Outline</a:t>
            </a:r>
            <a:endParaRPr lang="zh-CN" altLang="en-US" b="1" dirty="0"/>
          </a:p>
        </p:txBody>
      </p:sp>
      <p:graphicFrame>
        <p:nvGraphicFramePr>
          <p:cNvPr id="6" name="内容占位符 5">
            <a:extLst>
              <a:ext uri="{FF2B5EF4-FFF2-40B4-BE49-F238E27FC236}">
                <a16:creationId xmlns:a16="http://schemas.microsoft.com/office/drawing/2014/main" id="{A67B0807-1562-0005-AE39-3228A0222362}"/>
              </a:ext>
            </a:extLst>
          </p:cNvPr>
          <p:cNvGraphicFramePr>
            <a:graphicFrameLocks noGrp="1"/>
          </p:cNvGraphicFramePr>
          <p:nvPr>
            <p:ph idx="1"/>
            <p:extLst>
              <p:ext uri="{D42A27DB-BD31-4B8C-83A1-F6EECF244321}">
                <p14:modId xmlns:p14="http://schemas.microsoft.com/office/powerpoint/2010/main" val="1237809091"/>
              </p:ext>
            </p:extLst>
          </p:nvPr>
        </p:nvGraphicFramePr>
        <p:xfrm>
          <a:off x="609600" y="1225550"/>
          <a:ext cx="10972800" cy="3612195"/>
        </p:xfrm>
        <a:graphic>
          <a:graphicData uri="http://schemas.openxmlformats.org/drawingml/2006/table">
            <a:tbl>
              <a:tblPr firstRow="1" bandRow="1">
                <a:tableStyleId>{2D5ABB26-0587-4C30-8999-92F81FD0307C}</a:tableStyleId>
              </a:tblPr>
              <a:tblGrid>
                <a:gridCol w="6531429">
                  <a:extLst>
                    <a:ext uri="{9D8B030D-6E8A-4147-A177-3AD203B41FA5}">
                      <a16:colId xmlns:a16="http://schemas.microsoft.com/office/drawing/2014/main" val="678727958"/>
                    </a:ext>
                  </a:extLst>
                </a:gridCol>
                <a:gridCol w="1567542">
                  <a:extLst>
                    <a:ext uri="{9D8B030D-6E8A-4147-A177-3AD203B41FA5}">
                      <a16:colId xmlns:a16="http://schemas.microsoft.com/office/drawing/2014/main" val="3692423059"/>
                    </a:ext>
                  </a:extLst>
                </a:gridCol>
                <a:gridCol w="2873829">
                  <a:extLst>
                    <a:ext uri="{9D8B030D-6E8A-4147-A177-3AD203B41FA5}">
                      <a16:colId xmlns:a16="http://schemas.microsoft.com/office/drawing/2014/main" val="2528563590"/>
                    </a:ext>
                  </a:extLst>
                </a:gridCol>
              </a:tblGrid>
              <a:tr h="557847">
                <a:tc>
                  <a:txBody>
                    <a:bodyPr/>
                    <a:lstStyle/>
                    <a:p>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r>
                        <a:rPr lang="en-US" altLang="zh-CN" sz="2400" b="0"/>
                        <a:t>Time</a:t>
                      </a:r>
                      <a:endParaRPr lang="zh-CN" altLang="en-US" sz="2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59013817"/>
                  </a:ext>
                </a:extLst>
              </a:tr>
              <a:tr h="557847">
                <a:tc>
                  <a:txBody>
                    <a:bodyPr/>
                    <a:lstStyle/>
                    <a:p>
                      <a:pPr marL="342900" indent="-342900">
                        <a:buFont typeface="Arial" panose="020B0604020202020204" pitchFamily="34" charset="0"/>
                        <a:buChar char="•"/>
                      </a:pPr>
                      <a:r>
                        <a:rPr lang="en-US" altLang="zh-CN" sz="2400" b="0" dirty="0"/>
                        <a:t>Introduction and electron motions in an undulator</a:t>
                      </a:r>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r>
                        <a:rPr lang="en-US" altLang="zh-CN" sz="2400" b="0" dirty="0"/>
                        <a:t>14:00-15:00</a:t>
                      </a:r>
                      <a:endParaRPr lang="zh-CN" altLang="en-US" sz="2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039956226"/>
                  </a:ext>
                </a:extLst>
              </a:tr>
              <a:tr h="557847">
                <a:tc>
                  <a:txBody>
                    <a:bodyPr/>
                    <a:lstStyle/>
                    <a:p>
                      <a:pPr marL="342900" indent="-342900">
                        <a:buFont typeface="Arial" panose="020B0604020202020204" pitchFamily="34" charset="0"/>
                        <a:buChar char="•"/>
                      </a:pPr>
                      <a:r>
                        <a:rPr lang="en-US" altLang="zh-CN" sz="2400" b="0" dirty="0"/>
                        <a:t>Low-gain and high-gain FEL Theory</a:t>
                      </a:r>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r>
                        <a:rPr lang="en-US" altLang="zh-CN" sz="2400" b="0" dirty="0"/>
                        <a:t>15:00-16:00</a:t>
                      </a:r>
                      <a:endParaRPr lang="zh-CN" altLang="en-US" sz="2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203671720"/>
                  </a:ext>
                </a:extLst>
              </a:tr>
              <a:tr h="557847">
                <a:tc gridSpan="3">
                  <a:txBody>
                    <a:bodyPr/>
                    <a:lstStyle/>
                    <a:p>
                      <a:pPr marL="342900" indent="-342900">
                        <a:buFont typeface="Arial" panose="020B0604020202020204" pitchFamily="34" charset="0"/>
                        <a:buChar char="•"/>
                      </a:pPr>
                      <a:r>
                        <a:rPr lang="en-US" altLang="zh-CN" sz="2400" b="0" dirty="0">
                          <a:solidFill>
                            <a:schemeClr val="bg1">
                              <a:lumMod val="50000"/>
                            </a:schemeClr>
                          </a:solidFill>
                        </a:rPr>
                        <a:t>Break</a:t>
                      </a:r>
                      <a:endParaRPr lang="zh-CN" altLang="en-US" sz="2400" b="0" i="1" dirty="0">
                        <a:solidFill>
                          <a:schemeClr val="bg1">
                            <a:lumMod val="50000"/>
                          </a:schemeClr>
                        </a:solidFill>
                        <a:latin typeface="微软雅黑" panose="020B0503020204020204" pitchFamily="34" charset="-122"/>
                        <a:ea typeface="微软雅黑" panose="020B0503020204020204" pitchFamily="34" charset="-122"/>
                      </a:endParaRPr>
                    </a:p>
                  </a:txBody>
                  <a:tcPr anchor="ctr"/>
                </a:tc>
                <a:tc hMerge="1">
                  <a:txBody>
                    <a:bodyPr/>
                    <a:lstStyle/>
                    <a:p>
                      <a:endParaRPr lang="zh-CN" altLang="en-US"/>
                    </a:p>
                  </a:txBody>
                  <a:tcPr>
                    <a:lnL w="12700" cmpd="sng">
                      <a:noFill/>
                    </a:lnL>
                    <a:lnT w="12700" cmpd="sng">
                      <a:noFill/>
                    </a:lnT>
                  </a:tcPr>
                </a:tc>
                <a:tc hMerge="1">
                  <a:txBody>
                    <a:bodyPr/>
                    <a:lstStyle/>
                    <a:p>
                      <a:pPr marL="342900" indent="-342900">
                        <a:buFont typeface="Arial" panose="020B0604020202020204" pitchFamily="34" charset="0"/>
                        <a:buChar char="•"/>
                      </a:pPr>
                      <a:endParaRPr lang="zh-CN" altLang="en-US" sz="2400" b="0" i="1"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1212888"/>
                  </a:ext>
                </a:extLst>
              </a:tr>
              <a:tr h="557847">
                <a:tc>
                  <a:txBody>
                    <a:bodyPr/>
                    <a:lstStyle/>
                    <a:p>
                      <a:pPr marL="342900" indent="-342900">
                        <a:buFont typeface="Arial" panose="020B0604020202020204" pitchFamily="34" charset="0"/>
                        <a:buChar char="•"/>
                      </a:pPr>
                      <a:r>
                        <a:rPr lang="en-US" altLang="zh-CN" sz="2400" b="0" dirty="0"/>
                        <a:t>High-gain FEL Analysis and SASE</a:t>
                      </a:r>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r>
                        <a:rPr lang="en-US" altLang="zh-CN" sz="2400" b="0" dirty="0"/>
                        <a:t>16:15-17:15</a:t>
                      </a:r>
                      <a:endParaRPr lang="zh-CN" altLang="en-US" sz="2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66459755"/>
                  </a:ext>
                </a:extLst>
              </a:tr>
              <a:tr h="557847">
                <a:tc>
                  <a:txBody>
                    <a:bodyPr/>
                    <a:lstStyle/>
                    <a:p>
                      <a:pPr marL="342900" indent="-342900">
                        <a:buFont typeface="Arial" panose="020B0604020202020204" pitchFamily="34" charset="0"/>
                        <a:buChar char="•"/>
                      </a:pPr>
                      <a:r>
                        <a:rPr lang="en-US" altLang="zh-CN" sz="2400" b="0" dirty="0"/>
                        <a:t>Seeded FELs</a:t>
                      </a:r>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endParaRPr lang="zh-CN" altLang="en-US" sz="2400" b="0" dirty="0">
                        <a:latin typeface="微软雅黑" panose="020B0503020204020204" pitchFamily="34" charset="-122"/>
                        <a:ea typeface="微软雅黑" panose="020B0503020204020204" pitchFamily="34" charset="-122"/>
                      </a:endParaRPr>
                    </a:p>
                  </a:txBody>
                  <a:tcPr anchor="ctr"/>
                </a:tc>
                <a:tc>
                  <a:txBody>
                    <a:bodyPr/>
                    <a:lstStyle/>
                    <a:p>
                      <a:r>
                        <a:rPr lang="en-US" altLang="zh-CN" sz="2400" b="0" dirty="0"/>
                        <a:t>17:15-18:15</a:t>
                      </a:r>
                      <a:endParaRPr lang="zh-CN" altLang="en-US" sz="2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580143949"/>
                  </a:ext>
                </a:extLst>
              </a:tr>
            </a:tbl>
          </a:graphicData>
        </a:graphic>
      </p:graphicFrame>
      <p:sp>
        <p:nvSpPr>
          <p:cNvPr id="2" name="文本框 1">
            <a:extLst>
              <a:ext uri="{FF2B5EF4-FFF2-40B4-BE49-F238E27FC236}">
                <a16:creationId xmlns:a16="http://schemas.microsoft.com/office/drawing/2014/main" id="{028BEDAD-7B0B-551B-EAC7-EB8F91ACD7FF}"/>
              </a:ext>
            </a:extLst>
          </p:cNvPr>
          <p:cNvSpPr txBox="1"/>
          <p:nvPr/>
        </p:nvSpPr>
        <p:spPr>
          <a:xfrm>
            <a:off x="508958" y="5039028"/>
            <a:ext cx="11174083" cy="1077218"/>
          </a:xfrm>
          <a:prstGeom prst="rect">
            <a:avLst/>
          </a:prstGeom>
          <a:noFill/>
        </p:spPr>
        <p:txBody>
          <a:bodyPr wrap="square" rtlCol="0">
            <a:spAutoFit/>
          </a:bodyPr>
          <a:lstStyle/>
          <a:p>
            <a:r>
              <a:rPr lang="en-US" altLang="zh-CN" sz="1600" b="1" dirty="0"/>
              <a:t>Selected references:</a:t>
            </a:r>
          </a:p>
          <a:p>
            <a:pPr marL="285750" indent="-285750">
              <a:buFont typeface="Arial" panose="020B0604020202020204" pitchFamily="34" charset="0"/>
              <a:buChar char="•"/>
            </a:pPr>
            <a:r>
              <a:rPr lang="en-US" altLang="zh-CN" sz="1600" i="1" dirty="0"/>
              <a:t>P.  Schmuser,  M.  </a:t>
            </a:r>
            <a:r>
              <a:rPr lang="en-US" altLang="zh-CN" sz="1600" i="1" dirty="0" err="1"/>
              <a:t>Dohlus</a:t>
            </a:r>
            <a:r>
              <a:rPr lang="en-US" altLang="zh-CN" sz="1600" i="1" dirty="0"/>
              <a:t>,  and  J.  Rossbach,  Free  Electron  Lasers  in  the  UV and X‐Ray Regime, Springer, 2014</a:t>
            </a:r>
          </a:p>
          <a:p>
            <a:pPr marL="285750" indent="-285750">
              <a:buFont typeface="Arial" panose="020B0604020202020204" pitchFamily="34" charset="0"/>
              <a:buChar char="•"/>
            </a:pPr>
            <a:r>
              <a:rPr lang="en-US" altLang="zh-CN" sz="1600" i="1" dirty="0"/>
              <a:t>K‐J. Kim, Z. Huang, R. Lindberg, Synchrotron Radiation and Free-Electron Lasers, Cambridge University Press, 2017</a:t>
            </a:r>
          </a:p>
          <a:p>
            <a:pPr marL="285750" indent="-285750">
              <a:buFont typeface="Arial" panose="020B0604020202020204" pitchFamily="34" charset="0"/>
              <a:buChar char="•"/>
            </a:pPr>
            <a:r>
              <a:rPr lang="zh-CN" altLang="en-US" sz="1600" i="1" dirty="0"/>
              <a:t>赵振堂等， 先进</a:t>
            </a:r>
            <a:r>
              <a:rPr lang="en-US" altLang="zh-CN" sz="1600" i="1" dirty="0"/>
              <a:t>X</a:t>
            </a:r>
            <a:r>
              <a:rPr lang="zh-CN" altLang="en-US" sz="1600" i="1" dirty="0"/>
              <a:t>射线光源加速器原理与关键技术，上海交通大学出版社，</a:t>
            </a:r>
            <a:r>
              <a:rPr lang="en-US" altLang="zh-CN" sz="1600" i="1" dirty="0"/>
              <a:t>2017</a:t>
            </a:r>
            <a:endParaRPr lang="zh-CN" altLang="en-US" sz="1600" i="1" dirty="0"/>
          </a:p>
        </p:txBody>
      </p:sp>
      <p:sp>
        <p:nvSpPr>
          <p:cNvPr id="3" name="灯片编号占位符 2">
            <a:extLst>
              <a:ext uri="{FF2B5EF4-FFF2-40B4-BE49-F238E27FC236}">
                <a16:creationId xmlns:a16="http://schemas.microsoft.com/office/drawing/2014/main" id="{A162D2EE-E1CD-28AF-71AE-8F8E7342C7BE}"/>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a:t>
            </a:fld>
            <a:endParaRPr lang="zh-CN" altLang="en-US"/>
          </a:p>
        </p:txBody>
      </p:sp>
    </p:spTree>
    <p:extLst>
      <p:ext uri="{BB962C8B-B14F-4D97-AF65-F5344CB8AC3E}">
        <p14:creationId xmlns:p14="http://schemas.microsoft.com/office/powerpoint/2010/main" val="381386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0027-F493-11BA-2528-855C6800CFB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995D6E4-0804-D5FC-33A8-49260FFB512E}"/>
              </a:ext>
            </a:extLst>
          </p:cNvPr>
          <p:cNvSpPr>
            <a:spLocks noGrp="1"/>
          </p:cNvSpPr>
          <p:nvPr>
            <p:ph type="title"/>
          </p:nvPr>
        </p:nvSpPr>
        <p:spPr/>
        <p:txBody>
          <a:bodyPr/>
          <a:lstStyle/>
          <a:p>
            <a:r>
              <a:rPr lang="en-US" altLang="zh-CN" dirty="0"/>
              <a:t>Interaction and energy exchange</a:t>
            </a:r>
            <a:endParaRPr lang="zh-CN" altLang="en-US" dirty="0"/>
          </a:p>
        </p:txBody>
      </p:sp>
      <p:sp>
        <p:nvSpPr>
          <p:cNvPr id="3" name="内容占位符 2">
            <a:extLst>
              <a:ext uri="{FF2B5EF4-FFF2-40B4-BE49-F238E27FC236}">
                <a16:creationId xmlns:a16="http://schemas.microsoft.com/office/drawing/2014/main" id="{BDEE75D4-D715-BE45-8E65-666A98799A47}"/>
              </a:ext>
            </a:extLst>
          </p:cNvPr>
          <p:cNvSpPr>
            <a:spLocks noGrp="1"/>
          </p:cNvSpPr>
          <p:nvPr>
            <p:ph idx="1"/>
          </p:nvPr>
        </p:nvSpPr>
        <p:spPr/>
        <p:txBody>
          <a:bodyPr/>
          <a:lstStyle/>
          <a:p>
            <a:r>
              <a:rPr lang="en-US" altLang="zh-CN" sz="2000" dirty="0"/>
              <a:t>The time derivative of the electron energy</a:t>
            </a:r>
            <a:endParaRPr lang="zh-CN" altLang="en-US" sz="2000" dirty="0"/>
          </a:p>
        </p:txBody>
      </p:sp>
      <p:pic>
        <p:nvPicPr>
          <p:cNvPr id="9" name="Picture 3">
            <a:extLst>
              <a:ext uri="{FF2B5EF4-FFF2-40B4-BE49-F238E27FC236}">
                <a16:creationId xmlns:a16="http://schemas.microsoft.com/office/drawing/2014/main" id="{53B68CDB-470C-1BB2-4CFB-48FCD5E082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91"/>
          <a:stretch/>
        </p:blipFill>
        <p:spPr bwMode="auto">
          <a:xfrm>
            <a:off x="1101924" y="3565524"/>
            <a:ext cx="7413021"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F9509FC2-B412-19F9-CD23-E2E4400E0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421" y="4519008"/>
            <a:ext cx="279504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extLst>
              <a:ext uri="{FF2B5EF4-FFF2-40B4-BE49-F238E27FC236}">
                <a16:creationId xmlns:a16="http://schemas.microsoft.com/office/drawing/2014/main" id="{2CCA1596-F239-2F44-2819-B6CA9E5F1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721" y="4574556"/>
            <a:ext cx="3374937"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DDE55581-9042-07E3-282F-3CFE0FEB1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2767" y="5260356"/>
            <a:ext cx="3126693" cy="86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图片 12">
            <a:extLst>
              <a:ext uri="{FF2B5EF4-FFF2-40B4-BE49-F238E27FC236}">
                <a16:creationId xmlns:a16="http://schemas.microsoft.com/office/drawing/2014/main" id="{B5F0285C-3FDB-73E0-AACD-3669F3FE2796}"/>
              </a:ext>
            </a:extLst>
          </p:cNvPr>
          <p:cNvPicPr>
            <a:picLocks noChangeAspect="1"/>
          </p:cNvPicPr>
          <p:nvPr/>
        </p:nvPicPr>
        <p:blipFill rotWithShape="1">
          <a:blip r:embed="rId6"/>
          <a:srcRect l="26375" t="54200" r="20075" b="24800"/>
          <a:stretch/>
        </p:blipFill>
        <p:spPr>
          <a:xfrm>
            <a:off x="2456481" y="1823330"/>
            <a:ext cx="7279037" cy="1605670"/>
          </a:xfrm>
          <a:prstGeom prst="rect">
            <a:avLst/>
          </a:prstGeom>
        </p:spPr>
      </p:pic>
      <p:sp>
        <p:nvSpPr>
          <p:cNvPr id="15" name="文本框 14">
            <a:extLst>
              <a:ext uri="{FF2B5EF4-FFF2-40B4-BE49-F238E27FC236}">
                <a16:creationId xmlns:a16="http://schemas.microsoft.com/office/drawing/2014/main" id="{94F22D41-9A27-D440-63D7-E6F2BAC111EF}"/>
              </a:ext>
            </a:extLst>
          </p:cNvPr>
          <p:cNvSpPr txBox="1"/>
          <p:nvPr/>
        </p:nvSpPr>
        <p:spPr>
          <a:xfrm>
            <a:off x="999974" y="4083048"/>
            <a:ext cx="6096000" cy="369332"/>
          </a:xfrm>
          <a:prstGeom prst="rect">
            <a:avLst/>
          </a:prstGeom>
          <a:noFill/>
        </p:spPr>
        <p:txBody>
          <a:bodyPr wrap="square">
            <a:spAutoFit/>
          </a:bodyPr>
          <a:lstStyle/>
          <a:p>
            <a:r>
              <a:rPr lang="en-US" altLang="zh-CN" sz="1800" dirty="0"/>
              <a:t>The time derivative of the particle phase: </a:t>
            </a:r>
            <a:endParaRPr lang="zh-CN" altLang="en-US" dirty="0"/>
          </a:p>
        </p:txBody>
      </p:sp>
      <p:sp>
        <p:nvSpPr>
          <p:cNvPr id="17" name="文本框 16">
            <a:extLst>
              <a:ext uri="{FF2B5EF4-FFF2-40B4-BE49-F238E27FC236}">
                <a16:creationId xmlns:a16="http://schemas.microsoft.com/office/drawing/2014/main" id="{3A3CC811-0FFF-A1A0-6116-CDCCBC376550}"/>
              </a:ext>
            </a:extLst>
          </p:cNvPr>
          <p:cNvSpPr txBox="1"/>
          <p:nvPr/>
        </p:nvSpPr>
        <p:spPr>
          <a:xfrm>
            <a:off x="6891689" y="4068700"/>
            <a:ext cx="2843829" cy="369332"/>
          </a:xfrm>
          <a:prstGeom prst="rect">
            <a:avLst/>
          </a:prstGeom>
          <a:noFill/>
        </p:spPr>
        <p:txBody>
          <a:bodyPr wrap="square">
            <a:spAutoFit/>
          </a:bodyPr>
          <a:lstStyle/>
          <a:p>
            <a:r>
              <a:rPr lang="zh-CN" altLang="en-US" dirty="0"/>
              <a:t>the ponderomotive phase</a:t>
            </a:r>
          </a:p>
        </p:txBody>
      </p:sp>
      <p:sp>
        <p:nvSpPr>
          <p:cNvPr id="4" name="灯片编号占位符 3">
            <a:extLst>
              <a:ext uri="{FF2B5EF4-FFF2-40B4-BE49-F238E27FC236}">
                <a16:creationId xmlns:a16="http://schemas.microsoft.com/office/drawing/2014/main" id="{4D1408F5-2311-B3B0-C5C9-0A106C66EBDC}"/>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20</a:t>
            </a:fld>
            <a:endParaRPr lang="zh-CN" altLang="en-US"/>
          </a:p>
        </p:txBody>
      </p:sp>
    </p:spTree>
    <p:extLst>
      <p:ext uri="{BB962C8B-B14F-4D97-AF65-F5344CB8AC3E}">
        <p14:creationId xmlns:p14="http://schemas.microsoft.com/office/powerpoint/2010/main" val="2797110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D00A7D-B1BF-2D1D-58DB-031655BC3B24}"/>
              </a:ext>
            </a:extLst>
          </p:cNvPr>
          <p:cNvSpPr>
            <a:spLocks noGrp="1"/>
          </p:cNvSpPr>
          <p:nvPr>
            <p:ph type="title"/>
          </p:nvPr>
        </p:nvSpPr>
        <p:spPr/>
        <p:txBody>
          <a:bodyPr/>
          <a:lstStyle/>
          <a:p>
            <a:r>
              <a:rPr lang="en-US" altLang="zh-CN" dirty="0"/>
              <a:t>Interaction and energy exchange</a:t>
            </a:r>
            <a:endParaRPr lang="zh-CN" altLang="en-US" dirty="0"/>
          </a:p>
        </p:txBody>
      </p:sp>
      <p:pic>
        <p:nvPicPr>
          <p:cNvPr id="4" name="Picture 4">
            <a:extLst>
              <a:ext uri="{FF2B5EF4-FFF2-40B4-BE49-F238E27FC236}">
                <a16:creationId xmlns:a16="http://schemas.microsoft.com/office/drawing/2014/main" id="{8E8101BA-DF44-FE44-9BF6-09CB3EA0B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57" y="1464647"/>
            <a:ext cx="8799021" cy="138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300B5422-E96A-1D63-DB9A-5766F7B2DD52}"/>
                  </a:ext>
                </a:extLst>
              </p:cNvPr>
              <p:cNvSpPr txBox="1"/>
              <p:nvPr/>
            </p:nvSpPr>
            <p:spPr>
              <a:xfrm>
                <a:off x="1023257" y="3026229"/>
                <a:ext cx="10559143" cy="3477875"/>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This is resonant condition if </a:t>
                </a:r>
                <a14:m>
                  <m:oMath xmlns:m="http://schemas.openxmlformats.org/officeDocument/2006/math">
                    <m:r>
                      <a:rPr lang="zh-CN" altLang="en-US" sz="2000" b="0" i="1" smtClean="0">
                        <a:latin typeface="Cambria Math" panose="02040503050406030204" pitchFamily="18" charset="0"/>
                        <a:cs typeface="Times New Roman" panose="02020603050405020304" pitchFamily="18" charset="0"/>
                      </a:rPr>
                      <m:t>𝜆</m:t>
                    </m:r>
                    <m:r>
                      <a:rPr lang="en-US" altLang="zh-CN" sz="2000" b="0" i="1" smtClean="0">
                        <a:latin typeface="Cambria Math" panose="02040503050406030204" pitchFamily="18" charset="0"/>
                        <a:cs typeface="Times New Roman" panose="02020603050405020304" pitchFamily="18" charset="0"/>
                      </a:rPr>
                      <m:t>=</m:t>
                    </m:r>
                    <m:sSub>
                      <m:sSubPr>
                        <m:ctrlPr>
                          <a:rPr lang="en-US" altLang="zh-CN" sz="2000" b="0" i="1" smtClean="0">
                            <a:latin typeface="Cambria Math" panose="02040503050406030204" pitchFamily="18" charset="0"/>
                            <a:cs typeface="Times New Roman" panose="02020603050405020304" pitchFamily="18" charset="0"/>
                          </a:rPr>
                        </m:ctrlPr>
                      </m:sSubPr>
                      <m:e>
                        <m:r>
                          <a:rPr lang="zh-CN" altLang="en-US" sz="2000" b="0" i="1" smtClean="0">
                            <a:latin typeface="Cambria Math" panose="02040503050406030204" pitchFamily="18" charset="0"/>
                            <a:cs typeface="Times New Roman" panose="02020603050405020304" pitchFamily="18" charset="0"/>
                          </a:rPr>
                          <m:t>𝜆</m:t>
                        </m:r>
                      </m:e>
                      <m:sub>
                        <m:r>
                          <a:rPr lang="en-US" altLang="zh-CN" sz="2000" b="0" i="1" smtClean="0">
                            <a:latin typeface="Cambria Math" panose="02040503050406030204" pitchFamily="18" charset="0"/>
                            <a:cs typeface="Times New Roman" panose="02020603050405020304" pitchFamily="18" charset="0"/>
                          </a:rPr>
                          <m:t>1</m:t>
                        </m:r>
                      </m:sub>
                    </m:sSub>
                  </m:oMath>
                </a14:m>
                <a:r>
                  <a:rPr lang="zh-CN" altLang="en-US" sz="2000" dirty="0">
                    <a:latin typeface="Times New Roman" panose="02020603050405020304" pitchFamily="18" charset="0"/>
                    <a:cs typeface="Times New Roman" panose="02020603050405020304" pitchFamily="18" charset="0"/>
                  </a:rPr>
                  <a:t>, and </a:t>
                </a:r>
                <a14:m>
                  <m:oMath xmlns:m="http://schemas.openxmlformats.org/officeDocument/2006/math">
                    <m:r>
                      <a:rPr lang="zh-CN" altLang="en-US" sz="2000" i="1" smtClean="0">
                        <a:latin typeface="Cambria Math" panose="02040503050406030204" pitchFamily="18" charset="0"/>
                        <a:cs typeface="Times New Roman" panose="02020603050405020304" pitchFamily="18" charset="0"/>
                      </a:rPr>
                      <m:t>𝛾</m:t>
                    </m:r>
                    <m:r>
                      <a:rPr lang="en-US" altLang="zh-CN" sz="2000" b="0" i="1" smtClean="0">
                        <a:latin typeface="Cambria Math" panose="02040503050406030204" pitchFamily="18" charset="0"/>
                        <a:cs typeface="Times New Roman" panose="02020603050405020304" pitchFamily="18" charset="0"/>
                      </a:rPr>
                      <m:t>=</m:t>
                    </m:r>
                    <m:sSub>
                      <m:sSubPr>
                        <m:ctrlPr>
                          <a:rPr lang="en-US" altLang="zh-CN" sz="2000" b="0" i="1" smtClean="0">
                            <a:latin typeface="Cambria Math" panose="02040503050406030204" pitchFamily="18" charset="0"/>
                            <a:cs typeface="Times New Roman" panose="02020603050405020304" pitchFamily="18" charset="0"/>
                          </a:rPr>
                        </m:ctrlPr>
                      </m:sSubPr>
                      <m:e>
                        <m:r>
                          <a:rPr lang="zh-CN" altLang="en-US" sz="2000" b="0" i="1" smtClean="0">
                            <a:latin typeface="Cambria Math" panose="02040503050406030204" pitchFamily="18" charset="0"/>
                            <a:cs typeface="Times New Roman" panose="02020603050405020304" pitchFamily="18" charset="0"/>
                          </a:rPr>
                          <m:t>𝛾</m:t>
                        </m:r>
                      </m:e>
                      <m:sub>
                        <m:r>
                          <a:rPr lang="en-US" altLang="zh-CN" sz="2000" b="0" i="1" smtClean="0">
                            <a:latin typeface="Cambria Math" panose="02040503050406030204" pitchFamily="18" charset="0"/>
                            <a:cs typeface="Times New Roman" panose="02020603050405020304" pitchFamily="18" charset="0"/>
                          </a:rPr>
                          <m:t>𝑟</m:t>
                        </m:r>
                      </m:sub>
                    </m:sSub>
                  </m:oMath>
                </a14:m>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endParaRPr lang="zh-CN" altLang="en-US" sz="2000" dirty="0">
                  <a:latin typeface="Times New Roman" panose="02020603050405020304" pitchFamily="18" charset="0"/>
                  <a:cs typeface="Times New Roman" panose="02020603050405020304" pitchFamily="18" charset="0"/>
                </a:endParaRPr>
              </a:p>
              <a:p>
                <a:r>
                  <a:rPr lang="zh-CN" altLang="en-US" sz="2000" dirty="0">
                    <a:latin typeface="Times New Roman" panose="02020603050405020304" pitchFamily="18" charset="0"/>
                    <a:cs typeface="Times New Roman" panose="02020603050405020304" pitchFamily="18" charset="0"/>
                  </a:rPr>
                  <a:t>Since </a:t>
                </a:r>
                <a:r>
                  <a:rPr lang="en-US" altLang="zh-CN" sz="2000" i="1" dirty="0">
                    <a:latin typeface="Times New Roman" panose="02020603050405020304" pitchFamily="18" charset="0"/>
                    <a:cs typeface="Times New Roman" panose="02020603050405020304" pitchFamily="18" charset="0"/>
                  </a:rPr>
                  <a:t>γ</a:t>
                </a:r>
                <a:r>
                  <a:rPr lang="zh-CN" altLang="en-US" sz="2000" dirty="0">
                    <a:latin typeface="Times New Roman" panose="02020603050405020304" pitchFamily="18" charset="0"/>
                    <a:cs typeface="Times New Roman" panose="02020603050405020304" pitchFamily="18" charset="0"/>
                  </a:rPr>
                  <a:t> a function of time, we introduce a normalized energy variable </a:t>
                </a: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Due to the interaction between electrons and radiation fields, both the electron energy </a:t>
                </a:r>
                <a:r>
                  <a:rPr lang="en-US" altLang="zh-CN" sz="2000" i="1" dirty="0">
                    <a:latin typeface="Times New Roman" panose="02020603050405020304" pitchFamily="18" charset="0"/>
                    <a:cs typeface="Times New Roman" panose="02020603050405020304" pitchFamily="18" charset="0"/>
                  </a:rPr>
                  <a:t>γ</a:t>
                </a:r>
                <a:r>
                  <a:rPr lang="en-US" altLang="zh-CN" sz="2000" dirty="0">
                    <a:latin typeface="Times New Roman" panose="02020603050405020304" pitchFamily="18" charset="0"/>
                    <a:cs typeface="Times New Roman" panose="02020603050405020304" pitchFamily="18" charset="0"/>
                  </a:rPr>
                  <a:t> and the </a:t>
                </a:r>
                <a:r>
                  <a:rPr lang="zh-CN" altLang="en-US" sz="2000" dirty="0">
                    <a:latin typeface="Times New Roman" panose="02020603050405020304" pitchFamily="18" charset="0"/>
                    <a:cs typeface="Times New Roman" panose="02020603050405020304" pitchFamily="18" charset="0"/>
                  </a:rPr>
                  <a:t>ponderomotive </a:t>
                </a:r>
                <a:r>
                  <a:rPr lang="en-US" altLang="zh-CN" sz="2000" dirty="0">
                    <a:latin typeface="Times New Roman" panose="02020603050405020304" pitchFamily="18" charset="0"/>
                    <a:cs typeface="Times New Roman" panose="02020603050405020304" pitchFamily="18" charset="0"/>
                  </a:rPr>
                  <a:t>phase </a:t>
                </a:r>
                <a:r>
                  <a:rPr lang="en-US" altLang="zh-CN" sz="2000" i="1" dirty="0">
                    <a:latin typeface="Times New Roman" panose="02020603050405020304" pitchFamily="18" charset="0"/>
                    <a:cs typeface="Times New Roman" panose="02020603050405020304" pitchFamily="18" charset="0"/>
                  </a:rPr>
                  <a:t>θ</a:t>
                </a:r>
                <a:r>
                  <a:rPr lang="en-US" altLang="zh-CN" sz="2000" dirty="0">
                    <a:latin typeface="Times New Roman" panose="02020603050405020304" pitchFamily="18" charset="0"/>
                    <a:cs typeface="Times New Roman" panose="02020603050405020304" pitchFamily="18" charset="0"/>
                  </a:rPr>
                  <a:t> undergo evolution. In the low gain FEL theory, the amplitude of the electric field can be treated as a constant in a short undulator due to its slow growth.</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300B5422-E96A-1D63-DB9A-5766F7B2DD52}"/>
                  </a:ext>
                </a:extLst>
              </p:cNvPr>
              <p:cNvSpPr txBox="1">
                <a:spLocks noRot="1" noChangeAspect="1" noMove="1" noResize="1" noEditPoints="1" noAdjustHandles="1" noChangeArrowheads="1" noChangeShapeType="1" noTextEdit="1"/>
              </p:cNvSpPr>
              <p:nvPr/>
            </p:nvSpPr>
            <p:spPr>
              <a:xfrm>
                <a:off x="1023257" y="3026229"/>
                <a:ext cx="10559143" cy="3477875"/>
              </a:xfrm>
              <a:prstGeom prst="rect">
                <a:avLst/>
              </a:prstGeom>
              <a:blipFill>
                <a:blip r:embed="rId3"/>
                <a:stretch>
                  <a:fillRect l="-635" t="-876" b="-2102"/>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30493AF1-BD88-8793-A151-6B29EFCDDE0A}"/>
              </a:ext>
            </a:extLst>
          </p:cNvPr>
          <p:cNvPicPr>
            <a:picLocks noChangeAspect="1"/>
          </p:cNvPicPr>
          <p:nvPr/>
        </p:nvPicPr>
        <p:blipFill>
          <a:blip r:embed="rId4"/>
          <a:stretch>
            <a:fillRect/>
          </a:stretch>
        </p:blipFill>
        <p:spPr>
          <a:xfrm>
            <a:off x="3900963" y="3374570"/>
            <a:ext cx="5674589" cy="999205"/>
          </a:xfrm>
          <a:prstGeom prst="rect">
            <a:avLst/>
          </a:prstGeom>
        </p:spPr>
      </p:pic>
      <p:pic>
        <p:nvPicPr>
          <p:cNvPr id="10" name="Picture 5">
            <a:extLst>
              <a:ext uri="{FF2B5EF4-FFF2-40B4-BE49-F238E27FC236}">
                <a16:creationId xmlns:a16="http://schemas.microsoft.com/office/drawing/2014/main" id="{AE20E7BE-068B-6462-A7E6-7BB533C66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49" y="4722116"/>
            <a:ext cx="2095500" cy="79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灯片编号占位符 2">
            <a:extLst>
              <a:ext uri="{FF2B5EF4-FFF2-40B4-BE49-F238E27FC236}">
                <a16:creationId xmlns:a16="http://schemas.microsoft.com/office/drawing/2014/main" id="{7635AE1A-E7B2-0825-9C4C-C1F5F23CB98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21</a:t>
            </a:fld>
            <a:endParaRPr lang="zh-CN" altLang="en-US"/>
          </a:p>
        </p:txBody>
      </p:sp>
    </p:spTree>
    <p:extLst>
      <p:ext uri="{BB962C8B-B14F-4D97-AF65-F5344CB8AC3E}">
        <p14:creationId xmlns:p14="http://schemas.microsoft.com/office/powerpoint/2010/main" val="2291390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99A24-0EF9-D18B-E6D4-2D3E6079823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78BED67-7EA3-7510-3F37-6E563FEC763E}"/>
              </a:ext>
            </a:extLst>
          </p:cNvPr>
          <p:cNvSpPr>
            <a:spLocks noGrp="1"/>
          </p:cNvSpPr>
          <p:nvPr>
            <p:ph type="title"/>
          </p:nvPr>
        </p:nvSpPr>
        <p:spPr/>
        <p:txBody>
          <a:bodyPr/>
          <a:lstStyle/>
          <a:p>
            <a:r>
              <a:rPr lang="en-US" altLang="zh-CN" dirty="0"/>
              <a:t>Interaction and energy exchange</a:t>
            </a:r>
            <a:endParaRPr lang="zh-CN" altLang="en-US" dirty="0"/>
          </a:p>
        </p:txBody>
      </p:sp>
      <p:sp>
        <p:nvSpPr>
          <p:cNvPr id="5" name="文本框 4">
            <a:extLst>
              <a:ext uri="{FF2B5EF4-FFF2-40B4-BE49-F238E27FC236}">
                <a16:creationId xmlns:a16="http://schemas.microsoft.com/office/drawing/2014/main" id="{3D69940B-DFF5-7329-7B8C-8ABD386B7633}"/>
              </a:ext>
            </a:extLst>
          </p:cNvPr>
          <p:cNvSpPr txBox="1"/>
          <p:nvPr/>
        </p:nvSpPr>
        <p:spPr>
          <a:xfrm>
            <a:off x="1171975" y="1348899"/>
            <a:ext cx="6096000"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coupled phase-energy equations</a:t>
            </a:r>
            <a:endParaRPr lang="zh-CN" altLang="en-US" sz="1800" dirty="0">
              <a:latin typeface="Times New Roman" panose="02020603050405020304" pitchFamily="18" charset="0"/>
              <a:cs typeface="Times New Roman" panose="02020603050405020304" pitchFamily="18" charset="0"/>
            </a:endParaRPr>
          </a:p>
        </p:txBody>
      </p:sp>
      <p:pic>
        <p:nvPicPr>
          <p:cNvPr id="10" name="Picture 7">
            <a:extLst>
              <a:ext uri="{FF2B5EF4-FFF2-40B4-BE49-F238E27FC236}">
                <a16:creationId xmlns:a16="http://schemas.microsoft.com/office/drawing/2014/main" id="{6921344D-A186-48AE-8F70-4F496EFF0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084" y="1824564"/>
            <a:ext cx="1481223"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7C0CF7E1-3501-7545-890E-CB06CA080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5" b="11617"/>
          <a:stretch/>
        </p:blipFill>
        <p:spPr bwMode="auto">
          <a:xfrm>
            <a:off x="3737813" y="1824524"/>
            <a:ext cx="3552886"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本框 11">
            <a:extLst>
              <a:ext uri="{FF2B5EF4-FFF2-40B4-BE49-F238E27FC236}">
                <a16:creationId xmlns:a16="http://schemas.microsoft.com/office/drawing/2014/main" id="{931108CF-C6FA-031F-6713-973F05F5AE49}"/>
              </a:ext>
            </a:extLst>
          </p:cNvPr>
          <p:cNvSpPr txBox="1"/>
          <p:nvPr/>
        </p:nvSpPr>
        <p:spPr>
          <a:xfrm>
            <a:off x="7630886" y="1999898"/>
            <a:ext cx="3128212"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a:t>
            </a:r>
            <a:r>
              <a:rPr lang="zh-CN" altLang="en-US" i="1" dirty="0">
                <a:latin typeface="Times New Roman" panose="02020603050405020304" pitchFamily="18" charset="0"/>
                <a:cs typeface="Times New Roman" panose="02020603050405020304" pitchFamily="18" charset="0"/>
              </a:rPr>
              <a:t>j</a:t>
            </a:r>
            <a:r>
              <a:rPr lang="zh-CN" altLang="en-US" dirty="0">
                <a:latin typeface="Times New Roman" panose="02020603050405020304" pitchFamily="18" charset="0"/>
                <a:cs typeface="Times New Roman" panose="02020603050405020304" pitchFamily="18" charset="0"/>
              </a:rPr>
              <a:t> for each individual electron</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E55F0C9C-6581-6BA4-9E54-9787A9304E36}"/>
              </a:ext>
            </a:extLst>
          </p:cNvPr>
          <p:cNvPicPr>
            <a:picLocks noChangeAspect="1"/>
          </p:cNvPicPr>
          <p:nvPr/>
        </p:nvPicPr>
        <p:blipFill>
          <a:blip r:embed="rId4"/>
          <a:stretch>
            <a:fillRect/>
          </a:stretch>
        </p:blipFill>
        <p:spPr>
          <a:xfrm>
            <a:off x="1171975" y="5343322"/>
            <a:ext cx="8803298" cy="1120083"/>
          </a:xfrm>
          <a:prstGeom prst="rect">
            <a:avLst/>
          </a:prstGeom>
        </p:spPr>
      </p:pic>
      <p:sp>
        <p:nvSpPr>
          <p:cNvPr id="14" name="Rectangle 2">
            <a:extLst>
              <a:ext uri="{FF2B5EF4-FFF2-40B4-BE49-F238E27FC236}">
                <a16:creationId xmlns:a16="http://schemas.microsoft.com/office/drawing/2014/main" id="{EEDF42D5-F2B8-FB46-5E49-75ED58E90706}"/>
              </a:ext>
            </a:extLst>
          </p:cNvPr>
          <p:cNvSpPr>
            <a:spLocks noChangeArrowheads="1"/>
          </p:cNvSpPr>
          <p:nvPr/>
        </p:nvSpPr>
        <p:spPr bwMode="auto">
          <a:xfrm>
            <a:off x="1171975" y="2494553"/>
            <a:ext cx="7924800" cy="400110"/>
          </a:xfrm>
          <a:prstGeom prst="rect">
            <a:avLst/>
          </a:prstGeom>
          <a:noFill/>
          <a:ln w="9525">
            <a:noFill/>
            <a:miter lim="800000"/>
            <a:headEnd/>
            <a:tailEnd/>
          </a:ln>
          <a:effec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sz="2000" dirty="0">
                <a:solidFill>
                  <a:srgbClr val="000000"/>
                </a:solidFill>
                <a:latin typeface="Times New Roman" panose="02020603050405020304" pitchFamily="18" charset="0"/>
                <a:ea typeface="+mn-ea"/>
                <a:cs typeface="Times New Roman" panose="02020603050405020304" pitchFamily="18" charset="0"/>
              </a:rPr>
              <a:t>It is convenient to use </a:t>
            </a:r>
            <a:r>
              <a:rPr lang="en-US" sz="2000" i="1" dirty="0">
                <a:solidFill>
                  <a:srgbClr val="000000"/>
                </a:solidFill>
                <a:latin typeface="Times New Roman" panose="02020603050405020304" pitchFamily="18" charset="0"/>
                <a:ea typeface="+mn-ea"/>
                <a:cs typeface="Times New Roman" panose="02020603050405020304" pitchFamily="18" charset="0"/>
              </a:rPr>
              <a:t>z</a:t>
            </a:r>
            <a:r>
              <a:rPr lang="en-US" sz="2000" dirty="0">
                <a:solidFill>
                  <a:srgbClr val="000000"/>
                </a:solidFill>
                <a:latin typeface="Times New Roman" panose="02020603050405020304" pitchFamily="18" charset="0"/>
                <a:ea typeface="+mn-ea"/>
                <a:cs typeface="Times New Roman" panose="02020603050405020304" pitchFamily="18" charset="0"/>
              </a:rPr>
              <a:t> as the independent variable </a:t>
            </a:r>
            <a:r>
              <a:rPr lang="en-US" sz="2000" i="1" dirty="0">
                <a:solidFill>
                  <a:srgbClr val="000000"/>
                </a:solidFill>
                <a:latin typeface="Times New Roman" panose="02020603050405020304" pitchFamily="18" charset="0"/>
                <a:ea typeface="+mn-ea"/>
                <a:cs typeface="Times New Roman" panose="02020603050405020304" pitchFamily="18" charset="0"/>
              </a:rPr>
              <a:t>z ~ </a:t>
            </a:r>
            <a:r>
              <a:rPr lang="en-US" sz="2000" i="1" dirty="0" err="1">
                <a:solidFill>
                  <a:srgbClr val="000000"/>
                </a:solidFill>
                <a:latin typeface="Times New Roman" panose="02020603050405020304" pitchFamily="18" charset="0"/>
                <a:ea typeface="+mn-ea"/>
                <a:cs typeface="Times New Roman" panose="02020603050405020304" pitchFamily="18" charset="0"/>
              </a:rPr>
              <a:t>ct</a:t>
            </a:r>
            <a:r>
              <a:rPr lang="en-US" sz="2000" i="1" dirty="0">
                <a:solidFill>
                  <a:srgbClr val="000000"/>
                </a:solidFill>
                <a:latin typeface="Times New Roman" panose="02020603050405020304" pitchFamily="18" charset="0"/>
                <a:ea typeface="+mn-ea"/>
                <a:cs typeface="Times New Roman" panose="02020603050405020304" pitchFamily="18" charset="0"/>
              </a:rPr>
              <a:t> </a:t>
            </a:r>
          </a:p>
        </p:txBody>
      </p:sp>
      <p:pic>
        <p:nvPicPr>
          <p:cNvPr id="15" name="Picture 3">
            <a:extLst>
              <a:ext uri="{FF2B5EF4-FFF2-40B4-BE49-F238E27FC236}">
                <a16:creationId xmlns:a16="http://schemas.microsoft.com/office/drawing/2014/main" id="{7893257E-111D-1D6B-C36F-C7334EDAD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084" y="2854167"/>
            <a:ext cx="7788199" cy="2494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灯片编号占位符 2">
            <a:extLst>
              <a:ext uri="{FF2B5EF4-FFF2-40B4-BE49-F238E27FC236}">
                <a16:creationId xmlns:a16="http://schemas.microsoft.com/office/drawing/2014/main" id="{C3997F47-F8E2-1327-AE35-873815A0700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22</a:t>
            </a:fld>
            <a:endParaRPr lang="zh-CN" altLang="en-US"/>
          </a:p>
        </p:txBody>
      </p:sp>
    </p:spTree>
    <p:extLst>
      <p:ext uri="{BB962C8B-B14F-4D97-AF65-F5344CB8AC3E}">
        <p14:creationId xmlns:p14="http://schemas.microsoft.com/office/powerpoint/2010/main" val="814369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8A0EA0-4183-ADA0-9DCE-423BE8EE281A}"/>
              </a:ext>
            </a:extLst>
          </p:cNvPr>
          <p:cNvSpPr>
            <a:spLocks noGrp="1"/>
          </p:cNvSpPr>
          <p:nvPr>
            <p:ph type="title"/>
          </p:nvPr>
        </p:nvSpPr>
        <p:spPr/>
        <p:txBody>
          <a:bodyPr/>
          <a:lstStyle/>
          <a:p>
            <a:r>
              <a:rPr lang="en-US" altLang="zh-CN" dirty="0"/>
              <a:t>FEL Pendulum equation</a:t>
            </a:r>
            <a:endParaRPr lang="zh-CN" altLang="en-US" dirty="0"/>
          </a:p>
        </p:txBody>
      </p:sp>
      <p:grpSp>
        <p:nvGrpSpPr>
          <p:cNvPr id="4" name="组合 3">
            <a:extLst>
              <a:ext uri="{FF2B5EF4-FFF2-40B4-BE49-F238E27FC236}">
                <a16:creationId xmlns:a16="http://schemas.microsoft.com/office/drawing/2014/main" id="{210207E7-1C6A-B6BE-BC3E-24D4719A6115}"/>
              </a:ext>
            </a:extLst>
          </p:cNvPr>
          <p:cNvGrpSpPr/>
          <p:nvPr/>
        </p:nvGrpSpPr>
        <p:grpSpPr>
          <a:xfrm>
            <a:off x="6864352" y="3353240"/>
            <a:ext cx="1395845" cy="2069233"/>
            <a:chOff x="8539144" y="2439460"/>
            <a:chExt cx="1600200" cy="2362200"/>
          </a:xfrm>
        </p:grpSpPr>
        <p:sp>
          <p:nvSpPr>
            <p:cNvPr id="5" name="Line 61">
              <a:extLst>
                <a:ext uri="{FF2B5EF4-FFF2-40B4-BE49-F238E27FC236}">
                  <a16:creationId xmlns:a16="http://schemas.microsoft.com/office/drawing/2014/main" id="{090229DE-CECF-F25F-BF4C-3813A911A515}"/>
                </a:ext>
              </a:extLst>
            </p:cNvPr>
            <p:cNvSpPr>
              <a:spLocks noChangeShapeType="1"/>
            </p:cNvSpPr>
            <p:nvPr/>
          </p:nvSpPr>
          <p:spPr bwMode="auto">
            <a:xfrm flipH="1">
              <a:off x="9301144" y="2668060"/>
              <a:ext cx="0" cy="1828800"/>
            </a:xfrm>
            <a:prstGeom prst="line">
              <a:avLst/>
            </a:prstGeom>
            <a:noFill/>
            <a:ln w="22225">
              <a:solidFill>
                <a:sysClr val="windowText" lastClr="000000"/>
              </a:solidFill>
              <a:prstDash val="dash"/>
              <a:round/>
              <a:headEnd/>
              <a:tailEnd/>
            </a:ln>
            <a:effec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fontAlgn="auto" hangingPunct="1">
                <a:spcBef>
                  <a:spcPts val="0"/>
                </a:spcBef>
                <a:spcAft>
                  <a:spcPts val="0"/>
                </a:spcAft>
                <a:defRPr/>
              </a:pPr>
              <a:endParaRPr lang="en-US" kern="0">
                <a:solidFill>
                  <a:srgbClr val="000000"/>
                </a:solidFill>
                <a:latin typeface="Arial" charset="0"/>
              </a:endParaRPr>
            </a:p>
          </p:txBody>
        </p:sp>
        <p:sp>
          <p:nvSpPr>
            <p:cNvPr id="6" name="AutoShape 62">
              <a:extLst>
                <a:ext uri="{FF2B5EF4-FFF2-40B4-BE49-F238E27FC236}">
                  <a16:creationId xmlns:a16="http://schemas.microsoft.com/office/drawing/2014/main" id="{5B30FE1F-8A0B-D30F-6954-606761A4240A}"/>
                </a:ext>
              </a:extLst>
            </p:cNvPr>
            <p:cNvSpPr>
              <a:spLocks noChangeArrowheads="1"/>
            </p:cNvSpPr>
            <p:nvPr/>
          </p:nvSpPr>
          <p:spPr bwMode="auto">
            <a:xfrm>
              <a:off x="9148744" y="3049060"/>
              <a:ext cx="152400" cy="76200"/>
            </a:xfrm>
            <a:prstGeom prst="leftRightArrow">
              <a:avLst>
                <a:gd name="adj1" fmla="val 50000"/>
                <a:gd name="adj2" fmla="val 40000"/>
              </a:avLst>
            </a:prstGeom>
            <a:solidFill>
              <a:srgbClr val="4F81BD"/>
            </a:solidFill>
            <a:ln w="9525">
              <a:solidFill>
                <a:sysClr val="windowText" lastClr="000000"/>
              </a:solidFill>
              <a:miter lim="800000"/>
              <a:headEnd/>
              <a:tailEnd/>
            </a:ln>
            <a:effectLst/>
          </p:spPr>
          <p:txBody>
            <a:bodyPr wrap="none" anchor="ct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fontAlgn="auto" hangingPunct="1">
                <a:spcBef>
                  <a:spcPts val="0"/>
                </a:spcBef>
                <a:spcAft>
                  <a:spcPts val="0"/>
                </a:spcAft>
                <a:defRPr/>
              </a:pPr>
              <a:endParaRPr lang="en-US" kern="0">
                <a:solidFill>
                  <a:srgbClr val="000000"/>
                </a:solidFill>
                <a:latin typeface="Arial" charset="0"/>
              </a:endParaRPr>
            </a:p>
          </p:txBody>
        </p:sp>
        <p:sp>
          <p:nvSpPr>
            <p:cNvPr id="7" name="Rectangle 63">
              <a:extLst>
                <a:ext uri="{FF2B5EF4-FFF2-40B4-BE49-F238E27FC236}">
                  <a16:creationId xmlns:a16="http://schemas.microsoft.com/office/drawing/2014/main" id="{942FA200-5CD4-8D29-EBFE-CEBF4FC6B7BC}"/>
                </a:ext>
              </a:extLst>
            </p:cNvPr>
            <p:cNvSpPr>
              <a:spLocks noChangeArrowheads="1"/>
            </p:cNvSpPr>
            <p:nvPr/>
          </p:nvSpPr>
          <p:spPr bwMode="auto">
            <a:xfrm>
              <a:off x="8958244" y="3125300"/>
              <a:ext cx="344966" cy="461665"/>
            </a:xfrm>
            <a:prstGeom prst="rect">
              <a:avLst/>
            </a:prstGeom>
            <a:noFill/>
            <a:ln w="9525">
              <a:noFill/>
              <a:miter lim="800000"/>
              <a:headEnd/>
              <a:tailEnd/>
            </a:ln>
            <a:effectLst/>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sz="2400" i="1">
                  <a:solidFill>
                    <a:srgbClr val="000000"/>
                  </a:solidFill>
                  <a:effectLst>
                    <a:outerShdw blurRad="38100" dist="38100" dir="2700000" algn="tl">
                      <a:srgbClr val="C0C0C0"/>
                    </a:outerShdw>
                  </a:effectLst>
                  <a:latin typeface="Symbol" pitchFamily="18" charset="2"/>
                  <a:sym typeface="Symbol" pitchFamily="18" charset="2"/>
                </a:rPr>
                <a:t></a:t>
              </a:r>
            </a:p>
          </p:txBody>
        </p:sp>
        <p:sp>
          <p:nvSpPr>
            <p:cNvPr id="8" name="Line 70">
              <a:extLst>
                <a:ext uri="{FF2B5EF4-FFF2-40B4-BE49-F238E27FC236}">
                  <a16:creationId xmlns:a16="http://schemas.microsoft.com/office/drawing/2014/main" id="{0071CB1B-5C94-64BC-E906-67BDB6AF590C}"/>
                </a:ext>
              </a:extLst>
            </p:cNvPr>
            <p:cNvSpPr>
              <a:spLocks noChangeShapeType="1"/>
            </p:cNvSpPr>
            <p:nvPr/>
          </p:nvSpPr>
          <p:spPr bwMode="auto">
            <a:xfrm>
              <a:off x="8920144" y="2668060"/>
              <a:ext cx="762000" cy="0"/>
            </a:xfrm>
            <a:prstGeom prst="line">
              <a:avLst/>
            </a:prstGeom>
            <a:noFill/>
            <a:ln w="34925">
              <a:solidFill>
                <a:sysClr val="windowText" lastClr="000000"/>
              </a:solidFill>
              <a:round/>
              <a:headEnd/>
              <a:tailEnd/>
            </a:ln>
            <a:effec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fontAlgn="auto" hangingPunct="1">
                <a:spcBef>
                  <a:spcPts val="0"/>
                </a:spcBef>
                <a:spcAft>
                  <a:spcPts val="0"/>
                </a:spcAft>
                <a:defRPr/>
              </a:pPr>
              <a:endParaRPr lang="en-US" kern="0">
                <a:solidFill>
                  <a:srgbClr val="000000"/>
                </a:solidFill>
                <a:latin typeface="Arial" charset="0"/>
              </a:endParaRPr>
            </a:p>
          </p:txBody>
        </p:sp>
        <p:sp>
          <p:nvSpPr>
            <p:cNvPr id="9" name="Line 71">
              <a:extLst>
                <a:ext uri="{FF2B5EF4-FFF2-40B4-BE49-F238E27FC236}">
                  <a16:creationId xmlns:a16="http://schemas.microsoft.com/office/drawing/2014/main" id="{EBFF5B7A-ADCA-48E2-C901-728FFA232122}"/>
                </a:ext>
              </a:extLst>
            </p:cNvPr>
            <p:cNvSpPr>
              <a:spLocks noChangeShapeType="1"/>
            </p:cNvSpPr>
            <p:nvPr/>
          </p:nvSpPr>
          <p:spPr bwMode="auto">
            <a:xfrm>
              <a:off x="9682144" y="2439460"/>
              <a:ext cx="0" cy="2362200"/>
            </a:xfrm>
            <a:prstGeom prst="line">
              <a:avLst/>
            </a:prstGeom>
            <a:noFill/>
            <a:ln w="34925">
              <a:solidFill>
                <a:sysClr val="windowText" lastClr="000000"/>
              </a:solidFill>
              <a:round/>
              <a:headEnd/>
              <a:tailEnd/>
            </a:ln>
            <a:effec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fontAlgn="auto" hangingPunct="1">
                <a:spcBef>
                  <a:spcPts val="0"/>
                </a:spcBef>
                <a:spcAft>
                  <a:spcPts val="0"/>
                </a:spcAft>
                <a:defRPr/>
              </a:pPr>
              <a:endParaRPr lang="en-US" kern="0">
                <a:solidFill>
                  <a:srgbClr val="000000"/>
                </a:solidFill>
                <a:latin typeface="Arial" charset="0"/>
              </a:endParaRPr>
            </a:p>
          </p:txBody>
        </p:sp>
        <p:sp>
          <p:nvSpPr>
            <p:cNvPr id="10" name="Line 72">
              <a:extLst>
                <a:ext uri="{FF2B5EF4-FFF2-40B4-BE49-F238E27FC236}">
                  <a16:creationId xmlns:a16="http://schemas.microsoft.com/office/drawing/2014/main" id="{C7BE52A8-49ED-749B-EAD9-B29204FA0F67}"/>
                </a:ext>
              </a:extLst>
            </p:cNvPr>
            <p:cNvSpPr>
              <a:spLocks noChangeShapeType="1"/>
            </p:cNvSpPr>
            <p:nvPr/>
          </p:nvSpPr>
          <p:spPr bwMode="auto">
            <a:xfrm>
              <a:off x="9224944" y="4801660"/>
              <a:ext cx="914400" cy="0"/>
            </a:xfrm>
            <a:prstGeom prst="line">
              <a:avLst/>
            </a:prstGeom>
            <a:noFill/>
            <a:ln w="34925">
              <a:solidFill>
                <a:sysClr val="windowText" lastClr="000000"/>
              </a:solidFill>
              <a:round/>
              <a:headEnd/>
              <a:tailEnd/>
            </a:ln>
            <a:effec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fontAlgn="auto" hangingPunct="1">
                <a:spcBef>
                  <a:spcPts val="0"/>
                </a:spcBef>
                <a:spcAft>
                  <a:spcPts val="0"/>
                </a:spcAft>
                <a:defRPr/>
              </a:pPr>
              <a:endParaRPr lang="en-US" kern="0">
                <a:solidFill>
                  <a:srgbClr val="000000"/>
                </a:solidFill>
                <a:latin typeface="Arial" charset="0"/>
              </a:endParaRPr>
            </a:p>
          </p:txBody>
        </p:sp>
        <p:sp>
          <p:nvSpPr>
            <p:cNvPr id="11" name="Line 73">
              <a:extLst>
                <a:ext uri="{FF2B5EF4-FFF2-40B4-BE49-F238E27FC236}">
                  <a16:creationId xmlns:a16="http://schemas.microsoft.com/office/drawing/2014/main" id="{5C4D6735-8F13-811B-51C5-ADCDE793DB79}"/>
                </a:ext>
              </a:extLst>
            </p:cNvPr>
            <p:cNvSpPr>
              <a:spLocks noChangeShapeType="1"/>
            </p:cNvSpPr>
            <p:nvPr/>
          </p:nvSpPr>
          <p:spPr bwMode="auto">
            <a:xfrm flipH="1">
              <a:off x="8615344" y="2668060"/>
              <a:ext cx="685800" cy="1752600"/>
            </a:xfrm>
            <a:prstGeom prst="line">
              <a:avLst/>
            </a:prstGeom>
            <a:noFill/>
            <a:ln w="22225">
              <a:solidFill>
                <a:sysClr val="windowText" lastClr="000000"/>
              </a:solidFill>
              <a:round/>
              <a:headEnd/>
              <a:tailEnd/>
            </a:ln>
            <a:effec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fontAlgn="auto" hangingPunct="1">
                <a:spcBef>
                  <a:spcPts val="0"/>
                </a:spcBef>
                <a:spcAft>
                  <a:spcPts val="0"/>
                </a:spcAft>
                <a:defRPr/>
              </a:pPr>
              <a:endParaRPr lang="en-US" kern="0">
                <a:solidFill>
                  <a:srgbClr val="000000"/>
                </a:solidFill>
                <a:latin typeface="Arial" charset="0"/>
              </a:endParaRPr>
            </a:p>
          </p:txBody>
        </p:sp>
        <p:sp>
          <p:nvSpPr>
            <p:cNvPr id="12" name="Oval 74">
              <a:extLst>
                <a:ext uri="{FF2B5EF4-FFF2-40B4-BE49-F238E27FC236}">
                  <a16:creationId xmlns:a16="http://schemas.microsoft.com/office/drawing/2014/main" id="{4D730A1A-67CC-1FE6-B308-2F16D7161905}"/>
                </a:ext>
              </a:extLst>
            </p:cNvPr>
            <p:cNvSpPr>
              <a:spLocks noChangeArrowheads="1"/>
            </p:cNvSpPr>
            <p:nvPr/>
          </p:nvSpPr>
          <p:spPr bwMode="auto">
            <a:xfrm>
              <a:off x="8539144" y="4344460"/>
              <a:ext cx="152400" cy="152400"/>
            </a:xfrm>
            <a:prstGeom prst="ellipse">
              <a:avLst/>
            </a:prstGeom>
            <a:solidFill>
              <a:sysClr val="windowText" lastClr="000000"/>
            </a:solidFill>
            <a:ln w="9525">
              <a:solidFill>
                <a:sysClr val="windowText" lastClr="000000"/>
              </a:solidFill>
              <a:round/>
              <a:headEnd/>
              <a:tailEnd/>
            </a:ln>
            <a:effectLst/>
          </p:spPr>
          <p:txBody>
            <a:bodyPr wrap="none" anchor="ct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fontAlgn="auto" hangingPunct="1">
                <a:spcBef>
                  <a:spcPts val="0"/>
                </a:spcBef>
                <a:spcAft>
                  <a:spcPts val="0"/>
                </a:spcAft>
                <a:defRPr/>
              </a:pPr>
              <a:endParaRPr lang="en-US" kern="0">
                <a:solidFill>
                  <a:srgbClr val="000000"/>
                </a:solidFill>
                <a:latin typeface="Arial" charset="0"/>
              </a:endParaRPr>
            </a:p>
          </p:txBody>
        </p:sp>
      </p:grpSp>
      <p:pic>
        <p:nvPicPr>
          <p:cNvPr id="14" name="图片 13">
            <a:extLst>
              <a:ext uri="{FF2B5EF4-FFF2-40B4-BE49-F238E27FC236}">
                <a16:creationId xmlns:a16="http://schemas.microsoft.com/office/drawing/2014/main" id="{D3A5736C-FB5F-5DE2-91DA-562135556C7D}"/>
              </a:ext>
            </a:extLst>
          </p:cNvPr>
          <p:cNvPicPr>
            <a:picLocks noChangeAspect="1"/>
          </p:cNvPicPr>
          <p:nvPr/>
        </p:nvPicPr>
        <p:blipFill>
          <a:blip r:embed="rId2"/>
          <a:srcRect l="31834" t="13667" r="27225" b="72327"/>
          <a:stretch/>
        </p:blipFill>
        <p:spPr>
          <a:xfrm>
            <a:off x="1474578" y="1938973"/>
            <a:ext cx="3096345" cy="604311"/>
          </a:xfrm>
          <a:prstGeom prst="rect">
            <a:avLst/>
          </a:prstGeom>
        </p:spPr>
      </p:pic>
      <p:graphicFrame>
        <p:nvGraphicFramePr>
          <p:cNvPr id="15" name="对象 14">
            <a:extLst>
              <a:ext uri="{FF2B5EF4-FFF2-40B4-BE49-F238E27FC236}">
                <a16:creationId xmlns:a16="http://schemas.microsoft.com/office/drawing/2014/main" id="{E57FB641-A895-2363-CDB5-5A4C2FE7961D}"/>
              </a:ext>
            </a:extLst>
          </p:cNvPr>
          <p:cNvGraphicFramePr>
            <a:graphicFrameLocks noChangeAspect="1"/>
          </p:cNvGraphicFramePr>
          <p:nvPr>
            <p:extLst>
              <p:ext uri="{D42A27DB-BD31-4B8C-83A1-F6EECF244321}">
                <p14:modId xmlns:p14="http://schemas.microsoft.com/office/powerpoint/2010/main" val="3115901160"/>
              </p:ext>
            </p:extLst>
          </p:nvPr>
        </p:nvGraphicFramePr>
        <p:xfrm>
          <a:off x="5437914" y="2262685"/>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5" name="对象 4">
                        <a:extLst>
                          <a:ext uri="{FF2B5EF4-FFF2-40B4-BE49-F238E27FC236}">
                            <a16:creationId xmlns:a16="http://schemas.microsoft.com/office/drawing/2014/main" id="{F0AD24AB-F3F5-5CFB-5ACD-54D5D7082A59}"/>
                          </a:ext>
                        </a:extLst>
                      </p:cNvPr>
                      <p:cNvPicPr/>
                      <p:nvPr/>
                    </p:nvPicPr>
                    <p:blipFill>
                      <a:blip r:embed="rId4"/>
                      <a:stretch>
                        <a:fillRect/>
                      </a:stretch>
                    </p:blipFill>
                    <p:spPr>
                      <a:xfrm>
                        <a:off x="5437914" y="2262685"/>
                        <a:ext cx="914400" cy="19843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9531074-D37F-DC5A-6212-0591F9BD0E3E}"/>
                  </a:ext>
                </a:extLst>
              </p:cNvPr>
              <p:cNvSpPr txBox="1"/>
              <p:nvPr/>
            </p:nvSpPr>
            <p:spPr>
              <a:xfrm>
                <a:off x="4570923" y="2012354"/>
                <a:ext cx="1914084" cy="539315"/>
              </a:xfrm>
              <a:prstGeom prst="rect">
                <a:avLst/>
              </a:prstGeom>
              <a:noFill/>
            </p:spPr>
            <p:txBody>
              <a:bodyPr wrap="square">
                <a:spAutoFit/>
              </a:bodyPr>
              <a:lstStyle/>
              <a:p>
                <a14:m>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panose="02040503050406030204" pitchFamily="18" charset="0"/>
                          </a:rPr>
                          <m:t>𝜃</m:t>
                        </m:r>
                      </m:e>
                    </m:acc>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m:t>
                        </m:r>
                        <m:r>
                          <a:rPr lang="en-US" altLang="zh-CN" b="0" i="1" smtClean="0">
                            <a:latin typeface="Cambria Math" panose="02040503050406030204" pitchFamily="18" charset="0"/>
                          </a:rPr>
                          <m:t>𝐻</m:t>
                        </m:r>
                      </m:num>
                      <m:den>
                        <m:r>
                          <a:rPr lang="en-US" altLang="zh-CN" b="0" i="1" smtClean="0">
                            <a:latin typeface="Cambria Math" panose="02040503050406030204" pitchFamily="18" charset="0"/>
                          </a:rPr>
                          <m:t>𝜕</m:t>
                        </m:r>
                        <m:r>
                          <a:rPr lang="zh-CN" altLang="en-US" b="0" i="1" smtClean="0">
                            <a:latin typeface="Cambria Math" panose="02040503050406030204" pitchFamily="18" charset="0"/>
                          </a:rPr>
                          <m:t>𝜂</m:t>
                        </m:r>
                      </m:den>
                    </m:f>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en-US" altLang="zh-CN" b="0" i="1" smtClean="0">
                            <a:latin typeface="Cambria Math" panose="02040503050406030204" pitchFamily="18" charset="0"/>
                          </a:rPr>
                          <m:t>𝑢</m:t>
                        </m:r>
                      </m:sub>
                    </m:sSub>
                    <m:r>
                      <a:rPr lang="zh-CN" altLang="en-US" b="0" i="1" smtClean="0">
                        <a:latin typeface="Cambria Math" panose="02040503050406030204" pitchFamily="18" charset="0"/>
                      </a:rPr>
                      <m:t>𝜂</m:t>
                    </m:r>
                  </m:oMath>
                </a14:m>
                <a:r>
                  <a:rPr lang="en-US" altLang="zh-CN" dirty="0"/>
                  <a:t>, </a:t>
                </a:r>
                <a:endParaRPr lang="zh-CN" altLang="en-US" dirty="0"/>
              </a:p>
            </p:txBody>
          </p:sp>
        </mc:Choice>
        <mc:Fallback xmlns="">
          <p:sp>
            <p:nvSpPr>
              <p:cNvPr id="16" name="文本框 15">
                <a:extLst>
                  <a:ext uri="{FF2B5EF4-FFF2-40B4-BE49-F238E27FC236}">
                    <a16:creationId xmlns:a16="http://schemas.microsoft.com/office/drawing/2014/main" id="{89531074-D37F-DC5A-6212-0591F9BD0E3E}"/>
                  </a:ext>
                </a:extLst>
              </p:cNvPr>
              <p:cNvSpPr txBox="1">
                <a:spLocks noRot="1" noChangeAspect="1" noMove="1" noResize="1" noEditPoints="1" noAdjustHandles="1" noChangeArrowheads="1" noChangeShapeType="1" noTextEdit="1"/>
              </p:cNvSpPr>
              <p:nvPr/>
            </p:nvSpPr>
            <p:spPr>
              <a:xfrm>
                <a:off x="4570923" y="2012354"/>
                <a:ext cx="1914084" cy="539315"/>
              </a:xfrm>
              <a:prstGeom prst="rect">
                <a:avLst/>
              </a:prstGeom>
              <a:blipFill>
                <a:blip r:embed="rId5"/>
                <a:stretch>
                  <a:fillRect b="-11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235808F4-A835-43E7-1986-B68372DABB71}"/>
                  </a:ext>
                </a:extLst>
              </p:cNvPr>
              <p:cNvSpPr txBox="1"/>
              <p:nvPr/>
            </p:nvSpPr>
            <p:spPr>
              <a:xfrm>
                <a:off x="6122276" y="1957248"/>
                <a:ext cx="2821612" cy="610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zh-CN" altLang="en-US" sz="1600" i="1">
                              <a:latin typeface="Cambria Math" panose="02040503050406030204" pitchFamily="18" charset="0"/>
                            </a:rPr>
                          </m:ctrlPr>
                        </m:accPr>
                        <m:e>
                          <m:r>
                            <a:rPr lang="zh-CN" altLang="en-US" sz="1600" i="1">
                              <a:latin typeface="Cambria Math" panose="02040503050406030204" pitchFamily="18" charset="0"/>
                            </a:rPr>
                            <m:t>𝜂</m:t>
                          </m:r>
                        </m:e>
                      </m:acc>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r>
                            <a:rPr lang="en-US" altLang="zh-CN" sz="1600" i="1">
                              <a:latin typeface="Cambria Math" panose="02040503050406030204" pitchFamily="18" charset="0"/>
                            </a:rPr>
                            <m:t>𝜕</m:t>
                          </m:r>
                          <m:r>
                            <a:rPr lang="en-US" altLang="zh-CN" sz="1600" i="1">
                              <a:latin typeface="Cambria Math" panose="02040503050406030204" pitchFamily="18" charset="0"/>
                            </a:rPr>
                            <m:t>𝐻</m:t>
                          </m:r>
                        </m:num>
                        <m:den>
                          <m:r>
                            <a:rPr lang="en-US" altLang="zh-CN" sz="1600" i="1">
                              <a:latin typeface="Cambria Math" panose="02040503050406030204" pitchFamily="18" charset="0"/>
                            </a:rPr>
                            <m:t>𝜕</m:t>
                          </m:r>
                          <m:r>
                            <a:rPr lang="zh-CN" altLang="en-US" sz="1600" i="1">
                              <a:latin typeface="Cambria Math" panose="02040503050406030204" pitchFamily="18" charset="0"/>
                            </a:rPr>
                            <m:t>𝜃</m:t>
                          </m:r>
                        </m:den>
                      </m:f>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r>
                            <a:rPr lang="zh-CN" altLang="en-US" sz="1600" i="1">
                              <a:latin typeface="Cambria Math" panose="02040503050406030204" pitchFamily="18" charset="0"/>
                            </a:rPr>
                            <m:t>𝜖</m:t>
                          </m:r>
                        </m:num>
                        <m:den>
                          <m:r>
                            <a:rPr lang="en-US" altLang="zh-CN" sz="1600" i="1">
                              <a:latin typeface="Cambria Math" panose="02040503050406030204" pitchFamily="18" charset="0"/>
                            </a:rPr>
                            <m:t>2</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𝑘</m:t>
                              </m:r>
                            </m:e>
                            <m:sub>
                              <m:r>
                                <a:rPr lang="en-US" altLang="zh-CN" sz="1600" i="1">
                                  <a:latin typeface="Cambria Math" panose="02040503050406030204" pitchFamily="18" charset="0"/>
                                </a:rPr>
                                <m:t>𝑢</m:t>
                              </m:r>
                            </m:sub>
                          </m:sSub>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𝐿</m:t>
                              </m:r>
                            </m:e>
                            <m:sub>
                              <m:r>
                                <a:rPr lang="en-US" altLang="zh-CN" sz="1600" i="1">
                                  <a:latin typeface="Cambria Math" panose="02040503050406030204" pitchFamily="18" charset="0"/>
                                </a:rPr>
                                <m:t>𝑢</m:t>
                              </m:r>
                            </m:sub>
                            <m:sup>
                              <m:r>
                                <a:rPr lang="en-US" altLang="zh-CN" sz="1600" i="1">
                                  <a:latin typeface="Cambria Math" panose="02040503050406030204" pitchFamily="18" charset="0"/>
                                </a:rPr>
                                <m:t>2</m:t>
                              </m:r>
                            </m:sup>
                          </m:sSubSup>
                        </m:den>
                      </m:f>
                      <m:func>
                        <m:funcPr>
                          <m:ctrlPr>
                            <a:rPr lang="en-US" altLang="zh-CN" sz="1600" i="1">
                              <a:latin typeface="Cambria Math" panose="02040503050406030204" pitchFamily="18" charset="0"/>
                            </a:rPr>
                          </m:ctrlPr>
                        </m:funcPr>
                        <m:fName>
                          <m:r>
                            <m:rPr>
                              <m:sty m:val="p"/>
                            </m:rPr>
                            <a:rPr lang="en-US" altLang="zh-CN" sz="1600">
                              <a:latin typeface="Cambria Math" panose="02040503050406030204" pitchFamily="18" charset="0"/>
                            </a:rPr>
                            <m:t>sin</m:t>
                          </m:r>
                        </m:fName>
                        <m:e>
                          <m:r>
                            <a:rPr lang="zh-CN" altLang="en-US" sz="1600" i="1">
                              <a:latin typeface="Cambria Math" panose="02040503050406030204" pitchFamily="18" charset="0"/>
                            </a:rPr>
                            <m:t>𝜃</m:t>
                          </m:r>
                        </m:e>
                      </m:func>
                    </m:oMath>
                  </m:oMathPara>
                </a14:m>
                <a:endParaRPr lang="zh-CN" altLang="en-US" sz="1600" dirty="0"/>
              </a:p>
            </p:txBody>
          </p:sp>
        </mc:Choice>
        <mc:Fallback xmlns="">
          <p:sp>
            <p:nvSpPr>
              <p:cNvPr id="17" name="文本框 16">
                <a:extLst>
                  <a:ext uri="{FF2B5EF4-FFF2-40B4-BE49-F238E27FC236}">
                    <a16:creationId xmlns:a16="http://schemas.microsoft.com/office/drawing/2014/main" id="{235808F4-A835-43E7-1986-B68372DABB71}"/>
                  </a:ext>
                </a:extLst>
              </p:cNvPr>
              <p:cNvSpPr txBox="1">
                <a:spLocks noRot="1" noChangeAspect="1" noMove="1" noResize="1" noEditPoints="1" noAdjustHandles="1" noChangeArrowheads="1" noChangeShapeType="1" noTextEdit="1"/>
              </p:cNvSpPr>
              <p:nvPr/>
            </p:nvSpPr>
            <p:spPr>
              <a:xfrm>
                <a:off x="6122276" y="1957248"/>
                <a:ext cx="2821612" cy="610873"/>
              </a:xfrm>
              <a:prstGeom prst="rect">
                <a:avLst/>
              </a:prstGeom>
              <a:blipFill>
                <a:blip r:embed="rId6"/>
                <a:stretch>
                  <a:fillRect/>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883736DA-77E5-9CC6-F5F5-22A32847055D}"/>
              </a:ext>
            </a:extLst>
          </p:cNvPr>
          <p:cNvSpPr txBox="1"/>
          <p:nvPr/>
        </p:nvSpPr>
        <p:spPr>
          <a:xfrm>
            <a:off x="1226281" y="1401332"/>
            <a:ext cx="4506362" cy="369332"/>
          </a:xfrm>
          <a:prstGeom prst="rect">
            <a:avLst/>
          </a:prstGeom>
          <a:noFill/>
        </p:spPr>
        <p:txBody>
          <a:bodyPr wrap="none" rtlCol="0">
            <a:spAutoFit/>
          </a:bodyPr>
          <a:lstStyle/>
          <a:p>
            <a:r>
              <a:rPr lang="en-US" altLang="zh-CN" dirty="0"/>
              <a:t>The Hamiltonian form of the low-gain FEL:</a:t>
            </a:r>
            <a:endParaRPr lang="zh-CN" altLang="en-US" dirty="0"/>
          </a:p>
        </p:txBody>
      </p:sp>
      <p:pic>
        <p:nvPicPr>
          <p:cNvPr id="20" name="图片 19">
            <a:extLst>
              <a:ext uri="{FF2B5EF4-FFF2-40B4-BE49-F238E27FC236}">
                <a16:creationId xmlns:a16="http://schemas.microsoft.com/office/drawing/2014/main" id="{E9DD62B7-9B9B-64D7-90BC-2E7BF17A5153}"/>
              </a:ext>
            </a:extLst>
          </p:cNvPr>
          <p:cNvPicPr>
            <a:picLocks noChangeAspect="1"/>
          </p:cNvPicPr>
          <p:nvPr/>
        </p:nvPicPr>
        <p:blipFill>
          <a:blip r:embed="rId2"/>
          <a:srcRect l="20947" t="57586" r="20505" b="28421"/>
          <a:stretch/>
        </p:blipFill>
        <p:spPr>
          <a:xfrm>
            <a:off x="1618594" y="3419197"/>
            <a:ext cx="4427985" cy="603771"/>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EB465A56-B878-A314-8422-CF75B2A10F42}"/>
                  </a:ext>
                </a:extLst>
              </p:cNvPr>
              <p:cNvSpPr txBox="1"/>
              <p:nvPr/>
            </p:nvSpPr>
            <p:spPr>
              <a:xfrm>
                <a:off x="1226281" y="2725615"/>
                <a:ext cx="10356118" cy="646331"/>
              </a:xfrm>
              <a:prstGeom prst="rect">
                <a:avLst/>
              </a:prstGeom>
              <a:noFill/>
            </p:spPr>
            <p:txBody>
              <a:bodyPr wrap="square" rtlCol="0">
                <a:spAutoFit/>
              </a:bodyPr>
              <a:lstStyle/>
              <a:p>
                <a:r>
                  <a:rPr lang="en-US" altLang="zh-CN" dirty="0"/>
                  <a:t>The trajectories in the (θ, η) phase space are the curves of a constant </a:t>
                </a:r>
                <a:r>
                  <a:rPr lang="en-US" altLang="zh-CN" i="1" dirty="0"/>
                  <a:t>H with the separatrices joining the two unstable points at</a:t>
                </a:r>
                <a:r>
                  <a:rPr lang="en-US" altLang="zh-CN" dirty="0"/>
                  <a:t> (θ=±</a:t>
                </a:r>
                <a14:m>
                  <m:oMath xmlns:m="http://schemas.openxmlformats.org/officeDocument/2006/math">
                    <m:r>
                      <a:rPr lang="zh-CN" altLang="en-US" i="1" smtClean="0">
                        <a:latin typeface="Cambria Math" panose="02040503050406030204" pitchFamily="18" charset="0"/>
                      </a:rPr>
                      <m:t>𝜋</m:t>
                    </m:r>
                  </m:oMath>
                </a14:m>
                <a:r>
                  <a:rPr lang="en-US" altLang="zh-CN" dirty="0"/>
                  <a:t>, η=0)</a:t>
                </a:r>
                <a:endParaRPr lang="zh-CN" altLang="en-US" dirty="0"/>
              </a:p>
            </p:txBody>
          </p:sp>
        </mc:Choice>
        <mc:Fallback xmlns="">
          <p:sp>
            <p:nvSpPr>
              <p:cNvPr id="21" name="文本框 20">
                <a:extLst>
                  <a:ext uri="{FF2B5EF4-FFF2-40B4-BE49-F238E27FC236}">
                    <a16:creationId xmlns:a16="http://schemas.microsoft.com/office/drawing/2014/main" id="{EB465A56-B878-A314-8422-CF75B2A10F42}"/>
                  </a:ext>
                </a:extLst>
              </p:cNvPr>
              <p:cNvSpPr txBox="1">
                <a:spLocks noRot="1" noChangeAspect="1" noMove="1" noResize="1" noEditPoints="1" noAdjustHandles="1" noChangeArrowheads="1" noChangeShapeType="1" noTextEdit="1"/>
              </p:cNvSpPr>
              <p:nvPr/>
            </p:nvSpPr>
            <p:spPr>
              <a:xfrm>
                <a:off x="1226281" y="2725615"/>
                <a:ext cx="10356118" cy="646331"/>
              </a:xfrm>
              <a:prstGeom prst="rect">
                <a:avLst/>
              </a:prstGeom>
              <a:blipFill>
                <a:blip r:embed="rId7"/>
                <a:stretch>
                  <a:fillRect l="-471" t="-4717" r="-883" b="-15094"/>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BCF93279-0DEA-A7B4-BEBE-6555C28863CA}"/>
              </a:ext>
            </a:extLst>
          </p:cNvPr>
          <p:cNvPicPr>
            <a:picLocks noChangeAspect="1"/>
          </p:cNvPicPr>
          <p:nvPr/>
        </p:nvPicPr>
        <p:blipFill>
          <a:blip r:embed="rId8"/>
          <a:srcRect l="16085" t="77256" r="14845"/>
          <a:stretch/>
        </p:blipFill>
        <p:spPr>
          <a:xfrm>
            <a:off x="1236862" y="5324015"/>
            <a:ext cx="5256585" cy="686750"/>
          </a:xfrm>
          <a:prstGeom prst="rect">
            <a:avLst/>
          </a:prstGeom>
        </p:spPr>
      </p:pic>
      <p:pic>
        <p:nvPicPr>
          <p:cNvPr id="24" name="图片 23">
            <a:extLst>
              <a:ext uri="{FF2B5EF4-FFF2-40B4-BE49-F238E27FC236}">
                <a16:creationId xmlns:a16="http://schemas.microsoft.com/office/drawing/2014/main" id="{BD830E73-8DD9-6CA5-4CFF-F03B8C69576F}"/>
              </a:ext>
            </a:extLst>
          </p:cNvPr>
          <p:cNvPicPr>
            <a:picLocks noChangeAspect="1"/>
          </p:cNvPicPr>
          <p:nvPr/>
        </p:nvPicPr>
        <p:blipFill>
          <a:blip r:embed="rId9"/>
          <a:stretch>
            <a:fillRect/>
          </a:stretch>
        </p:blipFill>
        <p:spPr>
          <a:xfrm>
            <a:off x="3519588" y="4560403"/>
            <a:ext cx="1600212" cy="285752"/>
          </a:xfrm>
          <a:prstGeom prst="rect">
            <a:avLst/>
          </a:prstGeom>
        </p:spPr>
      </p:pic>
      <p:sp>
        <p:nvSpPr>
          <p:cNvPr id="25" name="文本框 24">
            <a:extLst>
              <a:ext uri="{FF2B5EF4-FFF2-40B4-BE49-F238E27FC236}">
                <a16:creationId xmlns:a16="http://schemas.microsoft.com/office/drawing/2014/main" id="{7CA3FDF2-B2B4-67AF-0945-1FCA6E86E8B7}"/>
              </a:ext>
            </a:extLst>
          </p:cNvPr>
          <p:cNvSpPr txBox="1"/>
          <p:nvPr/>
        </p:nvSpPr>
        <p:spPr>
          <a:xfrm>
            <a:off x="1180655" y="4136796"/>
            <a:ext cx="4804520" cy="369332"/>
          </a:xfrm>
          <a:prstGeom prst="rect">
            <a:avLst/>
          </a:prstGeom>
          <a:noFill/>
        </p:spPr>
        <p:txBody>
          <a:bodyPr wrap="none" rtlCol="0">
            <a:spAutoFit/>
          </a:bodyPr>
          <a:lstStyle/>
          <a:p>
            <a:r>
              <a:rPr lang="en-US" altLang="zh-CN" dirty="0"/>
              <a:t>Approximately written as a 2</a:t>
            </a:r>
            <a:r>
              <a:rPr lang="en-US" altLang="zh-CN" baseline="30000" dirty="0"/>
              <a:t>nd</a:t>
            </a:r>
            <a:r>
              <a:rPr lang="en-US" altLang="zh-CN" dirty="0"/>
              <a:t> order equation</a:t>
            </a:r>
            <a:endParaRPr lang="zh-CN" altLang="en-US" dirty="0"/>
          </a:p>
        </p:txBody>
      </p:sp>
      <p:sp>
        <p:nvSpPr>
          <p:cNvPr id="26" name="文本框 25">
            <a:extLst>
              <a:ext uri="{FF2B5EF4-FFF2-40B4-BE49-F238E27FC236}">
                <a16:creationId xmlns:a16="http://schemas.microsoft.com/office/drawing/2014/main" id="{0C6B4A38-8D81-40B9-D119-B8FC716551F8}"/>
              </a:ext>
            </a:extLst>
          </p:cNvPr>
          <p:cNvSpPr txBox="1"/>
          <p:nvPr/>
        </p:nvSpPr>
        <p:spPr>
          <a:xfrm>
            <a:off x="1154311" y="4923279"/>
            <a:ext cx="4660250" cy="369332"/>
          </a:xfrm>
          <a:prstGeom prst="rect">
            <a:avLst/>
          </a:prstGeom>
          <a:noFill/>
        </p:spPr>
        <p:txBody>
          <a:bodyPr wrap="none" rtlCol="0">
            <a:spAutoFit/>
          </a:bodyPr>
          <a:lstStyle/>
          <a:p>
            <a:r>
              <a:rPr lang="en-US" altLang="zh-CN" dirty="0"/>
              <a:t>The natural oscillation frequency is given by</a:t>
            </a:r>
            <a:endParaRPr lang="zh-CN" altLang="en-US" dirty="0"/>
          </a:p>
        </p:txBody>
      </p:sp>
      <p:sp>
        <p:nvSpPr>
          <p:cNvPr id="27" name="椭圆 26">
            <a:extLst>
              <a:ext uri="{FF2B5EF4-FFF2-40B4-BE49-F238E27FC236}">
                <a16:creationId xmlns:a16="http://schemas.microsoft.com/office/drawing/2014/main" id="{D03C4E1D-2CC0-2058-10A7-7C53A52447D8}"/>
              </a:ext>
            </a:extLst>
          </p:cNvPr>
          <p:cNvSpPr/>
          <p:nvPr/>
        </p:nvSpPr>
        <p:spPr>
          <a:xfrm>
            <a:off x="4375150" y="3402426"/>
            <a:ext cx="952500" cy="7850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a:extLst>
              <a:ext uri="{FF2B5EF4-FFF2-40B4-BE49-F238E27FC236}">
                <a16:creationId xmlns:a16="http://schemas.microsoft.com/office/drawing/2014/main" id="{9E88E996-7172-FD05-1F97-1EB1B3F44BBB}"/>
              </a:ext>
            </a:extLst>
          </p:cNvPr>
          <p:cNvPicPr>
            <a:picLocks noChangeAspect="1"/>
          </p:cNvPicPr>
          <p:nvPr/>
        </p:nvPicPr>
        <p:blipFill rotWithShape="1">
          <a:blip r:embed="rId10"/>
          <a:srcRect l="45986" t="64404" r="35981" b="24259"/>
          <a:stretch>
            <a:fillRect/>
          </a:stretch>
        </p:blipFill>
        <p:spPr>
          <a:xfrm>
            <a:off x="9094134" y="1832971"/>
            <a:ext cx="2308194" cy="816313"/>
          </a:xfrm>
          <a:prstGeom prst="rect">
            <a:avLst/>
          </a:prstGeom>
        </p:spPr>
      </p:pic>
      <p:sp>
        <p:nvSpPr>
          <p:cNvPr id="29" name="文本框 28">
            <a:extLst>
              <a:ext uri="{FF2B5EF4-FFF2-40B4-BE49-F238E27FC236}">
                <a16:creationId xmlns:a16="http://schemas.microsoft.com/office/drawing/2014/main" id="{B2360A36-B54C-2203-BDCD-5F1B4DA71114}"/>
              </a:ext>
            </a:extLst>
          </p:cNvPr>
          <p:cNvSpPr txBox="1"/>
          <p:nvPr/>
        </p:nvSpPr>
        <p:spPr>
          <a:xfrm>
            <a:off x="4254972" y="5544064"/>
            <a:ext cx="1175322" cy="338554"/>
          </a:xfrm>
          <a:prstGeom prst="rect">
            <a:avLst/>
          </a:prstGeom>
          <a:noFill/>
        </p:spPr>
        <p:txBody>
          <a:bodyPr wrap="none" rtlCol="0">
            <a:spAutoFit/>
          </a:bodyPr>
          <a:lstStyle/>
          <a:p>
            <a:r>
              <a:rPr lang="en-US" altLang="zh-CN" sz="1600" dirty="0"/>
              <a:t>with period</a:t>
            </a:r>
            <a:endParaRPr lang="zh-CN" altLang="en-US" sz="1600" dirty="0"/>
          </a:p>
        </p:txBody>
      </p:sp>
      <p:pic>
        <p:nvPicPr>
          <p:cNvPr id="30" name="图片 29">
            <a:extLst>
              <a:ext uri="{FF2B5EF4-FFF2-40B4-BE49-F238E27FC236}">
                <a16:creationId xmlns:a16="http://schemas.microsoft.com/office/drawing/2014/main" id="{43540810-ECE0-95CA-56A1-DDFF97F74862}"/>
              </a:ext>
            </a:extLst>
          </p:cNvPr>
          <p:cNvPicPr>
            <a:picLocks noChangeAspect="1"/>
          </p:cNvPicPr>
          <p:nvPr/>
        </p:nvPicPr>
        <p:blipFill>
          <a:blip r:embed="rId11"/>
          <a:stretch>
            <a:fillRect/>
          </a:stretch>
        </p:blipFill>
        <p:spPr>
          <a:xfrm>
            <a:off x="8290283" y="3353240"/>
            <a:ext cx="3569438" cy="2212579"/>
          </a:xfrm>
          <a:prstGeom prst="rect">
            <a:avLst/>
          </a:prstGeom>
        </p:spPr>
      </p:pic>
      <p:sp>
        <p:nvSpPr>
          <p:cNvPr id="3" name="灯片编号占位符 2">
            <a:extLst>
              <a:ext uri="{FF2B5EF4-FFF2-40B4-BE49-F238E27FC236}">
                <a16:creationId xmlns:a16="http://schemas.microsoft.com/office/drawing/2014/main" id="{E392E51E-8923-0BE4-4C70-3D14F757AF73}"/>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23</a:t>
            </a:fld>
            <a:endParaRPr lang="zh-CN" altLang="en-US"/>
          </a:p>
        </p:txBody>
      </p:sp>
      <p:sp>
        <p:nvSpPr>
          <p:cNvPr id="13" name="文本框 12">
            <a:extLst>
              <a:ext uri="{FF2B5EF4-FFF2-40B4-BE49-F238E27FC236}">
                <a16:creationId xmlns:a16="http://schemas.microsoft.com/office/drawing/2014/main" id="{3D81044A-A278-00CC-EB4F-D6CAE14480E3}"/>
              </a:ext>
            </a:extLst>
          </p:cNvPr>
          <p:cNvSpPr txBox="1"/>
          <p:nvPr/>
        </p:nvSpPr>
        <p:spPr>
          <a:xfrm>
            <a:off x="9274951" y="5565819"/>
            <a:ext cx="1343060" cy="369332"/>
          </a:xfrm>
          <a:prstGeom prst="rect">
            <a:avLst/>
          </a:prstGeom>
          <a:noFill/>
        </p:spPr>
        <p:txBody>
          <a:bodyPr wrap="non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dirty="0"/>
              <a:t>FEL bucket</a:t>
            </a:r>
            <a:endParaRPr lang="zh-CN" altLang="en-US" dirty="0"/>
          </a:p>
        </p:txBody>
      </p:sp>
    </p:spTree>
    <p:extLst>
      <p:ext uri="{BB962C8B-B14F-4D97-AF65-F5344CB8AC3E}">
        <p14:creationId xmlns:p14="http://schemas.microsoft.com/office/powerpoint/2010/main" val="3806655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B8584E1-D47E-53BF-7FCB-19B63E428119}"/>
              </a:ext>
            </a:extLst>
          </p:cNvPr>
          <p:cNvSpPr>
            <a:spLocks noGrp="1"/>
          </p:cNvSpPr>
          <p:nvPr>
            <p:ph type="title"/>
          </p:nvPr>
        </p:nvSpPr>
        <p:spPr/>
        <p:txBody>
          <a:bodyPr/>
          <a:lstStyle/>
          <a:p>
            <a:r>
              <a:rPr lang="en-US" altLang="zh-CN" dirty="0"/>
              <a:t>Low gain FEL theory</a:t>
            </a:r>
            <a:br>
              <a:rPr lang="en-US" altLang="zh-CN" dirty="0"/>
            </a:br>
            <a:r>
              <a:rPr lang="en-US" altLang="zh-CN" dirty="0"/>
              <a:t>(Small-signal gain)</a:t>
            </a:r>
            <a:endParaRPr lang="zh-CN" altLang="en-US" dirty="0"/>
          </a:p>
        </p:txBody>
      </p:sp>
    </p:spTree>
    <p:extLst>
      <p:ext uri="{BB962C8B-B14F-4D97-AF65-F5344CB8AC3E}">
        <p14:creationId xmlns:p14="http://schemas.microsoft.com/office/powerpoint/2010/main" val="2511109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D27-BA17-12BE-6B80-009AD699D131}"/>
              </a:ext>
            </a:extLst>
          </p:cNvPr>
          <p:cNvSpPr>
            <a:spLocks noGrp="1"/>
          </p:cNvSpPr>
          <p:nvPr>
            <p:ph type="title"/>
          </p:nvPr>
        </p:nvSpPr>
        <p:spPr/>
        <p:txBody>
          <a:bodyPr/>
          <a:lstStyle/>
          <a:p>
            <a:r>
              <a:rPr lang="en-US" altLang="zh-CN" dirty="0"/>
              <a:t>Low-gain regime</a:t>
            </a:r>
            <a:endParaRPr lang="zh-CN" altLang="en-US" dirty="0"/>
          </a:p>
        </p:txBody>
      </p:sp>
      <p:pic>
        <p:nvPicPr>
          <p:cNvPr id="4" name="图片 3">
            <a:extLst>
              <a:ext uri="{FF2B5EF4-FFF2-40B4-BE49-F238E27FC236}">
                <a16:creationId xmlns:a16="http://schemas.microsoft.com/office/drawing/2014/main" id="{FAC20EBD-8F58-0C18-4753-98FC929E54D8}"/>
              </a:ext>
            </a:extLst>
          </p:cNvPr>
          <p:cNvPicPr>
            <a:picLocks noChangeAspect="1"/>
          </p:cNvPicPr>
          <p:nvPr/>
        </p:nvPicPr>
        <p:blipFill rotWithShape="1">
          <a:blip r:embed="rId2"/>
          <a:srcRect l="22438" t="22001" r="11413" b="41600"/>
          <a:stretch/>
        </p:blipFill>
        <p:spPr>
          <a:xfrm>
            <a:off x="2024778" y="1235076"/>
            <a:ext cx="8142443" cy="2520280"/>
          </a:xfrm>
          <a:prstGeom prst="rect">
            <a:avLst/>
          </a:prstGeom>
        </p:spPr>
      </p:pic>
      <p:pic>
        <p:nvPicPr>
          <p:cNvPr id="5" name="图片 4">
            <a:extLst>
              <a:ext uri="{FF2B5EF4-FFF2-40B4-BE49-F238E27FC236}">
                <a16:creationId xmlns:a16="http://schemas.microsoft.com/office/drawing/2014/main" id="{7071D922-6AEB-41AC-A166-C77B5A3445E3}"/>
              </a:ext>
            </a:extLst>
          </p:cNvPr>
          <p:cNvPicPr>
            <a:picLocks noChangeAspect="1"/>
          </p:cNvPicPr>
          <p:nvPr/>
        </p:nvPicPr>
        <p:blipFill rotWithShape="1">
          <a:blip r:embed="rId3"/>
          <a:srcRect l="39379" t="48465" r="29790" b="40765"/>
          <a:stretch/>
        </p:blipFill>
        <p:spPr>
          <a:xfrm>
            <a:off x="3608954" y="4619452"/>
            <a:ext cx="3847352" cy="756000"/>
          </a:xfrm>
          <a:prstGeom prst="rect">
            <a:avLst/>
          </a:prstGeom>
        </p:spPr>
      </p:pic>
      <p:sp>
        <p:nvSpPr>
          <p:cNvPr id="6" name="Rectangle 2">
            <a:extLst>
              <a:ext uri="{FF2B5EF4-FFF2-40B4-BE49-F238E27FC236}">
                <a16:creationId xmlns:a16="http://schemas.microsoft.com/office/drawing/2014/main" id="{6C5B84C0-C050-9BE5-0CBA-A5C0C401F74C}"/>
              </a:ext>
            </a:extLst>
          </p:cNvPr>
          <p:cNvSpPr>
            <a:spLocks noChangeArrowheads="1"/>
          </p:cNvSpPr>
          <p:nvPr/>
        </p:nvSpPr>
        <p:spPr bwMode="auto">
          <a:xfrm>
            <a:off x="2024778" y="4075326"/>
            <a:ext cx="7488832" cy="400110"/>
          </a:xfrm>
          <a:prstGeom prst="rect">
            <a:avLst/>
          </a:prstGeom>
          <a:noFill/>
          <a:ln w="9525">
            <a:noFill/>
            <a:miter lim="800000"/>
            <a:headEnd/>
            <a:tailEnd/>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sz="2000" dirty="0">
                <a:solidFill>
                  <a:srgbClr val="000000"/>
                </a:solidFill>
                <a:latin typeface="Times New Roman" panose="02020603050405020304" pitchFamily="18" charset="0"/>
                <a:ea typeface="+mn-ea"/>
                <a:cs typeface="Times New Roman" panose="02020603050405020304" pitchFamily="18" charset="0"/>
              </a:rPr>
              <a:t>Recall the phase &amp; energy equation </a:t>
            </a:r>
            <a:r>
              <a:rPr lang="en-US" sz="2000" i="1" dirty="0">
                <a:solidFill>
                  <a:srgbClr val="000000"/>
                </a:solidFill>
                <a:latin typeface="Times New Roman" panose="02020603050405020304" pitchFamily="18" charset="0"/>
                <a:ea typeface="+mn-ea"/>
                <a:cs typeface="Times New Roman" panose="02020603050405020304" pitchFamily="18" charset="0"/>
              </a:rPr>
              <a:t> </a:t>
            </a:r>
          </a:p>
        </p:txBody>
      </p:sp>
      <p:sp>
        <p:nvSpPr>
          <p:cNvPr id="7" name="矩形 6">
            <a:extLst>
              <a:ext uri="{FF2B5EF4-FFF2-40B4-BE49-F238E27FC236}">
                <a16:creationId xmlns:a16="http://schemas.microsoft.com/office/drawing/2014/main" id="{25B4BD80-C493-4B8D-4B80-04767595CC92}"/>
              </a:ext>
            </a:extLst>
          </p:cNvPr>
          <p:cNvSpPr/>
          <p:nvPr/>
        </p:nvSpPr>
        <p:spPr>
          <a:xfrm>
            <a:off x="2024778" y="5495742"/>
            <a:ext cx="8064896" cy="707886"/>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en-US" altLang="zh-CN" sz="2000" dirty="0">
                <a:solidFill>
                  <a:srgbClr val="000000"/>
                </a:solidFill>
                <a:latin typeface="Times New Roman" panose="02020603050405020304" pitchFamily="18" charset="0"/>
                <a:ea typeface="+mn-ea"/>
                <a:cs typeface="Times New Roman" panose="02020603050405020304" pitchFamily="18" charset="0"/>
              </a:rPr>
              <a:t>We will solve the pendulum equations in the low-gain regime where the amplification in a single-pass of the undulator is small, so that  </a:t>
            </a:r>
            <a:r>
              <a:rPr lang="el-GR" altLang="zh-CN" sz="2000" i="1" dirty="0">
                <a:solidFill>
                  <a:srgbClr val="000000"/>
                </a:solidFill>
                <a:latin typeface="Times New Roman" panose="02020603050405020304" pitchFamily="18" charset="0"/>
                <a:ea typeface="+mn-ea"/>
                <a:cs typeface="Times New Roman" panose="02020603050405020304" pitchFamily="18" charset="0"/>
              </a:rPr>
              <a:t>ε</a:t>
            </a:r>
            <a:r>
              <a:rPr lang="en-US" altLang="zh-CN" sz="2000" dirty="0">
                <a:solidFill>
                  <a:srgbClr val="000000"/>
                </a:solidFill>
                <a:latin typeface="Times New Roman" panose="02020603050405020304" pitchFamily="18" charset="0"/>
                <a:ea typeface="+mn-ea"/>
                <a:cs typeface="Times New Roman" panose="02020603050405020304" pitchFamily="18" charset="0"/>
              </a:rPr>
              <a:t> ≈ constant.</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sp>
        <p:nvSpPr>
          <p:cNvPr id="8" name="箭头: 下 7">
            <a:extLst>
              <a:ext uri="{FF2B5EF4-FFF2-40B4-BE49-F238E27FC236}">
                <a16:creationId xmlns:a16="http://schemas.microsoft.com/office/drawing/2014/main" id="{09FCBEB6-90ED-4076-B227-DDC3E4767E69}"/>
              </a:ext>
            </a:extLst>
          </p:cNvPr>
          <p:cNvSpPr/>
          <p:nvPr/>
        </p:nvSpPr>
        <p:spPr>
          <a:xfrm rot="1204891">
            <a:off x="6385009" y="3882879"/>
            <a:ext cx="288032" cy="753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9" name="箭头: 下 8">
            <a:extLst>
              <a:ext uri="{FF2B5EF4-FFF2-40B4-BE49-F238E27FC236}">
                <a16:creationId xmlns:a16="http://schemas.microsoft.com/office/drawing/2014/main" id="{1C9B7DD6-4706-4BBE-AF0B-DE5E287AE169}"/>
              </a:ext>
            </a:extLst>
          </p:cNvPr>
          <p:cNvSpPr/>
          <p:nvPr/>
        </p:nvSpPr>
        <p:spPr>
          <a:xfrm rot="1204891">
            <a:off x="4665586" y="3878604"/>
            <a:ext cx="288032" cy="753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3" name="灯片编号占位符 2">
            <a:extLst>
              <a:ext uri="{FF2B5EF4-FFF2-40B4-BE49-F238E27FC236}">
                <a16:creationId xmlns:a16="http://schemas.microsoft.com/office/drawing/2014/main" id="{38C9E653-E3B0-4DC2-E5C2-703DFC89923B}"/>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25</a:t>
            </a:fld>
            <a:endParaRPr lang="zh-CN" altLang="en-US"/>
          </a:p>
        </p:txBody>
      </p:sp>
    </p:spTree>
    <p:extLst>
      <p:ext uri="{BB962C8B-B14F-4D97-AF65-F5344CB8AC3E}">
        <p14:creationId xmlns:p14="http://schemas.microsoft.com/office/powerpoint/2010/main" val="1926225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53333-63E0-F99D-FC19-4F4B63D7CCC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7A05D71-E1C3-860F-FD90-B340193B6EDB}"/>
              </a:ext>
            </a:extLst>
          </p:cNvPr>
          <p:cNvSpPr>
            <a:spLocks noGrp="1"/>
          </p:cNvSpPr>
          <p:nvPr>
            <p:ph type="title"/>
          </p:nvPr>
        </p:nvSpPr>
        <p:spPr/>
        <p:txBody>
          <a:bodyPr/>
          <a:lstStyle/>
          <a:p>
            <a:r>
              <a:rPr lang="en-US" altLang="zh-CN" dirty="0"/>
              <a:t>Low-gain regime</a:t>
            </a:r>
            <a:endParaRPr lang="zh-CN" altLang="en-US" dirty="0"/>
          </a:p>
        </p:txBody>
      </p:sp>
      <p:sp>
        <p:nvSpPr>
          <p:cNvPr id="10" name="Rectangle 2">
            <a:extLst>
              <a:ext uri="{FF2B5EF4-FFF2-40B4-BE49-F238E27FC236}">
                <a16:creationId xmlns:a16="http://schemas.microsoft.com/office/drawing/2014/main" id="{57F7B800-F139-D5EB-EB35-B5DCE39D93DE}"/>
              </a:ext>
            </a:extLst>
          </p:cNvPr>
          <p:cNvSpPr>
            <a:spLocks noChangeArrowheads="1"/>
          </p:cNvSpPr>
          <p:nvPr/>
        </p:nvSpPr>
        <p:spPr bwMode="auto">
          <a:xfrm>
            <a:off x="2012197" y="1408035"/>
            <a:ext cx="7488832" cy="400110"/>
          </a:xfrm>
          <a:prstGeom prst="rect">
            <a:avLst/>
          </a:prstGeom>
          <a:noFill/>
          <a:ln w="9525">
            <a:noFill/>
            <a:miter lim="800000"/>
            <a:headEnd/>
            <a:tailEnd/>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sz="2000" dirty="0">
                <a:solidFill>
                  <a:srgbClr val="000000"/>
                </a:solidFill>
                <a:latin typeface="Times New Roman" panose="02020603050405020304" pitchFamily="18" charset="0"/>
                <a:ea typeface="+mn-ea"/>
                <a:cs typeface="Times New Roman" panose="02020603050405020304" pitchFamily="18" charset="0"/>
              </a:rPr>
              <a:t>Inserting the expansion into the equations of motion, yields</a:t>
            </a:r>
            <a:endParaRPr lang="en-US" sz="2000" i="1" dirty="0">
              <a:solidFill>
                <a:srgbClr val="000000"/>
              </a:solidFill>
              <a:latin typeface="Times New Roman" panose="02020603050405020304" pitchFamily="18" charset="0"/>
              <a:ea typeface="+mn-ea"/>
              <a:cs typeface="Times New Roman" panose="02020603050405020304" pitchFamily="18" charset="0"/>
            </a:endParaRPr>
          </a:p>
        </p:txBody>
      </p:sp>
      <p:sp>
        <p:nvSpPr>
          <p:cNvPr id="11" name="Rectangle 2">
            <a:extLst>
              <a:ext uri="{FF2B5EF4-FFF2-40B4-BE49-F238E27FC236}">
                <a16:creationId xmlns:a16="http://schemas.microsoft.com/office/drawing/2014/main" id="{7299AFFA-013F-773C-D82F-74165167EC4A}"/>
              </a:ext>
            </a:extLst>
          </p:cNvPr>
          <p:cNvSpPr>
            <a:spLocks noChangeArrowheads="1"/>
          </p:cNvSpPr>
          <p:nvPr/>
        </p:nvSpPr>
        <p:spPr bwMode="auto">
          <a:xfrm>
            <a:off x="1986797" y="3467588"/>
            <a:ext cx="7488832" cy="400110"/>
          </a:xfrm>
          <a:prstGeom prst="rect">
            <a:avLst/>
          </a:prstGeom>
          <a:noFill/>
          <a:ln w="9525">
            <a:noFill/>
            <a:miter lim="800000"/>
            <a:headEnd/>
            <a:tailEnd/>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sz="2000" dirty="0">
                <a:solidFill>
                  <a:srgbClr val="000000"/>
                </a:solidFill>
                <a:latin typeface="Times New Roman" panose="02020603050405020304" pitchFamily="18" charset="0"/>
                <a:ea typeface="+mn-ea"/>
                <a:cs typeface="Times New Roman" panose="02020603050405020304" pitchFamily="18" charset="0"/>
              </a:rPr>
              <a:t>Then, at </a:t>
            </a:r>
            <a:r>
              <a:rPr lang="en-US" sz="2000" b="1" dirty="0">
                <a:solidFill>
                  <a:srgbClr val="C00000"/>
                </a:solidFill>
                <a:latin typeface="Times New Roman" panose="02020603050405020304" pitchFamily="18" charset="0"/>
                <a:ea typeface="+mn-ea"/>
                <a:cs typeface="Times New Roman" panose="02020603050405020304" pitchFamily="18" charset="0"/>
              </a:rPr>
              <a:t>0-th order</a:t>
            </a:r>
            <a:r>
              <a:rPr lang="en-US" sz="2000" dirty="0">
                <a:solidFill>
                  <a:srgbClr val="000000"/>
                </a:solidFill>
                <a:latin typeface="Times New Roman" panose="02020603050405020304" pitchFamily="18" charset="0"/>
                <a:ea typeface="+mn-ea"/>
                <a:cs typeface="Times New Roman" panose="02020603050405020304" pitchFamily="18" charset="0"/>
              </a:rPr>
              <a:t>, we have</a:t>
            </a:r>
            <a:endParaRPr lang="en-US" sz="2000" i="1" dirty="0">
              <a:solidFill>
                <a:srgbClr val="000000"/>
              </a:solidFill>
              <a:latin typeface="Times New Roman" panose="02020603050405020304" pitchFamily="18" charset="0"/>
              <a:ea typeface="+mn-ea"/>
              <a:cs typeface="Times New Roman" panose="02020603050405020304" pitchFamily="18" charset="0"/>
            </a:endParaRPr>
          </a:p>
        </p:txBody>
      </p:sp>
      <p:pic>
        <p:nvPicPr>
          <p:cNvPr id="12" name="图片 11">
            <a:extLst>
              <a:ext uri="{FF2B5EF4-FFF2-40B4-BE49-F238E27FC236}">
                <a16:creationId xmlns:a16="http://schemas.microsoft.com/office/drawing/2014/main" id="{C87E5A18-539A-B97F-CA94-EC6BEFFCC234}"/>
              </a:ext>
            </a:extLst>
          </p:cNvPr>
          <p:cNvPicPr>
            <a:picLocks noChangeAspect="1"/>
          </p:cNvPicPr>
          <p:nvPr/>
        </p:nvPicPr>
        <p:blipFill rotWithShape="1">
          <a:blip r:embed="rId2"/>
          <a:srcRect l="31008" t="69437" r="21742" b="13763"/>
          <a:stretch/>
        </p:blipFill>
        <p:spPr>
          <a:xfrm>
            <a:off x="3164325" y="4026069"/>
            <a:ext cx="5760000" cy="1152000"/>
          </a:xfrm>
          <a:prstGeom prst="rect">
            <a:avLst/>
          </a:prstGeom>
        </p:spPr>
      </p:pic>
      <p:pic>
        <p:nvPicPr>
          <p:cNvPr id="13" name="图片 12">
            <a:extLst>
              <a:ext uri="{FF2B5EF4-FFF2-40B4-BE49-F238E27FC236}">
                <a16:creationId xmlns:a16="http://schemas.microsoft.com/office/drawing/2014/main" id="{69E02C19-CAD9-677B-0C95-A83B558B12FC}"/>
              </a:ext>
            </a:extLst>
          </p:cNvPr>
          <p:cNvPicPr>
            <a:picLocks noChangeAspect="1"/>
          </p:cNvPicPr>
          <p:nvPr/>
        </p:nvPicPr>
        <p:blipFill rotWithShape="1">
          <a:blip r:embed="rId2"/>
          <a:srcRect l="28738" t="40648" r="18500" b="39752"/>
          <a:stretch/>
        </p:blipFill>
        <p:spPr>
          <a:xfrm>
            <a:off x="2876293" y="1984243"/>
            <a:ext cx="6202288" cy="1296000"/>
          </a:xfrm>
          <a:prstGeom prst="rect">
            <a:avLst/>
          </a:prstGeom>
        </p:spPr>
      </p:pic>
      <p:sp>
        <p:nvSpPr>
          <p:cNvPr id="14" name="矩形 13">
            <a:extLst>
              <a:ext uri="{FF2B5EF4-FFF2-40B4-BE49-F238E27FC236}">
                <a16:creationId xmlns:a16="http://schemas.microsoft.com/office/drawing/2014/main" id="{C6AA649F-E37E-5745-7F20-FFAD3B0C055B}"/>
              </a:ext>
            </a:extLst>
          </p:cNvPr>
          <p:cNvSpPr/>
          <p:nvPr/>
        </p:nvSpPr>
        <p:spPr>
          <a:xfrm>
            <a:off x="2012197" y="5336440"/>
            <a:ext cx="7704856" cy="707886"/>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en-US" altLang="zh-CN" sz="2000" dirty="0">
                <a:solidFill>
                  <a:srgbClr val="000000"/>
                </a:solidFill>
                <a:latin typeface="Times New Roman" panose="02020603050405020304" pitchFamily="18" charset="0"/>
                <a:ea typeface="+mn-ea"/>
                <a:cs typeface="Times New Roman" panose="02020603050405020304" pitchFamily="18" charset="0"/>
              </a:rPr>
              <a:t>with (</a:t>
            </a:r>
            <a:r>
              <a:rPr lang="en-US" altLang="zh-CN" sz="2000" i="1" dirty="0">
                <a:solidFill>
                  <a:srgbClr val="000000"/>
                </a:solidFill>
                <a:latin typeface="Times New Roman" panose="02020603050405020304" pitchFamily="18" charset="0"/>
                <a:ea typeface="+mn-ea"/>
                <a:cs typeface="Times New Roman" panose="02020603050405020304" pitchFamily="18" charset="0"/>
              </a:rPr>
              <a:t>φ</a:t>
            </a:r>
            <a:r>
              <a:rPr lang="en-US" altLang="zh-CN" sz="2000" baseline="-25000" dirty="0">
                <a:solidFill>
                  <a:srgbClr val="000000"/>
                </a:solidFill>
                <a:latin typeface="Times New Roman" panose="02020603050405020304" pitchFamily="18" charset="0"/>
                <a:ea typeface="+mn-ea"/>
                <a:cs typeface="Times New Roman" panose="02020603050405020304" pitchFamily="18" charset="0"/>
              </a:rPr>
              <a:t>0</a:t>
            </a:r>
            <a:r>
              <a:rPr lang="en-US" altLang="zh-CN" sz="2000" dirty="0">
                <a:solidFill>
                  <a:srgbClr val="000000"/>
                </a:solidFill>
                <a:latin typeface="Times New Roman" panose="02020603050405020304" pitchFamily="18" charset="0"/>
                <a:ea typeface="+mn-ea"/>
                <a:cs typeface="Times New Roman" panose="02020603050405020304" pitchFamily="18" charset="0"/>
              </a:rPr>
              <a:t>, </a:t>
            </a:r>
            <a:r>
              <a:rPr lang="en-US" altLang="zh-CN" sz="2000" i="1" dirty="0">
                <a:solidFill>
                  <a:srgbClr val="000000"/>
                </a:solidFill>
                <a:latin typeface="Times New Roman" panose="02020603050405020304" pitchFamily="18" charset="0"/>
                <a:ea typeface="+mn-ea"/>
                <a:cs typeface="Times New Roman" panose="02020603050405020304" pitchFamily="18" charset="0"/>
              </a:rPr>
              <a:t>η</a:t>
            </a:r>
            <a:r>
              <a:rPr lang="en-US" altLang="zh-CN" sz="2000" baseline="-25000" dirty="0">
                <a:solidFill>
                  <a:srgbClr val="000000"/>
                </a:solidFill>
                <a:latin typeface="Times New Roman" panose="02020603050405020304" pitchFamily="18" charset="0"/>
                <a:ea typeface="+mn-ea"/>
                <a:cs typeface="Times New Roman" panose="02020603050405020304" pitchFamily="18" charset="0"/>
              </a:rPr>
              <a:t>0</a:t>
            </a:r>
            <a:r>
              <a:rPr lang="en-US" altLang="zh-CN" sz="2000" dirty="0">
                <a:solidFill>
                  <a:srgbClr val="000000"/>
                </a:solidFill>
                <a:latin typeface="Times New Roman" panose="02020603050405020304" pitchFamily="18" charset="0"/>
                <a:ea typeface="+mn-ea"/>
                <a:cs typeface="Times New Roman" panose="02020603050405020304" pitchFamily="18" charset="0"/>
              </a:rPr>
              <a:t>) defined to be the initial particle coordinates in phase space. At lowest order the particles move in straight lines with constant velocity.</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sp>
        <p:nvSpPr>
          <p:cNvPr id="15" name="文本框 1">
            <a:extLst>
              <a:ext uri="{FF2B5EF4-FFF2-40B4-BE49-F238E27FC236}">
                <a16:creationId xmlns:a16="http://schemas.microsoft.com/office/drawing/2014/main" id="{844D83B3-DC80-435A-9914-94547CF5C1E4}"/>
              </a:ext>
            </a:extLst>
          </p:cNvPr>
          <p:cNvSpPr txBox="1"/>
          <p:nvPr/>
        </p:nvSpPr>
        <p:spPr>
          <a:xfrm>
            <a:off x="8785062" y="2219350"/>
            <a:ext cx="2311787" cy="646331"/>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dirty="0">
                <a:solidFill>
                  <a:srgbClr val="C00000"/>
                </a:solidFill>
                <a:latin typeface="微软雅黑" panose="020B0503020204020204" pitchFamily="34" charset="-122"/>
                <a:ea typeface="微软雅黑" panose="020B0503020204020204" pitchFamily="34" charset="-122"/>
              </a:rPr>
              <a:t>3 phase equations</a:t>
            </a:r>
          </a:p>
          <a:p>
            <a:r>
              <a:rPr lang="en-US" altLang="zh-CN" dirty="0">
                <a:solidFill>
                  <a:srgbClr val="C00000"/>
                </a:solidFill>
                <a:latin typeface="微软雅黑" panose="020B0503020204020204" pitchFamily="34" charset="-122"/>
                <a:ea typeface="微软雅黑" panose="020B0503020204020204" pitchFamily="34" charset="-122"/>
              </a:rPr>
              <a:t>3</a:t>
            </a:r>
            <a:r>
              <a:rPr lang="zh-CN" altLang="en-US" dirty="0">
                <a:solidFill>
                  <a:srgbClr val="C00000"/>
                </a:solidFill>
                <a:latin typeface="微软雅黑" panose="020B0503020204020204" pitchFamily="34" charset="-122"/>
                <a:ea typeface="微软雅黑" panose="020B0503020204020204" pitchFamily="34" charset="-122"/>
              </a:rPr>
              <a:t> </a:t>
            </a:r>
            <a:r>
              <a:rPr lang="en-US" altLang="zh-CN" dirty="0">
                <a:solidFill>
                  <a:srgbClr val="C00000"/>
                </a:solidFill>
                <a:latin typeface="微软雅黑" panose="020B0503020204020204" pitchFamily="34" charset="-122"/>
                <a:ea typeface="微软雅黑" panose="020B0503020204020204" pitchFamily="34" charset="-122"/>
              </a:rPr>
              <a:t>energy equations</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F843E2C3-6A68-8880-1DF5-DF36C85382DE}"/>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26</a:t>
            </a:fld>
            <a:endParaRPr lang="zh-CN" altLang="en-US"/>
          </a:p>
        </p:txBody>
      </p:sp>
    </p:spTree>
    <p:extLst>
      <p:ext uri="{BB962C8B-B14F-4D97-AF65-F5344CB8AC3E}">
        <p14:creationId xmlns:p14="http://schemas.microsoft.com/office/powerpoint/2010/main" val="399000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31416-5309-13A9-49CB-C19A78C277C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43D988A-B410-5FF6-E4F9-EFDC5DAF6827}"/>
              </a:ext>
            </a:extLst>
          </p:cNvPr>
          <p:cNvSpPr>
            <a:spLocks noGrp="1"/>
          </p:cNvSpPr>
          <p:nvPr>
            <p:ph type="title"/>
          </p:nvPr>
        </p:nvSpPr>
        <p:spPr/>
        <p:txBody>
          <a:bodyPr/>
          <a:lstStyle/>
          <a:p>
            <a:r>
              <a:rPr lang="en-US" altLang="zh-CN" dirty="0"/>
              <a:t>Low-gain regime</a:t>
            </a:r>
            <a:endParaRPr lang="zh-CN" altLang="en-US" dirty="0"/>
          </a:p>
        </p:txBody>
      </p:sp>
      <p:pic>
        <p:nvPicPr>
          <p:cNvPr id="3" name="图片 2">
            <a:extLst>
              <a:ext uri="{FF2B5EF4-FFF2-40B4-BE49-F238E27FC236}">
                <a16:creationId xmlns:a16="http://schemas.microsoft.com/office/drawing/2014/main" id="{42626D5C-2C9D-7142-68FE-0B9520901D1F}"/>
              </a:ext>
            </a:extLst>
          </p:cNvPr>
          <p:cNvPicPr>
            <a:picLocks noChangeAspect="1"/>
          </p:cNvPicPr>
          <p:nvPr/>
        </p:nvPicPr>
        <p:blipFill rotWithShape="1">
          <a:blip r:embed="rId2"/>
          <a:srcRect l="33462" t="58726" r="21651" b="26201"/>
          <a:stretch/>
        </p:blipFill>
        <p:spPr>
          <a:xfrm>
            <a:off x="3491657" y="3248742"/>
            <a:ext cx="5335200" cy="1007800"/>
          </a:xfrm>
          <a:prstGeom prst="rect">
            <a:avLst/>
          </a:prstGeom>
        </p:spPr>
      </p:pic>
      <p:pic>
        <p:nvPicPr>
          <p:cNvPr id="4" name="图片 3">
            <a:extLst>
              <a:ext uri="{FF2B5EF4-FFF2-40B4-BE49-F238E27FC236}">
                <a16:creationId xmlns:a16="http://schemas.microsoft.com/office/drawing/2014/main" id="{A7EF4737-8194-3B55-1537-E5E0967092A0}"/>
              </a:ext>
            </a:extLst>
          </p:cNvPr>
          <p:cNvPicPr>
            <a:picLocks noChangeAspect="1"/>
          </p:cNvPicPr>
          <p:nvPr/>
        </p:nvPicPr>
        <p:blipFill rotWithShape="1">
          <a:blip r:embed="rId2"/>
          <a:srcRect l="33462" t="31800" r="21651" b="50016"/>
          <a:stretch/>
        </p:blipFill>
        <p:spPr>
          <a:xfrm>
            <a:off x="3701073" y="1728136"/>
            <a:ext cx="5335200" cy="1215752"/>
          </a:xfrm>
          <a:prstGeom prst="rect">
            <a:avLst/>
          </a:prstGeom>
        </p:spPr>
      </p:pic>
      <p:sp>
        <p:nvSpPr>
          <p:cNvPr id="5" name="矩形 4">
            <a:extLst>
              <a:ext uri="{FF2B5EF4-FFF2-40B4-BE49-F238E27FC236}">
                <a16:creationId xmlns:a16="http://schemas.microsoft.com/office/drawing/2014/main" id="{E7368612-BF1A-D1EF-03F9-2A4B5D907A97}"/>
              </a:ext>
            </a:extLst>
          </p:cNvPr>
          <p:cNvSpPr/>
          <p:nvPr/>
        </p:nvSpPr>
        <p:spPr>
          <a:xfrm>
            <a:off x="2051172" y="1375654"/>
            <a:ext cx="7848872" cy="400110"/>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sz="2000" dirty="0">
                <a:solidFill>
                  <a:srgbClr val="000000"/>
                </a:solidFill>
                <a:latin typeface="Times New Roman" panose="02020603050405020304" pitchFamily="18" charset="0"/>
                <a:ea typeface="+mn-ea"/>
                <a:cs typeface="Times New Roman" panose="02020603050405020304" pitchFamily="18" charset="0"/>
              </a:rPr>
              <a:t>The interaction with the field comes in with the first-order equations</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sp>
        <p:nvSpPr>
          <p:cNvPr id="6" name="矩形 5">
            <a:extLst>
              <a:ext uri="{FF2B5EF4-FFF2-40B4-BE49-F238E27FC236}">
                <a16:creationId xmlns:a16="http://schemas.microsoft.com/office/drawing/2014/main" id="{05FDA875-41BD-C495-73B2-4E3EB05A07CA}"/>
              </a:ext>
            </a:extLst>
          </p:cNvPr>
          <p:cNvSpPr/>
          <p:nvPr/>
        </p:nvSpPr>
        <p:spPr>
          <a:xfrm>
            <a:off x="2051172" y="2896260"/>
            <a:ext cx="8352927" cy="400110"/>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sz="2000" dirty="0">
                <a:solidFill>
                  <a:srgbClr val="000000"/>
                </a:solidFill>
                <a:latin typeface="Times New Roman" panose="02020603050405020304" pitchFamily="18" charset="0"/>
                <a:ea typeface="+mn-ea"/>
                <a:cs typeface="Times New Roman" panose="02020603050405020304" pitchFamily="18" charset="0"/>
              </a:rPr>
              <a:t>Putting the 0-th order solutions into above equation, and solving for </a:t>
            </a:r>
            <a:r>
              <a:rPr lang="en-US" altLang="zh-CN" sz="2000" i="1" dirty="0">
                <a:solidFill>
                  <a:srgbClr val="000000"/>
                </a:solidFill>
                <a:latin typeface="Times New Roman" panose="02020603050405020304" pitchFamily="18" charset="0"/>
                <a:ea typeface="+mn-ea"/>
                <a:cs typeface="Times New Roman" panose="02020603050405020304" pitchFamily="18" charset="0"/>
              </a:rPr>
              <a:t>η</a:t>
            </a:r>
            <a:r>
              <a:rPr lang="en-US" altLang="zh-CN" sz="2000" baseline="-25000" dirty="0">
                <a:solidFill>
                  <a:srgbClr val="000000"/>
                </a:solidFill>
                <a:latin typeface="Times New Roman" panose="02020603050405020304" pitchFamily="18" charset="0"/>
                <a:ea typeface="+mn-ea"/>
                <a:cs typeface="Times New Roman" panose="02020603050405020304" pitchFamily="18" charset="0"/>
              </a:rPr>
              <a:t>1</a:t>
            </a:r>
            <a:r>
              <a:rPr lang="en-US" altLang="zh-CN" sz="2000" dirty="0">
                <a:solidFill>
                  <a:srgbClr val="000000"/>
                </a:solidFill>
                <a:latin typeface="Times New Roman" panose="02020603050405020304" pitchFamily="18" charset="0"/>
                <a:ea typeface="+mn-ea"/>
                <a:cs typeface="Times New Roman" panose="02020603050405020304" pitchFamily="18" charset="0"/>
              </a:rPr>
              <a:t>, we have</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sp>
        <p:nvSpPr>
          <p:cNvPr id="7" name="矩形 6">
            <a:extLst>
              <a:ext uri="{FF2B5EF4-FFF2-40B4-BE49-F238E27FC236}">
                <a16:creationId xmlns:a16="http://schemas.microsoft.com/office/drawing/2014/main" id="{93056D93-226D-A346-9E4B-B2F140CD47C5}"/>
              </a:ext>
            </a:extLst>
          </p:cNvPr>
          <p:cNvSpPr/>
          <p:nvPr/>
        </p:nvSpPr>
        <p:spPr>
          <a:xfrm>
            <a:off x="2051172" y="4208914"/>
            <a:ext cx="8424936" cy="1323439"/>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en-US" altLang="zh-CN" sz="2000" dirty="0">
                <a:solidFill>
                  <a:srgbClr val="000000"/>
                </a:solidFill>
                <a:latin typeface="Times New Roman" panose="02020603050405020304" pitchFamily="18" charset="0"/>
                <a:ea typeface="+mn-ea"/>
                <a:cs typeface="Times New Roman" panose="02020603050405020304" pitchFamily="18" charset="0"/>
              </a:rPr>
              <a:t>Note that the average of the </a:t>
            </a:r>
            <a:r>
              <a:rPr lang="en-US" altLang="zh-CN" sz="2000" b="1" dirty="0">
                <a:solidFill>
                  <a:srgbClr val="C00000"/>
                </a:solidFill>
                <a:latin typeface="Times New Roman" panose="02020603050405020304" pitchFamily="18" charset="0"/>
                <a:ea typeface="+mn-ea"/>
                <a:cs typeface="Times New Roman" panose="02020603050405020304" pitchFamily="18" charset="0"/>
              </a:rPr>
              <a:t>first-order energy deviation </a:t>
            </a:r>
            <a:r>
              <a:rPr lang="en-US" altLang="zh-CN" sz="2000" dirty="0">
                <a:solidFill>
                  <a:srgbClr val="000000"/>
                </a:solidFill>
                <a:latin typeface="Times New Roman" panose="02020603050405020304" pitchFamily="18" charset="0"/>
                <a:ea typeface="+mn-ea"/>
                <a:cs typeface="Times New Roman" panose="02020603050405020304" pitchFamily="18" charset="0"/>
              </a:rPr>
              <a:t>over the initial electron phases vanishes, i.e., &lt;</a:t>
            </a:r>
            <a:r>
              <a:rPr lang="el-GR" altLang="zh-CN" sz="2000" i="1" dirty="0">
                <a:solidFill>
                  <a:srgbClr val="000000"/>
                </a:solidFill>
                <a:latin typeface="Times New Roman" panose="02020603050405020304" pitchFamily="18" charset="0"/>
                <a:ea typeface="+mn-ea"/>
                <a:cs typeface="Times New Roman" panose="02020603050405020304" pitchFamily="18" charset="0"/>
              </a:rPr>
              <a:t>η</a:t>
            </a:r>
            <a:r>
              <a:rPr lang="el-GR" altLang="zh-CN" sz="2000" baseline="-25000" dirty="0">
                <a:solidFill>
                  <a:srgbClr val="000000"/>
                </a:solidFill>
                <a:latin typeface="Times New Roman" panose="02020603050405020304" pitchFamily="18" charset="0"/>
                <a:ea typeface="+mn-ea"/>
                <a:cs typeface="Times New Roman" panose="02020603050405020304" pitchFamily="18" charset="0"/>
              </a:rPr>
              <a:t>1</a:t>
            </a:r>
            <a:r>
              <a:rPr lang="en-US" altLang="zh-CN" sz="2000" dirty="0">
                <a:solidFill>
                  <a:srgbClr val="000000"/>
                </a:solidFill>
                <a:latin typeface="Times New Roman" panose="02020603050405020304" pitchFamily="18" charset="0"/>
                <a:ea typeface="+mn-ea"/>
                <a:cs typeface="Times New Roman" panose="02020603050405020304" pitchFamily="18" charset="0"/>
              </a:rPr>
              <a:t>&gt;</a:t>
            </a:r>
            <a:r>
              <a:rPr lang="el-GR" altLang="zh-CN" sz="2000" i="1" baseline="-25000" dirty="0">
                <a:solidFill>
                  <a:srgbClr val="000000"/>
                </a:solidFill>
                <a:latin typeface="Times New Roman" panose="02020603050405020304" pitchFamily="18" charset="0"/>
                <a:ea typeface="+mn-ea"/>
                <a:cs typeface="Times New Roman" panose="02020603050405020304" pitchFamily="18" charset="0"/>
              </a:rPr>
              <a:t>φ</a:t>
            </a:r>
            <a:r>
              <a:rPr lang="el-GR" altLang="zh-CN" sz="2000" baseline="-25000" dirty="0">
                <a:solidFill>
                  <a:srgbClr val="000000"/>
                </a:solidFill>
                <a:latin typeface="Times New Roman" panose="02020603050405020304" pitchFamily="18" charset="0"/>
                <a:ea typeface="+mn-ea"/>
                <a:cs typeface="Times New Roman" panose="02020603050405020304" pitchFamily="18" charset="0"/>
              </a:rPr>
              <a:t>0</a:t>
            </a:r>
            <a:r>
              <a:rPr lang="en-US" altLang="zh-CN" sz="2000" dirty="0">
                <a:solidFill>
                  <a:srgbClr val="000000"/>
                </a:solidFill>
                <a:latin typeface="Times New Roman" panose="02020603050405020304" pitchFamily="18" charset="0"/>
                <a:ea typeface="+mn-ea"/>
                <a:cs typeface="Times New Roman" panose="02020603050405020304" pitchFamily="18" charset="0"/>
              </a:rPr>
              <a:t> = 0. Thus, there is no energy exchange between the particles and field at this order. There is, however, energy modulation, since</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pic>
        <p:nvPicPr>
          <p:cNvPr id="8" name="图片 7">
            <a:extLst>
              <a:ext uri="{FF2B5EF4-FFF2-40B4-BE49-F238E27FC236}">
                <a16:creationId xmlns:a16="http://schemas.microsoft.com/office/drawing/2014/main" id="{1C135AB3-45DE-6CBA-9231-3B63D074994F}"/>
              </a:ext>
            </a:extLst>
          </p:cNvPr>
          <p:cNvPicPr>
            <a:picLocks noChangeAspect="1"/>
          </p:cNvPicPr>
          <p:nvPr/>
        </p:nvPicPr>
        <p:blipFill rotWithShape="1">
          <a:blip r:embed="rId3"/>
          <a:srcRect l="30313" t="48600" r="20076" b="31801"/>
          <a:stretch/>
        </p:blipFill>
        <p:spPr>
          <a:xfrm>
            <a:off x="3358570" y="5176947"/>
            <a:ext cx="5831998" cy="1296000"/>
          </a:xfrm>
          <a:prstGeom prst="rect">
            <a:avLst/>
          </a:prstGeom>
        </p:spPr>
      </p:pic>
      <p:pic>
        <p:nvPicPr>
          <p:cNvPr id="9" name="图片 8">
            <a:extLst>
              <a:ext uri="{FF2B5EF4-FFF2-40B4-BE49-F238E27FC236}">
                <a16:creationId xmlns:a16="http://schemas.microsoft.com/office/drawing/2014/main" id="{D15F1065-BA4E-461A-8D66-67EE4B167BCE}"/>
              </a:ext>
            </a:extLst>
          </p:cNvPr>
          <p:cNvPicPr>
            <a:picLocks noChangeAspect="1"/>
          </p:cNvPicPr>
          <p:nvPr/>
        </p:nvPicPr>
        <p:blipFill rotWithShape="1">
          <a:blip r:embed="rId4"/>
          <a:srcRect l="60319" t="80729" r="24286" b="15187"/>
          <a:stretch/>
        </p:blipFill>
        <p:spPr>
          <a:xfrm>
            <a:off x="8990876" y="3693802"/>
            <a:ext cx="1296144" cy="218119"/>
          </a:xfrm>
          <a:prstGeom prst="rect">
            <a:avLst/>
          </a:prstGeom>
          <a:ln w="28575">
            <a:solidFill>
              <a:srgbClr val="C00000"/>
            </a:solidFill>
          </a:ln>
        </p:spPr>
      </p:pic>
      <p:sp>
        <p:nvSpPr>
          <p:cNvPr id="10" name="矩形 9">
            <a:extLst>
              <a:ext uri="{FF2B5EF4-FFF2-40B4-BE49-F238E27FC236}">
                <a16:creationId xmlns:a16="http://schemas.microsoft.com/office/drawing/2014/main" id="{B88F0A66-F7EF-B935-5BB1-34E70A40B38A}"/>
              </a:ext>
            </a:extLst>
          </p:cNvPr>
          <p:cNvSpPr/>
          <p:nvPr/>
        </p:nvSpPr>
        <p:spPr>
          <a:xfrm>
            <a:off x="5782365" y="5910470"/>
            <a:ext cx="83931" cy="150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10">
            <a:extLst>
              <a:ext uri="{FF2B5EF4-FFF2-40B4-BE49-F238E27FC236}">
                <a16:creationId xmlns:a16="http://schemas.microsoft.com/office/drawing/2014/main" id="{FE4F9595-5B2F-4FBA-2B90-FFEB7F3CA4F7}"/>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27</a:t>
            </a:fld>
            <a:endParaRPr lang="zh-CN" altLang="en-US"/>
          </a:p>
        </p:txBody>
      </p:sp>
    </p:spTree>
    <p:extLst>
      <p:ext uri="{BB962C8B-B14F-4D97-AF65-F5344CB8AC3E}">
        <p14:creationId xmlns:p14="http://schemas.microsoft.com/office/powerpoint/2010/main" val="2386062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4EFF-E1DB-2770-091E-F6FA8C34EC5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293A911-0B36-FE7E-ACE3-900B7745068B}"/>
              </a:ext>
            </a:extLst>
          </p:cNvPr>
          <p:cNvSpPr>
            <a:spLocks noGrp="1"/>
          </p:cNvSpPr>
          <p:nvPr>
            <p:ph type="title"/>
          </p:nvPr>
        </p:nvSpPr>
        <p:spPr/>
        <p:txBody>
          <a:bodyPr/>
          <a:lstStyle/>
          <a:p>
            <a:r>
              <a:rPr lang="en-US" altLang="zh-CN" dirty="0"/>
              <a:t>Low-gain regime</a:t>
            </a:r>
            <a:endParaRPr lang="zh-CN" altLang="en-US" dirty="0"/>
          </a:p>
        </p:txBody>
      </p:sp>
      <p:sp>
        <p:nvSpPr>
          <p:cNvPr id="3" name="矩形 2">
            <a:extLst>
              <a:ext uri="{FF2B5EF4-FFF2-40B4-BE49-F238E27FC236}">
                <a16:creationId xmlns:a16="http://schemas.microsoft.com/office/drawing/2014/main" id="{D7D900C1-FBA1-B025-3062-60D701A6EED9}"/>
              </a:ext>
            </a:extLst>
          </p:cNvPr>
          <p:cNvSpPr/>
          <p:nvPr/>
        </p:nvSpPr>
        <p:spPr>
          <a:xfrm>
            <a:off x="609601" y="1342668"/>
            <a:ext cx="10879144" cy="1708160"/>
          </a:xfrm>
          <a:prstGeom prst="rect">
            <a:avLst/>
          </a:prstGeom>
        </p:spPr>
        <p:txBody>
          <a:bodyPr wrap="square">
            <a:spAutoFit/>
          </a:bodyPr>
          <a:lstStyle/>
          <a:p>
            <a:pPr algn="just">
              <a:spcAft>
                <a:spcPts val="600"/>
              </a:spcAft>
            </a:pPr>
            <a:r>
              <a:rPr lang="en-US" altLang="zh-CN" sz="2000" dirty="0">
                <a:solidFill>
                  <a:srgbClr val="000000"/>
                </a:solidFill>
                <a:latin typeface="Times New Roman" panose="02020603050405020304" pitchFamily="18" charset="0"/>
                <a:ea typeface="+mn-ea"/>
                <a:cs typeface="Times New Roman" panose="02020603050405020304" pitchFamily="18" charset="0"/>
              </a:rPr>
              <a:t>Up to now, we view the modulation in </a:t>
            </a:r>
            <a:r>
              <a:rPr lang="en-US" altLang="zh-CN" sz="2000" i="1" dirty="0">
                <a:solidFill>
                  <a:srgbClr val="000000"/>
                </a:solidFill>
                <a:latin typeface="Times New Roman" panose="02020603050405020304" pitchFamily="18" charset="0"/>
                <a:ea typeface="+mn-ea"/>
                <a:cs typeface="Times New Roman" panose="02020603050405020304" pitchFamily="18" charset="0"/>
              </a:rPr>
              <a:t>η</a:t>
            </a:r>
            <a:r>
              <a:rPr lang="en-US" altLang="zh-CN" sz="2000" dirty="0">
                <a:solidFill>
                  <a:srgbClr val="000000"/>
                </a:solidFill>
                <a:latin typeface="Times New Roman" panose="02020603050405020304" pitchFamily="18" charset="0"/>
                <a:ea typeface="+mn-ea"/>
                <a:cs typeface="Times New Roman" panose="02020603050405020304" pitchFamily="18" charset="0"/>
              </a:rPr>
              <a:t> as a precursor to FEL gain, however a variety of longitudinal phase space manipulation techniques take advantage of this phenomenon by employing an optical laser as the driving EM field. </a:t>
            </a:r>
          </a:p>
          <a:p>
            <a:pPr algn="just"/>
            <a:r>
              <a:rPr lang="en-US" altLang="zh-CN" sz="2000" dirty="0">
                <a:solidFill>
                  <a:srgbClr val="000000"/>
                </a:solidFill>
                <a:latin typeface="Times New Roman" panose="02020603050405020304" pitchFamily="18" charset="0"/>
                <a:ea typeface="+mn-ea"/>
                <a:cs typeface="Times New Roman" panose="02020603050405020304" pitchFamily="18" charset="0"/>
              </a:rPr>
              <a:t>The FEL gain appears at second order </a:t>
            </a:r>
            <a:r>
              <a:rPr lang="en-US" altLang="zh-CN" sz="2000">
                <a:solidFill>
                  <a:srgbClr val="000000"/>
                </a:solidFill>
                <a:latin typeface="Times New Roman" panose="02020603050405020304" pitchFamily="18" charset="0"/>
                <a:ea typeface="+mn-ea"/>
                <a:cs typeface="Times New Roman" panose="02020603050405020304" pitchFamily="18" charset="0"/>
              </a:rPr>
              <a:t>in </a:t>
            </a:r>
            <a:r>
              <a:rPr lang="en-US" altLang="zh-CN" sz="2000">
                <a:solidFill>
                  <a:srgbClr val="000000"/>
                </a:solidFill>
                <a:latin typeface="Times New Roman" panose="02020603050405020304" pitchFamily="18" charset="0"/>
                <a:cs typeface="Times New Roman" panose="02020603050405020304" pitchFamily="18" charset="0"/>
              </a:rPr>
              <a:t>ε </a:t>
            </a:r>
            <a:r>
              <a:rPr lang="en-US" altLang="zh-CN" sz="2000">
                <a:solidFill>
                  <a:srgbClr val="000000"/>
                </a:solidFill>
                <a:latin typeface="Times New Roman" panose="02020603050405020304" pitchFamily="18" charset="0"/>
                <a:ea typeface="+mn-ea"/>
                <a:cs typeface="Times New Roman" panose="02020603050405020304" pitchFamily="18" charset="0"/>
              </a:rPr>
              <a:t>when </a:t>
            </a:r>
            <a:r>
              <a:rPr lang="en-US" altLang="zh-CN" sz="2000" dirty="0">
                <a:solidFill>
                  <a:srgbClr val="000000"/>
                </a:solidFill>
                <a:latin typeface="Times New Roman" panose="02020603050405020304" pitchFamily="18" charset="0"/>
                <a:ea typeface="+mn-ea"/>
                <a:cs typeface="Times New Roman" panose="02020603050405020304" pitchFamily="18" charset="0"/>
              </a:rPr>
              <a:t>the energy modulation evolves into a density modulation that can radiate coherently. First, we solve for </a:t>
            </a:r>
            <a:r>
              <a:rPr lang="en-US" altLang="zh-CN" sz="2000" i="1" dirty="0">
                <a:solidFill>
                  <a:srgbClr val="000000"/>
                </a:solidFill>
                <a:latin typeface="Times New Roman" panose="02020603050405020304" pitchFamily="18" charset="0"/>
                <a:ea typeface="+mn-ea"/>
                <a:cs typeface="Times New Roman" panose="02020603050405020304" pitchFamily="18" charset="0"/>
              </a:rPr>
              <a:t>θ</a:t>
            </a:r>
            <a:r>
              <a:rPr lang="en-US" altLang="zh-CN" sz="2000" baseline="-25000" dirty="0">
                <a:solidFill>
                  <a:srgbClr val="000000"/>
                </a:solidFill>
                <a:latin typeface="Times New Roman" panose="02020603050405020304" pitchFamily="18" charset="0"/>
                <a:ea typeface="+mn-ea"/>
                <a:cs typeface="Times New Roman" panose="02020603050405020304" pitchFamily="18" charset="0"/>
              </a:rPr>
              <a:t>1</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pic>
        <p:nvPicPr>
          <p:cNvPr id="4" name="图片 3">
            <a:extLst>
              <a:ext uri="{FF2B5EF4-FFF2-40B4-BE49-F238E27FC236}">
                <a16:creationId xmlns:a16="http://schemas.microsoft.com/office/drawing/2014/main" id="{0295660C-9569-0A6B-26D0-A34B81182739}"/>
              </a:ext>
            </a:extLst>
          </p:cNvPr>
          <p:cNvPicPr>
            <a:picLocks noChangeAspect="1"/>
          </p:cNvPicPr>
          <p:nvPr/>
        </p:nvPicPr>
        <p:blipFill rotWithShape="1">
          <a:blip r:embed="rId2"/>
          <a:srcRect l="38532" t="35000" r="26818" b="46801"/>
          <a:stretch/>
        </p:blipFill>
        <p:spPr>
          <a:xfrm>
            <a:off x="4063480" y="3142868"/>
            <a:ext cx="4264614" cy="1260000"/>
          </a:xfrm>
          <a:prstGeom prst="rect">
            <a:avLst/>
          </a:prstGeom>
        </p:spPr>
      </p:pic>
      <p:pic>
        <p:nvPicPr>
          <p:cNvPr id="5" name="图片 4">
            <a:extLst>
              <a:ext uri="{FF2B5EF4-FFF2-40B4-BE49-F238E27FC236}">
                <a16:creationId xmlns:a16="http://schemas.microsoft.com/office/drawing/2014/main" id="{26110D3D-4349-DB97-C64C-257305BC6A67}"/>
              </a:ext>
            </a:extLst>
          </p:cNvPr>
          <p:cNvPicPr>
            <a:picLocks noChangeAspect="1"/>
          </p:cNvPicPr>
          <p:nvPr/>
        </p:nvPicPr>
        <p:blipFill rotWithShape="1">
          <a:blip r:embed="rId2"/>
          <a:srcRect l="22689" t="54436" r="22185" b="15978"/>
          <a:stretch/>
        </p:blipFill>
        <p:spPr>
          <a:xfrm>
            <a:off x="2193168" y="4439012"/>
            <a:ext cx="6678000" cy="2016224"/>
          </a:xfrm>
          <a:prstGeom prst="rect">
            <a:avLst/>
          </a:prstGeom>
        </p:spPr>
      </p:pic>
      <p:sp>
        <p:nvSpPr>
          <p:cNvPr id="6" name="灯片编号占位符 5">
            <a:extLst>
              <a:ext uri="{FF2B5EF4-FFF2-40B4-BE49-F238E27FC236}">
                <a16:creationId xmlns:a16="http://schemas.microsoft.com/office/drawing/2014/main" id="{1B834E9B-2847-B024-AD9D-CA5CC366015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28</a:t>
            </a:fld>
            <a:endParaRPr lang="zh-CN" altLang="en-US"/>
          </a:p>
        </p:txBody>
      </p:sp>
    </p:spTree>
    <p:extLst>
      <p:ext uri="{BB962C8B-B14F-4D97-AF65-F5344CB8AC3E}">
        <p14:creationId xmlns:p14="http://schemas.microsoft.com/office/powerpoint/2010/main" val="2153043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733E62-560E-DF20-3E96-A39ADB824BE6}"/>
              </a:ext>
            </a:extLst>
          </p:cNvPr>
          <p:cNvSpPr>
            <a:spLocks noGrp="1"/>
          </p:cNvSpPr>
          <p:nvPr>
            <p:ph type="title"/>
          </p:nvPr>
        </p:nvSpPr>
        <p:spPr/>
        <p:txBody>
          <a:bodyPr/>
          <a:lstStyle/>
          <a:p>
            <a:r>
              <a:rPr lang="en-US" altLang="zh-CN" dirty="0"/>
              <a:t>Low-gain regime</a:t>
            </a:r>
            <a:endParaRPr lang="zh-CN" altLang="en-US" dirty="0"/>
          </a:p>
        </p:txBody>
      </p:sp>
      <p:pic>
        <p:nvPicPr>
          <p:cNvPr id="4" name="图片 3">
            <a:extLst>
              <a:ext uri="{FF2B5EF4-FFF2-40B4-BE49-F238E27FC236}">
                <a16:creationId xmlns:a16="http://schemas.microsoft.com/office/drawing/2014/main" id="{A012F4A4-06C7-BD20-F64A-C9BD6B574028}"/>
              </a:ext>
            </a:extLst>
          </p:cNvPr>
          <p:cNvPicPr>
            <a:picLocks noChangeAspect="1"/>
          </p:cNvPicPr>
          <p:nvPr/>
        </p:nvPicPr>
        <p:blipFill rotWithShape="1">
          <a:blip r:embed="rId2"/>
          <a:srcRect l="22438" t="34600" r="16926" b="8000"/>
          <a:stretch/>
        </p:blipFill>
        <p:spPr>
          <a:xfrm>
            <a:off x="2377460" y="2166164"/>
            <a:ext cx="7437080" cy="3960000"/>
          </a:xfrm>
          <a:prstGeom prst="rect">
            <a:avLst/>
          </a:prstGeom>
        </p:spPr>
      </p:pic>
      <p:pic>
        <p:nvPicPr>
          <p:cNvPr id="5" name="图片 4">
            <a:extLst>
              <a:ext uri="{FF2B5EF4-FFF2-40B4-BE49-F238E27FC236}">
                <a16:creationId xmlns:a16="http://schemas.microsoft.com/office/drawing/2014/main" id="{24A31671-0392-FAF1-E339-7AC5B6327FE2}"/>
              </a:ext>
            </a:extLst>
          </p:cNvPr>
          <p:cNvPicPr>
            <a:picLocks noChangeAspect="1"/>
          </p:cNvPicPr>
          <p:nvPr/>
        </p:nvPicPr>
        <p:blipFill rotWithShape="1">
          <a:blip r:embed="rId3"/>
          <a:srcRect l="59952" t="79941" r="21742" b="13763"/>
          <a:stretch/>
        </p:blipFill>
        <p:spPr>
          <a:xfrm>
            <a:off x="3862564" y="1488531"/>
            <a:ext cx="2231608" cy="431686"/>
          </a:xfrm>
          <a:prstGeom prst="rect">
            <a:avLst/>
          </a:prstGeom>
        </p:spPr>
      </p:pic>
      <p:sp>
        <p:nvSpPr>
          <p:cNvPr id="6" name="矩形 5">
            <a:extLst>
              <a:ext uri="{FF2B5EF4-FFF2-40B4-BE49-F238E27FC236}">
                <a16:creationId xmlns:a16="http://schemas.microsoft.com/office/drawing/2014/main" id="{29151867-62CC-0354-DC79-01E7BF803E13}"/>
              </a:ext>
            </a:extLst>
          </p:cNvPr>
          <p:cNvSpPr/>
          <p:nvPr/>
        </p:nvSpPr>
        <p:spPr>
          <a:xfrm>
            <a:off x="2377460" y="1504319"/>
            <a:ext cx="7437080" cy="400110"/>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spcAft>
                <a:spcPts val="600"/>
              </a:spcAft>
            </a:pPr>
            <a:r>
              <a:rPr lang="en-US" altLang="zh-CN" sz="2000" dirty="0">
                <a:solidFill>
                  <a:srgbClr val="000000"/>
                </a:solidFill>
                <a:latin typeface="Times New Roman" panose="02020603050405020304" pitchFamily="18" charset="0"/>
                <a:ea typeface="+mn-ea"/>
                <a:cs typeface="Times New Roman" panose="02020603050405020304" pitchFamily="18" charset="0"/>
              </a:rPr>
              <a:t>Recall that, </a:t>
            </a:r>
            <a:endParaRPr lang="zh-CN" altLang="en-US" sz="2000" dirty="0">
              <a:solidFill>
                <a:srgbClr val="000000"/>
              </a:solidFill>
              <a:latin typeface="Times New Roman" panose="02020603050405020304" pitchFamily="18" charset="0"/>
              <a:ea typeface="+mn-ea"/>
              <a:cs typeface="Times New Roman" panose="02020603050405020304" pitchFamily="18" charset="0"/>
            </a:endParaRPr>
          </a:p>
        </p:txBody>
      </p:sp>
      <p:sp>
        <p:nvSpPr>
          <p:cNvPr id="3" name="灯片编号占位符 2">
            <a:extLst>
              <a:ext uri="{FF2B5EF4-FFF2-40B4-BE49-F238E27FC236}">
                <a16:creationId xmlns:a16="http://schemas.microsoft.com/office/drawing/2014/main" id="{CBA87CC4-1E19-2E5B-63F5-72EC4809D2BE}"/>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29</a:t>
            </a:fld>
            <a:endParaRPr lang="zh-CN" altLang="en-US"/>
          </a:p>
        </p:txBody>
      </p:sp>
    </p:spTree>
    <p:extLst>
      <p:ext uri="{BB962C8B-B14F-4D97-AF65-F5344CB8AC3E}">
        <p14:creationId xmlns:p14="http://schemas.microsoft.com/office/powerpoint/2010/main" val="699981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FD29872-66AD-CBCE-20B5-836A96B394A8}"/>
              </a:ext>
            </a:extLst>
          </p:cNvPr>
          <p:cNvSpPr>
            <a:spLocks noGrp="1"/>
          </p:cNvSpPr>
          <p:nvPr>
            <p:ph type="title"/>
          </p:nvPr>
        </p:nvSpPr>
        <p:spPr/>
        <p:txBody>
          <a:bodyPr/>
          <a:lstStyle/>
          <a:p>
            <a:r>
              <a:rPr lang="en-US" altLang="zh-CN" dirty="0"/>
              <a:t>Introduction</a:t>
            </a:r>
            <a:endParaRPr lang="zh-CN" altLang="en-US" dirty="0"/>
          </a:p>
        </p:txBody>
      </p:sp>
    </p:spTree>
    <p:extLst>
      <p:ext uri="{BB962C8B-B14F-4D97-AF65-F5344CB8AC3E}">
        <p14:creationId xmlns:p14="http://schemas.microsoft.com/office/powerpoint/2010/main" val="306787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C35DDB-6044-F387-77A5-B8BDAC6C23A4}"/>
              </a:ext>
            </a:extLst>
          </p:cNvPr>
          <p:cNvSpPr>
            <a:spLocks noGrp="1"/>
          </p:cNvSpPr>
          <p:nvPr>
            <p:ph type="title"/>
          </p:nvPr>
        </p:nvSpPr>
        <p:spPr/>
        <p:txBody>
          <a:bodyPr/>
          <a:lstStyle/>
          <a:p>
            <a:r>
              <a:rPr lang="en-US" altLang="zh-CN" dirty="0"/>
              <a:t>Low-gain regime: gain function</a:t>
            </a:r>
            <a:endParaRPr lang="zh-CN" altLang="en-US" dirty="0"/>
          </a:p>
        </p:txBody>
      </p:sp>
      <p:pic>
        <p:nvPicPr>
          <p:cNvPr id="4" name="图片 3">
            <a:extLst>
              <a:ext uri="{FF2B5EF4-FFF2-40B4-BE49-F238E27FC236}">
                <a16:creationId xmlns:a16="http://schemas.microsoft.com/office/drawing/2014/main" id="{AD2B5BB5-1279-9F2A-D752-2DC305040F57}"/>
              </a:ext>
            </a:extLst>
          </p:cNvPr>
          <p:cNvPicPr>
            <a:picLocks noChangeAspect="1"/>
          </p:cNvPicPr>
          <p:nvPr/>
        </p:nvPicPr>
        <p:blipFill rotWithShape="1">
          <a:blip r:embed="rId2"/>
          <a:srcRect l="21262" t="30799" r="9438" b="7602"/>
          <a:stretch/>
        </p:blipFill>
        <p:spPr>
          <a:xfrm>
            <a:off x="2246432" y="1589172"/>
            <a:ext cx="8280000" cy="4320480"/>
          </a:xfrm>
          <a:prstGeom prst="rect">
            <a:avLst/>
          </a:prstGeom>
        </p:spPr>
      </p:pic>
      <p:sp>
        <p:nvSpPr>
          <p:cNvPr id="5" name="矩形 4">
            <a:extLst>
              <a:ext uri="{FF2B5EF4-FFF2-40B4-BE49-F238E27FC236}">
                <a16:creationId xmlns:a16="http://schemas.microsoft.com/office/drawing/2014/main" id="{25E1DA73-44A8-864F-DDEC-AC8BD4D7EDC2}"/>
              </a:ext>
            </a:extLst>
          </p:cNvPr>
          <p:cNvSpPr/>
          <p:nvPr/>
        </p:nvSpPr>
        <p:spPr>
          <a:xfrm>
            <a:off x="3976948" y="3853226"/>
            <a:ext cx="4710545" cy="8435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8DE0D82-930F-3C9D-2DB8-D71E4B141006}"/>
              </a:ext>
            </a:extLst>
          </p:cNvPr>
          <p:cNvSpPr/>
          <p:nvPr/>
        </p:nvSpPr>
        <p:spPr>
          <a:xfrm>
            <a:off x="4964630" y="5099438"/>
            <a:ext cx="2658980" cy="8435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3BDFABC-974B-37AE-6CCB-BAB540356D84}"/>
              </a:ext>
            </a:extLst>
          </p:cNvPr>
          <p:cNvSpPr txBox="1"/>
          <p:nvPr/>
        </p:nvSpPr>
        <p:spPr>
          <a:xfrm>
            <a:off x="1147680" y="4209921"/>
            <a:ext cx="2197504" cy="369332"/>
          </a:xfrm>
          <a:prstGeom prst="rect">
            <a:avLst/>
          </a:prstGeom>
          <a:noFill/>
        </p:spPr>
        <p:txBody>
          <a:bodyPr wrap="square">
            <a:spAutoFit/>
          </a:bodyPr>
          <a:lstStyle/>
          <a:p>
            <a:r>
              <a:rPr lang="en-US" altLang="zh-CN" b="1" i="1" dirty="0">
                <a:solidFill>
                  <a:srgbClr val="FF0000"/>
                </a:solidFill>
                <a:effectLst/>
                <a:latin typeface="Arial" panose="020B0604020202020204" pitchFamily="34" charset="0"/>
              </a:rPr>
              <a:t>Madey's theorem</a:t>
            </a:r>
            <a:endParaRPr lang="zh-CN" altLang="en-US" b="1" i="1" dirty="0">
              <a:solidFill>
                <a:srgbClr val="FF0000"/>
              </a:solidFill>
            </a:endParaRPr>
          </a:p>
        </p:txBody>
      </p:sp>
      <p:sp>
        <p:nvSpPr>
          <p:cNvPr id="3" name="灯片编号占位符 2">
            <a:extLst>
              <a:ext uri="{FF2B5EF4-FFF2-40B4-BE49-F238E27FC236}">
                <a16:creationId xmlns:a16="http://schemas.microsoft.com/office/drawing/2014/main" id="{20FB0286-B6BF-A967-5E05-1FFF6A4B3127}"/>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30</a:t>
            </a:fld>
            <a:endParaRPr lang="zh-CN" altLang="en-US"/>
          </a:p>
        </p:txBody>
      </p:sp>
    </p:spTree>
    <p:extLst>
      <p:ext uri="{BB962C8B-B14F-4D97-AF65-F5344CB8AC3E}">
        <p14:creationId xmlns:p14="http://schemas.microsoft.com/office/powerpoint/2010/main" val="3396698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F0E41-9FA9-7AAC-9E4B-C36670CA5DEE}"/>
              </a:ext>
            </a:extLst>
          </p:cNvPr>
          <p:cNvSpPr>
            <a:spLocks noGrp="1"/>
          </p:cNvSpPr>
          <p:nvPr>
            <p:ph type="title"/>
          </p:nvPr>
        </p:nvSpPr>
        <p:spPr/>
        <p:txBody>
          <a:bodyPr/>
          <a:lstStyle/>
          <a:p>
            <a:r>
              <a:rPr lang="en-US" altLang="zh-CN" dirty="0"/>
              <a:t>Low-gain regime: FEL gain</a:t>
            </a:r>
            <a:endParaRPr lang="zh-CN" altLang="en-US" dirty="0"/>
          </a:p>
        </p:txBody>
      </p:sp>
      <p:pic>
        <p:nvPicPr>
          <p:cNvPr id="4" name="图片 3">
            <a:extLst>
              <a:ext uri="{FF2B5EF4-FFF2-40B4-BE49-F238E27FC236}">
                <a16:creationId xmlns:a16="http://schemas.microsoft.com/office/drawing/2014/main" id="{4220593F-1BD3-797F-D8FA-44F38AA7CD4A}"/>
              </a:ext>
            </a:extLst>
          </p:cNvPr>
          <p:cNvPicPr>
            <a:picLocks noChangeAspect="1"/>
          </p:cNvPicPr>
          <p:nvPr/>
        </p:nvPicPr>
        <p:blipFill rotWithShape="1">
          <a:blip r:embed="rId2"/>
          <a:srcRect l="36613" t="36000" r="24800" b="15001"/>
          <a:stretch/>
        </p:blipFill>
        <p:spPr>
          <a:xfrm>
            <a:off x="673229" y="2165032"/>
            <a:ext cx="5624382" cy="3928835"/>
          </a:xfrm>
          <a:prstGeom prst="rect">
            <a:avLst/>
          </a:prstGeom>
        </p:spPr>
      </p:pic>
      <p:sp>
        <p:nvSpPr>
          <p:cNvPr id="5" name="TextBox 3">
            <a:extLst>
              <a:ext uri="{FF2B5EF4-FFF2-40B4-BE49-F238E27FC236}">
                <a16:creationId xmlns:a16="http://schemas.microsoft.com/office/drawing/2014/main" id="{6393C986-EF5F-A2C1-555A-3073AA53EA04}"/>
              </a:ext>
            </a:extLst>
          </p:cNvPr>
          <p:cNvSpPr txBox="1"/>
          <p:nvPr/>
        </p:nvSpPr>
        <p:spPr>
          <a:xfrm>
            <a:off x="4282444" y="2381652"/>
            <a:ext cx="2015167" cy="461665"/>
          </a:xfrm>
          <a:prstGeom prst="rect">
            <a:avLst/>
          </a:prstGeom>
          <a:noFill/>
        </p:spPr>
        <p:txBody>
          <a:bodyPr wrap="none" rtlCol="0">
            <a:spAutoFit/>
          </a:bodyPr>
          <a:lstStyle/>
          <a:p>
            <a:pPr defTabSz="914318" fontAlgn="auto">
              <a:spcBef>
                <a:spcPts val="0"/>
              </a:spcBef>
              <a:spcAft>
                <a:spcPts val="0"/>
              </a:spcAft>
            </a:pPr>
            <a:r>
              <a:rPr lang="en-US" sz="2400" b="1" dirty="0">
                <a:solidFill>
                  <a:srgbClr val="FF0000"/>
                </a:solidFill>
                <a:latin typeface="Calibri"/>
                <a:ea typeface="+mn-ea"/>
              </a:rPr>
              <a:t>Radiation gain</a:t>
            </a:r>
          </a:p>
        </p:txBody>
      </p:sp>
      <p:sp>
        <p:nvSpPr>
          <p:cNvPr id="6" name="TextBox 7">
            <a:extLst>
              <a:ext uri="{FF2B5EF4-FFF2-40B4-BE49-F238E27FC236}">
                <a16:creationId xmlns:a16="http://schemas.microsoft.com/office/drawing/2014/main" id="{8C6E1E57-799D-B5FE-6EB2-0C1368AC9B6B}"/>
              </a:ext>
            </a:extLst>
          </p:cNvPr>
          <p:cNvSpPr txBox="1"/>
          <p:nvPr/>
        </p:nvSpPr>
        <p:spPr>
          <a:xfrm>
            <a:off x="1643353" y="5045948"/>
            <a:ext cx="1969129" cy="461665"/>
          </a:xfrm>
          <a:prstGeom prst="rect">
            <a:avLst/>
          </a:prstGeom>
          <a:noFill/>
        </p:spPr>
        <p:txBody>
          <a:bodyPr wrap="none" rtlCol="0">
            <a:spAutoFit/>
          </a:bodyPr>
          <a:lstStyle/>
          <a:p>
            <a:pPr defTabSz="914318" fontAlgn="auto">
              <a:spcBef>
                <a:spcPts val="0"/>
              </a:spcBef>
              <a:spcAft>
                <a:spcPts val="0"/>
              </a:spcAft>
            </a:pPr>
            <a:r>
              <a:rPr lang="en-US" sz="2400" b="1" dirty="0">
                <a:solidFill>
                  <a:srgbClr val="FF0000"/>
                </a:solidFill>
                <a:latin typeface="Calibri"/>
                <a:ea typeface="+mn-ea"/>
              </a:rPr>
              <a:t>Radiation loss</a:t>
            </a:r>
          </a:p>
        </p:txBody>
      </p:sp>
      <p:sp>
        <p:nvSpPr>
          <p:cNvPr id="7" name="文本框 6">
            <a:extLst>
              <a:ext uri="{FF2B5EF4-FFF2-40B4-BE49-F238E27FC236}">
                <a16:creationId xmlns:a16="http://schemas.microsoft.com/office/drawing/2014/main" id="{A79DE3B1-9A34-49CC-F79B-E7E0466BFF26}"/>
              </a:ext>
            </a:extLst>
          </p:cNvPr>
          <p:cNvSpPr txBox="1"/>
          <p:nvPr/>
        </p:nvSpPr>
        <p:spPr>
          <a:xfrm>
            <a:off x="8047035" y="1951760"/>
            <a:ext cx="1992853" cy="400110"/>
          </a:xfrm>
          <a:prstGeom prst="rect">
            <a:avLst/>
          </a:prstGeom>
          <a:noFill/>
        </p:spPr>
        <p:txBody>
          <a:bodyPr wrap="none" rtlCol="0">
            <a:spAutoFit/>
          </a:bodyPr>
          <a:lstStyle/>
          <a:p>
            <a:r>
              <a:rPr lang="en-US" altLang="zh-CN" sz="2000" b="1" i="1" dirty="0">
                <a:latin typeface="Times New Roman" panose="02020603050405020304" pitchFamily="18" charset="0"/>
                <a:cs typeface="Times New Roman" panose="02020603050405020304" pitchFamily="18" charset="0"/>
              </a:rPr>
              <a:t>x=1.3,  g(x)=0.54</a:t>
            </a:r>
            <a:endParaRPr lang="zh-CN" altLang="en-US" sz="2000" b="1" i="1"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2EE9E1C5-0166-930D-B2AB-CFB9B89502FF}"/>
              </a:ext>
            </a:extLst>
          </p:cNvPr>
          <p:cNvPicPr>
            <a:picLocks noChangeAspect="1"/>
          </p:cNvPicPr>
          <p:nvPr/>
        </p:nvPicPr>
        <p:blipFill rotWithShape="1">
          <a:blip r:embed="rId3"/>
          <a:srcRect l="43700" t="54200" r="33463" b="34600"/>
          <a:stretch/>
        </p:blipFill>
        <p:spPr>
          <a:xfrm>
            <a:off x="7640620" y="2968390"/>
            <a:ext cx="3001500" cy="828000"/>
          </a:xfrm>
          <a:prstGeom prst="rect">
            <a:avLst/>
          </a:prstGeom>
        </p:spPr>
      </p:pic>
      <p:pic>
        <p:nvPicPr>
          <p:cNvPr id="9" name="图片 8">
            <a:extLst>
              <a:ext uri="{FF2B5EF4-FFF2-40B4-BE49-F238E27FC236}">
                <a16:creationId xmlns:a16="http://schemas.microsoft.com/office/drawing/2014/main" id="{2593D7D6-EB58-305C-AB2D-A2A606E25FE3}"/>
              </a:ext>
            </a:extLst>
          </p:cNvPr>
          <p:cNvPicPr>
            <a:picLocks noChangeAspect="1"/>
          </p:cNvPicPr>
          <p:nvPr/>
        </p:nvPicPr>
        <p:blipFill rotWithShape="1">
          <a:blip r:embed="rId3"/>
          <a:srcRect l="61812" t="69600" r="27951" b="24800"/>
          <a:stretch/>
        </p:blipFill>
        <p:spPr>
          <a:xfrm>
            <a:off x="8341461" y="4654196"/>
            <a:ext cx="1404000" cy="432000"/>
          </a:xfrm>
          <a:prstGeom prst="rect">
            <a:avLst/>
          </a:prstGeom>
        </p:spPr>
      </p:pic>
      <p:pic>
        <p:nvPicPr>
          <p:cNvPr id="10" name="图片 9">
            <a:extLst>
              <a:ext uri="{FF2B5EF4-FFF2-40B4-BE49-F238E27FC236}">
                <a16:creationId xmlns:a16="http://schemas.microsoft.com/office/drawing/2014/main" id="{FA4BC66F-2C3E-B5CF-78EE-65A0B2FAE3E5}"/>
              </a:ext>
            </a:extLst>
          </p:cNvPr>
          <p:cNvPicPr>
            <a:picLocks noChangeAspect="1"/>
          </p:cNvPicPr>
          <p:nvPr/>
        </p:nvPicPr>
        <p:blipFill rotWithShape="1">
          <a:blip r:embed="rId4"/>
          <a:srcRect l="46850" t="48600" r="37401" b="41600"/>
          <a:stretch/>
        </p:blipFill>
        <p:spPr>
          <a:xfrm>
            <a:off x="8014890" y="5609577"/>
            <a:ext cx="2057142" cy="720000"/>
          </a:xfrm>
          <a:prstGeom prst="rect">
            <a:avLst/>
          </a:prstGeom>
        </p:spPr>
      </p:pic>
      <p:sp>
        <p:nvSpPr>
          <p:cNvPr id="11" name="文本框 10">
            <a:extLst>
              <a:ext uri="{FF2B5EF4-FFF2-40B4-BE49-F238E27FC236}">
                <a16:creationId xmlns:a16="http://schemas.microsoft.com/office/drawing/2014/main" id="{65D464A2-99EA-F535-1DFC-64267EE01C21}"/>
              </a:ext>
            </a:extLst>
          </p:cNvPr>
          <p:cNvSpPr txBox="1"/>
          <p:nvPr/>
        </p:nvSpPr>
        <p:spPr>
          <a:xfrm>
            <a:off x="6725776" y="1627386"/>
            <a:ext cx="2317686"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FEL Gain</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maximum</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endParaRPr 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DAF82479-3839-D2FC-E785-EFF10FA47A64}"/>
              </a:ext>
            </a:extLst>
          </p:cNvPr>
          <p:cNvSpPr txBox="1"/>
          <p:nvPr/>
        </p:nvSpPr>
        <p:spPr>
          <a:xfrm>
            <a:off x="6753479" y="3776469"/>
            <a:ext cx="5133721" cy="923330"/>
          </a:xfrm>
          <a:prstGeom prst="rect">
            <a:avLst/>
          </a:prstGeom>
          <a:noFill/>
        </p:spPr>
        <p:txBody>
          <a:bodyPr wrap="squar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The rms width of the gain curve is of order unity around its maximum, which translates to a deviation in beam energy:</a:t>
            </a:r>
            <a:endParaRPr 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id="{25E91686-4DD9-BA7D-31F2-0B66A1B51F87}"/>
              </a:ext>
            </a:extLst>
          </p:cNvPr>
          <p:cNvSpPr txBox="1"/>
          <p:nvPr/>
        </p:nvSpPr>
        <p:spPr>
          <a:xfrm>
            <a:off x="6725776" y="2424913"/>
            <a:ext cx="3606757"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And the optimal initial energy offset:</a:t>
            </a:r>
            <a:endParaRPr 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BE686D9F-334B-B930-7388-9AE78C64FD84}"/>
              </a:ext>
            </a:extLst>
          </p:cNvPr>
          <p:cNvSpPr txBox="1"/>
          <p:nvPr/>
        </p:nvSpPr>
        <p:spPr>
          <a:xfrm>
            <a:off x="6753480" y="5116656"/>
            <a:ext cx="5034660" cy="646331"/>
          </a:xfrm>
          <a:prstGeom prst="rect">
            <a:avLst/>
          </a:prstGeom>
          <a:noFill/>
        </p:spPr>
        <p:txBody>
          <a:bodyPr wrap="squar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Using the resonance condition, the frequency width of the gain curve is</a:t>
            </a:r>
            <a:endParaRPr lang="en-US"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5" name="图片 14">
            <a:extLst>
              <a:ext uri="{FF2B5EF4-FFF2-40B4-BE49-F238E27FC236}">
                <a16:creationId xmlns:a16="http://schemas.microsoft.com/office/drawing/2014/main" id="{E2EAD174-1CAE-8078-90F4-AF91B14CBEAD}"/>
              </a:ext>
            </a:extLst>
          </p:cNvPr>
          <p:cNvPicPr>
            <a:picLocks noChangeAspect="1"/>
          </p:cNvPicPr>
          <p:nvPr/>
        </p:nvPicPr>
        <p:blipFill>
          <a:blip r:embed="rId5"/>
          <a:stretch>
            <a:fillRect/>
          </a:stretch>
        </p:blipFill>
        <p:spPr>
          <a:xfrm>
            <a:off x="2510781" y="1530909"/>
            <a:ext cx="1771663" cy="771531"/>
          </a:xfrm>
          <a:prstGeom prst="rect">
            <a:avLst/>
          </a:prstGeom>
        </p:spPr>
      </p:pic>
      <p:sp>
        <p:nvSpPr>
          <p:cNvPr id="3" name="灯片编号占位符 2">
            <a:extLst>
              <a:ext uri="{FF2B5EF4-FFF2-40B4-BE49-F238E27FC236}">
                <a16:creationId xmlns:a16="http://schemas.microsoft.com/office/drawing/2014/main" id="{B1E04427-63FB-D962-BC96-C7237CD94749}"/>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31</a:t>
            </a:fld>
            <a:endParaRPr lang="zh-CN" altLang="en-US"/>
          </a:p>
        </p:txBody>
      </p:sp>
    </p:spTree>
    <p:extLst>
      <p:ext uri="{BB962C8B-B14F-4D97-AF65-F5344CB8AC3E}">
        <p14:creationId xmlns:p14="http://schemas.microsoft.com/office/powerpoint/2010/main" val="371303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8C8E-0FEC-CAD9-2CF5-F408F0F09D9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26BD1F9-F0C0-D8F5-3BDD-1988A6DCB9DB}"/>
              </a:ext>
            </a:extLst>
          </p:cNvPr>
          <p:cNvSpPr>
            <a:spLocks noGrp="1"/>
          </p:cNvSpPr>
          <p:nvPr>
            <p:ph type="title"/>
          </p:nvPr>
        </p:nvSpPr>
        <p:spPr/>
        <p:txBody>
          <a:bodyPr/>
          <a:lstStyle/>
          <a:p>
            <a:r>
              <a:rPr lang="en-US" altLang="zh-CN" dirty="0"/>
              <a:t>Low-gain regime: Saturation</a:t>
            </a:r>
            <a:endParaRPr lang="zh-CN" altLang="en-US" dirty="0"/>
          </a:p>
        </p:txBody>
      </p:sp>
      <p:pic>
        <p:nvPicPr>
          <p:cNvPr id="3" name="图片 2">
            <a:extLst>
              <a:ext uri="{FF2B5EF4-FFF2-40B4-BE49-F238E27FC236}">
                <a16:creationId xmlns:a16="http://schemas.microsoft.com/office/drawing/2014/main" id="{D9527B26-B02C-C80F-1EB0-EBD769B20DBD}"/>
              </a:ext>
            </a:extLst>
          </p:cNvPr>
          <p:cNvPicPr>
            <a:picLocks noChangeAspect="1"/>
          </p:cNvPicPr>
          <p:nvPr/>
        </p:nvPicPr>
        <p:blipFill rotWithShape="1">
          <a:blip r:embed="rId2"/>
          <a:srcRect l="27950" t="31800" r="16138" b="29000"/>
          <a:stretch/>
        </p:blipFill>
        <p:spPr>
          <a:xfrm>
            <a:off x="733228" y="1750624"/>
            <a:ext cx="6017720" cy="2373185"/>
          </a:xfrm>
          <a:prstGeom prst="rect">
            <a:avLst/>
          </a:prstGeom>
        </p:spPr>
      </p:pic>
      <p:sp>
        <p:nvSpPr>
          <p:cNvPr id="16" name="矩形 15">
            <a:extLst>
              <a:ext uri="{FF2B5EF4-FFF2-40B4-BE49-F238E27FC236}">
                <a16:creationId xmlns:a16="http://schemas.microsoft.com/office/drawing/2014/main" id="{F1CED5C6-3398-5F04-51CC-1F5166D221DB}"/>
              </a:ext>
            </a:extLst>
          </p:cNvPr>
          <p:cNvSpPr/>
          <p:nvPr/>
        </p:nvSpPr>
        <p:spPr>
          <a:xfrm>
            <a:off x="956752" y="4451813"/>
            <a:ext cx="5670568" cy="1477328"/>
          </a:xfrm>
          <a:prstGeom prst="rect">
            <a:avLst/>
          </a:prstGeom>
        </p:spPr>
        <p:txBody>
          <a:bodyPr wrap="square">
            <a:spAutoFit/>
          </a:bodyPr>
          <a:lstStyle/>
          <a:p>
            <a:pPr algn="just"/>
            <a:r>
              <a:rPr lang="en-US" altLang="zh-CN" dirty="0">
                <a:solidFill>
                  <a:srgbClr val="000000"/>
                </a:solidFill>
                <a:latin typeface="Times New Roman" panose="02020603050405020304" pitchFamily="18" charset="0"/>
                <a:ea typeface="+mn-ea"/>
                <a:cs typeface="Times New Roman" panose="02020603050405020304" pitchFamily="18" charset="0"/>
              </a:rPr>
              <a:t>Numerical illustrations of longitudinal phase space at the beginning (a), middle (b), and end (c) of the undulator for a saturated FEL oscillator. The dashed lines show the </a:t>
            </a:r>
            <a:r>
              <a:rPr lang="en-US" altLang="zh-CN" dirty="0" err="1">
                <a:solidFill>
                  <a:srgbClr val="000000"/>
                </a:solidFill>
                <a:latin typeface="Times New Roman" panose="02020603050405020304" pitchFamily="18" charset="0"/>
                <a:ea typeface="+mn-ea"/>
                <a:cs typeface="Times New Roman" panose="02020603050405020304" pitchFamily="18" charset="0"/>
              </a:rPr>
              <a:t>separatrix</a:t>
            </a:r>
            <a:r>
              <a:rPr lang="en-US" altLang="zh-CN" dirty="0">
                <a:solidFill>
                  <a:srgbClr val="000000"/>
                </a:solidFill>
                <a:latin typeface="Times New Roman" panose="02020603050405020304" pitchFamily="18" charset="0"/>
                <a:ea typeface="+mn-ea"/>
                <a:cs typeface="Times New Roman" panose="02020603050405020304" pitchFamily="18" charset="0"/>
              </a:rPr>
              <a:t> of the bucket, while the beam is initially centered at the optimal energy for gain defined by </a:t>
            </a:r>
            <a:r>
              <a:rPr lang="en-US" altLang="zh-CN" i="1" dirty="0" err="1">
                <a:solidFill>
                  <a:srgbClr val="000000"/>
                </a:solidFill>
                <a:latin typeface="Times New Roman" panose="02020603050405020304" pitchFamily="18" charset="0"/>
                <a:ea typeface="+mn-ea"/>
                <a:cs typeface="Times New Roman" panose="02020603050405020304" pitchFamily="18" charset="0"/>
              </a:rPr>
              <a:t>k</a:t>
            </a:r>
            <a:r>
              <a:rPr lang="en-US" altLang="zh-CN" baseline="-25000" dirty="0" err="1">
                <a:solidFill>
                  <a:srgbClr val="000000"/>
                </a:solidFill>
                <a:latin typeface="Times New Roman" panose="02020603050405020304" pitchFamily="18" charset="0"/>
                <a:ea typeface="+mn-ea"/>
                <a:cs typeface="Times New Roman" panose="02020603050405020304" pitchFamily="18" charset="0"/>
              </a:rPr>
              <a:t>u</a:t>
            </a:r>
            <a:r>
              <a:rPr lang="en-US" altLang="zh-CN" i="1" dirty="0" err="1">
                <a:solidFill>
                  <a:srgbClr val="000000"/>
                </a:solidFill>
                <a:latin typeface="Times New Roman" panose="02020603050405020304" pitchFamily="18" charset="0"/>
                <a:ea typeface="+mn-ea"/>
                <a:cs typeface="Times New Roman" panose="02020603050405020304" pitchFamily="18" charset="0"/>
              </a:rPr>
              <a:t>L</a:t>
            </a:r>
            <a:r>
              <a:rPr lang="en-US" altLang="zh-CN" baseline="-25000" dirty="0" err="1">
                <a:solidFill>
                  <a:srgbClr val="000000"/>
                </a:solidFill>
                <a:latin typeface="Times New Roman" panose="02020603050405020304" pitchFamily="18" charset="0"/>
                <a:ea typeface="+mn-ea"/>
                <a:cs typeface="Times New Roman" panose="02020603050405020304" pitchFamily="18" charset="0"/>
              </a:rPr>
              <a:t>u</a:t>
            </a:r>
            <a:r>
              <a:rPr lang="el-GR" altLang="zh-CN" i="1" dirty="0">
                <a:solidFill>
                  <a:srgbClr val="000000"/>
                </a:solidFill>
                <a:latin typeface="Times New Roman" panose="02020603050405020304" pitchFamily="18" charset="0"/>
                <a:ea typeface="+mn-ea"/>
                <a:cs typeface="Times New Roman" panose="02020603050405020304" pitchFamily="18" charset="0"/>
              </a:rPr>
              <a:t>η</a:t>
            </a:r>
            <a:r>
              <a:rPr lang="el-GR" altLang="zh-CN" dirty="0">
                <a:solidFill>
                  <a:srgbClr val="000000"/>
                </a:solidFill>
                <a:latin typeface="Times New Roman" panose="02020603050405020304" pitchFamily="18" charset="0"/>
                <a:ea typeface="+mn-ea"/>
                <a:cs typeface="Times New Roman" panose="02020603050405020304" pitchFamily="18" charset="0"/>
              </a:rPr>
              <a:t> ≈ 1.3</a:t>
            </a:r>
            <a:endParaRPr lang="zh-CN" altLang="en-US" dirty="0">
              <a:solidFill>
                <a:srgbClr val="000000"/>
              </a:solidFill>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id="{EA20570B-5D5D-9185-EEAB-3E8C0CD9DF39}"/>
              </a:ext>
            </a:extLst>
          </p:cNvPr>
          <p:cNvPicPr>
            <a:picLocks noChangeAspect="1"/>
          </p:cNvPicPr>
          <p:nvPr/>
        </p:nvPicPr>
        <p:blipFill rotWithShape="1">
          <a:blip r:embed="rId3"/>
          <a:srcRect l="47238" t="54200" r="38687" b="38650"/>
          <a:stretch/>
        </p:blipFill>
        <p:spPr>
          <a:xfrm>
            <a:off x="8043643" y="2254075"/>
            <a:ext cx="1890000" cy="540000"/>
          </a:xfrm>
          <a:prstGeom prst="rect">
            <a:avLst/>
          </a:prstGeom>
        </p:spPr>
      </p:pic>
      <p:pic>
        <p:nvPicPr>
          <p:cNvPr id="18" name="图片 17">
            <a:extLst>
              <a:ext uri="{FF2B5EF4-FFF2-40B4-BE49-F238E27FC236}">
                <a16:creationId xmlns:a16="http://schemas.microsoft.com/office/drawing/2014/main" id="{4D7DBA07-B2A7-1E39-9D50-8426B805D3CE}"/>
              </a:ext>
            </a:extLst>
          </p:cNvPr>
          <p:cNvPicPr>
            <a:picLocks noChangeAspect="1"/>
          </p:cNvPicPr>
          <p:nvPr/>
        </p:nvPicPr>
        <p:blipFill rotWithShape="1">
          <a:blip r:embed="rId3"/>
          <a:srcRect l="39117" t="71760" r="29525" b="18384"/>
          <a:stretch>
            <a:fillRect/>
          </a:stretch>
        </p:blipFill>
        <p:spPr>
          <a:xfrm>
            <a:off x="7097198" y="3105200"/>
            <a:ext cx="4029274" cy="712420"/>
          </a:xfrm>
          <a:prstGeom prst="rect">
            <a:avLst/>
          </a:prstGeom>
        </p:spPr>
      </p:pic>
      <p:sp>
        <p:nvSpPr>
          <p:cNvPr id="19" name="文本框 18">
            <a:extLst>
              <a:ext uri="{FF2B5EF4-FFF2-40B4-BE49-F238E27FC236}">
                <a16:creationId xmlns:a16="http://schemas.microsoft.com/office/drawing/2014/main" id="{10CE9F2C-9832-FFAD-3729-46B78CA77D8B}"/>
              </a:ext>
            </a:extLst>
          </p:cNvPr>
          <p:cNvSpPr txBox="1"/>
          <p:nvPr/>
        </p:nvSpPr>
        <p:spPr>
          <a:xfrm>
            <a:off x="6927014" y="1607744"/>
            <a:ext cx="4975426" cy="646331"/>
          </a:xfrm>
          <a:prstGeom prst="rect">
            <a:avLst/>
          </a:prstGeom>
          <a:noFill/>
        </p:spPr>
        <p:txBody>
          <a:bodyPr wrap="squar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Maximum energy exchange will occur at particle motion from the top to bottom of the phase space:</a:t>
            </a:r>
          </a:p>
        </p:txBody>
      </p:sp>
      <p:sp>
        <p:nvSpPr>
          <p:cNvPr id="20" name="文本框 19">
            <a:extLst>
              <a:ext uri="{FF2B5EF4-FFF2-40B4-BE49-F238E27FC236}">
                <a16:creationId xmlns:a16="http://schemas.microsoft.com/office/drawing/2014/main" id="{FECE946E-45E0-30F1-7D2D-578D2CAC769A}"/>
              </a:ext>
            </a:extLst>
          </p:cNvPr>
          <p:cNvSpPr txBox="1"/>
          <p:nvPr/>
        </p:nvSpPr>
        <p:spPr>
          <a:xfrm>
            <a:off x="7355959" y="3869507"/>
            <a:ext cx="3633670" cy="276999"/>
          </a:xfrm>
          <a:prstGeom prst="rect">
            <a:avLst/>
          </a:prstGeom>
          <a:noFill/>
        </p:spPr>
        <p:txBody>
          <a:bodyPr wrap="square" lIns="0" tIns="0" rIns="0" bIns="0"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efficiency of an FEL oscillator</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6525112-EA4A-F0E4-1612-B36E95C33C66}"/>
                  </a:ext>
                </a:extLst>
              </p:cNvPr>
              <p:cNvSpPr txBox="1"/>
              <p:nvPr/>
            </p:nvSpPr>
            <p:spPr>
              <a:xfrm>
                <a:off x="8167848" y="4303847"/>
                <a:ext cx="1765795"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𝜂</m:t>
                          </m:r>
                        </m:e>
                        <m:sub>
                          <m:r>
                            <a:rPr lang="en-US" altLang="zh-CN" b="0" i="1" smtClean="0">
                              <a:latin typeface="Cambria Math" panose="02040503050406030204" pitchFamily="18" charset="0"/>
                            </a:rPr>
                            <m:t>𝑚𝑎𝑥</m:t>
                          </m:r>
                        </m:sub>
                      </m:sSub>
                      <m:r>
                        <a:rPr lang="en-US" altLang="zh-CN" i="1">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2</m:t>
                              </m:r>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𝑢</m:t>
                              </m:r>
                            </m:sub>
                          </m:sSub>
                        </m:den>
                      </m:f>
                    </m:oMath>
                  </m:oMathPara>
                </a14:m>
                <a:endParaRPr lang="zh-CN" altLang="en-US" dirty="0"/>
              </a:p>
            </p:txBody>
          </p:sp>
        </mc:Choice>
        <mc:Fallback xmlns="">
          <p:sp>
            <p:nvSpPr>
              <p:cNvPr id="23" name="文本框 22">
                <a:extLst>
                  <a:ext uri="{FF2B5EF4-FFF2-40B4-BE49-F238E27FC236}">
                    <a16:creationId xmlns:a16="http://schemas.microsoft.com/office/drawing/2014/main" id="{06525112-EA4A-F0E4-1612-B36E95C33C66}"/>
                  </a:ext>
                </a:extLst>
              </p:cNvPr>
              <p:cNvSpPr txBox="1">
                <a:spLocks noRot="1" noChangeAspect="1" noMove="1" noResize="1" noEditPoints="1" noAdjustHandles="1" noChangeArrowheads="1" noChangeShapeType="1" noTextEdit="1"/>
              </p:cNvSpPr>
              <p:nvPr/>
            </p:nvSpPr>
            <p:spPr>
              <a:xfrm>
                <a:off x="8167848" y="4303847"/>
                <a:ext cx="1765795" cy="659540"/>
              </a:xfrm>
              <a:prstGeom prst="rect">
                <a:avLst/>
              </a:prstGeom>
              <a:blipFill>
                <a:blip r:embed="rId4"/>
                <a:stretch>
                  <a:fillRect/>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CFEAA324-7E3F-7578-D2D2-AA4E2F526B7C}"/>
              </a:ext>
            </a:extLst>
          </p:cNvPr>
          <p:cNvSpPr txBox="1"/>
          <p:nvPr/>
        </p:nvSpPr>
        <p:spPr>
          <a:xfrm>
            <a:off x="6927014" y="2715740"/>
            <a:ext cx="4975426" cy="369332"/>
          </a:xfrm>
          <a:prstGeom prst="rect">
            <a:avLst/>
          </a:prstGeom>
          <a:noFill/>
        </p:spPr>
        <p:txBody>
          <a:bodyPr wrap="squar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electron contribution to the optical energy:</a:t>
            </a:r>
          </a:p>
        </p:txBody>
      </p:sp>
      <p:sp>
        <p:nvSpPr>
          <p:cNvPr id="25" name="文本框 24">
            <a:extLst>
              <a:ext uri="{FF2B5EF4-FFF2-40B4-BE49-F238E27FC236}">
                <a16:creationId xmlns:a16="http://schemas.microsoft.com/office/drawing/2014/main" id="{E39361D8-A7CF-F1D3-868C-FB1E1DB1F770}"/>
              </a:ext>
            </a:extLst>
          </p:cNvPr>
          <p:cNvSpPr txBox="1"/>
          <p:nvPr/>
        </p:nvSpPr>
        <p:spPr>
          <a:xfrm>
            <a:off x="7028300" y="4913478"/>
            <a:ext cx="4759840" cy="553998"/>
          </a:xfrm>
          <a:prstGeom prst="rect">
            <a:avLst/>
          </a:prstGeom>
          <a:noFill/>
        </p:spPr>
        <p:txBody>
          <a:bodyPr wrap="square" lIns="0" tIns="0" rIns="0" bIns="0"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ideal output power for FEL oscillator can be estimated:</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文本框 22">
                <a:extLst>
                  <a:ext uri="{FF2B5EF4-FFF2-40B4-BE49-F238E27FC236}">
                    <a16:creationId xmlns:a16="http://schemas.microsoft.com/office/drawing/2014/main" id="{06525112-EA4A-F0E4-1612-B36E95C33C66}"/>
                  </a:ext>
                </a:extLst>
              </p:cNvPr>
              <p:cNvSpPr txBox="1"/>
              <p:nvPr/>
            </p:nvSpPr>
            <p:spPr>
              <a:xfrm>
                <a:off x="7930450" y="5269601"/>
                <a:ext cx="2484687" cy="659540"/>
              </a:xfrm>
              <a:prstGeom prst="rect">
                <a:avLst/>
              </a:prstGeom>
              <a:noFill/>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14:m>
                  <m:oMathPara xmlns:m="http://schemas.openxmlformats.org/officeDocument/2006/math">
                    <m:oMathParaPr>
                      <m:jc m:val="centerGroup"/>
                    </m:oMathParaPr>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rPr>
                        <m:t>Δ</m:t>
                      </m:r>
                      <m:r>
                        <a:rPr lang="en-US" altLang="zh-CN" i="1" smtClean="0">
                          <a:latin typeface="Cambria Math" panose="02040503050406030204" pitchFamily="18" charset="0"/>
                        </a:rPr>
                        <m:t>𝑃</m:t>
                      </m:r>
                      <m:r>
                        <a:rPr lang="en-US" altLang="zh-CN" i="1">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2</m:t>
                              </m:r>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𝑢</m:t>
                              </m:r>
                            </m:sub>
                          </m:sSub>
                        </m:den>
                      </m:f>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𝑏𝑒𝑎𝑚</m:t>
                          </m:r>
                        </m:sub>
                      </m:sSub>
                    </m:oMath>
                  </m:oMathPara>
                </a14:m>
                <a:endParaRPr lang="zh-CN" altLang="en-US" dirty="0"/>
              </a:p>
            </p:txBody>
          </p:sp>
        </mc:Choice>
        <mc:Fallback xmlns="">
          <p:sp>
            <p:nvSpPr>
              <p:cNvPr id="26" name="文本框 22">
                <a:extLst>
                  <a:ext uri="{FF2B5EF4-FFF2-40B4-BE49-F238E27FC236}">
                    <a16:creationId xmlns:a16="http://schemas.microsoft.com/office/drawing/2014/main" id="{06525112-EA4A-F0E4-1612-B36E95C33C66}"/>
                  </a:ext>
                </a:extLst>
              </p:cNvPr>
              <p:cNvSpPr txBox="1">
                <a:spLocks noRot="1" noChangeAspect="1" noMove="1" noResize="1" noEditPoints="1" noAdjustHandles="1" noChangeArrowheads="1" noChangeShapeType="1" noTextEdit="1"/>
              </p:cNvSpPr>
              <p:nvPr/>
            </p:nvSpPr>
            <p:spPr>
              <a:xfrm>
                <a:off x="7930450" y="5269601"/>
                <a:ext cx="2484687" cy="659540"/>
              </a:xfrm>
              <a:prstGeom prst="rect">
                <a:avLst/>
              </a:prstGeom>
              <a:blipFill>
                <a:blip r:embed="rId5"/>
                <a:stretch>
                  <a:fillRect/>
                </a:stretch>
              </a:blipFill>
            </p:spPr>
            <p:txBody>
              <a:bodyPr/>
              <a:lstStyle/>
              <a:p>
                <a:r>
                  <a:rPr lang="zh-CN" altLang="en-US">
                    <a:noFill/>
                  </a:rPr>
                  <a:t> </a:t>
                </a:r>
              </a:p>
            </p:txBody>
          </p:sp>
        </mc:Fallback>
      </mc:AlternateContent>
      <p:sp>
        <p:nvSpPr>
          <p:cNvPr id="27" name="文本框 26">
            <a:extLst>
              <a:ext uri="{FF2B5EF4-FFF2-40B4-BE49-F238E27FC236}">
                <a16:creationId xmlns:a16="http://schemas.microsoft.com/office/drawing/2014/main" id="{FD2AA466-5F7D-0917-DDD6-B6C23C1A2190}"/>
              </a:ext>
            </a:extLst>
          </p:cNvPr>
          <p:cNvSpPr txBox="1"/>
          <p:nvPr/>
        </p:nvSpPr>
        <p:spPr>
          <a:xfrm>
            <a:off x="2237406" y="6062050"/>
            <a:ext cx="6353021" cy="369332"/>
          </a:xfrm>
          <a:prstGeom prst="rect">
            <a:avLst/>
          </a:prstGeom>
          <a:noFill/>
        </p:spPr>
        <p:txBody>
          <a:bodyPr wrap="none" rtlCol="0">
            <a:spAutoFit/>
          </a:bodyPr>
          <a:lstStyle/>
          <a:p>
            <a:r>
              <a:rPr lang="en-US" altLang="zh-CN" i="1" dirty="0"/>
              <a:t>Note of FELO: low-gain saturation              cavity saturation  </a:t>
            </a:r>
            <a:endParaRPr lang="zh-CN" altLang="en-US" i="1" dirty="0"/>
          </a:p>
        </p:txBody>
      </p:sp>
      <p:sp>
        <p:nvSpPr>
          <p:cNvPr id="30" name="箭头: 左右 29">
            <a:extLst>
              <a:ext uri="{FF2B5EF4-FFF2-40B4-BE49-F238E27FC236}">
                <a16:creationId xmlns:a16="http://schemas.microsoft.com/office/drawing/2014/main" id="{47B9B4DE-3B56-4CB5-7206-F29A14A19173}"/>
              </a:ext>
            </a:extLst>
          </p:cNvPr>
          <p:cNvSpPr/>
          <p:nvPr/>
        </p:nvSpPr>
        <p:spPr>
          <a:xfrm>
            <a:off x="6088701" y="6195614"/>
            <a:ext cx="361380" cy="15878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a:extLst>
              <a:ext uri="{FF2B5EF4-FFF2-40B4-BE49-F238E27FC236}">
                <a16:creationId xmlns:a16="http://schemas.microsoft.com/office/drawing/2014/main" id="{3746F625-566C-0051-DF83-76E42171B54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32</a:t>
            </a:fld>
            <a:endParaRPr lang="zh-CN" altLang="en-US"/>
          </a:p>
        </p:txBody>
      </p:sp>
    </p:spTree>
    <p:extLst>
      <p:ext uri="{BB962C8B-B14F-4D97-AF65-F5344CB8AC3E}">
        <p14:creationId xmlns:p14="http://schemas.microsoft.com/office/powerpoint/2010/main" val="4192749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C302915-B44E-166A-36FD-17424A8D4418}"/>
              </a:ext>
            </a:extLst>
          </p:cNvPr>
          <p:cNvSpPr>
            <a:spLocks noGrp="1"/>
          </p:cNvSpPr>
          <p:nvPr>
            <p:ph type="title"/>
          </p:nvPr>
        </p:nvSpPr>
        <p:spPr/>
        <p:txBody>
          <a:bodyPr/>
          <a:lstStyle/>
          <a:p>
            <a:r>
              <a:rPr lang="en-US" altLang="zh-CN" dirty="0"/>
              <a:t>High gain FEL theory</a:t>
            </a:r>
            <a:endParaRPr lang="zh-CN" altLang="en-US" dirty="0"/>
          </a:p>
        </p:txBody>
      </p:sp>
    </p:spTree>
    <p:extLst>
      <p:ext uri="{BB962C8B-B14F-4D97-AF65-F5344CB8AC3E}">
        <p14:creationId xmlns:p14="http://schemas.microsoft.com/office/powerpoint/2010/main" val="1676153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E91253-672B-B2EA-5CFB-7ADCEB2D8715}"/>
              </a:ext>
            </a:extLst>
          </p:cNvPr>
          <p:cNvSpPr>
            <a:spLocks noGrp="1"/>
          </p:cNvSpPr>
          <p:nvPr>
            <p:ph type="title"/>
          </p:nvPr>
        </p:nvSpPr>
        <p:spPr/>
        <p:txBody>
          <a:bodyPr/>
          <a:lstStyle/>
          <a:p>
            <a:r>
              <a:rPr lang="en-US" altLang="zh-CN" dirty="0"/>
              <a:t>High-gain regime</a:t>
            </a:r>
            <a:endParaRPr lang="zh-CN" altLang="en-US" dirty="0"/>
          </a:p>
        </p:txBody>
      </p:sp>
      <p:pic>
        <p:nvPicPr>
          <p:cNvPr id="4" name="Picture 3">
            <a:extLst>
              <a:ext uri="{FF2B5EF4-FFF2-40B4-BE49-F238E27FC236}">
                <a16:creationId xmlns:a16="http://schemas.microsoft.com/office/drawing/2014/main" id="{901C0584-A1BB-F17C-E194-97E3F0AD6EB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208" r="10010"/>
          <a:stretch/>
        </p:blipFill>
        <p:spPr bwMode="auto">
          <a:xfrm>
            <a:off x="6313420" y="3146382"/>
            <a:ext cx="4932117" cy="2999803"/>
          </a:xfrm>
          <a:prstGeom prst="rect">
            <a:avLst/>
          </a:prstGeom>
          <a:noFill/>
          <a:ln w="9525">
            <a:noFill/>
            <a:miter lim="800000"/>
            <a:headEnd/>
            <a:tailEnd/>
          </a:ln>
          <a:effectLst/>
        </p:spPr>
      </p:pic>
      <p:grpSp>
        <p:nvGrpSpPr>
          <p:cNvPr id="6" name="组合 5">
            <a:extLst>
              <a:ext uri="{FF2B5EF4-FFF2-40B4-BE49-F238E27FC236}">
                <a16:creationId xmlns:a16="http://schemas.microsoft.com/office/drawing/2014/main" id="{12F339AF-1C7E-1CBC-BDD5-63DFFA3F77F5}"/>
              </a:ext>
            </a:extLst>
          </p:cNvPr>
          <p:cNvGrpSpPr/>
          <p:nvPr/>
        </p:nvGrpSpPr>
        <p:grpSpPr>
          <a:xfrm>
            <a:off x="6556876" y="1786860"/>
            <a:ext cx="4608496" cy="288000"/>
            <a:chOff x="494976" y="2060848"/>
            <a:chExt cx="4608496" cy="288000"/>
          </a:xfrm>
        </p:grpSpPr>
        <p:sp>
          <p:nvSpPr>
            <p:cNvPr id="52" name="Rectangle 3">
              <a:extLst>
                <a:ext uri="{FF2B5EF4-FFF2-40B4-BE49-F238E27FC236}">
                  <a16:creationId xmlns:a16="http://schemas.microsoft.com/office/drawing/2014/main" id="{96F9D2BB-DA40-99AE-74E3-0BF29F0D004F}"/>
                </a:ext>
              </a:extLst>
            </p:cNvPr>
            <p:cNvSpPr/>
            <p:nvPr/>
          </p:nvSpPr>
          <p:spPr>
            <a:xfrm>
              <a:off x="2799232"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53" name="Rectangle 4">
              <a:extLst>
                <a:ext uri="{FF2B5EF4-FFF2-40B4-BE49-F238E27FC236}">
                  <a16:creationId xmlns:a16="http://schemas.microsoft.com/office/drawing/2014/main" id="{56A7A74B-D64E-BBB3-DB79-2346892108CF}"/>
                </a:ext>
              </a:extLst>
            </p:cNvPr>
            <p:cNvSpPr/>
            <p:nvPr/>
          </p:nvSpPr>
          <p:spPr>
            <a:xfrm>
              <a:off x="2943248"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54" name="Rectangle 5">
              <a:extLst>
                <a:ext uri="{FF2B5EF4-FFF2-40B4-BE49-F238E27FC236}">
                  <a16:creationId xmlns:a16="http://schemas.microsoft.com/office/drawing/2014/main" id="{18360856-F9E1-4D7C-109F-978BC5B0C7EF}"/>
                </a:ext>
              </a:extLst>
            </p:cNvPr>
            <p:cNvSpPr/>
            <p:nvPr/>
          </p:nvSpPr>
          <p:spPr>
            <a:xfrm>
              <a:off x="3087264"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55" name="Rectangle 6">
              <a:extLst>
                <a:ext uri="{FF2B5EF4-FFF2-40B4-BE49-F238E27FC236}">
                  <a16:creationId xmlns:a16="http://schemas.microsoft.com/office/drawing/2014/main" id="{1FE9D18A-8ABE-78E8-A491-6EAE2A83651B}"/>
                </a:ext>
              </a:extLst>
            </p:cNvPr>
            <p:cNvSpPr/>
            <p:nvPr/>
          </p:nvSpPr>
          <p:spPr>
            <a:xfrm>
              <a:off x="3231280"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56" name="Rectangle 7">
              <a:extLst>
                <a:ext uri="{FF2B5EF4-FFF2-40B4-BE49-F238E27FC236}">
                  <a16:creationId xmlns:a16="http://schemas.microsoft.com/office/drawing/2014/main" id="{33F4D1C3-4505-FF3C-BF1E-2B03B9815F5B}"/>
                </a:ext>
              </a:extLst>
            </p:cNvPr>
            <p:cNvSpPr/>
            <p:nvPr/>
          </p:nvSpPr>
          <p:spPr>
            <a:xfrm>
              <a:off x="2223168"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57" name="Rectangle 8">
              <a:extLst>
                <a:ext uri="{FF2B5EF4-FFF2-40B4-BE49-F238E27FC236}">
                  <a16:creationId xmlns:a16="http://schemas.microsoft.com/office/drawing/2014/main" id="{17417109-6C3D-F306-2B2E-FB94D5F7D041}"/>
                </a:ext>
              </a:extLst>
            </p:cNvPr>
            <p:cNvSpPr/>
            <p:nvPr/>
          </p:nvSpPr>
          <p:spPr>
            <a:xfrm>
              <a:off x="2367184"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58" name="Rectangle 9">
              <a:extLst>
                <a:ext uri="{FF2B5EF4-FFF2-40B4-BE49-F238E27FC236}">
                  <a16:creationId xmlns:a16="http://schemas.microsoft.com/office/drawing/2014/main" id="{D1CE7318-5795-F14D-06A4-0BA75032EC08}"/>
                </a:ext>
              </a:extLst>
            </p:cNvPr>
            <p:cNvSpPr/>
            <p:nvPr/>
          </p:nvSpPr>
          <p:spPr>
            <a:xfrm>
              <a:off x="2511200"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59" name="Rectangle 10">
              <a:extLst>
                <a:ext uri="{FF2B5EF4-FFF2-40B4-BE49-F238E27FC236}">
                  <a16:creationId xmlns:a16="http://schemas.microsoft.com/office/drawing/2014/main" id="{48B0ACDD-B2C0-E934-CBB0-250F79EA9BFA}"/>
                </a:ext>
              </a:extLst>
            </p:cNvPr>
            <p:cNvSpPr/>
            <p:nvPr/>
          </p:nvSpPr>
          <p:spPr>
            <a:xfrm>
              <a:off x="2655216"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60" name="Rectangle 11">
              <a:extLst>
                <a:ext uri="{FF2B5EF4-FFF2-40B4-BE49-F238E27FC236}">
                  <a16:creationId xmlns:a16="http://schemas.microsoft.com/office/drawing/2014/main" id="{F048669E-8424-D595-BD62-924F1515BF54}"/>
                </a:ext>
              </a:extLst>
            </p:cNvPr>
            <p:cNvSpPr/>
            <p:nvPr/>
          </p:nvSpPr>
          <p:spPr>
            <a:xfrm>
              <a:off x="1647104"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61" name="Rectangle 12">
              <a:extLst>
                <a:ext uri="{FF2B5EF4-FFF2-40B4-BE49-F238E27FC236}">
                  <a16:creationId xmlns:a16="http://schemas.microsoft.com/office/drawing/2014/main" id="{9C741A22-5F83-68D7-F1F4-7BDD4187D6EC}"/>
                </a:ext>
              </a:extLst>
            </p:cNvPr>
            <p:cNvSpPr/>
            <p:nvPr/>
          </p:nvSpPr>
          <p:spPr>
            <a:xfrm>
              <a:off x="1791120"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62" name="Rectangle 13">
              <a:extLst>
                <a:ext uri="{FF2B5EF4-FFF2-40B4-BE49-F238E27FC236}">
                  <a16:creationId xmlns:a16="http://schemas.microsoft.com/office/drawing/2014/main" id="{36D96E26-7096-E08D-907B-D64C172BEFFC}"/>
                </a:ext>
              </a:extLst>
            </p:cNvPr>
            <p:cNvSpPr/>
            <p:nvPr/>
          </p:nvSpPr>
          <p:spPr>
            <a:xfrm>
              <a:off x="1935136"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63" name="Rectangle 14">
              <a:extLst>
                <a:ext uri="{FF2B5EF4-FFF2-40B4-BE49-F238E27FC236}">
                  <a16:creationId xmlns:a16="http://schemas.microsoft.com/office/drawing/2014/main" id="{CAC0B470-4278-659F-F6A3-D6CB34171EB1}"/>
                </a:ext>
              </a:extLst>
            </p:cNvPr>
            <p:cNvSpPr/>
            <p:nvPr/>
          </p:nvSpPr>
          <p:spPr>
            <a:xfrm>
              <a:off x="2079152"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64" name="Rectangle 15">
              <a:extLst>
                <a:ext uri="{FF2B5EF4-FFF2-40B4-BE49-F238E27FC236}">
                  <a16:creationId xmlns:a16="http://schemas.microsoft.com/office/drawing/2014/main" id="{06035891-5902-081B-429E-32B3D66A3BB4}"/>
                </a:ext>
              </a:extLst>
            </p:cNvPr>
            <p:cNvSpPr/>
            <p:nvPr/>
          </p:nvSpPr>
          <p:spPr>
            <a:xfrm>
              <a:off x="1071040"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65" name="Rectangle 16">
              <a:extLst>
                <a:ext uri="{FF2B5EF4-FFF2-40B4-BE49-F238E27FC236}">
                  <a16:creationId xmlns:a16="http://schemas.microsoft.com/office/drawing/2014/main" id="{1ACCDC86-4B2C-71D1-AD5A-D61480979AB3}"/>
                </a:ext>
              </a:extLst>
            </p:cNvPr>
            <p:cNvSpPr/>
            <p:nvPr/>
          </p:nvSpPr>
          <p:spPr>
            <a:xfrm>
              <a:off x="1215056"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66" name="Rectangle 17">
              <a:extLst>
                <a:ext uri="{FF2B5EF4-FFF2-40B4-BE49-F238E27FC236}">
                  <a16:creationId xmlns:a16="http://schemas.microsoft.com/office/drawing/2014/main" id="{F9DE9168-D7DC-F43F-A997-6E7E1D749B21}"/>
                </a:ext>
              </a:extLst>
            </p:cNvPr>
            <p:cNvSpPr/>
            <p:nvPr/>
          </p:nvSpPr>
          <p:spPr>
            <a:xfrm>
              <a:off x="1359072"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67" name="Rectangle 18">
              <a:extLst>
                <a:ext uri="{FF2B5EF4-FFF2-40B4-BE49-F238E27FC236}">
                  <a16:creationId xmlns:a16="http://schemas.microsoft.com/office/drawing/2014/main" id="{9BD90CEF-EE1F-0BB0-A2CB-5FC2A8EB3EE6}"/>
                </a:ext>
              </a:extLst>
            </p:cNvPr>
            <p:cNvSpPr/>
            <p:nvPr/>
          </p:nvSpPr>
          <p:spPr>
            <a:xfrm>
              <a:off x="1503088"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68" name="Rectangle 19">
              <a:extLst>
                <a:ext uri="{FF2B5EF4-FFF2-40B4-BE49-F238E27FC236}">
                  <a16:creationId xmlns:a16="http://schemas.microsoft.com/office/drawing/2014/main" id="{0A3CA03D-5214-2316-34B4-6ECF7004E6C7}"/>
                </a:ext>
              </a:extLst>
            </p:cNvPr>
            <p:cNvSpPr/>
            <p:nvPr/>
          </p:nvSpPr>
          <p:spPr>
            <a:xfrm>
              <a:off x="494976"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69" name="Rectangle 20">
              <a:extLst>
                <a:ext uri="{FF2B5EF4-FFF2-40B4-BE49-F238E27FC236}">
                  <a16:creationId xmlns:a16="http://schemas.microsoft.com/office/drawing/2014/main" id="{0CA5F901-51B8-C2A9-CB1B-C04562AA1E30}"/>
                </a:ext>
              </a:extLst>
            </p:cNvPr>
            <p:cNvSpPr/>
            <p:nvPr/>
          </p:nvSpPr>
          <p:spPr>
            <a:xfrm>
              <a:off x="638992"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70" name="Rectangle 21">
              <a:extLst>
                <a:ext uri="{FF2B5EF4-FFF2-40B4-BE49-F238E27FC236}">
                  <a16:creationId xmlns:a16="http://schemas.microsoft.com/office/drawing/2014/main" id="{561D82AE-C1BB-CDB5-07FA-3267E88F0C6C}"/>
                </a:ext>
              </a:extLst>
            </p:cNvPr>
            <p:cNvSpPr/>
            <p:nvPr/>
          </p:nvSpPr>
          <p:spPr>
            <a:xfrm>
              <a:off x="783008"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71" name="Rectangle 22">
              <a:extLst>
                <a:ext uri="{FF2B5EF4-FFF2-40B4-BE49-F238E27FC236}">
                  <a16:creationId xmlns:a16="http://schemas.microsoft.com/office/drawing/2014/main" id="{5852761C-6EB4-07DA-2442-C43479FF2AB9}"/>
                </a:ext>
              </a:extLst>
            </p:cNvPr>
            <p:cNvSpPr/>
            <p:nvPr/>
          </p:nvSpPr>
          <p:spPr>
            <a:xfrm>
              <a:off x="927024"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72" name="Rectangle 43">
              <a:extLst>
                <a:ext uri="{FF2B5EF4-FFF2-40B4-BE49-F238E27FC236}">
                  <a16:creationId xmlns:a16="http://schemas.microsoft.com/office/drawing/2014/main" id="{C7C5B4B1-F6E1-EF5A-E12C-9E19C2099A84}"/>
                </a:ext>
              </a:extLst>
            </p:cNvPr>
            <p:cNvSpPr/>
            <p:nvPr/>
          </p:nvSpPr>
          <p:spPr>
            <a:xfrm>
              <a:off x="4527424"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73" name="Rectangle 44">
              <a:extLst>
                <a:ext uri="{FF2B5EF4-FFF2-40B4-BE49-F238E27FC236}">
                  <a16:creationId xmlns:a16="http://schemas.microsoft.com/office/drawing/2014/main" id="{27F1B9BC-9906-3627-45EB-32CEDBD0D4A8}"/>
                </a:ext>
              </a:extLst>
            </p:cNvPr>
            <p:cNvSpPr/>
            <p:nvPr/>
          </p:nvSpPr>
          <p:spPr>
            <a:xfrm>
              <a:off x="4671440"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74" name="Rectangle 45">
              <a:extLst>
                <a:ext uri="{FF2B5EF4-FFF2-40B4-BE49-F238E27FC236}">
                  <a16:creationId xmlns:a16="http://schemas.microsoft.com/office/drawing/2014/main" id="{C68F1429-1F50-C22B-3623-FF903E84F65B}"/>
                </a:ext>
              </a:extLst>
            </p:cNvPr>
            <p:cNvSpPr/>
            <p:nvPr/>
          </p:nvSpPr>
          <p:spPr>
            <a:xfrm>
              <a:off x="4815456"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75" name="Rectangle 46">
              <a:extLst>
                <a:ext uri="{FF2B5EF4-FFF2-40B4-BE49-F238E27FC236}">
                  <a16:creationId xmlns:a16="http://schemas.microsoft.com/office/drawing/2014/main" id="{9A300175-CFE4-5B83-37CB-34836B831D7B}"/>
                </a:ext>
              </a:extLst>
            </p:cNvPr>
            <p:cNvSpPr/>
            <p:nvPr/>
          </p:nvSpPr>
          <p:spPr>
            <a:xfrm>
              <a:off x="4959472"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76" name="Rectangle 47">
              <a:extLst>
                <a:ext uri="{FF2B5EF4-FFF2-40B4-BE49-F238E27FC236}">
                  <a16:creationId xmlns:a16="http://schemas.microsoft.com/office/drawing/2014/main" id="{60FC754D-B6D6-76C4-A7E4-70A7E877D735}"/>
                </a:ext>
              </a:extLst>
            </p:cNvPr>
            <p:cNvSpPr/>
            <p:nvPr/>
          </p:nvSpPr>
          <p:spPr>
            <a:xfrm>
              <a:off x="3951360"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77" name="Rectangle 48">
              <a:extLst>
                <a:ext uri="{FF2B5EF4-FFF2-40B4-BE49-F238E27FC236}">
                  <a16:creationId xmlns:a16="http://schemas.microsoft.com/office/drawing/2014/main" id="{C9CDAC83-D79F-9D88-9B67-7F85E36BD77F}"/>
                </a:ext>
              </a:extLst>
            </p:cNvPr>
            <p:cNvSpPr/>
            <p:nvPr/>
          </p:nvSpPr>
          <p:spPr>
            <a:xfrm>
              <a:off x="4095376"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78" name="Rectangle 49">
              <a:extLst>
                <a:ext uri="{FF2B5EF4-FFF2-40B4-BE49-F238E27FC236}">
                  <a16:creationId xmlns:a16="http://schemas.microsoft.com/office/drawing/2014/main" id="{4A46F69B-1DC4-90B5-660A-F35DD6B96C9C}"/>
                </a:ext>
              </a:extLst>
            </p:cNvPr>
            <p:cNvSpPr/>
            <p:nvPr/>
          </p:nvSpPr>
          <p:spPr>
            <a:xfrm>
              <a:off x="4239392"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79" name="Rectangle 50">
              <a:extLst>
                <a:ext uri="{FF2B5EF4-FFF2-40B4-BE49-F238E27FC236}">
                  <a16:creationId xmlns:a16="http://schemas.microsoft.com/office/drawing/2014/main" id="{37C2FA31-65F8-1886-4D8A-FDD8EF09BEB2}"/>
                </a:ext>
              </a:extLst>
            </p:cNvPr>
            <p:cNvSpPr/>
            <p:nvPr/>
          </p:nvSpPr>
          <p:spPr>
            <a:xfrm>
              <a:off x="4383408"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80" name="Rectangle 51">
              <a:extLst>
                <a:ext uri="{FF2B5EF4-FFF2-40B4-BE49-F238E27FC236}">
                  <a16:creationId xmlns:a16="http://schemas.microsoft.com/office/drawing/2014/main" id="{DE03A914-64B4-B013-CBB1-AE0CCC24B943}"/>
                </a:ext>
              </a:extLst>
            </p:cNvPr>
            <p:cNvSpPr/>
            <p:nvPr/>
          </p:nvSpPr>
          <p:spPr>
            <a:xfrm>
              <a:off x="3375296"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81" name="Rectangle 52">
              <a:extLst>
                <a:ext uri="{FF2B5EF4-FFF2-40B4-BE49-F238E27FC236}">
                  <a16:creationId xmlns:a16="http://schemas.microsoft.com/office/drawing/2014/main" id="{EC17E8C6-0CA4-4638-01B7-4D3F9942D8DE}"/>
                </a:ext>
              </a:extLst>
            </p:cNvPr>
            <p:cNvSpPr/>
            <p:nvPr/>
          </p:nvSpPr>
          <p:spPr>
            <a:xfrm>
              <a:off x="3519312"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82" name="Rectangle 53">
              <a:extLst>
                <a:ext uri="{FF2B5EF4-FFF2-40B4-BE49-F238E27FC236}">
                  <a16:creationId xmlns:a16="http://schemas.microsoft.com/office/drawing/2014/main" id="{97EF9B70-31A1-2BB4-85FD-DC5D5106A433}"/>
                </a:ext>
              </a:extLst>
            </p:cNvPr>
            <p:cNvSpPr/>
            <p:nvPr/>
          </p:nvSpPr>
          <p:spPr>
            <a:xfrm>
              <a:off x="3663328" y="206084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83" name="Rectangle 54">
              <a:extLst>
                <a:ext uri="{FF2B5EF4-FFF2-40B4-BE49-F238E27FC236}">
                  <a16:creationId xmlns:a16="http://schemas.microsoft.com/office/drawing/2014/main" id="{6B90717C-AB3A-9F90-3D74-B02E8C3CAE1A}"/>
                </a:ext>
              </a:extLst>
            </p:cNvPr>
            <p:cNvSpPr/>
            <p:nvPr/>
          </p:nvSpPr>
          <p:spPr>
            <a:xfrm>
              <a:off x="3807344" y="206084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grpSp>
      <p:grpSp>
        <p:nvGrpSpPr>
          <p:cNvPr id="7" name="组合 6">
            <a:extLst>
              <a:ext uri="{FF2B5EF4-FFF2-40B4-BE49-F238E27FC236}">
                <a16:creationId xmlns:a16="http://schemas.microsoft.com/office/drawing/2014/main" id="{0F331621-85CF-6E2F-B5EA-55F61AA27E00}"/>
              </a:ext>
            </a:extLst>
          </p:cNvPr>
          <p:cNvGrpSpPr/>
          <p:nvPr/>
        </p:nvGrpSpPr>
        <p:grpSpPr>
          <a:xfrm>
            <a:off x="6556876" y="2650924"/>
            <a:ext cx="4608496" cy="288000"/>
            <a:chOff x="494976" y="3140968"/>
            <a:chExt cx="4608496" cy="288000"/>
          </a:xfrm>
        </p:grpSpPr>
        <p:sp>
          <p:nvSpPr>
            <p:cNvPr id="20" name="Rectangle 23">
              <a:extLst>
                <a:ext uri="{FF2B5EF4-FFF2-40B4-BE49-F238E27FC236}">
                  <a16:creationId xmlns:a16="http://schemas.microsoft.com/office/drawing/2014/main" id="{907CAE62-1223-E6C4-E554-6565B1A7B38B}"/>
                </a:ext>
              </a:extLst>
            </p:cNvPr>
            <p:cNvSpPr/>
            <p:nvPr/>
          </p:nvSpPr>
          <p:spPr>
            <a:xfrm>
              <a:off x="2655216"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21" name="Rectangle 24">
              <a:extLst>
                <a:ext uri="{FF2B5EF4-FFF2-40B4-BE49-F238E27FC236}">
                  <a16:creationId xmlns:a16="http://schemas.microsoft.com/office/drawing/2014/main" id="{BB524959-78FA-6D15-5690-A8FA0E44F4B0}"/>
                </a:ext>
              </a:extLst>
            </p:cNvPr>
            <p:cNvSpPr/>
            <p:nvPr/>
          </p:nvSpPr>
          <p:spPr>
            <a:xfrm>
              <a:off x="2799232"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22" name="Rectangle 25">
              <a:extLst>
                <a:ext uri="{FF2B5EF4-FFF2-40B4-BE49-F238E27FC236}">
                  <a16:creationId xmlns:a16="http://schemas.microsoft.com/office/drawing/2014/main" id="{AE9BC684-D4C5-FDDA-346D-D57DD891C45C}"/>
                </a:ext>
              </a:extLst>
            </p:cNvPr>
            <p:cNvSpPr/>
            <p:nvPr/>
          </p:nvSpPr>
          <p:spPr>
            <a:xfrm>
              <a:off x="2943248"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23" name="Rectangle 26">
              <a:extLst>
                <a:ext uri="{FF2B5EF4-FFF2-40B4-BE49-F238E27FC236}">
                  <a16:creationId xmlns:a16="http://schemas.microsoft.com/office/drawing/2014/main" id="{ED5118A9-E132-15CB-1BDA-9DC2C5085D52}"/>
                </a:ext>
              </a:extLst>
            </p:cNvPr>
            <p:cNvSpPr/>
            <p:nvPr/>
          </p:nvSpPr>
          <p:spPr>
            <a:xfrm>
              <a:off x="3087264"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24" name="Rectangle 27">
              <a:extLst>
                <a:ext uri="{FF2B5EF4-FFF2-40B4-BE49-F238E27FC236}">
                  <a16:creationId xmlns:a16="http://schemas.microsoft.com/office/drawing/2014/main" id="{AE33B3DB-0B0F-860B-5C4C-C8F40F317AF6}"/>
                </a:ext>
              </a:extLst>
            </p:cNvPr>
            <p:cNvSpPr/>
            <p:nvPr/>
          </p:nvSpPr>
          <p:spPr>
            <a:xfrm>
              <a:off x="2079152"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25" name="Rectangle 28">
              <a:extLst>
                <a:ext uri="{FF2B5EF4-FFF2-40B4-BE49-F238E27FC236}">
                  <a16:creationId xmlns:a16="http://schemas.microsoft.com/office/drawing/2014/main" id="{01D0F7DA-AA9A-016D-6375-E2CDDA5FA744}"/>
                </a:ext>
              </a:extLst>
            </p:cNvPr>
            <p:cNvSpPr/>
            <p:nvPr/>
          </p:nvSpPr>
          <p:spPr>
            <a:xfrm>
              <a:off x="2223168"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26" name="Rectangle 29">
              <a:extLst>
                <a:ext uri="{FF2B5EF4-FFF2-40B4-BE49-F238E27FC236}">
                  <a16:creationId xmlns:a16="http://schemas.microsoft.com/office/drawing/2014/main" id="{DDBC282F-7D9F-D28C-AF26-D75549764E24}"/>
                </a:ext>
              </a:extLst>
            </p:cNvPr>
            <p:cNvSpPr/>
            <p:nvPr/>
          </p:nvSpPr>
          <p:spPr>
            <a:xfrm>
              <a:off x="2367184"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27" name="Rectangle 30">
              <a:extLst>
                <a:ext uri="{FF2B5EF4-FFF2-40B4-BE49-F238E27FC236}">
                  <a16:creationId xmlns:a16="http://schemas.microsoft.com/office/drawing/2014/main" id="{7FEA425E-40DB-501E-4DFB-4E7C2CCE09D3}"/>
                </a:ext>
              </a:extLst>
            </p:cNvPr>
            <p:cNvSpPr/>
            <p:nvPr/>
          </p:nvSpPr>
          <p:spPr>
            <a:xfrm>
              <a:off x="2511200"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28" name="Rectangle 31">
              <a:extLst>
                <a:ext uri="{FF2B5EF4-FFF2-40B4-BE49-F238E27FC236}">
                  <a16:creationId xmlns:a16="http://schemas.microsoft.com/office/drawing/2014/main" id="{59851AC1-C42F-A34B-2ABE-623D35B206A2}"/>
                </a:ext>
              </a:extLst>
            </p:cNvPr>
            <p:cNvSpPr/>
            <p:nvPr/>
          </p:nvSpPr>
          <p:spPr>
            <a:xfrm>
              <a:off x="1503088"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29" name="Rectangle 32">
              <a:extLst>
                <a:ext uri="{FF2B5EF4-FFF2-40B4-BE49-F238E27FC236}">
                  <a16:creationId xmlns:a16="http://schemas.microsoft.com/office/drawing/2014/main" id="{E8CBD60E-8DC5-6CD8-EDC0-BB3FF2B08981}"/>
                </a:ext>
              </a:extLst>
            </p:cNvPr>
            <p:cNvSpPr/>
            <p:nvPr/>
          </p:nvSpPr>
          <p:spPr>
            <a:xfrm>
              <a:off x="1647104"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30" name="Rectangle 33">
              <a:extLst>
                <a:ext uri="{FF2B5EF4-FFF2-40B4-BE49-F238E27FC236}">
                  <a16:creationId xmlns:a16="http://schemas.microsoft.com/office/drawing/2014/main" id="{B98CE488-9579-D272-526C-24E5E1F0238A}"/>
                </a:ext>
              </a:extLst>
            </p:cNvPr>
            <p:cNvSpPr/>
            <p:nvPr/>
          </p:nvSpPr>
          <p:spPr>
            <a:xfrm>
              <a:off x="1791120"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31" name="Rectangle 34">
              <a:extLst>
                <a:ext uri="{FF2B5EF4-FFF2-40B4-BE49-F238E27FC236}">
                  <a16:creationId xmlns:a16="http://schemas.microsoft.com/office/drawing/2014/main" id="{BE3667D2-42F1-89C1-1F4D-007E9B9BF680}"/>
                </a:ext>
              </a:extLst>
            </p:cNvPr>
            <p:cNvSpPr/>
            <p:nvPr/>
          </p:nvSpPr>
          <p:spPr>
            <a:xfrm>
              <a:off x="1935136"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32" name="Rectangle 35">
              <a:extLst>
                <a:ext uri="{FF2B5EF4-FFF2-40B4-BE49-F238E27FC236}">
                  <a16:creationId xmlns:a16="http://schemas.microsoft.com/office/drawing/2014/main" id="{3F38B52F-E17E-3F76-CB08-7F6030604736}"/>
                </a:ext>
              </a:extLst>
            </p:cNvPr>
            <p:cNvSpPr/>
            <p:nvPr/>
          </p:nvSpPr>
          <p:spPr>
            <a:xfrm>
              <a:off x="927024"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33" name="Rectangle 36">
              <a:extLst>
                <a:ext uri="{FF2B5EF4-FFF2-40B4-BE49-F238E27FC236}">
                  <a16:creationId xmlns:a16="http://schemas.microsoft.com/office/drawing/2014/main" id="{39F93606-4742-4DCE-933A-60B1386E5559}"/>
                </a:ext>
              </a:extLst>
            </p:cNvPr>
            <p:cNvSpPr/>
            <p:nvPr/>
          </p:nvSpPr>
          <p:spPr>
            <a:xfrm>
              <a:off x="1071040"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34" name="Rectangle 37">
              <a:extLst>
                <a:ext uri="{FF2B5EF4-FFF2-40B4-BE49-F238E27FC236}">
                  <a16:creationId xmlns:a16="http://schemas.microsoft.com/office/drawing/2014/main" id="{D903B916-637D-AE01-F261-D67D40DB05C9}"/>
                </a:ext>
              </a:extLst>
            </p:cNvPr>
            <p:cNvSpPr/>
            <p:nvPr/>
          </p:nvSpPr>
          <p:spPr>
            <a:xfrm>
              <a:off x="1215056"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35" name="Rectangle 38">
              <a:extLst>
                <a:ext uri="{FF2B5EF4-FFF2-40B4-BE49-F238E27FC236}">
                  <a16:creationId xmlns:a16="http://schemas.microsoft.com/office/drawing/2014/main" id="{E3DF2016-5475-36F5-8A82-FC2455583202}"/>
                </a:ext>
              </a:extLst>
            </p:cNvPr>
            <p:cNvSpPr/>
            <p:nvPr/>
          </p:nvSpPr>
          <p:spPr>
            <a:xfrm>
              <a:off x="1359072"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36" name="Rectangle 39">
              <a:extLst>
                <a:ext uri="{FF2B5EF4-FFF2-40B4-BE49-F238E27FC236}">
                  <a16:creationId xmlns:a16="http://schemas.microsoft.com/office/drawing/2014/main" id="{F55BA9C3-2450-113D-C2F7-0EABA56B8328}"/>
                </a:ext>
              </a:extLst>
            </p:cNvPr>
            <p:cNvSpPr/>
            <p:nvPr/>
          </p:nvSpPr>
          <p:spPr>
            <a:xfrm>
              <a:off x="3231280"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37" name="Rectangle 40">
              <a:extLst>
                <a:ext uri="{FF2B5EF4-FFF2-40B4-BE49-F238E27FC236}">
                  <a16:creationId xmlns:a16="http://schemas.microsoft.com/office/drawing/2014/main" id="{F387B845-4BE0-7CDB-DB50-8947E571189F}"/>
                </a:ext>
              </a:extLst>
            </p:cNvPr>
            <p:cNvSpPr/>
            <p:nvPr/>
          </p:nvSpPr>
          <p:spPr>
            <a:xfrm>
              <a:off x="494976"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38" name="Rectangle 41">
              <a:extLst>
                <a:ext uri="{FF2B5EF4-FFF2-40B4-BE49-F238E27FC236}">
                  <a16:creationId xmlns:a16="http://schemas.microsoft.com/office/drawing/2014/main" id="{53B81598-EC14-EAB2-E615-10C3F23D4774}"/>
                </a:ext>
              </a:extLst>
            </p:cNvPr>
            <p:cNvSpPr/>
            <p:nvPr/>
          </p:nvSpPr>
          <p:spPr>
            <a:xfrm>
              <a:off x="638992"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39" name="Rectangle 42">
              <a:extLst>
                <a:ext uri="{FF2B5EF4-FFF2-40B4-BE49-F238E27FC236}">
                  <a16:creationId xmlns:a16="http://schemas.microsoft.com/office/drawing/2014/main" id="{B844A95B-8D55-1133-0B56-F0EBB9E26F4B}"/>
                </a:ext>
              </a:extLst>
            </p:cNvPr>
            <p:cNvSpPr/>
            <p:nvPr/>
          </p:nvSpPr>
          <p:spPr>
            <a:xfrm>
              <a:off x="783008"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40" name="Rectangle 55">
              <a:extLst>
                <a:ext uri="{FF2B5EF4-FFF2-40B4-BE49-F238E27FC236}">
                  <a16:creationId xmlns:a16="http://schemas.microsoft.com/office/drawing/2014/main" id="{93A48E69-DFC0-9E09-236E-E9073F2FE49D}"/>
                </a:ext>
              </a:extLst>
            </p:cNvPr>
            <p:cNvSpPr/>
            <p:nvPr/>
          </p:nvSpPr>
          <p:spPr>
            <a:xfrm>
              <a:off x="4383408"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41" name="Rectangle 56">
              <a:extLst>
                <a:ext uri="{FF2B5EF4-FFF2-40B4-BE49-F238E27FC236}">
                  <a16:creationId xmlns:a16="http://schemas.microsoft.com/office/drawing/2014/main" id="{CF33084B-1C42-57AB-3283-0848CDBC92B0}"/>
                </a:ext>
              </a:extLst>
            </p:cNvPr>
            <p:cNvSpPr/>
            <p:nvPr/>
          </p:nvSpPr>
          <p:spPr>
            <a:xfrm>
              <a:off x="4527424"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42" name="Rectangle 57">
              <a:extLst>
                <a:ext uri="{FF2B5EF4-FFF2-40B4-BE49-F238E27FC236}">
                  <a16:creationId xmlns:a16="http://schemas.microsoft.com/office/drawing/2014/main" id="{44A0AF9B-078C-4BE1-5347-AFA6DE473DF6}"/>
                </a:ext>
              </a:extLst>
            </p:cNvPr>
            <p:cNvSpPr/>
            <p:nvPr/>
          </p:nvSpPr>
          <p:spPr>
            <a:xfrm>
              <a:off x="4671440"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43" name="Rectangle 58">
              <a:extLst>
                <a:ext uri="{FF2B5EF4-FFF2-40B4-BE49-F238E27FC236}">
                  <a16:creationId xmlns:a16="http://schemas.microsoft.com/office/drawing/2014/main" id="{30C1E38B-5065-947F-2F3B-5ADC993EB8D7}"/>
                </a:ext>
              </a:extLst>
            </p:cNvPr>
            <p:cNvSpPr/>
            <p:nvPr/>
          </p:nvSpPr>
          <p:spPr>
            <a:xfrm>
              <a:off x="4815456"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44" name="Rectangle 59">
              <a:extLst>
                <a:ext uri="{FF2B5EF4-FFF2-40B4-BE49-F238E27FC236}">
                  <a16:creationId xmlns:a16="http://schemas.microsoft.com/office/drawing/2014/main" id="{BDBB6D56-0FB7-65B4-F394-582162E95DA5}"/>
                </a:ext>
              </a:extLst>
            </p:cNvPr>
            <p:cNvSpPr/>
            <p:nvPr/>
          </p:nvSpPr>
          <p:spPr>
            <a:xfrm>
              <a:off x="3807344"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45" name="Rectangle 60">
              <a:extLst>
                <a:ext uri="{FF2B5EF4-FFF2-40B4-BE49-F238E27FC236}">
                  <a16:creationId xmlns:a16="http://schemas.microsoft.com/office/drawing/2014/main" id="{73FB024C-B53D-5780-2D96-1B22F8F706B2}"/>
                </a:ext>
              </a:extLst>
            </p:cNvPr>
            <p:cNvSpPr/>
            <p:nvPr/>
          </p:nvSpPr>
          <p:spPr>
            <a:xfrm>
              <a:off x="3951360"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46" name="Rectangle 61">
              <a:extLst>
                <a:ext uri="{FF2B5EF4-FFF2-40B4-BE49-F238E27FC236}">
                  <a16:creationId xmlns:a16="http://schemas.microsoft.com/office/drawing/2014/main" id="{2DFB35BD-8352-977E-CFE9-EC2EF464A5C5}"/>
                </a:ext>
              </a:extLst>
            </p:cNvPr>
            <p:cNvSpPr/>
            <p:nvPr/>
          </p:nvSpPr>
          <p:spPr>
            <a:xfrm>
              <a:off x="4095376"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47" name="Rectangle 62">
              <a:extLst>
                <a:ext uri="{FF2B5EF4-FFF2-40B4-BE49-F238E27FC236}">
                  <a16:creationId xmlns:a16="http://schemas.microsoft.com/office/drawing/2014/main" id="{88D8C292-A965-799A-E499-FDC82C452FA8}"/>
                </a:ext>
              </a:extLst>
            </p:cNvPr>
            <p:cNvSpPr/>
            <p:nvPr/>
          </p:nvSpPr>
          <p:spPr>
            <a:xfrm>
              <a:off x="4239392"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48" name="Rectangle 63">
              <a:extLst>
                <a:ext uri="{FF2B5EF4-FFF2-40B4-BE49-F238E27FC236}">
                  <a16:creationId xmlns:a16="http://schemas.microsoft.com/office/drawing/2014/main" id="{66792BE5-6336-D42B-6DE7-F504725146CE}"/>
                </a:ext>
              </a:extLst>
            </p:cNvPr>
            <p:cNvSpPr/>
            <p:nvPr/>
          </p:nvSpPr>
          <p:spPr>
            <a:xfrm>
              <a:off x="3375296"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49" name="Rectangle 64">
              <a:extLst>
                <a:ext uri="{FF2B5EF4-FFF2-40B4-BE49-F238E27FC236}">
                  <a16:creationId xmlns:a16="http://schemas.microsoft.com/office/drawing/2014/main" id="{32EF50E3-1B9D-B5F1-E315-E803CD868A13}"/>
                </a:ext>
              </a:extLst>
            </p:cNvPr>
            <p:cNvSpPr/>
            <p:nvPr/>
          </p:nvSpPr>
          <p:spPr>
            <a:xfrm>
              <a:off x="3519312"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sp>
          <p:nvSpPr>
            <p:cNvPr id="50" name="Rectangle 65">
              <a:extLst>
                <a:ext uri="{FF2B5EF4-FFF2-40B4-BE49-F238E27FC236}">
                  <a16:creationId xmlns:a16="http://schemas.microsoft.com/office/drawing/2014/main" id="{D632C2AB-1849-784B-C580-4DEE88DB19B7}"/>
                </a:ext>
              </a:extLst>
            </p:cNvPr>
            <p:cNvSpPr/>
            <p:nvPr/>
          </p:nvSpPr>
          <p:spPr>
            <a:xfrm>
              <a:off x="3663328" y="3140968"/>
              <a:ext cx="144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S</a:t>
              </a:r>
            </a:p>
          </p:txBody>
        </p:sp>
        <p:sp>
          <p:nvSpPr>
            <p:cNvPr id="51" name="Rectangle 66">
              <a:extLst>
                <a:ext uri="{FF2B5EF4-FFF2-40B4-BE49-F238E27FC236}">
                  <a16:creationId xmlns:a16="http://schemas.microsoft.com/office/drawing/2014/main" id="{765140DC-703E-D60B-F27D-9AC695395937}"/>
                </a:ext>
              </a:extLst>
            </p:cNvPr>
            <p:cNvSpPr/>
            <p:nvPr/>
          </p:nvSpPr>
          <p:spPr>
            <a:xfrm>
              <a:off x="4959472" y="3140968"/>
              <a:ext cx="144000" cy="2880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spcBef>
                  <a:spcPct val="0"/>
                </a:spcBef>
                <a:spcAft>
                  <a:spcPct val="0"/>
                </a:spcAft>
              </a:pPr>
              <a:r>
                <a:rPr lang="en-US" sz="1400" b="1" dirty="0">
                  <a:solidFill>
                    <a:srgbClr val="FFFFFF"/>
                  </a:solidFill>
                  <a:latin typeface="微软雅黑" panose="020B0503020204020204" pitchFamily="34" charset="-122"/>
                  <a:ea typeface="微软雅黑" panose="020B0503020204020204" pitchFamily="34" charset="-122"/>
                </a:rPr>
                <a:t>N</a:t>
              </a:r>
            </a:p>
          </p:txBody>
        </p:sp>
      </p:grpSp>
      <p:grpSp>
        <p:nvGrpSpPr>
          <p:cNvPr id="8" name="组合 7">
            <a:extLst>
              <a:ext uri="{FF2B5EF4-FFF2-40B4-BE49-F238E27FC236}">
                <a16:creationId xmlns:a16="http://schemas.microsoft.com/office/drawing/2014/main" id="{2B64F11A-73C0-0558-F48D-64ABAAC3E420}"/>
              </a:ext>
            </a:extLst>
          </p:cNvPr>
          <p:cNvGrpSpPr/>
          <p:nvPr/>
        </p:nvGrpSpPr>
        <p:grpSpPr>
          <a:xfrm>
            <a:off x="6279512" y="2121436"/>
            <a:ext cx="5146476" cy="889496"/>
            <a:chOff x="217612" y="2636912"/>
            <a:chExt cx="5146476" cy="889496"/>
          </a:xfrm>
        </p:grpSpPr>
        <p:pic>
          <p:nvPicPr>
            <p:cNvPr id="13" name="Picture 3">
              <a:extLst>
                <a:ext uri="{FF2B5EF4-FFF2-40B4-BE49-F238E27FC236}">
                  <a16:creationId xmlns:a16="http://schemas.microsoft.com/office/drawing/2014/main" id="{343403A4-2DA2-DC42-40E5-6B47DE39D59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381" t="69388" r="72789" b="20195"/>
            <a:stretch/>
          </p:blipFill>
          <p:spPr bwMode="auto">
            <a:xfrm>
              <a:off x="395536" y="2706869"/>
              <a:ext cx="812801" cy="367556"/>
            </a:xfrm>
            <a:prstGeom prst="rect">
              <a:avLst/>
            </a:prstGeom>
            <a:noFill/>
            <a:ln w="9525">
              <a:noFill/>
              <a:miter lim="800000"/>
              <a:headEnd/>
              <a:tailEnd/>
            </a:ln>
            <a:effectLst/>
          </p:spPr>
        </p:pic>
        <p:pic>
          <p:nvPicPr>
            <p:cNvPr id="14" name="Picture 3">
              <a:extLst>
                <a:ext uri="{FF2B5EF4-FFF2-40B4-BE49-F238E27FC236}">
                  <a16:creationId xmlns:a16="http://schemas.microsoft.com/office/drawing/2014/main" id="{AD291283-DC64-C5CB-B0D2-6F2873F02FE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8564" t="45681" r="46985" b="41071"/>
            <a:stretch/>
          </p:blipFill>
          <p:spPr bwMode="auto">
            <a:xfrm>
              <a:off x="2483768" y="2656931"/>
              <a:ext cx="792096" cy="467433"/>
            </a:xfrm>
            <a:prstGeom prst="rect">
              <a:avLst/>
            </a:prstGeom>
            <a:noFill/>
            <a:ln w="9525">
              <a:noFill/>
              <a:miter lim="800000"/>
              <a:headEnd/>
              <a:tailEnd/>
            </a:ln>
            <a:effectLst/>
          </p:spPr>
        </p:pic>
        <p:pic>
          <p:nvPicPr>
            <p:cNvPr id="15" name="Picture 3">
              <a:extLst>
                <a:ext uri="{FF2B5EF4-FFF2-40B4-BE49-F238E27FC236}">
                  <a16:creationId xmlns:a16="http://schemas.microsoft.com/office/drawing/2014/main" id="{DC155F54-8828-CD2F-883D-8C7FD424B6E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7296" t="17550" r="15094" b="68067"/>
            <a:stretch/>
          </p:blipFill>
          <p:spPr bwMode="auto">
            <a:xfrm>
              <a:off x="4398888" y="2636912"/>
              <a:ext cx="965200" cy="507471"/>
            </a:xfrm>
            <a:prstGeom prst="rect">
              <a:avLst/>
            </a:prstGeom>
            <a:noFill/>
            <a:ln w="9525">
              <a:noFill/>
              <a:miter lim="800000"/>
              <a:headEnd/>
              <a:tailEnd/>
            </a:ln>
            <a:effectLst/>
          </p:spPr>
        </p:pic>
        <p:grpSp>
          <p:nvGrpSpPr>
            <p:cNvPr id="16" name="组合 15">
              <a:extLst>
                <a:ext uri="{FF2B5EF4-FFF2-40B4-BE49-F238E27FC236}">
                  <a16:creationId xmlns:a16="http://schemas.microsoft.com/office/drawing/2014/main" id="{6EDB104A-E2E3-3BFC-0872-AD6422A31FD6}"/>
                </a:ext>
              </a:extLst>
            </p:cNvPr>
            <p:cNvGrpSpPr/>
            <p:nvPr/>
          </p:nvGrpSpPr>
          <p:grpSpPr>
            <a:xfrm>
              <a:off x="217612" y="2865636"/>
              <a:ext cx="5076500" cy="660772"/>
              <a:chOff x="217612" y="2865636"/>
              <a:chExt cx="5076500" cy="660772"/>
            </a:xfrm>
          </p:grpSpPr>
          <p:cxnSp>
            <p:nvCxnSpPr>
              <p:cNvPr id="17" name="Straight Arrow Connector 68">
                <a:extLst>
                  <a:ext uri="{FF2B5EF4-FFF2-40B4-BE49-F238E27FC236}">
                    <a16:creationId xmlns:a16="http://schemas.microsoft.com/office/drawing/2014/main" id="{405A1D95-F72F-D27B-E83F-D4C82B6DCC42}"/>
                  </a:ext>
                </a:extLst>
              </p:cNvPr>
              <p:cNvCxnSpPr/>
              <p:nvPr/>
            </p:nvCxnSpPr>
            <p:spPr>
              <a:xfrm>
                <a:off x="494976" y="2865636"/>
                <a:ext cx="4518502" cy="1051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Arc 76">
                <a:extLst>
                  <a:ext uri="{FF2B5EF4-FFF2-40B4-BE49-F238E27FC236}">
                    <a16:creationId xmlns:a16="http://schemas.microsoft.com/office/drawing/2014/main" id="{82D2B93F-76C5-6F8F-7CB7-85E85B987D43}"/>
                  </a:ext>
                </a:extLst>
              </p:cNvPr>
              <p:cNvSpPr/>
              <p:nvPr/>
            </p:nvSpPr>
            <p:spPr>
              <a:xfrm>
                <a:off x="4682044" y="2878336"/>
                <a:ext cx="612068" cy="648072"/>
              </a:xfrm>
              <a:prstGeom prst="arc">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fontAlgn="base">
                  <a:spcBef>
                    <a:spcPct val="0"/>
                  </a:spcBef>
                  <a:spcAft>
                    <a:spcPct val="0"/>
                  </a:spcAft>
                </a:pPr>
                <a:endParaRPr lang="en-US" b="1">
                  <a:solidFill>
                    <a:srgbClr val="000000"/>
                  </a:solidFill>
                  <a:latin typeface="微软雅黑" panose="020B0503020204020204" pitchFamily="34" charset="-122"/>
                  <a:ea typeface="微软雅黑" panose="020B0503020204020204" pitchFamily="34" charset="-122"/>
                </a:endParaRPr>
              </a:p>
            </p:txBody>
          </p:sp>
          <p:sp>
            <p:nvSpPr>
              <p:cNvPr id="19" name="Arc 76">
                <a:extLst>
                  <a:ext uri="{FF2B5EF4-FFF2-40B4-BE49-F238E27FC236}">
                    <a16:creationId xmlns:a16="http://schemas.microsoft.com/office/drawing/2014/main" id="{F517FDBE-E8CE-31D3-0EED-778EDB13CCF1}"/>
                  </a:ext>
                </a:extLst>
              </p:cNvPr>
              <p:cNvSpPr/>
              <p:nvPr/>
            </p:nvSpPr>
            <p:spPr>
              <a:xfrm flipH="1">
                <a:off x="217612" y="2874144"/>
                <a:ext cx="612068" cy="648072"/>
              </a:xfrm>
              <a:prstGeom prst="arc">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fontAlgn="base">
                  <a:spcBef>
                    <a:spcPct val="0"/>
                  </a:spcBef>
                  <a:spcAft>
                    <a:spcPct val="0"/>
                  </a:spcAft>
                </a:pPr>
                <a:endParaRPr lang="en-US" b="1">
                  <a:solidFill>
                    <a:srgbClr val="000000"/>
                  </a:solidFill>
                  <a:latin typeface="微软雅黑" panose="020B0503020204020204" pitchFamily="34" charset="-122"/>
                  <a:ea typeface="微软雅黑" panose="020B0503020204020204" pitchFamily="34" charset="-122"/>
                </a:endParaRPr>
              </a:p>
            </p:txBody>
          </p:sp>
        </p:grpSp>
      </p:grpSp>
      <p:grpSp>
        <p:nvGrpSpPr>
          <p:cNvPr id="86" name="组合 85">
            <a:extLst>
              <a:ext uri="{FF2B5EF4-FFF2-40B4-BE49-F238E27FC236}">
                <a16:creationId xmlns:a16="http://schemas.microsoft.com/office/drawing/2014/main" id="{2A84F6F8-ABAE-404A-81C6-206E417F479D}"/>
              </a:ext>
            </a:extLst>
          </p:cNvPr>
          <p:cNvGrpSpPr/>
          <p:nvPr/>
        </p:nvGrpSpPr>
        <p:grpSpPr>
          <a:xfrm>
            <a:off x="1170644" y="1479886"/>
            <a:ext cx="4058104" cy="4756792"/>
            <a:chOff x="1722440" y="836712"/>
            <a:chExt cx="5225824" cy="5832647"/>
          </a:xfrm>
        </p:grpSpPr>
        <p:pic>
          <p:nvPicPr>
            <p:cNvPr id="87" name="Picture 3" descr="YU7SM">
              <a:extLst>
                <a:ext uri="{FF2B5EF4-FFF2-40B4-BE49-F238E27FC236}">
                  <a16:creationId xmlns:a16="http://schemas.microsoft.com/office/drawing/2014/main" id="{355B87A7-9794-0024-32A3-A5DEE61D77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2440" y="836712"/>
              <a:ext cx="5225824" cy="583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Line 7">
              <a:extLst>
                <a:ext uri="{FF2B5EF4-FFF2-40B4-BE49-F238E27FC236}">
                  <a16:creationId xmlns:a16="http://schemas.microsoft.com/office/drawing/2014/main" id="{9CEE8FF9-389F-00C6-5BF6-7C3383FB8E54}"/>
                </a:ext>
              </a:extLst>
            </p:cNvPr>
            <p:cNvSpPr>
              <a:spLocks noChangeShapeType="1"/>
            </p:cNvSpPr>
            <p:nvPr/>
          </p:nvSpPr>
          <p:spPr bwMode="auto">
            <a:xfrm flipH="1" flipV="1">
              <a:off x="5508104" y="2616323"/>
              <a:ext cx="0" cy="1666449"/>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en-US" b="1">
                <a:solidFill>
                  <a:prstClr val="black"/>
                </a:solidFill>
                <a:latin typeface="Arial" charset="0"/>
                <a:ea typeface="+mn-ea"/>
              </a:endParaRPr>
            </a:p>
          </p:txBody>
        </p:sp>
        <p:sp>
          <p:nvSpPr>
            <p:cNvPr id="89" name="Line 8">
              <a:extLst>
                <a:ext uri="{FF2B5EF4-FFF2-40B4-BE49-F238E27FC236}">
                  <a16:creationId xmlns:a16="http://schemas.microsoft.com/office/drawing/2014/main" id="{3354D0F3-9555-4871-CD97-364A5EFFC5BE}"/>
                </a:ext>
              </a:extLst>
            </p:cNvPr>
            <p:cNvSpPr>
              <a:spLocks noChangeShapeType="1"/>
            </p:cNvSpPr>
            <p:nvPr/>
          </p:nvSpPr>
          <p:spPr bwMode="auto">
            <a:xfrm flipH="1">
              <a:off x="5004048" y="2626647"/>
              <a:ext cx="504056" cy="0"/>
            </a:xfrm>
            <a:prstGeom prst="line">
              <a:avLst/>
            </a:prstGeom>
            <a:noFill/>
            <a:ln w="47625">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en-US" b="1">
                <a:solidFill>
                  <a:prstClr val="black"/>
                </a:solidFill>
                <a:latin typeface="Arial" charset="0"/>
                <a:ea typeface="+mn-ea"/>
              </a:endParaRPr>
            </a:p>
          </p:txBody>
        </p:sp>
      </p:grpSp>
      <p:sp>
        <p:nvSpPr>
          <p:cNvPr id="3" name="灯片编号占位符 2">
            <a:extLst>
              <a:ext uri="{FF2B5EF4-FFF2-40B4-BE49-F238E27FC236}">
                <a16:creationId xmlns:a16="http://schemas.microsoft.com/office/drawing/2014/main" id="{5456E2A8-19D0-1BA4-9919-F54C99C02E97}"/>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34</a:t>
            </a:fld>
            <a:endParaRPr lang="zh-CN" altLang="en-US"/>
          </a:p>
        </p:txBody>
      </p:sp>
    </p:spTree>
    <p:extLst>
      <p:ext uri="{BB962C8B-B14F-4D97-AF65-F5344CB8AC3E}">
        <p14:creationId xmlns:p14="http://schemas.microsoft.com/office/powerpoint/2010/main" val="3929011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466BB3-08BA-910B-6221-D84A1A655BAC}"/>
              </a:ext>
            </a:extLst>
          </p:cNvPr>
          <p:cNvSpPr>
            <a:spLocks noGrp="1"/>
          </p:cNvSpPr>
          <p:nvPr>
            <p:ph type="title"/>
          </p:nvPr>
        </p:nvSpPr>
        <p:spPr/>
        <p:txBody>
          <a:bodyPr/>
          <a:lstStyle/>
          <a:p>
            <a:r>
              <a:rPr lang="en-US" altLang="zh-CN" dirty="0"/>
              <a:t>1D Maxwell Equation</a:t>
            </a:r>
            <a:endParaRPr lang="zh-CN" altLang="en-US" dirty="0"/>
          </a:p>
        </p:txBody>
      </p:sp>
      <p:sp>
        <p:nvSpPr>
          <p:cNvPr id="3" name="内容占位符 2">
            <a:extLst>
              <a:ext uri="{FF2B5EF4-FFF2-40B4-BE49-F238E27FC236}">
                <a16:creationId xmlns:a16="http://schemas.microsoft.com/office/drawing/2014/main" id="{EB594405-76EB-E5FC-4750-759A4D83B35E}"/>
              </a:ext>
            </a:extLst>
          </p:cNvPr>
          <p:cNvSpPr>
            <a:spLocks noGrp="1"/>
          </p:cNvSpPr>
          <p:nvPr>
            <p:ph idx="1"/>
          </p:nvPr>
        </p:nvSpPr>
        <p:spPr/>
        <p:txBody>
          <a:bodyPr/>
          <a:lstStyle/>
          <a:p>
            <a:r>
              <a:rPr lang="en-US" altLang="zh-CN" sz="1800" dirty="0">
                <a:latin typeface="Times New Roman" panose="02020603050405020304" pitchFamily="18" charset="0"/>
                <a:cs typeface="Times New Roman" panose="02020603050405020304" pitchFamily="18" charset="0"/>
              </a:rPr>
              <a:t>1D Maxwell equation for the transverse electric field</a:t>
            </a:r>
          </a:p>
          <a:p>
            <a:endParaRPr lang="en-US" altLang="zh-CN" sz="1800"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Transverse current density</a:t>
            </a:r>
          </a:p>
          <a:p>
            <a:endParaRPr lang="en-US" altLang="zh-CN" sz="1800"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Use slowly varying phase and amplitude approximation </a:t>
            </a:r>
          </a:p>
          <a:p>
            <a:endParaRPr lang="en-US" altLang="zh-CN" sz="1800"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Final Maxwell equation </a:t>
            </a:r>
            <a:endParaRPr lang="zh-CN" altLang="en-US" sz="18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485C7EB5-AAA9-52D2-4EAB-19F40355D725}"/>
              </a:ext>
            </a:extLst>
          </p:cNvPr>
          <p:cNvPicPr>
            <a:picLocks noChangeAspect="1"/>
          </p:cNvPicPr>
          <p:nvPr/>
        </p:nvPicPr>
        <p:blipFill>
          <a:blip r:embed="rId2"/>
          <a:stretch>
            <a:fillRect/>
          </a:stretch>
        </p:blipFill>
        <p:spPr>
          <a:xfrm>
            <a:off x="3573696" y="1829894"/>
            <a:ext cx="4096951" cy="742201"/>
          </a:xfrm>
          <a:prstGeom prst="rect">
            <a:avLst/>
          </a:prstGeom>
        </p:spPr>
      </p:pic>
      <p:cxnSp>
        <p:nvCxnSpPr>
          <p:cNvPr id="6" name="直接连接符 5">
            <a:extLst>
              <a:ext uri="{FF2B5EF4-FFF2-40B4-BE49-F238E27FC236}">
                <a16:creationId xmlns:a16="http://schemas.microsoft.com/office/drawing/2014/main" id="{FFAE6057-4482-5388-9785-155F173C0CA4}"/>
              </a:ext>
            </a:extLst>
          </p:cNvPr>
          <p:cNvCxnSpPr/>
          <p:nvPr/>
        </p:nvCxnSpPr>
        <p:spPr>
          <a:xfrm>
            <a:off x="5091545" y="2015836"/>
            <a:ext cx="358486" cy="3325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C2E4086-9958-868C-BF67-68AED85E9830}"/>
              </a:ext>
            </a:extLst>
          </p:cNvPr>
          <p:cNvCxnSpPr/>
          <p:nvPr/>
        </p:nvCxnSpPr>
        <p:spPr>
          <a:xfrm>
            <a:off x="7114308" y="2034739"/>
            <a:ext cx="358486" cy="3325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箭头: 右 10">
            <a:extLst>
              <a:ext uri="{FF2B5EF4-FFF2-40B4-BE49-F238E27FC236}">
                <a16:creationId xmlns:a16="http://schemas.microsoft.com/office/drawing/2014/main" id="{955F533B-2049-6B70-D718-BCCEC4759F58}"/>
              </a:ext>
            </a:extLst>
          </p:cNvPr>
          <p:cNvSpPr/>
          <p:nvPr/>
        </p:nvSpPr>
        <p:spPr>
          <a:xfrm>
            <a:off x="5794861" y="4582028"/>
            <a:ext cx="282161" cy="2062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2FAB5684-162A-53C8-3F94-F0BF0B7F5DC8}"/>
              </a:ext>
            </a:extLst>
          </p:cNvPr>
          <p:cNvPicPr>
            <a:picLocks noChangeAspect="1"/>
          </p:cNvPicPr>
          <p:nvPr/>
        </p:nvPicPr>
        <p:blipFill>
          <a:blip r:embed="rId3"/>
          <a:stretch>
            <a:fillRect/>
          </a:stretch>
        </p:blipFill>
        <p:spPr>
          <a:xfrm>
            <a:off x="3573696" y="3049238"/>
            <a:ext cx="4625629" cy="899780"/>
          </a:xfrm>
          <a:prstGeom prst="rect">
            <a:avLst/>
          </a:prstGeom>
        </p:spPr>
      </p:pic>
      <p:pic>
        <p:nvPicPr>
          <p:cNvPr id="13" name="图片 12">
            <a:extLst>
              <a:ext uri="{FF2B5EF4-FFF2-40B4-BE49-F238E27FC236}">
                <a16:creationId xmlns:a16="http://schemas.microsoft.com/office/drawing/2014/main" id="{C20CEB07-81EF-0EEB-0FC2-42E662A608CA}"/>
              </a:ext>
            </a:extLst>
          </p:cNvPr>
          <p:cNvPicPr>
            <a:picLocks noChangeAspect="1"/>
          </p:cNvPicPr>
          <p:nvPr/>
        </p:nvPicPr>
        <p:blipFill>
          <a:blip r:embed="rId4"/>
          <a:stretch>
            <a:fillRect/>
          </a:stretch>
        </p:blipFill>
        <p:spPr>
          <a:xfrm>
            <a:off x="919756" y="4425962"/>
            <a:ext cx="4610749" cy="517920"/>
          </a:xfrm>
          <a:prstGeom prst="rect">
            <a:avLst/>
          </a:prstGeom>
        </p:spPr>
      </p:pic>
      <p:pic>
        <p:nvPicPr>
          <p:cNvPr id="14" name="图片 13">
            <a:extLst>
              <a:ext uri="{FF2B5EF4-FFF2-40B4-BE49-F238E27FC236}">
                <a16:creationId xmlns:a16="http://schemas.microsoft.com/office/drawing/2014/main" id="{C32EA016-940D-2F2A-6DD0-5931C7E07492}"/>
              </a:ext>
            </a:extLst>
          </p:cNvPr>
          <p:cNvPicPr>
            <a:picLocks noChangeAspect="1"/>
          </p:cNvPicPr>
          <p:nvPr/>
        </p:nvPicPr>
        <p:blipFill>
          <a:blip r:embed="rId5"/>
          <a:stretch>
            <a:fillRect/>
          </a:stretch>
        </p:blipFill>
        <p:spPr>
          <a:xfrm>
            <a:off x="6232494" y="4475549"/>
            <a:ext cx="5166567" cy="416862"/>
          </a:xfrm>
          <a:prstGeom prst="rect">
            <a:avLst/>
          </a:prstGeom>
        </p:spPr>
      </p:pic>
      <p:pic>
        <p:nvPicPr>
          <p:cNvPr id="16" name="Picture 7">
            <a:extLst>
              <a:ext uri="{FF2B5EF4-FFF2-40B4-BE49-F238E27FC236}">
                <a16:creationId xmlns:a16="http://schemas.microsoft.com/office/drawing/2014/main" id="{98E77C11-B34B-421B-8F96-09D64DD8D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050" y="5550877"/>
            <a:ext cx="1487381"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组合 19">
            <a:extLst>
              <a:ext uri="{FF2B5EF4-FFF2-40B4-BE49-F238E27FC236}">
                <a16:creationId xmlns:a16="http://schemas.microsoft.com/office/drawing/2014/main" id="{08E8DE0D-653B-B971-FA9A-1A5D4AA12E00}"/>
              </a:ext>
            </a:extLst>
          </p:cNvPr>
          <p:cNvGrpSpPr/>
          <p:nvPr/>
        </p:nvGrpSpPr>
        <p:grpSpPr>
          <a:xfrm>
            <a:off x="2663254" y="5488278"/>
            <a:ext cx="3676677" cy="781056"/>
            <a:chOff x="4048171" y="5475337"/>
            <a:chExt cx="3676677" cy="781056"/>
          </a:xfrm>
        </p:grpSpPr>
        <p:pic>
          <p:nvPicPr>
            <p:cNvPr id="15" name="图片 14">
              <a:extLst>
                <a:ext uri="{FF2B5EF4-FFF2-40B4-BE49-F238E27FC236}">
                  <a16:creationId xmlns:a16="http://schemas.microsoft.com/office/drawing/2014/main" id="{615C5490-1DFA-7DFB-0C8D-D3405CE84CFE}"/>
                </a:ext>
              </a:extLst>
            </p:cNvPr>
            <p:cNvPicPr>
              <a:picLocks noChangeAspect="1"/>
            </p:cNvPicPr>
            <p:nvPr/>
          </p:nvPicPr>
          <p:blipFill>
            <a:blip r:embed="rId7"/>
            <a:stretch>
              <a:fillRect/>
            </a:stretch>
          </p:blipFill>
          <p:spPr>
            <a:xfrm>
              <a:off x="4048171" y="5475337"/>
              <a:ext cx="3676677" cy="781056"/>
            </a:xfrm>
            <a:prstGeom prst="rect">
              <a:avLst/>
            </a:prstGeom>
          </p:spPr>
        </p:pic>
        <p:pic>
          <p:nvPicPr>
            <p:cNvPr id="19" name="Picture 7">
              <a:extLst>
                <a:ext uri="{FF2B5EF4-FFF2-40B4-BE49-F238E27FC236}">
                  <a16:creationId xmlns:a16="http://schemas.microsoft.com/office/drawing/2014/main" id="{0DCB685E-90E0-8AEF-4BF0-EAAD5C05A5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8222"/>
            <a:stretch>
              <a:fillRect/>
            </a:stretch>
          </p:blipFill>
          <p:spPr bwMode="auto">
            <a:xfrm>
              <a:off x="6214738" y="5541540"/>
              <a:ext cx="306061" cy="6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灯片编号占位符 4">
            <a:extLst>
              <a:ext uri="{FF2B5EF4-FFF2-40B4-BE49-F238E27FC236}">
                <a16:creationId xmlns:a16="http://schemas.microsoft.com/office/drawing/2014/main" id="{EA2F097E-5B17-F0B5-9547-005FDDF167DB}"/>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35</a:t>
            </a:fld>
            <a:endParaRPr lang="zh-CN" altLang="en-US"/>
          </a:p>
        </p:txBody>
      </p:sp>
      <p:pic>
        <p:nvPicPr>
          <p:cNvPr id="8" name="图片 7">
            <a:extLst>
              <a:ext uri="{FF2B5EF4-FFF2-40B4-BE49-F238E27FC236}">
                <a16:creationId xmlns:a16="http://schemas.microsoft.com/office/drawing/2014/main" id="{60161ED4-AAE6-05A1-67C7-3E5790541BA8}"/>
              </a:ext>
            </a:extLst>
          </p:cNvPr>
          <p:cNvPicPr>
            <a:picLocks noChangeAspect="1"/>
          </p:cNvPicPr>
          <p:nvPr/>
        </p:nvPicPr>
        <p:blipFill>
          <a:blip r:embed="rId8"/>
          <a:stretch>
            <a:fillRect/>
          </a:stretch>
        </p:blipFill>
        <p:spPr>
          <a:xfrm>
            <a:off x="5034395" y="5056993"/>
            <a:ext cx="1419235" cy="342903"/>
          </a:xfrm>
          <a:prstGeom prst="rect">
            <a:avLst/>
          </a:prstGeom>
        </p:spPr>
      </p:pic>
      <p:cxnSp>
        <p:nvCxnSpPr>
          <p:cNvPr id="10" name="直接连接符 9">
            <a:extLst>
              <a:ext uri="{FF2B5EF4-FFF2-40B4-BE49-F238E27FC236}">
                <a16:creationId xmlns:a16="http://schemas.microsoft.com/office/drawing/2014/main" id="{56C78BAA-3FFF-AF8D-83D2-B27625CB5755}"/>
              </a:ext>
            </a:extLst>
          </p:cNvPr>
          <p:cNvCxnSpPr>
            <a:cxnSpLocks/>
          </p:cNvCxnSpPr>
          <p:nvPr/>
        </p:nvCxnSpPr>
        <p:spPr>
          <a:xfrm>
            <a:off x="3324225" y="4892411"/>
            <a:ext cx="10096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直接连接符 16">
            <a:extLst>
              <a:ext uri="{FF2B5EF4-FFF2-40B4-BE49-F238E27FC236}">
                <a16:creationId xmlns:a16="http://schemas.microsoft.com/office/drawing/2014/main" id="{B2190B40-A520-BB2B-2C33-50EEAB4EA96F}"/>
              </a:ext>
            </a:extLst>
          </p:cNvPr>
          <p:cNvCxnSpPr>
            <a:cxnSpLocks/>
          </p:cNvCxnSpPr>
          <p:nvPr/>
        </p:nvCxnSpPr>
        <p:spPr>
          <a:xfrm>
            <a:off x="2201143" y="4892411"/>
            <a:ext cx="62691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直接连接符 17">
            <a:extLst>
              <a:ext uri="{FF2B5EF4-FFF2-40B4-BE49-F238E27FC236}">
                <a16:creationId xmlns:a16="http://schemas.microsoft.com/office/drawing/2014/main" id="{D697D339-03E3-7531-78FD-33631031AD3D}"/>
              </a:ext>
            </a:extLst>
          </p:cNvPr>
          <p:cNvCxnSpPr>
            <a:cxnSpLocks/>
          </p:cNvCxnSpPr>
          <p:nvPr/>
        </p:nvCxnSpPr>
        <p:spPr>
          <a:xfrm>
            <a:off x="4720938" y="4892411"/>
            <a:ext cx="626914"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053946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95577-32D2-AF3D-AE7B-2A3E0ADEF0A3}"/>
              </a:ext>
            </a:extLst>
          </p:cNvPr>
          <p:cNvSpPr>
            <a:spLocks noGrp="1"/>
          </p:cNvSpPr>
          <p:nvPr>
            <p:ph type="title"/>
          </p:nvPr>
        </p:nvSpPr>
        <p:spPr/>
        <p:txBody>
          <a:bodyPr/>
          <a:lstStyle/>
          <a:p>
            <a:r>
              <a:rPr lang="en-US" altLang="zh-CN" dirty="0"/>
              <a:t>FEL equations</a:t>
            </a:r>
            <a:endParaRPr lang="zh-CN" altLang="en-US" dirty="0"/>
          </a:p>
        </p:txBody>
      </p:sp>
      <p:sp>
        <p:nvSpPr>
          <p:cNvPr id="3" name="内容占位符 2">
            <a:extLst>
              <a:ext uri="{FF2B5EF4-FFF2-40B4-BE49-F238E27FC236}">
                <a16:creationId xmlns:a16="http://schemas.microsoft.com/office/drawing/2014/main" id="{17F68BE2-001A-C3BC-9F1A-C214030977F3}"/>
              </a:ext>
            </a:extLst>
          </p:cNvPr>
          <p:cNvSpPr>
            <a:spLocks noGrp="1"/>
          </p:cNvSpPr>
          <p:nvPr>
            <p:ph idx="1"/>
          </p:nvPr>
        </p:nvSpPr>
        <p:spPr/>
        <p:txBody>
          <a:bodyPr/>
          <a:lstStyle/>
          <a:p>
            <a:pPr lvl="0" eaLnBrk="0" hangingPunct="0">
              <a:spcBef>
                <a:spcPct val="0"/>
              </a:spcBef>
              <a:buFont typeface="Wingdings" panose="05000000000000000000" pitchFamily="2" charset="2"/>
              <a:buChar char="Ø"/>
              <a:defRPr/>
            </a:pP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Change the field equation variables from (</a:t>
            </a:r>
            <a:r>
              <a:rPr lang="en-US" altLang="zh-CN" sz="2000" i="1" dirty="0">
                <a:solidFill>
                  <a:srgbClr val="000000"/>
                </a:solidFill>
                <a:latin typeface="Times New Roman" panose="02020603050405020304" pitchFamily="18" charset="0"/>
                <a:ea typeface="宋体" pitchFamily="2" charset="-122"/>
                <a:cs typeface="Times New Roman" panose="02020603050405020304" pitchFamily="18" charset="0"/>
              </a:rPr>
              <a:t>t , z</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 to (</a:t>
            </a:r>
            <a:r>
              <a:rPr lang="en-US" altLang="zh-CN" sz="2000" i="1" dirty="0">
                <a:solidFill>
                  <a:srgbClr val="000000"/>
                </a:solidFill>
                <a:latin typeface="Symbol" panose="05050102010706020507" pitchFamily="18" charset="2"/>
                <a:ea typeface="宋体" pitchFamily="2" charset="-122"/>
                <a:cs typeface="Times New Roman" panose="02020603050405020304" pitchFamily="18" charset="0"/>
              </a:rPr>
              <a:t>q </a:t>
            </a:r>
            <a:r>
              <a:rPr lang="en-US" altLang="zh-CN" sz="2000" i="1" dirty="0">
                <a:solidFill>
                  <a:srgbClr val="000000"/>
                </a:solidFill>
                <a:latin typeface="Times New Roman" panose="02020603050405020304" pitchFamily="18" charset="0"/>
                <a:ea typeface="宋体" pitchFamily="2" charset="-122"/>
                <a:cs typeface="Times New Roman" panose="02020603050405020304" pitchFamily="18" charset="0"/>
              </a:rPr>
              <a:t>, z</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a:t>
            </a:r>
          </a:p>
          <a:p>
            <a:pPr lvl="0" eaLnBrk="0" hangingPunct="0">
              <a:spcBef>
                <a:spcPct val="0"/>
              </a:spcBef>
              <a:buFont typeface="Wingdings" panose="05000000000000000000" pitchFamily="2" charset="2"/>
              <a:buChar char="Ø"/>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lvl="0" eaLnBrk="0" hangingPunct="0">
              <a:spcBef>
                <a:spcPct val="0"/>
              </a:spcBef>
              <a:buFont typeface="Wingdings" panose="05000000000000000000" pitchFamily="2" charset="2"/>
              <a:buChar char="Ø"/>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lvl="0" eaLnBrk="0" hangingPunct="0">
              <a:spcBef>
                <a:spcPct val="0"/>
              </a:spcBef>
              <a:buFont typeface="Wingdings" panose="05000000000000000000" pitchFamily="2" charset="2"/>
              <a:buChar char="Ø"/>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marL="0" lvl="0" indent="0" eaLnBrk="0" hangingPunct="0">
              <a:spcBef>
                <a:spcPct val="0"/>
              </a:spcBef>
              <a:buNone/>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lvl="0" eaLnBrk="0" hangingPunct="0">
              <a:spcBef>
                <a:spcPct val="0"/>
              </a:spcBef>
              <a:buFont typeface="Wingdings" panose="05000000000000000000" pitchFamily="2" charset="2"/>
              <a:buChar char="Ø"/>
              <a:defRPr/>
            </a:pP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We obtain</a:t>
            </a:r>
          </a:p>
          <a:p>
            <a:pPr lvl="0" eaLnBrk="0" hangingPunct="0">
              <a:spcBef>
                <a:spcPct val="0"/>
              </a:spcBef>
              <a:buFont typeface="Wingdings" panose="05000000000000000000" pitchFamily="2" charset="2"/>
              <a:buChar char="Ø"/>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lvl="0" eaLnBrk="0" hangingPunct="0">
              <a:spcBef>
                <a:spcPct val="0"/>
              </a:spcBef>
              <a:buFont typeface="Wingdings" panose="05000000000000000000" pitchFamily="2" charset="2"/>
              <a:buChar char="Ø"/>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lvl="0" eaLnBrk="0" hangingPunct="0">
              <a:spcBef>
                <a:spcPct val="0"/>
              </a:spcBef>
              <a:buFont typeface="Wingdings" panose="05000000000000000000" pitchFamily="2" charset="2"/>
              <a:buChar char="Ø"/>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lvl="0" eaLnBrk="0" hangingPunct="0">
              <a:spcBef>
                <a:spcPct val="0"/>
              </a:spcBef>
              <a:buFont typeface="Wingdings" panose="05000000000000000000" pitchFamily="2" charset="2"/>
              <a:buChar char="Ø"/>
              <a:defRPr/>
            </a:pPr>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endParaRPr>
          </a:p>
          <a:p>
            <a:pPr lvl="0" eaLnBrk="0" hangingPunct="0">
              <a:spcBef>
                <a:spcPct val="0"/>
              </a:spcBef>
              <a:buFont typeface="Wingdings" panose="05000000000000000000" pitchFamily="2" charset="2"/>
              <a:buChar char="Ø"/>
              <a:defRPr/>
            </a:pP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And</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rewrite</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the</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pendulum</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equations</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in</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terms</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of</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the</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slowly</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varying</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rPr>
              <a:t> </a:t>
            </a:r>
            <a:r>
              <a:rPr lang="en-US" altLang="zh-CN" sz="2000" i="1" dirty="0">
                <a:solidFill>
                  <a:srgbClr val="000000"/>
                </a:solidFill>
                <a:latin typeface="Times New Roman" panose="02020603050405020304" pitchFamily="18" charset="0"/>
                <a:ea typeface="宋体" pitchFamily="2" charset="-122"/>
                <a:cs typeface="Times New Roman" panose="02020603050405020304" pitchFamily="18" charset="0"/>
              </a:rPr>
              <a:t>E</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 </a:t>
            </a:r>
          </a:p>
        </p:txBody>
      </p:sp>
      <p:pic>
        <p:nvPicPr>
          <p:cNvPr id="4" name="Picture 5">
            <a:extLst>
              <a:ext uri="{FF2B5EF4-FFF2-40B4-BE49-F238E27FC236}">
                <a16:creationId xmlns:a16="http://schemas.microsoft.com/office/drawing/2014/main" id="{C118A1F2-00C7-7E22-F5BB-118426E59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701" y="1937870"/>
            <a:ext cx="4114799" cy="124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a:extLst>
              <a:ext uri="{FF2B5EF4-FFF2-40B4-BE49-F238E27FC236}">
                <a16:creationId xmlns:a16="http://schemas.microsoft.com/office/drawing/2014/main" id="{DDC7C5FE-7DFE-DEFF-6EAB-BEE43DAD7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617" y="3575923"/>
            <a:ext cx="4558930" cy="779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a:extLst>
              <a:ext uri="{FF2B5EF4-FFF2-40B4-BE49-F238E27FC236}">
                <a16:creationId xmlns:a16="http://schemas.microsoft.com/office/drawing/2014/main" id="{1C40DEC0-A2EF-1D89-4C5F-50DD37B4E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8371" y="3646760"/>
            <a:ext cx="1487381"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9">
            <a:extLst>
              <a:ext uri="{FF2B5EF4-FFF2-40B4-BE49-F238E27FC236}">
                <a16:creationId xmlns:a16="http://schemas.microsoft.com/office/drawing/2014/main" id="{3BBE7FB9-7583-00B2-7C5D-CB0FCE71FC5E}"/>
              </a:ext>
            </a:extLst>
          </p:cNvPr>
          <p:cNvSpPr/>
          <p:nvPr/>
        </p:nvSpPr>
        <p:spPr>
          <a:xfrm>
            <a:off x="2451278" y="3526688"/>
            <a:ext cx="4842857" cy="8778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2B2004BD-14E1-4816-9311-86D13D7B74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1316"/>
          <a:stretch/>
        </p:blipFill>
        <p:spPr bwMode="auto">
          <a:xfrm>
            <a:off x="2844376" y="4908555"/>
            <a:ext cx="3349582" cy="145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20EBE9DF-7208-436F-A543-87AE743CEA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075" y="5358206"/>
            <a:ext cx="1522562" cy="66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8">
            <a:extLst>
              <a:ext uri="{FF2B5EF4-FFF2-40B4-BE49-F238E27FC236}">
                <a16:creationId xmlns:a16="http://schemas.microsoft.com/office/drawing/2014/main" id="{0732C425-CD1F-4C00-8D9F-5811E33CB98E}"/>
              </a:ext>
            </a:extLst>
          </p:cNvPr>
          <p:cNvSpPr/>
          <p:nvPr/>
        </p:nvSpPr>
        <p:spPr>
          <a:xfrm>
            <a:off x="2681596" y="4937770"/>
            <a:ext cx="4123599" cy="14505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灯片编号占位符 10">
            <a:extLst>
              <a:ext uri="{FF2B5EF4-FFF2-40B4-BE49-F238E27FC236}">
                <a16:creationId xmlns:a16="http://schemas.microsoft.com/office/drawing/2014/main" id="{584CBDE1-3AA1-4819-3199-6F94CF38B264}"/>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36</a:t>
            </a:fld>
            <a:endParaRPr lang="zh-CN" altLang="en-US"/>
          </a:p>
        </p:txBody>
      </p:sp>
    </p:spTree>
    <p:extLst>
      <p:ext uri="{BB962C8B-B14F-4D97-AF65-F5344CB8AC3E}">
        <p14:creationId xmlns:p14="http://schemas.microsoft.com/office/powerpoint/2010/main" val="4012609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F6D58-B72D-C0E4-ECE0-AC7588A79C56}"/>
              </a:ext>
            </a:extLst>
          </p:cNvPr>
          <p:cNvSpPr>
            <a:spLocks noGrp="1"/>
          </p:cNvSpPr>
          <p:nvPr>
            <p:ph type="title"/>
          </p:nvPr>
        </p:nvSpPr>
        <p:spPr/>
        <p:txBody>
          <a:bodyPr/>
          <a:lstStyle/>
          <a:p>
            <a:r>
              <a:rPr lang="en-US" altLang="zh-CN" dirty="0"/>
              <a:t>Dimensionless FEL equations</a:t>
            </a:r>
            <a:endParaRPr lang="zh-CN" altLang="en-US" dirty="0">
              <a:solidFill>
                <a:srgbClr val="C00000"/>
              </a:solidFill>
            </a:endParaRPr>
          </a:p>
        </p:txBody>
      </p:sp>
      <p:pic>
        <p:nvPicPr>
          <p:cNvPr id="4" name="图片 3">
            <a:extLst>
              <a:ext uri="{FF2B5EF4-FFF2-40B4-BE49-F238E27FC236}">
                <a16:creationId xmlns:a16="http://schemas.microsoft.com/office/drawing/2014/main" id="{31F7D824-4F7E-4C3A-A5D1-85C0F599B4CE}"/>
              </a:ext>
            </a:extLst>
          </p:cNvPr>
          <p:cNvPicPr>
            <a:picLocks noChangeAspect="1"/>
          </p:cNvPicPr>
          <p:nvPr/>
        </p:nvPicPr>
        <p:blipFill rotWithShape="1">
          <a:blip r:embed="rId2">
            <a:extLst>
              <a:ext uri="{28A0092B-C50C-407E-A947-70E740481C1C}">
                <a14:useLocalDpi xmlns:a14="http://schemas.microsoft.com/office/drawing/2010/main" val="0"/>
              </a:ext>
            </a:extLst>
          </a:blip>
          <a:srcRect l="1115" t="26901" b="25499"/>
          <a:stretch/>
        </p:blipFill>
        <p:spPr>
          <a:xfrm>
            <a:off x="2222634" y="2674681"/>
            <a:ext cx="7746732" cy="2249016"/>
          </a:xfrm>
          <a:prstGeom prst="rect">
            <a:avLst/>
          </a:prstGeom>
        </p:spPr>
      </p:pic>
      <p:pic>
        <p:nvPicPr>
          <p:cNvPr id="5" name="图片 4">
            <a:extLst>
              <a:ext uri="{FF2B5EF4-FFF2-40B4-BE49-F238E27FC236}">
                <a16:creationId xmlns:a16="http://schemas.microsoft.com/office/drawing/2014/main" id="{26AA9508-7D81-4B8B-B66E-0F1F47D128DB}"/>
              </a:ext>
            </a:extLst>
          </p:cNvPr>
          <p:cNvPicPr>
            <a:picLocks noChangeAspect="1"/>
          </p:cNvPicPr>
          <p:nvPr/>
        </p:nvPicPr>
        <p:blipFill rotWithShape="1">
          <a:blip r:embed="rId2">
            <a:extLst>
              <a:ext uri="{28A0092B-C50C-407E-A947-70E740481C1C}">
                <a14:useLocalDpi xmlns:a14="http://schemas.microsoft.com/office/drawing/2010/main" val="0"/>
              </a:ext>
            </a:extLst>
          </a:blip>
          <a:srcRect l="1115" b="71398"/>
          <a:stretch/>
        </p:blipFill>
        <p:spPr>
          <a:xfrm>
            <a:off x="2222634" y="1426836"/>
            <a:ext cx="7746732" cy="1351384"/>
          </a:xfrm>
          <a:prstGeom prst="rect">
            <a:avLst/>
          </a:prstGeom>
        </p:spPr>
      </p:pic>
      <p:grpSp>
        <p:nvGrpSpPr>
          <p:cNvPr id="6" name="组合 5">
            <a:extLst>
              <a:ext uri="{FF2B5EF4-FFF2-40B4-BE49-F238E27FC236}">
                <a16:creationId xmlns:a16="http://schemas.microsoft.com/office/drawing/2014/main" id="{22BED6EB-7D19-4DC0-9612-8CE71CE77E16}"/>
              </a:ext>
            </a:extLst>
          </p:cNvPr>
          <p:cNvGrpSpPr/>
          <p:nvPr/>
        </p:nvGrpSpPr>
        <p:grpSpPr>
          <a:xfrm>
            <a:off x="2222634" y="5037574"/>
            <a:ext cx="7102795" cy="1124414"/>
            <a:chOff x="739735" y="5525611"/>
            <a:chExt cx="7102795" cy="1124414"/>
          </a:xfrm>
        </p:grpSpPr>
        <p:pic>
          <p:nvPicPr>
            <p:cNvPr id="12" name="图片 11">
              <a:extLst>
                <a:ext uri="{FF2B5EF4-FFF2-40B4-BE49-F238E27FC236}">
                  <a16:creationId xmlns:a16="http://schemas.microsoft.com/office/drawing/2014/main" id="{96347A9F-C044-4C46-89BC-7EC8BC485BE1}"/>
                </a:ext>
              </a:extLst>
            </p:cNvPr>
            <p:cNvPicPr>
              <a:picLocks noChangeAspect="1"/>
            </p:cNvPicPr>
            <p:nvPr/>
          </p:nvPicPr>
          <p:blipFill rotWithShape="1">
            <a:blip r:embed="rId2">
              <a:extLst>
                <a:ext uri="{28A0092B-C50C-407E-A947-70E740481C1C}">
                  <a14:useLocalDpi xmlns:a14="http://schemas.microsoft.com/office/drawing/2010/main" val="0"/>
                </a:ext>
              </a:extLst>
            </a:blip>
            <a:srcRect l="4651" t="84000" r="16300" b="-1"/>
            <a:stretch/>
          </p:blipFill>
          <p:spPr>
            <a:xfrm>
              <a:off x="1171783" y="5894036"/>
              <a:ext cx="6192688" cy="755989"/>
            </a:xfrm>
            <a:prstGeom prst="rect">
              <a:avLst/>
            </a:prstGeom>
          </p:spPr>
        </p:pic>
        <p:grpSp>
          <p:nvGrpSpPr>
            <p:cNvPr id="13" name="组合 12">
              <a:extLst>
                <a:ext uri="{FF2B5EF4-FFF2-40B4-BE49-F238E27FC236}">
                  <a16:creationId xmlns:a16="http://schemas.microsoft.com/office/drawing/2014/main" id="{0AEBBFDA-EF12-49E6-8D28-A4652AAAB69D}"/>
                </a:ext>
              </a:extLst>
            </p:cNvPr>
            <p:cNvGrpSpPr/>
            <p:nvPr/>
          </p:nvGrpSpPr>
          <p:grpSpPr>
            <a:xfrm>
              <a:off x="739735" y="5525611"/>
              <a:ext cx="7102795" cy="368425"/>
              <a:chOff x="1538624" y="5517231"/>
              <a:chExt cx="7102795" cy="368425"/>
            </a:xfrm>
          </p:grpSpPr>
          <p:pic>
            <p:nvPicPr>
              <p:cNvPr id="14" name="图片 13">
                <a:extLst>
                  <a:ext uri="{FF2B5EF4-FFF2-40B4-BE49-F238E27FC236}">
                    <a16:creationId xmlns:a16="http://schemas.microsoft.com/office/drawing/2014/main" id="{CF861984-5DE1-46E0-B973-4662CE3F4553}"/>
                  </a:ext>
                </a:extLst>
              </p:cNvPr>
              <p:cNvPicPr>
                <a:picLocks noChangeAspect="1"/>
              </p:cNvPicPr>
              <p:nvPr/>
            </p:nvPicPr>
            <p:blipFill rotWithShape="1">
              <a:blip r:embed="rId2">
                <a:extLst>
                  <a:ext uri="{28A0092B-C50C-407E-A947-70E740481C1C}">
                    <a14:useLocalDpi xmlns:a14="http://schemas.microsoft.com/office/drawing/2010/main" val="0"/>
                  </a:ext>
                </a:extLst>
              </a:blip>
              <a:srcRect l="1105" t="76073" r="64707" b="17524"/>
              <a:stretch/>
            </p:blipFill>
            <p:spPr>
              <a:xfrm>
                <a:off x="1538624" y="5517231"/>
                <a:ext cx="2678360" cy="302488"/>
              </a:xfrm>
              <a:prstGeom prst="rect">
                <a:avLst/>
              </a:prstGeom>
            </p:spPr>
          </p:pic>
          <p:pic>
            <p:nvPicPr>
              <p:cNvPr id="15" name="图片 14">
                <a:extLst>
                  <a:ext uri="{FF2B5EF4-FFF2-40B4-BE49-F238E27FC236}">
                    <a16:creationId xmlns:a16="http://schemas.microsoft.com/office/drawing/2014/main" id="{EF98A1B4-1254-49E2-92F0-FDD1BA0C7F1F}"/>
                  </a:ext>
                </a:extLst>
              </p:cNvPr>
              <p:cNvPicPr>
                <a:picLocks noChangeAspect="1"/>
              </p:cNvPicPr>
              <p:nvPr/>
            </p:nvPicPr>
            <p:blipFill rotWithShape="1">
              <a:blip r:embed="rId2">
                <a:extLst>
                  <a:ext uri="{28A0092B-C50C-407E-A947-70E740481C1C}">
                    <a14:useLocalDpi xmlns:a14="http://schemas.microsoft.com/office/drawing/2010/main" val="0"/>
                  </a:ext>
                </a:extLst>
              </a:blip>
              <a:srcRect l="43459" t="76025" b="16178"/>
              <a:stretch/>
            </p:blipFill>
            <p:spPr>
              <a:xfrm>
                <a:off x="4211960" y="5517231"/>
                <a:ext cx="4429459" cy="368425"/>
              </a:xfrm>
              <a:prstGeom prst="rect">
                <a:avLst/>
              </a:prstGeom>
            </p:spPr>
          </p:pic>
        </p:grpSp>
      </p:grpSp>
      <p:sp>
        <p:nvSpPr>
          <p:cNvPr id="7" name="矩形 6">
            <a:extLst>
              <a:ext uri="{FF2B5EF4-FFF2-40B4-BE49-F238E27FC236}">
                <a16:creationId xmlns:a16="http://schemas.microsoft.com/office/drawing/2014/main" id="{B85B925D-B3F7-4CA9-B24A-C9E15EEFE8A1}"/>
              </a:ext>
            </a:extLst>
          </p:cNvPr>
          <p:cNvSpPr/>
          <p:nvPr/>
        </p:nvSpPr>
        <p:spPr>
          <a:xfrm>
            <a:off x="1668879" y="1310516"/>
            <a:ext cx="492443" cy="461665"/>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400" b="1" dirty="0">
                <a:solidFill>
                  <a:srgbClr val="C00000"/>
                </a:solidFill>
                <a:latin typeface="微软雅黑" panose="020B0503020204020204" pitchFamily="34" charset="-122"/>
                <a:ea typeface="微软雅黑" panose="020B0503020204020204" pitchFamily="34" charset="-122"/>
              </a:rPr>
              <a:t>①</a:t>
            </a:r>
          </a:p>
        </p:txBody>
      </p:sp>
      <p:sp>
        <p:nvSpPr>
          <p:cNvPr id="8" name="矩形 7">
            <a:extLst>
              <a:ext uri="{FF2B5EF4-FFF2-40B4-BE49-F238E27FC236}">
                <a16:creationId xmlns:a16="http://schemas.microsoft.com/office/drawing/2014/main" id="{143195B4-680E-46EA-AACA-49A97A48DBB7}"/>
              </a:ext>
            </a:extLst>
          </p:cNvPr>
          <p:cNvSpPr/>
          <p:nvPr/>
        </p:nvSpPr>
        <p:spPr>
          <a:xfrm>
            <a:off x="1668879" y="2708285"/>
            <a:ext cx="492443" cy="461665"/>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400" b="1" dirty="0">
                <a:solidFill>
                  <a:srgbClr val="C00000"/>
                </a:solidFill>
                <a:latin typeface="微软雅黑" panose="020B0503020204020204" pitchFamily="34" charset="-122"/>
                <a:ea typeface="微软雅黑" panose="020B0503020204020204" pitchFamily="34" charset="-122"/>
              </a:rPr>
              <a:t>②</a:t>
            </a:r>
          </a:p>
        </p:txBody>
      </p:sp>
      <p:sp>
        <p:nvSpPr>
          <p:cNvPr id="9" name="矩形 8">
            <a:extLst>
              <a:ext uri="{FF2B5EF4-FFF2-40B4-BE49-F238E27FC236}">
                <a16:creationId xmlns:a16="http://schemas.microsoft.com/office/drawing/2014/main" id="{2AD76542-5F2D-4198-9BDC-D2FCDFA7F22A}"/>
              </a:ext>
            </a:extLst>
          </p:cNvPr>
          <p:cNvSpPr/>
          <p:nvPr/>
        </p:nvSpPr>
        <p:spPr>
          <a:xfrm>
            <a:off x="1668879" y="4940533"/>
            <a:ext cx="492443" cy="461665"/>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400" b="1" dirty="0">
                <a:solidFill>
                  <a:srgbClr val="C00000"/>
                </a:solidFill>
                <a:latin typeface="微软雅黑" panose="020B0503020204020204" pitchFamily="34" charset="-122"/>
                <a:ea typeface="微软雅黑" panose="020B0503020204020204" pitchFamily="34" charset="-122"/>
              </a:rPr>
              <a:t>③</a:t>
            </a:r>
          </a:p>
        </p:txBody>
      </p:sp>
      <p:sp>
        <p:nvSpPr>
          <p:cNvPr id="10" name="Oval 11">
            <a:extLst>
              <a:ext uri="{FF2B5EF4-FFF2-40B4-BE49-F238E27FC236}">
                <a16:creationId xmlns:a16="http://schemas.microsoft.com/office/drawing/2014/main" id="{7EB2C882-14E7-4E14-94FC-D8ADB941EEB7}"/>
              </a:ext>
            </a:extLst>
          </p:cNvPr>
          <p:cNvSpPr>
            <a:spLocks noChangeArrowheads="1"/>
          </p:cNvSpPr>
          <p:nvPr/>
        </p:nvSpPr>
        <p:spPr bwMode="auto">
          <a:xfrm>
            <a:off x="6183074" y="5398477"/>
            <a:ext cx="1486253" cy="838200"/>
          </a:xfrm>
          <a:prstGeom prst="ellipse">
            <a:avLst/>
          </a:prstGeom>
          <a:noFill/>
          <a:ln w="19050">
            <a:solidFill>
              <a:srgbClr val="0000FF"/>
            </a:solidFill>
            <a:round/>
            <a:headEnd/>
            <a:tailEnd/>
          </a:ln>
          <a:effectLst/>
        </p:spPr>
        <p:txBody>
          <a:bodyPr wrap="none"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宋体" pitchFamily="2" charset="-122"/>
              <a:cs typeface="+mn-cs"/>
            </a:endParaRPr>
          </a:p>
        </p:txBody>
      </p:sp>
      <p:sp>
        <p:nvSpPr>
          <p:cNvPr id="11" name="TextBox 15">
            <a:extLst>
              <a:ext uri="{FF2B5EF4-FFF2-40B4-BE49-F238E27FC236}">
                <a16:creationId xmlns:a16="http://schemas.microsoft.com/office/drawing/2014/main" id="{B55F90B1-09C3-4A04-8819-2557617150E6}"/>
              </a:ext>
            </a:extLst>
          </p:cNvPr>
          <p:cNvSpPr txBox="1"/>
          <p:nvPr/>
        </p:nvSpPr>
        <p:spPr>
          <a:xfrm>
            <a:off x="7514963" y="5307027"/>
            <a:ext cx="1223412" cy="369332"/>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Arial" charset="0"/>
                <a:ea typeface="宋体" pitchFamily="2" charset="-122"/>
                <a:cs typeface="+mn-cs"/>
              </a:rPr>
              <a:t>Set it to 1</a:t>
            </a:r>
            <a:endParaRPr kumimoji="0" lang="en-US" sz="1800" b="1" i="0" u="none" strike="noStrike" kern="1200" cap="none" spc="0" normalizeH="0" baseline="0" noProof="0" dirty="0">
              <a:ln>
                <a:noFill/>
              </a:ln>
              <a:solidFill>
                <a:srgbClr val="0000FF"/>
              </a:solidFill>
              <a:effectLst/>
              <a:uLnTx/>
              <a:uFillTx/>
              <a:latin typeface="Arial" charset="0"/>
              <a:ea typeface="宋体" pitchFamily="2" charset="-122"/>
              <a:cs typeface="+mn-cs"/>
            </a:endParaRPr>
          </a:p>
        </p:txBody>
      </p:sp>
      <p:sp>
        <p:nvSpPr>
          <p:cNvPr id="3" name="灯片编号占位符 2">
            <a:extLst>
              <a:ext uri="{FF2B5EF4-FFF2-40B4-BE49-F238E27FC236}">
                <a16:creationId xmlns:a16="http://schemas.microsoft.com/office/drawing/2014/main" id="{D1FE1458-5228-CD6A-D584-A2B1E762C40B}"/>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37</a:t>
            </a:fld>
            <a:endParaRPr lang="zh-CN" altLang="en-US"/>
          </a:p>
        </p:txBody>
      </p:sp>
    </p:spTree>
    <p:extLst>
      <p:ext uri="{BB962C8B-B14F-4D97-AF65-F5344CB8AC3E}">
        <p14:creationId xmlns:p14="http://schemas.microsoft.com/office/powerpoint/2010/main" val="284198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FF331-86D7-5F33-C08D-5B8818F0142D}"/>
              </a:ext>
            </a:extLst>
          </p:cNvPr>
          <p:cNvSpPr>
            <a:spLocks noGrp="1"/>
          </p:cNvSpPr>
          <p:nvPr>
            <p:ph type="title"/>
          </p:nvPr>
        </p:nvSpPr>
        <p:spPr/>
        <p:txBody>
          <a:bodyPr/>
          <a:lstStyle/>
          <a:p>
            <a:r>
              <a:rPr lang="en-US" altLang="zh-CN" dirty="0"/>
              <a:t>FEL Pierce parameter </a:t>
            </a:r>
            <a:r>
              <a:rPr lang="en-US" altLang="zh-CN" i="1" dirty="0">
                <a:solidFill>
                  <a:srgbClr val="C00000"/>
                </a:solidFill>
                <a:latin typeface="Symbol" panose="05050102010706020507" pitchFamily="18" charset="2"/>
                <a:ea typeface="宋体" pitchFamily="2" charset="-122"/>
              </a:rPr>
              <a:t>r</a:t>
            </a:r>
            <a:endParaRPr lang="zh-CN" altLang="en-US" dirty="0"/>
          </a:p>
        </p:txBody>
      </p:sp>
      <p:sp>
        <p:nvSpPr>
          <p:cNvPr id="3" name="内容占位符 2">
            <a:extLst>
              <a:ext uri="{FF2B5EF4-FFF2-40B4-BE49-F238E27FC236}">
                <a16:creationId xmlns:a16="http://schemas.microsoft.com/office/drawing/2014/main" id="{A47DA5F0-649C-578A-13D7-261919B4748A}"/>
              </a:ext>
            </a:extLst>
          </p:cNvPr>
          <p:cNvSpPr>
            <a:spLocks noGrp="1"/>
          </p:cNvSpPr>
          <p:nvPr>
            <p:ph idx="1"/>
          </p:nvPr>
        </p:nvSpPr>
        <p:spPr/>
        <p:txBody>
          <a:bodyPr/>
          <a:lstStyle/>
          <a:p>
            <a:r>
              <a:rPr lang="en-US" altLang="zh-CN" sz="2000" dirty="0">
                <a:latin typeface="Times New Roman" panose="02020603050405020304" pitchFamily="18" charset="0"/>
                <a:cs typeface="Times New Roman" panose="02020603050405020304" pitchFamily="18" charset="0"/>
              </a:rPr>
              <a:t>To simplify the ﬁeld equation, set the coeﬃcient on its right-hand-side to unity. Thus, the dimensionless FEL pierce parameter must be</a:t>
            </a: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At saturation, electrons are fully bunched so </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rPr>
              <a:t>that |             | </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sym typeface="Wingdings" panose="05000000000000000000" pitchFamily="2" charset="2"/>
              </a:rPr>
              <a:t>→</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sym typeface="Wingdings" panose="05000000000000000000" pitchFamily="2" charset="2"/>
              </a:rPr>
              <a:t>1, which implies maximum radiation amplitude |a|</a:t>
            </a:r>
            <a:r>
              <a:rPr lang="zh-CN" altLang="en-US" sz="2000" dirty="0">
                <a:solidFill>
                  <a:srgbClr val="000000"/>
                </a:solidFill>
                <a:latin typeface="Times New Roman" panose="02020603050405020304" pitchFamily="18" charset="0"/>
                <a:ea typeface="宋体" pitchFamily="2" charset="-122"/>
                <a:cs typeface="Times New Roman" panose="02020603050405020304" pitchFamily="18" charset="0"/>
                <a:sym typeface="Wingdings" panose="05000000000000000000" pitchFamily="2" charset="2"/>
              </a:rPr>
              <a:t>→</a:t>
            </a:r>
            <a:r>
              <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sym typeface="Wingdings" panose="05000000000000000000" pitchFamily="2" charset="2"/>
              </a:rPr>
              <a:t>1, and translate it to                                so that the maximum field energy density</a:t>
            </a:r>
          </a:p>
          <a:p>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sym typeface="Wingdings" panose="05000000000000000000" pitchFamily="2" charset="2"/>
            </a:endParaRPr>
          </a:p>
          <a:p>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sym typeface="Wingdings" panose="05000000000000000000" pitchFamily="2" charset="2"/>
            </a:endParaRPr>
          </a:p>
          <a:p>
            <a:endParaRPr lang="en-US" altLang="zh-CN" sz="2000" dirty="0">
              <a:solidFill>
                <a:srgbClr val="000000"/>
              </a:solidFill>
              <a:latin typeface="Times New Roman" panose="02020603050405020304" pitchFamily="18" charset="0"/>
              <a:ea typeface="宋体" pitchFamily="2" charset="-122"/>
              <a:cs typeface="Times New Roman" panose="02020603050405020304" pitchFamily="18" charset="0"/>
              <a:sym typeface="Wingdings" panose="05000000000000000000" pitchFamily="2" charset="2"/>
            </a:endParaRPr>
          </a:p>
          <a:p>
            <a:r>
              <a:rPr lang="en-US" altLang="zh-CN" sz="2000" dirty="0">
                <a:latin typeface="Times New Roman" panose="02020603050405020304" pitchFamily="18" charset="0"/>
                <a:cs typeface="Times New Roman" panose="02020603050405020304" pitchFamily="18" charset="0"/>
              </a:rPr>
              <a:t>Because                is the electron energy density, we see that </a:t>
            </a:r>
            <a:r>
              <a:rPr lang="en-US" altLang="zh-CN" sz="2000" b="1" i="1" dirty="0">
                <a:latin typeface="Times New Roman" panose="02020603050405020304" pitchFamily="18" charset="0"/>
                <a:cs typeface="Times New Roman" panose="02020603050405020304" pitchFamily="18" charset="0"/>
              </a:rPr>
              <a:t>ρ</a:t>
            </a:r>
            <a:r>
              <a:rPr lang="en-US" altLang="zh-CN" sz="2000" dirty="0">
                <a:latin typeface="Times New Roman" panose="02020603050405020304" pitchFamily="18" charset="0"/>
                <a:cs typeface="Times New Roman" panose="02020603050405020304" pitchFamily="18" charset="0"/>
              </a:rPr>
              <a:t> presents the FEL eﬃciency at saturation, and </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FEL s</a:t>
            </a:r>
            <a:r>
              <a:rPr lang="zh-CN" altLang="en-US" sz="2000" dirty="0">
                <a:latin typeface="Times New Roman" panose="02020603050405020304" pitchFamily="18" charset="0"/>
                <a:cs typeface="Times New Roman" panose="02020603050405020304" pitchFamily="18" charset="0"/>
              </a:rPr>
              <a:t>aturation power ∼ ρ×(e-beam power)</a:t>
            </a:r>
          </a:p>
          <a:p>
            <a:endParaRPr lang="en-US" altLang="zh-CN" sz="2000" dirty="0">
              <a:latin typeface="Times New Roman" panose="02020603050405020304" pitchFamily="18" charset="0"/>
              <a:cs typeface="Times New Roman" panose="02020603050405020304" pitchFamily="18" charset="0"/>
            </a:endParaRPr>
          </a:p>
          <a:p>
            <a:endParaRPr lang="zh-CN" altLang="en-US" sz="2000" dirty="0">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8C69A8C4-879A-4320-B9CD-DD1F60221B26}"/>
              </a:ext>
            </a:extLst>
          </p:cNvPr>
          <p:cNvSpPr txBox="1">
            <a:spLocks noChangeArrowheads="1"/>
          </p:cNvSpPr>
          <p:nvPr/>
        </p:nvSpPr>
        <p:spPr bwMode="auto">
          <a:xfrm>
            <a:off x="8780332" y="2476767"/>
            <a:ext cx="2653419" cy="369332"/>
          </a:xfrm>
          <a:prstGeom prst="rect">
            <a:avLst/>
          </a:prstGeom>
          <a:noFill/>
          <a:ln w="9525">
            <a:noFill/>
            <a:miter lim="800000"/>
            <a:headEnd/>
            <a:tailEnd/>
          </a:ln>
          <a:effec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I</a:t>
            </a:r>
            <a:r>
              <a:rPr kumimoji="0" lang="en-US" b="0" i="1" u="none" strike="noStrike" kern="1200" cap="none" spc="0" normalizeH="0" baseline="-2500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=17 kA is Alfven current</a:t>
            </a:r>
          </a:p>
        </p:txBody>
      </p:sp>
      <p:sp>
        <p:nvSpPr>
          <p:cNvPr id="6" name="矩形 5">
            <a:extLst>
              <a:ext uri="{FF2B5EF4-FFF2-40B4-BE49-F238E27FC236}">
                <a16:creationId xmlns:a16="http://schemas.microsoft.com/office/drawing/2014/main" id="{07F6961D-AF0E-491C-BFBB-77433CB8C0F5}"/>
              </a:ext>
            </a:extLst>
          </p:cNvPr>
          <p:cNvSpPr/>
          <p:nvPr/>
        </p:nvSpPr>
        <p:spPr>
          <a:xfrm>
            <a:off x="986118" y="2096140"/>
            <a:ext cx="10650070" cy="982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pic>
        <p:nvPicPr>
          <p:cNvPr id="8" name="Picture 3">
            <a:extLst>
              <a:ext uri="{FF2B5EF4-FFF2-40B4-BE49-F238E27FC236}">
                <a16:creationId xmlns:a16="http://schemas.microsoft.com/office/drawing/2014/main" id="{B5A4F93D-BB03-1947-C63E-DFC802820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407" y="3183455"/>
            <a:ext cx="773112" cy="373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6251AE06-9C9A-4275-9628-7A08B05168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03" t="50000" r="17785" b="1965"/>
          <a:stretch>
            <a:fillRect/>
          </a:stretch>
        </p:blipFill>
        <p:spPr bwMode="auto">
          <a:xfrm>
            <a:off x="3051544" y="3994968"/>
            <a:ext cx="5369442" cy="802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60D01197-CD69-3206-609C-656B415243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951" r="30301" b="77634"/>
          <a:stretch>
            <a:fillRect/>
          </a:stretch>
        </p:blipFill>
        <p:spPr bwMode="auto">
          <a:xfrm>
            <a:off x="4626368" y="3476541"/>
            <a:ext cx="1957012" cy="373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图片 11">
            <a:extLst>
              <a:ext uri="{FF2B5EF4-FFF2-40B4-BE49-F238E27FC236}">
                <a16:creationId xmlns:a16="http://schemas.microsoft.com/office/drawing/2014/main" id="{CDEEE82B-A663-7831-1226-2BCC1FD2BCE8}"/>
              </a:ext>
            </a:extLst>
          </p:cNvPr>
          <p:cNvPicPr>
            <a:picLocks noChangeAspect="1"/>
          </p:cNvPicPr>
          <p:nvPr/>
        </p:nvPicPr>
        <p:blipFill>
          <a:blip r:embed="rId5"/>
          <a:stretch>
            <a:fillRect/>
          </a:stretch>
        </p:blipFill>
        <p:spPr>
          <a:xfrm>
            <a:off x="1918809" y="4945498"/>
            <a:ext cx="935003" cy="311667"/>
          </a:xfrm>
          <a:prstGeom prst="rect">
            <a:avLst/>
          </a:prstGeom>
        </p:spPr>
      </p:pic>
      <p:sp>
        <p:nvSpPr>
          <p:cNvPr id="13" name="椭圆 12">
            <a:extLst>
              <a:ext uri="{FF2B5EF4-FFF2-40B4-BE49-F238E27FC236}">
                <a16:creationId xmlns:a16="http://schemas.microsoft.com/office/drawing/2014/main" id="{47870048-2D22-60E2-86EA-0CC32B0E2F88}"/>
              </a:ext>
            </a:extLst>
          </p:cNvPr>
          <p:cNvSpPr/>
          <p:nvPr/>
        </p:nvSpPr>
        <p:spPr>
          <a:xfrm>
            <a:off x="7125419" y="4044168"/>
            <a:ext cx="1040920" cy="6441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48DE29DA-1F2D-0CF5-D5AF-847C555F634D}"/>
              </a:ext>
            </a:extLst>
          </p:cNvPr>
          <p:cNvGrpSpPr/>
          <p:nvPr/>
        </p:nvGrpSpPr>
        <p:grpSpPr>
          <a:xfrm>
            <a:off x="1106013" y="2138493"/>
            <a:ext cx="7674319" cy="844259"/>
            <a:chOff x="1918809" y="2114589"/>
            <a:chExt cx="7674319" cy="844259"/>
          </a:xfrm>
        </p:grpSpPr>
        <p:pic>
          <p:nvPicPr>
            <p:cNvPr id="4" name="Picture 3">
              <a:extLst>
                <a:ext uri="{FF2B5EF4-FFF2-40B4-BE49-F238E27FC236}">
                  <a16:creationId xmlns:a16="http://schemas.microsoft.com/office/drawing/2014/main" id="{62B11E89-C2F4-42BB-B115-BEFB318ABD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674" b="53292"/>
            <a:stretch>
              <a:fillRect/>
            </a:stretch>
          </p:blipFill>
          <p:spPr bwMode="auto">
            <a:xfrm>
              <a:off x="1918809" y="2181633"/>
              <a:ext cx="4177191" cy="72265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a:extLst>
                <a:ext uri="{FF2B5EF4-FFF2-40B4-BE49-F238E27FC236}">
                  <a16:creationId xmlns:a16="http://schemas.microsoft.com/office/drawing/2014/main" id="{C77B4C8B-436A-BA28-CB64-C586D47201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671" t="45432" r="4944"/>
            <a:stretch>
              <a:fillRect/>
            </a:stretch>
          </p:blipFill>
          <p:spPr bwMode="auto">
            <a:xfrm>
              <a:off x="6039194" y="2114589"/>
              <a:ext cx="3553934" cy="84425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pic>
        <p:nvPicPr>
          <p:cNvPr id="16" name="图片 15">
            <a:extLst>
              <a:ext uri="{FF2B5EF4-FFF2-40B4-BE49-F238E27FC236}">
                <a16:creationId xmlns:a16="http://schemas.microsoft.com/office/drawing/2014/main" id="{73BF37F9-5A87-4957-2E35-FB47EEA9D091}"/>
              </a:ext>
            </a:extLst>
          </p:cNvPr>
          <p:cNvPicPr>
            <a:picLocks noChangeAspect="1"/>
          </p:cNvPicPr>
          <p:nvPr/>
        </p:nvPicPr>
        <p:blipFill>
          <a:blip r:embed="rId7"/>
          <a:stretch>
            <a:fillRect/>
          </a:stretch>
        </p:blipFill>
        <p:spPr>
          <a:xfrm>
            <a:off x="3998807" y="5675551"/>
            <a:ext cx="3333774" cy="666755"/>
          </a:xfrm>
          <a:prstGeom prst="rect">
            <a:avLst/>
          </a:prstGeom>
          <a:ln w="19050">
            <a:solidFill>
              <a:srgbClr val="FF0000"/>
            </a:solidFill>
          </a:ln>
        </p:spPr>
      </p:pic>
      <p:sp>
        <p:nvSpPr>
          <p:cNvPr id="7" name="灯片编号占位符 6">
            <a:extLst>
              <a:ext uri="{FF2B5EF4-FFF2-40B4-BE49-F238E27FC236}">
                <a16:creationId xmlns:a16="http://schemas.microsoft.com/office/drawing/2014/main" id="{D5375428-8B93-5BB9-694B-26D901973F27}"/>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38</a:t>
            </a:fld>
            <a:endParaRPr lang="zh-CN" altLang="en-US"/>
          </a:p>
        </p:txBody>
      </p:sp>
    </p:spTree>
    <p:extLst>
      <p:ext uri="{BB962C8B-B14F-4D97-AF65-F5344CB8AC3E}">
        <p14:creationId xmlns:p14="http://schemas.microsoft.com/office/powerpoint/2010/main" val="1595004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4691E6-09DF-9731-954D-275C6F5B68C7}"/>
              </a:ext>
            </a:extLst>
          </p:cNvPr>
          <p:cNvSpPr>
            <a:spLocks noGrp="1"/>
          </p:cNvSpPr>
          <p:nvPr>
            <p:ph type="title"/>
          </p:nvPr>
        </p:nvSpPr>
        <p:spPr/>
        <p:txBody>
          <a:bodyPr/>
          <a:lstStyle/>
          <a:p>
            <a:r>
              <a:rPr lang="en-US" altLang="zh-CN" dirty="0"/>
              <a:t>1D solution</a:t>
            </a:r>
            <a:endParaRPr lang="zh-CN" altLang="en-US" dirty="0"/>
          </a:p>
        </p:txBody>
      </p:sp>
      <p:sp>
        <p:nvSpPr>
          <p:cNvPr id="3" name="内容占位符 2">
            <a:extLst>
              <a:ext uri="{FF2B5EF4-FFF2-40B4-BE49-F238E27FC236}">
                <a16:creationId xmlns:a16="http://schemas.microsoft.com/office/drawing/2014/main" id="{5511A19D-8B4F-574D-EBB6-4EA4C08C84B9}"/>
              </a:ext>
            </a:extLst>
          </p:cNvPr>
          <p:cNvSpPr>
            <a:spLocks noGrp="1"/>
          </p:cNvSpPr>
          <p:nvPr>
            <p:ph idx="1"/>
          </p:nvPr>
        </p:nvSpPr>
        <p:spPr/>
        <p:txBody>
          <a:bodyPr/>
          <a:lstStyle/>
          <a:p>
            <a:r>
              <a:rPr lang="en-US" altLang="zh-CN" dirty="0">
                <a:latin typeface="Times New Roman" panose="02020603050405020304" pitchFamily="18" charset="0"/>
                <a:cs typeface="Times New Roman" panose="02020603050405020304" pitchFamily="18" charset="0"/>
              </a:rPr>
              <a:t> Illustrate the essentials of FEL gain by neglecting the θ dependence of the electromagnetic ﬁeld.</a:t>
            </a:r>
            <a:r>
              <a:rPr lang="en-US" altLang="zh-CN" dirty="0"/>
              <a:t> The 1D  FEL equation are</a:t>
            </a:r>
            <a:endParaRPr lang="zh-CN" altLang="en-US" dirty="0">
              <a:latin typeface="Times New Roman" panose="02020603050405020304" pitchFamily="18" charset="0"/>
              <a:cs typeface="Times New Roman" panose="02020603050405020304" pitchFamily="18" charset="0"/>
            </a:endParaRPr>
          </a:p>
        </p:txBody>
      </p:sp>
      <p:grpSp>
        <p:nvGrpSpPr>
          <p:cNvPr id="15" name="组合 14">
            <a:extLst>
              <a:ext uri="{FF2B5EF4-FFF2-40B4-BE49-F238E27FC236}">
                <a16:creationId xmlns:a16="http://schemas.microsoft.com/office/drawing/2014/main" id="{3F195175-0415-19AD-0CF1-4403FE58D569}"/>
              </a:ext>
            </a:extLst>
          </p:cNvPr>
          <p:cNvGrpSpPr/>
          <p:nvPr/>
        </p:nvGrpSpPr>
        <p:grpSpPr>
          <a:xfrm>
            <a:off x="1041870" y="2349989"/>
            <a:ext cx="9347200" cy="4141683"/>
            <a:chOff x="1105358" y="2202322"/>
            <a:chExt cx="9347200" cy="4141683"/>
          </a:xfrm>
        </p:grpSpPr>
        <p:grpSp>
          <p:nvGrpSpPr>
            <p:cNvPr id="5" name="Group 1">
              <a:extLst>
                <a:ext uri="{FF2B5EF4-FFF2-40B4-BE49-F238E27FC236}">
                  <a16:creationId xmlns:a16="http://schemas.microsoft.com/office/drawing/2014/main" id="{236B690D-47A0-969C-E41C-04557CC88873}"/>
                </a:ext>
              </a:extLst>
            </p:cNvPr>
            <p:cNvGrpSpPr/>
            <p:nvPr/>
          </p:nvGrpSpPr>
          <p:grpSpPr>
            <a:xfrm>
              <a:off x="1105358" y="2202322"/>
              <a:ext cx="9347200" cy="4079904"/>
              <a:chOff x="29394" y="457200"/>
              <a:chExt cx="9114606" cy="3939220"/>
            </a:xfrm>
            <a:effectLst/>
          </p:grpSpPr>
          <p:pic>
            <p:nvPicPr>
              <p:cNvPr id="6" name="Picture 2">
                <a:extLst>
                  <a:ext uri="{FF2B5EF4-FFF2-40B4-BE49-F238E27FC236}">
                    <a16:creationId xmlns:a16="http://schemas.microsoft.com/office/drawing/2014/main" id="{D22A4077-2F10-EB76-ED4A-2C959FC75E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764"/>
              <a:stretch>
                <a:fillRect/>
              </a:stretch>
            </p:blipFill>
            <p:spPr bwMode="auto">
              <a:xfrm>
                <a:off x="29394" y="457200"/>
                <a:ext cx="9114606" cy="3939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Rectangle 10">
                <a:extLst>
                  <a:ext uri="{FF2B5EF4-FFF2-40B4-BE49-F238E27FC236}">
                    <a16:creationId xmlns:a16="http://schemas.microsoft.com/office/drawing/2014/main" id="{616C2EA7-E12A-A5D0-47A5-7CD0D98879E5}"/>
                  </a:ext>
                </a:extLst>
              </p:cNvPr>
              <p:cNvSpPr/>
              <p:nvPr/>
            </p:nvSpPr>
            <p:spPr>
              <a:xfrm>
                <a:off x="8153400" y="2156780"/>
                <a:ext cx="914400" cy="510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sp>
            <p:nvSpPr>
              <p:cNvPr id="8" name="Rectangle 12">
                <a:extLst>
                  <a:ext uri="{FF2B5EF4-FFF2-40B4-BE49-F238E27FC236}">
                    <a16:creationId xmlns:a16="http://schemas.microsoft.com/office/drawing/2014/main" id="{A32541A2-CE60-CD84-94A8-730D325CF5EB}"/>
                  </a:ext>
                </a:extLst>
              </p:cNvPr>
              <p:cNvSpPr/>
              <p:nvPr/>
            </p:nvSpPr>
            <p:spPr>
              <a:xfrm>
                <a:off x="6024045" y="4038600"/>
                <a:ext cx="681555" cy="357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pic>
            <p:nvPicPr>
              <p:cNvPr id="9" name="Picture 4">
                <a:extLst>
                  <a:ext uri="{FF2B5EF4-FFF2-40B4-BE49-F238E27FC236}">
                    <a16:creationId xmlns:a16="http://schemas.microsoft.com/office/drawing/2014/main" id="{224ADB34-DD6F-5F41-70A6-D0374F6EB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864" y="830609"/>
                <a:ext cx="1205936" cy="3437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a:extLst>
                  <a:ext uri="{FF2B5EF4-FFF2-40B4-BE49-F238E27FC236}">
                    <a16:creationId xmlns:a16="http://schemas.microsoft.com/office/drawing/2014/main" id="{AE09DEE4-3649-552F-68B9-441BAB46D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443178"/>
                <a:ext cx="672527" cy="5380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5">
                <a:extLst>
                  <a:ext uri="{FF2B5EF4-FFF2-40B4-BE49-F238E27FC236}">
                    <a16:creationId xmlns:a16="http://schemas.microsoft.com/office/drawing/2014/main" id="{8D602055-BBD0-89E1-78B4-94F05F751DF5}"/>
                  </a:ext>
                </a:extLst>
              </p:cNvPr>
              <p:cNvSpPr/>
              <p:nvPr/>
            </p:nvSpPr>
            <p:spPr>
              <a:xfrm>
                <a:off x="8153400" y="1470980"/>
                <a:ext cx="914400" cy="510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sp>
            <p:nvSpPr>
              <p:cNvPr id="12" name="Rectangle 16">
                <a:extLst>
                  <a:ext uri="{FF2B5EF4-FFF2-40B4-BE49-F238E27FC236}">
                    <a16:creationId xmlns:a16="http://schemas.microsoft.com/office/drawing/2014/main" id="{D8A6DD73-88BC-4D29-D2D3-8CC086367275}"/>
                  </a:ext>
                </a:extLst>
              </p:cNvPr>
              <p:cNvSpPr/>
              <p:nvPr/>
            </p:nvSpPr>
            <p:spPr>
              <a:xfrm>
                <a:off x="8077200" y="838200"/>
                <a:ext cx="914400" cy="510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grpSp>
        <p:sp>
          <p:nvSpPr>
            <p:cNvPr id="13" name="矩形 12">
              <a:extLst>
                <a:ext uri="{FF2B5EF4-FFF2-40B4-BE49-F238E27FC236}">
                  <a16:creationId xmlns:a16="http://schemas.microsoft.com/office/drawing/2014/main" id="{FA516F00-BDC1-5264-E4B9-39688DFE5059}"/>
                </a:ext>
              </a:extLst>
            </p:cNvPr>
            <p:cNvSpPr/>
            <p:nvPr/>
          </p:nvSpPr>
          <p:spPr>
            <a:xfrm>
              <a:off x="1153953" y="5855568"/>
              <a:ext cx="9142986" cy="488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CD31016-CCFF-B803-F66D-A91D01F6FEBC}"/>
                </a:ext>
              </a:extLst>
            </p:cNvPr>
            <p:cNvSpPr/>
            <p:nvPr/>
          </p:nvSpPr>
          <p:spPr>
            <a:xfrm>
              <a:off x="7212969" y="5549759"/>
              <a:ext cx="3123790" cy="488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灯片编号占位符 3">
            <a:extLst>
              <a:ext uri="{FF2B5EF4-FFF2-40B4-BE49-F238E27FC236}">
                <a16:creationId xmlns:a16="http://schemas.microsoft.com/office/drawing/2014/main" id="{91D87545-C01A-FA6C-4DC2-59C1D9D2FD82}"/>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39</a:t>
            </a:fld>
            <a:endParaRPr lang="zh-CN" altLang="en-US"/>
          </a:p>
        </p:txBody>
      </p:sp>
    </p:spTree>
    <p:extLst>
      <p:ext uri="{BB962C8B-B14F-4D97-AF65-F5344CB8AC3E}">
        <p14:creationId xmlns:p14="http://schemas.microsoft.com/office/powerpoint/2010/main" val="2406299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994C62-926D-6125-3540-0372A54BA1E6}"/>
              </a:ext>
            </a:extLst>
          </p:cNvPr>
          <p:cNvSpPr>
            <a:spLocks noGrp="1"/>
          </p:cNvSpPr>
          <p:nvPr>
            <p:ph type="title"/>
          </p:nvPr>
        </p:nvSpPr>
        <p:spPr/>
        <p:txBody>
          <a:bodyPr/>
          <a:lstStyle/>
          <a:p>
            <a:r>
              <a:rPr lang="en-US" altLang="zh-CN" sz="3200" dirty="0"/>
              <a:t>XFEL: one of the most powerful tools for science</a:t>
            </a:r>
            <a:endParaRPr lang="zh-CN" altLang="en-US" sz="3200" dirty="0"/>
          </a:p>
        </p:txBody>
      </p:sp>
      <p:pic>
        <p:nvPicPr>
          <p:cNvPr id="4" name="Picture 3">
            <a:extLst>
              <a:ext uri="{FF2B5EF4-FFF2-40B4-BE49-F238E27FC236}">
                <a16:creationId xmlns:a16="http://schemas.microsoft.com/office/drawing/2014/main" id="{4CA142C9-F119-A845-91AC-F6C5C3C80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37" y="1269906"/>
            <a:ext cx="11184263" cy="4719734"/>
          </a:xfrm>
          <a:prstGeom prst="rect">
            <a:avLst/>
          </a:prstGeom>
        </p:spPr>
      </p:pic>
      <p:sp>
        <p:nvSpPr>
          <p:cNvPr id="7" name="文本框 6">
            <a:extLst>
              <a:ext uri="{FF2B5EF4-FFF2-40B4-BE49-F238E27FC236}">
                <a16:creationId xmlns:a16="http://schemas.microsoft.com/office/drawing/2014/main" id="{3D396FD7-F025-0380-9EA4-32B94F73390C}"/>
              </a:ext>
            </a:extLst>
          </p:cNvPr>
          <p:cNvSpPr txBox="1"/>
          <p:nvPr/>
        </p:nvSpPr>
        <p:spPr>
          <a:xfrm>
            <a:off x="442823" y="5989640"/>
            <a:ext cx="11139577" cy="400110"/>
          </a:xfrm>
          <a:prstGeom prst="rect">
            <a:avLst/>
          </a:prstGeom>
          <a:noFill/>
        </p:spPr>
        <p:txBody>
          <a:bodyPr wrap="square">
            <a:spAutoFit/>
          </a:bodyPr>
          <a:lstStyle/>
          <a:p>
            <a:pPr algn="ctr"/>
            <a:r>
              <a:rPr lang="en-US" altLang="zh-CN" sz="2000" b="1" i="1" dirty="0">
                <a:solidFill>
                  <a:srgbClr val="C00000"/>
                </a:solidFill>
              </a:rPr>
              <a:t>Extremely Bright, Ultrafast, Quasi-Fully Coherence and Wavelength continuous tunability</a:t>
            </a:r>
            <a:endParaRPr lang="zh-CN" altLang="en-US" sz="2000" b="1" i="1" dirty="0">
              <a:solidFill>
                <a:srgbClr val="C00000"/>
              </a:solidFill>
            </a:endParaRPr>
          </a:p>
        </p:txBody>
      </p:sp>
      <p:sp>
        <p:nvSpPr>
          <p:cNvPr id="3" name="灯片编号占位符 2">
            <a:extLst>
              <a:ext uri="{FF2B5EF4-FFF2-40B4-BE49-F238E27FC236}">
                <a16:creationId xmlns:a16="http://schemas.microsoft.com/office/drawing/2014/main" id="{FEA203BD-734F-D648-7D7C-6EB5F19952DA}"/>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a:t>
            </a:fld>
            <a:endParaRPr lang="zh-CN" altLang="en-US"/>
          </a:p>
        </p:txBody>
      </p:sp>
    </p:spTree>
    <p:extLst>
      <p:ext uri="{BB962C8B-B14F-4D97-AF65-F5344CB8AC3E}">
        <p14:creationId xmlns:p14="http://schemas.microsoft.com/office/powerpoint/2010/main" val="3766310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D5C67E-B112-E13F-41E3-FC278725C285}"/>
              </a:ext>
            </a:extLst>
          </p:cNvPr>
          <p:cNvSpPr>
            <a:spLocks noGrp="1"/>
          </p:cNvSpPr>
          <p:nvPr>
            <p:ph type="title"/>
          </p:nvPr>
        </p:nvSpPr>
        <p:spPr/>
        <p:txBody>
          <a:bodyPr/>
          <a:lstStyle/>
          <a:p>
            <a:r>
              <a:rPr lang="en-US" altLang="zh-CN" dirty="0"/>
              <a:t>Three coupled first-order equations</a:t>
            </a:r>
            <a:endParaRPr lang="zh-CN" altLang="en-US" dirty="0"/>
          </a:p>
        </p:txBody>
      </p:sp>
      <p:sp>
        <p:nvSpPr>
          <p:cNvPr id="3" name="内容占位符 2">
            <a:extLst>
              <a:ext uri="{FF2B5EF4-FFF2-40B4-BE49-F238E27FC236}">
                <a16:creationId xmlns:a16="http://schemas.microsoft.com/office/drawing/2014/main" id="{EE2976BD-C7B9-6430-BAAA-19BE1A2BAE8D}"/>
              </a:ext>
            </a:extLst>
          </p:cNvPr>
          <p:cNvSpPr>
            <a:spLocks noGrp="1"/>
          </p:cNvSpPr>
          <p:nvPr>
            <p:ph idx="1"/>
          </p:nvPr>
        </p:nvSpPr>
        <p:spPr/>
        <p:txBody>
          <a:bodyPr/>
          <a:lstStyle/>
          <a:p>
            <a:r>
              <a:rPr lang="en-US" altLang="zh-CN" sz="2000" dirty="0">
                <a:latin typeface="Times New Roman" panose="02020603050405020304" pitchFamily="18" charset="0"/>
                <a:cs typeface="Times New Roman" panose="02020603050405020304" pitchFamily="18" charset="0"/>
              </a:rPr>
              <a:t>However, the system can be linearized in terms of three collective variables</a:t>
            </a:r>
            <a:endParaRPr lang="zh-CN" altLang="en-US" sz="200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3D06745E-D94A-7D00-F3E4-786805A00E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150" r="1639" b="26320"/>
          <a:stretch/>
        </p:blipFill>
        <p:spPr bwMode="auto">
          <a:xfrm>
            <a:off x="1907600" y="1749140"/>
            <a:ext cx="8640960" cy="15121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5" name="Picture 2">
            <a:extLst>
              <a:ext uri="{FF2B5EF4-FFF2-40B4-BE49-F238E27FC236}">
                <a16:creationId xmlns:a16="http://schemas.microsoft.com/office/drawing/2014/main" id="{1A324EEE-0177-F423-DCEC-3C623E68CD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34" r="11305" b="68874"/>
          <a:stretch/>
        </p:blipFill>
        <p:spPr bwMode="auto">
          <a:xfrm>
            <a:off x="2506648" y="4117020"/>
            <a:ext cx="7056784" cy="2160240"/>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 name="下箭头 1">
            <a:extLst>
              <a:ext uri="{FF2B5EF4-FFF2-40B4-BE49-F238E27FC236}">
                <a16:creationId xmlns:a16="http://schemas.microsoft.com/office/drawing/2014/main" id="{03AFC3C6-EA61-04A1-6A12-5C2D9DD35EF4}"/>
              </a:ext>
            </a:extLst>
          </p:cNvPr>
          <p:cNvSpPr/>
          <p:nvPr/>
        </p:nvSpPr>
        <p:spPr>
          <a:xfrm>
            <a:off x="5735960" y="3261308"/>
            <a:ext cx="72008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0" name="文本框 9">
            <a:extLst>
              <a:ext uri="{FF2B5EF4-FFF2-40B4-BE49-F238E27FC236}">
                <a16:creationId xmlns:a16="http://schemas.microsoft.com/office/drawing/2014/main" id="{4E55865A-831D-018B-B5EA-8B43CF568638}"/>
              </a:ext>
            </a:extLst>
          </p:cNvPr>
          <p:cNvSpPr txBox="1"/>
          <p:nvPr/>
        </p:nvSpPr>
        <p:spPr>
          <a:xfrm>
            <a:off x="940602" y="3596693"/>
            <a:ext cx="4464357" cy="400110"/>
          </a:xfrm>
          <a:prstGeom prst="rect">
            <a:avLst/>
          </a:prstGeom>
          <a:noFill/>
        </p:spPr>
        <p:txBody>
          <a:bodyPr wrap="square">
            <a:spAutoFit/>
          </a:bodyPr>
          <a:lstStyle/>
          <a:p>
            <a:r>
              <a:rPr lang="en-US" altLang="zh-CN" sz="2000" b="1" dirty="0">
                <a:solidFill>
                  <a:srgbClr val="C00000"/>
                </a:solidFill>
                <a:latin typeface="Times New Roman" panose="02020603050405020304" pitchFamily="18" charset="0"/>
                <a:cs typeface="Times New Roman" panose="02020603050405020304" pitchFamily="18" charset="0"/>
              </a:rPr>
              <a:t>T</a:t>
            </a:r>
            <a:r>
              <a:rPr lang="zh-CN" altLang="en-US" sz="2000" b="1" dirty="0">
                <a:solidFill>
                  <a:srgbClr val="C00000"/>
                </a:solidFill>
                <a:latin typeface="Times New Roman" panose="02020603050405020304" pitchFamily="18" charset="0"/>
                <a:cs typeface="Times New Roman" panose="02020603050405020304" pitchFamily="18" charset="0"/>
              </a:rPr>
              <a:t>hree coupled ﬁrst</a:t>
            </a:r>
            <a:r>
              <a:rPr lang="en-US" altLang="zh-CN" sz="2000" b="1" dirty="0">
                <a:solidFill>
                  <a:srgbClr val="C00000"/>
                </a:solidFill>
                <a:latin typeface="Times New Roman" panose="02020603050405020304" pitchFamily="18" charset="0"/>
                <a:cs typeface="Times New Roman" panose="02020603050405020304" pitchFamily="18" charset="0"/>
              </a:rPr>
              <a:t>-</a:t>
            </a:r>
            <a:r>
              <a:rPr lang="zh-CN" altLang="en-US" sz="2000" b="1" dirty="0">
                <a:solidFill>
                  <a:srgbClr val="C00000"/>
                </a:solidFill>
                <a:latin typeface="Times New Roman" panose="02020603050405020304" pitchFamily="18" charset="0"/>
                <a:cs typeface="Times New Roman" panose="02020603050405020304" pitchFamily="18" charset="0"/>
              </a:rPr>
              <a:t>order equations</a:t>
            </a:r>
            <a:r>
              <a:rPr lang="en-US" altLang="zh-CN" sz="2000" b="1" dirty="0">
                <a:solidFill>
                  <a:srgbClr val="C00000"/>
                </a:solidFill>
                <a:latin typeface="Times New Roman" panose="02020603050405020304" pitchFamily="18" charset="0"/>
                <a:cs typeface="Times New Roman" panose="02020603050405020304" pitchFamily="18" charset="0"/>
              </a:rPr>
              <a:t>: </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7" name="灯片编号占位符 6">
            <a:extLst>
              <a:ext uri="{FF2B5EF4-FFF2-40B4-BE49-F238E27FC236}">
                <a16:creationId xmlns:a16="http://schemas.microsoft.com/office/drawing/2014/main" id="{823B9586-2004-F06D-2330-8248D37B97CA}"/>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40</a:t>
            </a:fld>
            <a:endParaRPr lang="zh-CN" altLang="en-US"/>
          </a:p>
        </p:txBody>
      </p:sp>
    </p:spTree>
    <p:extLst>
      <p:ext uri="{BB962C8B-B14F-4D97-AF65-F5344CB8AC3E}">
        <p14:creationId xmlns:p14="http://schemas.microsoft.com/office/powerpoint/2010/main" val="3009944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CC174-A7A1-FF45-E1F4-50A89CDABFAC}"/>
              </a:ext>
            </a:extLst>
          </p:cNvPr>
          <p:cNvSpPr>
            <a:spLocks noGrp="1"/>
          </p:cNvSpPr>
          <p:nvPr>
            <p:ph type="title"/>
          </p:nvPr>
        </p:nvSpPr>
        <p:spPr/>
        <p:txBody>
          <a:bodyPr/>
          <a:lstStyle/>
          <a:p>
            <a:r>
              <a:rPr lang="en-US" altLang="zh-CN" dirty="0"/>
              <a:t>Cubic equation</a:t>
            </a:r>
            <a:endParaRPr lang="zh-CN" altLang="en-US" dirty="0"/>
          </a:p>
        </p:txBody>
      </p:sp>
      <p:grpSp>
        <p:nvGrpSpPr>
          <p:cNvPr id="13" name="组合 12">
            <a:extLst>
              <a:ext uri="{FF2B5EF4-FFF2-40B4-BE49-F238E27FC236}">
                <a16:creationId xmlns:a16="http://schemas.microsoft.com/office/drawing/2014/main" id="{B14198F9-9B1E-567C-AB02-77FC5A53CB44}"/>
              </a:ext>
            </a:extLst>
          </p:cNvPr>
          <p:cNvGrpSpPr/>
          <p:nvPr/>
        </p:nvGrpSpPr>
        <p:grpSpPr>
          <a:xfrm>
            <a:off x="2059751" y="1330036"/>
            <a:ext cx="8409128" cy="5119256"/>
            <a:chOff x="1996546" y="1330036"/>
            <a:chExt cx="8409128" cy="5119256"/>
          </a:xfrm>
        </p:grpSpPr>
        <p:pic>
          <p:nvPicPr>
            <p:cNvPr id="9" name="图片 8">
              <a:extLst>
                <a:ext uri="{FF2B5EF4-FFF2-40B4-BE49-F238E27FC236}">
                  <a16:creationId xmlns:a16="http://schemas.microsoft.com/office/drawing/2014/main" id="{1F4627CF-DBA2-D4FA-F935-FAD85335395F}"/>
                </a:ext>
              </a:extLst>
            </p:cNvPr>
            <p:cNvPicPr>
              <a:picLocks noChangeAspect="1"/>
            </p:cNvPicPr>
            <p:nvPr/>
          </p:nvPicPr>
          <p:blipFill>
            <a:blip r:embed="rId2"/>
            <a:stretch>
              <a:fillRect/>
            </a:stretch>
          </p:blipFill>
          <p:spPr>
            <a:xfrm>
              <a:off x="1996546" y="1330036"/>
              <a:ext cx="7934383" cy="5119256"/>
            </a:xfrm>
            <a:prstGeom prst="rect">
              <a:avLst/>
            </a:prstGeom>
          </p:spPr>
        </p:pic>
        <p:sp>
          <p:nvSpPr>
            <p:cNvPr id="5" name="矩形 4">
              <a:extLst>
                <a:ext uri="{FF2B5EF4-FFF2-40B4-BE49-F238E27FC236}">
                  <a16:creationId xmlns:a16="http://schemas.microsoft.com/office/drawing/2014/main" id="{591BBC98-7BDA-E57B-32AC-7DF7E0E16685}"/>
                </a:ext>
              </a:extLst>
            </p:cNvPr>
            <p:cNvSpPr/>
            <p:nvPr/>
          </p:nvSpPr>
          <p:spPr>
            <a:xfrm>
              <a:off x="8891649" y="4836730"/>
              <a:ext cx="1457271" cy="488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60A71B75-D70E-7BD0-FD25-CBBC1F091B8D}"/>
                </a:ext>
              </a:extLst>
            </p:cNvPr>
            <p:cNvSpPr/>
            <p:nvPr/>
          </p:nvSpPr>
          <p:spPr>
            <a:xfrm>
              <a:off x="8842076" y="3536673"/>
              <a:ext cx="1457271" cy="488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ACF81D6-311E-0B7F-EF0C-B8A9655E6241}"/>
                </a:ext>
              </a:extLst>
            </p:cNvPr>
            <p:cNvSpPr/>
            <p:nvPr/>
          </p:nvSpPr>
          <p:spPr>
            <a:xfrm>
              <a:off x="8948403" y="2141656"/>
              <a:ext cx="1457271" cy="488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DC1D471-0B13-2620-4380-E85C7176A4D2}"/>
                </a:ext>
              </a:extLst>
            </p:cNvPr>
            <p:cNvSpPr/>
            <p:nvPr/>
          </p:nvSpPr>
          <p:spPr>
            <a:xfrm>
              <a:off x="3446812" y="6191411"/>
              <a:ext cx="3023261" cy="233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7">
              <a:extLst>
                <a:ext uri="{FF2B5EF4-FFF2-40B4-BE49-F238E27FC236}">
                  <a16:creationId xmlns:a16="http://schemas.microsoft.com/office/drawing/2014/main" id="{33971D6B-0D27-27EB-7336-0C2E49DA5400}"/>
                </a:ext>
              </a:extLst>
            </p:cNvPr>
            <p:cNvSpPr>
              <a:spLocks noChangeArrowheads="1"/>
            </p:cNvSpPr>
            <p:nvPr/>
          </p:nvSpPr>
          <p:spPr bwMode="auto">
            <a:xfrm>
              <a:off x="6626293" y="4689764"/>
              <a:ext cx="2057400" cy="838200"/>
            </a:xfrm>
            <a:prstGeom prst="ellipse">
              <a:avLst/>
            </a:prstGeom>
            <a:noFill/>
            <a:ln w="22225">
              <a:solidFill>
                <a:srgbClr val="FF0000"/>
              </a:solidFill>
              <a:round/>
              <a:headEnd/>
              <a:tailEnd/>
            </a:ln>
            <a:effectLst/>
          </p:spPr>
          <p:txBody>
            <a:bodyPr wrap="none" anchor="ctr"/>
            <a:lstStyle/>
            <a:p>
              <a:endParaRPr lang="en-US">
                <a:solidFill>
                  <a:srgbClr val="000000"/>
                </a:solidFill>
                <a:latin typeface="Arial" charset="0"/>
                <a:ea typeface="+mn-ea"/>
              </a:endParaRPr>
            </a:p>
          </p:txBody>
        </p:sp>
      </p:grpSp>
      <p:sp>
        <p:nvSpPr>
          <p:cNvPr id="3" name="灯片编号占位符 2">
            <a:extLst>
              <a:ext uri="{FF2B5EF4-FFF2-40B4-BE49-F238E27FC236}">
                <a16:creationId xmlns:a16="http://schemas.microsoft.com/office/drawing/2014/main" id="{DD4E8C8E-B819-AF4D-19B6-C66B2CF0996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41</a:t>
            </a:fld>
            <a:endParaRPr lang="zh-CN" altLang="en-US"/>
          </a:p>
        </p:txBody>
      </p:sp>
    </p:spTree>
    <p:extLst>
      <p:ext uri="{BB962C8B-B14F-4D97-AF65-F5344CB8AC3E}">
        <p14:creationId xmlns:p14="http://schemas.microsoft.com/office/powerpoint/2010/main" val="2971223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61C94-5C0D-A94D-3292-10A62DFD150C}"/>
              </a:ext>
            </a:extLst>
          </p:cNvPr>
          <p:cNvSpPr>
            <a:spLocks noGrp="1"/>
          </p:cNvSpPr>
          <p:nvPr>
            <p:ph type="title"/>
          </p:nvPr>
        </p:nvSpPr>
        <p:spPr/>
        <p:txBody>
          <a:bodyPr/>
          <a:lstStyle/>
          <a:p>
            <a:r>
              <a:rPr lang="en-US" altLang="zh-CN" dirty="0"/>
              <a:t>Exponential solution</a:t>
            </a:r>
            <a:endParaRPr lang="zh-CN" altLang="en-US" dirty="0"/>
          </a:p>
        </p:txBody>
      </p:sp>
      <p:sp>
        <p:nvSpPr>
          <p:cNvPr id="3" name="内容占位符 2">
            <a:extLst>
              <a:ext uri="{FF2B5EF4-FFF2-40B4-BE49-F238E27FC236}">
                <a16:creationId xmlns:a16="http://schemas.microsoft.com/office/drawing/2014/main" id="{5653768D-B016-AD84-2F4D-573F0508C9CB}"/>
              </a:ext>
            </a:extLst>
          </p:cNvPr>
          <p:cNvSpPr>
            <a:spLocks noGrp="1"/>
          </p:cNvSpPr>
          <p:nvPr>
            <p:ph idx="1"/>
          </p:nvPr>
        </p:nvSpPr>
        <p:spPr/>
        <p:txBody>
          <a:bodyPr/>
          <a:lstStyle/>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General solution:</a:t>
            </a:r>
          </a:p>
          <a:p>
            <a:endParaRPr lang="en-US" altLang="zh-CN" sz="1600" dirty="0">
              <a:latin typeface="Times New Roman" panose="02020603050405020304" pitchFamily="18" charset="0"/>
              <a:cs typeface="Times New Roman" panose="02020603050405020304" pitchFamily="18" charset="0"/>
            </a:endParaRPr>
          </a:p>
          <a:p>
            <a:r>
              <a:rPr lang="en-US" altLang="zh-CN" sz="2000" dirty="0">
                <a:solidFill>
                  <a:srgbClr val="000000"/>
                </a:solidFill>
                <a:latin typeface="Times New Roman" panose="02020603050405020304" pitchFamily="18" charset="0"/>
                <a:cs typeface="Times New Roman" panose="02020603050405020304" pitchFamily="18" charset="0"/>
              </a:rPr>
              <a:t>Solving based on the initial conditions:</a:t>
            </a:r>
          </a:p>
          <a:p>
            <a:endParaRPr lang="en-US" altLang="zh-CN" sz="105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At a short distance, the growing, decaying and oscillating modes compete with one another. </a:t>
            </a:r>
          </a:p>
          <a:p>
            <a:r>
              <a:rPr lang="en-US" altLang="zh-CN" sz="2000" dirty="0">
                <a:latin typeface="Times New Roman" panose="02020603050405020304" pitchFamily="18" charset="0"/>
                <a:cs typeface="Times New Roman" panose="02020603050405020304" pitchFamily="18" charset="0"/>
              </a:rPr>
              <a:t>At a long distance, the exponentially growing mode dominates </a:t>
            </a: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r>
              <a:rPr lang="en-US" altLang="zh-CN" sz="2000" dirty="0">
                <a:solidFill>
                  <a:srgbClr val="000000"/>
                </a:solidFill>
                <a:latin typeface="Times New Roman" panose="02020603050405020304" pitchFamily="18" charset="0"/>
                <a:cs typeface="Times New Roman" panose="02020603050405020304" pitchFamily="18" charset="0"/>
              </a:rPr>
              <a:t>Consider the case of SASE (no seed and no energy modulation)</a:t>
            </a:r>
          </a:p>
          <a:p>
            <a:endParaRPr lang="zh-CN" altLang="en-US" sz="20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97CCE5A0-2D11-0941-1542-A1F0845A92E0}"/>
              </a:ext>
            </a:extLst>
          </p:cNvPr>
          <p:cNvPicPr>
            <a:picLocks noChangeAspect="1"/>
          </p:cNvPicPr>
          <p:nvPr/>
        </p:nvPicPr>
        <p:blipFill>
          <a:blip r:embed="rId2"/>
          <a:stretch>
            <a:fillRect/>
          </a:stretch>
        </p:blipFill>
        <p:spPr>
          <a:xfrm>
            <a:off x="3043022" y="1521574"/>
            <a:ext cx="2362217" cy="838206"/>
          </a:xfrm>
          <a:prstGeom prst="rect">
            <a:avLst/>
          </a:prstGeom>
        </p:spPr>
      </p:pic>
      <p:pic>
        <p:nvPicPr>
          <p:cNvPr id="5" name="图片 4">
            <a:extLst>
              <a:ext uri="{FF2B5EF4-FFF2-40B4-BE49-F238E27FC236}">
                <a16:creationId xmlns:a16="http://schemas.microsoft.com/office/drawing/2014/main" id="{203AB748-7FA6-81AD-E5EB-B7DF9329BEDB}"/>
              </a:ext>
            </a:extLst>
          </p:cNvPr>
          <p:cNvPicPr>
            <a:picLocks noChangeAspect="1"/>
          </p:cNvPicPr>
          <p:nvPr/>
        </p:nvPicPr>
        <p:blipFill>
          <a:blip r:embed="rId3"/>
          <a:stretch>
            <a:fillRect/>
          </a:stretch>
        </p:blipFill>
        <p:spPr>
          <a:xfrm>
            <a:off x="5088400" y="2218327"/>
            <a:ext cx="4541349" cy="743745"/>
          </a:xfrm>
          <a:prstGeom prst="rect">
            <a:avLst/>
          </a:prstGeom>
        </p:spPr>
      </p:pic>
      <p:pic>
        <p:nvPicPr>
          <p:cNvPr id="6" name="图片 5">
            <a:extLst>
              <a:ext uri="{FF2B5EF4-FFF2-40B4-BE49-F238E27FC236}">
                <a16:creationId xmlns:a16="http://schemas.microsoft.com/office/drawing/2014/main" id="{F2E89E1C-BF70-9A81-A21B-147E4A5B4609}"/>
              </a:ext>
            </a:extLst>
          </p:cNvPr>
          <p:cNvPicPr>
            <a:picLocks noChangeAspect="1"/>
          </p:cNvPicPr>
          <p:nvPr/>
        </p:nvPicPr>
        <p:blipFill>
          <a:blip r:embed="rId4"/>
          <a:stretch>
            <a:fillRect/>
          </a:stretch>
        </p:blipFill>
        <p:spPr>
          <a:xfrm>
            <a:off x="3224984" y="3695644"/>
            <a:ext cx="4857786" cy="781056"/>
          </a:xfrm>
          <a:prstGeom prst="rect">
            <a:avLst/>
          </a:prstGeom>
        </p:spPr>
      </p:pic>
      <p:pic>
        <p:nvPicPr>
          <p:cNvPr id="7" name="Picture 5">
            <a:extLst>
              <a:ext uri="{FF2B5EF4-FFF2-40B4-BE49-F238E27FC236}">
                <a16:creationId xmlns:a16="http://schemas.microsoft.com/office/drawing/2014/main" id="{CB9A6E14-F96D-DC17-F3E0-4F04D0304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667" y="5068080"/>
            <a:ext cx="2965938"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CDE7098C-0B25-6D21-FA0D-D4C94223D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426" y="5677680"/>
            <a:ext cx="7794905" cy="62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4831F4BA-0897-9259-0C26-B5EEBD9A8B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0972" y="5690980"/>
            <a:ext cx="1752600" cy="658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本框 9">
            <a:extLst>
              <a:ext uri="{FF2B5EF4-FFF2-40B4-BE49-F238E27FC236}">
                <a16:creationId xmlns:a16="http://schemas.microsoft.com/office/drawing/2014/main" id="{89397353-2FD8-2695-DC13-65651FE6F0F0}"/>
              </a:ext>
            </a:extLst>
          </p:cNvPr>
          <p:cNvSpPr txBox="1"/>
          <p:nvPr/>
        </p:nvSpPr>
        <p:spPr>
          <a:xfrm>
            <a:off x="3616657" y="4448378"/>
            <a:ext cx="979755" cy="369332"/>
          </a:xfrm>
          <a:prstGeom prst="rect">
            <a:avLst/>
          </a:prstGeom>
          <a:noFill/>
        </p:spPr>
        <p:txBody>
          <a:bodyPr wrap="none" rtlCol="0">
            <a:spAutoFit/>
          </a:bodyPr>
          <a:lstStyle/>
          <a:p>
            <a:r>
              <a:rPr lang="en-US" altLang="zh-CN" dirty="0">
                <a:solidFill>
                  <a:srgbClr val="C00000"/>
                </a:solidFill>
              </a:rPr>
              <a:t>Seeded</a:t>
            </a:r>
            <a:endParaRPr lang="zh-CN" altLang="en-US" dirty="0">
              <a:solidFill>
                <a:srgbClr val="C00000"/>
              </a:solidFill>
            </a:endParaRPr>
          </a:p>
        </p:txBody>
      </p:sp>
      <p:sp>
        <p:nvSpPr>
          <p:cNvPr id="11" name="文本框 10">
            <a:extLst>
              <a:ext uri="{FF2B5EF4-FFF2-40B4-BE49-F238E27FC236}">
                <a16:creationId xmlns:a16="http://schemas.microsoft.com/office/drawing/2014/main" id="{EC956B4F-CE93-BC21-6751-27BBC25B36EE}"/>
              </a:ext>
            </a:extLst>
          </p:cNvPr>
          <p:cNvSpPr txBox="1"/>
          <p:nvPr/>
        </p:nvSpPr>
        <p:spPr>
          <a:xfrm>
            <a:off x="4729759" y="4500250"/>
            <a:ext cx="1838965" cy="369332"/>
          </a:xfrm>
          <a:prstGeom prst="rect">
            <a:avLst/>
          </a:prstGeom>
          <a:noFill/>
        </p:spPr>
        <p:txBody>
          <a:bodyPr wrap="none" rtlCol="0">
            <a:spAutoFit/>
          </a:bodyPr>
          <a:lstStyle/>
          <a:p>
            <a:r>
              <a:rPr lang="en-US" altLang="zh-CN" dirty="0">
                <a:solidFill>
                  <a:srgbClr val="C00000"/>
                </a:solidFill>
              </a:rPr>
              <a:t>SASE(bunched)</a:t>
            </a:r>
            <a:endParaRPr lang="zh-CN" altLang="en-US" dirty="0">
              <a:solidFill>
                <a:srgbClr val="C00000"/>
              </a:solidFill>
            </a:endParaRPr>
          </a:p>
        </p:txBody>
      </p:sp>
      <p:sp>
        <p:nvSpPr>
          <p:cNvPr id="12" name="文本框 11">
            <a:extLst>
              <a:ext uri="{FF2B5EF4-FFF2-40B4-BE49-F238E27FC236}">
                <a16:creationId xmlns:a16="http://schemas.microsoft.com/office/drawing/2014/main" id="{C0B4FB95-1737-5433-E2A7-E6A09710EF41}"/>
              </a:ext>
            </a:extLst>
          </p:cNvPr>
          <p:cNvSpPr txBox="1"/>
          <p:nvPr/>
        </p:nvSpPr>
        <p:spPr>
          <a:xfrm>
            <a:off x="7035048" y="4422740"/>
            <a:ext cx="3634328" cy="369332"/>
          </a:xfrm>
          <a:prstGeom prst="rect">
            <a:avLst/>
          </a:prstGeom>
          <a:noFill/>
        </p:spPr>
        <p:txBody>
          <a:bodyPr wrap="none" rtlCol="0">
            <a:spAutoFit/>
          </a:bodyPr>
          <a:lstStyle/>
          <a:p>
            <a:r>
              <a:rPr lang="en-US" altLang="zh-CN" dirty="0">
                <a:solidFill>
                  <a:srgbClr val="C00000"/>
                </a:solidFill>
              </a:rPr>
              <a:t>Energy-modulation (Pre-bunched)</a:t>
            </a:r>
            <a:endParaRPr lang="zh-CN" altLang="en-US" dirty="0">
              <a:solidFill>
                <a:srgbClr val="C00000"/>
              </a:solidFill>
            </a:endParaRPr>
          </a:p>
        </p:txBody>
      </p:sp>
      <p:cxnSp>
        <p:nvCxnSpPr>
          <p:cNvPr id="14" name="直接箭头连接符 13">
            <a:extLst>
              <a:ext uri="{FF2B5EF4-FFF2-40B4-BE49-F238E27FC236}">
                <a16:creationId xmlns:a16="http://schemas.microsoft.com/office/drawing/2014/main" id="{83583994-5084-52DA-F2F1-3BBBFF30E46D}"/>
              </a:ext>
            </a:extLst>
          </p:cNvPr>
          <p:cNvCxnSpPr/>
          <p:nvPr/>
        </p:nvCxnSpPr>
        <p:spPr>
          <a:xfrm flipH="1">
            <a:off x="4230806" y="4271588"/>
            <a:ext cx="498953" cy="22866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直接箭头连接符 14">
            <a:extLst>
              <a:ext uri="{FF2B5EF4-FFF2-40B4-BE49-F238E27FC236}">
                <a16:creationId xmlns:a16="http://schemas.microsoft.com/office/drawing/2014/main" id="{0E3DA2B0-7A67-6555-DF0D-70DC97CECBF1}"/>
              </a:ext>
            </a:extLst>
          </p:cNvPr>
          <p:cNvCxnSpPr>
            <a:cxnSpLocks/>
          </p:cNvCxnSpPr>
          <p:nvPr/>
        </p:nvCxnSpPr>
        <p:spPr>
          <a:xfrm flipH="1">
            <a:off x="5405239" y="4176095"/>
            <a:ext cx="188145" cy="431311"/>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直接箭头连接符 16">
            <a:extLst>
              <a:ext uri="{FF2B5EF4-FFF2-40B4-BE49-F238E27FC236}">
                <a16:creationId xmlns:a16="http://schemas.microsoft.com/office/drawing/2014/main" id="{C6677823-9F53-367E-2B72-BE2FEB47E882}"/>
              </a:ext>
            </a:extLst>
          </p:cNvPr>
          <p:cNvCxnSpPr>
            <a:cxnSpLocks/>
          </p:cNvCxnSpPr>
          <p:nvPr/>
        </p:nvCxnSpPr>
        <p:spPr>
          <a:xfrm>
            <a:off x="6598618" y="4303388"/>
            <a:ext cx="1016833" cy="19686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灯片编号占位符 12">
            <a:extLst>
              <a:ext uri="{FF2B5EF4-FFF2-40B4-BE49-F238E27FC236}">
                <a16:creationId xmlns:a16="http://schemas.microsoft.com/office/drawing/2014/main" id="{4EB1A335-C562-1D7A-5FCF-63E712986D7D}"/>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42</a:t>
            </a:fld>
            <a:endParaRPr lang="zh-CN" altLang="en-US"/>
          </a:p>
        </p:txBody>
      </p:sp>
    </p:spTree>
    <p:extLst>
      <p:ext uri="{BB962C8B-B14F-4D97-AF65-F5344CB8AC3E}">
        <p14:creationId xmlns:p14="http://schemas.microsoft.com/office/powerpoint/2010/main" val="4272293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6950F1D-00D8-18FD-1F00-63F73A43A08C}"/>
              </a:ext>
            </a:extLst>
          </p:cNvPr>
          <p:cNvSpPr>
            <a:spLocks noGrp="1"/>
          </p:cNvSpPr>
          <p:nvPr>
            <p:ph type="title"/>
          </p:nvPr>
        </p:nvSpPr>
        <p:spPr/>
        <p:txBody>
          <a:bodyPr/>
          <a:lstStyle/>
          <a:p>
            <a:r>
              <a:rPr lang="en-US" altLang="zh-CN" dirty="0"/>
              <a:t>High-gain FEL Analysis </a:t>
            </a:r>
            <a:endParaRPr lang="zh-CN" altLang="en-US" dirty="0"/>
          </a:p>
        </p:txBody>
      </p:sp>
    </p:spTree>
    <p:extLst>
      <p:ext uri="{BB962C8B-B14F-4D97-AF65-F5344CB8AC3E}">
        <p14:creationId xmlns:p14="http://schemas.microsoft.com/office/powerpoint/2010/main" val="3125260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5A05C-C012-97C3-DBD1-5D27A26240AE}"/>
              </a:ext>
            </a:extLst>
          </p:cNvPr>
          <p:cNvSpPr>
            <a:spLocks noGrp="1"/>
          </p:cNvSpPr>
          <p:nvPr>
            <p:ph type="title"/>
          </p:nvPr>
        </p:nvSpPr>
        <p:spPr/>
        <p:txBody>
          <a:bodyPr/>
          <a:lstStyle/>
          <a:p>
            <a:r>
              <a:rPr lang="en-US" altLang="zh-CN" dirty="0"/>
              <a:t>Gain function</a:t>
            </a:r>
            <a:endParaRPr lang="zh-CN" altLang="en-US" dirty="0"/>
          </a:p>
        </p:txBody>
      </p:sp>
      <p:sp>
        <p:nvSpPr>
          <p:cNvPr id="3" name="内容占位符 2">
            <a:extLst>
              <a:ext uri="{FF2B5EF4-FFF2-40B4-BE49-F238E27FC236}">
                <a16:creationId xmlns:a16="http://schemas.microsoft.com/office/drawing/2014/main" id="{69A347D5-D3B1-80B2-9907-B036FC5B9527}"/>
              </a:ext>
            </a:extLst>
          </p:cNvPr>
          <p:cNvSpPr>
            <a:spLocks noGrp="1"/>
          </p:cNvSpPr>
          <p:nvPr>
            <p:ph idx="1"/>
          </p:nvPr>
        </p:nvSpPr>
        <p:spPr>
          <a:xfrm>
            <a:off x="609600" y="1371600"/>
            <a:ext cx="5486400" cy="4754564"/>
          </a:xfrm>
        </p:spPr>
        <p:txBody>
          <a:bodyPr/>
          <a:lstStyle/>
          <a:p>
            <a:r>
              <a:rPr lang="en-US" altLang="zh-CN" sz="2000" dirty="0">
                <a:latin typeface="Times New Roman" panose="02020603050405020304" pitchFamily="18" charset="0"/>
                <a:cs typeface="Times New Roman" panose="02020603050405020304" pitchFamily="18" charset="0"/>
              </a:rPr>
              <a:t>Considering an energy deviation η:</a:t>
            </a: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Gain function:</a:t>
            </a: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Within the first two gain length, gun function agrees with low gain FEL theory.</a:t>
            </a:r>
          </a:p>
          <a:p>
            <a:r>
              <a:rPr lang="en-US" altLang="zh-CN" sz="2000" dirty="0">
                <a:latin typeface="Times New Roman" panose="02020603050405020304" pitchFamily="18" charset="0"/>
                <a:cs typeface="Times New Roman" panose="02020603050405020304" pitchFamily="18" charset="0"/>
              </a:rPr>
              <a:t>In a long undulator, power growth, energy deviation and gain bandwidth are different.</a:t>
            </a:r>
          </a:p>
          <a:p>
            <a:endParaRPr lang="en-US" altLang="zh-CN" sz="2000" dirty="0">
              <a:latin typeface="Times New Roman" panose="02020603050405020304" pitchFamily="18" charset="0"/>
              <a:cs typeface="Times New Roman" panose="02020603050405020304" pitchFamily="18" charset="0"/>
            </a:endParaRPr>
          </a:p>
          <a:p>
            <a:endParaRPr lang="zh-CN" altLang="en-US" sz="20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CA01582B-4402-9131-6A05-657F80FEFA69}"/>
              </a:ext>
            </a:extLst>
          </p:cNvPr>
          <p:cNvPicPr>
            <a:picLocks noChangeAspect="1"/>
          </p:cNvPicPr>
          <p:nvPr/>
        </p:nvPicPr>
        <p:blipFill>
          <a:blip r:embed="rId2"/>
          <a:stretch>
            <a:fillRect/>
          </a:stretch>
        </p:blipFill>
        <p:spPr>
          <a:xfrm>
            <a:off x="6096000" y="2343868"/>
            <a:ext cx="6017453" cy="3914580"/>
          </a:xfrm>
          <a:prstGeom prst="rect">
            <a:avLst/>
          </a:prstGeom>
        </p:spPr>
      </p:pic>
      <p:pic>
        <p:nvPicPr>
          <p:cNvPr id="5" name="图片 4">
            <a:extLst>
              <a:ext uri="{FF2B5EF4-FFF2-40B4-BE49-F238E27FC236}">
                <a16:creationId xmlns:a16="http://schemas.microsoft.com/office/drawing/2014/main" id="{F2633BAC-EF39-A0E3-928F-D5CB080BC428}"/>
              </a:ext>
            </a:extLst>
          </p:cNvPr>
          <p:cNvPicPr>
            <a:picLocks noChangeAspect="1"/>
          </p:cNvPicPr>
          <p:nvPr/>
        </p:nvPicPr>
        <p:blipFill>
          <a:blip r:embed="rId3"/>
          <a:stretch>
            <a:fillRect/>
          </a:stretch>
        </p:blipFill>
        <p:spPr>
          <a:xfrm>
            <a:off x="1251818" y="1811304"/>
            <a:ext cx="4131196" cy="947522"/>
          </a:xfrm>
          <a:prstGeom prst="rect">
            <a:avLst/>
          </a:prstGeom>
        </p:spPr>
      </p:pic>
      <p:pic>
        <p:nvPicPr>
          <p:cNvPr id="6" name="图片 5">
            <a:extLst>
              <a:ext uri="{FF2B5EF4-FFF2-40B4-BE49-F238E27FC236}">
                <a16:creationId xmlns:a16="http://schemas.microsoft.com/office/drawing/2014/main" id="{0671CE08-0FB3-B725-AABF-C3E0BE5A04DF}"/>
              </a:ext>
            </a:extLst>
          </p:cNvPr>
          <p:cNvPicPr>
            <a:picLocks noChangeAspect="1"/>
          </p:cNvPicPr>
          <p:nvPr/>
        </p:nvPicPr>
        <p:blipFill>
          <a:blip r:embed="rId4"/>
          <a:stretch>
            <a:fillRect/>
          </a:stretch>
        </p:blipFill>
        <p:spPr>
          <a:xfrm>
            <a:off x="1764246" y="3335421"/>
            <a:ext cx="3029303" cy="947522"/>
          </a:xfrm>
          <a:prstGeom prst="rect">
            <a:avLst/>
          </a:prstGeom>
        </p:spPr>
      </p:pic>
      <p:pic>
        <p:nvPicPr>
          <p:cNvPr id="7" name="图片 6">
            <a:extLst>
              <a:ext uri="{FF2B5EF4-FFF2-40B4-BE49-F238E27FC236}">
                <a16:creationId xmlns:a16="http://schemas.microsoft.com/office/drawing/2014/main" id="{0ABB3692-342E-3033-F239-0633C5EBBCAA}"/>
              </a:ext>
            </a:extLst>
          </p:cNvPr>
          <p:cNvPicPr>
            <a:picLocks noChangeAspect="1"/>
          </p:cNvPicPr>
          <p:nvPr/>
        </p:nvPicPr>
        <p:blipFill>
          <a:blip r:embed="rId5"/>
          <a:stretch>
            <a:fillRect/>
          </a:stretch>
        </p:blipFill>
        <p:spPr>
          <a:xfrm>
            <a:off x="8223299" y="436990"/>
            <a:ext cx="2929974" cy="1906878"/>
          </a:xfrm>
          <a:prstGeom prst="rect">
            <a:avLst/>
          </a:prstGeom>
        </p:spPr>
      </p:pic>
      <p:sp>
        <p:nvSpPr>
          <p:cNvPr id="8" name="文本框 7">
            <a:extLst>
              <a:ext uri="{FF2B5EF4-FFF2-40B4-BE49-F238E27FC236}">
                <a16:creationId xmlns:a16="http://schemas.microsoft.com/office/drawing/2014/main" id="{F1E3C7C6-C8D1-19EA-91C2-0391E018B1AF}"/>
              </a:ext>
            </a:extLst>
          </p:cNvPr>
          <p:cNvSpPr txBox="1"/>
          <p:nvPr/>
        </p:nvSpPr>
        <p:spPr>
          <a:xfrm>
            <a:off x="7920114" y="6176467"/>
            <a:ext cx="3431541"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Red curve: high gain;    blue curve: low gain </a:t>
            </a:r>
            <a:endParaRPr lang="zh-CN" altLang="en-US" sz="1400"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0D339738-D9AA-E4D2-0EF5-5667893BCD84}"/>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44</a:t>
            </a:fld>
            <a:endParaRPr lang="zh-CN" altLang="en-US" dirty="0"/>
          </a:p>
        </p:txBody>
      </p:sp>
    </p:spTree>
    <p:extLst>
      <p:ext uri="{BB962C8B-B14F-4D97-AF65-F5344CB8AC3E}">
        <p14:creationId xmlns:p14="http://schemas.microsoft.com/office/powerpoint/2010/main" val="1600397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72B5C-6DA0-9E5C-8BCD-3715ACD4CD8C}"/>
              </a:ext>
            </a:extLst>
          </p:cNvPr>
          <p:cNvSpPr>
            <a:spLocks noGrp="1"/>
          </p:cNvSpPr>
          <p:nvPr>
            <p:ph type="title"/>
          </p:nvPr>
        </p:nvSpPr>
        <p:spPr/>
        <p:txBody>
          <a:bodyPr/>
          <a:lstStyle/>
          <a:p>
            <a:r>
              <a:rPr lang="en-US" altLang="zh-CN" dirty="0"/>
              <a:t>FEL bandwidth</a:t>
            </a:r>
            <a:endParaRPr lang="zh-CN" altLang="en-US" dirty="0"/>
          </a:p>
        </p:txBody>
      </p:sp>
      <p:sp>
        <p:nvSpPr>
          <p:cNvPr id="3" name="内容占位符 2">
            <a:extLst>
              <a:ext uri="{FF2B5EF4-FFF2-40B4-BE49-F238E27FC236}">
                <a16:creationId xmlns:a16="http://schemas.microsoft.com/office/drawing/2014/main" id="{AD61BE50-2368-5461-69F3-63F0251E1ED2}"/>
              </a:ext>
            </a:extLst>
          </p:cNvPr>
          <p:cNvSpPr>
            <a:spLocks noGrp="1"/>
          </p:cNvSpPr>
          <p:nvPr>
            <p:ph idx="1"/>
          </p:nvPr>
        </p:nvSpPr>
        <p:spPr/>
        <p:txBody>
          <a:bodyPr/>
          <a:lstStyle/>
          <a:p>
            <a:r>
              <a:rPr lang="en-US" altLang="zh-CN" sz="1800" dirty="0"/>
              <a:t>FEL bandwidth is dominated by the FEL Pierce parameter ρ</a:t>
            </a:r>
          </a:p>
          <a:p>
            <a:r>
              <a:rPr lang="en-US" altLang="zh-CN" sz="1800" dirty="0"/>
              <a:t>Considering an energy deviation η, the eigenvalue of the exponential gain  term can be expanded in a Taylor series</a:t>
            </a:r>
            <a:endParaRPr lang="zh-CN" altLang="en-US" sz="1800" dirty="0"/>
          </a:p>
        </p:txBody>
      </p:sp>
      <p:pic>
        <p:nvPicPr>
          <p:cNvPr id="4" name="图片 3">
            <a:extLst>
              <a:ext uri="{FF2B5EF4-FFF2-40B4-BE49-F238E27FC236}">
                <a16:creationId xmlns:a16="http://schemas.microsoft.com/office/drawing/2014/main" id="{62360D8B-0D3C-8F9E-D755-3053C3371C9B}"/>
              </a:ext>
            </a:extLst>
          </p:cNvPr>
          <p:cNvPicPr>
            <a:picLocks noChangeAspect="1"/>
          </p:cNvPicPr>
          <p:nvPr/>
        </p:nvPicPr>
        <p:blipFill>
          <a:blip r:embed="rId3"/>
          <a:stretch>
            <a:fillRect/>
          </a:stretch>
        </p:blipFill>
        <p:spPr>
          <a:xfrm>
            <a:off x="2275609" y="2164621"/>
            <a:ext cx="6868391" cy="4293389"/>
          </a:xfrm>
          <a:prstGeom prst="rect">
            <a:avLst/>
          </a:prstGeom>
        </p:spPr>
      </p:pic>
      <p:pic>
        <p:nvPicPr>
          <p:cNvPr id="5" name="图片 4">
            <a:extLst>
              <a:ext uri="{FF2B5EF4-FFF2-40B4-BE49-F238E27FC236}">
                <a16:creationId xmlns:a16="http://schemas.microsoft.com/office/drawing/2014/main" id="{96784A36-573B-73D5-1C6F-0240B7EF1603}"/>
              </a:ext>
            </a:extLst>
          </p:cNvPr>
          <p:cNvPicPr>
            <a:picLocks noChangeAspect="1"/>
          </p:cNvPicPr>
          <p:nvPr/>
        </p:nvPicPr>
        <p:blipFill>
          <a:blip r:embed="rId4"/>
          <a:stretch>
            <a:fillRect/>
          </a:stretch>
        </p:blipFill>
        <p:spPr>
          <a:xfrm>
            <a:off x="7312355" y="4644087"/>
            <a:ext cx="3916645" cy="643832"/>
          </a:xfrm>
          <a:prstGeom prst="rect">
            <a:avLst/>
          </a:prstGeom>
        </p:spPr>
      </p:pic>
      <p:sp>
        <p:nvSpPr>
          <p:cNvPr id="8" name="矩形 7">
            <a:extLst>
              <a:ext uri="{FF2B5EF4-FFF2-40B4-BE49-F238E27FC236}">
                <a16:creationId xmlns:a16="http://schemas.microsoft.com/office/drawing/2014/main" id="{118CCF91-8D81-82D2-3343-F2470C6E1F49}"/>
              </a:ext>
            </a:extLst>
          </p:cNvPr>
          <p:cNvSpPr/>
          <p:nvPr/>
        </p:nvSpPr>
        <p:spPr>
          <a:xfrm>
            <a:off x="8278695" y="5934395"/>
            <a:ext cx="724156" cy="405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14F30BC-DB26-2B4A-086C-622C49485A56}"/>
              </a:ext>
            </a:extLst>
          </p:cNvPr>
          <p:cNvSpPr/>
          <p:nvPr/>
        </p:nvSpPr>
        <p:spPr>
          <a:xfrm>
            <a:off x="8278695" y="2372194"/>
            <a:ext cx="724156" cy="405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FDD6D71-09B1-0F4D-2494-03B351102EF9}"/>
              </a:ext>
            </a:extLst>
          </p:cNvPr>
          <p:cNvSpPr txBox="1"/>
          <p:nvPr/>
        </p:nvSpPr>
        <p:spPr>
          <a:xfrm>
            <a:off x="7608964" y="5967636"/>
            <a:ext cx="3070071"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Only valid in the high gain regime.</a:t>
            </a:r>
            <a:endParaRPr lang="zh-CN" altLang="en-US" sz="16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2233AED0-2BC1-9EFA-0A61-2B6528FAD1EB}"/>
              </a:ext>
            </a:extLst>
          </p:cNvPr>
          <p:cNvSpPr/>
          <p:nvPr/>
        </p:nvSpPr>
        <p:spPr>
          <a:xfrm>
            <a:off x="8356276" y="4102527"/>
            <a:ext cx="724156" cy="405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a:extLst>
              <a:ext uri="{FF2B5EF4-FFF2-40B4-BE49-F238E27FC236}">
                <a16:creationId xmlns:a16="http://schemas.microsoft.com/office/drawing/2014/main" id="{6ED73BCE-42C7-3B80-1C95-8F9598ED20B5}"/>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45</a:t>
            </a:fld>
            <a:endParaRPr lang="zh-CN" altLang="en-US"/>
          </a:p>
        </p:txBody>
      </p:sp>
    </p:spTree>
    <p:extLst>
      <p:ext uri="{BB962C8B-B14F-4D97-AF65-F5344CB8AC3E}">
        <p14:creationId xmlns:p14="http://schemas.microsoft.com/office/powerpoint/2010/main" val="3480678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607DA-6926-7400-9D60-34B1F3686357}"/>
              </a:ext>
            </a:extLst>
          </p:cNvPr>
          <p:cNvSpPr>
            <a:spLocks noGrp="1"/>
          </p:cNvSpPr>
          <p:nvPr>
            <p:ph type="title"/>
          </p:nvPr>
        </p:nvSpPr>
        <p:spPr/>
        <p:txBody>
          <a:bodyPr/>
          <a:lstStyle/>
          <a:p>
            <a:r>
              <a:rPr lang="en-US" altLang="zh-CN" dirty="0"/>
              <a:t>High gain FEL saturation</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4651851-7A6E-50D4-1BD2-A13FC951C0FC}"/>
                  </a:ext>
                </a:extLst>
              </p:cNvPr>
              <p:cNvSpPr>
                <a:spLocks noGrp="1"/>
              </p:cNvSpPr>
              <p:nvPr>
                <p:ph idx="1"/>
              </p:nvPr>
            </p:nvSpPr>
            <p:spPr/>
            <p:txBody>
              <a:bodyPr/>
              <a:lstStyle/>
              <a:p>
                <a:r>
                  <a:rPr lang="en-US" altLang="zh-CN" dirty="0"/>
                  <a:t>The exponential growth cannot continue indeﬁnitely because the beam energy decreases due to the energy loss by radiation and the modulated current density  </a:t>
                </a:r>
                <a14:m>
                  <m:oMath xmlns:m="http://schemas.openxmlformats.org/officeDocument/2006/math">
                    <m:sSub>
                      <m:sSubPr>
                        <m:ctrlPr>
                          <a:rPr lang="en-US" altLang="zh-CN"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𝑗</m:t>
                            </m:r>
                          </m:e>
                        </m:acc>
                      </m:e>
                      <m:sub>
                        <m:r>
                          <a:rPr lang="en-US" altLang="zh-CN" b="0" i="1" smtClean="0">
                            <a:latin typeface="Cambria Math" panose="02040503050406030204" pitchFamily="18" charset="0"/>
                          </a:rPr>
                          <m:t>1</m:t>
                        </m:r>
                      </m:sub>
                    </m:sSub>
                  </m:oMath>
                </a14:m>
                <a:r>
                  <a:rPr lang="en-US" altLang="zh-CN" dirty="0"/>
                  <a:t>becomes eventually comparable in magnitude to the DC current density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𝑗</m:t>
                        </m:r>
                      </m:e>
                      <m:sub>
                        <m:r>
                          <a:rPr lang="en-US" altLang="zh-CN" b="0" i="1" smtClean="0">
                            <a:latin typeface="Cambria Math" panose="02040503050406030204" pitchFamily="18" charset="0"/>
                          </a:rPr>
                          <m:t>0</m:t>
                        </m:r>
                      </m:sub>
                    </m:sSub>
                  </m:oMath>
                </a14:m>
                <a:r>
                  <a:rPr lang="en-US" altLang="zh-CN" dirty="0"/>
                  <a:t>.</a:t>
                </a:r>
              </a:p>
              <a:p>
                <a:r>
                  <a:rPr lang="en-US" altLang="zh-CN" dirty="0"/>
                  <a:t>We assume full modulation, i.e. </a:t>
                </a:r>
                <a14:m>
                  <m:oMath xmlns:m="http://schemas.openxmlformats.org/officeDocument/2006/math">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𝑗</m:t>
                                </m:r>
                              </m:e>
                            </m:acc>
                          </m:e>
                          <m:sub>
                            <m:r>
                              <a:rPr lang="en-US" altLang="zh-CN" i="1">
                                <a:latin typeface="Cambria Math" panose="02040503050406030204" pitchFamily="18" charset="0"/>
                              </a:rPr>
                              <m:t>1</m:t>
                            </m:r>
                          </m:sub>
                        </m:sSub>
                      </m:e>
                    </m:d>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𝑗</m:t>
                            </m:r>
                          </m:e>
                          <m:sub>
                            <m:r>
                              <a:rPr lang="en-US" altLang="zh-CN" i="1">
                                <a:latin typeface="Cambria Math" panose="02040503050406030204" pitchFamily="18" charset="0"/>
                              </a:rPr>
                              <m:t>0</m:t>
                            </m:r>
                          </m:sub>
                        </m:sSub>
                      </m:e>
                    </m:d>
                    <m:r>
                      <a:rPr lang="en-US" altLang="zh-CN" i="1">
                        <a:latin typeface="Cambria Math" panose="02040503050406030204" pitchFamily="18" charset="0"/>
                      </a:rPr>
                      <m:t> </m:t>
                    </m:r>
                  </m:oMath>
                </a14:m>
                <a:r>
                  <a:rPr lang="en-US" altLang="zh-CN" dirty="0"/>
                  <a:t>The major part of the intensity is generated in the last section of the exponential regime. The ﬁeld amplitude at saturation is approximately given by the slope of the ﬁeld gain curve, multiplied with the ﬁeld gain length.</a:t>
                </a:r>
              </a:p>
              <a:p>
                <a:endParaRPr lang="en-US" altLang="zh-CN" dirty="0"/>
              </a:p>
              <a:p>
                <a:endParaRPr lang="en-US" altLang="zh-CN" dirty="0"/>
              </a:p>
              <a:p>
                <a:r>
                  <a:rPr lang="en-US" altLang="zh-CN" dirty="0"/>
                  <a:t>The saturation power is:</a:t>
                </a:r>
              </a:p>
              <a:p>
                <a:endParaRPr lang="en-US" altLang="zh-CN" dirty="0"/>
              </a:p>
              <a:p>
                <a:endParaRPr lang="en-US" altLang="zh-CN" dirty="0"/>
              </a:p>
              <a:p>
                <a:endParaRPr lang="en-US" altLang="zh-CN" sz="700" dirty="0"/>
              </a:p>
              <a:p>
                <a:r>
                  <a:rPr lang="en-US" altLang="zh-CN" dirty="0"/>
                  <a:t>The electron beam power is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𝑏𝑒𝑎𝑚</m:t>
                        </m:r>
                      </m:sub>
                    </m:sSub>
                    <m:r>
                      <a:rPr lang="en-US" altLang="zh-CN" i="1">
                        <a:latin typeface="Cambria Math" panose="02040503050406030204" pitchFamily="18" charset="0"/>
                      </a:rPr>
                      <m:t>=</m:t>
                    </m:r>
                    <m:f>
                      <m:fPr>
                        <m:type m:val="lin"/>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𝑠</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𝑒</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sSub>
                          <m:sSubPr>
                            <m:ctrlPr>
                              <a:rPr lang="en-US" altLang="zh-CN" i="1">
                                <a:latin typeface="Cambria Math" panose="02040503050406030204" pitchFamily="18" charset="0"/>
                              </a:rPr>
                            </m:ctrlPr>
                          </m:sSubPr>
                          <m:e>
                            <m:r>
                              <a:rPr lang="en-US" altLang="zh-CN" i="1">
                                <a:latin typeface="Cambria Math" panose="02040503050406030204" pitchFamily="18" charset="0"/>
                              </a:rPr>
                              <m:t>𝐼</m:t>
                            </m:r>
                          </m:e>
                          <m:sub>
                            <m:r>
                              <a:rPr lang="en-US" altLang="zh-CN" i="1">
                                <a:latin typeface="Cambria Math" panose="02040503050406030204" pitchFamily="18" charset="0"/>
                              </a:rPr>
                              <m:t>0</m:t>
                            </m:r>
                          </m:sub>
                        </m:sSub>
                      </m:num>
                      <m:den>
                        <m:r>
                          <a:rPr lang="en-US" altLang="zh-CN" i="1">
                            <a:latin typeface="Cambria Math" panose="02040503050406030204" pitchFamily="18" charset="0"/>
                          </a:rPr>
                          <m:t>𝑒</m:t>
                        </m:r>
                      </m:den>
                    </m:f>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i="1">
                            <a:latin typeface="Cambria Math" panose="02040503050406030204" pitchFamily="18" charset="0"/>
                          </a:rPr>
                          <m:t>0</m:t>
                        </m:r>
                      </m:sub>
                    </m:sSub>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𝐼</m:t>
                        </m:r>
                      </m:e>
                      <m:sub>
                        <m:r>
                          <a:rPr lang="en-US" altLang="zh-CN" i="1">
                            <a:latin typeface="Cambria Math" panose="02040503050406030204" pitchFamily="18" charset="0"/>
                          </a:rPr>
                          <m:t>0</m:t>
                        </m:r>
                      </m:sub>
                    </m:sSub>
                  </m:oMath>
                </a14:m>
                <a:r>
                  <a:rPr lang="en-US" altLang="zh-CN" dirty="0"/>
                  <a:t>,  and one can estimates the FEL power at saturation </a:t>
                </a:r>
                <a:endParaRPr lang="zh-CN" altLang="en-US" dirty="0"/>
              </a:p>
            </p:txBody>
          </p:sp>
        </mc:Choice>
        <mc:Fallback xmlns="">
          <p:sp>
            <p:nvSpPr>
              <p:cNvPr id="3" name="内容占位符 2">
                <a:extLst>
                  <a:ext uri="{FF2B5EF4-FFF2-40B4-BE49-F238E27FC236}">
                    <a16:creationId xmlns:a16="http://schemas.microsoft.com/office/drawing/2014/main" id="{F4651851-7A6E-50D4-1BD2-A13FC951C0FC}"/>
                  </a:ext>
                </a:extLst>
              </p:cNvPr>
              <p:cNvSpPr>
                <a:spLocks noGrp="1" noRot="1" noChangeAspect="1" noMove="1" noResize="1" noEditPoints="1" noAdjustHandles="1" noChangeArrowheads="1" noChangeShapeType="1" noTextEdit="1"/>
              </p:cNvSpPr>
              <p:nvPr>
                <p:ph idx="1"/>
              </p:nvPr>
            </p:nvSpPr>
            <p:spPr>
              <a:blipFill>
                <a:blip r:embed="rId2"/>
                <a:stretch>
                  <a:fillRect l="-500" t="-641" b="-5769"/>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2C75072C-8B23-4349-8B0D-5BB891BBCAC3}"/>
              </a:ext>
            </a:extLst>
          </p:cNvPr>
          <p:cNvPicPr>
            <a:picLocks noChangeAspect="1"/>
          </p:cNvPicPr>
          <p:nvPr/>
        </p:nvPicPr>
        <p:blipFill>
          <a:blip r:embed="rId3"/>
          <a:stretch>
            <a:fillRect/>
          </a:stretch>
        </p:blipFill>
        <p:spPr>
          <a:xfrm>
            <a:off x="3856361" y="3366913"/>
            <a:ext cx="4680000" cy="901475"/>
          </a:xfrm>
          <a:prstGeom prst="rect">
            <a:avLst/>
          </a:prstGeom>
        </p:spPr>
      </p:pic>
      <p:pic>
        <p:nvPicPr>
          <p:cNvPr id="6" name="图片 5">
            <a:extLst>
              <a:ext uri="{FF2B5EF4-FFF2-40B4-BE49-F238E27FC236}">
                <a16:creationId xmlns:a16="http://schemas.microsoft.com/office/drawing/2014/main" id="{06CB0581-B465-2ADC-9BFD-ED45E513C183}"/>
              </a:ext>
            </a:extLst>
          </p:cNvPr>
          <p:cNvPicPr>
            <a:picLocks noChangeAspect="1"/>
          </p:cNvPicPr>
          <p:nvPr/>
        </p:nvPicPr>
        <p:blipFill>
          <a:blip r:embed="rId4"/>
          <a:stretch>
            <a:fillRect/>
          </a:stretch>
        </p:blipFill>
        <p:spPr>
          <a:xfrm>
            <a:off x="3856361" y="4496680"/>
            <a:ext cx="4680000" cy="716501"/>
          </a:xfrm>
          <a:prstGeom prst="rect">
            <a:avLst/>
          </a:prstGeom>
        </p:spPr>
      </p:pic>
      <p:pic>
        <p:nvPicPr>
          <p:cNvPr id="7" name="图片 6">
            <a:extLst>
              <a:ext uri="{FF2B5EF4-FFF2-40B4-BE49-F238E27FC236}">
                <a16:creationId xmlns:a16="http://schemas.microsoft.com/office/drawing/2014/main" id="{DF932557-25F9-BCD6-FD6F-85078B640ECD}"/>
              </a:ext>
            </a:extLst>
          </p:cNvPr>
          <p:cNvPicPr>
            <a:picLocks noChangeAspect="1"/>
          </p:cNvPicPr>
          <p:nvPr/>
        </p:nvPicPr>
        <p:blipFill>
          <a:blip r:embed="rId5"/>
          <a:stretch>
            <a:fillRect/>
          </a:stretch>
        </p:blipFill>
        <p:spPr>
          <a:xfrm>
            <a:off x="4815278" y="5867236"/>
            <a:ext cx="2160000" cy="517855"/>
          </a:xfrm>
          <a:prstGeom prst="rect">
            <a:avLst/>
          </a:prstGeom>
        </p:spPr>
      </p:pic>
      <p:sp>
        <p:nvSpPr>
          <p:cNvPr id="4" name="灯片编号占位符 3">
            <a:extLst>
              <a:ext uri="{FF2B5EF4-FFF2-40B4-BE49-F238E27FC236}">
                <a16:creationId xmlns:a16="http://schemas.microsoft.com/office/drawing/2014/main" id="{F9EAB8E0-1750-96EF-292E-FF4CA000092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46</a:t>
            </a:fld>
            <a:endParaRPr lang="zh-CN" altLang="en-US"/>
          </a:p>
        </p:txBody>
      </p:sp>
    </p:spTree>
    <p:extLst>
      <p:ext uri="{BB962C8B-B14F-4D97-AF65-F5344CB8AC3E}">
        <p14:creationId xmlns:p14="http://schemas.microsoft.com/office/powerpoint/2010/main" val="601211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0D62C4-8AC0-F233-6E63-36EDFB3A5D6F}"/>
              </a:ext>
            </a:extLst>
          </p:cNvPr>
          <p:cNvSpPr>
            <a:spLocks noGrp="1"/>
          </p:cNvSpPr>
          <p:nvPr>
            <p:ph type="title"/>
          </p:nvPr>
        </p:nvSpPr>
        <p:spPr/>
        <p:txBody>
          <a:bodyPr/>
          <a:lstStyle/>
          <a:p>
            <a:r>
              <a:rPr lang="en-US" altLang="zh-CN" dirty="0"/>
              <a:t>FEL gain curve</a:t>
            </a:r>
            <a:endParaRPr lang="zh-CN" altLang="en-US" dirty="0"/>
          </a:p>
        </p:txBody>
      </p:sp>
      <p:pic>
        <p:nvPicPr>
          <p:cNvPr id="4" name="图片 3">
            <a:extLst>
              <a:ext uri="{FF2B5EF4-FFF2-40B4-BE49-F238E27FC236}">
                <a16:creationId xmlns:a16="http://schemas.microsoft.com/office/drawing/2014/main" id="{55550318-C3B4-794F-733C-674D2685E4BD}"/>
              </a:ext>
            </a:extLst>
          </p:cNvPr>
          <p:cNvPicPr>
            <a:picLocks noChangeAspect="1"/>
          </p:cNvPicPr>
          <p:nvPr/>
        </p:nvPicPr>
        <p:blipFill>
          <a:blip r:embed="rId2"/>
          <a:stretch>
            <a:fillRect/>
          </a:stretch>
        </p:blipFill>
        <p:spPr>
          <a:xfrm>
            <a:off x="2865040" y="1751600"/>
            <a:ext cx="6461919" cy="4374564"/>
          </a:xfrm>
          <a:prstGeom prst="rect">
            <a:avLst/>
          </a:prstGeom>
        </p:spPr>
      </p:pic>
      <p:sp>
        <p:nvSpPr>
          <p:cNvPr id="3" name="灯片编号占位符 2">
            <a:extLst>
              <a:ext uri="{FF2B5EF4-FFF2-40B4-BE49-F238E27FC236}">
                <a16:creationId xmlns:a16="http://schemas.microsoft.com/office/drawing/2014/main" id="{5A8E6EA4-2B0A-85BA-1883-7C2944A6C5BC}"/>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47</a:t>
            </a:fld>
            <a:endParaRPr lang="zh-CN" altLang="en-US"/>
          </a:p>
        </p:txBody>
      </p:sp>
    </p:spTree>
    <p:extLst>
      <p:ext uri="{BB962C8B-B14F-4D97-AF65-F5344CB8AC3E}">
        <p14:creationId xmlns:p14="http://schemas.microsoft.com/office/powerpoint/2010/main" val="2613859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DBC7B9-E0A0-D834-F2CF-821565CDE619}"/>
              </a:ext>
            </a:extLst>
          </p:cNvPr>
          <p:cNvSpPr>
            <a:spLocks noGrp="1"/>
          </p:cNvSpPr>
          <p:nvPr>
            <p:ph type="title"/>
          </p:nvPr>
        </p:nvSpPr>
        <p:spPr/>
        <p:txBody>
          <a:bodyPr/>
          <a:lstStyle/>
          <a:p>
            <a:r>
              <a:rPr lang="en-US" altLang="zh-CN" dirty="0"/>
              <a:t>Phase space evolution</a:t>
            </a:r>
            <a:endParaRPr lang="zh-CN" altLang="en-US" dirty="0"/>
          </a:p>
        </p:txBody>
      </p:sp>
      <p:sp>
        <p:nvSpPr>
          <p:cNvPr id="3" name="内容占位符 2">
            <a:extLst>
              <a:ext uri="{FF2B5EF4-FFF2-40B4-BE49-F238E27FC236}">
                <a16:creationId xmlns:a16="http://schemas.microsoft.com/office/drawing/2014/main" id="{4F9E485C-2B17-029F-A944-16ECCBEC7A5F}"/>
              </a:ext>
            </a:extLst>
          </p:cNvPr>
          <p:cNvSpPr>
            <a:spLocks noGrp="1"/>
          </p:cNvSpPr>
          <p:nvPr>
            <p:ph idx="1"/>
          </p:nvPr>
        </p:nvSpPr>
        <p:spPr/>
        <p:txBody>
          <a:bodyPr/>
          <a:lstStyle/>
          <a:p>
            <a:endParaRPr lang="zh-CN" altLang="en-US"/>
          </a:p>
        </p:txBody>
      </p:sp>
      <p:sp>
        <p:nvSpPr>
          <p:cNvPr id="5" name="内容占位符 2">
            <a:extLst>
              <a:ext uri="{FF2B5EF4-FFF2-40B4-BE49-F238E27FC236}">
                <a16:creationId xmlns:a16="http://schemas.microsoft.com/office/drawing/2014/main" id="{086FD60E-C843-156A-20A0-545A3CB17047}"/>
              </a:ext>
            </a:extLst>
          </p:cNvPr>
          <p:cNvSpPr>
            <a:spLocks noGrp="1"/>
          </p:cNvSpPr>
          <p:nvPr/>
        </p:nvSpPr>
        <p:spPr bwMode="auto">
          <a:xfrm>
            <a:off x="609600" y="1523530"/>
            <a:ext cx="8229600"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rgbClr val="CC0000"/>
              </a:buClr>
              <a:buSzPct val="120000"/>
              <a:buFont typeface="Wingdings" panose="05000000000000000000" pitchFamily="2" charset="2"/>
              <a:buChar char="p"/>
              <a:defRPr sz="1800">
                <a:solidFill>
                  <a:schemeClr val="tx1"/>
                </a:solidFill>
                <a:latin typeface="+mn-lt"/>
                <a:ea typeface="+mn-ea"/>
                <a:cs typeface="+mn-cs"/>
              </a:defRPr>
            </a:lvl1pPr>
            <a:lvl2pPr marL="557213" indent="-214313" algn="l" rtl="0" fontAlgn="base">
              <a:spcBef>
                <a:spcPct val="20000"/>
              </a:spcBef>
              <a:spcAft>
                <a:spcPct val="0"/>
              </a:spcAft>
              <a:buClr>
                <a:srgbClr val="33CC33"/>
              </a:buClr>
              <a:buFont typeface="Wingdings" panose="05000000000000000000" pitchFamily="2" charset="2"/>
              <a:buChar char="ü"/>
              <a:defRPr sz="1800">
                <a:solidFill>
                  <a:schemeClr val="tx1"/>
                </a:solidFill>
                <a:latin typeface="+mn-lt"/>
                <a:ea typeface="+mn-ea"/>
              </a:defRPr>
            </a:lvl2pPr>
            <a:lvl3pPr marL="857250" indent="-171450" algn="l" rtl="0" fontAlgn="base">
              <a:spcBef>
                <a:spcPct val="20000"/>
              </a:spcBef>
              <a:spcAft>
                <a:spcPct val="0"/>
              </a:spcAft>
              <a:buClr>
                <a:schemeClr val="accent2"/>
              </a:buClr>
              <a:buFont typeface="Wingdings" pitchFamily="2" charset="2"/>
              <a:buChar char="l"/>
              <a:defRPr sz="1400">
                <a:solidFill>
                  <a:schemeClr val="tx1"/>
                </a:solidFill>
                <a:latin typeface="+mn-lt"/>
                <a:ea typeface="+mn-ea"/>
              </a:defRPr>
            </a:lvl3pPr>
            <a:lvl4pPr marL="1200150" indent="-171450" algn="l" rtl="0" fontAlgn="base">
              <a:spcBef>
                <a:spcPct val="20000"/>
              </a:spcBef>
              <a:spcAft>
                <a:spcPct val="0"/>
              </a:spcAft>
              <a:buSzPct val="90000"/>
              <a:buFont typeface="Wingdings" pitchFamily="2" charset="2"/>
              <a:buChar char="p"/>
              <a:defRPr sz="1200">
                <a:solidFill>
                  <a:schemeClr val="tx1"/>
                </a:solidFill>
                <a:latin typeface="+mn-lt"/>
                <a:ea typeface="+mn-ea"/>
              </a:defRPr>
            </a:lvl4pPr>
            <a:lvl5pPr marL="1543050" indent="-171450" algn="l" rtl="0" fontAlgn="base">
              <a:spcBef>
                <a:spcPct val="20000"/>
              </a:spcBef>
              <a:spcAft>
                <a:spcPct val="0"/>
              </a:spcAft>
              <a:buSzPct val="80000"/>
              <a:buFont typeface="Wingdings" pitchFamily="2" charset="2"/>
              <a:buChar char="u"/>
              <a:defRPr sz="1200">
                <a:solidFill>
                  <a:schemeClr val="tx1"/>
                </a:solidFill>
                <a:latin typeface="+mn-lt"/>
                <a:ea typeface="+mn-ea"/>
              </a:defRPr>
            </a:lvl5pPr>
            <a:lvl6pPr marL="18859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6pPr>
            <a:lvl7pPr marL="22288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7pPr>
            <a:lvl8pPr marL="25717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8pPr>
            <a:lvl9pPr marL="29146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9pPr>
          </a:lstStyle>
          <a:p>
            <a:endParaRPr lang="en-US"/>
          </a:p>
        </p:txBody>
      </p:sp>
      <p:pic>
        <p:nvPicPr>
          <p:cNvPr id="6" name="图片 5">
            <a:extLst>
              <a:ext uri="{FF2B5EF4-FFF2-40B4-BE49-F238E27FC236}">
                <a16:creationId xmlns:a16="http://schemas.microsoft.com/office/drawing/2014/main" id="{8B29594A-5191-5927-F299-BA0C547E0381}"/>
              </a:ext>
            </a:extLst>
          </p:cNvPr>
          <p:cNvPicPr>
            <a:picLocks noChangeAspect="1"/>
          </p:cNvPicPr>
          <p:nvPr/>
        </p:nvPicPr>
        <p:blipFill>
          <a:blip r:embed="rId2"/>
          <a:stretch>
            <a:fillRect/>
          </a:stretch>
        </p:blipFill>
        <p:spPr>
          <a:xfrm>
            <a:off x="609600" y="1235077"/>
            <a:ext cx="8027265" cy="5211732"/>
          </a:xfrm>
          <a:prstGeom prst="rect">
            <a:avLst/>
          </a:prstGeom>
        </p:spPr>
      </p:pic>
      <p:pic>
        <p:nvPicPr>
          <p:cNvPr id="7" name="图片 6">
            <a:extLst>
              <a:ext uri="{FF2B5EF4-FFF2-40B4-BE49-F238E27FC236}">
                <a16:creationId xmlns:a16="http://schemas.microsoft.com/office/drawing/2014/main" id="{5B22AAE3-6A5F-E930-8083-43A7CCED5DE3}"/>
              </a:ext>
            </a:extLst>
          </p:cNvPr>
          <p:cNvPicPr>
            <a:picLocks noChangeAspect="1"/>
          </p:cNvPicPr>
          <p:nvPr/>
        </p:nvPicPr>
        <p:blipFill>
          <a:blip r:embed="rId3"/>
          <a:stretch>
            <a:fillRect/>
          </a:stretch>
        </p:blipFill>
        <p:spPr>
          <a:xfrm>
            <a:off x="6452592" y="3971380"/>
            <a:ext cx="2160000" cy="2525132"/>
          </a:xfrm>
          <a:prstGeom prst="rect">
            <a:avLst/>
          </a:prstGeom>
        </p:spPr>
      </p:pic>
      <p:pic>
        <p:nvPicPr>
          <p:cNvPr id="8" name="图片 7">
            <a:extLst>
              <a:ext uri="{FF2B5EF4-FFF2-40B4-BE49-F238E27FC236}">
                <a16:creationId xmlns:a16="http://schemas.microsoft.com/office/drawing/2014/main" id="{6A6EB8B9-D40D-99F7-AD53-5FA2181BCA21}"/>
              </a:ext>
            </a:extLst>
          </p:cNvPr>
          <p:cNvPicPr>
            <a:picLocks noChangeAspect="1"/>
          </p:cNvPicPr>
          <p:nvPr/>
        </p:nvPicPr>
        <p:blipFill>
          <a:blip r:embed="rId4"/>
          <a:stretch>
            <a:fillRect/>
          </a:stretch>
        </p:blipFill>
        <p:spPr>
          <a:xfrm>
            <a:off x="8599907" y="3682926"/>
            <a:ext cx="3592093" cy="819578"/>
          </a:xfrm>
          <a:prstGeom prst="rect">
            <a:avLst/>
          </a:prstGeom>
        </p:spPr>
      </p:pic>
      <p:sp>
        <p:nvSpPr>
          <p:cNvPr id="4" name="灯片编号占位符 3">
            <a:extLst>
              <a:ext uri="{FF2B5EF4-FFF2-40B4-BE49-F238E27FC236}">
                <a16:creationId xmlns:a16="http://schemas.microsoft.com/office/drawing/2014/main" id="{55FC2B5D-68EE-9CBA-6B97-53C434FC1BD0}"/>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48</a:t>
            </a:fld>
            <a:endParaRPr lang="zh-CN" altLang="en-US"/>
          </a:p>
        </p:txBody>
      </p:sp>
    </p:spTree>
    <p:extLst>
      <p:ext uri="{BB962C8B-B14F-4D97-AF65-F5344CB8AC3E}">
        <p14:creationId xmlns:p14="http://schemas.microsoft.com/office/powerpoint/2010/main" val="529877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A1927B9-4342-465D-9C75-D12A7E62AB42}"/>
              </a:ext>
            </a:extLst>
          </p:cNvPr>
          <p:cNvSpPr>
            <a:spLocks noGrp="1"/>
          </p:cNvSpPr>
          <p:nvPr>
            <p:ph type="title"/>
          </p:nvPr>
        </p:nvSpPr>
        <p:spPr>
          <a:xfrm>
            <a:off x="609600" y="2370482"/>
            <a:ext cx="10972800" cy="1514583"/>
          </a:xfrm>
        </p:spPr>
        <p:txBody>
          <a:bodyPr/>
          <a:lstStyle/>
          <a:p>
            <a:r>
              <a:rPr lang="en-US" altLang="zh-CN" dirty="0"/>
              <a:t>Self-Amplified Spontaneous Emission</a:t>
            </a:r>
            <a:br>
              <a:rPr lang="en-US" altLang="zh-CN" dirty="0"/>
            </a:br>
            <a:r>
              <a:rPr lang="en-US" altLang="zh-CN" dirty="0"/>
              <a:t>(SASE)</a:t>
            </a:r>
            <a:endParaRPr lang="zh-CN" altLang="en-US" dirty="0"/>
          </a:p>
        </p:txBody>
      </p:sp>
      <p:sp>
        <p:nvSpPr>
          <p:cNvPr id="3" name="灯片编号占位符 1">
            <a:extLst>
              <a:ext uri="{FF2B5EF4-FFF2-40B4-BE49-F238E27FC236}">
                <a16:creationId xmlns:a16="http://schemas.microsoft.com/office/drawing/2014/main" id="{4F80F734-4237-B422-2930-7F3E4EC73CE6}"/>
              </a:ext>
            </a:extLst>
          </p:cNvPr>
          <p:cNvSpPr txBox="1">
            <a:spLocks/>
          </p:cNvSpPr>
          <p:nvPr/>
        </p:nvSpPr>
        <p:spPr>
          <a:xfrm>
            <a:off x="11488744" y="6512647"/>
            <a:ext cx="619112" cy="331932"/>
          </a:xfrm>
          <a:prstGeom prst="rect">
            <a:avLst/>
          </a:prstGeom>
        </p:spPr>
        <p:txBody>
          <a:bodyPr/>
          <a:lstStyle>
            <a:defPPr>
              <a:defRPr lang="zh-CN"/>
            </a:defPPr>
            <a:lvl1pPr algn="l" rtl="0" eaLnBrk="0" fontAlgn="base" hangingPunct="0">
              <a:spcBef>
                <a:spcPct val="0"/>
              </a:spcBef>
              <a:spcAft>
                <a:spcPct val="0"/>
              </a:spcAft>
              <a:defRPr sz="1600" b="1" kern="1200">
                <a:solidFill>
                  <a:schemeClr val="bg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DDAB8EDC-5247-4E96-93CC-002B17500A76}" type="slidenum">
              <a:rPr lang="zh-CN" altLang="en-US" smtClean="0"/>
              <a:pPr/>
              <a:t>49</a:t>
            </a:fld>
            <a:endParaRPr lang="zh-CN" altLang="en-US"/>
          </a:p>
        </p:txBody>
      </p:sp>
    </p:spTree>
    <p:extLst>
      <p:ext uri="{BB962C8B-B14F-4D97-AF65-F5344CB8AC3E}">
        <p14:creationId xmlns:p14="http://schemas.microsoft.com/office/powerpoint/2010/main" val="187461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CCAD9B-C33D-B416-B2AD-2A95D14C31B2}"/>
              </a:ext>
            </a:extLst>
          </p:cNvPr>
          <p:cNvSpPr>
            <a:spLocks noGrp="1"/>
          </p:cNvSpPr>
          <p:nvPr>
            <p:ph type="title"/>
          </p:nvPr>
        </p:nvSpPr>
        <p:spPr/>
        <p:txBody>
          <a:bodyPr/>
          <a:lstStyle/>
          <a:p>
            <a:r>
              <a:rPr lang="en-US" altLang="zh-CN" dirty="0"/>
              <a:t>FEL operation modes</a:t>
            </a:r>
            <a:endParaRPr lang="zh-CN" altLang="en-US" dirty="0"/>
          </a:p>
        </p:txBody>
      </p:sp>
      <p:pic>
        <p:nvPicPr>
          <p:cNvPr id="4" name="Picture 2">
            <a:extLst>
              <a:ext uri="{FF2B5EF4-FFF2-40B4-BE49-F238E27FC236}">
                <a16:creationId xmlns:a16="http://schemas.microsoft.com/office/drawing/2014/main" id="{EAA987BA-0644-5E2B-019D-64AF56DAD5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5577" y="1465607"/>
            <a:ext cx="2999587" cy="128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F7E0AAB9-B758-5F84-F53F-313AB056DF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87966" y="1235076"/>
            <a:ext cx="5878457" cy="169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9D33203F-447C-E351-4845-60C1E995186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2593" y="2857890"/>
            <a:ext cx="4846312" cy="134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31E657B-79CD-4F79-955C-548E8B07F44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9977" y="4423949"/>
            <a:ext cx="6221280" cy="161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a:extLst>
              <a:ext uri="{FF2B5EF4-FFF2-40B4-BE49-F238E27FC236}">
                <a16:creationId xmlns:a16="http://schemas.microsoft.com/office/drawing/2014/main" id="{85FEC5D5-C6D7-03E7-1E9F-749DB18FFC57}"/>
              </a:ext>
            </a:extLst>
          </p:cNvPr>
          <p:cNvPicPr>
            <a:picLocks noChangeAspect="1"/>
          </p:cNvPicPr>
          <p:nvPr/>
        </p:nvPicPr>
        <p:blipFill>
          <a:blip r:embed="rId6"/>
          <a:stretch>
            <a:fillRect/>
          </a:stretch>
        </p:blipFill>
        <p:spPr>
          <a:xfrm>
            <a:off x="6869371" y="2988904"/>
            <a:ext cx="5062652" cy="1244553"/>
          </a:xfrm>
          <a:prstGeom prst="rect">
            <a:avLst/>
          </a:prstGeom>
        </p:spPr>
      </p:pic>
      <p:pic>
        <p:nvPicPr>
          <p:cNvPr id="9" name="图片 8">
            <a:extLst>
              <a:ext uri="{FF2B5EF4-FFF2-40B4-BE49-F238E27FC236}">
                <a16:creationId xmlns:a16="http://schemas.microsoft.com/office/drawing/2014/main" id="{6EFD808B-09BF-F8B8-12FB-D98CF4E320A2}"/>
              </a:ext>
            </a:extLst>
          </p:cNvPr>
          <p:cNvPicPr>
            <a:picLocks noChangeAspect="1"/>
          </p:cNvPicPr>
          <p:nvPr/>
        </p:nvPicPr>
        <p:blipFill>
          <a:blip r:embed="rId7"/>
          <a:stretch>
            <a:fillRect/>
          </a:stretch>
        </p:blipFill>
        <p:spPr>
          <a:xfrm>
            <a:off x="7218378" y="4654368"/>
            <a:ext cx="4478444" cy="1332917"/>
          </a:xfrm>
          <a:prstGeom prst="rect">
            <a:avLst/>
          </a:prstGeom>
        </p:spPr>
      </p:pic>
      <p:sp>
        <p:nvSpPr>
          <p:cNvPr id="3" name="灯片编号占位符 2">
            <a:extLst>
              <a:ext uri="{FF2B5EF4-FFF2-40B4-BE49-F238E27FC236}">
                <a16:creationId xmlns:a16="http://schemas.microsoft.com/office/drawing/2014/main" id="{9D712601-EDDC-DA60-DD7B-CB5ABC90A3C9}"/>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a:t>
            </a:fld>
            <a:endParaRPr lang="zh-CN" altLang="en-US"/>
          </a:p>
        </p:txBody>
      </p:sp>
    </p:spTree>
    <p:extLst>
      <p:ext uri="{BB962C8B-B14F-4D97-AF65-F5344CB8AC3E}">
        <p14:creationId xmlns:p14="http://schemas.microsoft.com/office/powerpoint/2010/main" val="234051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E9652B9-D51B-5C2C-031F-DD4DC11CA8BD}"/>
              </a:ext>
            </a:extLst>
          </p:cNvPr>
          <p:cNvSpPr>
            <a:spLocks noGrp="1"/>
          </p:cNvSpPr>
          <p:nvPr>
            <p:ph type="title"/>
          </p:nvPr>
        </p:nvSpPr>
        <p:spPr/>
        <p:txBody>
          <a:bodyPr/>
          <a:lstStyle/>
          <a:p>
            <a:r>
              <a:rPr lang="en-US" altLang="zh-CN" dirty="0"/>
              <a:t>What is SASE ?</a:t>
            </a:r>
            <a:endParaRPr lang="zh-CN" altLang="en-US" dirty="0"/>
          </a:p>
        </p:txBody>
      </p:sp>
      <p:sp>
        <p:nvSpPr>
          <p:cNvPr id="4" name="内容占位符 3">
            <a:extLst>
              <a:ext uri="{FF2B5EF4-FFF2-40B4-BE49-F238E27FC236}">
                <a16:creationId xmlns:a16="http://schemas.microsoft.com/office/drawing/2014/main" id="{8F009D4A-1F1C-510B-D2E9-26C3EA173199}"/>
              </a:ext>
            </a:extLst>
          </p:cNvPr>
          <p:cNvSpPr>
            <a:spLocks noGrp="1"/>
          </p:cNvSpPr>
          <p:nvPr>
            <p:ph idx="1"/>
          </p:nvPr>
        </p:nvSpPr>
        <p:spPr>
          <a:xfrm>
            <a:off x="609600" y="3062082"/>
            <a:ext cx="10972800" cy="3064082"/>
          </a:xfrm>
        </p:spPr>
        <p:txBody>
          <a:bodyPr/>
          <a:lstStyle/>
          <a:p>
            <a:pPr marL="228600" indent="-228600" algn="just">
              <a:spcBef>
                <a:spcPts val="1200"/>
              </a:spcBef>
              <a:buBlip>
                <a:blip r:embed="rId2"/>
              </a:buBlip>
            </a:pPr>
            <a:r>
              <a:rPr lang="en-US" altLang="zh-CN" b="1" dirty="0"/>
              <a:t>SASE was proposed in 1980s and experimentally demonstrated at DESY TTF in 2001 at 109nm.</a:t>
            </a:r>
          </a:p>
          <a:p>
            <a:pPr marL="228600" indent="-228600" algn="just">
              <a:spcBef>
                <a:spcPts val="1200"/>
              </a:spcBef>
              <a:buBlip>
                <a:blip r:embed="rId2"/>
              </a:buBlip>
            </a:pPr>
            <a:r>
              <a:rPr lang="en-US" altLang="zh-CN" b="1" dirty="0"/>
              <a:t>SASE-based hard x-ray FEL facilities all over the world. </a:t>
            </a:r>
          </a:p>
          <a:p>
            <a:pPr marL="228600" indent="-228600" algn="just">
              <a:spcBef>
                <a:spcPts val="1200"/>
              </a:spcBef>
              <a:buBlip>
                <a:blip r:embed="rId2"/>
              </a:buBlip>
            </a:pPr>
            <a:r>
              <a:rPr lang="en-US" altLang="zh-CN" b="1" dirty="0"/>
              <a:t>SASE eliminates an optical cavity and starts from shot noise, resulting in the lack of </a:t>
            </a:r>
            <a:r>
              <a:rPr lang="en-US" altLang="zh-CN" b="1" dirty="0">
                <a:solidFill>
                  <a:srgbClr val="C00000"/>
                </a:solidFill>
              </a:rPr>
              <a:t>longitudinal coherence</a:t>
            </a:r>
            <a:r>
              <a:rPr lang="en-US" altLang="zh-CN" b="1" dirty="0"/>
              <a:t>.</a:t>
            </a:r>
          </a:p>
          <a:p>
            <a:endParaRPr lang="zh-CN" altLang="en-US" dirty="0"/>
          </a:p>
        </p:txBody>
      </p:sp>
      <p:pic>
        <p:nvPicPr>
          <p:cNvPr id="5" name="Picture 2">
            <a:extLst>
              <a:ext uri="{FF2B5EF4-FFF2-40B4-BE49-F238E27FC236}">
                <a16:creationId xmlns:a16="http://schemas.microsoft.com/office/drawing/2014/main" id="{FC243F5B-4E30-66AE-52CE-2213183DB2A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46223" y="1371600"/>
            <a:ext cx="5878457" cy="169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6">
            <a:extLst>
              <a:ext uri="{FF2B5EF4-FFF2-40B4-BE49-F238E27FC236}">
                <a16:creationId xmlns:a16="http://schemas.microsoft.com/office/drawing/2014/main" id="{008DCD86-AFB1-4803-B548-D22EFDF04EC4}"/>
              </a:ext>
            </a:extLst>
          </p:cNvPr>
          <p:cNvSpPr>
            <a:spLocks noChangeAspect="1" noChangeArrowheads="1" noTextEdit="1"/>
          </p:cNvSpPr>
          <p:nvPr/>
        </p:nvSpPr>
        <p:spPr bwMode="auto">
          <a:xfrm>
            <a:off x="6261759" y="4471435"/>
            <a:ext cx="4862513" cy="1851025"/>
          </a:xfrm>
          <a:prstGeom prst="rect">
            <a:avLst/>
          </a:prstGeom>
          <a:noFill/>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endParaRPr lang="en-US">
              <a:solidFill>
                <a:srgbClr val="000000"/>
              </a:solidFill>
              <a:latin typeface="微软雅黑" panose="020B0503020204020204" pitchFamily="34" charset="-122"/>
              <a:ea typeface="微软雅黑" panose="020B0503020204020204" pitchFamily="34" charset="-122"/>
            </a:endParaRPr>
          </a:p>
        </p:txBody>
      </p:sp>
      <p:sp>
        <p:nvSpPr>
          <p:cNvPr id="7" name="Text Box 7">
            <a:extLst>
              <a:ext uri="{FF2B5EF4-FFF2-40B4-BE49-F238E27FC236}">
                <a16:creationId xmlns:a16="http://schemas.microsoft.com/office/drawing/2014/main" id="{97053960-AAD2-4397-87E0-15563A770501}"/>
              </a:ext>
            </a:extLst>
          </p:cNvPr>
          <p:cNvSpPr txBox="1">
            <a:spLocks noChangeArrowheads="1"/>
          </p:cNvSpPr>
          <p:nvPr/>
        </p:nvSpPr>
        <p:spPr bwMode="auto">
          <a:xfrm>
            <a:off x="5920841" y="5283259"/>
            <a:ext cx="930293" cy="366650"/>
          </a:xfrm>
          <a:prstGeom prst="rect">
            <a:avLst/>
          </a:prstGeom>
          <a:noFill/>
          <a:ln w="9525">
            <a:noFill/>
            <a:miter lim="800000"/>
            <a:headEnd/>
            <a:tailEnd/>
          </a:ln>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endParaRPr lang="en-US">
              <a:solidFill>
                <a:srgbClr val="000000"/>
              </a:solidFill>
              <a:latin typeface="微软雅黑" panose="020B0503020204020204" pitchFamily="34" charset="-122"/>
              <a:ea typeface="微软雅黑" panose="020B0503020204020204" pitchFamily="34" charset="-122"/>
            </a:endParaRPr>
          </a:p>
        </p:txBody>
      </p:sp>
      <p:sp>
        <p:nvSpPr>
          <p:cNvPr id="8" name="Text Box 8">
            <a:extLst>
              <a:ext uri="{FF2B5EF4-FFF2-40B4-BE49-F238E27FC236}">
                <a16:creationId xmlns:a16="http://schemas.microsoft.com/office/drawing/2014/main" id="{E3389D84-1EB2-452D-A24B-12B76ED3A828}"/>
              </a:ext>
            </a:extLst>
          </p:cNvPr>
          <p:cNvSpPr txBox="1">
            <a:spLocks noChangeArrowheads="1"/>
          </p:cNvSpPr>
          <p:nvPr/>
        </p:nvSpPr>
        <p:spPr bwMode="auto">
          <a:xfrm>
            <a:off x="4800618" y="4970812"/>
            <a:ext cx="2057249" cy="579973"/>
          </a:xfrm>
          <a:prstGeom prst="rect">
            <a:avLst/>
          </a:prstGeom>
          <a:noFill/>
          <a:ln w="9525">
            <a:noFill/>
            <a:miter lim="800000"/>
            <a:headEnd/>
            <a:tailEnd/>
          </a:ln>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r>
              <a:rPr lang="en-US" sz="3200" b="1" dirty="0">
                <a:solidFill>
                  <a:srgbClr val="333399"/>
                </a:solidFill>
                <a:latin typeface="微软雅黑" panose="020B0503020204020204" pitchFamily="34" charset="-122"/>
                <a:ea typeface="微软雅黑" panose="020B0503020204020204" pitchFamily="34" charset="-122"/>
                <a:cs typeface="Arial" charset="0"/>
              </a:rPr>
              <a:t>… .. .  ..</a:t>
            </a:r>
            <a:endParaRPr lang="en-US" dirty="0">
              <a:solidFill>
                <a:srgbClr val="333399"/>
              </a:solidFill>
              <a:latin typeface="微软雅黑" panose="020B0503020204020204" pitchFamily="34" charset="-122"/>
              <a:ea typeface="微软雅黑" panose="020B0503020204020204" pitchFamily="34" charset="-122"/>
              <a:cs typeface="Arial" charset="0"/>
            </a:endParaRPr>
          </a:p>
        </p:txBody>
      </p:sp>
      <p:cxnSp>
        <p:nvCxnSpPr>
          <p:cNvPr id="9" name="AutoShape 9">
            <a:extLst>
              <a:ext uri="{FF2B5EF4-FFF2-40B4-BE49-F238E27FC236}">
                <a16:creationId xmlns:a16="http://schemas.microsoft.com/office/drawing/2014/main" id="{47C18C91-DFC7-4AC7-9042-5B485ABB6587}"/>
              </a:ext>
            </a:extLst>
          </p:cNvPr>
          <p:cNvCxnSpPr>
            <a:cxnSpLocks noChangeShapeType="1"/>
          </p:cNvCxnSpPr>
          <p:nvPr/>
        </p:nvCxnSpPr>
        <p:spPr bwMode="auto">
          <a:xfrm>
            <a:off x="4876798" y="5703515"/>
            <a:ext cx="1371600" cy="1588"/>
          </a:xfrm>
          <a:prstGeom prst="straightConnector1">
            <a:avLst/>
          </a:prstGeom>
          <a:noFill/>
          <a:ln w="9525">
            <a:solidFill>
              <a:schemeClr val="accent2"/>
            </a:solidFill>
            <a:round/>
            <a:headEnd type="triangle" w="med" len="med"/>
            <a:tailEnd type="triangle" w="med" len="med"/>
          </a:ln>
        </p:spPr>
      </p:cxnSp>
      <p:sp>
        <p:nvSpPr>
          <p:cNvPr id="10" name="Text Box 12">
            <a:extLst>
              <a:ext uri="{FF2B5EF4-FFF2-40B4-BE49-F238E27FC236}">
                <a16:creationId xmlns:a16="http://schemas.microsoft.com/office/drawing/2014/main" id="{CBF5FCB5-872A-4C71-93B8-71A51C0D80C6}"/>
              </a:ext>
            </a:extLst>
          </p:cNvPr>
          <p:cNvSpPr txBox="1">
            <a:spLocks noChangeArrowheads="1"/>
          </p:cNvSpPr>
          <p:nvPr/>
        </p:nvSpPr>
        <p:spPr bwMode="auto">
          <a:xfrm>
            <a:off x="5333998" y="5703145"/>
            <a:ext cx="685800" cy="457756"/>
          </a:xfrm>
          <a:prstGeom prst="rect">
            <a:avLst/>
          </a:prstGeom>
          <a:noFill/>
          <a:ln w="9525">
            <a:noFill/>
            <a:miter lim="800000"/>
            <a:headEnd/>
            <a:tailEnd/>
          </a:ln>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r>
              <a:rPr lang="en-US" sz="2400" i="1" dirty="0" err="1">
                <a:solidFill>
                  <a:srgbClr val="000000"/>
                </a:solidFill>
                <a:latin typeface="Symbol" pitchFamily="18" charset="2"/>
                <a:ea typeface="微软雅黑" panose="020B0503020204020204" pitchFamily="34" charset="-122"/>
                <a:cs typeface="Arial" charset="0"/>
              </a:rPr>
              <a:t>D</a:t>
            </a:r>
            <a:r>
              <a:rPr lang="en-US" sz="2400" i="1" dirty="0" err="1">
                <a:solidFill>
                  <a:srgbClr val="000000"/>
                </a:solidFill>
                <a:latin typeface="Arial" charset="0"/>
                <a:ea typeface="微软雅黑" panose="020B0503020204020204" pitchFamily="34" charset="-122"/>
                <a:cs typeface="Arial" charset="0"/>
              </a:rPr>
              <a:t>z</a:t>
            </a:r>
            <a:endParaRPr lang="en-US" i="1" dirty="0">
              <a:solidFill>
                <a:srgbClr val="000000"/>
              </a:solidFill>
              <a:latin typeface="Arial" charset="0"/>
              <a:ea typeface="微软雅黑" panose="020B0503020204020204" pitchFamily="34" charset="-122"/>
              <a:cs typeface="Arial" charset="0"/>
            </a:endParaRPr>
          </a:p>
        </p:txBody>
      </p:sp>
      <p:sp>
        <p:nvSpPr>
          <p:cNvPr id="11" name="AutoShape 16">
            <a:extLst>
              <a:ext uri="{FF2B5EF4-FFF2-40B4-BE49-F238E27FC236}">
                <a16:creationId xmlns:a16="http://schemas.microsoft.com/office/drawing/2014/main" id="{6FC289B8-5518-42AD-AF59-6B2C8295F2A5}"/>
              </a:ext>
            </a:extLst>
          </p:cNvPr>
          <p:cNvSpPr>
            <a:spLocks noChangeArrowheads="1"/>
          </p:cNvSpPr>
          <p:nvPr/>
        </p:nvSpPr>
        <p:spPr bwMode="auto">
          <a:xfrm>
            <a:off x="8770108" y="5169971"/>
            <a:ext cx="1738769" cy="485903"/>
          </a:xfrm>
          <a:prstGeom prst="notchedRightArrow">
            <a:avLst>
              <a:gd name="adj1" fmla="val 50000"/>
              <a:gd name="adj2" fmla="val 48857"/>
            </a:avLst>
          </a:prstGeom>
          <a:solidFill>
            <a:srgbClr val="FFFF00"/>
          </a:solidFill>
          <a:ln w="9525">
            <a:solidFill>
              <a:srgbClr val="FF0000"/>
            </a:solid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endParaRPr lang="en-US">
              <a:solidFill>
                <a:srgbClr val="000000"/>
              </a:solidFill>
              <a:latin typeface="微软雅黑" panose="020B0503020204020204" pitchFamily="34" charset="-122"/>
              <a:ea typeface="微软雅黑" panose="020B0503020204020204" pitchFamily="34" charset="-122"/>
            </a:endParaRPr>
          </a:p>
        </p:txBody>
      </p:sp>
      <p:sp>
        <p:nvSpPr>
          <p:cNvPr id="12" name="Text Box 18">
            <a:extLst>
              <a:ext uri="{FF2B5EF4-FFF2-40B4-BE49-F238E27FC236}">
                <a16:creationId xmlns:a16="http://schemas.microsoft.com/office/drawing/2014/main" id="{47CBA17F-C1CA-4CA5-92B7-1303006C61D6}"/>
              </a:ext>
            </a:extLst>
          </p:cNvPr>
          <p:cNvSpPr txBox="1">
            <a:spLocks noChangeArrowheads="1"/>
          </p:cNvSpPr>
          <p:nvPr/>
        </p:nvSpPr>
        <p:spPr bwMode="auto">
          <a:xfrm>
            <a:off x="10585059" y="5170299"/>
            <a:ext cx="997341" cy="457016"/>
          </a:xfrm>
          <a:prstGeom prst="rect">
            <a:avLst/>
          </a:prstGeom>
          <a:noFill/>
          <a:ln w="9525">
            <a:noFill/>
            <a:miter lim="800000"/>
            <a:headEnd/>
            <a:tailEnd/>
          </a:ln>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r>
              <a:rPr lang="en-US" sz="2400" dirty="0">
                <a:solidFill>
                  <a:srgbClr val="FF0000"/>
                </a:solidFill>
                <a:latin typeface="微软雅黑" panose="020B0503020204020204" pitchFamily="34" charset="-122"/>
                <a:ea typeface="微软雅黑" panose="020B0503020204020204" pitchFamily="34" charset="-122"/>
                <a:cs typeface="Arial" charset="0"/>
              </a:rPr>
              <a:t>SASE</a:t>
            </a:r>
            <a:endParaRPr lang="en-US" dirty="0">
              <a:solidFill>
                <a:srgbClr val="FF0000"/>
              </a:solidFill>
              <a:latin typeface="微软雅黑" panose="020B0503020204020204" pitchFamily="34" charset="-122"/>
              <a:ea typeface="微软雅黑" panose="020B0503020204020204" pitchFamily="34" charset="-122"/>
              <a:cs typeface="Arial" charset="0"/>
            </a:endParaRPr>
          </a:p>
        </p:txBody>
      </p:sp>
      <p:sp>
        <p:nvSpPr>
          <p:cNvPr id="13" name="Rectangle 10" descr="Dark vertical">
            <a:extLst>
              <a:ext uri="{FF2B5EF4-FFF2-40B4-BE49-F238E27FC236}">
                <a16:creationId xmlns:a16="http://schemas.microsoft.com/office/drawing/2014/main" id="{93EF9D37-53BD-462D-8F3E-E1C618A2EE5E}"/>
              </a:ext>
            </a:extLst>
          </p:cNvPr>
          <p:cNvSpPr>
            <a:spLocks noChangeArrowheads="1"/>
          </p:cNvSpPr>
          <p:nvPr/>
        </p:nvSpPr>
        <p:spPr bwMode="auto">
          <a:xfrm>
            <a:off x="6470257" y="5093915"/>
            <a:ext cx="2057400" cy="228600"/>
          </a:xfrm>
          <a:prstGeom prst="rect">
            <a:avLst/>
          </a:prstGeom>
          <a:pattFill prst="dkVert">
            <a:fgClr>
              <a:srgbClr val="00FFFF"/>
            </a:fgClr>
            <a:bgClr>
              <a:srgbClr val="FFFFFF"/>
            </a:bgClr>
          </a:pattFill>
          <a:ln w="9525">
            <a:solidFill>
              <a:schemeClr val="tx1"/>
            </a:solidFill>
            <a:miter lim="800000"/>
            <a:headEnd/>
            <a:tailEnd/>
          </a:ln>
        </p:spPr>
        <p:txBody>
          <a:bodyPr wrap="none" lIns="91430" tIns="45715" rIns="91430" bIns="45715"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endParaRPr lang="en-US">
              <a:solidFill>
                <a:srgbClr val="FFFFFF"/>
              </a:solidFill>
              <a:latin typeface="微软雅黑" panose="020B0503020204020204" pitchFamily="34" charset="-122"/>
              <a:ea typeface="微软雅黑" panose="020B0503020204020204" pitchFamily="34" charset="-122"/>
            </a:endParaRPr>
          </a:p>
        </p:txBody>
      </p:sp>
      <p:sp>
        <p:nvSpPr>
          <p:cNvPr id="14" name="Rectangle 11" descr="Dark vertical">
            <a:extLst>
              <a:ext uri="{FF2B5EF4-FFF2-40B4-BE49-F238E27FC236}">
                <a16:creationId xmlns:a16="http://schemas.microsoft.com/office/drawing/2014/main" id="{31033AE2-66D4-436D-BFEE-04A5D815D342}"/>
              </a:ext>
            </a:extLst>
          </p:cNvPr>
          <p:cNvSpPr>
            <a:spLocks noChangeArrowheads="1"/>
          </p:cNvSpPr>
          <p:nvPr/>
        </p:nvSpPr>
        <p:spPr bwMode="auto">
          <a:xfrm>
            <a:off x="6470257" y="5474915"/>
            <a:ext cx="2057400" cy="228600"/>
          </a:xfrm>
          <a:prstGeom prst="rect">
            <a:avLst/>
          </a:prstGeom>
          <a:pattFill prst="dkVert">
            <a:fgClr>
              <a:srgbClr val="00FFFF"/>
            </a:fgClr>
            <a:bgClr>
              <a:srgbClr val="FFFFFF"/>
            </a:bgClr>
          </a:pattFill>
          <a:ln w="9525">
            <a:solidFill>
              <a:schemeClr val="tx1"/>
            </a:solidFill>
            <a:miter lim="800000"/>
            <a:headEnd/>
            <a:tailEnd/>
          </a:ln>
        </p:spPr>
        <p:txBody>
          <a:bodyPr wrap="none" lIns="91430" tIns="45715" rIns="91430" bIns="45715"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endParaRPr lang="en-US">
              <a:solidFill>
                <a:srgbClr val="FFFFFF"/>
              </a:solidFill>
              <a:latin typeface="微软雅黑" panose="020B0503020204020204" pitchFamily="34" charset="-122"/>
              <a:ea typeface="微软雅黑" panose="020B0503020204020204" pitchFamily="34" charset="-122"/>
            </a:endParaRPr>
          </a:p>
        </p:txBody>
      </p:sp>
      <p:sp>
        <p:nvSpPr>
          <p:cNvPr id="15" name="Line 18">
            <a:extLst>
              <a:ext uri="{FF2B5EF4-FFF2-40B4-BE49-F238E27FC236}">
                <a16:creationId xmlns:a16="http://schemas.microsoft.com/office/drawing/2014/main" id="{A9756971-E7FD-4B15-8D43-22C30045A56F}"/>
              </a:ext>
            </a:extLst>
          </p:cNvPr>
          <p:cNvSpPr>
            <a:spLocks noChangeShapeType="1"/>
          </p:cNvSpPr>
          <p:nvPr/>
        </p:nvSpPr>
        <p:spPr bwMode="auto">
          <a:xfrm>
            <a:off x="6370264" y="5383643"/>
            <a:ext cx="2309813" cy="0"/>
          </a:xfrm>
          <a:prstGeom prst="line">
            <a:avLst/>
          </a:prstGeom>
          <a:ln>
            <a:solidFill>
              <a:schemeClr val="accent2"/>
            </a:solidFill>
            <a:headEnd/>
            <a:tailEnd type="stealth" w="lg" len="lg"/>
          </a:ln>
        </p:spPr>
        <p:style>
          <a:lnRef idx="2">
            <a:schemeClr val="dk1"/>
          </a:lnRef>
          <a:fillRef idx="0">
            <a:schemeClr val="dk1"/>
          </a:fillRef>
          <a:effectRef idx="1">
            <a:schemeClr val="dk1"/>
          </a:effectRef>
          <a:fontRef idx="minor">
            <a:schemeClr val="tx1"/>
          </a:fontRef>
        </p:style>
        <p:txBody>
          <a:bodyPr lIns="91430" tIns="45715" rIns="91430" bIns="45715"/>
          <a:lstStyle>
            <a:defPPr>
              <a:defRPr lang="zh-CN"/>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fontAlgn="base">
              <a:spcBef>
                <a:spcPct val="0"/>
              </a:spcBef>
              <a:spcAft>
                <a:spcPct val="0"/>
              </a:spcAft>
            </a:pPr>
            <a:endParaRPr lang="en-US">
              <a:solidFill>
                <a:srgbClr val="000000"/>
              </a:solidFill>
              <a:latin typeface="微软雅黑" panose="020B0503020204020204" pitchFamily="34" charset="-122"/>
              <a:ea typeface="微软雅黑" panose="020B0503020204020204" pitchFamily="34" charset="-122"/>
            </a:endParaRPr>
          </a:p>
        </p:txBody>
      </p:sp>
      <p:sp>
        <p:nvSpPr>
          <p:cNvPr id="16" name="Text Box 20">
            <a:extLst>
              <a:ext uri="{FF2B5EF4-FFF2-40B4-BE49-F238E27FC236}">
                <a16:creationId xmlns:a16="http://schemas.microsoft.com/office/drawing/2014/main" id="{D43D9968-AE0F-4806-8E6C-FC99711CE174}"/>
              </a:ext>
            </a:extLst>
          </p:cNvPr>
          <p:cNvSpPr txBox="1">
            <a:spLocks noChangeArrowheads="1"/>
          </p:cNvSpPr>
          <p:nvPr/>
        </p:nvSpPr>
        <p:spPr bwMode="auto">
          <a:xfrm>
            <a:off x="966728" y="4812079"/>
            <a:ext cx="4862514" cy="1554272"/>
          </a:xfrm>
          <a:prstGeom prst="rect">
            <a:avLst/>
          </a:prstGeom>
          <a:noFill/>
          <a:ln w="9525">
            <a:noFill/>
            <a:miter lim="800000"/>
            <a:headEnd/>
            <a:tailEnd/>
          </a:ln>
          <a:effec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base">
              <a:spcBef>
                <a:spcPct val="0"/>
              </a:spcBef>
              <a:spcAft>
                <a:spcPct val="0"/>
              </a:spcAft>
            </a:pPr>
            <a:r>
              <a:rPr 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electron arrival time t is random </a:t>
            </a:r>
          </a:p>
          <a:p>
            <a:pPr fontAlgn="base">
              <a:spcBef>
                <a:spcPts val="600"/>
              </a:spcBef>
              <a:spcAft>
                <a:spcPct val="0"/>
              </a:spcAft>
            </a:pPr>
            <a:r>
              <a:rPr 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Wingdings" pitchFamily="2" charset="2"/>
              </a:rPr>
              <a:t> spontaneous emission</a:t>
            </a:r>
          </a:p>
          <a:p>
            <a:pPr fontAlgn="base">
              <a:spcBef>
                <a:spcPts val="600"/>
              </a:spcBef>
              <a:spcAft>
                <a:spcPct val="0"/>
              </a:spcAft>
              <a:buFont typeface="Wingdings" pitchFamily="2" charset="2"/>
              <a:buChar char="è"/>
            </a:pPr>
            <a:r>
              <a:rPr 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Wingdings" pitchFamily="2" charset="2"/>
              </a:rPr>
              <a:t> amplified by FEL interaction</a:t>
            </a:r>
          </a:p>
          <a:p>
            <a:pPr fontAlgn="base">
              <a:spcBef>
                <a:spcPts val="600"/>
              </a:spcBef>
              <a:spcAft>
                <a:spcPct val="0"/>
              </a:spcAft>
              <a:buFont typeface="Wingdings" pitchFamily="2" charset="2"/>
              <a:buChar char="è"/>
            </a:pPr>
            <a:r>
              <a:rPr 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Wingdings" pitchFamily="2" charset="2"/>
              </a:rPr>
              <a:t> quasi-coherent x-rays</a:t>
            </a:r>
            <a:endParaRPr 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43F38899-534B-4C68-E5CF-B8635CC8A731}"/>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50</a:t>
            </a:fld>
            <a:endParaRPr lang="zh-CN" altLang="en-US"/>
          </a:p>
        </p:txBody>
      </p:sp>
    </p:spTree>
    <p:extLst>
      <p:ext uri="{BB962C8B-B14F-4D97-AF65-F5344CB8AC3E}">
        <p14:creationId xmlns:p14="http://schemas.microsoft.com/office/powerpoint/2010/main" val="3164600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F6DB76-FF3B-DFD8-EFD8-C617DAC0E0F2}"/>
              </a:ext>
            </a:extLst>
          </p:cNvPr>
          <p:cNvSpPr>
            <a:spLocks noGrp="1"/>
          </p:cNvSpPr>
          <p:nvPr>
            <p:ph type="title"/>
          </p:nvPr>
        </p:nvSpPr>
        <p:spPr/>
        <p:txBody>
          <a:bodyPr/>
          <a:lstStyle/>
          <a:p>
            <a:r>
              <a:rPr lang="en-US" altLang="zh-CN" dirty="0"/>
              <a:t>Qualitative description</a:t>
            </a:r>
            <a:endParaRPr lang="zh-CN" altLang="en-US" dirty="0"/>
          </a:p>
        </p:txBody>
      </p:sp>
      <p:sp>
        <p:nvSpPr>
          <p:cNvPr id="3" name="内容占位符 2">
            <a:extLst>
              <a:ext uri="{FF2B5EF4-FFF2-40B4-BE49-F238E27FC236}">
                <a16:creationId xmlns:a16="http://schemas.microsoft.com/office/drawing/2014/main" id="{B2536337-727B-04A0-5511-0B701B2D4258}"/>
              </a:ext>
            </a:extLst>
          </p:cNvPr>
          <p:cNvSpPr>
            <a:spLocks noGrp="1"/>
          </p:cNvSpPr>
          <p:nvPr>
            <p:ph idx="1"/>
          </p:nvPr>
        </p:nvSpPr>
        <p:spPr/>
        <p:txBody>
          <a:bodyPr/>
          <a:lstStyle/>
          <a:p>
            <a:r>
              <a:rPr lang="en-US" altLang="zh-CN" dirty="0"/>
              <a:t>In the high gain regime, we use the radiation intensity in the exponential growth regime</a:t>
            </a:r>
          </a:p>
          <a:p>
            <a:endParaRPr lang="en-US" altLang="zh-CN" dirty="0"/>
          </a:p>
          <a:p>
            <a:endParaRPr lang="en-US" altLang="zh-CN" dirty="0"/>
          </a:p>
          <a:p>
            <a:r>
              <a:rPr lang="en-US" altLang="zh-CN" dirty="0"/>
              <a:t>The bunching factor at the undulator entrance b(0) derives from the initial shot noise of the beam, which is subsequently ampliﬁed by the FEL process. This input noise turns out to be approximately given by the spontaneous undulator radiation generated in the ﬁrst gain length of the undulator. </a:t>
            </a:r>
          </a:p>
          <a:p>
            <a:endParaRPr lang="en-US" altLang="zh-CN" dirty="0"/>
          </a:p>
          <a:p>
            <a:endParaRPr lang="en-US" altLang="zh-CN" dirty="0"/>
          </a:p>
          <a:p>
            <a:endParaRPr lang="en-US" altLang="zh-CN" dirty="0"/>
          </a:p>
          <a:p>
            <a:r>
              <a:rPr lang="en-US" altLang="zh-CN" dirty="0"/>
              <a:t>Slippage leads to coherence length as well as spiky structure. Coherence length is usually constructed as slippage over 2 gain length and increases depending on the z position in the undulator </a:t>
            </a:r>
          </a:p>
          <a:p>
            <a:endParaRPr lang="en-US" altLang="zh-CN" dirty="0"/>
          </a:p>
          <a:p>
            <a:endParaRPr lang="en-US" altLang="zh-CN" dirty="0"/>
          </a:p>
          <a:p>
            <a:endParaRPr lang="en-US" altLang="zh-CN" dirty="0"/>
          </a:p>
          <a:p>
            <a:endParaRPr lang="zh-CN" altLang="en-US" dirty="0"/>
          </a:p>
        </p:txBody>
      </p:sp>
      <p:pic>
        <p:nvPicPr>
          <p:cNvPr id="5" name="图片 4">
            <a:extLst>
              <a:ext uri="{FF2B5EF4-FFF2-40B4-BE49-F238E27FC236}">
                <a16:creationId xmlns:a16="http://schemas.microsoft.com/office/drawing/2014/main" id="{A8B2C0C1-E9A0-102B-F426-7B94F67A6482}"/>
              </a:ext>
            </a:extLst>
          </p:cNvPr>
          <p:cNvPicPr>
            <a:picLocks noChangeAspect="1"/>
          </p:cNvPicPr>
          <p:nvPr/>
        </p:nvPicPr>
        <p:blipFill>
          <a:blip r:embed="rId2"/>
          <a:stretch>
            <a:fillRect/>
          </a:stretch>
        </p:blipFill>
        <p:spPr>
          <a:xfrm>
            <a:off x="4052666" y="1821966"/>
            <a:ext cx="3351988" cy="645184"/>
          </a:xfrm>
          <a:prstGeom prst="rect">
            <a:avLst/>
          </a:prstGeom>
        </p:spPr>
      </p:pic>
      <p:pic>
        <p:nvPicPr>
          <p:cNvPr id="6" name="图片 5">
            <a:extLst>
              <a:ext uri="{FF2B5EF4-FFF2-40B4-BE49-F238E27FC236}">
                <a16:creationId xmlns:a16="http://schemas.microsoft.com/office/drawing/2014/main" id="{2E220BC4-7FC3-1028-1D21-2463326D7B39}"/>
              </a:ext>
            </a:extLst>
          </p:cNvPr>
          <p:cNvPicPr>
            <a:picLocks noChangeAspect="1"/>
          </p:cNvPicPr>
          <p:nvPr/>
        </p:nvPicPr>
        <p:blipFill>
          <a:blip r:embed="rId3"/>
          <a:stretch>
            <a:fillRect/>
          </a:stretch>
        </p:blipFill>
        <p:spPr>
          <a:xfrm>
            <a:off x="3233092" y="3429000"/>
            <a:ext cx="4991136" cy="1047758"/>
          </a:xfrm>
          <a:prstGeom prst="rect">
            <a:avLst/>
          </a:prstGeom>
        </p:spPr>
      </p:pic>
      <p:sp>
        <p:nvSpPr>
          <p:cNvPr id="7" name="文本框 6">
            <a:extLst>
              <a:ext uri="{FF2B5EF4-FFF2-40B4-BE49-F238E27FC236}">
                <a16:creationId xmlns:a16="http://schemas.microsoft.com/office/drawing/2014/main" id="{C5E7A5C2-199D-32A8-F670-6A951F8BD57D}"/>
              </a:ext>
            </a:extLst>
          </p:cNvPr>
          <p:cNvSpPr txBox="1"/>
          <p:nvPr/>
        </p:nvSpPr>
        <p:spPr>
          <a:xfrm>
            <a:off x="7259102" y="4230874"/>
            <a:ext cx="3515706"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 Electrons number in a coherence length </a:t>
            </a:r>
            <a:endParaRPr lang="zh-CN" altLang="en-US" sz="1600" dirty="0">
              <a:latin typeface="Times New Roman" panose="02020603050405020304" pitchFamily="18" charset="0"/>
              <a:cs typeface="Times New Roman" panose="02020603050405020304" pitchFamily="18" charset="0"/>
            </a:endParaRPr>
          </a:p>
        </p:txBody>
      </p:sp>
      <p:grpSp>
        <p:nvGrpSpPr>
          <p:cNvPr id="10" name="组合 9">
            <a:extLst>
              <a:ext uri="{FF2B5EF4-FFF2-40B4-BE49-F238E27FC236}">
                <a16:creationId xmlns:a16="http://schemas.microsoft.com/office/drawing/2014/main" id="{AF0E3FB4-0E41-4138-2D9D-739B5A454672}"/>
              </a:ext>
            </a:extLst>
          </p:cNvPr>
          <p:cNvGrpSpPr/>
          <p:nvPr/>
        </p:nvGrpSpPr>
        <p:grpSpPr>
          <a:xfrm>
            <a:off x="1144842" y="5430986"/>
            <a:ext cx="1531088" cy="878980"/>
            <a:chOff x="1004867" y="5357697"/>
            <a:chExt cx="2519736" cy="1352560"/>
          </a:xfrm>
        </p:grpSpPr>
        <p:pic>
          <p:nvPicPr>
            <p:cNvPr id="8" name="图片 7">
              <a:extLst>
                <a:ext uri="{FF2B5EF4-FFF2-40B4-BE49-F238E27FC236}">
                  <a16:creationId xmlns:a16="http://schemas.microsoft.com/office/drawing/2014/main" id="{48E14AF2-8DB6-25E5-D130-A39780747883}"/>
                </a:ext>
              </a:extLst>
            </p:cNvPr>
            <p:cNvPicPr>
              <a:picLocks noChangeAspect="1"/>
            </p:cNvPicPr>
            <p:nvPr/>
          </p:nvPicPr>
          <p:blipFill>
            <a:blip r:embed="rId4"/>
            <a:srcRect r="81334"/>
            <a:stretch>
              <a:fillRect/>
            </a:stretch>
          </p:blipFill>
          <p:spPr>
            <a:xfrm>
              <a:off x="1004867" y="5357697"/>
              <a:ext cx="1047217" cy="1352560"/>
            </a:xfrm>
            <a:prstGeom prst="rect">
              <a:avLst/>
            </a:prstGeom>
          </p:spPr>
        </p:pic>
        <p:pic>
          <p:nvPicPr>
            <p:cNvPr id="9" name="图片 8">
              <a:extLst>
                <a:ext uri="{FF2B5EF4-FFF2-40B4-BE49-F238E27FC236}">
                  <a16:creationId xmlns:a16="http://schemas.microsoft.com/office/drawing/2014/main" id="{47593CE3-B579-1030-512F-238B7542B2E5}"/>
                </a:ext>
              </a:extLst>
            </p:cNvPr>
            <p:cNvPicPr>
              <a:picLocks noChangeAspect="1"/>
            </p:cNvPicPr>
            <p:nvPr/>
          </p:nvPicPr>
          <p:blipFill>
            <a:blip r:embed="rId4"/>
            <a:srcRect l="73753"/>
            <a:stretch>
              <a:fillRect/>
            </a:stretch>
          </p:blipFill>
          <p:spPr>
            <a:xfrm>
              <a:off x="2052084" y="5357697"/>
              <a:ext cx="1472519" cy="1352560"/>
            </a:xfrm>
            <a:prstGeom prst="rect">
              <a:avLst/>
            </a:prstGeom>
          </p:spPr>
        </p:pic>
      </p:grpSp>
      <p:pic>
        <p:nvPicPr>
          <p:cNvPr id="11" name="图片 10">
            <a:extLst>
              <a:ext uri="{FF2B5EF4-FFF2-40B4-BE49-F238E27FC236}">
                <a16:creationId xmlns:a16="http://schemas.microsoft.com/office/drawing/2014/main" id="{4828D8CC-EE50-98B1-C004-5975509A49A6}"/>
              </a:ext>
            </a:extLst>
          </p:cNvPr>
          <p:cNvPicPr>
            <a:picLocks noChangeAspect="1"/>
          </p:cNvPicPr>
          <p:nvPr/>
        </p:nvPicPr>
        <p:blipFill>
          <a:blip r:embed="rId5"/>
          <a:stretch>
            <a:fillRect/>
          </a:stretch>
        </p:blipFill>
        <p:spPr>
          <a:xfrm>
            <a:off x="3162524" y="5298013"/>
            <a:ext cx="4734649" cy="938664"/>
          </a:xfrm>
          <a:prstGeom prst="rect">
            <a:avLst/>
          </a:prstGeom>
        </p:spPr>
      </p:pic>
      <p:sp>
        <p:nvSpPr>
          <p:cNvPr id="12" name="箭头: 右 11">
            <a:extLst>
              <a:ext uri="{FF2B5EF4-FFF2-40B4-BE49-F238E27FC236}">
                <a16:creationId xmlns:a16="http://schemas.microsoft.com/office/drawing/2014/main" id="{D23008B7-B6E7-6E4C-92FE-33E98F270350}"/>
              </a:ext>
            </a:extLst>
          </p:cNvPr>
          <p:cNvSpPr/>
          <p:nvPr/>
        </p:nvSpPr>
        <p:spPr>
          <a:xfrm>
            <a:off x="8355106" y="5779247"/>
            <a:ext cx="496047" cy="2450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4F5DFD07-2CD4-249B-8124-01CFFC0AF5DA}"/>
              </a:ext>
            </a:extLst>
          </p:cNvPr>
          <p:cNvPicPr>
            <a:picLocks noChangeAspect="1"/>
          </p:cNvPicPr>
          <p:nvPr/>
        </p:nvPicPr>
        <p:blipFill>
          <a:blip r:embed="rId6"/>
          <a:stretch>
            <a:fillRect/>
          </a:stretch>
        </p:blipFill>
        <p:spPr>
          <a:xfrm>
            <a:off x="9002517" y="5663870"/>
            <a:ext cx="1719271" cy="402244"/>
          </a:xfrm>
          <a:prstGeom prst="rect">
            <a:avLst/>
          </a:prstGeom>
        </p:spPr>
      </p:pic>
      <p:sp>
        <p:nvSpPr>
          <p:cNvPr id="4" name="灯片编号占位符 3">
            <a:extLst>
              <a:ext uri="{FF2B5EF4-FFF2-40B4-BE49-F238E27FC236}">
                <a16:creationId xmlns:a16="http://schemas.microsoft.com/office/drawing/2014/main" id="{C9384C03-B825-C770-E6D2-BB577B13D801}"/>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51</a:t>
            </a:fld>
            <a:endParaRPr lang="zh-CN" altLang="en-US"/>
          </a:p>
        </p:txBody>
      </p:sp>
    </p:spTree>
    <p:extLst>
      <p:ext uri="{BB962C8B-B14F-4D97-AF65-F5344CB8AC3E}">
        <p14:creationId xmlns:p14="http://schemas.microsoft.com/office/powerpoint/2010/main" val="2081031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C1FBB-A272-F42D-4CCE-594C02BE1F37}"/>
              </a:ext>
            </a:extLst>
          </p:cNvPr>
          <p:cNvSpPr>
            <a:spLocks noGrp="1"/>
          </p:cNvSpPr>
          <p:nvPr>
            <p:ph type="title"/>
          </p:nvPr>
        </p:nvSpPr>
        <p:spPr/>
        <p:txBody>
          <a:bodyPr/>
          <a:lstStyle/>
          <a:p>
            <a:r>
              <a:rPr lang="en-US" altLang="zh-CN" dirty="0"/>
              <a:t>Statistical fluctuation</a:t>
            </a:r>
            <a:endParaRPr lang="zh-CN" altLang="en-US" dirty="0"/>
          </a:p>
        </p:txBody>
      </p:sp>
      <p:sp>
        <p:nvSpPr>
          <p:cNvPr id="3" name="内容占位符 2">
            <a:extLst>
              <a:ext uri="{FF2B5EF4-FFF2-40B4-BE49-F238E27FC236}">
                <a16:creationId xmlns:a16="http://schemas.microsoft.com/office/drawing/2014/main" id="{C4D90C41-64F3-6EEF-8A27-4115804A4792}"/>
              </a:ext>
            </a:extLst>
          </p:cNvPr>
          <p:cNvSpPr>
            <a:spLocks noGrp="1"/>
          </p:cNvSpPr>
          <p:nvPr>
            <p:ph idx="1"/>
          </p:nvPr>
        </p:nvSpPr>
        <p:spPr/>
        <p:txBody>
          <a:bodyPr/>
          <a:lstStyle/>
          <a:p>
            <a:r>
              <a:rPr lang="en-US" altLang="en-US" dirty="0">
                <a:ea typeface="ＭＳ Ｐゴシック"/>
              </a:rPr>
              <a:t>Due to noise start-up, SASE is a chaotic light temporally  with M</a:t>
            </a:r>
            <a:r>
              <a:rPr lang="en-US" altLang="en-US" baseline="-25000" dirty="0">
                <a:ea typeface="ＭＳ Ｐゴシック"/>
              </a:rPr>
              <a:t>L</a:t>
            </a:r>
            <a:r>
              <a:rPr lang="en-US" altLang="en-US" dirty="0">
                <a:ea typeface="ＭＳ Ｐゴシック"/>
              </a:rPr>
              <a:t> coherent modes (M</a:t>
            </a:r>
            <a:r>
              <a:rPr lang="en-US" altLang="en-US" baseline="-25000" dirty="0">
                <a:ea typeface="ＭＳ Ｐゴシック"/>
              </a:rPr>
              <a:t>L</a:t>
            </a:r>
            <a:r>
              <a:rPr lang="en-US" altLang="en-US" dirty="0">
                <a:ea typeface="ＭＳ Ｐゴシック"/>
              </a:rPr>
              <a:t> spikes in intensity profile)</a:t>
            </a:r>
          </a:p>
          <a:p>
            <a:endParaRPr lang="en-US" altLang="en-US" dirty="0">
              <a:ea typeface="ＭＳ Ｐゴシック"/>
            </a:endParaRPr>
          </a:p>
          <a:p>
            <a:endParaRPr lang="en-US" altLang="en-US" dirty="0">
              <a:ea typeface="ＭＳ Ｐゴシック"/>
            </a:endParaRPr>
          </a:p>
          <a:p>
            <a:r>
              <a:rPr lang="en-US" altLang="en-US" dirty="0">
                <a:ea typeface="ＭＳ Ｐゴシック"/>
              </a:rPr>
              <a:t>Usually </a:t>
            </a:r>
            <a:r>
              <a:rPr lang="en-US" altLang="zh-CN" dirty="0">
                <a:ea typeface="ＭＳ Ｐゴシック"/>
              </a:rPr>
              <a:t>bunch length is much larger than the coherence length, and the</a:t>
            </a:r>
            <a:r>
              <a:rPr lang="en-US" altLang="en-US" dirty="0">
                <a:ea typeface="ＭＳ Ｐゴシック"/>
              </a:rPr>
              <a:t> longitudinal phase space is M</a:t>
            </a:r>
            <a:r>
              <a:rPr lang="en-US" altLang="en-US" baseline="-25000" dirty="0">
                <a:ea typeface="ＭＳ Ｐゴシック"/>
              </a:rPr>
              <a:t>L</a:t>
            </a:r>
            <a:r>
              <a:rPr lang="en-US" altLang="en-US" dirty="0">
                <a:ea typeface="ＭＳ Ｐゴシック"/>
              </a:rPr>
              <a:t> larger than FT limit.</a:t>
            </a:r>
          </a:p>
          <a:p>
            <a:r>
              <a:rPr lang="en-US" altLang="en-US" dirty="0">
                <a:ea typeface="ＭＳ Ｐゴシック"/>
              </a:rPr>
              <a:t>Integrated energy fluctuation</a:t>
            </a:r>
          </a:p>
          <a:p>
            <a:endParaRPr lang="en-US" altLang="en-US" dirty="0">
              <a:ea typeface="ＭＳ Ｐゴシック"/>
            </a:endParaRPr>
          </a:p>
          <a:p>
            <a:r>
              <a:rPr lang="en-US" altLang="en-US" dirty="0">
                <a:ea typeface="ＭＳ Ｐゴシック"/>
              </a:rPr>
              <a:t>Singe spike intensity fluctuates 100%</a:t>
            </a:r>
          </a:p>
          <a:p>
            <a:r>
              <a:rPr lang="en-US" altLang="en-US" dirty="0">
                <a:ea typeface="ＭＳ Ｐゴシック"/>
              </a:rPr>
              <a:t>M</a:t>
            </a:r>
            <a:r>
              <a:rPr lang="en-US" altLang="en-US" baseline="-25000" dirty="0">
                <a:ea typeface="ＭＳ Ｐゴシック"/>
              </a:rPr>
              <a:t>L</a:t>
            </a:r>
            <a:r>
              <a:rPr lang="en-US" altLang="en-US" dirty="0">
                <a:ea typeface="ＭＳ Ｐゴシック"/>
              </a:rPr>
              <a:t> is NOT a constant, decreases due to increasing coherence in the exponential growth, and increases due to decreasing coherence after saturation.</a:t>
            </a:r>
          </a:p>
          <a:p>
            <a:endParaRPr lang="zh-CN" altLang="en-US" dirty="0"/>
          </a:p>
        </p:txBody>
      </p:sp>
      <p:pic>
        <p:nvPicPr>
          <p:cNvPr id="4" name="图片 3">
            <a:extLst>
              <a:ext uri="{FF2B5EF4-FFF2-40B4-BE49-F238E27FC236}">
                <a16:creationId xmlns:a16="http://schemas.microsoft.com/office/drawing/2014/main" id="{946C6157-4080-784D-A129-382AD87B0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328" y="3429000"/>
            <a:ext cx="1587500"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图片 4">
            <a:extLst>
              <a:ext uri="{FF2B5EF4-FFF2-40B4-BE49-F238E27FC236}">
                <a16:creationId xmlns:a16="http://schemas.microsoft.com/office/drawing/2014/main" id="{41836474-FFD2-BFED-D4FE-25D1AB266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426" y="1878686"/>
            <a:ext cx="36703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灯片编号占位符 5">
            <a:extLst>
              <a:ext uri="{FF2B5EF4-FFF2-40B4-BE49-F238E27FC236}">
                <a16:creationId xmlns:a16="http://schemas.microsoft.com/office/drawing/2014/main" id="{0A9F8692-0B21-2646-EB9B-8683E1AFE94A}"/>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52</a:t>
            </a:fld>
            <a:endParaRPr lang="zh-CN" altLang="en-US"/>
          </a:p>
        </p:txBody>
      </p:sp>
    </p:spTree>
    <p:extLst>
      <p:ext uri="{BB962C8B-B14F-4D97-AF65-F5344CB8AC3E}">
        <p14:creationId xmlns:p14="http://schemas.microsoft.com/office/powerpoint/2010/main" val="1011636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204AA6-A329-0BC9-1F2F-2BE0E97F6FEB}"/>
              </a:ext>
            </a:extLst>
          </p:cNvPr>
          <p:cNvSpPr>
            <a:spLocks noGrp="1"/>
          </p:cNvSpPr>
          <p:nvPr>
            <p:ph type="title"/>
          </p:nvPr>
        </p:nvSpPr>
        <p:spPr/>
        <p:txBody>
          <a:bodyPr/>
          <a:lstStyle/>
          <a:p>
            <a:r>
              <a:rPr lang="en-US" altLang="zh-CN" dirty="0"/>
              <a:t>Typical SASE spectrum</a:t>
            </a:r>
            <a:endParaRPr lang="zh-CN" altLang="en-US" dirty="0"/>
          </a:p>
        </p:txBody>
      </p:sp>
      <p:sp>
        <p:nvSpPr>
          <p:cNvPr id="13" name="内容占位符 12">
            <a:extLst>
              <a:ext uri="{FF2B5EF4-FFF2-40B4-BE49-F238E27FC236}">
                <a16:creationId xmlns:a16="http://schemas.microsoft.com/office/drawing/2014/main" id="{9F41ECF3-807A-BC02-2A7F-F3D11D2CE02F}"/>
              </a:ext>
            </a:extLst>
          </p:cNvPr>
          <p:cNvSpPr>
            <a:spLocks noGrp="1"/>
          </p:cNvSpPr>
          <p:nvPr>
            <p:ph idx="1"/>
          </p:nvPr>
        </p:nvSpPr>
        <p:spPr/>
        <p:txBody>
          <a:bodyPr/>
          <a:lstStyle/>
          <a:p>
            <a:r>
              <a:rPr lang="en-US" altLang="zh-CN" dirty="0"/>
              <a:t>Spectral properties are similar to temporal domain, except that everything is inverted</a:t>
            </a:r>
            <a:endParaRPr lang="zh-CN" altLang="en-US" dirty="0"/>
          </a:p>
        </p:txBody>
      </p:sp>
      <p:pic>
        <p:nvPicPr>
          <p:cNvPr id="4" name="图片 3">
            <a:extLst>
              <a:ext uri="{FF2B5EF4-FFF2-40B4-BE49-F238E27FC236}">
                <a16:creationId xmlns:a16="http://schemas.microsoft.com/office/drawing/2014/main" id="{5B4573FB-395F-4E42-BD03-CD8B43FCDAA3}"/>
              </a:ext>
            </a:extLst>
          </p:cNvPr>
          <p:cNvPicPr>
            <a:picLocks noChangeAspect="1"/>
          </p:cNvPicPr>
          <p:nvPr/>
        </p:nvPicPr>
        <p:blipFill>
          <a:blip r:embed="rId2">
            <a:grayscl/>
          </a:blip>
          <a:stretch>
            <a:fillRect/>
          </a:stretch>
        </p:blipFill>
        <p:spPr>
          <a:xfrm>
            <a:off x="1732295" y="1777157"/>
            <a:ext cx="5194803" cy="3578158"/>
          </a:xfrm>
          <a:prstGeom prst="rect">
            <a:avLst/>
          </a:prstGeom>
          <a:solidFill>
            <a:srgbClr val="0000FF"/>
          </a:solidFill>
        </p:spPr>
      </p:pic>
      <p:sp>
        <p:nvSpPr>
          <p:cNvPr id="5" name="Line 8">
            <a:extLst>
              <a:ext uri="{FF2B5EF4-FFF2-40B4-BE49-F238E27FC236}">
                <a16:creationId xmlns:a16="http://schemas.microsoft.com/office/drawing/2014/main" id="{66122F75-747E-7285-88A0-FD39C44A0046}"/>
              </a:ext>
            </a:extLst>
          </p:cNvPr>
          <p:cNvSpPr>
            <a:spLocks noChangeShapeType="1"/>
          </p:cNvSpPr>
          <p:nvPr/>
        </p:nvSpPr>
        <p:spPr bwMode="auto">
          <a:xfrm>
            <a:off x="3051887" y="3913249"/>
            <a:ext cx="762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Line 9">
            <a:extLst>
              <a:ext uri="{FF2B5EF4-FFF2-40B4-BE49-F238E27FC236}">
                <a16:creationId xmlns:a16="http://schemas.microsoft.com/office/drawing/2014/main" id="{FCF7A2F9-FA5B-E32B-58A9-FCC836AFE4B8}"/>
              </a:ext>
            </a:extLst>
          </p:cNvPr>
          <p:cNvSpPr>
            <a:spLocks noChangeShapeType="1"/>
          </p:cNvSpPr>
          <p:nvPr/>
        </p:nvSpPr>
        <p:spPr bwMode="auto">
          <a:xfrm flipH="1">
            <a:off x="5514495" y="3913249"/>
            <a:ext cx="6096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 name="Text Box 10">
            <a:extLst>
              <a:ext uri="{FF2B5EF4-FFF2-40B4-BE49-F238E27FC236}">
                <a16:creationId xmlns:a16="http://schemas.microsoft.com/office/drawing/2014/main" id="{10CB34DF-2F97-A587-A9DE-28DC8DF55265}"/>
              </a:ext>
            </a:extLst>
          </p:cNvPr>
          <p:cNvSpPr txBox="1">
            <a:spLocks noChangeArrowheads="1"/>
          </p:cNvSpPr>
          <p:nvPr/>
        </p:nvSpPr>
        <p:spPr bwMode="auto">
          <a:xfrm>
            <a:off x="2593136" y="3144374"/>
            <a:ext cx="13837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Arial"/>
                <a:ea typeface="ＭＳ Ｐゴシック"/>
                <a:cs typeface="+mn-cs"/>
              </a:rPr>
              <a:t>Bandwidth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Arial"/>
                <a:ea typeface="ＭＳ Ｐゴシック"/>
                <a:cs typeface="+mn-cs"/>
              </a:rPr>
              <a:t> ~ 2 </a:t>
            </a:r>
            <a:r>
              <a:rPr kumimoji="0" lang="en-US" altLang="en-US" sz="20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Symbol" pitchFamily="18" charset="2"/>
                <a:ea typeface="ＭＳ Ｐゴシック"/>
                <a:cs typeface="+mn-cs"/>
                <a:sym typeface="Symbol" pitchFamily="18" charset="2"/>
              </a:rPr>
              <a:t></a:t>
            </a:r>
          </a:p>
        </p:txBody>
      </p:sp>
      <p:sp>
        <p:nvSpPr>
          <p:cNvPr id="8" name="Line 11">
            <a:extLst>
              <a:ext uri="{FF2B5EF4-FFF2-40B4-BE49-F238E27FC236}">
                <a16:creationId xmlns:a16="http://schemas.microsoft.com/office/drawing/2014/main" id="{5EFCC2DF-6CFE-0EC7-5450-8056E53179B8}"/>
              </a:ext>
            </a:extLst>
          </p:cNvPr>
          <p:cNvSpPr>
            <a:spLocks noChangeShapeType="1"/>
          </p:cNvSpPr>
          <p:nvPr/>
        </p:nvSpPr>
        <p:spPr bwMode="auto">
          <a:xfrm flipH="1">
            <a:off x="5202293" y="2460702"/>
            <a:ext cx="634458"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Text Box 12">
            <a:extLst>
              <a:ext uri="{FF2B5EF4-FFF2-40B4-BE49-F238E27FC236}">
                <a16:creationId xmlns:a16="http://schemas.microsoft.com/office/drawing/2014/main" id="{946A7072-65AC-3F47-8DD3-AF8758FE8AA0}"/>
              </a:ext>
            </a:extLst>
          </p:cNvPr>
          <p:cNvSpPr txBox="1">
            <a:spLocks noChangeArrowheads="1"/>
          </p:cNvSpPr>
          <p:nvPr/>
        </p:nvSpPr>
        <p:spPr bwMode="auto">
          <a:xfrm>
            <a:off x="5077509" y="2000081"/>
            <a:ext cx="208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ＭＳ Ｐゴシック"/>
                <a:cs typeface="+mn-cs"/>
              </a:rPr>
              <a:t>spike width ~</a:t>
            </a:r>
          </a:p>
        </p:txBody>
      </p:sp>
      <p:pic>
        <p:nvPicPr>
          <p:cNvPr id="10" name="图片 9">
            <a:extLst>
              <a:ext uri="{FF2B5EF4-FFF2-40B4-BE49-F238E27FC236}">
                <a16:creationId xmlns:a16="http://schemas.microsoft.com/office/drawing/2014/main" id="{BDCFA5EF-2B27-1BA9-38E4-54F2A2329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709" y="1822280"/>
            <a:ext cx="4826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8">
            <a:extLst>
              <a:ext uri="{FF2B5EF4-FFF2-40B4-BE49-F238E27FC236}">
                <a16:creationId xmlns:a16="http://schemas.microsoft.com/office/drawing/2014/main" id="{5A91F90D-E241-4482-ABFB-B541ADB47BCE}"/>
              </a:ext>
            </a:extLst>
          </p:cNvPr>
          <p:cNvPicPr>
            <a:picLocks noChangeAspect="1"/>
          </p:cNvPicPr>
          <p:nvPr/>
        </p:nvPicPr>
        <p:blipFill>
          <a:blip r:embed="rId4" cstate="print"/>
          <a:srcRect/>
          <a:stretch>
            <a:fillRect/>
          </a:stretch>
        </p:blipFill>
        <p:spPr bwMode="auto">
          <a:xfrm>
            <a:off x="7568302" y="1835763"/>
            <a:ext cx="2281802" cy="3227359"/>
          </a:xfrm>
          <a:prstGeom prst="rect">
            <a:avLst/>
          </a:prstGeom>
          <a:noFill/>
          <a:ln w="9525">
            <a:solidFill>
              <a:srgbClr val="FF0000"/>
            </a:solidFill>
            <a:miter lim="800000"/>
            <a:headEnd/>
            <a:tailEnd/>
          </a:ln>
          <a:effectLst>
            <a:outerShdw blurRad="50800" dist="38100" dir="2700000" algn="tl" rotWithShape="0">
              <a:prstClr val="black">
                <a:alpha val="40000"/>
              </a:prstClr>
            </a:outerShdw>
          </a:effectLst>
        </p:spPr>
      </p:pic>
      <p:pic>
        <p:nvPicPr>
          <p:cNvPr id="12" name="Picture 2">
            <a:extLst>
              <a:ext uri="{FF2B5EF4-FFF2-40B4-BE49-F238E27FC236}">
                <a16:creationId xmlns:a16="http://schemas.microsoft.com/office/drawing/2014/main" id="{F0DA5B6F-0316-4B26-B5B9-EE4F27F2A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072" y="1962750"/>
            <a:ext cx="2070015" cy="146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a:extLst>
              <a:ext uri="{FF2B5EF4-FFF2-40B4-BE49-F238E27FC236}">
                <a16:creationId xmlns:a16="http://schemas.microsoft.com/office/drawing/2014/main" id="{0366C217-87E0-5C67-E5B5-146CB5D0A061}"/>
              </a:ext>
            </a:extLst>
          </p:cNvPr>
          <p:cNvSpPr txBox="1"/>
          <p:nvPr/>
        </p:nvSpPr>
        <p:spPr>
          <a:xfrm>
            <a:off x="2974192" y="5385946"/>
            <a:ext cx="5853055" cy="1015663"/>
          </a:xfrm>
          <a:prstGeom prst="rect">
            <a:avLst/>
          </a:prstGeom>
          <a:noFill/>
          <a:ln>
            <a:solidFill>
              <a:srgbClr val="C00000"/>
            </a:solidFill>
          </a:ln>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Bunch length 			Spike bandwidth</a:t>
            </a:r>
          </a:p>
          <a:p>
            <a:endParaRPr lang="en-US" altLang="zh-CN" sz="2000" b="1" dirty="0">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Coherence length 		SASE bandwidth</a:t>
            </a:r>
            <a:endParaRPr lang="zh-CN" altLang="en-US" sz="2000" b="1" dirty="0">
              <a:latin typeface="Times New Roman" panose="02020603050405020304" pitchFamily="18" charset="0"/>
              <a:cs typeface="Times New Roman" panose="02020603050405020304" pitchFamily="18" charset="0"/>
            </a:endParaRPr>
          </a:p>
        </p:txBody>
      </p:sp>
      <p:sp>
        <p:nvSpPr>
          <p:cNvPr id="15" name="箭头: 左右 14">
            <a:extLst>
              <a:ext uri="{FF2B5EF4-FFF2-40B4-BE49-F238E27FC236}">
                <a16:creationId xmlns:a16="http://schemas.microsoft.com/office/drawing/2014/main" id="{537AC8E5-B461-FD3B-CF22-4E9002E3B339}"/>
              </a:ext>
            </a:extLst>
          </p:cNvPr>
          <p:cNvSpPr/>
          <p:nvPr/>
        </p:nvSpPr>
        <p:spPr>
          <a:xfrm>
            <a:off x="4990353" y="5500245"/>
            <a:ext cx="1177365" cy="20917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左右 15">
            <a:extLst>
              <a:ext uri="{FF2B5EF4-FFF2-40B4-BE49-F238E27FC236}">
                <a16:creationId xmlns:a16="http://schemas.microsoft.com/office/drawing/2014/main" id="{BC48F58E-2185-0A91-5BE3-5C0BC6947F6A}"/>
              </a:ext>
            </a:extLst>
          </p:cNvPr>
          <p:cNvSpPr/>
          <p:nvPr/>
        </p:nvSpPr>
        <p:spPr>
          <a:xfrm>
            <a:off x="5077509" y="6051832"/>
            <a:ext cx="1177365" cy="20917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ED33A44B-954C-EC9C-EFB6-33A3C4AE696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53</a:t>
            </a:fld>
            <a:endParaRPr lang="zh-CN" altLang="en-US"/>
          </a:p>
        </p:txBody>
      </p:sp>
    </p:spTree>
    <p:extLst>
      <p:ext uri="{BB962C8B-B14F-4D97-AF65-F5344CB8AC3E}">
        <p14:creationId xmlns:p14="http://schemas.microsoft.com/office/powerpoint/2010/main" val="3047956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262016-6852-016B-8F09-A7ACFF24162E}"/>
              </a:ext>
            </a:extLst>
          </p:cNvPr>
          <p:cNvSpPr>
            <a:spLocks noGrp="1"/>
          </p:cNvSpPr>
          <p:nvPr>
            <p:ph type="title"/>
          </p:nvPr>
        </p:nvSpPr>
        <p:spPr/>
        <p:txBody>
          <a:bodyPr/>
          <a:lstStyle/>
          <a:p>
            <a:r>
              <a:rPr lang="en-US" altLang="zh-CN" dirty="0"/>
              <a:t>FEL startup from e-beam noise</a:t>
            </a:r>
            <a:endParaRPr lang="zh-CN" altLang="en-US" dirty="0"/>
          </a:p>
        </p:txBody>
      </p:sp>
      <p:sp>
        <p:nvSpPr>
          <p:cNvPr id="3" name="内容占位符 2">
            <a:extLst>
              <a:ext uri="{FF2B5EF4-FFF2-40B4-BE49-F238E27FC236}">
                <a16:creationId xmlns:a16="http://schemas.microsoft.com/office/drawing/2014/main" id="{92F6D862-5C7E-8BBC-A482-9B70B470D113}"/>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271BD0C5-A0C1-9324-45A5-D27BA1F34850}"/>
              </a:ext>
            </a:extLst>
          </p:cNvPr>
          <p:cNvPicPr>
            <a:picLocks noChangeAspect="1"/>
          </p:cNvPicPr>
          <p:nvPr/>
        </p:nvPicPr>
        <p:blipFill>
          <a:blip r:embed="rId2"/>
          <a:srcRect t="8500"/>
          <a:stretch>
            <a:fillRect/>
          </a:stretch>
        </p:blipFill>
        <p:spPr>
          <a:xfrm>
            <a:off x="1822825" y="1318740"/>
            <a:ext cx="8163858" cy="5140292"/>
          </a:xfrm>
          <a:prstGeom prst="rect">
            <a:avLst/>
          </a:prstGeom>
        </p:spPr>
      </p:pic>
      <p:sp>
        <p:nvSpPr>
          <p:cNvPr id="5" name="灯片编号占位符 4">
            <a:extLst>
              <a:ext uri="{FF2B5EF4-FFF2-40B4-BE49-F238E27FC236}">
                <a16:creationId xmlns:a16="http://schemas.microsoft.com/office/drawing/2014/main" id="{4E896656-6A1C-E187-F749-5EEC9D0A95B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54</a:t>
            </a:fld>
            <a:endParaRPr lang="zh-CN" altLang="en-US"/>
          </a:p>
        </p:txBody>
      </p:sp>
    </p:spTree>
    <p:extLst>
      <p:ext uri="{BB962C8B-B14F-4D97-AF65-F5344CB8AC3E}">
        <p14:creationId xmlns:p14="http://schemas.microsoft.com/office/powerpoint/2010/main" val="1459336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79E98A-0A51-C99D-F931-EA2C3594F360}"/>
              </a:ext>
            </a:extLst>
          </p:cNvPr>
          <p:cNvSpPr>
            <a:spLocks noGrp="1"/>
          </p:cNvSpPr>
          <p:nvPr>
            <p:ph type="title"/>
          </p:nvPr>
        </p:nvSpPr>
        <p:spPr/>
        <p:txBody>
          <a:bodyPr/>
          <a:lstStyle/>
          <a:p>
            <a:r>
              <a:rPr lang="en-US" altLang="zh-CN" dirty="0"/>
              <a:t>Transverse coherence</a:t>
            </a:r>
            <a:endParaRPr lang="zh-CN" altLang="en-US" dirty="0"/>
          </a:p>
        </p:txBody>
      </p:sp>
      <p:grpSp>
        <p:nvGrpSpPr>
          <p:cNvPr id="4" name="Group 3">
            <a:extLst>
              <a:ext uri="{FF2B5EF4-FFF2-40B4-BE49-F238E27FC236}">
                <a16:creationId xmlns:a16="http://schemas.microsoft.com/office/drawing/2014/main" id="{71F32F4C-BB43-A308-C8E6-5134A35467C2}"/>
              </a:ext>
            </a:extLst>
          </p:cNvPr>
          <p:cNvGrpSpPr>
            <a:grpSpLocks/>
          </p:cNvGrpSpPr>
          <p:nvPr/>
        </p:nvGrpSpPr>
        <p:grpSpPr bwMode="auto">
          <a:xfrm>
            <a:off x="1716742" y="1235076"/>
            <a:ext cx="2317376" cy="2331664"/>
            <a:chOff x="144" y="554"/>
            <a:chExt cx="1584" cy="1541"/>
          </a:xfrm>
        </p:grpSpPr>
        <p:pic>
          <p:nvPicPr>
            <p:cNvPr id="5" name="Picture 4">
              <a:extLst>
                <a:ext uri="{FF2B5EF4-FFF2-40B4-BE49-F238E27FC236}">
                  <a16:creationId xmlns:a16="http://schemas.microsoft.com/office/drawing/2014/main" id="{6CE58ACC-EB76-9423-A266-4BDA8BE57AF8}"/>
                </a:ext>
              </a:extLst>
            </p:cNvPr>
            <p:cNvPicPr>
              <a:picLocks noChangeAspect="1" noChangeArrowheads="1"/>
            </p:cNvPicPr>
            <p:nvPr/>
          </p:nvPicPr>
          <p:blipFill>
            <a:blip r:embed="rId2" cstate="print"/>
            <a:srcRect/>
            <a:stretch>
              <a:fillRect/>
            </a:stretch>
          </p:blipFill>
          <p:spPr bwMode="auto">
            <a:xfrm>
              <a:off x="144" y="768"/>
              <a:ext cx="1584" cy="1327"/>
            </a:xfrm>
            <a:prstGeom prst="rect">
              <a:avLst/>
            </a:prstGeom>
            <a:noFill/>
            <a:ln w="9525">
              <a:noFill/>
              <a:miter lim="800000"/>
              <a:headEnd/>
              <a:tailEnd/>
            </a:ln>
            <a:effectLst/>
          </p:spPr>
        </p:pic>
        <p:sp>
          <p:nvSpPr>
            <p:cNvPr id="6" name="Text Box 5">
              <a:extLst>
                <a:ext uri="{FF2B5EF4-FFF2-40B4-BE49-F238E27FC236}">
                  <a16:creationId xmlns:a16="http://schemas.microsoft.com/office/drawing/2014/main" id="{8F59F288-994F-514A-C71D-C36B0FC0504C}"/>
                </a:ext>
              </a:extLst>
            </p:cNvPr>
            <p:cNvSpPr txBox="1">
              <a:spLocks noChangeArrowheads="1"/>
            </p:cNvSpPr>
            <p:nvPr/>
          </p:nvSpPr>
          <p:spPr bwMode="auto">
            <a:xfrm>
              <a:off x="614" y="554"/>
              <a:ext cx="678" cy="252"/>
            </a:xfrm>
            <a:prstGeom prst="rect">
              <a:avLst/>
            </a:prstGeom>
            <a:noFill/>
            <a:ln w="9525">
              <a:noFill/>
              <a:miter lim="800000"/>
              <a:headEnd/>
              <a:tailEnd/>
            </a:ln>
            <a:effectLst/>
          </p:spPr>
          <p:txBody>
            <a:bodyPr wrap="none">
              <a:spAutoFit/>
            </a:bodyPr>
            <a:lstStyle/>
            <a:p>
              <a:pPr eaLnBrk="1" hangingPunct="1">
                <a:defRPr/>
              </a:pPr>
              <a:r>
                <a:rPr lang="en-US" dirty="0">
                  <a:solidFill>
                    <a:srgbClr val="000000"/>
                  </a:solidFill>
                  <a:latin typeface="微软雅黑" panose="020B0503020204020204" pitchFamily="34" charset="-122"/>
                  <a:ea typeface="微软雅黑" panose="020B0503020204020204" pitchFamily="34" charset="-122"/>
                </a:rPr>
                <a:t>Z=25m</a:t>
              </a:r>
            </a:p>
          </p:txBody>
        </p:sp>
      </p:grpSp>
      <p:grpSp>
        <p:nvGrpSpPr>
          <p:cNvPr id="7" name="Group 6">
            <a:extLst>
              <a:ext uri="{FF2B5EF4-FFF2-40B4-BE49-F238E27FC236}">
                <a16:creationId xmlns:a16="http://schemas.microsoft.com/office/drawing/2014/main" id="{0B1F668F-CA1D-A76C-27AD-4ABACECB6FDF}"/>
              </a:ext>
            </a:extLst>
          </p:cNvPr>
          <p:cNvGrpSpPr>
            <a:grpSpLocks/>
          </p:cNvGrpSpPr>
          <p:nvPr/>
        </p:nvGrpSpPr>
        <p:grpSpPr bwMode="auto">
          <a:xfrm>
            <a:off x="4840942" y="1236943"/>
            <a:ext cx="2247152" cy="2369491"/>
            <a:chOff x="2112" y="528"/>
            <a:chExt cx="1536" cy="1566"/>
          </a:xfrm>
        </p:grpSpPr>
        <p:pic>
          <p:nvPicPr>
            <p:cNvPr id="8" name="Picture 7">
              <a:extLst>
                <a:ext uri="{FF2B5EF4-FFF2-40B4-BE49-F238E27FC236}">
                  <a16:creationId xmlns:a16="http://schemas.microsoft.com/office/drawing/2014/main" id="{BE9DC058-6162-28F0-1992-69B663F897DB}"/>
                </a:ext>
              </a:extLst>
            </p:cNvPr>
            <p:cNvPicPr>
              <a:picLocks noChangeAspect="1" noChangeArrowheads="1"/>
            </p:cNvPicPr>
            <p:nvPr/>
          </p:nvPicPr>
          <p:blipFill>
            <a:blip r:embed="rId3" cstate="print"/>
            <a:srcRect/>
            <a:stretch>
              <a:fillRect/>
            </a:stretch>
          </p:blipFill>
          <p:spPr bwMode="auto">
            <a:xfrm>
              <a:off x="2112" y="768"/>
              <a:ext cx="1536" cy="1326"/>
            </a:xfrm>
            <a:prstGeom prst="rect">
              <a:avLst/>
            </a:prstGeom>
            <a:noFill/>
            <a:ln w="9525">
              <a:noFill/>
              <a:miter lim="800000"/>
              <a:headEnd/>
              <a:tailEnd/>
            </a:ln>
            <a:effectLst/>
          </p:spPr>
        </p:pic>
        <p:sp>
          <p:nvSpPr>
            <p:cNvPr id="9" name="Text Box 8">
              <a:extLst>
                <a:ext uri="{FF2B5EF4-FFF2-40B4-BE49-F238E27FC236}">
                  <a16:creationId xmlns:a16="http://schemas.microsoft.com/office/drawing/2014/main" id="{B970B311-B1CC-E05F-352E-BF0F3264E597}"/>
                </a:ext>
              </a:extLst>
            </p:cNvPr>
            <p:cNvSpPr txBox="1">
              <a:spLocks noChangeArrowheads="1"/>
            </p:cNvSpPr>
            <p:nvPr/>
          </p:nvSpPr>
          <p:spPr bwMode="auto">
            <a:xfrm>
              <a:off x="2544" y="528"/>
              <a:ext cx="812" cy="252"/>
            </a:xfrm>
            <a:prstGeom prst="rect">
              <a:avLst/>
            </a:prstGeom>
            <a:noFill/>
            <a:ln w="9525">
              <a:noFill/>
              <a:miter lim="800000"/>
              <a:headEnd/>
              <a:tailEnd/>
            </a:ln>
            <a:effectLst/>
          </p:spPr>
          <p:txBody>
            <a:bodyPr wrap="none">
              <a:spAutoFit/>
            </a:bodyPr>
            <a:lstStyle/>
            <a:p>
              <a:pPr eaLnBrk="1" hangingPunct="1">
                <a:defRPr/>
              </a:pPr>
              <a:r>
                <a:rPr lang="en-US" dirty="0">
                  <a:solidFill>
                    <a:srgbClr val="000000"/>
                  </a:solidFill>
                  <a:latin typeface="微软雅黑" panose="020B0503020204020204" pitchFamily="34" charset="-122"/>
                  <a:ea typeface="微软雅黑" panose="020B0503020204020204" pitchFamily="34" charset="-122"/>
                </a:rPr>
                <a:t>Z=37.5m</a:t>
              </a:r>
            </a:p>
          </p:txBody>
        </p:sp>
      </p:grpSp>
      <p:grpSp>
        <p:nvGrpSpPr>
          <p:cNvPr id="10" name="Group 9">
            <a:extLst>
              <a:ext uri="{FF2B5EF4-FFF2-40B4-BE49-F238E27FC236}">
                <a16:creationId xmlns:a16="http://schemas.microsoft.com/office/drawing/2014/main" id="{0D80E23E-0B95-755C-C4E5-6E319B87EE1D}"/>
              </a:ext>
            </a:extLst>
          </p:cNvPr>
          <p:cNvGrpSpPr>
            <a:grpSpLocks/>
          </p:cNvGrpSpPr>
          <p:nvPr/>
        </p:nvGrpSpPr>
        <p:grpSpPr bwMode="auto">
          <a:xfrm>
            <a:off x="7888942" y="1236943"/>
            <a:ext cx="2247152" cy="2369491"/>
            <a:chOff x="3984" y="528"/>
            <a:chExt cx="1536" cy="1566"/>
          </a:xfrm>
        </p:grpSpPr>
        <p:pic>
          <p:nvPicPr>
            <p:cNvPr id="11" name="Picture 10">
              <a:extLst>
                <a:ext uri="{FF2B5EF4-FFF2-40B4-BE49-F238E27FC236}">
                  <a16:creationId xmlns:a16="http://schemas.microsoft.com/office/drawing/2014/main" id="{8C4BCB2E-7D2B-B139-0CF1-0D6C3FB9E407}"/>
                </a:ext>
              </a:extLst>
            </p:cNvPr>
            <p:cNvPicPr>
              <a:picLocks noChangeAspect="1" noChangeArrowheads="1"/>
            </p:cNvPicPr>
            <p:nvPr/>
          </p:nvPicPr>
          <p:blipFill>
            <a:blip r:embed="rId4" cstate="print"/>
            <a:srcRect/>
            <a:stretch>
              <a:fillRect/>
            </a:stretch>
          </p:blipFill>
          <p:spPr bwMode="auto">
            <a:xfrm>
              <a:off x="3984" y="768"/>
              <a:ext cx="1536" cy="1326"/>
            </a:xfrm>
            <a:prstGeom prst="rect">
              <a:avLst/>
            </a:prstGeom>
            <a:noFill/>
            <a:ln w="9525">
              <a:noFill/>
              <a:miter lim="800000"/>
              <a:headEnd/>
              <a:tailEnd/>
            </a:ln>
            <a:effectLst/>
          </p:spPr>
        </p:pic>
        <p:sp>
          <p:nvSpPr>
            <p:cNvPr id="12" name="Text Box 11">
              <a:extLst>
                <a:ext uri="{FF2B5EF4-FFF2-40B4-BE49-F238E27FC236}">
                  <a16:creationId xmlns:a16="http://schemas.microsoft.com/office/drawing/2014/main" id="{9B17CCD9-F29B-3500-4F52-0E5632C01100}"/>
                </a:ext>
              </a:extLst>
            </p:cNvPr>
            <p:cNvSpPr txBox="1">
              <a:spLocks noChangeArrowheads="1"/>
            </p:cNvSpPr>
            <p:nvPr/>
          </p:nvSpPr>
          <p:spPr bwMode="auto">
            <a:xfrm>
              <a:off x="4464" y="528"/>
              <a:ext cx="678" cy="252"/>
            </a:xfrm>
            <a:prstGeom prst="rect">
              <a:avLst/>
            </a:prstGeom>
            <a:noFill/>
            <a:ln w="9525">
              <a:noFill/>
              <a:miter lim="800000"/>
              <a:headEnd/>
              <a:tailEnd/>
            </a:ln>
            <a:effectLst/>
          </p:spPr>
          <p:txBody>
            <a:bodyPr wrap="none">
              <a:spAutoFit/>
            </a:bodyPr>
            <a:lstStyle/>
            <a:p>
              <a:pPr eaLnBrk="1" hangingPunct="1">
                <a:defRPr/>
              </a:pPr>
              <a:r>
                <a:rPr lang="en-US" dirty="0">
                  <a:solidFill>
                    <a:srgbClr val="000000"/>
                  </a:solidFill>
                  <a:latin typeface="微软雅黑" panose="020B0503020204020204" pitchFamily="34" charset="-122"/>
                  <a:ea typeface="微软雅黑" panose="020B0503020204020204" pitchFamily="34" charset="-122"/>
                </a:rPr>
                <a:t>Z=50m</a:t>
              </a:r>
            </a:p>
          </p:txBody>
        </p:sp>
      </p:grpSp>
      <p:grpSp>
        <p:nvGrpSpPr>
          <p:cNvPr id="13" name="Group 12">
            <a:extLst>
              <a:ext uri="{FF2B5EF4-FFF2-40B4-BE49-F238E27FC236}">
                <a16:creationId xmlns:a16="http://schemas.microsoft.com/office/drawing/2014/main" id="{90F1916F-B2AA-E760-E967-64A488B35E24}"/>
              </a:ext>
            </a:extLst>
          </p:cNvPr>
          <p:cNvGrpSpPr>
            <a:grpSpLocks/>
          </p:cNvGrpSpPr>
          <p:nvPr/>
        </p:nvGrpSpPr>
        <p:grpSpPr bwMode="auto">
          <a:xfrm>
            <a:off x="1716742" y="3723844"/>
            <a:ext cx="2317376" cy="2422449"/>
            <a:chOff x="144" y="2256"/>
            <a:chExt cx="1584" cy="1601"/>
          </a:xfrm>
        </p:grpSpPr>
        <p:pic>
          <p:nvPicPr>
            <p:cNvPr id="14" name="Picture 13">
              <a:extLst>
                <a:ext uri="{FF2B5EF4-FFF2-40B4-BE49-F238E27FC236}">
                  <a16:creationId xmlns:a16="http://schemas.microsoft.com/office/drawing/2014/main" id="{A4B71CE8-16EB-20FD-2811-5C1A6CA798BF}"/>
                </a:ext>
              </a:extLst>
            </p:cNvPr>
            <p:cNvPicPr>
              <a:picLocks noChangeAspect="1" noChangeArrowheads="1"/>
            </p:cNvPicPr>
            <p:nvPr/>
          </p:nvPicPr>
          <p:blipFill>
            <a:blip r:embed="rId5" cstate="print"/>
            <a:srcRect/>
            <a:stretch>
              <a:fillRect/>
            </a:stretch>
          </p:blipFill>
          <p:spPr bwMode="auto">
            <a:xfrm>
              <a:off x="144" y="2496"/>
              <a:ext cx="1584" cy="1361"/>
            </a:xfrm>
            <a:prstGeom prst="rect">
              <a:avLst/>
            </a:prstGeom>
            <a:noFill/>
            <a:ln w="9525">
              <a:noFill/>
              <a:miter lim="800000"/>
              <a:headEnd/>
              <a:tailEnd/>
            </a:ln>
            <a:effectLst/>
          </p:spPr>
        </p:pic>
        <p:sp>
          <p:nvSpPr>
            <p:cNvPr id="15" name="Text Box 14">
              <a:extLst>
                <a:ext uri="{FF2B5EF4-FFF2-40B4-BE49-F238E27FC236}">
                  <a16:creationId xmlns:a16="http://schemas.microsoft.com/office/drawing/2014/main" id="{68CCABED-CEE9-32F8-D988-BEB36A545C03}"/>
                </a:ext>
              </a:extLst>
            </p:cNvPr>
            <p:cNvSpPr txBox="1">
              <a:spLocks noChangeArrowheads="1"/>
            </p:cNvSpPr>
            <p:nvPr/>
          </p:nvSpPr>
          <p:spPr bwMode="auto">
            <a:xfrm>
              <a:off x="576" y="2256"/>
              <a:ext cx="812" cy="252"/>
            </a:xfrm>
            <a:prstGeom prst="rect">
              <a:avLst/>
            </a:prstGeom>
            <a:noFill/>
            <a:ln w="9525">
              <a:noFill/>
              <a:miter lim="800000"/>
              <a:headEnd/>
              <a:tailEnd/>
            </a:ln>
            <a:effectLst/>
          </p:spPr>
          <p:txBody>
            <a:bodyPr wrap="none">
              <a:spAutoFit/>
            </a:bodyPr>
            <a:lstStyle/>
            <a:p>
              <a:pPr eaLnBrk="1" hangingPunct="1">
                <a:defRPr/>
              </a:pPr>
              <a:r>
                <a:rPr lang="en-US" dirty="0">
                  <a:solidFill>
                    <a:srgbClr val="000000"/>
                  </a:solidFill>
                  <a:latin typeface="微软雅黑" panose="020B0503020204020204" pitchFamily="34" charset="-122"/>
                  <a:ea typeface="微软雅黑" panose="020B0503020204020204" pitchFamily="34" charset="-122"/>
                </a:rPr>
                <a:t>Z=62.5m</a:t>
              </a:r>
            </a:p>
          </p:txBody>
        </p:sp>
      </p:grpSp>
      <p:grpSp>
        <p:nvGrpSpPr>
          <p:cNvPr id="16" name="Group 15">
            <a:extLst>
              <a:ext uri="{FF2B5EF4-FFF2-40B4-BE49-F238E27FC236}">
                <a16:creationId xmlns:a16="http://schemas.microsoft.com/office/drawing/2014/main" id="{3086FAF9-168F-D66A-1E97-0EA83D09AD87}"/>
              </a:ext>
            </a:extLst>
          </p:cNvPr>
          <p:cNvGrpSpPr>
            <a:grpSpLocks/>
          </p:cNvGrpSpPr>
          <p:nvPr/>
        </p:nvGrpSpPr>
        <p:grpSpPr bwMode="auto">
          <a:xfrm>
            <a:off x="4840942" y="3723770"/>
            <a:ext cx="2247152" cy="2420936"/>
            <a:chOff x="2112" y="2256"/>
            <a:chExt cx="1536" cy="1600"/>
          </a:xfrm>
        </p:grpSpPr>
        <p:pic>
          <p:nvPicPr>
            <p:cNvPr id="17" name="Picture 16">
              <a:extLst>
                <a:ext uri="{FF2B5EF4-FFF2-40B4-BE49-F238E27FC236}">
                  <a16:creationId xmlns:a16="http://schemas.microsoft.com/office/drawing/2014/main" id="{A934D80D-E224-F45E-C1E7-17AEA0A3A080}"/>
                </a:ext>
              </a:extLst>
            </p:cNvPr>
            <p:cNvPicPr>
              <a:picLocks noChangeAspect="1" noChangeArrowheads="1"/>
            </p:cNvPicPr>
            <p:nvPr/>
          </p:nvPicPr>
          <p:blipFill>
            <a:blip r:embed="rId6" cstate="print"/>
            <a:srcRect/>
            <a:stretch>
              <a:fillRect/>
            </a:stretch>
          </p:blipFill>
          <p:spPr bwMode="auto">
            <a:xfrm>
              <a:off x="2112" y="2496"/>
              <a:ext cx="1536" cy="1360"/>
            </a:xfrm>
            <a:prstGeom prst="rect">
              <a:avLst/>
            </a:prstGeom>
            <a:noFill/>
            <a:ln w="9525">
              <a:noFill/>
              <a:miter lim="800000"/>
              <a:headEnd/>
              <a:tailEnd/>
            </a:ln>
            <a:effectLst/>
          </p:spPr>
        </p:pic>
        <p:sp>
          <p:nvSpPr>
            <p:cNvPr id="18" name="Text Box 17">
              <a:extLst>
                <a:ext uri="{FF2B5EF4-FFF2-40B4-BE49-F238E27FC236}">
                  <a16:creationId xmlns:a16="http://schemas.microsoft.com/office/drawing/2014/main" id="{CFE37033-D4DA-BEA9-A9FD-F12B826EE9AB}"/>
                </a:ext>
              </a:extLst>
            </p:cNvPr>
            <p:cNvSpPr txBox="1">
              <a:spLocks noChangeArrowheads="1"/>
            </p:cNvSpPr>
            <p:nvPr/>
          </p:nvSpPr>
          <p:spPr bwMode="auto">
            <a:xfrm>
              <a:off x="2640" y="2256"/>
              <a:ext cx="678" cy="252"/>
            </a:xfrm>
            <a:prstGeom prst="rect">
              <a:avLst/>
            </a:prstGeom>
            <a:noFill/>
            <a:ln w="9525">
              <a:noFill/>
              <a:miter lim="800000"/>
              <a:headEnd/>
              <a:tailEnd/>
            </a:ln>
            <a:effectLst/>
          </p:spPr>
          <p:txBody>
            <a:bodyPr wrap="none">
              <a:spAutoFit/>
            </a:bodyPr>
            <a:lstStyle/>
            <a:p>
              <a:pPr eaLnBrk="1" hangingPunct="1">
                <a:defRPr/>
              </a:pPr>
              <a:r>
                <a:rPr lang="en-US" dirty="0">
                  <a:solidFill>
                    <a:srgbClr val="000000"/>
                  </a:solidFill>
                  <a:latin typeface="微软雅黑" panose="020B0503020204020204" pitchFamily="34" charset="-122"/>
                  <a:ea typeface="微软雅黑" panose="020B0503020204020204" pitchFamily="34" charset="-122"/>
                </a:rPr>
                <a:t>Z=75m</a:t>
              </a:r>
            </a:p>
          </p:txBody>
        </p:sp>
      </p:grpSp>
      <p:grpSp>
        <p:nvGrpSpPr>
          <p:cNvPr id="19" name="Group 18">
            <a:extLst>
              <a:ext uri="{FF2B5EF4-FFF2-40B4-BE49-F238E27FC236}">
                <a16:creationId xmlns:a16="http://schemas.microsoft.com/office/drawing/2014/main" id="{06F86D35-BAC2-73D2-8433-A22BFC257219}"/>
              </a:ext>
            </a:extLst>
          </p:cNvPr>
          <p:cNvGrpSpPr>
            <a:grpSpLocks/>
          </p:cNvGrpSpPr>
          <p:nvPr/>
        </p:nvGrpSpPr>
        <p:grpSpPr bwMode="auto">
          <a:xfrm>
            <a:off x="7812742" y="3726341"/>
            <a:ext cx="2247152" cy="2472381"/>
            <a:chOff x="3984" y="2256"/>
            <a:chExt cx="1536" cy="1634"/>
          </a:xfrm>
        </p:grpSpPr>
        <p:pic>
          <p:nvPicPr>
            <p:cNvPr id="20" name="Picture 19">
              <a:extLst>
                <a:ext uri="{FF2B5EF4-FFF2-40B4-BE49-F238E27FC236}">
                  <a16:creationId xmlns:a16="http://schemas.microsoft.com/office/drawing/2014/main" id="{82837635-3568-FCCA-331C-2A61C73B7272}"/>
                </a:ext>
              </a:extLst>
            </p:cNvPr>
            <p:cNvPicPr>
              <a:picLocks noChangeAspect="1" noChangeArrowheads="1"/>
            </p:cNvPicPr>
            <p:nvPr/>
          </p:nvPicPr>
          <p:blipFill>
            <a:blip r:embed="rId7" cstate="print"/>
            <a:srcRect/>
            <a:stretch>
              <a:fillRect/>
            </a:stretch>
          </p:blipFill>
          <p:spPr bwMode="auto">
            <a:xfrm>
              <a:off x="3984" y="2496"/>
              <a:ext cx="1536" cy="1394"/>
            </a:xfrm>
            <a:prstGeom prst="rect">
              <a:avLst/>
            </a:prstGeom>
            <a:noFill/>
            <a:ln w="9525">
              <a:noFill/>
              <a:miter lim="800000"/>
              <a:headEnd/>
              <a:tailEnd/>
            </a:ln>
            <a:effectLst/>
          </p:spPr>
        </p:pic>
        <p:sp>
          <p:nvSpPr>
            <p:cNvPr id="21" name="Text Box 20">
              <a:extLst>
                <a:ext uri="{FF2B5EF4-FFF2-40B4-BE49-F238E27FC236}">
                  <a16:creationId xmlns:a16="http://schemas.microsoft.com/office/drawing/2014/main" id="{229959B9-58BB-931A-AA3A-077360F36BCA}"/>
                </a:ext>
              </a:extLst>
            </p:cNvPr>
            <p:cNvSpPr txBox="1">
              <a:spLocks noChangeArrowheads="1"/>
            </p:cNvSpPr>
            <p:nvPr/>
          </p:nvSpPr>
          <p:spPr bwMode="auto">
            <a:xfrm>
              <a:off x="4464" y="2256"/>
              <a:ext cx="820" cy="252"/>
            </a:xfrm>
            <a:prstGeom prst="rect">
              <a:avLst/>
            </a:prstGeom>
            <a:noFill/>
            <a:ln w="9525">
              <a:noFill/>
              <a:miter lim="800000"/>
              <a:headEnd/>
              <a:tailEnd/>
            </a:ln>
            <a:effectLst/>
          </p:spPr>
          <p:txBody>
            <a:bodyPr wrap="square">
              <a:spAutoFit/>
            </a:bodyPr>
            <a:lstStyle/>
            <a:p>
              <a:pPr eaLnBrk="1" hangingPunct="1">
                <a:defRPr/>
              </a:pPr>
              <a:r>
                <a:rPr lang="en-US" dirty="0">
                  <a:solidFill>
                    <a:srgbClr val="000000"/>
                  </a:solidFill>
                  <a:latin typeface="微软雅黑" panose="020B0503020204020204" pitchFamily="34" charset="-122"/>
                  <a:ea typeface="微软雅黑" panose="020B0503020204020204" pitchFamily="34" charset="-122"/>
                </a:rPr>
                <a:t>Z=87.5m</a:t>
              </a:r>
            </a:p>
          </p:txBody>
        </p:sp>
      </p:grpSp>
      <p:sp>
        <p:nvSpPr>
          <p:cNvPr id="22" name="Text Box 22">
            <a:extLst>
              <a:ext uri="{FF2B5EF4-FFF2-40B4-BE49-F238E27FC236}">
                <a16:creationId xmlns:a16="http://schemas.microsoft.com/office/drawing/2014/main" id="{FBBDF6BC-7C34-C7BC-6228-67145F245F6F}"/>
              </a:ext>
            </a:extLst>
          </p:cNvPr>
          <p:cNvSpPr txBox="1">
            <a:spLocks noChangeArrowheads="1"/>
          </p:cNvSpPr>
          <p:nvPr/>
        </p:nvSpPr>
        <p:spPr bwMode="auto">
          <a:xfrm>
            <a:off x="1998695" y="6124670"/>
            <a:ext cx="7612643" cy="369332"/>
          </a:xfrm>
          <a:prstGeom prst="rect">
            <a:avLst/>
          </a:prstGeom>
          <a:noFill/>
          <a:ln w="9525">
            <a:noFill/>
            <a:miter lim="800000"/>
            <a:headEnd/>
            <a:tailEnd/>
          </a:ln>
          <a:effectLst/>
        </p:spPr>
        <p:txBody>
          <a:bodyPr wrap="square">
            <a:spAutoFit/>
          </a:bodyPr>
          <a:lstStyle/>
          <a:p>
            <a:pPr eaLnBrk="1" hangingPunct="1">
              <a:defRPr/>
            </a:pPr>
            <a:r>
              <a:rPr lang="en-US" b="1" dirty="0">
                <a:solidFill>
                  <a:srgbClr val="C00000"/>
                </a:solidFill>
                <a:latin typeface="微软雅黑" panose="020B0503020204020204" pitchFamily="34" charset="-122"/>
                <a:ea typeface="微软雅黑" panose="020B0503020204020204" pitchFamily="34" charset="-122"/>
                <a:cs typeface="Arial" pitchFamily="34" charset="0"/>
                <a:sym typeface="Symbol" pitchFamily="18" charset="2"/>
              </a:rPr>
              <a:t>Single mode dominates </a:t>
            </a:r>
            <a:r>
              <a:rPr lang="en-US" b="1" dirty="0">
                <a:solidFill>
                  <a:srgbClr val="C00000"/>
                </a:solidFill>
                <a:latin typeface="微软雅黑" panose="020B0503020204020204" pitchFamily="34" charset="-122"/>
                <a:ea typeface="微软雅黑" panose="020B0503020204020204" pitchFamily="34" charset="-122"/>
                <a:cs typeface="Arial" pitchFamily="34" charset="0"/>
                <a:sym typeface="Wingdings" pitchFamily="2" charset="2"/>
              </a:rPr>
              <a:t> close to 100% transverse coherence</a:t>
            </a:r>
            <a:endParaRPr lang="en-US"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3" name="灯片编号占位符 2">
            <a:extLst>
              <a:ext uri="{FF2B5EF4-FFF2-40B4-BE49-F238E27FC236}">
                <a16:creationId xmlns:a16="http://schemas.microsoft.com/office/drawing/2014/main" id="{825A9A20-0839-69A4-7EFC-9774F8E50740}"/>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55</a:t>
            </a:fld>
            <a:endParaRPr lang="zh-CN" altLang="en-US"/>
          </a:p>
        </p:txBody>
      </p:sp>
    </p:spTree>
    <p:extLst>
      <p:ext uri="{BB962C8B-B14F-4D97-AF65-F5344CB8AC3E}">
        <p14:creationId xmlns:p14="http://schemas.microsoft.com/office/powerpoint/2010/main" val="4158692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DD8D4C-C3B6-01A6-F6FE-1EB88CA86C8E}"/>
              </a:ext>
            </a:extLst>
          </p:cNvPr>
          <p:cNvSpPr>
            <a:spLocks noGrp="1"/>
          </p:cNvSpPr>
          <p:nvPr>
            <p:ph type="title"/>
          </p:nvPr>
        </p:nvSpPr>
        <p:spPr/>
        <p:txBody>
          <a:bodyPr/>
          <a:lstStyle/>
          <a:p>
            <a:r>
              <a:rPr lang="en-US" altLang="zh-CN" dirty="0"/>
              <a:t>SASE 1D Summary</a:t>
            </a:r>
            <a:endParaRPr lang="zh-CN" altLang="en-US" dirty="0"/>
          </a:p>
        </p:txBody>
      </p:sp>
      <p:pic>
        <p:nvPicPr>
          <p:cNvPr id="4" name="图片 3">
            <a:extLst>
              <a:ext uri="{FF2B5EF4-FFF2-40B4-BE49-F238E27FC236}">
                <a16:creationId xmlns:a16="http://schemas.microsoft.com/office/drawing/2014/main" id="{B491FC31-1BAC-A6F8-1C29-570F56EB2B17}"/>
              </a:ext>
            </a:extLst>
          </p:cNvPr>
          <p:cNvPicPr>
            <a:picLocks noChangeAspect="1"/>
          </p:cNvPicPr>
          <p:nvPr/>
        </p:nvPicPr>
        <p:blipFill>
          <a:blip r:embed="rId2"/>
          <a:stretch>
            <a:fillRect/>
          </a:stretch>
        </p:blipFill>
        <p:spPr>
          <a:xfrm>
            <a:off x="3115681" y="1486678"/>
            <a:ext cx="5876968" cy="4524408"/>
          </a:xfrm>
          <a:prstGeom prst="rect">
            <a:avLst/>
          </a:prstGeom>
        </p:spPr>
      </p:pic>
      <p:sp>
        <p:nvSpPr>
          <p:cNvPr id="3" name="灯片编号占位符 2">
            <a:extLst>
              <a:ext uri="{FF2B5EF4-FFF2-40B4-BE49-F238E27FC236}">
                <a16:creationId xmlns:a16="http://schemas.microsoft.com/office/drawing/2014/main" id="{EBA46DFD-79C6-18FB-D8B2-07211D6FF802}"/>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56</a:t>
            </a:fld>
            <a:endParaRPr lang="zh-CN" altLang="en-US"/>
          </a:p>
        </p:txBody>
      </p:sp>
    </p:spTree>
    <p:extLst>
      <p:ext uri="{BB962C8B-B14F-4D97-AF65-F5344CB8AC3E}">
        <p14:creationId xmlns:p14="http://schemas.microsoft.com/office/powerpoint/2010/main" val="160664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061A5-BB81-328C-168B-2BEFA13DB591}"/>
              </a:ext>
            </a:extLst>
          </p:cNvPr>
          <p:cNvSpPr>
            <a:spLocks noGrp="1"/>
          </p:cNvSpPr>
          <p:nvPr>
            <p:ph type="title"/>
          </p:nvPr>
        </p:nvSpPr>
        <p:spPr/>
        <p:txBody>
          <a:bodyPr/>
          <a:lstStyle/>
          <a:p>
            <a:r>
              <a:rPr lang="en-US" altLang="zh-CN" dirty="0"/>
              <a:t>Three-dimensional effects</a:t>
            </a:r>
            <a:endParaRPr lang="zh-CN" altLang="en-US" dirty="0"/>
          </a:p>
        </p:txBody>
      </p:sp>
      <p:pic>
        <p:nvPicPr>
          <p:cNvPr id="4" name="图片 3">
            <a:extLst>
              <a:ext uri="{FF2B5EF4-FFF2-40B4-BE49-F238E27FC236}">
                <a16:creationId xmlns:a16="http://schemas.microsoft.com/office/drawing/2014/main" id="{9124BC9F-A8FD-2225-884B-1D5D4B771640}"/>
              </a:ext>
            </a:extLst>
          </p:cNvPr>
          <p:cNvPicPr>
            <a:picLocks noChangeAspect="1"/>
          </p:cNvPicPr>
          <p:nvPr/>
        </p:nvPicPr>
        <p:blipFill>
          <a:blip r:embed="rId2"/>
          <a:stretch>
            <a:fillRect/>
          </a:stretch>
        </p:blipFill>
        <p:spPr>
          <a:xfrm>
            <a:off x="923421" y="1343657"/>
            <a:ext cx="10106099" cy="5114962"/>
          </a:xfrm>
          <a:prstGeom prst="rect">
            <a:avLst/>
          </a:prstGeom>
        </p:spPr>
      </p:pic>
      <p:sp>
        <p:nvSpPr>
          <p:cNvPr id="3" name="灯片编号占位符 2">
            <a:extLst>
              <a:ext uri="{FF2B5EF4-FFF2-40B4-BE49-F238E27FC236}">
                <a16:creationId xmlns:a16="http://schemas.microsoft.com/office/drawing/2014/main" id="{4027D51C-A876-17FB-0031-AB7816915E5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57</a:t>
            </a:fld>
            <a:endParaRPr lang="zh-CN" altLang="en-US"/>
          </a:p>
        </p:txBody>
      </p:sp>
    </p:spTree>
    <p:extLst>
      <p:ext uri="{BB962C8B-B14F-4D97-AF65-F5344CB8AC3E}">
        <p14:creationId xmlns:p14="http://schemas.microsoft.com/office/powerpoint/2010/main" val="3891565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C7DBFE-B07E-76FB-300E-6E5F7097EB2F}"/>
              </a:ext>
            </a:extLst>
          </p:cNvPr>
          <p:cNvSpPr>
            <a:spLocks noGrp="1"/>
          </p:cNvSpPr>
          <p:nvPr>
            <p:ph type="title"/>
          </p:nvPr>
        </p:nvSpPr>
        <p:spPr/>
        <p:txBody>
          <a:bodyPr/>
          <a:lstStyle/>
          <a:p>
            <a:r>
              <a:rPr lang="en-US" altLang="zh-CN" dirty="0"/>
              <a:t>Ming-Xie’s 3D fitting formula</a:t>
            </a:r>
            <a:endParaRPr lang="zh-CN" altLang="en-US" dirty="0"/>
          </a:p>
        </p:txBody>
      </p:sp>
      <p:pic>
        <p:nvPicPr>
          <p:cNvPr id="4" name="图片 3">
            <a:extLst>
              <a:ext uri="{FF2B5EF4-FFF2-40B4-BE49-F238E27FC236}">
                <a16:creationId xmlns:a16="http://schemas.microsoft.com/office/drawing/2014/main" id="{20306951-7605-0D2A-F5EF-34E184BCEEF4}"/>
              </a:ext>
            </a:extLst>
          </p:cNvPr>
          <p:cNvPicPr>
            <a:picLocks noChangeAspect="1"/>
          </p:cNvPicPr>
          <p:nvPr/>
        </p:nvPicPr>
        <p:blipFill>
          <a:blip r:embed="rId2"/>
          <a:stretch>
            <a:fillRect/>
          </a:stretch>
        </p:blipFill>
        <p:spPr>
          <a:xfrm>
            <a:off x="390443" y="1631561"/>
            <a:ext cx="11191957" cy="4419632"/>
          </a:xfrm>
          <a:prstGeom prst="rect">
            <a:avLst/>
          </a:prstGeom>
        </p:spPr>
      </p:pic>
      <p:sp>
        <p:nvSpPr>
          <p:cNvPr id="3" name="灯片编号占位符 2">
            <a:extLst>
              <a:ext uri="{FF2B5EF4-FFF2-40B4-BE49-F238E27FC236}">
                <a16:creationId xmlns:a16="http://schemas.microsoft.com/office/drawing/2014/main" id="{D2DD0313-3BF2-573D-04BC-94112398DE29}"/>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58</a:t>
            </a:fld>
            <a:endParaRPr lang="zh-CN" altLang="en-US"/>
          </a:p>
        </p:txBody>
      </p:sp>
    </p:spTree>
    <p:extLst>
      <p:ext uri="{BB962C8B-B14F-4D97-AF65-F5344CB8AC3E}">
        <p14:creationId xmlns:p14="http://schemas.microsoft.com/office/powerpoint/2010/main" val="2618775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3E2EAEF-48A5-6F3E-D055-F581ECE80506}"/>
              </a:ext>
            </a:extLst>
          </p:cNvPr>
          <p:cNvSpPr>
            <a:spLocks noGrp="1"/>
          </p:cNvSpPr>
          <p:nvPr>
            <p:ph type="title"/>
          </p:nvPr>
        </p:nvSpPr>
        <p:spPr/>
        <p:txBody>
          <a:bodyPr/>
          <a:lstStyle/>
          <a:p>
            <a:r>
              <a:rPr lang="en-US" altLang="zh-CN" dirty="0"/>
              <a:t>Fully coherent FEL</a:t>
            </a:r>
            <a:endParaRPr lang="zh-CN" altLang="en-US" dirty="0"/>
          </a:p>
        </p:txBody>
      </p:sp>
      <p:sp>
        <p:nvSpPr>
          <p:cNvPr id="5" name="灯片编号占位符 1">
            <a:extLst>
              <a:ext uri="{FF2B5EF4-FFF2-40B4-BE49-F238E27FC236}">
                <a16:creationId xmlns:a16="http://schemas.microsoft.com/office/drawing/2014/main" id="{5B010772-3A44-57B5-F7C7-2B36291D2B0F}"/>
              </a:ext>
            </a:extLst>
          </p:cNvPr>
          <p:cNvSpPr txBox="1">
            <a:spLocks/>
          </p:cNvSpPr>
          <p:nvPr/>
        </p:nvSpPr>
        <p:spPr>
          <a:xfrm>
            <a:off x="11488744" y="6512647"/>
            <a:ext cx="619112" cy="331932"/>
          </a:xfrm>
          <a:prstGeom prst="rect">
            <a:avLst/>
          </a:prstGeom>
        </p:spPr>
        <p:txBody>
          <a:bodyPr/>
          <a:lstStyle>
            <a:defPPr>
              <a:defRPr lang="zh-CN"/>
            </a:defPPr>
            <a:lvl1pPr algn="l" rtl="0" eaLnBrk="0" fontAlgn="base" hangingPunct="0">
              <a:spcBef>
                <a:spcPct val="0"/>
              </a:spcBef>
              <a:spcAft>
                <a:spcPct val="0"/>
              </a:spcAft>
              <a:defRPr sz="1600" b="1" kern="1200">
                <a:solidFill>
                  <a:schemeClr val="bg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DDAB8EDC-5247-4E96-93CC-002B17500A76}" type="slidenum">
              <a:rPr lang="zh-CN" altLang="en-US" smtClean="0"/>
              <a:pPr/>
              <a:t>59</a:t>
            </a:fld>
            <a:endParaRPr lang="zh-CN" altLang="en-US"/>
          </a:p>
        </p:txBody>
      </p:sp>
    </p:spTree>
    <p:extLst>
      <p:ext uri="{BB962C8B-B14F-4D97-AF65-F5344CB8AC3E}">
        <p14:creationId xmlns:p14="http://schemas.microsoft.com/office/powerpoint/2010/main" val="2057536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C75CBC-D131-6F54-6FD1-351994B64A17}"/>
              </a:ext>
            </a:extLst>
          </p:cNvPr>
          <p:cNvSpPr>
            <a:spLocks noGrp="1"/>
          </p:cNvSpPr>
          <p:nvPr>
            <p:ph type="title"/>
          </p:nvPr>
        </p:nvSpPr>
        <p:spPr/>
        <p:txBody>
          <a:bodyPr/>
          <a:lstStyle/>
          <a:p>
            <a:r>
              <a:rPr lang="en-US" altLang="zh-CN" dirty="0"/>
              <a:t>Major Photon Science Centers in the World</a:t>
            </a:r>
            <a:endParaRPr lang="zh-CN" altLang="en-US" dirty="0"/>
          </a:p>
        </p:txBody>
      </p:sp>
      <p:pic>
        <p:nvPicPr>
          <p:cNvPr id="4" name="Picture 2" descr="IMG_2141">
            <a:extLst>
              <a:ext uri="{FF2B5EF4-FFF2-40B4-BE49-F238E27FC236}">
                <a16:creationId xmlns:a16="http://schemas.microsoft.com/office/drawing/2014/main" id="{3815A9F3-50F2-2D58-32F5-CF9721B8894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99826" y="3046263"/>
            <a:ext cx="2519632" cy="166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486E38C7-298C-3276-891C-FD05C44DAE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6290" y="1315051"/>
            <a:ext cx="2282596" cy="1676344"/>
          </a:xfrm>
          <a:prstGeom prst="rect">
            <a:avLst/>
          </a:prstGeom>
          <a:noFill/>
          <a:ln w="9525">
            <a:noFill/>
            <a:miter lim="800000"/>
            <a:headEnd/>
            <a:tailEnd/>
          </a:ln>
        </p:spPr>
      </p:pic>
      <p:pic>
        <p:nvPicPr>
          <p:cNvPr id="6" name="Picture 2" descr="http://ts1.mm.bing.net/th?&amp;id=JN.NfAaOmHW4LT4BWYot/ghmg&amp;w=300&amp;h=300&amp;c=0&amp;pid=1.9&amp;rs=0&amp;p=0">
            <a:extLst>
              <a:ext uri="{FF2B5EF4-FFF2-40B4-BE49-F238E27FC236}">
                <a16:creationId xmlns:a16="http://schemas.microsoft.com/office/drawing/2014/main" id="{BC0E5C2C-F53C-7D84-1022-D5C5A44E495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23963" y="1315051"/>
            <a:ext cx="2663156" cy="16813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ts1.mm.bing.net/th?&amp;id=JN.OSh56dn1rDIp%2bEP8vm9wvA&amp;w=300&amp;h=300&amp;c=0&amp;pid=1.9&amp;rs=0&amp;p=0">
            <a:extLst>
              <a:ext uri="{FF2B5EF4-FFF2-40B4-BE49-F238E27FC236}">
                <a16:creationId xmlns:a16="http://schemas.microsoft.com/office/drawing/2014/main" id="{11150E1B-3ABB-7D9F-7D3E-1EDC7E8ACFB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28418" y="3059159"/>
            <a:ext cx="2232248" cy="1672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ts3.mm.bing.net/th?id=JN.K9GrGcp2bNjaJPqpqJ0uTg&amp;w=218&amp;h=127&amp;c=7&amp;rs=1&amp;qlt=90&amp;o=4&amp;pid=1.1">
            <a:extLst>
              <a:ext uri="{FF2B5EF4-FFF2-40B4-BE49-F238E27FC236}">
                <a16:creationId xmlns:a16="http://schemas.microsoft.com/office/drawing/2014/main" id="{D0DFF91D-544C-E627-DEE2-27BB077211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07939" y="4789021"/>
            <a:ext cx="2511565" cy="17008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ts1.mm.bing.net/th?&amp;id=JN.1QT1OCoWjWrGCy9vmLumIQ&amp;w=300&amp;h=300&amp;c=0&amp;pid=1.9&amp;rs=0&amp;p=0">
            <a:extLst>
              <a:ext uri="{FF2B5EF4-FFF2-40B4-BE49-F238E27FC236}">
                <a16:creationId xmlns:a16="http://schemas.microsoft.com/office/drawing/2014/main" id="{B2EFE4A2-82C3-A75A-F13A-152A277BEFB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72234" y="4789022"/>
            <a:ext cx="2520280" cy="16962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8C5CCC4-9CF3-7DE1-A3C6-D43FC60AE3FC}"/>
              </a:ext>
            </a:extLst>
          </p:cNvPr>
          <p:cNvPicPr>
            <a:picLocks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964122" y="3059159"/>
            <a:ext cx="252028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9">
            <a:extLst>
              <a:ext uri="{FF2B5EF4-FFF2-40B4-BE49-F238E27FC236}">
                <a16:creationId xmlns:a16="http://schemas.microsoft.com/office/drawing/2014/main" id="{90979063-9C09-8A98-1A7B-1A03B18A932E}"/>
              </a:ext>
            </a:extLst>
          </p:cNvPr>
          <p:cNvSpPr txBox="1"/>
          <p:nvPr/>
        </p:nvSpPr>
        <p:spPr>
          <a:xfrm>
            <a:off x="2324432" y="1675454"/>
            <a:ext cx="1235210" cy="923330"/>
          </a:xfrm>
          <a:prstGeom prst="rect">
            <a:avLst/>
          </a:prstGeom>
          <a:noFill/>
        </p:spPr>
        <p:txBody>
          <a:bodyPr wrap="none" rtlCol="0">
            <a:spAutoFit/>
          </a:bodyPr>
          <a:lstStyle/>
          <a:p>
            <a:pPr eaLnBrk="0" hangingPunct="0"/>
            <a:r>
              <a:rPr lang="en-US" altLang="zh-CN" b="1" dirty="0">
                <a:solidFill>
                  <a:srgbClr val="0070C0"/>
                </a:solidFill>
                <a:latin typeface="微软雅黑" panose="020B0503020204020204" pitchFamily="34" charset="-122"/>
                <a:ea typeface="微软雅黑" panose="020B0503020204020204" pitchFamily="34" charset="-122"/>
              </a:rPr>
              <a:t>Germany</a:t>
            </a:r>
          </a:p>
          <a:p>
            <a:pPr eaLnBrk="0" hangingPunct="0"/>
            <a:r>
              <a:rPr lang="en-US" altLang="zh-CN" b="1" dirty="0">
                <a:solidFill>
                  <a:srgbClr val="0000CC"/>
                </a:solidFill>
                <a:latin typeface="微软雅黑" panose="020B0503020204020204" pitchFamily="34" charset="-122"/>
                <a:ea typeface="微软雅黑" panose="020B0503020204020204" pitchFamily="34" charset="-122"/>
              </a:rPr>
              <a:t>1999</a:t>
            </a:r>
          </a:p>
          <a:p>
            <a:pPr eaLnBrk="0" hangingPunct="0"/>
            <a:r>
              <a:rPr lang="en-US" altLang="zh-CN" b="1" dirty="0">
                <a:solidFill>
                  <a:srgbClr val="FF0000"/>
                </a:solidFill>
                <a:latin typeface="微软雅黑" panose="020B0503020204020204" pitchFamily="34" charset="-122"/>
                <a:ea typeface="微软雅黑" panose="020B0503020204020204" pitchFamily="34" charset="-122"/>
              </a:rPr>
              <a:t>2008</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2" name="TextBox 12">
            <a:extLst>
              <a:ext uri="{FF2B5EF4-FFF2-40B4-BE49-F238E27FC236}">
                <a16:creationId xmlns:a16="http://schemas.microsoft.com/office/drawing/2014/main" id="{B7627ABA-0E9C-735B-1D48-D24416740C4D}"/>
              </a:ext>
            </a:extLst>
          </p:cNvPr>
          <p:cNvSpPr txBox="1"/>
          <p:nvPr/>
        </p:nvSpPr>
        <p:spPr>
          <a:xfrm>
            <a:off x="1472243" y="3426516"/>
            <a:ext cx="820225" cy="923330"/>
          </a:xfrm>
          <a:prstGeom prst="rect">
            <a:avLst/>
          </a:prstGeom>
          <a:noFill/>
        </p:spPr>
        <p:txBody>
          <a:bodyPr wrap="none" rtlCol="0">
            <a:spAutoFit/>
          </a:bodyPr>
          <a:lstStyle/>
          <a:p>
            <a:pPr eaLnBrk="0" hangingPunct="0"/>
            <a:r>
              <a:rPr lang="en-US" altLang="zh-CN" b="1" dirty="0">
                <a:solidFill>
                  <a:srgbClr val="0070C0"/>
                </a:solidFill>
                <a:latin typeface="微软雅黑" panose="020B0503020204020204" pitchFamily="34" charset="-122"/>
                <a:ea typeface="微软雅黑" panose="020B0503020204020204" pitchFamily="34" charset="-122"/>
              </a:rPr>
              <a:t>Italy</a:t>
            </a:r>
          </a:p>
          <a:p>
            <a:pPr algn="ctr" eaLnBrk="0" hangingPunct="0"/>
            <a:r>
              <a:rPr lang="en-US" altLang="zh-CN" b="1" dirty="0">
                <a:solidFill>
                  <a:srgbClr val="0000CC"/>
                </a:solidFill>
                <a:latin typeface="微软雅黑" panose="020B0503020204020204" pitchFamily="34" charset="-122"/>
                <a:ea typeface="微软雅黑" panose="020B0503020204020204" pitchFamily="34" charset="-122"/>
              </a:rPr>
              <a:t>1994</a:t>
            </a:r>
          </a:p>
          <a:p>
            <a:pPr algn="ctr" eaLnBrk="0" hangingPunct="0"/>
            <a:r>
              <a:rPr lang="en-US" altLang="zh-CN" b="1" dirty="0">
                <a:solidFill>
                  <a:srgbClr val="FF0000"/>
                </a:solidFill>
                <a:latin typeface="微软雅黑" panose="020B0503020204020204" pitchFamily="34" charset="-122"/>
                <a:ea typeface="微软雅黑" panose="020B0503020204020204" pitchFamily="34" charset="-122"/>
              </a:rPr>
              <a:t>2007</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3" name="TextBox 13">
            <a:extLst>
              <a:ext uri="{FF2B5EF4-FFF2-40B4-BE49-F238E27FC236}">
                <a16:creationId xmlns:a16="http://schemas.microsoft.com/office/drawing/2014/main" id="{2056C6D2-1892-D565-7EE4-C86F8A3972D5}"/>
              </a:ext>
            </a:extLst>
          </p:cNvPr>
          <p:cNvSpPr txBox="1"/>
          <p:nvPr/>
        </p:nvSpPr>
        <p:spPr>
          <a:xfrm>
            <a:off x="8852555" y="1668082"/>
            <a:ext cx="755335" cy="923330"/>
          </a:xfrm>
          <a:prstGeom prst="rect">
            <a:avLst/>
          </a:prstGeom>
          <a:noFill/>
        </p:spPr>
        <p:txBody>
          <a:bodyPr wrap="none" rtlCol="0">
            <a:spAutoFit/>
          </a:bodyPr>
          <a:lstStyle/>
          <a:p>
            <a:pPr eaLnBrk="0" hangingPunct="0"/>
            <a:r>
              <a:rPr lang="en-US" altLang="zh-CN" b="1" dirty="0">
                <a:solidFill>
                  <a:srgbClr val="0070C0"/>
                </a:solidFill>
                <a:latin typeface="微软雅黑" panose="020B0503020204020204" pitchFamily="34" charset="-122"/>
                <a:ea typeface="微软雅黑" panose="020B0503020204020204" pitchFamily="34" charset="-122"/>
              </a:rPr>
              <a:t>USA</a:t>
            </a:r>
          </a:p>
          <a:p>
            <a:pPr eaLnBrk="0" hangingPunct="0"/>
            <a:r>
              <a:rPr lang="en-US" altLang="zh-CN" b="1" dirty="0">
                <a:solidFill>
                  <a:srgbClr val="0000CC"/>
                </a:solidFill>
                <a:latin typeface="微软雅黑" panose="020B0503020204020204" pitchFamily="34" charset="-122"/>
                <a:ea typeface="微软雅黑" panose="020B0503020204020204" pitchFamily="34" charset="-122"/>
              </a:rPr>
              <a:t>1995</a:t>
            </a:r>
          </a:p>
          <a:p>
            <a:pPr eaLnBrk="0" hangingPunct="0"/>
            <a:r>
              <a:rPr lang="en-US" altLang="zh-CN" b="1" dirty="0">
                <a:solidFill>
                  <a:srgbClr val="FF0000"/>
                </a:solidFill>
                <a:latin typeface="微软雅黑" panose="020B0503020204020204" pitchFamily="34" charset="-122"/>
                <a:ea typeface="微软雅黑" panose="020B0503020204020204" pitchFamily="34" charset="-122"/>
              </a:rPr>
              <a:t>2003</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4" name="TextBox 14">
            <a:extLst>
              <a:ext uri="{FF2B5EF4-FFF2-40B4-BE49-F238E27FC236}">
                <a16:creationId xmlns:a16="http://schemas.microsoft.com/office/drawing/2014/main" id="{ADFE7A86-2FB7-1B59-EBD0-26E583CD7C10}"/>
              </a:ext>
            </a:extLst>
          </p:cNvPr>
          <p:cNvSpPr txBox="1"/>
          <p:nvPr/>
        </p:nvSpPr>
        <p:spPr>
          <a:xfrm>
            <a:off x="1882355" y="5255293"/>
            <a:ext cx="1539717" cy="923330"/>
          </a:xfrm>
          <a:prstGeom prst="rect">
            <a:avLst/>
          </a:prstGeom>
          <a:noFill/>
        </p:spPr>
        <p:txBody>
          <a:bodyPr wrap="non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rPr>
              <a:t>Switzerland</a:t>
            </a:r>
          </a:p>
          <a:p>
            <a:pPr eaLnBrk="0" hangingPunct="0"/>
            <a:r>
              <a:rPr lang="en-US" altLang="zh-CN" b="1" dirty="0">
                <a:solidFill>
                  <a:srgbClr val="0000CC"/>
                </a:solidFill>
                <a:latin typeface="微软雅黑" panose="020B0503020204020204" pitchFamily="34" charset="-122"/>
                <a:ea typeface="微软雅黑" panose="020B0503020204020204" pitchFamily="34" charset="-122"/>
              </a:rPr>
              <a:t>2001</a:t>
            </a:r>
          </a:p>
          <a:p>
            <a:pPr eaLnBrk="0" hangingPunct="0"/>
            <a:r>
              <a:rPr lang="en-US" altLang="zh-CN" b="1" dirty="0">
                <a:solidFill>
                  <a:srgbClr val="FF0000"/>
                </a:solidFill>
                <a:latin typeface="微软雅黑" panose="020B0503020204020204" pitchFamily="34" charset="-122"/>
                <a:ea typeface="微软雅黑" panose="020B0503020204020204" pitchFamily="34" charset="-122"/>
              </a:rPr>
              <a:t>2010</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5" name="TextBox 15">
            <a:extLst>
              <a:ext uri="{FF2B5EF4-FFF2-40B4-BE49-F238E27FC236}">
                <a16:creationId xmlns:a16="http://schemas.microsoft.com/office/drawing/2014/main" id="{58B880F6-6DB7-A52B-DF6F-7A599914A57F}"/>
              </a:ext>
            </a:extLst>
          </p:cNvPr>
          <p:cNvSpPr txBox="1"/>
          <p:nvPr/>
        </p:nvSpPr>
        <p:spPr>
          <a:xfrm>
            <a:off x="8564523" y="5156821"/>
            <a:ext cx="1613903" cy="923330"/>
          </a:xfrm>
          <a:prstGeom prst="rect">
            <a:avLst/>
          </a:prstGeom>
          <a:noFill/>
        </p:spPr>
        <p:txBody>
          <a:bodyPr wrap="none" rtlCol="0">
            <a:spAutoFit/>
          </a:bodyPr>
          <a:lstStyle/>
          <a:p>
            <a:pPr eaLnBrk="0" hangingPunct="0"/>
            <a:r>
              <a:rPr lang="en-US" altLang="zh-CN" b="1" dirty="0">
                <a:solidFill>
                  <a:srgbClr val="0070C0"/>
                </a:solidFill>
                <a:latin typeface="微软雅黑" panose="020B0503020204020204" pitchFamily="34" charset="-122"/>
                <a:ea typeface="微软雅黑" panose="020B0503020204020204" pitchFamily="34" charset="-122"/>
              </a:rPr>
              <a:t>South Korea</a:t>
            </a:r>
          </a:p>
          <a:p>
            <a:pPr eaLnBrk="0" hangingPunct="0"/>
            <a:r>
              <a:rPr lang="en-US" altLang="zh-CN" b="1" dirty="0">
                <a:solidFill>
                  <a:srgbClr val="0000CC"/>
                </a:solidFill>
                <a:latin typeface="微软雅黑" panose="020B0503020204020204" pitchFamily="34" charset="-122"/>
                <a:ea typeface="微软雅黑" panose="020B0503020204020204" pitchFamily="34" charset="-122"/>
              </a:rPr>
              <a:t>1995</a:t>
            </a:r>
          </a:p>
          <a:p>
            <a:pPr eaLnBrk="0" hangingPunct="0"/>
            <a:r>
              <a:rPr lang="en-US" altLang="zh-CN" b="1" dirty="0">
                <a:solidFill>
                  <a:srgbClr val="FF0000"/>
                </a:solidFill>
                <a:latin typeface="微软雅黑" panose="020B0503020204020204" pitchFamily="34" charset="-122"/>
                <a:ea typeface="微软雅黑" panose="020B0503020204020204" pitchFamily="34" charset="-122"/>
              </a:rPr>
              <a:t>2012</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6" name="TextBox 16">
            <a:extLst>
              <a:ext uri="{FF2B5EF4-FFF2-40B4-BE49-F238E27FC236}">
                <a16:creationId xmlns:a16="http://schemas.microsoft.com/office/drawing/2014/main" id="{C66AA499-1A1E-2FF2-3D9C-3239594921DE}"/>
              </a:ext>
            </a:extLst>
          </p:cNvPr>
          <p:cNvSpPr txBox="1"/>
          <p:nvPr/>
        </p:nvSpPr>
        <p:spPr>
          <a:xfrm>
            <a:off x="9886931" y="3414374"/>
            <a:ext cx="857351" cy="923330"/>
          </a:xfrm>
          <a:prstGeom prst="rect">
            <a:avLst/>
          </a:prstGeom>
          <a:noFill/>
        </p:spPr>
        <p:txBody>
          <a:bodyPr wrap="none" rtlCol="0">
            <a:spAutoFit/>
          </a:bodyPr>
          <a:lstStyle/>
          <a:p>
            <a:pPr eaLnBrk="0" hangingPunct="0"/>
            <a:r>
              <a:rPr lang="en-US" altLang="zh-CN" b="1" dirty="0">
                <a:solidFill>
                  <a:srgbClr val="0070C0"/>
                </a:solidFill>
                <a:latin typeface="微软雅黑" panose="020B0503020204020204" pitchFamily="34" charset="-122"/>
                <a:ea typeface="微软雅黑" panose="020B0503020204020204" pitchFamily="34" charset="-122"/>
              </a:rPr>
              <a:t>Japan</a:t>
            </a:r>
          </a:p>
          <a:p>
            <a:pPr eaLnBrk="0" hangingPunct="0"/>
            <a:r>
              <a:rPr lang="en-US" altLang="zh-CN" b="1" dirty="0">
                <a:solidFill>
                  <a:srgbClr val="0000CC"/>
                </a:solidFill>
                <a:latin typeface="微软雅黑" panose="020B0503020204020204" pitchFamily="34" charset="-122"/>
                <a:ea typeface="微软雅黑" panose="020B0503020204020204" pitchFamily="34" charset="-122"/>
              </a:rPr>
              <a:t>1997</a:t>
            </a:r>
          </a:p>
          <a:p>
            <a:pPr eaLnBrk="0" hangingPunct="0"/>
            <a:r>
              <a:rPr lang="en-US" altLang="zh-CN" b="1" dirty="0">
                <a:solidFill>
                  <a:srgbClr val="FF0000"/>
                </a:solidFill>
                <a:latin typeface="微软雅黑" panose="020B0503020204020204" pitchFamily="34" charset="-122"/>
                <a:ea typeface="微软雅黑" panose="020B0503020204020204" pitchFamily="34" charset="-122"/>
              </a:rPr>
              <a:t>2006</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7" name="TextBox 17">
            <a:extLst>
              <a:ext uri="{FF2B5EF4-FFF2-40B4-BE49-F238E27FC236}">
                <a16:creationId xmlns:a16="http://schemas.microsoft.com/office/drawing/2014/main" id="{2BB3C58F-A19C-298F-3C33-8C06067A3CF8}"/>
              </a:ext>
            </a:extLst>
          </p:cNvPr>
          <p:cNvSpPr txBox="1"/>
          <p:nvPr/>
        </p:nvSpPr>
        <p:spPr>
          <a:xfrm>
            <a:off x="5276233" y="3805406"/>
            <a:ext cx="840295" cy="923330"/>
          </a:xfrm>
          <a:prstGeom prst="rect">
            <a:avLst/>
          </a:prstGeom>
          <a:solidFill>
            <a:srgbClr val="FFFF00"/>
          </a:solidFill>
        </p:spPr>
        <p:txBody>
          <a:bodyPr wrap="none" rtlCol="0">
            <a:spAutoFit/>
          </a:bodyPr>
          <a:lstStyle/>
          <a:p>
            <a:pPr algn="ctr" eaLnBrk="0" hangingPunct="0"/>
            <a:r>
              <a:rPr lang="en-US" altLang="zh-CN" b="1" dirty="0">
                <a:solidFill>
                  <a:srgbClr val="0070C0"/>
                </a:solidFill>
                <a:latin typeface="微软雅黑" panose="020B0503020204020204" pitchFamily="34" charset="-122"/>
                <a:ea typeface="微软雅黑" panose="020B0503020204020204" pitchFamily="34" charset="-122"/>
              </a:rPr>
              <a:t>China</a:t>
            </a:r>
          </a:p>
          <a:p>
            <a:pPr algn="ctr" eaLnBrk="0" hangingPunct="0"/>
            <a:r>
              <a:rPr lang="en-US" altLang="zh-CN" b="1" dirty="0">
                <a:solidFill>
                  <a:srgbClr val="0000CC"/>
                </a:solidFill>
                <a:latin typeface="微软雅黑" panose="020B0503020204020204" pitchFamily="34" charset="-122"/>
                <a:ea typeface="微软雅黑" panose="020B0503020204020204" pitchFamily="34" charset="-122"/>
              </a:rPr>
              <a:t>2009</a:t>
            </a:r>
          </a:p>
          <a:p>
            <a:pPr algn="ctr" eaLnBrk="0" hangingPunct="0"/>
            <a:r>
              <a:rPr lang="en-US" altLang="zh-CN" b="1" dirty="0">
                <a:solidFill>
                  <a:srgbClr val="FF0000"/>
                </a:solidFill>
                <a:latin typeface="微软雅黑" panose="020B0503020204020204" pitchFamily="34" charset="-122"/>
                <a:ea typeface="微软雅黑" panose="020B0503020204020204" pitchFamily="34" charset="-122"/>
              </a:rPr>
              <a:t>2014</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C7856839-DA03-02DE-FFBC-D6BB156F433A}"/>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a:t>
            </a:fld>
            <a:endParaRPr lang="zh-CN" altLang="en-US"/>
          </a:p>
        </p:txBody>
      </p:sp>
    </p:spTree>
    <p:extLst>
      <p:ext uri="{BB962C8B-B14F-4D97-AF65-F5344CB8AC3E}">
        <p14:creationId xmlns:p14="http://schemas.microsoft.com/office/powerpoint/2010/main" val="72690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B8B87B8-2411-9D69-D1D5-1CD6ECD62392}"/>
              </a:ext>
            </a:extLst>
          </p:cNvPr>
          <p:cNvSpPr>
            <a:spLocks noGrp="1"/>
          </p:cNvSpPr>
          <p:nvPr>
            <p:ph type="title"/>
          </p:nvPr>
        </p:nvSpPr>
        <p:spPr/>
        <p:txBody>
          <a:bodyPr/>
          <a:lstStyle/>
          <a:p>
            <a:r>
              <a:rPr lang="en-US" altLang="zh-CN" dirty="0"/>
              <a:t>Towards fully coherence</a:t>
            </a:r>
            <a:endParaRPr lang="zh-CN" altLang="en-US" dirty="0"/>
          </a:p>
        </p:txBody>
      </p:sp>
      <p:sp>
        <p:nvSpPr>
          <p:cNvPr id="6" name="矩形 5">
            <a:extLst>
              <a:ext uri="{FF2B5EF4-FFF2-40B4-BE49-F238E27FC236}">
                <a16:creationId xmlns:a16="http://schemas.microsoft.com/office/drawing/2014/main" id="{786A64A2-FA24-73CB-CD23-7E40732B12AB}"/>
              </a:ext>
            </a:extLst>
          </p:cNvPr>
          <p:cNvSpPr/>
          <p:nvPr/>
        </p:nvSpPr>
        <p:spPr>
          <a:xfrm>
            <a:off x="5243230" y="4078077"/>
            <a:ext cx="2952328" cy="108012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2800" b="1" dirty="0">
                <a:solidFill>
                  <a:schemeClr val="tx1"/>
                </a:solidFill>
                <a:latin typeface="微软雅黑" panose="020B0503020204020204" pitchFamily="34" charset="-122"/>
                <a:ea typeface="微软雅黑" panose="020B0503020204020204" pitchFamily="34" charset="-122"/>
              </a:rPr>
              <a:t>Fully coherent FEL sources</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437639D0-1C37-BAD7-4485-59B5D0DC2E90}"/>
              </a:ext>
            </a:extLst>
          </p:cNvPr>
          <p:cNvSpPr/>
          <p:nvPr/>
        </p:nvSpPr>
        <p:spPr>
          <a:xfrm>
            <a:off x="5243230" y="2287626"/>
            <a:ext cx="2952328" cy="108012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2800" b="1" dirty="0">
                <a:solidFill>
                  <a:schemeClr val="tx1"/>
                </a:solidFill>
                <a:latin typeface="微软雅黑" panose="020B0503020204020204" pitchFamily="34" charset="-122"/>
                <a:ea typeface="微软雅黑" panose="020B0503020204020204" pitchFamily="34" charset="-122"/>
              </a:rPr>
              <a:t>SASE-FELs</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8" name="下箭头 6">
            <a:extLst>
              <a:ext uri="{FF2B5EF4-FFF2-40B4-BE49-F238E27FC236}">
                <a16:creationId xmlns:a16="http://schemas.microsoft.com/office/drawing/2014/main" id="{161408D6-0138-D4BE-2D7B-4BAE7669F05B}"/>
              </a:ext>
            </a:extLst>
          </p:cNvPr>
          <p:cNvSpPr/>
          <p:nvPr/>
        </p:nvSpPr>
        <p:spPr>
          <a:xfrm>
            <a:off x="6533855" y="3572070"/>
            <a:ext cx="371078" cy="447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BB3BED0B-1B1C-4B07-8D60-AB040BE715C1}"/>
              </a:ext>
            </a:extLst>
          </p:cNvPr>
          <p:cNvPicPr>
            <a:picLocks noChangeAspect="1"/>
          </p:cNvPicPr>
          <p:nvPr/>
        </p:nvPicPr>
        <p:blipFill rotWithShape="1">
          <a:blip r:embed="rId2"/>
          <a:srcRect l="17713" t="10800" r="19288" b="6601"/>
          <a:stretch/>
        </p:blipFill>
        <p:spPr>
          <a:xfrm>
            <a:off x="301661" y="2007385"/>
            <a:ext cx="4941569" cy="3783083"/>
          </a:xfrm>
          <a:prstGeom prst="rect">
            <a:avLst/>
          </a:prstGeom>
        </p:spPr>
      </p:pic>
      <p:sp>
        <p:nvSpPr>
          <p:cNvPr id="11" name="Content Placeholder 2">
            <a:extLst>
              <a:ext uri="{FF2B5EF4-FFF2-40B4-BE49-F238E27FC236}">
                <a16:creationId xmlns:a16="http://schemas.microsoft.com/office/drawing/2014/main" id="{D39AC746-2971-43BC-181B-38553B131984}"/>
              </a:ext>
            </a:extLst>
          </p:cNvPr>
          <p:cNvSpPr txBox="1">
            <a:spLocks/>
          </p:cNvSpPr>
          <p:nvPr/>
        </p:nvSpPr>
        <p:spPr bwMode="auto">
          <a:xfrm>
            <a:off x="8318245" y="2046052"/>
            <a:ext cx="345641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257175" indent="-257175" algn="l" rtl="0" fontAlgn="base">
              <a:spcBef>
                <a:spcPct val="20000"/>
              </a:spcBef>
              <a:spcAft>
                <a:spcPct val="0"/>
              </a:spcAft>
              <a:buClr>
                <a:srgbClr val="CC0000"/>
              </a:buClr>
              <a:buSzPct val="120000"/>
              <a:buFont typeface="Wingdings" pitchFamily="2" charset="2"/>
              <a:buChar char="F"/>
              <a:defRPr sz="2400">
                <a:solidFill>
                  <a:schemeClr val="tx1"/>
                </a:solidFill>
                <a:latin typeface="+mn-lt"/>
                <a:ea typeface="+mn-ea"/>
                <a:cs typeface="+mn-cs"/>
              </a:defRPr>
            </a:lvl1pPr>
            <a:lvl2pPr marL="557213" indent="-214313" algn="l" rtl="0" fontAlgn="base">
              <a:spcBef>
                <a:spcPct val="20000"/>
              </a:spcBef>
              <a:spcAft>
                <a:spcPct val="0"/>
              </a:spcAft>
              <a:buClr>
                <a:srgbClr val="33CC33"/>
              </a:buClr>
              <a:buFont typeface="Wingdings" pitchFamily="2" charset="2"/>
              <a:buChar char="Ø"/>
              <a:defRPr sz="2100">
                <a:solidFill>
                  <a:schemeClr val="tx1"/>
                </a:solidFill>
                <a:latin typeface="+mn-lt"/>
                <a:ea typeface="+mn-ea"/>
              </a:defRPr>
            </a:lvl2pPr>
            <a:lvl3pPr marL="857250" indent="-171450" algn="l" rtl="0" fontAlgn="base">
              <a:spcBef>
                <a:spcPct val="20000"/>
              </a:spcBef>
              <a:spcAft>
                <a:spcPct val="0"/>
              </a:spcAft>
              <a:buClr>
                <a:schemeClr val="accent2"/>
              </a:buClr>
              <a:buFont typeface="Wingdings" pitchFamily="2" charset="2"/>
              <a:buChar char="l"/>
              <a:defRPr sz="1800">
                <a:solidFill>
                  <a:schemeClr val="tx1"/>
                </a:solidFill>
                <a:latin typeface="+mn-lt"/>
                <a:ea typeface="+mn-ea"/>
              </a:defRPr>
            </a:lvl3pPr>
            <a:lvl4pPr marL="1200150" indent="-171450" algn="l" rtl="0" fontAlgn="base">
              <a:spcBef>
                <a:spcPct val="20000"/>
              </a:spcBef>
              <a:spcAft>
                <a:spcPct val="0"/>
              </a:spcAft>
              <a:buSzPct val="90000"/>
              <a:buFont typeface="Wingdings" pitchFamily="2" charset="2"/>
              <a:buChar char="p"/>
              <a:defRPr sz="1500">
                <a:solidFill>
                  <a:schemeClr val="tx1"/>
                </a:solidFill>
                <a:latin typeface="+mn-lt"/>
                <a:ea typeface="+mn-ea"/>
              </a:defRPr>
            </a:lvl4pPr>
            <a:lvl5pPr marL="15430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5pPr>
            <a:lvl6pPr marL="18859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6pPr>
            <a:lvl7pPr marL="22288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7pPr>
            <a:lvl8pPr marL="25717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8pPr>
            <a:lvl9pPr marL="2914650" indent="-171450" algn="l" rtl="0" fontAlgn="base">
              <a:spcBef>
                <a:spcPct val="20000"/>
              </a:spcBef>
              <a:spcAft>
                <a:spcPct val="0"/>
              </a:spcAft>
              <a:buSzPct val="80000"/>
              <a:buFont typeface="Wingdings" pitchFamily="2" charset="2"/>
              <a:buChar char="u"/>
              <a:defRPr sz="1500">
                <a:solidFill>
                  <a:schemeClr val="tx1"/>
                </a:solidFill>
                <a:latin typeface="+mn-lt"/>
                <a:ea typeface="+mn-ea"/>
              </a:defRPr>
            </a:lvl9pPr>
          </a:lstStyle>
          <a:p>
            <a:pPr>
              <a:buFont typeface="Wingdings" panose="05000000000000000000" pitchFamily="2" charset="2"/>
              <a:buChar char="p"/>
            </a:pPr>
            <a:r>
              <a:rPr lang="en-US" sz="1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1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ASE &amp; its advances</a:t>
            </a:r>
          </a:p>
          <a:p>
            <a:pPr lvl="1">
              <a:buFont typeface="Wingdings" pitchFamily="2" charset="2"/>
              <a:buChar char="ü"/>
            </a:pPr>
            <a:r>
              <a:rPr lang="en-US" altLang="zh-CN" sz="1800" kern="0" dirty="0" err="1">
                <a:latin typeface="Times New Roman" panose="02020603050405020304" pitchFamily="18" charset="0"/>
                <a:ea typeface="微软雅黑" panose="020B0503020204020204" pitchFamily="34" charset="-122"/>
                <a:cs typeface="Times New Roman" panose="02020603050405020304" pitchFamily="18" charset="0"/>
              </a:rPr>
              <a:t>pSASE</a:t>
            </a:r>
            <a:r>
              <a:rPr lang="en-US" altLang="zh-CN" sz="1800" kern="0" dirty="0">
                <a:latin typeface="Times New Roman" panose="02020603050405020304" pitchFamily="18" charset="0"/>
                <a:ea typeface="微软雅黑" panose="020B0503020204020204" pitchFamily="34" charset="-122"/>
                <a:cs typeface="Times New Roman" panose="02020603050405020304" pitchFamily="18" charset="0"/>
              </a:rPr>
              <a:t> (Purified SASE)</a:t>
            </a:r>
          </a:p>
          <a:p>
            <a:pPr lvl="1">
              <a:buFont typeface="Wingdings" pitchFamily="2" charset="2"/>
              <a:buChar char="ü"/>
            </a:pPr>
            <a:r>
              <a:rPr lang="en-US" altLang="zh-CN" sz="1800" kern="0" dirty="0" err="1">
                <a:latin typeface="Times New Roman" panose="02020603050405020304" pitchFamily="18" charset="0"/>
                <a:ea typeface="微软雅黑" panose="020B0503020204020204" pitchFamily="34" charset="-122"/>
                <a:cs typeface="Times New Roman" panose="02020603050405020304" pitchFamily="18" charset="0"/>
              </a:rPr>
              <a:t>iSASE</a:t>
            </a:r>
            <a:r>
              <a:rPr lang="en-US" altLang="zh-CN" sz="1800" kern="0" dirty="0">
                <a:latin typeface="Times New Roman" panose="02020603050405020304" pitchFamily="18" charset="0"/>
                <a:ea typeface="微软雅黑" panose="020B0503020204020204" pitchFamily="34" charset="-122"/>
                <a:cs typeface="Times New Roman" panose="02020603050405020304" pitchFamily="18" charset="0"/>
              </a:rPr>
              <a:t> (Improved SASE)</a:t>
            </a:r>
          </a:p>
          <a:p>
            <a:pPr lvl="1">
              <a:buFont typeface="Wingdings" pitchFamily="2" charset="2"/>
              <a:buChar char="ü"/>
            </a:pPr>
            <a:r>
              <a:rPr lang="en-US" altLang="zh-CN" sz="1800" kern="0" dirty="0">
                <a:latin typeface="Times New Roman" panose="02020603050405020304" pitchFamily="18" charset="0"/>
                <a:ea typeface="微软雅黑" panose="020B0503020204020204" pitchFamily="34" charset="-122"/>
                <a:cs typeface="Times New Roman" panose="02020603050405020304" pitchFamily="18" charset="0"/>
              </a:rPr>
              <a:t>HB-SASE</a:t>
            </a:r>
          </a:p>
          <a:p>
            <a:pPr lvl="1">
              <a:buFont typeface="Wingdings" pitchFamily="2" charset="2"/>
              <a:buChar char="ü"/>
            </a:pPr>
            <a:r>
              <a:rPr lang="en-US" altLang="zh-CN" sz="1800" kern="0" dirty="0">
                <a:latin typeface="Times New Roman" panose="02020603050405020304" pitchFamily="18" charset="0"/>
                <a:ea typeface="微软雅黑" panose="020B0503020204020204" pitchFamily="34" charset="-122"/>
                <a:cs typeface="Times New Roman" panose="02020603050405020304" pitchFamily="18" charset="0"/>
              </a:rPr>
              <a:t>Mode locked SASE</a:t>
            </a:r>
          </a:p>
          <a:p>
            <a:pPr>
              <a:buFont typeface="Wingdings" panose="05000000000000000000" pitchFamily="2" charset="2"/>
              <a:buChar char="p"/>
            </a:pPr>
            <a:endParaRPr lang="en-US" sz="1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p"/>
            </a:pPr>
            <a:r>
              <a:rPr lang="en-US" sz="1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Seeding schemes</a:t>
            </a:r>
          </a:p>
          <a:p>
            <a:pPr lvl="1">
              <a:buFont typeface="Wingdings" pitchFamily="2" charset="2"/>
              <a:buChar char="ü"/>
            </a:pPr>
            <a:r>
              <a:rPr lang="en-US" sz="1800" kern="0" dirty="0">
                <a:latin typeface="Times New Roman" panose="02020603050405020304" pitchFamily="18" charset="0"/>
                <a:ea typeface="微软雅黑" panose="020B0503020204020204" pitchFamily="34" charset="-122"/>
                <a:cs typeface="Times New Roman" panose="02020603050405020304" pitchFamily="18" charset="0"/>
              </a:rPr>
              <a:t>HGHG, EEHG, EEHC…</a:t>
            </a:r>
          </a:p>
          <a:p>
            <a:pPr lvl="1">
              <a:buFont typeface="Wingdings" pitchFamily="2" charset="2"/>
              <a:buChar char="ü"/>
            </a:pPr>
            <a:r>
              <a:rPr lang="en-US" altLang="zh-CN" sz="1800" kern="0" dirty="0">
                <a:latin typeface="Times New Roman" panose="02020603050405020304" pitchFamily="18" charset="0"/>
                <a:ea typeface="微软雅黑" panose="020B0503020204020204" pitchFamily="34" charset="-122"/>
                <a:cs typeface="Times New Roman" panose="02020603050405020304" pitchFamily="18" charset="0"/>
              </a:rPr>
              <a:t>SXRSS, HXRSS</a:t>
            </a:r>
          </a:p>
          <a:p>
            <a:pPr lvl="1">
              <a:buFont typeface="Wingdings" pitchFamily="2" charset="2"/>
              <a:buChar char="ü"/>
            </a:pPr>
            <a:r>
              <a:rPr lang="en-US" altLang="zh-CN" sz="1800" kern="0" dirty="0">
                <a:latin typeface="Times New Roman" panose="02020603050405020304" pitchFamily="18" charset="0"/>
                <a:ea typeface="微软雅黑" panose="020B0503020204020204" pitchFamily="34" charset="-122"/>
                <a:cs typeface="Times New Roman" panose="02020603050405020304" pitchFamily="18" charset="0"/>
              </a:rPr>
              <a:t>XFELO</a:t>
            </a:r>
          </a:p>
          <a:p>
            <a:pPr lvl="1">
              <a:buFont typeface="Wingdings" pitchFamily="2" charset="2"/>
              <a:buChar char="ü"/>
            </a:pPr>
            <a:endParaRPr lang="en-US" sz="1800" kern="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B386DD98-7382-E5F7-1BBF-681339C6745E}"/>
              </a:ext>
            </a:extLst>
          </p:cNvPr>
          <p:cNvSpPr txBox="1"/>
          <p:nvPr/>
        </p:nvSpPr>
        <p:spPr>
          <a:xfrm>
            <a:off x="3367863" y="1515137"/>
            <a:ext cx="6097772" cy="369332"/>
          </a:xfrm>
          <a:prstGeom prst="rect">
            <a:avLst/>
          </a:prstGeom>
          <a:noFill/>
        </p:spPr>
        <p:txBody>
          <a:bodyPr wrap="square">
            <a:spAutoFit/>
          </a:bodyPr>
          <a:lstStyle/>
          <a:p>
            <a:r>
              <a:rPr lang="zh-CN" altLang="en-US" dirty="0"/>
              <a:t>SASE </a:t>
            </a:r>
            <a:r>
              <a:rPr lang="en-US" altLang="zh-CN" dirty="0"/>
              <a:t>i</a:t>
            </a:r>
            <a:r>
              <a:rPr lang="zh-CN" altLang="en-US" dirty="0"/>
              <a:t>s </a:t>
            </a:r>
            <a:r>
              <a:rPr lang="en-US" altLang="zh-CN" dirty="0"/>
              <a:t>i</a:t>
            </a:r>
            <a:r>
              <a:rPr lang="zh-CN" altLang="en-US" dirty="0"/>
              <a:t>nherently </a:t>
            </a:r>
            <a:r>
              <a:rPr lang="en-US" altLang="zh-CN" dirty="0"/>
              <a:t>c</a:t>
            </a:r>
            <a:r>
              <a:rPr lang="zh-CN" altLang="en-US" dirty="0"/>
              <a:t>haotic and </a:t>
            </a:r>
            <a:r>
              <a:rPr lang="en-US" altLang="zh-CN" dirty="0"/>
              <a:t>n</a:t>
            </a:r>
            <a:r>
              <a:rPr lang="zh-CN" altLang="en-US" dirty="0"/>
              <a:t>oisy</a:t>
            </a:r>
          </a:p>
        </p:txBody>
      </p:sp>
      <p:sp>
        <p:nvSpPr>
          <p:cNvPr id="2" name="灯片编号占位符 1">
            <a:extLst>
              <a:ext uri="{FF2B5EF4-FFF2-40B4-BE49-F238E27FC236}">
                <a16:creationId xmlns:a16="http://schemas.microsoft.com/office/drawing/2014/main" id="{32B5FC10-E8E5-0298-CB9C-C7C79186248E}"/>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60</a:t>
            </a:fld>
            <a:endParaRPr lang="zh-CN" altLang="en-US"/>
          </a:p>
        </p:txBody>
      </p:sp>
    </p:spTree>
    <p:extLst>
      <p:ext uri="{BB962C8B-B14F-4D97-AF65-F5344CB8AC3E}">
        <p14:creationId xmlns:p14="http://schemas.microsoft.com/office/powerpoint/2010/main" val="1099017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CC5384-9EA9-73DC-2391-31E82C5E81E0}"/>
              </a:ext>
            </a:extLst>
          </p:cNvPr>
          <p:cNvSpPr>
            <a:spLocks noGrp="1"/>
          </p:cNvSpPr>
          <p:nvPr>
            <p:ph type="title"/>
          </p:nvPr>
        </p:nvSpPr>
        <p:spPr/>
        <p:txBody>
          <a:bodyPr/>
          <a:lstStyle/>
          <a:p>
            <a:r>
              <a:rPr lang="en-US" altLang="zh-CN"/>
              <a:t>Seeding </a:t>
            </a:r>
            <a:r>
              <a:rPr lang="en-US" altLang="zh-CN" dirty="0"/>
              <a:t>schemes</a:t>
            </a:r>
            <a:endParaRPr lang="zh-CN" altLang="en-US" dirty="0"/>
          </a:p>
        </p:txBody>
      </p:sp>
      <p:pic>
        <p:nvPicPr>
          <p:cNvPr id="9" name="图片 8">
            <a:extLst>
              <a:ext uri="{FF2B5EF4-FFF2-40B4-BE49-F238E27FC236}">
                <a16:creationId xmlns:a16="http://schemas.microsoft.com/office/drawing/2014/main" id="{F8082974-81EF-C5A1-A2CE-342E06F14154}"/>
              </a:ext>
            </a:extLst>
          </p:cNvPr>
          <p:cNvPicPr>
            <a:picLocks noChangeAspect="1"/>
          </p:cNvPicPr>
          <p:nvPr/>
        </p:nvPicPr>
        <p:blipFill>
          <a:blip r:embed="rId3"/>
          <a:stretch>
            <a:fillRect/>
          </a:stretch>
        </p:blipFill>
        <p:spPr>
          <a:xfrm>
            <a:off x="713448" y="3250998"/>
            <a:ext cx="3381943" cy="1245404"/>
          </a:xfrm>
          <a:prstGeom prst="rect">
            <a:avLst/>
          </a:prstGeom>
        </p:spPr>
      </p:pic>
      <p:sp>
        <p:nvSpPr>
          <p:cNvPr id="10" name="Content Placeholder 2">
            <a:extLst>
              <a:ext uri="{FF2B5EF4-FFF2-40B4-BE49-F238E27FC236}">
                <a16:creationId xmlns:a16="http://schemas.microsoft.com/office/drawing/2014/main" id="{B8CAB2B4-9D6C-6353-014E-539561C47AEC}"/>
              </a:ext>
            </a:extLst>
          </p:cNvPr>
          <p:cNvSpPr txBox="1">
            <a:spLocks/>
          </p:cNvSpPr>
          <p:nvPr/>
        </p:nvSpPr>
        <p:spPr bwMode="auto">
          <a:xfrm>
            <a:off x="337706" y="4496402"/>
            <a:ext cx="4406826" cy="15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altLang="zh-CN" sz="1600" b="1" dirty="0">
                <a:solidFill>
                  <a:srgbClr val="C00000"/>
                </a:solidFill>
              </a:rPr>
              <a:t>External-seeding</a:t>
            </a:r>
          </a:p>
          <a:p>
            <a:pPr>
              <a:buFont typeface="Wingdings" panose="05000000000000000000" pitchFamily="2" charset="2"/>
              <a:buChar char="ü"/>
            </a:pPr>
            <a:r>
              <a:rPr lang="en-US" altLang="zh-CN" sz="1400" b="1" kern="0" dirty="0">
                <a:solidFill>
                  <a:srgbClr val="C00000"/>
                </a:solidFill>
              </a:rPr>
              <a:t>HGHG, EEHG, EEHC…</a:t>
            </a:r>
          </a:p>
          <a:p>
            <a:pPr>
              <a:buFont typeface="Wingdings" panose="05000000000000000000" pitchFamily="2" charset="2"/>
              <a:buChar char="ü"/>
            </a:pPr>
            <a:r>
              <a:rPr lang="en-US" altLang="zh-CN" sz="1400" b="1" dirty="0"/>
              <a:t>FERMI</a:t>
            </a:r>
            <a:r>
              <a:rPr lang="zh-CN" altLang="en-US" sz="1400" b="1" dirty="0"/>
              <a:t>、</a:t>
            </a:r>
            <a:r>
              <a:rPr lang="en-US" altLang="zh-CN" sz="1400" b="1" dirty="0"/>
              <a:t>DCLS</a:t>
            </a:r>
            <a:r>
              <a:rPr lang="zh-CN" altLang="en-US" sz="1400" b="1" dirty="0"/>
              <a:t>、</a:t>
            </a:r>
            <a:r>
              <a:rPr lang="en-US" altLang="zh-CN" sz="1400" b="1" dirty="0"/>
              <a:t>SXFEL</a:t>
            </a:r>
            <a:r>
              <a:rPr lang="zh-CN" altLang="en-US" sz="1400" b="1" dirty="0"/>
              <a:t>、</a:t>
            </a:r>
            <a:r>
              <a:rPr lang="en-US" altLang="zh-CN" sz="1400" b="1" dirty="0"/>
              <a:t>…</a:t>
            </a:r>
          </a:p>
          <a:p>
            <a:pPr>
              <a:buFont typeface="Wingdings" panose="05000000000000000000" pitchFamily="2" charset="2"/>
              <a:buChar char="ü"/>
            </a:pPr>
            <a:r>
              <a:rPr lang="en-US" altLang="zh-CN" sz="1400" b="1" dirty="0"/>
              <a:t>UV to soft X-Ray </a:t>
            </a:r>
          </a:p>
          <a:p>
            <a:pPr>
              <a:buFont typeface="Wingdings" panose="05000000000000000000" pitchFamily="2" charset="2"/>
              <a:buChar char="ü"/>
            </a:pPr>
            <a:r>
              <a:rPr lang="en-US" altLang="zh-CN" sz="1400" b="1" dirty="0"/>
              <a:t>Complex system</a:t>
            </a:r>
          </a:p>
        </p:txBody>
      </p:sp>
      <p:sp>
        <p:nvSpPr>
          <p:cNvPr id="11" name="Content Placeholder 2">
            <a:extLst>
              <a:ext uri="{FF2B5EF4-FFF2-40B4-BE49-F238E27FC236}">
                <a16:creationId xmlns:a16="http://schemas.microsoft.com/office/drawing/2014/main" id="{02892B8A-E778-1C98-6E35-05511E5EE669}"/>
              </a:ext>
            </a:extLst>
          </p:cNvPr>
          <p:cNvSpPr txBox="1">
            <a:spLocks/>
          </p:cNvSpPr>
          <p:nvPr/>
        </p:nvSpPr>
        <p:spPr bwMode="auto">
          <a:xfrm>
            <a:off x="8502217" y="4403515"/>
            <a:ext cx="3605064" cy="180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altLang="zh-CN" sz="1600" b="1" dirty="0">
                <a:solidFill>
                  <a:srgbClr val="C00000"/>
                </a:solidFill>
              </a:rPr>
              <a:t>Cavity based X-ray FEL</a:t>
            </a:r>
          </a:p>
          <a:p>
            <a:pPr>
              <a:buFont typeface="Wingdings" panose="05000000000000000000" pitchFamily="2" charset="2"/>
              <a:buChar char="ü"/>
            </a:pPr>
            <a:r>
              <a:rPr lang="en-US" altLang="zh-CN" sz="1400" b="1" dirty="0">
                <a:solidFill>
                  <a:srgbClr val="C00000"/>
                </a:solidFill>
              </a:rPr>
              <a:t>XFELO ( and RAFEL)</a:t>
            </a:r>
          </a:p>
          <a:p>
            <a:pPr>
              <a:buFont typeface="Wingdings" panose="05000000000000000000" pitchFamily="2" charset="2"/>
              <a:buChar char="ü"/>
            </a:pPr>
            <a:r>
              <a:rPr lang="en-US" altLang="zh-CN" sz="1400" b="1" dirty="0"/>
              <a:t>R&amp;D (first demonstrated in May, 2025)</a:t>
            </a:r>
          </a:p>
          <a:p>
            <a:pPr>
              <a:buFont typeface="Wingdings" panose="05000000000000000000" pitchFamily="2" charset="2"/>
              <a:buChar char="ü"/>
            </a:pPr>
            <a:r>
              <a:rPr lang="en-US" altLang="zh-CN" sz="1400" b="1" dirty="0"/>
              <a:t>Simple system and stable output</a:t>
            </a:r>
          </a:p>
          <a:p>
            <a:pPr>
              <a:buFont typeface="Wingdings" panose="05000000000000000000" pitchFamily="2" charset="2"/>
              <a:buChar char="ü"/>
            </a:pPr>
            <a:r>
              <a:rPr lang="en-US" altLang="zh-CN" sz="1400" b="1" dirty="0"/>
              <a:t>Depend on cavity</a:t>
            </a:r>
          </a:p>
          <a:p>
            <a:pPr>
              <a:buFont typeface="Wingdings" panose="05000000000000000000" pitchFamily="2" charset="2"/>
              <a:buChar char="ü"/>
            </a:pPr>
            <a:r>
              <a:rPr lang="en-US" altLang="zh-CN" sz="1400" b="1" dirty="0"/>
              <a:t>Ideal fully coherent hard X-ray</a:t>
            </a:r>
          </a:p>
        </p:txBody>
      </p:sp>
      <p:pic>
        <p:nvPicPr>
          <p:cNvPr id="12" name="图片 11">
            <a:extLst>
              <a:ext uri="{FF2B5EF4-FFF2-40B4-BE49-F238E27FC236}">
                <a16:creationId xmlns:a16="http://schemas.microsoft.com/office/drawing/2014/main" id="{35569717-A194-D43E-48F6-A75677F7E8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7762" y="3206394"/>
            <a:ext cx="1512168" cy="1197121"/>
          </a:xfrm>
          <a:prstGeom prst="rect">
            <a:avLst/>
          </a:prstGeom>
        </p:spPr>
      </p:pic>
      <p:pic>
        <p:nvPicPr>
          <p:cNvPr id="13" name="图片 12">
            <a:extLst>
              <a:ext uri="{FF2B5EF4-FFF2-40B4-BE49-F238E27FC236}">
                <a16:creationId xmlns:a16="http://schemas.microsoft.com/office/drawing/2014/main" id="{5CBDFBE4-5972-D217-0EDC-450339EF68CD}"/>
              </a:ext>
            </a:extLst>
          </p:cNvPr>
          <p:cNvPicPr>
            <a:picLocks noChangeAspect="1"/>
          </p:cNvPicPr>
          <p:nvPr/>
        </p:nvPicPr>
        <p:blipFill>
          <a:blip r:embed="rId5"/>
          <a:stretch>
            <a:fillRect/>
          </a:stretch>
        </p:blipFill>
        <p:spPr>
          <a:xfrm>
            <a:off x="8707197" y="2190957"/>
            <a:ext cx="2963470" cy="882016"/>
          </a:xfrm>
          <a:prstGeom prst="rect">
            <a:avLst/>
          </a:prstGeom>
        </p:spPr>
      </p:pic>
      <p:pic>
        <p:nvPicPr>
          <p:cNvPr id="14" name="图片 13">
            <a:extLst>
              <a:ext uri="{FF2B5EF4-FFF2-40B4-BE49-F238E27FC236}">
                <a16:creationId xmlns:a16="http://schemas.microsoft.com/office/drawing/2014/main" id="{284BE4E0-F879-078B-5970-5F38F164E2A0}"/>
              </a:ext>
            </a:extLst>
          </p:cNvPr>
          <p:cNvPicPr>
            <a:picLocks noChangeAspect="1"/>
          </p:cNvPicPr>
          <p:nvPr/>
        </p:nvPicPr>
        <p:blipFill rotWithShape="1">
          <a:blip r:embed="rId6"/>
          <a:srcRect l="10626" t="41600" r="62600" b="20601"/>
          <a:stretch/>
        </p:blipFill>
        <p:spPr>
          <a:xfrm>
            <a:off x="10356039" y="3126669"/>
            <a:ext cx="1360035" cy="1248208"/>
          </a:xfrm>
          <a:prstGeom prst="rect">
            <a:avLst/>
          </a:prstGeom>
        </p:spPr>
      </p:pic>
      <p:cxnSp>
        <p:nvCxnSpPr>
          <p:cNvPr id="16" name="直接连接符 15">
            <a:extLst>
              <a:ext uri="{FF2B5EF4-FFF2-40B4-BE49-F238E27FC236}">
                <a16:creationId xmlns:a16="http://schemas.microsoft.com/office/drawing/2014/main" id="{9AF9A8D1-878C-5E63-B6A2-B75CFBE14E86}"/>
              </a:ext>
            </a:extLst>
          </p:cNvPr>
          <p:cNvCxnSpPr/>
          <p:nvPr/>
        </p:nvCxnSpPr>
        <p:spPr>
          <a:xfrm>
            <a:off x="4744532" y="1607248"/>
            <a:ext cx="0" cy="44284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C39B70A9-906B-FD78-7991-ADE90E7D9909}"/>
              </a:ext>
            </a:extLst>
          </p:cNvPr>
          <p:cNvSpPr txBox="1">
            <a:spLocks/>
          </p:cNvSpPr>
          <p:nvPr/>
        </p:nvSpPr>
        <p:spPr bwMode="auto">
          <a:xfrm>
            <a:off x="4918076" y="4337940"/>
            <a:ext cx="3287809" cy="18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zh-CN"/>
            </a:defPPr>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altLang="zh-CN" sz="1600" b="1" dirty="0">
                <a:solidFill>
                  <a:srgbClr val="C00000"/>
                </a:solidFill>
              </a:rPr>
              <a:t>Self-seeding</a:t>
            </a:r>
          </a:p>
          <a:p>
            <a:pPr>
              <a:buFont typeface="Wingdings" panose="05000000000000000000" pitchFamily="2" charset="2"/>
              <a:buChar char="ü"/>
            </a:pPr>
            <a:r>
              <a:rPr lang="en-US" altLang="zh-CN" sz="1400" b="1" kern="0" dirty="0">
                <a:solidFill>
                  <a:srgbClr val="C00000"/>
                </a:solidFill>
              </a:rPr>
              <a:t>SXRSS, HXRSS</a:t>
            </a:r>
          </a:p>
          <a:p>
            <a:pPr>
              <a:buFont typeface="Wingdings" panose="05000000000000000000" pitchFamily="2" charset="2"/>
              <a:buChar char="ü"/>
            </a:pPr>
            <a:r>
              <a:rPr lang="en-US" altLang="zh-CN" sz="1400" b="1" dirty="0"/>
              <a:t>LCLS</a:t>
            </a:r>
            <a:r>
              <a:rPr lang="zh-CN" altLang="en-US" sz="1400" b="1" dirty="0"/>
              <a:t>、</a:t>
            </a:r>
            <a:r>
              <a:rPr lang="en-US" altLang="zh-CN" sz="1400" b="1" dirty="0"/>
              <a:t>PAL-XFEL</a:t>
            </a:r>
            <a:r>
              <a:rPr lang="zh-CN" altLang="en-US" sz="1400" b="1" dirty="0"/>
              <a:t>、</a:t>
            </a:r>
            <a:r>
              <a:rPr lang="en-US" altLang="zh-CN" sz="1400" b="1" dirty="0"/>
              <a:t>EXFEL</a:t>
            </a:r>
            <a:r>
              <a:rPr lang="zh-CN" altLang="en-US" sz="1400" b="1" dirty="0"/>
              <a:t>、</a:t>
            </a:r>
            <a:r>
              <a:rPr lang="en-US" altLang="zh-CN" sz="1400" b="1" dirty="0"/>
              <a:t>SACLA</a:t>
            </a:r>
            <a:r>
              <a:rPr lang="zh-CN" altLang="en-US" sz="1400" b="1" dirty="0"/>
              <a:t>、</a:t>
            </a:r>
            <a:r>
              <a:rPr lang="en-US" altLang="zh-CN" sz="1400" b="1" dirty="0"/>
              <a:t>SHINE…</a:t>
            </a:r>
          </a:p>
          <a:p>
            <a:pPr>
              <a:buFont typeface="Wingdings" panose="05000000000000000000" pitchFamily="2" charset="2"/>
              <a:buChar char="ü"/>
            </a:pPr>
            <a:r>
              <a:rPr lang="en-US" altLang="zh-CN" sz="1400" b="1" kern="0" dirty="0"/>
              <a:t>Soft and Hard X-ray</a:t>
            </a:r>
            <a:endParaRPr lang="en-US" altLang="zh-CN" sz="1400" b="1" dirty="0"/>
          </a:p>
          <a:p>
            <a:pPr>
              <a:buFont typeface="Wingdings" panose="05000000000000000000" pitchFamily="2" charset="2"/>
              <a:buChar char="ü"/>
            </a:pPr>
            <a:r>
              <a:rPr lang="en-US" altLang="zh-CN" sz="1400" b="1" dirty="0"/>
              <a:t>Stability limited by SASE</a:t>
            </a:r>
          </a:p>
        </p:txBody>
      </p:sp>
      <p:pic>
        <p:nvPicPr>
          <p:cNvPr id="18" name="图片 17">
            <a:extLst>
              <a:ext uri="{FF2B5EF4-FFF2-40B4-BE49-F238E27FC236}">
                <a16:creationId xmlns:a16="http://schemas.microsoft.com/office/drawing/2014/main" id="{AD916081-FD99-70DF-67C0-8F84B03FC902}"/>
              </a:ext>
            </a:extLst>
          </p:cNvPr>
          <p:cNvPicPr>
            <a:picLocks noChangeAspect="1"/>
          </p:cNvPicPr>
          <p:nvPr/>
        </p:nvPicPr>
        <p:blipFill>
          <a:blip r:embed="rId7"/>
          <a:stretch>
            <a:fillRect/>
          </a:stretch>
        </p:blipFill>
        <p:spPr>
          <a:xfrm>
            <a:off x="5183651" y="2280863"/>
            <a:ext cx="2852118" cy="706539"/>
          </a:xfrm>
          <a:prstGeom prst="rect">
            <a:avLst/>
          </a:prstGeom>
        </p:spPr>
      </p:pic>
      <p:pic>
        <p:nvPicPr>
          <p:cNvPr id="19" name="图片 18">
            <a:extLst>
              <a:ext uri="{FF2B5EF4-FFF2-40B4-BE49-F238E27FC236}">
                <a16:creationId xmlns:a16="http://schemas.microsoft.com/office/drawing/2014/main" id="{5F1B6428-8010-980F-3812-711E7D130D49}"/>
              </a:ext>
            </a:extLst>
          </p:cNvPr>
          <p:cNvPicPr>
            <a:picLocks noChangeAspect="1"/>
          </p:cNvPicPr>
          <p:nvPr/>
        </p:nvPicPr>
        <p:blipFill>
          <a:blip r:embed="rId8"/>
          <a:stretch>
            <a:fillRect/>
          </a:stretch>
        </p:blipFill>
        <p:spPr>
          <a:xfrm>
            <a:off x="5042521" y="3065941"/>
            <a:ext cx="1371312" cy="1204194"/>
          </a:xfrm>
          <a:prstGeom prst="rect">
            <a:avLst/>
          </a:prstGeom>
        </p:spPr>
      </p:pic>
      <p:pic>
        <p:nvPicPr>
          <p:cNvPr id="20" name="图片 19">
            <a:extLst>
              <a:ext uri="{FF2B5EF4-FFF2-40B4-BE49-F238E27FC236}">
                <a16:creationId xmlns:a16="http://schemas.microsoft.com/office/drawing/2014/main" id="{22406627-7ABE-199C-7851-53B7BFFA84C3}"/>
              </a:ext>
            </a:extLst>
          </p:cNvPr>
          <p:cNvPicPr>
            <a:picLocks noChangeAspect="1"/>
          </p:cNvPicPr>
          <p:nvPr/>
        </p:nvPicPr>
        <p:blipFill>
          <a:blip r:embed="rId9"/>
          <a:stretch>
            <a:fillRect/>
          </a:stretch>
        </p:blipFill>
        <p:spPr>
          <a:xfrm>
            <a:off x="6785032" y="3089166"/>
            <a:ext cx="1296144" cy="1147010"/>
          </a:xfrm>
          <a:prstGeom prst="rect">
            <a:avLst/>
          </a:prstGeom>
        </p:spPr>
      </p:pic>
      <p:cxnSp>
        <p:nvCxnSpPr>
          <p:cNvPr id="21" name="直接连接符 20">
            <a:extLst>
              <a:ext uri="{FF2B5EF4-FFF2-40B4-BE49-F238E27FC236}">
                <a16:creationId xmlns:a16="http://schemas.microsoft.com/office/drawing/2014/main" id="{C00D25AB-628C-FD04-39BB-8D694EF8A1F1}"/>
              </a:ext>
            </a:extLst>
          </p:cNvPr>
          <p:cNvCxnSpPr>
            <a:cxnSpLocks/>
          </p:cNvCxnSpPr>
          <p:nvPr/>
        </p:nvCxnSpPr>
        <p:spPr>
          <a:xfrm>
            <a:off x="8379431" y="2337371"/>
            <a:ext cx="0" cy="371139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9D33203F-447C-E351-4845-60C1E995186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05787" y="1776839"/>
            <a:ext cx="2423156" cy="67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E31E657B-79CD-4F79-955C-548E8B07F446}"/>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49099" y="2458182"/>
            <a:ext cx="3110640" cy="80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文本框 25">
            <a:extLst>
              <a:ext uri="{FF2B5EF4-FFF2-40B4-BE49-F238E27FC236}">
                <a16:creationId xmlns:a16="http://schemas.microsoft.com/office/drawing/2014/main" id="{8CC4D5DD-542D-6535-1609-BD0B9188822F}"/>
              </a:ext>
            </a:extLst>
          </p:cNvPr>
          <p:cNvSpPr txBox="1"/>
          <p:nvPr/>
        </p:nvSpPr>
        <p:spPr>
          <a:xfrm>
            <a:off x="7626708" y="1443026"/>
            <a:ext cx="2234458" cy="369332"/>
          </a:xfrm>
          <a:prstGeom prst="rect">
            <a:avLst/>
          </a:prstGeom>
          <a:noFill/>
        </p:spPr>
        <p:txBody>
          <a:bodyPr wrap="none" rtlCol="0">
            <a:spAutoFit/>
          </a:bodyPr>
          <a:lstStyle/>
          <a:p>
            <a:r>
              <a:rPr lang="en-US" altLang="zh-CN" b="1" dirty="0">
                <a:solidFill>
                  <a:srgbClr val="C00000"/>
                </a:solidFill>
              </a:rPr>
              <a:t>Without seed laser</a:t>
            </a:r>
            <a:endParaRPr lang="zh-CN" altLang="en-US" b="1" dirty="0">
              <a:solidFill>
                <a:srgbClr val="C00000"/>
              </a:solidFill>
            </a:endParaRPr>
          </a:p>
        </p:txBody>
      </p:sp>
      <p:sp>
        <p:nvSpPr>
          <p:cNvPr id="27" name="文本框 26">
            <a:extLst>
              <a:ext uri="{FF2B5EF4-FFF2-40B4-BE49-F238E27FC236}">
                <a16:creationId xmlns:a16="http://schemas.microsoft.com/office/drawing/2014/main" id="{4C4005E8-6C33-004D-71D8-BA2697A3DAE6}"/>
              </a:ext>
            </a:extLst>
          </p:cNvPr>
          <p:cNvSpPr txBox="1"/>
          <p:nvPr/>
        </p:nvSpPr>
        <p:spPr>
          <a:xfrm>
            <a:off x="1278591" y="1345785"/>
            <a:ext cx="1939505" cy="369332"/>
          </a:xfrm>
          <a:prstGeom prst="rect">
            <a:avLst/>
          </a:prstGeom>
          <a:noFill/>
        </p:spPr>
        <p:txBody>
          <a:bodyPr wrap="none" rtlCol="0">
            <a:spAutoFit/>
          </a:bodyPr>
          <a:lstStyle/>
          <a:p>
            <a:r>
              <a:rPr lang="en-US" altLang="zh-CN" b="1" dirty="0">
                <a:solidFill>
                  <a:srgbClr val="C00000"/>
                </a:solidFill>
              </a:rPr>
              <a:t>With seed laser </a:t>
            </a:r>
            <a:endParaRPr lang="zh-CN" altLang="en-US" b="1" dirty="0">
              <a:solidFill>
                <a:srgbClr val="C00000"/>
              </a:solidFill>
            </a:endParaRPr>
          </a:p>
        </p:txBody>
      </p:sp>
      <p:sp>
        <p:nvSpPr>
          <p:cNvPr id="3" name="灯片编号占位符 2">
            <a:extLst>
              <a:ext uri="{FF2B5EF4-FFF2-40B4-BE49-F238E27FC236}">
                <a16:creationId xmlns:a16="http://schemas.microsoft.com/office/drawing/2014/main" id="{E0C97452-E0DF-2F78-D236-027F586924D5}"/>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61</a:t>
            </a:fld>
            <a:endParaRPr lang="zh-CN" altLang="en-US"/>
          </a:p>
        </p:txBody>
      </p:sp>
    </p:spTree>
    <p:extLst>
      <p:ext uri="{BB962C8B-B14F-4D97-AF65-F5344CB8AC3E}">
        <p14:creationId xmlns:p14="http://schemas.microsoft.com/office/powerpoint/2010/main" val="2154990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8FF3184-0E85-F3E5-E721-55B5DD73B937}"/>
              </a:ext>
            </a:extLst>
          </p:cNvPr>
          <p:cNvSpPr>
            <a:spLocks noGrp="1"/>
          </p:cNvSpPr>
          <p:nvPr>
            <p:ph type="title"/>
          </p:nvPr>
        </p:nvSpPr>
        <p:spPr/>
        <p:txBody>
          <a:bodyPr/>
          <a:lstStyle/>
          <a:p>
            <a:r>
              <a:rPr lang="en-US" altLang="zh-CN" dirty="0"/>
              <a:t>Self-seeding</a:t>
            </a:r>
            <a:endParaRPr lang="zh-CN" altLang="en-US" dirty="0"/>
          </a:p>
        </p:txBody>
      </p:sp>
    </p:spTree>
    <p:extLst>
      <p:ext uri="{BB962C8B-B14F-4D97-AF65-F5344CB8AC3E}">
        <p14:creationId xmlns:p14="http://schemas.microsoft.com/office/powerpoint/2010/main" val="1753739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3AE68F-6398-BB4B-79B3-5FA3C8AEB131}"/>
              </a:ext>
            </a:extLst>
          </p:cNvPr>
          <p:cNvSpPr>
            <a:spLocks noGrp="1"/>
          </p:cNvSpPr>
          <p:nvPr>
            <p:ph type="title"/>
          </p:nvPr>
        </p:nvSpPr>
        <p:spPr/>
        <p:txBody>
          <a:bodyPr/>
          <a:lstStyle/>
          <a:p>
            <a:r>
              <a:rPr lang="en-US" altLang="zh-CN" dirty="0"/>
              <a:t>Hard and soft x-ray self-seeding</a:t>
            </a:r>
            <a:endParaRPr lang="zh-CN" altLang="en-US" dirty="0"/>
          </a:p>
        </p:txBody>
      </p:sp>
      <p:pic>
        <p:nvPicPr>
          <p:cNvPr id="4" name="内容占位符 3">
            <a:extLst>
              <a:ext uri="{FF2B5EF4-FFF2-40B4-BE49-F238E27FC236}">
                <a16:creationId xmlns:a16="http://schemas.microsoft.com/office/drawing/2014/main" id="{9BD677FA-2964-2019-3BB7-C6F8894FE4FF}"/>
              </a:ext>
            </a:extLst>
          </p:cNvPr>
          <p:cNvPicPr>
            <a:picLocks noGrp="1" noChangeAspect="1"/>
          </p:cNvPicPr>
          <p:nvPr>
            <p:ph idx="1"/>
          </p:nvPr>
        </p:nvPicPr>
        <p:blipFill>
          <a:blip r:embed="rId2"/>
          <a:stretch>
            <a:fillRect/>
          </a:stretch>
        </p:blipFill>
        <p:spPr>
          <a:xfrm>
            <a:off x="270221" y="1416177"/>
            <a:ext cx="11651557" cy="4966693"/>
          </a:xfrm>
          <a:prstGeom prst="rect">
            <a:avLst/>
          </a:prstGeom>
        </p:spPr>
      </p:pic>
      <p:sp>
        <p:nvSpPr>
          <p:cNvPr id="3" name="灯片编号占位符 2">
            <a:extLst>
              <a:ext uri="{FF2B5EF4-FFF2-40B4-BE49-F238E27FC236}">
                <a16:creationId xmlns:a16="http://schemas.microsoft.com/office/drawing/2014/main" id="{FE878B15-33AF-532A-1F9C-041C73FC1A9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63</a:t>
            </a:fld>
            <a:endParaRPr lang="zh-CN" altLang="en-US"/>
          </a:p>
        </p:txBody>
      </p:sp>
    </p:spTree>
    <p:extLst>
      <p:ext uri="{BB962C8B-B14F-4D97-AF65-F5344CB8AC3E}">
        <p14:creationId xmlns:p14="http://schemas.microsoft.com/office/powerpoint/2010/main" val="2963179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46C9A6-8E61-69C2-3ACD-6A6E5FA2F426}"/>
              </a:ext>
            </a:extLst>
          </p:cNvPr>
          <p:cNvSpPr>
            <a:spLocks noGrp="1"/>
          </p:cNvSpPr>
          <p:nvPr>
            <p:ph type="title"/>
          </p:nvPr>
        </p:nvSpPr>
        <p:spPr/>
        <p:txBody>
          <a:bodyPr/>
          <a:lstStyle/>
          <a:p>
            <a:r>
              <a:rPr lang="en-US" altLang="zh-CN" dirty="0"/>
              <a:t>Hard x-ray self-seeding</a:t>
            </a:r>
            <a:endParaRPr lang="zh-CN" altLang="en-US" dirty="0"/>
          </a:p>
        </p:txBody>
      </p:sp>
      <p:sp>
        <p:nvSpPr>
          <p:cNvPr id="4" name="TextBox 3">
            <a:extLst>
              <a:ext uri="{FF2B5EF4-FFF2-40B4-BE49-F238E27FC236}">
                <a16:creationId xmlns:a16="http://schemas.microsoft.com/office/drawing/2014/main" id="{CB599DA0-B633-5FC2-C53B-FE5D504A6977}"/>
              </a:ext>
            </a:extLst>
          </p:cNvPr>
          <p:cNvSpPr txBox="1"/>
          <p:nvPr/>
        </p:nvSpPr>
        <p:spPr>
          <a:xfrm>
            <a:off x="1693862" y="3258958"/>
            <a:ext cx="3028950" cy="339725"/>
          </a:xfrm>
          <a:prstGeom prst="rect">
            <a:avLst/>
          </a:prstGeom>
          <a:noFill/>
        </p:spPr>
        <p:txBody>
          <a:bodyPr>
            <a:spAutoFit/>
          </a:bodyPr>
          <a:lstStyle/>
          <a:p>
            <a:pPr eaLnBrk="1" hangingPunct="1">
              <a:defRPr/>
            </a:pPr>
            <a:r>
              <a:rPr lang="en-US" sz="1600" b="1" kern="0" dirty="0">
                <a:solidFill>
                  <a:srgbClr val="FF0000"/>
                </a:solidFill>
                <a:latin typeface="Calibri" pitchFamily="34" charset="0"/>
                <a:cs typeface="Arial" charset="0"/>
              </a:rPr>
              <a:t>Geloni, Kocharyan, Saldin (</a:t>
            </a:r>
            <a:r>
              <a:rPr lang="en-US" sz="1600" b="1" i="1" kern="0" dirty="0">
                <a:solidFill>
                  <a:srgbClr val="FF0000"/>
                </a:solidFill>
                <a:latin typeface="Calibri" pitchFamily="34" charset="0"/>
                <a:cs typeface="Arial" charset="0"/>
              </a:rPr>
              <a:t>DESY</a:t>
            </a:r>
            <a:r>
              <a:rPr lang="en-US" sz="1600" b="1" kern="0" dirty="0">
                <a:solidFill>
                  <a:srgbClr val="FF0000"/>
                </a:solidFill>
                <a:latin typeface="Calibri" pitchFamily="34" charset="0"/>
                <a:cs typeface="Arial" charset="0"/>
              </a:rPr>
              <a:t>)</a:t>
            </a:r>
          </a:p>
        </p:txBody>
      </p:sp>
      <p:pic>
        <p:nvPicPr>
          <p:cNvPr id="5" name="Picture 3">
            <a:extLst>
              <a:ext uri="{FF2B5EF4-FFF2-40B4-BE49-F238E27FC236}">
                <a16:creationId xmlns:a16="http://schemas.microsoft.com/office/drawing/2014/main" id="{8DCB7D84-B232-BBD1-643C-D8F0E2DB22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7675" y="1235076"/>
            <a:ext cx="8756650" cy="206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BA9C27A6-AA94-794F-BBB4-E4D526A7A0F3}"/>
              </a:ext>
            </a:extLst>
          </p:cNvPr>
          <p:cNvSpPr txBox="1"/>
          <p:nvPr/>
        </p:nvSpPr>
        <p:spPr>
          <a:xfrm>
            <a:off x="3940176" y="1326424"/>
            <a:ext cx="782637" cy="400050"/>
          </a:xfrm>
          <a:prstGeom prst="rect">
            <a:avLst/>
          </a:prstGeom>
          <a:noFill/>
        </p:spPr>
        <p:txBody>
          <a:bodyPr>
            <a:spAutoFit/>
          </a:bodyPr>
          <a:lstStyle/>
          <a:p>
            <a:pPr eaLnBrk="1" hangingPunct="1">
              <a:defRPr/>
            </a:pPr>
            <a:r>
              <a:rPr lang="en-US" sz="2000" b="1" dirty="0">
                <a:solidFill>
                  <a:srgbClr val="FF00FF"/>
                </a:solidFill>
                <a:effectLst>
                  <a:outerShdw blurRad="38100" dist="38100" dir="2700000" algn="tl">
                    <a:srgbClr val="000000">
                      <a:alpha val="43137"/>
                    </a:srgbClr>
                  </a:outerShdw>
                </a:effectLst>
                <a:latin typeface="Calibri" pitchFamily="34" charset="0"/>
                <a:cs typeface="Arial" charset="0"/>
              </a:rPr>
              <a:t>1 GW</a:t>
            </a:r>
          </a:p>
        </p:txBody>
      </p:sp>
      <p:sp>
        <p:nvSpPr>
          <p:cNvPr id="7" name="TextBox 7">
            <a:extLst>
              <a:ext uri="{FF2B5EF4-FFF2-40B4-BE49-F238E27FC236}">
                <a16:creationId xmlns:a16="http://schemas.microsoft.com/office/drawing/2014/main" id="{8C3DF584-E90F-F3AA-0C78-8C1D74EC71FF}"/>
              </a:ext>
            </a:extLst>
          </p:cNvPr>
          <p:cNvSpPr txBox="1"/>
          <p:nvPr/>
        </p:nvSpPr>
        <p:spPr>
          <a:xfrm>
            <a:off x="9450387" y="1326424"/>
            <a:ext cx="1093788" cy="400050"/>
          </a:xfrm>
          <a:prstGeom prst="rect">
            <a:avLst/>
          </a:prstGeom>
          <a:noFill/>
        </p:spPr>
        <p:txBody>
          <a:bodyPr>
            <a:spAutoFit/>
          </a:bodyPr>
          <a:lstStyle/>
          <a:p>
            <a:pPr eaLnBrk="1" hangingPunct="1">
              <a:defRPr/>
            </a:pPr>
            <a:r>
              <a:rPr lang="en-US" sz="2000" b="1" dirty="0">
                <a:solidFill>
                  <a:srgbClr val="FF00FF"/>
                </a:solidFill>
                <a:effectLst>
                  <a:outerShdw blurRad="38100" dist="38100" dir="2700000" algn="tl">
                    <a:srgbClr val="000000">
                      <a:alpha val="43137"/>
                    </a:srgbClr>
                  </a:outerShdw>
                </a:effectLst>
                <a:latin typeface="Calibri" pitchFamily="34" charset="0"/>
                <a:cs typeface="Arial" charset="0"/>
              </a:rPr>
              <a:t>25 GW</a:t>
            </a:r>
          </a:p>
        </p:txBody>
      </p:sp>
      <p:cxnSp>
        <p:nvCxnSpPr>
          <p:cNvPr id="8" name="Straight Arrow Connector 8">
            <a:extLst>
              <a:ext uri="{FF2B5EF4-FFF2-40B4-BE49-F238E27FC236}">
                <a16:creationId xmlns:a16="http://schemas.microsoft.com/office/drawing/2014/main" id="{7D290EFA-95D1-F755-CDC8-749A5A93B358}"/>
              </a:ext>
            </a:extLst>
          </p:cNvPr>
          <p:cNvCxnSpPr/>
          <p:nvPr/>
        </p:nvCxnSpPr>
        <p:spPr>
          <a:xfrm>
            <a:off x="9639987" y="2064806"/>
            <a:ext cx="292100" cy="3175"/>
          </a:xfrm>
          <a:prstGeom prst="straightConnector1">
            <a:avLst/>
          </a:prstGeom>
          <a:ln w="38100">
            <a:solidFill>
              <a:srgbClr val="FF00FF"/>
            </a:solidFill>
            <a:tailEnd type="arrow" w="sm" len="sm"/>
          </a:ln>
        </p:spPr>
        <p:style>
          <a:lnRef idx="1">
            <a:schemeClr val="accent1"/>
          </a:lnRef>
          <a:fillRef idx="0">
            <a:schemeClr val="accent1"/>
          </a:fillRef>
          <a:effectRef idx="0">
            <a:schemeClr val="accent1"/>
          </a:effectRef>
          <a:fontRef idx="minor">
            <a:schemeClr val="tx1"/>
          </a:fontRef>
        </p:style>
      </p:cxnSp>
      <p:grpSp>
        <p:nvGrpSpPr>
          <p:cNvPr id="9" name="Group 27">
            <a:extLst>
              <a:ext uri="{FF2B5EF4-FFF2-40B4-BE49-F238E27FC236}">
                <a16:creationId xmlns:a16="http://schemas.microsoft.com/office/drawing/2014/main" id="{6A49EDD4-6F21-50B2-F407-06AB26C1C4F6}"/>
              </a:ext>
            </a:extLst>
          </p:cNvPr>
          <p:cNvGrpSpPr>
            <a:grpSpLocks/>
          </p:cNvGrpSpPr>
          <p:nvPr/>
        </p:nvGrpSpPr>
        <p:grpSpPr bwMode="auto">
          <a:xfrm>
            <a:off x="2061964" y="3650564"/>
            <a:ext cx="3068836" cy="2684422"/>
            <a:chOff x="152400" y="3634442"/>
            <a:chExt cx="3456550" cy="2942855"/>
          </a:xfrm>
        </p:grpSpPr>
        <p:pic>
          <p:nvPicPr>
            <p:cNvPr id="10" name="Picture 3">
              <a:extLst>
                <a:ext uri="{FF2B5EF4-FFF2-40B4-BE49-F238E27FC236}">
                  <a16:creationId xmlns:a16="http://schemas.microsoft.com/office/drawing/2014/main" id="{33067D09-EBE3-33B6-061F-2644E80AAD51}"/>
                </a:ext>
              </a:extLst>
            </p:cNvPr>
            <p:cNvPicPr>
              <a:picLocks noChangeAspect="1" noChangeArrowheads="1"/>
            </p:cNvPicPr>
            <p:nvPr/>
          </p:nvPicPr>
          <p:blipFill>
            <a:blip r:embed="rId3"/>
            <a:srcRect/>
            <a:stretch>
              <a:fillRect/>
            </a:stretch>
          </p:blipFill>
          <p:spPr bwMode="auto">
            <a:xfrm>
              <a:off x="152400" y="4068909"/>
              <a:ext cx="3456550" cy="2508388"/>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p:spPr>
        </p:pic>
        <p:sp>
          <p:nvSpPr>
            <p:cNvPr id="11" name="Rectangle 17">
              <a:extLst>
                <a:ext uri="{FF2B5EF4-FFF2-40B4-BE49-F238E27FC236}">
                  <a16:creationId xmlns:a16="http://schemas.microsoft.com/office/drawing/2014/main" id="{93468F04-BC76-E116-4294-7879D0BDD172}"/>
                </a:ext>
              </a:extLst>
            </p:cNvPr>
            <p:cNvSpPr/>
            <p:nvPr/>
          </p:nvSpPr>
          <p:spPr>
            <a:xfrm>
              <a:off x="412276" y="3634442"/>
              <a:ext cx="1844717" cy="512437"/>
            </a:xfrm>
            <a:prstGeom prst="rect">
              <a:avLst/>
            </a:prstGeom>
          </p:spPr>
          <p:txBody>
            <a:bodyPr wrap="square">
              <a:spAutoFit/>
            </a:bodyPr>
            <a:lstStyle/>
            <a:p>
              <a:pPr algn="ctr" eaLnBrk="1" hangingPunct="1">
                <a:lnSpc>
                  <a:spcPts val="1400"/>
                </a:lnSpc>
                <a:defRPr/>
              </a:pPr>
              <a:r>
                <a:rPr lang="en-US" b="1" kern="0" dirty="0">
                  <a:solidFill>
                    <a:srgbClr val="0000FF"/>
                  </a:solidFill>
                  <a:latin typeface="Calibri" pitchFamily="34" charset="0"/>
                  <a:cs typeface="Arial" charset="0"/>
                </a:rPr>
                <a:t>FEL spectrum after diamond</a:t>
              </a:r>
            </a:p>
          </p:txBody>
        </p:sp>
      </p:grpSp>
      <p:grpSp>
        <p:nvGrpSpPr>
          <p:cNvPr id="12" name="Group 28">
            <a:extLst>
              <a:ext uri="{FF2B5EF4-FFF2-40B4-BE49-F238E27FC236}">
                <a16:creationId xmlns:a16="http://schemas.microsoft.com/office/drawing/2014/main" id="{D144B95D-73BE-3D25-AF6D-03E2F7482EC1}"/>
              </a:ext>
            </a:extLst>
          </p:cNvPr>
          <p:cNvGrpSpPr>
            <a:grpSpLocks/>
          </p:cNvGrpSpPr>
          <p:nvPr/>
        </p:nvGrpSpPr>
        <p:grpSpPr bwMode="auto">
          <a:xfrm>
            <a:off x="5158309" y="3650120"/>
            <a:ext cx="3407255" cy="2686533"/>
            <a:chOff x="5305172" y="3603267"/>
            <a:chExt cx="3762559" cy="2983561"/>
          </a:xfrm>
        </p:grpSpPr>
        <p:pic>
          <p:nvPicPr>
            <p:cNvPr id="13" name="Picture 2">
              <a:extLst>
                <a:ext uri="{FF2B5EF4-FFF2-40B4-BE49-F238E27FC236}">
                  <a16:creationId xmlns:a16="http://schemas.microsoft.com/office/drawing/2014/main" id="{E8F7E1FD-C1B6-1FB3-C8A5-C942155D5764}"/>
                </a:ext>
              </a:extLst>
            </p:cNvPr>
            <p:cNvPicPr>
              <a:picLocks noChangeAspect="1" noChangeArrowheads="1"/>
            </p:cNvPicPr>
            <p:nvPr/>
          </p:nvPicPr>
          <p:blipFill>
            <a:blip r:embed="rId4"/>
            <a:srcRect/>
            <a:stretch>
              <a:fillRect/>
            </a:stretch>
          </p:blipFill>
          <p:spPr bwMode="auto">
            <a:xfrm>
              <a:off x="5424377" y="4056102"/>
              <a:ext cx="3565636" cy="2528875"/>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p:spPr>
        </p:pic>
        <p:sp>
          <p:nvSpPr>
            <p:cNvPr id="14" name="Rectangle 11">
              <a:extLst>
                <a:ext uri="{FF2B5EF4-FFF2-40B4-BE49-F238E27FC236}">
                  <a16:creationId xmlns:a16="http://schemas.microsoft.com/office/drawing/2014/main" id="{1F3815DD-1AD9-009A-FA00-B6AD4F976071}"/>
                </a:ext>
              </a:extLst>
            </p:cNvPr>
            <p:cNvSpPr/>
            <p:nvPr/>
          </p:nvSpPr>
          <p:spPr>
            <a:xfrm>
              <a:off x="5312479" y="3603267"/>
              <a:ext cx="1783726" cy="519117"/>
            </a:xfrm>
            <a:prstGeom prst="rect">
              <a:avLst/>
            </a:prstGeom>
          </p:spPr>
          <p:txBody>
            <a:bodyPr wrap="square">
              <a:spAutoFit/>
            </a:bodyPr>
            <a:lstStyle/>
            <a:p>
              <a:pPr algn="ctr" eaLnBrk="1" hangingPunct="1">
                <a:lnSpc>
                  <a:spcPts val="1400"/>
                </a:lnSpc>
                <a:defRPr/>
              </a:pPr>
              <a:r>
                <a:rPr lang="en-US" b="1" kern="0" dirty="0">
                  <a:solidFill>
                    <a:srgbClr val="0000FF"/>
                  </a:solidFill>
                  <a:latin typeface="Calibri" pitchFamily="34" charset="0"/>
                  <a:cs typeface="Arial" charset="0"/>
                </a:rPr>
                <a:t>Power dist. after diamond</a:t>
              </a:r>
            </a:p>
          </p:txBody>
        </p:sp>
        <p:sp>
          <p:nvSpPr>
            <p:cNvPr id="15" name="TextBox 12">
              <a:extLst>
                <a:ext uri="{FF2B5EF4-FFF2-40B4-BE49-F238E27FC236}">
                  <a16:creationId xmlns:a16="http://schemas.microsoft.com/office/drawing/2014/main" id="{5F2C99CB-2619-21FD-560C-A06AB96198A3}"/>
                </a:ext>
              </a:extLst>
            </p:cNvPr>
            <p:cNvSpPr txBox="1"/>
            <p:nvPr/>
          </p:nvSpPr>
          <p:spPr>
            <a:xfrm>
              <a:off x="5606945" y="4703634"/>
              <a:ext cx="1790756" cy="511568"/>
            </a:xfrm>
            <a:prstGeom prst="rect">
              <a:avLst/>
            </a:prstGeom>
            <a:noFill/>
          </p:spPr>
          <p:txBody>
            <a:bodyPr>
              <a:spAutoFit/>
            </a:bodyPr>
            <a:lstStyle/>
            <a:p>
              <a:pPr algn="r" eaLnBrk="1" hangingPunct="1">
                <a:lnSpc>
                  <a:spcPts val="1400"/>
                </a:lnSpc>
                <a:defRPr/>
              </a:pPr>
              <a:r>
                <a:rPr lang="en-US" sz="1600" b="1" kern="0" dirty="0">
                  <a:solidFill>
                    <a:srgbClr val="FF0000"/>
                  </a:solidFill>
                  <a:latin typeface="Calibri" pitchFamily="34" charset="0"/>
                  <a:cs typeface="Arial" charset="0"/>
                </a:rPr>
                <a:t>Monochromatic seed power</a:t>
              </a:r>
            </a:p>
          </p:txBody>
        </p:sp>
        <p:sp>
          <p:nvSpPr>
            <p:cNvPr id="16" name="TextBox 13">
              <a:extLst>
                <a:ext uri="{FF2B5EF4-FFF2-40B4-BE49-F238E27FC236}">
                  <a16:creationId xmlns:a16="http://schemas.microsoft.com/office/drawing/2014/main" id="{E77113C0-ADB2-BBFC-C0C8-F8E70FC518F5}"/>
                </a:ext>
              </a:extLst>
            </p:cNvPr>
            <p:cNvSpPr txBox="1"/>
            <p:nvPr/>
          </p:nvSpPr>
          <p:spPr>
            <a:xfrm>
              <a:off x="7786227" y="4042903"/>
              <a:ext cx="1281504" cy="615249"/>
            </a:xfrm>
            <a:prstGeom prst="rect">
              <a:avLst/>
            </a:prstGeom>
            <a:noFill/>
          </p:spPr>
          <p:txBody>
            <a:bodyPr wrap="square">
              <a:spAutoFit/>
            </a:bodyPr>
            <a:lstStyle/>
            <a:p>
              <a:pPr algn="ctr" eaLnBrk="1" hangingPunct="1">
                <a:lnSpc>
                  <a:spcPts val="1800"/>
                </a:lnSpc>
                <a:defRPr/>
              </a:pPr>
              <a:r>
                <a:rPr lang="en-US" sz="1600" b="1" kern="0" dirty="0">
                  <a:solidFill>
                    <a:srgbClr val="00FF00"/>
                  </a:solidFill>
                  <a:effectLst>
                    <a:outerShdw blurRad="38100" dist="38100" dir="2700000" algn="tl">
                      <a:srgbClr val="000000">
                        <a:alpha val="43137"/>
                      </a:srgbClr>
                    </a:outerShdw>
                  </a:effectLst>
                  <a:latin typeface="Calibri" pitchFamily="34" charset="0"/>
                  <a:cs typeface="Arial" charset="0"/>
                </a:rPr>
                <a:t>Wide-band power</a:t>
              </a:r>
            </a:p>
          </p:txBody>
        </p:sp>
        <p:cxnSp>
          <p:nvCxnSpPr>
            <p:cNvPr id="17" name="Straight Arrow Connector 14">
              <a:extLst>
                <a:ext uri="{FF2B5EF4-FFF2-40B4-BE49-F238E27FC236}">
                  <a16:creationId xmlns:a16="http://schemas.microsoft.com/office/drawing/2014/main" id="{759F2CF6-BA79-218F-1C24-95B2A6EB433C}"/>
                </a:ext>
              </a:extLst>
            </p:cNvPr>
            <p:cNvCxnSpPr>
              <a:cxnSpLocks noChangeShapeType="1"/>
            </p:cNvCxnSpPr>
            <p:nvPr/>
          </p:nvCxnSpPr>
          <p:spPr bwMode="auto">
            <a:xfrm rot="5400000">
              <a:off x="7827530" y="4663727"/>
              <a:ext cx="537087" cy="429670"/>
            </a:xfrm>
            <a:prstGeom prst="straightConnector1">
              <a:avLst/>
            </a:prstGeom>
            <a:noFill/>
            <a:ln w="19050"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18" name="TextBox 15">
              <a:extLst>
                <a:ext uri="{FF2B5EF4-FFF2-40B4-BE49-F238E27FC236}">
                  <a16:creationId xmlns:a16="http://schemas.microsoft.com/office/drawing/2014/main" id="{A6222E49-ABDD-4587-8E0E-9026DE9B45D6}"/>
                </a:ext>
              </a:extLst>
            </p:cNvPr>
            <p:cNvSpPr txBox="1"/>
            <p:nvPr/>
          </p:nvSpPr>
          <p:spPr>
            <a:xfrm>
              <a:off x="6715054" y="6210843"/>
              <a:ext cx="1354103" cy="375985"/>
            </a:xfrm>
            <a:prstGeom prst="rect">
              <a:avLst/>
            </a:prstGeom>
            <a:noFill/>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600" b="1" dirty="0">
                  <a:solidFill>
                    <a:srgbClr val="FF00FF"/>
                  </a:solidFill>
                  <a:latin typeface="Calibri" pitchFamily="34" charset="0"/>
                </a:rPr>
                <a:t>6 </a:t>
              </a:r>
              <a:r>
                <a:rPr lang="en-US" altLang="en-US" sz="1600" b="1" dirty="0">
                  <a:solidFill>
                    <a:srgbClr val="FF00FF"/>
                  </a:solidFill>
                  <a:latin typeface="Symbol" pitchFamily="18" charset="2"/>
                </a:rPr>
                <a:t>m</a:t>
              </a:r>
              <a:r>
                <a:rPr lang="en-US" altLang="en-US" sz="1600" b="1" dirty="0">
                  <a:solidFill>
                    <a:srgbClr val="FF00FF"/>
                  </a:solidFill>
                  <a:latin typeface="Calibri" pitchFamily="34" charset="0"/>
                </a:rPr>
                <a:t>m </a:t>
              </a:r>
              <a:r>
                <a:rPr lang="en-US" altLang="en-US" sz="1600" b="1" dirty="0">
                  <a:solidFill>
                    <a:srgbClr val="FF00FF"/>
                  </a:solidFill>
                  <a:latin typeface="Calibri" pitchFamily="34" charset="0"/>
                  <a:sym typeface="Symbol" pitchFamily="18" charset="2"/>
                </a:rPr>
                <a:t></a:t>
              </a:r>
              <a:r>
                <a:rPr lang="en-US" altLang="en-US" sz="1600" b="1" dirty="0">
                  <a:solidFill>
                    <a:srgbClr val="FF00FF"/>
                  </a:solidFill>
                  <a:latin typeface="Calibri" pitchFamily="34" charset="0"/>
                </a:rPr>
                <a:t> 20 fs</a:t>
              </a:r>
              <a:endParaRPr lang="en-US" altLang="en-US" sz="1600" b="1" baseline="30000" dirty="0">
                <a:solidFill>
                  <a:srgbClr val="FF00FF"/>
                </a:solidFill>
                <a:latin typeface="Calibri" pitchFamily="34" charset="0"/>
              </a:endParaRPr>
            </a:p>
          </p:txBody>
        </p:sp>
        <p:cxnSp>
          <p:nvCxnSpPr>
            <p:cNvPr id="19" name="Straight Arrow Connector 18">
              <a:extLst>
                <a:ext uri="{FF2B5EF4-FFF2-40B4-BE49-F238E27FC236}">
                  <a16:creationId xmlns:a16="http://schemas.microsoft.com/office/drawing/2014/main" id="{EE9085C0-C34C-8BD6-8148-5734E464C653}"/>
                </a:ext>
              </a:extLst>
            </p:cNvPr>
            <p:cNvCxnSpPr>
              <a:cxnSpLocks noChangeShapeType="1"/>
            </p:cNvCxnSpPr>
            <p:nvPr/>
          </p:nvCxnSpPr>
          <p:spPr bwMode="auto">
            <a:xfrm>
              <a:off x="6786103" y="6195245"/>
              <a:ext cx="1074174" cy="1865"/>
            </a:xfrm>
            <a:prstGeom prst="straightConnector1">
              <a:avLst/>
            </a:prstGeom>
            <a:noFill/>
            <a:ln w="28575" algn="ctr">
              <a:solidFill>
                <a:srgbClr val="FF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AD803033-7359-2298-83E2-7215DBC33ABE}"/>
                </a:ext>
              </a:extLst>
            </p:cNvPr>
            <p:cNvCxnSpPr>
              <a:cxnSpLocks noChangeShapeType="1"/>
            </p:cNvCxnSpPr>
            <p:nvPr/>
          </p:nvCxnSpPr>
          <p:spPr bwMode="auto">
            <a:xfrm rot="16200000" flipV="1">
              <a:off x="5781745" y="5952735"/>
              <a:ext cx="537088" cy="5"/>
            </a:xfrm>
            <a:prstGeom prst="straightConnector1">
              <a:avLst/>
            </a:prstGeom>
            <a:noFill/>
            <a:ln w="28575" algn="ctr">
              <a:solidFill>
                <a:srgbClr val="FF00FF"/>
              </a:solidFill>
              <a:round/>
              <a:headEnd type="arrow" w="med" len="med"/>
              <a:tailEnd type="arrow" w="med" len="med"/>
            </a:ln>
            <a:extLst>
              <a:ext uri="{909E8E84-426E-40DD-AFC4-6F175D3DCCD1}">
                <a14:hiddenFill xmlns:a14="http://schemas.microsoft.com/office/drawing/2010/main">
                  <a:noFill/>
                </a14:hiddenFill>
              </a:ext>
            </a:extLst>
          </p:spPr>
        </p:cxnSp>
        <p:sp>
          <p:nvSpPr>
            <p:cNvPr id="21" name="TextBox 20">
              <a:extLst>
                <a:ext uri="{FF2B5EF4-FFF2-40B4-BE49-F238E27FC236}">
                  <a16:creationId xmlns:a16="http://schemas.microsoft.com/office/drawing/2014/main" id="{76D0DE34-8996-48B0-6E84-98E1BE93D2FB}"/>
                </a:ext>
              </a:extLst>
            </p:cNvPr>
            <p:cNvSpPr txBox="1"/>
            <p:nvPr/>
          </p:nvSpPr>
          <p:spPr>
            <a:xfrm>
              <a:off x="5305172" y="5790146"/>
              <a:ext cx="773915" cy="375985"/>
            </a:xfrm>
            <a:prstGeom prst="rect">
              <a:avLst/>
            </a:prstGeom>
            <a:noFill/>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600" b="1" dirty="0">
                  <a:solidFill>
                    <a:srgbClr val="FF00FF"/>
                  </a:solidFill>
                  <a:latin typeface="Calibri" pitchFamily="34" charset="0"/>
                </a:rPr>
                <a:t>5 MW</a:t>
              </a:r>
              <a:endParaRPr lang="en-US" altLang="en-US" sz="1600" b="1" baseline="30000" dirty="0">
                <a:solidFill>
                  <a:srgbClr val="FF00FF"/>
                </a:solidFill>
                <a:latin typeface="Calibri" pitchFamily="34" charset="0"/>
              </a:endParaRPr>
            </a:p>
          </p:txBody>
        </p:sp>
        <p:cxnSp>
          <p:nvCxnSpPr>
            <p:cNvPr id="22" name="Straight Arrow Connector 23">
              <a:extLst>
                <a:ext uri="{FF2B5EF4-FFF2-40B4-BE49-F238E27FC236}">
                  <a16:creationId xmlns:a16="http://schemas.microsoft.com/office/drawing/2014/main" id="{6CC3405A-68CE-A439-DC33-4726413C4BB6}"/>
                </a:ext>
              </a:extLst>
            </p:cNvPr>
            <p:cNvCxnSpPr>
              <a:cxnSpLocks noChangeShapeType="1"/>
            </p:cNvCxnSpPr>
            <p:nvPr/>
          </p:nvCxnSpPr>
          <p:spPr bwMode="auto">
            <a:xfrm rot="16200000" flipH="1">
              <a:off x="6387251" y="5244251"/>
              <a:ext cx="408097" cy="228601"/>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3" name="TextBox 24">
            <a:extLst>
              <a:ext uri="{FF2B5EF4-FFF2-40B4-BE49-F238E27FC236}">
                <a16:creationId xmlns:a16="http://schemas.microsoft.com/office/drawing/2014/main" id="{FA4822C7-BF59-7C22-DA09-BEA534490B6E}"/>
              </a:ext>
            </a:extLst>
          </p:cNvPr>
          <p:cNvSpPr txBox="1"/>
          <p:nvPr/>
        </p:nvSpPr>
        <p:spPr>
          <a:xfrm>
            <a:off x="8660513" y="4261160"/>
            <a:ext cx="1884753" cy="1938992"/>
          </a:xfrm>
          <a:prstGeom prst="rect">
            <a:avLst/>
          </a:prstGeom>
          <a:noFill/>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ts val="2400"/>
              </a:lnSpc>
              <a:defRPr/>
            </a:pPr>
            <a:r>
              <a:rPr lang="en-US" altLang="en-US" sz="1600" dirty="0">
                <a:solidFill>
                  <a:srgbClr val="FF0000"/>
                </a:solidFill>
                <a:latin typeface="微软雅黑" panose="020B0503020204020204" pitchFamily="34" charset="-122"/>
                <a:ea typeface="微软雅黑" panose="020B0503020204020204" pitchFamily="34" charset="-122"/>
              </a:rPr>
              <a:t>Self-seeding of 1mm </a:t>
            </a:r>
            <a:r>
              <a:rPr lang="en-US" altLang="zh-CN" sz="1600" dirty="0">
                <a:solidFill>
                  <a:srgbClr val="FF0000"/>
                </a:solidFill>
                <a:latin typeface="微软雅黑" panose="020B0503020204020204" pitchFamily="34" charset="-122"/>
                <a:ea typeface="微软雅黑" panose="020B0503020204020204" pitchFamily="34" charset="-122"/>
                <a:cs typeface="Times New Roman" pitchFamily="18" charset="0"/>
              </a:rPr>
              <a:t>electron bunch</a:t>
            </a:r>
            <a:r>
              <a:rPr lang="en-US" altLang="en-US" sz="1600" dirty="0">
                <a:solidFill>
                  <a:srgbClr val="FF0000"/>
                </a:solidFill>
                <a:latin typeface="微软雅黑" panose="020B0503020204020204" pitchFamily="34" charset="-122"/>
                <a:ea typeface="微软雅黑" panose="020B0503020204020204" pitchFamily="34" charset="-122"/>
              </a:rPr>
              <a:t> at </a:t>
            </a:r>
            <a:r>
              <a:rPr lang="en-US" altLang="zh-CN" sz="1600" dirty="0">
                <a:solidFill>
                  <a:srgbClr val="FF0000"/>
                </a:solidFill>
                <a:latin typeface="微软雅黑" panose="020B0503020204020204" pitchFamily="34" charset="-122"/>
                <a:ea typeface="微软雅黑" panose="020B0503020204020204" pitchFamily="34" charset="-122"/>
              </a:rPr>
              <a:t>0.15nm</a:t>
            </a:r>
            <a:r>
              <a:rPr lang="en-US" altLang="en-US" sz="1600" dirty="0">
                <a:solidFill>
                  <a:srgbClr val="FF0000"/>
                </a:solidFill>
                <a:latin typeface="微软雅黑" panose="020B0503020204020204" pitchFamily="34" charset="-122"/>
                <a:ea typeface="微软雅黑" panose="020B0503020204020204" pitchFamily="34" charset="-122"/>
              </a:rPr>
              <a:t> yields </a:t>
            </a:r>
            <a:r>
              <a:rPr lang="en-US" altLang="en-US" sz="1600" b="1" dirty="0">
                <a:solidFill>
                  <a:srgbClr val="FF0000"/>
                </a:solidFill>
                <a:latin typeface="微软雅黑" panose="020B0503020204020204" pitchFamily="34" charset="-122"/>
                <a:ea typeface="微软雅黑" panose="020B0503020204020204" pitchFamily="34" charset="-122"/>
              </a:rPr>
              <a:t>10</a:t>
            </a:r>
            <a:r>
              <a:rPr lang="en-US" altLang="en-US" sz="1600" b="1" baseline="30000" dirty="0">
                <a:solidFill>
                  <a:srgbClr val="FF0000"/>
                </a:solidFill>
                <a:latin typeface="微软雅黑" panose="020B0503020204020204" pitchFamily="34" charset="-122"/>
                <a:ea typeface="微软雅黑" panose="020B0503020204020204" pitchFamily="34" charset="-122"/>
              </a:rPr>
              <a:t>-4</a:t>
            </a:r>
            <a:r>
              <a:rPr lang="en-US" altLang="en-US" sz="1600" b="1" dirty="0">
                <a:solidFill>
                  <a:srgbClr val="FF0000"/>
                </a:solidFill>
                <a:latin typeface="微软雅黑" panose="020B0503020204020204" pitchFamily="34" charset="-122"/>
                <a:ea typeface="微软雅黑" panose="020B0503020204020204" pitchFamily="34" charset="-122"/>
              </a:rPr>
              <a:t> BW </a:t>
            </a:r>
            <a:r>
              <a:rPr lang="en-US" altLang="en-US" sz="1600" dirty="0">
                <a:solidFill>
                  <a:srgbClr val="FF0000"/>
                </a:solidFill>
                <a:latin typeface="微软雅黑" panose="020B0503020204020204" pitchFamily="34" charset="-122"/>
                <a:ea typeface="微软雅黑" panose="020B0503020204020204" pitchFamily="34" charset="-122"/>
              </a:rPr>
              <a:t>with low charge mode</a:t>
            </a:r>
          </a:p>
        </p:txBody>
      </p:sp>
      <p:sp>
        <p:nvSpPr>
          <p:cNvPr id="24" name="TextBox 29">
            <a:extLst>
              <a:ext uri="{FF2B5EF4-FFF2-40B4-BE49-F238E27FC236}">
                <a16:creationId xmlns:a16="http://schemas.microsoft.com/office/drawing/2014/main" id="{56EC5B0C-B514-323F-B501-20717761CE57}"/>
              </a:ext>
            </a:extLst>
          </p:cNvPr>
          <p:cNvSpPr txBox="1"/>
          <p:nvPr/>
        </p:nvSpPr>
        <p:spPr>
          <a:xfrm>
            <a:off x="4113212" y="4939574"/>
            <a:ext cx="914400" cy="308226"/>
          </a:xfrm>
          <a:prstGeom prst="rect">
            <a:avLst/>
          </a:prstGeom>
          <a:noFill/>
        </p:spPr>
        <p:txBody>
          <a:bodyPr>
            <a:spAutoFit/>
          </a:bodyPr>
          <a:lstStyle/>
          <a:p>
            <a:pPr eaLnBrk="1" hangingPunct="1">
              <a:lnSpc>
                <a:spcPts val="1400"/>
              </a:lnSpc>
              <a:defRPr/>
            </a:pPr>
            <a:r>
              <a:rPr lang="en-US" sz="2400" b="1" kern="0" dirty="0">
                <a:solidFill>
                  <a:srgbClr val="FF0000"/>
                </a:solidFill>
                <a:latin typeface="Calibri" pitchFamily="34" charset="0"/>
                <a:cs typeface="Arial" charset="0"/>
              </a:rPr>
              <a:t>10</a:t>
            </a:r>
            <a:r>
              <a:rPr lang="en-US" sz="2400" b="1" kern="0" baseline="30000" dirty="0">
                <a:solidFill>
                  <a:srgbClr val="FF0000"/>
                </a:solidFill>
                <a:latin typeface="Symbol" pitchFamily="18" charset="2"/>
                <a:cs typeface="Arial" charset="0"/>
              </a:rPr>
              <a:t>-</a:t>
            </a:r>
            <a:r>
              <a:rPr lang="en-US" sz="2400" b="1" kern="0" baseline="30000" dirty="0">
                <a:solidFill>
                  <a:srgbClr val="FF0000"/>
                </a:solidFill>
                <a:latin typeface="Calibri" pitchFamily="34" charset="0"/>
                <a:cs typeface="Arial" charset="0"/>
              </a:rPr>
              <a:t>5</a:t>
            </a:r>
          </a:p>
        </p:txBody>
      </p:sp>
      <p:cxnSp>
        <p:nvCxnSpPr>
          <p:cNvPr id="25" name="Straight Arrow Connector 21">
            <a:extLst>
              <a:ext uri="{FF2B5EF4-FFF2-40B4-BE49-F238E27FC236}">
                <a16:creationId xmlns:a16="http://schemas.microsoft.com/office/drawing/2014/main" id="{5D107A8F-1A5B-5518-E008-28C2BA22F687}"/>
              </a:ext>
            </a:extLst>
          </p:cNvPr>
          <p:cNvCxnSpPr/>
          <p:nvPr/>
        </p:nvCxnSpPr>
        <p:spPr>
          <a:xfrm flipH="1">
            <a:off x="4494212" y="2086515"/>
            <a:ext cx="1219200" cy="2281237"/>
          </a:xfrm>
          <a:prstGeom prst="straightConnector1">
            <a:avLst/>
          </a:prstGeom>
          <a:ln w="19050">
            <a:solidFill>
              <a:srgbClr val="F6BB00"/>
            </a:solidFill>
            <a:prstDash val="dash"/>
            <a:tailEnd type="arrow"/>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42">
            <a:extLst>
              <a:ext uri="{FF2B5EF4-FFF2-40B4-BE49-F238E27FC236}">
                <a16:creationId xmlns:a16="http://schemas.microsoft.com/office/drawing/2014/main" id="{FF9C129C-83CC-9F97-0CBF-CBD80E7C2A08}"/>
              </a:ext>
            </a:extLst>
          </p:cNvPr>
          <p:cNvCxnSpPr/>
          <p:nvPr/>
        </p:nvCxnSpPr>
        <p:spPr>
          <a:xfrm>
            <a:off x="5713413" y="2086514"/>
            <a:ext cx="841375" cy="2093912"/>
          </a:xfrm>
          <a:prstGeom prst="straightConnector1">
            <a:avLst/>
          </a:prstGeom>
          <a:ln w="19050">
            <a:solidFill>
              <a:srgbClr val="F6BB00"/>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095FA99B-CB53-C70E-4BD9-41C090994641}"/>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64</a:t>
            </a:fld>
            <a:endParaRPr lang="zh-CN" altLang="en-US"/>
          </a:p>
        </p:txBody>
      </p:sp>
      <p:sp>
        <p:nvSpPr>
          <p:cNvPr id="27" name="文本框 26">
            <a:extLst>
              <a:ext uri="{FF2B5EF4-FFF2-40B4-BE49-F238E27FC236}">
                <a16:creationId xmlns:a16="http://schemas.microsoft.com/office/drawing/2014/main" id="{886F9D97-BFBF-E01C-965E-AEF4E69A4149}"/>
              </a:ext>
            </a:extLst>
          </p:cNvPr>
          <p:cNvSpPr txBox="1"/>
          <p:nvPr/>
        </p:nvSpPr>
        <p:spPr>
          <a:xfrm>
            <a:off x="29675" y="4322987"/>
            <a:ext cx="3546164" cy="400110"/>
          </a:xfrm>
          <a:prstGeom prst="rect">
            <a:avLst/>
          </a:prstGeom>
          <a:noFill/>
        </p:spPr>
        <p:txBody>
          <a:bodyPr wrap="none" rtlCol="0">
            <a:spAutoFit/>
          </a:bodyPr>
          <a:lstStyle/>
          <a:p>
            <a:r>
              <a:rPr lang="en-US" altLang="zh-CN" sz="2000" b="1" i="1" dirty="0">
                <a:solidFill>
                  <a:srgbClr val="C00000"/>
                </a:solidFill>
                <a:latin typeface="Times New Roman" panose="02020603050405020304" pitchFamily="18" charset="0"/>
                <a:cs typeface="Times New Roman" panose="02020603050405020304" pitchFamily="18" charset="0"/>
              </a:rPr>
              <a:t>Why is it FBD, other than BD ?</a:t>
            </a:r>
            <a:endParaRPr lang="zh-CN" altLang="en-US" sz="20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536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3F509D-53A9-5504-18A3-E08AB0CA7134}"/>
              </a:ext>
            </a:extLst>
          </p:cNvPr>
          <p:cNvSpPr>
            <a:spLocks noGrp="1"/>
          </p:cNvSpPr>
          <p:nvPr>
            <p:ph type="title"/>
          </p:nvPr>
        </p:nvSpPr>
        <p:spPr/>
        <p:txBody>
          <a:bodyPr/>
          <a:lstStyle/>
          <a:p>
            <a:r>
              <a:rPr lang="en-US" altLang="zh-CN" dirty="0"/>
              <a:t>How does HXRSS generate wake pulses</a:t>
            </a:r>
            <a:endParaRPr lang="zh-CN" altLang="en-US" dirty="0"/>
          </a:p>
        </p:txBody>
      </p:sp>
      <p:pic>
        <p:nvPicPr>
          <p:cNvPr id="4" name="图片 3">
            <a:extLst>
              <a:ext uri="{FF2B5EF4-FFF2-40B4-BE49-F238E27FC236}">
                <a16:creationId xmlns:a16="http://schemas.microsoft.com/office/drawing/2014/main" id="{0819A4FF-1717-0215-84E4-BE5BDB47DBEA}"/>
              </a:ext>
            </a:extLst>
          </p:cNvPr>
          <p:cNvPicPr>
            <a:picLocks noChangeAspect="1"/>
          </p:cNvPicPr>
          <p:nvPr/>
        </p:nvPicPr>
        <p:blipFill>
          <a:blip r:embed="rId2"/>
          <a:stretch>
            <a:fillRect/>
          </a:stretch>
        </p:blipFill>
        <p:spPr>
          <a:xfrm>
            <a:off x="1157925" y="1677820"/>
            <a:ext cx="9721089" cy="4517169"/>
          </a:xfrm>
          <a:prstGeom prst="rect">
            <a:avLst/>
          </a:prstGeom>
        </p:spPr>
      </p:pic>
      <p:cxnSp>
        <p:nvCxnSpPr>
          <p:cNvPr id="6" name="直接连接符 5">
            <a:extLst>
              <a:ext uri="{FF2B5EF4-FFF2-40B4-BE49-F238E27FC236}">
                <a16:creationId xmlns:a16="http://schemas.microsoft.com/office/drawing/2014/main" id="{C6D31262-26B1-8BA3-673A-77ADC33250F6}"/>
              </a:ext>
            </a:extLst>
          </p:cNvPr>
          <p:cNvCxnSpPr>
            <a:cxnSpLocks/>
          </p:cNvCxnSpPr>
          <p:nvPr/>
        </p:nvCxnSpPr>
        <p:spPr>
          <a:xfrm>
            <a:off x="7899919" y="5156719"/>
            <a:ext cx="2730759" cy="0"/>
          </a:xfrm>
          <a:prstGeom prst="line">
            <a:avLst/>
          </a:prstGeom>
        </p:spPr>
        <p:style>
          <a:lnRef idx="2">
            <a:schemeClr val="accent2"/>
          </a:lnRef>
          <a:fillRef idx="0">
            <a:schemeClr val="accent2"/>
          </a:fillRef>
          <a:effectRef idx="1">
            <a:schemeClr val="accent2"/>
          </a:effectRef>
          <a:fontRef idx="minor">
            <a:schemeClr val="tx1"/>
          </a:fontRef>
        </p:style>
      </p:cxnSp>
      <p:sp>
        <p:nvSpPr>
          <p:cNvPr id="3" name="灯片编号占位符 2">
            <a:extLst>
              <a:ext uri="{FF2B5EF4-FFF2-40B4-BE49-F238E27FC236}">
                <a16:creationId xmlns:a16="http://schemas.microsoft.com/office/drawing/2014/main" id="{3ECEDC0A-F654-B638-F603-985ECC89924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65</a:t>
            </a:fld>
            <a:endParaRPr lang="zh-CN" altLang="en-US"/>
          </a:p>
        </p:txBody>
      </p:sp>
    </p:spTree>
    <p:extLst>
      <p:ext uri="{BB962C8B-B14F-4D97-AF65-F5344CB8AC3E}">
        <p14:creationId xmlns:p14="http://schemas.microsoft.com/office/powerpoint/2010/main" val="482453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5071EB-1E0A-FA79-1EE7-8EC962661FDB}"/>
              </a:ext>
            </a:extLst>
          </p:cNvPr>
          <p:cNvSpPr>
            <a:spLocks noGrp="1"/>
          </p:cNvSpPr>
          <p:nvPr>
            <p:ph type="title"/>
          </p:nvPr>
        </p:nvSpPr>
        <p:spPr/>
        <p:txBody>
          <a:bodyPr/>
          <a:lstStyle/>
          <a:p>
            <a:r>
              <a:rPr lang="en-US" altLang="zh-CN" dirty="0"/>
              <a:t>Bragg spectral response function</a:t>
            </a:r>
            <a:endParaRPr lang="zh-CN" altLang="en-US" dirty="0"/>
          </a:p>
        </p:txBody>
      </p:sp>
      <p:sp>
        <p:nvSpPr>
          <p:cNvPr id="3" name="内容占位符 2">
            <a:extLst>
              <a:ext uri="{FF2B5EF4-FFF2-40B4-BE49-F238E27FC236}">
                <a16:creationId xmlns:a16="http://schemas.microsoft.com/office/drawing/2014/main" id="{F04E0547-DA94-C2D5-6B82-EB77779AD21B}"/>
              </a:ext>
            </a:extLst>
          </p:cNvPr>
          <p:cNvSpPr>
            <a:spLocks noGrp="1"/>
          </p:cNvSpPr>
          <p:nvPr>
            <p:ph idx="1"/>
          </p:nvPr>
        </p:nvSpPr>
        <p:spPr/>
        <p:txBody>
          <a:bodyPr/>
          <a:lstStyle/>
          <a:p>
            <a:r>
              <a:rPr lang="en-US" altLang="zh-CN" dirty="0"/>
              <a:t>Monochromator: BD vs FBD</a:t>
            </a:r>
            <a:endParaRPr lang="zh-CN" altLang="en-US" dirty="0"/>
          </a:p>
        </p:txBody>
      </p:sp>
      <p:pic>
        <p:nvPicPr>
          <p:cNvPr id="4" name="图片 3">
            <a:extLst>
              <a:ext uri="{FF2B5EF4-FFF2-40B4-BE49-F238E27FC236}">
                <a16:creationId xmlns:a16="http://schemas.microsoft.com/office/drawing/2014/main" id="{0671196B-6AA5-8407-CB0C-BB0F8CD851AC}"/>
              </a:ext>
            </a:extLst>
          </p:cNvPr>
          <p:cNvPicPr>
            <a:picLocks noChangeAspect="1"/>
          </p:cNvPicPr>
          <p:nvPr/>
        </p:nvPicPr>
        <p:blipFill>
          <a:blip r:embed="rId2"/>
          <a:stretch>
            <a:fillRect/>
          </a:stretch>
        </p:blipFill>
        <p:spPr>
          <a:xfrm>
            <a:off x="1123249" y="1862717"/>
            <a:ext cx="9000000" cy="4263447"/>
          </a:xfrm>
          <a:prstGeom prst="rect">
            <a:avLst/>
          </a:prstGeom>
        </p:spPr>
      </p:pic>
      <p:pic>
        <p:nvPicPr>
          <p:cNvPr id="5" name="图片 4">
            <a:extLst>
              <a:ext uri="{FF2B5EF4-FFF2-40B4-BE49-F238E27FC236}">
                <a16:creationId xmlns:a16="http://schemas.microsoft.com/office/drawing/2014/main" id="{B52BA297-C2C1-72F4-C34D-6BD0A14819A6}"/>
              </a:ext>
            </a:extLst>
          </p:cNvPr>
          <p:cNvPicPr>
            <a:picLocks noChangeAspect="1"/>
          </p:cNvPicPr>
          <p:nvPr/>
        </p:nvPicPr>
        <p:blipFill>
          <a:blip r:embed="rId3"/>
          <a:stretch>
            <a:fillRect/>
          </a:stretch>
        </p:blipFill>
        <p:spPr>
          <a:xfrm>
            <a:off x="8441161" y="1533747"/>
            <a:ext cx="2848880" cy="2684303"/>
          </a:xfrm>
          <a:prstGeom prst="rect">
            <a:avLst/>
          </a:prstGeom>
        </p:spPr>
      </p:pic>
      <p:sp>
        <p:nvSpPr>
          <p:cNvPr id="6" name="灯片编号占位符 5">
            <a:extLst>
              <a:ext uri="{FF2B5EF4-FFF2-40B4-BE49-F238E27FC236}">
                <a16:creationId xmlns:a16="http://schemas.microsoft.com/office/drawing/2014/main" id="{479AB8D2-AFFA-C29F-9E58-2AC7D7442AC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66</a:t>
            </a:fld>
            <a:endParaRPr lang="zh-CN" altLang="en-US"/>
          </a:p>
        </p:txBody>
      </p:sp>
    </p:spTree>
    <p:extLst>
      <p:ext uri="{BB962C8B-B14F-4D97-AF65-F5344CB8AC3E}">
        <p14:creationId xmlns:p14="http://schemas.microsoft.com/office/powerpoint/2010/main" val="699273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53E649-AAB5-8EBF-E614-7BFEECCF6A64}"/>
              </a:ext>
            </a:extLst>
          </p:cNvPr>
          <p:cNvSpPr>
            <a:spLocks noGrp="1"/>
          </p:cNvSpPr>
          <p:nvPr>
            <p:ph type="title"/>
          </p:nvPr>
        </p:nvSpPr>
        <p:spPr/>
        <p:txBody>
          <a:bodyPr/>
          <a:lstStyle/>
          <a:p>
            <a:r>
              <a:rPr lang="en-US" altLang="zh-CN" dirty="0"/>
              <a:t>(Reflected) Bragg Diffraction</a:t>
            </a:r>
            <a:endParaRPr lang="zh-CN" altLang="en-US" dirty="0"/>
          </a:p>
        </p:txBody>
      </p:sp>
      <p:sp>
        <p:nvSpPr>
          <p:cNvPr id="3" name="内容占位符 2">
            <a:extLst>
              <a:ext uri="{FF2B5EF4-FFF2-40B4-BE49-F238E27FC236}">
                <a16:creationId xmlns:a16="http://schemas.microsoft.com/office/drawing/2014/main" id="{DAE63CB0-01D4-32D7-B688-F2EFC45D68E3}"/>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E4E47488-0CA5-10C7-3A60-2292E62FB57A}"/>
              </a:ext>
            </a:extLst>
          </p:cNvPr>
          <p:cNvPicPr>
            <a:picLocks noChangeAspect="1"/>
          </p:cNvPicPr>
          <p:nvPr/>
        </p:nvPicPr>
        <p:blipFill>
          <a:blip r:embed="rId2"/>
          <a:stretch>
            <a:fillRect/>
          </a:stretch>
        </p:blipFill>
        <p:spPr>
          <a:xfrm>
            <a:off x="500416" y="1371600"/>
            <a:ext cx="11259961" cy="5030037"/>
          </a:xfrm>
          <a:prstGeom prst="rect">
            <a:avLst/>
          </a:prstGeom>
        </p:spPr>
      </p:pic>
      <p:sp>
        <p:nvSpPr>
          <p:cNvPr id="5" name="灯片编号占位符 4">
            <a:extLst>
              <a:ext uri="{FF2B5EF4-FFF2-40B4-BE49-F238E27FC236}">
                <a16:creationId xmlns:a16="http://schemas.microsoft.com/office/drawing/2014/main" id="{EC611073-1656-84F7-3817-5077BCCCD301}"/>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67</a:t>
            </a:fld>
            <a:endParaRPr lang="zh-CN" altLang="en-US"/>
          </a:p>
        </p:txBody>
      </p:sp>
    </p:spTree>
    <p:extLst>
      <p:ext uri="{BB962C8B-B14F-4D97-AF65-F5344CB8AC3E}">
        <p14:creationId xmlns:p14="http://schemas.microsoft.com/office/powerpoint/2010/main" val="295278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1BBFFE-AC3F-AF06-C23F-66474AE4660F}"/>
              </a:ext>
            </a:extLst>
          </p:cNvPr>
          <p:cNvSpPr>
            <a:spLocks noGrp="1"/>
          </p:cNvSpPr>
          <p:nvPr>
            <p:ph type="title"/>
          </p:nvPr>
        </p:nvSpPr>
        <p:spPr/>
        <p:txBody>
          <a:bodyPr/>
          <a:lstStyle/>
          <a:p>
            <a:r>
              <a:rPr lang="en-US" altLang="zh-CN" dirty="0"/>
              <a:t>Forward Bragg Diffraction</a:t>
            </a:r>
            <a:endParaRPr lang="zh-CN" altLang="en-US" dirty="0"/>
          </a:p>
        </p:txBody>
      </p:sp>
      <p:sp>
        <p:nvSpPr>
          <p:cNvPr id="3" name="内容占位符 2">
            <a:extLst>
              <a:ext uri="{FF2B5EF4-FFF2-40B4-BE49-F238E27FC236}">
                <a16:creationId xmlns:a16="http://schemas.microsoft.com/office/drawing/2014/main" id="{41A6456E-2F06-119F-855B-FA100961F58C}"/>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F2A7D462-F2EC-0A60-0561-09A66B5D676C}"/>
              </a:ext>
            </a:extLst>
          </p:cNvPr>
          <p:cNvPicPr>
            <a:picLocks noChangeAspect="1"/>
          </p:cNvPicPr>
          <p:nvPr/>
        </p:nvPicPr>
        <p:blipFill>
          <a:blip r:embed="rId2"/>
          <a:stretch>
            <a:fillRect/>
          </a:stretch>
        </p:blipFill>
        <p:spPr>
          <a:xfrm>
            <a:off x="531073" y="1378826"/>
            <a:ext cx="11112831" cy="4994678"/>
          </a:xfrm>
          <a:prstGeom prst="rect">
            <a:avLst/>
          </a:prstGeom>
        </p:spPr>
      </p:pic>
      <p:sp>
        <p:nvSpPr>
          <p:cNvPr id="5" name="灯片编号占位符 4">
            <a:extLst>
              <a:ext uri="{FF2B5EF4-FFF2-40B4-BE49-F238E27FC236}">
                <a16:creationId xmlns:a16="http://schemas.microsoft.com/office/drawing/2014/main" id="{AAD3588A-AB42-56E2-A2D9-B4F670AAC2B3}"/>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68</a:t>
            </a:fld>
            <a:endParaRPr lang="zh-CN" altLang="en-US"/>
          </a:p>
        </p:txBody>
      </p:sp>
    </p:spTree>
    <p:extLst>
      <p:ext uri="{BB962C8B-B14F-4D97-AF65-F5344CB8AC3E}">
        <p14:creationId xmlns:p14="http://schemas.microsoft.com/office/powerpoint/2010/main" val="3718464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D4FBFD-6A02-2723-1687-0BEE63CB49BE}"/>
              </a:ext>
            </a:extLst>
          </p:cNvPr>
          <p:cNvSpPr>
            <a:spLocks noGrp="1"/>
          </p:cNvSpPr>
          <p:nvPr>
            <p:ph type="title"/>
          </p:nvPr>
        </p:nvSpPr>
        <p:spPr/>
        <p:txBody>
          <a:bodyPr/>
          <a:lstStyle/>
          <a:p>
            <a:r>
              <a:rPr lang="en-US" altLang="zh-CN" dirty="0"/>
              <a:t>Monochromatic wake pulses</a:t>
            </a:r>
            <a:endParaRPr lang="zh-CN" altLang="en-US" dirty="0"/>
          </a:p>
        </p:txBody>
      </p:sp>
      <p:pic>
        <p:nvPicPr>
          <p:cNvPr id="4" name="图片 3">
            <a:extLst>
              <a:ext uri="{FF2B5EF4-FFF2-40B4-BE49-F238E27FC236}">
                <a16:creationId xmlns:a16="http://schemas.microsoft.com/office/drawing/2014/main" id="{0FF479DC-9405-8C01-85DB-623F4BF609FB}"/>
              </a:ext>
            </a:extLst>
          </p:cNvPr>
          <p:cNvPicPr>
            <a:picLocks noChangeAspect="1"/>
          </p:cNvPicPr>
          <p:nvPr/>
        </p:nvPicPr>
        <p:blipFill>
          <a:blip r:embed="rId2"/>
          <a:stretch>
            <a:fillRect/>
          </a:stretch>
        </p:blipFill>
        <p:spPr>
          <a:xfrm>
            <a:off x="721247" y="1235076"/>
            <a:ext cx="10749506" cy="5105529"/>
          </a:xfrm>
          <a:prstGeom prst="rect">
            <a:avLst/>
          </a:prstGeom>
        </p:spPr>
      </p:pic>
      <p:sp>
        <p:nvSpPr>
          <p:cNvPr id="5" name="灯片编号占位符 4">
            <a:extLst>
              <a:ext uri="{FF2B5EF4-FFF2-40B4-BE49-F238E27FC236}">
                <a16:creationId xmlns:a16="http://schemas.microsoft.com/office/drawing/2014/main" id="{F88ABF15-C53F-3185-F398-837FD07AB6F2}"/>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69</a:t>
            </a:fld>
            <a:endParaRPr lang="zh-CN" altLang="en-US"/>
          </a:p>
        </p:txBody>
      </p:sp>
    </p:spTree>
    <p:extLst>
      <p:ext uri="{BB962C8B-B14F-4D97-AF65-F5344CB8AC3E}">
        <p14:creationId xmlns:p14="http://schemas.microsoft.com/office/powerpoint/2010/main" val="58766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8A169-9D66-A9EB-5707-3918E614BC69}"/>
              </a:ext>
            </a:extLst>
          </p:cNvPr>
          <p:cNvSpPr>
            <a:spLocks noGrp="1"/>
          </p:cNvSpPr>
          <p:nvPr>
            <p:ph type="title"/>
          </p:nvPr>
        </p:nvSpPr>
        <p:spPr/>
        <p:txBody>
          <a:bodyPr/>
          <a:lstStyle/>
          <a:p>
            <a:r>
              <a:rPr lang="en-US" altLang="zh-CN" dirty="0"/>
              <a:t>Basic FEL principle</a:t>
            </a:r>
            <a:endParaRPr lang="zh-CN" altLang="en-US" dirty="0"/>
          </a:p>
        </p:txBody>
      </p:sp>
      <p:sp>
        <p:nvSpPr>
          <p:cNvPr id="4" name="矩形 3">
            <a:extLst>
              <a:ext uri="{FF2B5EF4-FFF2-40B4-BE49-F238E27FC236}">
                <a16:creationId xmlns:a16="http://schemas.microsoft.com/office/drawing/2014/main" id="{52C8ECA2-D0E7-AF13-8AC8-C59A271408D5}"/>
              </a:ext>
            </a:extLst>
          </p:cNvPr>
          <p:cNvSpPr/>
          <p:nvPr/>
        </p:nvSpPr>
        <p:spPr>
          <a:xfrm>
            <a:off x="2313992" y="1632880"/>
            <a:ext cx="2077616" cy="83353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rPr>
              <a:t>Electron beam</a:t>
            </a:r>
            <a:endParaRPr lang="zh-CN" altLang="en-US" sz="2400" b="1" dirty="0">
              <a:solidFill>
                <a:schemeClr val="bg1"/>
              </a:solidFill>
            </a:endParaRPr>
          </a:p>
        </p:txBody>
      </p:sp>
      <p:sp>
        <p:nvSpPr>
          <p:cNvPr id="5" name="矩形 4">
            <a:extLst>
              <a:ext uri="{FF2B5EF4-FFF2-40B4-BE49-F238E27FC236}">
                <a16:creationId xmlns:a16="http://schemas.microsoft.com/office/drawing/2014/main" id="{15334525-C627-5710-6DD2-1927E78CD1C6}"/>
              </a:ext>
            </a:extLst>
          </p:cNvPr>
          <p:cNvSpPr/>
          <p:nvPr/>
        </p:nvSpPr>
        <p:spPr>
          <a:xfrm>
            <a:off x="7647994" y="1632880"/>
            <a:ext cx="2077616" cy="83353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rPr>
              <a:t>Light wave</a:t>
            </a:r>
            <a:endParaRPr lang="zh-CN" altLang="en-US" sz="2400" b="1" dirty="0">
              <a:solidFill>
                <a:schemeClr val="bg1"/>
              </a:solidFill>
            </a:endParaRPr>
          </a:p>
        </p:txBody>
      </p:sp>
      <p:cxnSp>
        <p:nvCxnSpPr>
          <p:cNvPr id="7" name="直接箭头连接符 6">
            <a:extLst>
              <a:ext uri="{FF2B5EF4-FFF2-40B4-BE49-F238E27FC236}">
                <a16:creationId xmlns:a16="http://schemas.microsoft.com/office/drawing/2014/main" id="{76CDA4BA-DA48-A9F6-4BF7-3A5CE05A9838}"/>
              </a:ext>
            </a:extLst>
          </p:cNvPr>
          <p:cNvCxnSpPr/>
          <p:nvPr/>
        </p:nvCxnSpPr>
        <p:spPr>
          <a:xfrm>
            <a:off x="4839478" y="1999884"/>
            <a:ext cx="2133600" cy="0"/>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8" name="文本框 7">
            <a:extLst>
              <a:ext uri="{FF2B5EF4-FFF2-40B4-BE49-F238E27FC236}">
                <a16:creationId xmlns:a16="http://schemas.microsoft.com/office/drawing/2014/main" id="{42B0E969-A04C-CB3A-DF0D-0D1481AC6D39}"/>
              </a:ext>
            </a:extLst>
          </p:cNvPr>
          <p:cNvSpPr txBox="1"/>
          <p:nvPr/>
        </p:nvSpPr>
        <p:spPr>
          <a:xfrm>
            <a:off x="5268685" y="1632880"/>
            <a:ext cx="1261884" cy="369332"/>
          </a:xfrm>
          <a:prstGeom prst="rect">
            <a:avLst/>
          </a:prstGeom>
          <a:noFill/>
          <a:ln>
            <a:noFill/>
          </a:ln>
        </p:spPr>
        <p:txBody>
          <a:bodyPr wrap="none" rtlCol="0">
            <a:spAutoFit/>
          </a:bodyPr>
          <a:lstStyle/>
          <a:p>
            <a:r>
              <a:rPr lang="en-US" altLang="zh-CN" dirty="0"/>
              <a:t>Interaction</a:t>
            </a:r>
            <a:endParaRPr lang="zh-CN" altLang="en-US" dirty="0"/>
          </a:p>
        </p:txBody>
      </p:sp>
      <p:sp>
        <p:nvSpPr>
          <p:cNvPr id="9" name="文本框 8">
            <a:extLst>
              <a:ext uri="{FF2B5EF4-FFF2-40B4-BE49-F238E27FC236}">
                <a16:creationId xmlns:a16="http://schemas.microsoft.com/office/drawing/2014/main" id="{8100F937-1A05-E086-9388-10506BB83321}"/>
              </a:ext>
            </a:extLst>
          </p:cNvPr>
          <p:cNvSpPr txBox="1"/>
          <p:nvPr/>
        </p:nvSpPr>
        <p:spPr>
          <a:xfrm>
            <a:off x="4909612" y="3149868"/>
            <a:ext cx="1980029" cy="369332"/>
          </a:xfrm>
          <a:prstGeom prst="rect">
            <a:avLst/>
          </a:prstGeom>
          <a:noFill/>
          <a:ln>
            <a:noFill/>
          </a:ln>
        </p:spPr>
        <p:txBody>
          <a:bodyPr wrap="none" rtlCol="0">
            <a:spAutoFit/>
          </a:bodyPr>
          <a:lstStyle/>
          <a:p>
            <a:r>
              <a:rPr lang="en-US" altLang="zh-CN" dirty="0"/>
              <a:t>Energy exchange</a:t>
            </a:r>
            <a:endParaRPr lang="zh-CN" altLang="en-US" dirty="0"/>
          </a:p>
        </p:txBody>
      </p:sp>
      <p:sp>
        <p:nvSpPr>
          <p:cNvPr id="10" name="矩形 9">
            <a:extLst>
              <a:ext uri="{FF2B5EF4-FFF2-40B4-BE49-F238E27FC236}">
                <a16:creationId xmlns:a16="http://schemas.microsoft.com/office/drawing/2014/main" id="{E561E41D-BAC7-4BA8-9690-8E3634BD7DF9}"/>
              </a:ext>
            </a:extLst>
          </p:cNvPr>
          <p:cNvSpPr/>
          <p:nvPr/>
        </p:nvSpPr>
        <p:spPr>
          <a:xfrm>
            <a:off x="2313992" y="3116122"/>
            <a:ext cx="2077616" cy="8335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t>Motion equation in undulator</a:t>
            </a:r>
            <a:endParaRPr lang="zh-CN" altLang="en-US" sz="2000" b="1" dirty="0"/>
          </a:p>
        </p:txBody>
      </p:sp>
      <p:sp>
        <p:nvSpPr>
          <p:cNvPr id="14" name="矩形 13">
            <a:extLst>
              <a:ext uri="{FF2B5EF4-FFF2-40B4-BE49-F238E27FC236}">
                <a16:creationId xmlns:a16="http://schemas.microsoft.com/office/drawing/2014/main" id="{A08B0E98-814D-CA9B-31E7-2303CE7949FD}"/>
              </a:ext>
            </a:extLst>
          </p:cNvPr>
          <p:cNvSpPr/>
          <p:nvPr/>
        </p:nvSpPr>
        <p:spPr>
          <a:xfrm>
            <a:off x="7647994" y="3116121"/>
            <a:ext cx="2077616" cy="8335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t>Electromagnetic field</a:t>
            </a:r>
            <a:endParaRPr lang="zh-CN" altLang="en-US" sz="2000" b="1" dirty="0"/>
          </a:p>
        </p:txBody>
      </p:sp>
      <p:cxnSp>
        <p:nvCxnSpPr>
          <p:cNvPr id="15" name="直接箭头连接符 14">
            <a:extLst>
              <a:ext uri="{FF2B5EF4-FFF2-40B4-BE49-F238E27FC236}">
                <a16:creationId xmlns:a16="http://schemas.microsoft.com/office/drawing/2014/main" id="{0493C05E-F559-758F-AF89-412F6ED7F39A}"/>
              </a:ext>
            </a:extLst>
          </p:cNvPr>
          <p:cNvCxnSpPr/>
          <p:nvPr/>
        </p:nvCxnSpPr>
        <p:spPr>
          <a:xfrm>
            <a:off x="4839478" y="3546429"/>
            <a:ext cx="2133600" cy="0"/>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16" name="箭头: 下 15">
            <a:extLst>
              <a:ext uri="{FF2B5EF4-FFF2-40B4-BE49-F238E27FC236}">
                <a16:creationId xmlns:a16="http://schemas.microsoft.com/office/drawing/2014/main" id="{B735F889-2E69-2D18-4A23-E22AA9847820}"/>
              </a:ext>
            </a:extLst>
          </p:cNvPr>
          <p:cNvSpPr/>
          <p:nvPr/>
        </p:nvSpPr>
        <p:spPr>
          <a:xfrm>
            <a:off x="2987040" y="2640926"/>
            <a:ext cx="554182" cy="37130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下 16">
            <a:extLst>
              <a:ext uri="{FF2B5EF4-FFF2-40B4-BE49-F238E27FC236}">
                <a16:creationId xmlns:a16="http://schemas.microsoft.com/office/drawing/2014/main" id="{FA0BBA31-5236-8954-659E-0656EC2E42D8}"/>
              </a:ext>
            </a:extLst>
          </p:cNvPr>
          <p:cNvSpPr/>
          <p:nvPr/>
        </p:nvSpPr>
        <p:spPr>
          <a:xfrm>
            <a:off x="8409711" y="2640926"/>
            <a:ext cx="554182" cy="37130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86E7C573-6E2D-FF14-81CA-C90BA1B7E5B7}"/>
              </a:ext>
            </a:extLst>
          </p:cNvPr>
          <p:cNvSpPr txBox="1"/>
          <p:nvPr/>
        </p:nvSpPr>
        <p:spPr>
          <a:xfrm>
            <a:off x="9725610" y="3361763"/>
            <a:ext cx="1967205" cy="369332"/>
          </a:xfrm>
          <a:prstGeom prst="rect">
            <a:avLst/>
          </a:prstGeom>
          <a:noFill/>
        </p:spPr>
        <p:txBody>
          <a:bodyPr wrap="none" rtlCol="0">
            <a:spAutoFit/>
          </a:bodyPr>
          <a:lstStyle/>
          <a:p>
            <a:r>
              <a:rPr lang="en-US" altLang="zh-CN" dirty="0"/>
              <a:t>Maxwell equation</a:t>
            </a:r>
            <a:endParaRPr lang="zh-CN" altLang="en-US" dirty="0"/>
          </a:p>
        </p:txBody>
      </p:sp>
      <p:sp>
        <p:nvSpPr>
          <p:cNvPr id="20" name="箭头: 下 19">
            <a:extLst>
              <a:ext uri="{FF2B5EF4-FFF2-40B4-BE49-F238E27FC236}">
                <a16:creationId xmlns:a16="http://schemas.microsoft.com/office/drawing/2014/main" id="{0616672E-39F2-7F0D-D6DD-450E20057C44}"/>
              </a:ext>
            </a:extLst>
          </p:cNvPr>
          <p:cNvSpPr/>
          <p:nvPr/>
        </p:nvSpPr>
        <p:spPr>
          <a:xfrm>
            <a:off x="5629186" y="3820376"/>
            <a:ext cx="554182" cy="37130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B408DC2A-74FD-CB1F-9640-50FC32973EF1}"/>
              </a:ext>
            </a:extLst>
          </p:cNvPr>
          <p:cNvSpPr txBox="1"/>
          <p:nvPr/>
        </p:nvSpPr>
        <p:spPr>
          <a:xfrm>
            <a:off x="3352800" y="4222885"/>
            <a:ext cx="5660524" cy="369332"/>
          </a:xfrm>
          <a:prstGeom prst="rect">
            <a:avLst/>
          </a:prstGeom>
          <a:noFill/>
          <a:ln>
            <a:solidFill>
              <a:srgbClr val="C00000"/>
            </a:solidFill>
          </a:ln>
        </p:spPr>
        <p:txBody>
          <a:bodyPr wrap="none" rtlCol="0">
            <a:spAutoFit/>
          </a:bodyPr>
          <a:lstStyle/>
          <a:p>
            <a:r>
              <a:rPr lang="en-US" altLang="zh-CN" dirty="0"/>
              <a:t>Stable energy exchange induces resonance condition</a:t>
            </a:r>
            <a:endParaRPr lang="zh-CN" altLang="en-US" dirty="0"/>
          </a:p>
        </p:txBody>
      </p:sp>
      <p:sp>
        <p:nvSpPr>
          <p:cNvPr id="22" name="箭头: 下 21">
            <a:extLst>
              <a:ext uri="{FF2B5EF4-FFF2-40B4-BE49-F238E27FC236}">
                <a16:creationId xmlns:a16="http://schemas.microsoft.com/office/drawing/2014/main" id="{E7520892-5EBA-F1F5-F410-B0EFDDFE3075}"/>
              </a:ext>
            </a:extLst>
          </p:cNvPr>
          <p:cNvSpPr/>
          <p:nvPr/>
        </p:nvSpPr>
        <p:spPr>
          <a:xfrm>
            <a:off x="5629186" y="4643329"/>
            <a:ext cx="554182" cy="37130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2953A805-83A2-1742-4142-984433C9B895}"/>
              </a:ext>
            </a:extLst>
          </p:cNvPr>
          <p:cNvSpPr/>
          <p:nvPr/>
        </p:nvSpPr>
        <p:spPr>
          <a:xfrm>
            <a:off x="3873955" y="5065744"/>
            <a:ext cx="4052092" cy="11566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zh-CN" sz="2000" b="1" dirty="0"/>
              <a:t>Electric field evolution</a:t>
            </a:r>
          </a:p>
          <a:p>
            <a:pPr marL="342900" indent="-342900">
              <a:buFont typeface="Arial" panose="020B0604020202020204" pitchFamily="34" charset="0"/>
              <a:buChar char="•"/>
            </a:pPr>
            <a:r>
              <a:rPr lang="en-US" altLang="zh-CN" sz="2000" b="1" dirty="0"/>
              <a:t>Energy evolution</a:t>
            </a:r>
          </a:p>
          <a:p>
            <a:pPr marL="342900" indent="-342900">
              <a:buFont typeface="Arial" panose="020B0604020202020204" pitchFamily="34" charset="0"/>
              <a:buChar char="•"/>
            </a:pPr>
            <a:r>
              <a:rPr lang="en-US" altLang="zh-CN" sz="2000" b="1" dirty="0"/>
              <a:t>Particle distribution evolution</a:t>
            </a:r>
            <a:endParaRPr lang="zh-CN" altLang="en-US" sz="2000" b="1" dirty="0"/>
          </a:p>
        </p:txBody>
      </p:sp>
      <p:sp>
        <p:nvSpPr>
          <p:cNvPr id="3" name="灯片编号占位符 2">
            <a:extLst>
              <a:ext uri="{FF2B5EF4-FFF2-40B4-BE49-F238E27FC236}">
                <a16:creationId xmlns:a16="http://schemas.microsoft.com/office/drawing/2014/main" id="{E1A31972-E6AE-08D8-54C8-B164EA1D0D5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a:t>
            </a:fld>
            <a:endParaRPr lang="zh-CN" altLang="en-US"/>
          </a:p>
        </p:txBody>
      </p:sp>
    </p:spTree>
    <p:extLst>
      <p:ext uri="{BB962C8B-B14F-4D97-AF65-F5344CB8AC3E}">
        <p14:creationId xmlns:p14="http://schemas.microsoft.com/office/powerpoint/2010/main" val="12828692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739EB0-FDEC-528E-DC5F-CA4900CFBE84}"/>
              </a:ext>
            </a:extLst>
          </p:cNvPr>
          <p:cNvSpPr>
            <a:spLocks noGrp="1"/>
          </p:cNvSpPr>
          <p:nvPr>
            <p:ph type="title"/>
          </p:nvPr>
        </p:nvSpPr>
        <p:spPr/>
        <p:txBody>
          <a:bodyPr/>
          <a:lstStyle/>
          <a:p>
            <a:r>
              <a:rPr lang="en-US" altLang="zh-CN" dirty="0"/>
              <a:t>Pathlength Delay &amp; Offset in a Chicane</a:t>
            </a:r>
            <a:endParaRPr lang="zh-CN" altLang="en-US" dirty="0"/>
          </a:p>
        </p:txBody>
      </p:sp>
      <p:pic>
        <p:nvPicPr>
          <p:cNvPr id="4" name="内容占位符 3">
            <a:extLst>
              <a:ext uri="{FF2B5EF4-FFF2-40B4-BE49-F238E27FC236}">
                <a16:creationId xmlns:a16="http://schemas.microsoft.com/office/drawing/2014/main" id="{F205B31C-22DB-2A45-1BDD-8E041EA5C456}"/>
              </a:ext>
            </a:extLst>
          </p:cNvPr>
          <p:cNvPicPr>
            <a:picLocks noGrp="1" noChangeAspect="1"/>
          </p:cNvPicPr>
          <p:nvPr>
            <p:ph idx="1"/>
          </p:nvPr>
        </p:nvPicPr>
        <p:blipFill>
          <a:blip r:embed="rId2"/>
          <a:stretch>
            <a:fillRect/>
          </a:stretch>
        </p:blipFill>
        <p:spPr>
          <a:xfrm>
            <a:off x="1280411" y="1489411"/>
            <a:ext cx="6525237" cy="1057846"/>
          </a:xfrm>
          <a:prstGeom prst="rect">
            <a:avLst/>
          </a:prstGeom>
        </p:spPr>
      </p:pic>
      <p:pic>
        <p:nvPicPr>
          <p:cNvPr id="5" name="图片 4">
            <a:extLst>
              <a:ext uri="{FF2B5EF4-FFF2-40B4-BE49-F238E27FC236}">
                <a16:creationId xmlns:a16="http://schemas.microsoft.com/office/drawing/2014/main" id="{0128C903-A023-4BF1-0472-ECCDF39262AD}"/>
              </a:ext>
            </a:extLst>
          </p:cNvPr>
          <p:cNvPicPr>
            <a:picLocks noChangeAspect="1"/>
          </p:cNvPicPr>
          <p:nvPr/>
        </p:nvPicPr>
        <p:blipFill>
          <a:blip r:embed="rId3"/>
          <a:stretch>
            <a:fillRect/>
          </a:stretch>
        </p:blipFill>
        <p:spPr>
          <a:xfrm>
            <a:off x="1712077" y="2607450"/>
            <a:ext cx="8720499" cy="3852000"/>
          </a:xfrm>
          <a:prstGeom prst="rect">
            <a:avLst/>
          </a:prstGeom>
        </p:spPr>
      </p:pic>
      <p:sp>
        <p:nvSpPr>
          <p:cNvPr id="3" name="灯片编号占位符 2">
            <a:extLst>
              <a:ext uri="{FF2B5EF4-FFF2-40B4-BE49-F238E27FC236}">
                <a16:creationId xmlns:a16="http://schemas.microsoft.com/office/drawing/2014/main" id="{A095443C-8C35-94BB-42BB-C080BF4D2370}"/>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70</a:t>
            </a:fld>
            <a:endParaRPr lang="zh-CN" altLang="en-US"/>
          </a:p>
        </p:txBody>
      </p:sp>
    </p:spTree>
    <p:extLst>
      <p:ext uri="{BB962C8B-B14F-4D97-AF65-F5344CB8AC3E}">
        <p14:creationId xmlns:p14="http://schemas.microsoft.com/office/powerpoint/2010/main" val="522134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4263F5-65C2-ABDC-AD7B-F12DF367C5CE}"/>
              </a:ext>
            </a:extLst>
          </p:cNvPr>
          <p:cNvSpPr>
            <a:spLocks noGrp="1"/>
          </p:cNvSpPr>
          <p:nvPr>
            <p:ph type="title"/>
          </p:nvPr>
        </p:nvSpPr>
        <p:spPr/>
        <p:txBody>
          <a:bodyPr/>
          <a:lstStyle/>
          <a:p>
            <a:r>
              <a:rPr lang="en-US" altLang="zh-CN" dirty="0"/>
              <a:t>HXRSS Spectral Brightness Enhancement</a:t>
            </a:r>
            <a:endParaRPr lang="zh-CN" altLang="en-US" dirty="0"/>
          </a:p>
        </p:txBody>
      </p:sp>
      <p:pic>
        <p:nvPicPr>
          <p:cNvPr id="18" name="图片 17">
            <a:extLst>
              <a:ext uri="{FF2B5EF4-FFF2-40B4-BE49-F238E27FC236}">
                <a16:creationId xmlns:a16="http://schemas.microsoft.com/office/drawing/2014/main" id="{D2917087-AD95-8E3F-4B51-8B8A2D2E208B}"/>
              </a:ext>
            </a:extLst>
          </p:cNvPr>
          <p:cNvPicPr>
            <a:picLocks noChangeAspect="1"/>
          </p:cNvPicPr>
          <p:nvPr/>
        </p:nvPicPr>
        <p:blipFill>
          <a:blip r:embed="rId2"/>
          <a:stretch>
            <a:fillRect/>
          </a:stretch>
        </p:blipFill>
        <p:spPr>
          <a:xfrm>
            <a:off x="104731" y="1409682"/>
            <a:ext cx="11982538" cy="4724435"/>
          </a:xfrm>
          <a:prstGeom prst="rect">
            <a:avLst/>
          </a:prstGeom>
        </p:spPr>
      </p:pic>
      <p:sp>
        <p:nvSpPr>
          <p:cNvPr id="3" name="灯片编号占位符 2">
            <a:extLst>
              <a:ext uri="{FF2B5EF4-FFF2-40B4-BE49-F238E27FC236}">
                <a16:creationId xmlns:a16="http://schemas.microsoft.com/office/drawing/2014/main" id="{3529462F-CAEB-99F8-E2B1-32AC2E65AC0D}"/>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71</a:t>
            </a:fld>
            <a:endParaRPr lang="zh-CN" altLang="en-US"/>
          </a:p>
        </p:txBody>
      </p:sp>
    </p:spTree>
    <p:extLst>
      <p:ext uri="{BB962C8B-B14F-4D97-AF65-F5344CB8AC3E}">
        <p14:creationId xmlns:p14="http://schemas.microsoft.com/office/powerpoint/2010/main" val="6341852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3DD0639-5C36-43DA-733D-F87713C00E5C}"/>
              </a:ext>
            </a:extLst>
          </p:cNvPr>
          <p:cNvSpPr>
            <a:spLocks noGrp="1"/>
          </p:cNvSpPr>
          <p:nvPr>
            <p:ph type="title"/>
          </p:nvPr>
        </p:nvSpPr>
        <p:spPr/>
        <p:txBody>
          <a:bodyPr/>
          <a:lstStyle/>
          <a:p>
            <a:r>
              <a:rPr lang="en-US" altLang="zh-CN" dirty="0"/>
              <a:t>Soft x-ray self-seeding</a:t>
            </a:r>
            <a:endParaRPr lang="zh-CN" altLang="en-US" dirty="0"/>
          </a:p>
        </p:txBody>
      </p:sp>
      <p:sp>
        <p:nvSpPr>
          <p:cNvPr id="6" name="内容占位符 5">
            <a:extLst>
              <a:ext uri="{FF2B5EF4-FFF2-40B4-BE49-F238E27FC236}">
                <a16:creationId xmlns:a16="http://schemas.microsoft.com/office/drawing/2014/main" id="{C84E01C9-1727-7EA4-189C-77636F4D760C}"/>
              </a:ext>
            </a:extLst>
          </p:cNvPr>
          <p:cNvSpPr>
            <a:spLocks noGrp="1"/>
          </p:cNvSpPr>
          <p:nvPr>
            <p:ph idx="1"/>
          </p:nvPr>
        </p:nvSpPr>
        <p:spPr>
          <a:xfrm>
            <a:off x="609600" y="4079552"/>
            <a:ext cx="10972800" cy="2046611"/>
          </a:xfrm>
        </p:spPr>
        <p:txBody>
          <a:bodyPr/>
          <a:lstStyle/>
          <a:p>
            <a:r>
              <a:rPr lang="en-US" altLang="zh-CN" dirty="0"/>
              <a:t>Soft x-ray region</a:t>
            </a:r>
          </a:p>
          <a:p>
            <a:r>
              <a:rPr lang="en-US" altLang="zh-CN" dirty="0"/>
              <a:t>Diffraction Grating: Resolution determines bandwidth</a:t>
            </a:r>
          </a:p>
          <a:p>
            <a:r>
              <a:rPr lang="en-US" altLang="zh-CN" dirty="0"/>
              <a:t>Optical system: </a:t>
            </a:r>
            <a:r>
              <a:rPr lang="en-US" altLang="zh-CN" dirty="0">
                <a:ea typeface="华文楷体" panose="02010600040101010101" pitchFamily="2" charset="-122"/>
              </a:rPr>
              <a:t>focusing and optical path return </a:t>
            </a:r>
          </a:p>
          <a:p>
            <a:r>
              <a:rPr lang="en-US" altLang="zh-CN" dirty="0">
                <a:ea typeface="华文楷体" panose="02010600040101010101" pitchFamily="2" charset="-122"/>
              </a:rPr>
              <a:t>Chicane: smear bunching, delay, offset</a:t>
            </a:r>
          </a:p>
          <a:p>
            <a:r>
              <a:rPr lang="en-US" altLang="zh-CN" dirty="0">
                <a:ea typeface="华文楷体" panose="02010600040101010101" pitchFamily="2" charset="-122"/>
              </a:rPr>
              <a:t>Complex system and unstable</a:t>
            </a:r>
            <a:endParaRPr lang="zh-CN" altLang="en-US" dirty="0"/>
          </a:p>
        </p:txBody>
      </p:sp>
      <p:pic>
        <p:nvPicPr>
          <p:cNvPr id="7" name="图片 6">
            <a:extLst>
              <a:ext uri="{FF2B5EF4-FFF2-40B4-BE49-F238E27FC236}">
                <a16:creationId xmlns:a16="http://schemas.microsoft.com/office/drawing/2014/main" id="{17E9D07D-BAF1-4993-6983-6137E9E542D1}"/>
              </a:ext>
            </a:extLst>
          </p:cNvPr>
          <p:cNvPicPr>
            <a:picLocks noChangeAspect="1"/>
          </p:cNvPicPr>
          <p:nvPr/>
        </p:nvPicPr>
        <p:blipFill>
          <a:blip r:embed="rId2"/>
          <a:stretch>
            <a:fillRect/>
          </a:stretch>
        </p:blipFill>
        <p:spPr>
          <a:xfrm>
            <a:off x="763490" y="1371600"/>
            <a:ext cx="10266667" cy="2571429"/>
          </a:xfrm>
          <a:prstGeom prst="rect">
            <a:avLst/>
          </a:prstGeom>
        </p:spPr>
      </p:pic>
      <p:sp>
        <p:nvSpPr>
          <p:cNvPr id="2" name="灯片编号占位符 1">
            <a:extLst>
              <a:ext uri="{FF2B5EF4-FFF2-40B4-BE49-F238E27FC236}">
                <a16:creationId xmlns:a16="http://schemas.microsoft.com/office/drawing/2014/main" id="{F823CF63-9D79-3D5A-27F2-92569A428C13}"/>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72</a:t>
            </a:fld>
            <a:endParaRPr lang="zh-CN" altLang="en-US"/>
          </a:p>
        </p:txBody>
      </p:sp>
    </p:spTree>
    <p:extLst>
      <p:ext uri="{BB962C8B-B14F-4D97-AF65-F5344CB8AC3E}">
        <p14:creationId xmlns:p14="http://schemas.microsoft.com/office/powerpoint/2010/main" val="2263254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7052767-230C-8AB0-DCBA-4FB892A413A3}"/>
              </a:ext>
            </a:extLst>
          </p:cNvPr>
          <p:cNvSpPr>
            <a:spLocks noGrp="1"/>
          </p:cNvSpPr>
          <p:nvPr>
            <p:ph type="title"/>
          </p:nvPr>
        </p:nvSpPr>
        <p:spPr/>
        <p:txBody>
          <a:bodyPr/>
          <a:lstStyle/>
          <a:p>
            <a:r>
              <a:rPr lang="en-US" altLang="zh-CN" dirty="0"/>
              <a:t>Cavity based XFEL</a:t>
            </a:r>
            <a:endParaRPr lang="zh-CN" altLang="en-US" dirty="0"/>
          </a:p>
        </p:txBody>
      </p:sp>
      <p:sp>
        <p:nvSpPr>
          <p:cNvPr id="3" name="灯片编号占位符 1">
            <a:extLst>
              <a:ext uri="{FF2B5EF4-FFF2-40B4-BE49-F238E27FC236}">
                <a16:creationId xmlns:a16="http://schemas.microsoft.com/office/drawing/2014/main" id="{0ED5F952-5A0B-B4D5-DE31-05AD8C9A67EF}"/>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73</a:t>
            </a:fld>
            <a:endParaRPr lang="zh-CN" altLang="en-US"/>
          </a:p>
        </p:txBody>
      </p:sp>
    </p:spTree>
    <p:extLst>
      <p:ext uri="{BB962C8B-B14F-4D97-AF65-F5344CB8AC3E}">
        <p14:creationId xmlns:p14="http://schemas.microsoft.com/office/powerpoint/2010/main" val="3644113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8BE416B-B5AB-10E4-4E0F-75A7D18D85FF}"/>
              </a:ext>
            </a:extLst>
          </p:cNvPr>
          <p:cNvSpPr>
            <a:spLocks noGrp="1"/>
          </p:cNvSpPr>
          <p:nvPr>
            <p:ph type="title"/>
          </p:nvPr>
        </p:nvSpPr>
        <p:spPr/>
        <p:txBody>
          <a:bodyPr/>
          <a:lstStyle/>
          <a:p>
            <a:r>
              <a:rPr lang="en-US" altLang="zh-CN" dirty="0"/>
              <a:t>Cavity based XFEL</a:t>
            </a:r>
            <a:endParaRPr lang="zh-CN" altLang="en-US" dirty="0"/>
          </a:p>
        </p:txBody>
      </p:sp>
      <p:sp>
        <p:nvSpPr>
          <p:cNvPr id="4" name="内容占位符 3">
            <a:extLst>
              <a:ext uri="{FF2B5EF4-FFF2-40B4-BE49-F238E27FC236}">
                <a16:creationId xmlns:a16="http://schemas.microsoft.com/office/drawing/2014/main" id="{C9058746-D43F-68C8-49E8-7969B23762CA}"/>
              </a:ext>
            </a:extLst>
          </p:cNvPr>
          <p:cNvSpPr>
            <a:spLocks noGrp="1"/>
          </p:cNvSpPr>
          <p:nvPr>
            <p:ph idx="1"/>
          </p:nvPr>
        </p:nvSpPr>
        <p:spPr>
          <a:xfrm>
            <a:off x="609600" y="1371600"/>
            <a:ext cx="5891213" cy="4754564"/>
          </a:xfrm>
        </p:spPr>
        <p:txBody>
          <a:bodyPr/>
          <a:lstStyle/>
          <a:p>
            <a:r>
              <a:rPr lang="en-US" altLang="zh-CN" dirty="0"/>
              <a:t>Originally, cavity-based FEL is used for </a:t>
            </a:r>
            <a:r>
              <a:rPr lang="en-US" altLang="zh-CN" b="1" dirty="0">
                <a:solidFill>
                  <a:srgbClr val="C00000"/>
                </a:solidFill>
              </a:rPr>
              <a:t>FELO</a:t>
            </a:r>
            <a:r>
              <a:rPr lang="en-US" altLang="zh-CN" dirty="0"/>
              <a:t> (low gain) in the range from infrared to THz FEL.</a:t>
            </a:r>
          </a:p>
          <a:p>
            <a:r>
              <a:rPr lang="en-US" altLang="zh-CN" dirty="0"/>
              <a:t>Recently, due to the development of crystallography, CBXFEL focus on X-ray regime.</a:t>
            </a:r>
          </a:p>
          <a:p>
            <a:r>
              <a:rPr lang="en-US" altLang="zh-CN" dirty="0"/>
              <a:t>Key:</a:t>
            </a:r>
            <a:r>
              <a:rPr lang="zh-CN" altLang="en-US" dirty="0"/>
              <a:t> </a:t>
            </a:r>
            <a:r>
              <a:rPr lang="en-US" altLang="zh-CN" dirty="0"/>
              <a:t>Bragg</a:t>
            </a:r>
            <a:r>
              <a:rPr lang="zh-CN" altLang="en-US" dirty="0"/>
              <a:t> </a:t>
            </a:r>
            <a:r>
              <a:rPr lang="en-US" altLang="zh-CN" dirty="0"/>
              <a:t>diffraction.</a:t>
            </a:r>
          </a:p>
          <a:p>
            <a:r>
              <a:rPr lang="en-US" altLang="zh-CN" dirty="0"/>
              <a:t>Cavity-based FELs include XFEL oscillators (XFELOs) and X-ray regenerative amplifier FELs (RAFELs).</a:t>
            </a:r>
          </a:p>
          <a:p>
            <a:r>
              <a:rPr lang="en-US" altLang="zh-CN" b="1" dirty="0">
                <a:solidFill>
                  <a:srgbClr val="C00000"/>
                </a:solidFill>
              </a:rPr>
              <a:t>XFELO: </a:t>
            </a:r>
            <a:r>
              <a:rPr lang="en-US" altLang="zh-CN" dirty="0"/>
              <a:t>Low gain regime, short undulator, low-quality electron beam, many passes</a:t>
            </a:r>
          </a:p>
          <a:p>
            <a:r>
              <a:rPr lang="en-US" altLang="zh-CN" b="1" dirty="0"/>
              <a:t>RAFEL: </a:t>
            </a:r>
            <a:r>
              <a:rPr lang="en-US" altLang="zh-CN" dirty="0"/>
              <a:t>High gain regime, long undulator, high-quality electron beam, a few passes</a:t>
            </a:r>
          </a:p>
          <a:p>
            <a:r>
              <a:rPr lang="en-US" altLang="zh-CN" dirty="0"/>
              <a:t>In fact, we usually refer to them as XFELO or CBXFEL collectively.</a:t>
            </a:r>
          </a:p>
          <a:p>
            <a:endParaRPr lang="zh-CN" altLang="en-US" dirty="0"/>
          </a:p>
        </p:txBody>
      </p:sp>
      <p:pic>
        <p:nvPicPr>
          <p:cNvPr id="5" name="图片 4">
            <a:extLst>
              <a:ext uri="{FF2B5EF4-FFF2-40B4-BE49-F238E27FC236}">
                <a16:creationId xmlns:a16="http://schemas.microsoft.com/office/drawing/2014/main" id="{B5375D12-451A-1780-1F3D-B945B707728C}"/>
              </a:ext>
            </a:extLst>
          </p:cNvPr>
          <p:cNvPicPr>
            <a:picLocks noChangeAspect="1"/>
          </p:cNvPicPr>
          <p:nvPr/>
        </p:nvPicPr>
        <p:blipFill>
          <a:blip r:embed="rId2"/>
          <a:stretch>
            <a:fillRect/>
          </a:stretch>
        </p:blipFill>
        <p:spPr>
          <a:xfrm>
            <a:off x="6751271" y="1524097"/>
            <a:ext cx="4952572" cy="3198105"/>
          </a:xfrm>
          <a:prstGeom prst="rect">
            <a:avLst/>
          </a:prstGeom>
        </p:spPr>
      </p:pic>
      <p:sp>
        <p:nvSpPr>
          <p:cNvPr id="6" name="文本框 5">
            <a:extLst>
              <a:ext uri="{FF2B5EF4-FFF2-40B4-BE49-F238E27FC236}">
                <a16:creationId xmlns:a16="http://schemas.microsoft.com/office/drawing/2014/main" id="{EED47434-8BEE-EBD1-027F-ADC27F95455E}"/>
              </a:ext>
            </a:extLst>
          </p:cNvPr>
          <p:cNvSpPr txBox="1"/>
          <p:nvPr/>
        </p:nvSpPr>
        <p:spPr>
          <a:xfrm>
            <a:off x="3207896" y="5941498"/>
            <a:ext cx="6019661" cy="369332"/>
          </a:xfrm>
          <a:prstGeom prst="rect">
            <a:avLst/>
          </a:prstGeom>
          <a:noFill/>
        </p:spPr>
        <p:txBody>
          <a:bodyPr wrap="none" rtlCol="0">
            <a:spAutoFit/>
          </a:bodyPr>
          <a:lstStyle/>
          <a:p>
            <a:r>
              <a:rPr lang="en-US" altLang="zh-CN" b="1" i="1" dirty="0">
                <a:solidFill>
                  <a:srgbClr val="C00000"/>
                </a:solidFill>
              </a:rPr>
              <a:t>XFELO demonstrated at European-XFEL in May, 2025</a:t>
            </a:r>
            <a:endParaRPr lang="zh-CN" altLang="en-US" b="1" i="1" dirty="0">
              <a:solidFill>
                <a:srgbClr val="C00000"/>
              </a:solidFill>
            </a:endParaRPr>
          </a:p>
        </p:txBody>
      </p:sp>
      <p:sp>
        <p:nvSpPr>
          <p:cNvPr id="2" name="灯片编号占位符 1">
            <a:extLst>
              <a:ext uri="{FF2B5EF4-FFF2-40B4-BE49-F238E27FC236}">
                <a16:creationId xmlns:a16="http://schemas.microsoft.com/office/drawing/2014/main" id="{956ECA01-BAFA-393E-7569-AE829879C367}"/>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74</a:t>
            </a:fld>
            <a:endParaRPr lang="zh-CN" altLang="en-US"/>
          </a:p>
        </p:txBody>
      </p:sp>
    </p:spTree>
    <p:extLst>
      <p:ext uri="{BB962C8B-B14F-4D97-AF65-F5344CB8AC3E}">
        <p14:creationId xmlns:p14="http://schemas.microsoft.com/office/powerpoint/2010/main" val="3702773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38B4A0-3EAD-E1C5-7B8A-0C9E1A71ED4D}"/>
              </a:ext>
            </a:extLst>
          </p:cNvPr>
          <p:cNvSpPr>
            <a:spLocks noGrp="1"/>
          </p:cNvSpPr>
          <p:nvPr>
            <p:ph type="title"/>
          </p:nvPr>
        </p:nvSpPr>
        <p:spPr/>
        <p:txBody>
          <a:bodyPr/>
          <a:lstStyle/>
          <a:p>
            <a:r>
              <a:rPr lang="en-US" altLang="zh-CN" dirty="0"/>
              <a:t>X-ray FEL Oscillators</a:t>
            </a:r>
            <a:endParaRPr lang="zh-CN" altLang="en-US" dirty="0"/>
          </a:p>
        </p:txBody>
      </p:sp>
      <p:pic>
        <p:nvPicPr>
          <p:cNvPr id="4" name="图片 3">
            <a:extLst>
              <a:ext uri="{FF2B5EF4-FFF2-40B4-BE49-F238E27FC236}">
                <a16:creationId xmlns:a16="http://schemas.microsoft.com/office/drawing/2014/main" id="{A1217CFE-8FC7-73DC-7019-0623FB834341}"/>
              </a:ext>
            </a:extLst>
          </p:cNvPr>
          <p:cNvPicPr>
            <a:picLocks noChangeAspect="1"/>
          </p:cNvPicPr>
          <p:nvPr/>
        </p:nvPicPr>
        <p:blipFill>
          <a:blip r:embed="rId2"/>
          <a:stretch>
            <a:fillRect/>
          </a:stretch>
        </p:blipFill>
        <p:spPr>
          <a:xfrm>
            <a:off x="542884" y="1497522"/>
            <a:ext cx="11106231" cy="4676809"/>
          </a:xfrm>
          <a:prstGeom prst="rect">
            <a:avLst/>
          </a:prstGeom>
        </p:spPr>
      </p:pic>
      <p:sp>
        <p:nvSpPr>
          <p:cNvPr id="3" name="灯片编号占位符 2">
            <a:extLst>
              <a:ext uri="{FF2B5EF4-FFF2-40B4-BE49-F238E27FC236}">
                <a16:creationId xmlns:a16="http://schemas.microsoft.com/office/drawing/2014/main" id="{CAC5EC46-3FAD-5B19-1ABE-F9B3AF288994}"/>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75</a:t>
            </a:fld>
            <a:endParaRPr lang="zh-CN" altLang="en-US"/>
          </a:p>
        </p:txBody>
      </p:sp>
    </p:spTree>
    <p:extLst>
      <p:ext uri="{BB962C8B-B14F-4D97-AF65-F5344CB8AC3E}">
        <p14:creationId xmlns:p14="http://schemas.microsoft.com/office/powerpoint/2010/main" val="1597844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49F255-E267-FD8C-01E8-F2EFB395F057}"/>
              </a:ext>
            </a:extLst>
          </p:cNvPr>
          <p:cNvSpPr>
            <a:spLocks noGrp="1"/>
          </p:cNvSpPr>
          <p:nvPr>
            <p:ph type="title"/>
          </p:nvPr>
        </p:nvSpPr>
        <p:spPr/>
        <p:txBody>
          <a:bodyPr/>
          <a:lstStyle/>
          <a:p>
            <a:r>
              <a:rPr lang="en-US" altLang="zh-CN" dirty="0"/>
              <a:t>Some detail about FELO</a:t>
            </a:r>
            <a:endParaRPr lang="zh-CN" altLang="en-US" dirty="0"/>
          </a:p>
        </p:txBody>
      </p:sp>
      <p:sp>
        <p:nvSpPr>
          <p:cNvPr id="4" name="灯片编号占位符 3">
            <a:extLst>
              <a:ext uri="{FF2B5EF4-FFF2-40B4-BE49-F238E27FC236}">
                <a16:creationId xmlns:a16="http://schemas.microsoft.com/office/drawing/2014/main" id="{FB7FD0E2-265C-DEE9-27B9-008929551C57}"/>
              </a:ext>
            </a:extLst>
          </p:cNvPr>
          <p:cNvSpPr>
            <a:spLocks noGrp="1"/>
          </p:cNvSpPr>
          <p:nvPr>
            <p:ph type="sldNum" sz="quarter" idx="12"/>
          </p:nvPr>
        </p:nvSpPr>
        <p:spPr/>
        <p:txBody>
          <a:bodyPr/>
          <a:lstStyle/>
          <a:p>
            <a:fld id="{DDAB8EDC-5247-4E96-93CC-002B17500A76}" type="slidenum">
              <a:rPr lang="zh-CN" altLang="en-US" smtClean="0"/>
              <a:pPr/>
              <a:t>76</a:t>
            </a:fld>
            <a:endParaRPr lang="zh-CN" altLang="en-US" dirty="0"/>
          </a:p>
        </p:txBody>
      </p:sp>
      <p:pic>
        <p:nvPicPr>
          <p:cNvPr id="5" name="图片 4">
            <a:extLst>
              <a:ext uri="{FF2B5EF4-FFF2-40B4-BE49-F238E27FC236}">
                <a16:creationId xmlns:a16="http://schemas.microsoft.com/office/drawing/2014/main" id="{1DA3C57B-3093-FBAB-1A25-9627636C3DEE}"/>
              </a:ext>
            </a:extLst>
          </p:cNvPr>
          <p:cNvPicPr>
            <a:picLocks noChangeAspect="1"/>
          </p:cNvPicPr>
          <p:nvPr/>
        </p:nvPicPr>
        <p:blipFill>
          <a:blip r:embed="rId2"/>
          <a:stretch>
            <a:fillRect/>
          </a:stretch>
        </p:blipFill>
        <p:spPr>
          <a:xfrm>
            <a:off x="902710" y="1521248"/>
            <a:ext cx="10155279" cy="4455268"/>
          </a:xfrm>
          <a:prstGeom prst="rect">
            <a:avLst/>
          </a:prstGeom>
        </p:spPr>
      </p:pic>
      <p:sp>
        <p:nvSpPr>
          <p:cNvPr id="7" name="矩形 6">
            <a:extLst>
              <a:ext uri="{FF2B5EF4-FFF2-40B4-BE49-F238E27FC236}">
                <a16:creationId xmlns:a16="http://schemas.microsoft.com/office/drawing/2014/main" id="{77C82CE7-EE56-4286-D504-21E500322935}"/>
              </a:ext>
            </a:extLst>
          </p:cNvPr>
          <p:cNvSpPr/>
          <p:nvPr/>
        </p:nvSpPr>
        <p:spPr>
          <a:xfrm>
            <a:off x="902710" y="1582208"/>
            <a:ext cx="3117949"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1</a:t>
            </a:r>
            <a:r>
              <a:rPr lang="en-US" altLang="zh-CN" sz="2000" b="1" dirty="0">
                <a:solidFill>
                  <a:schemeClr val="tx1"/>
                </a:solidFill>
                <a:latin typeface="Times New Roman" panose="02020603050405020304" pitchFamily="18" charset="0"/>
                <a:cs typeface="Times New Roman" panose="02020603050405020304" pitchFamily="18" charset="0"/>
              </a:rPr>
              <a:t>: spontaneous emission</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F52633E8-F506-0F33-400B-4855B381D647}"/>
              </a:ext>
            </a:extLst>
          </p:cNvPr>
          <p:cNvSpPr/>
          <p:nvPr/>
        </p:nvSpPr>
        <p:spPr>
          <a:xfrm>
            <a:off x="902710" y="2488988"/>
            <a:ext cx="3117949"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i</a:t>
            </a:r>
            <a:r>
              <a:rPr lang="en-US" altLang="zh-CN" sz="2000" b="1" dirty="0">
                <a:solidFill>
                  <a:schemeClr val="tx1"/>
                </a:solidFill>
                <a:latin typeface="Times New Roman" panose="02020603050405020304" pitchFamily="18" charset="0"/>
                <a:cs typeface="Times New Roman" panose="02020603050405020304" pitchFamily="18" charset="0"/>
              </a:rPr>
              <a:t>:</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7DA0F79C-6F86-0FE3-1B34-BA6374F5433D}"/>
              </a:ext>
            </a:extLst>
          </p:cNvPr>
          <p:cNvSpPr/>
          <p:nvPr/>
        </p:nvSpPr>
        <p:spPr>
          <a:xfrm>
            <a:off x="1526424" y="4232752"/>
            <a:ext cx="2129601"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m</a:t>
            </a:r>
            <a:r>
              <a:rPr lang="en-US" altLang="zh-CN" sz="2000" b="1" dirty="0">
                <a:solidFill>
                  <a:schemeClr val="tx1"/>
                </a:solidFill>
                <a:latin typeface="Times New Roman" panose="02020603050405020304" pitchFamily="18" charset="0"/>
                <a:cs typeface="Times New Roman" panose="02020603050405020304" pitchFamily="18" charset="0"/>
              </a:rPr>
              <a:t>’s intensity:</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22546753-4B52-60E2-0CF2-4731E48A10AC}"/>
              </a:ext>
            </a:extLst>
          </p:cNvPr>
          <p:cNvSpPr/>
          <p:nvPr/>
        </p:nvSpPr>
        <p:spPr>
          <a:xfrm>
            <a:off x="1302816" y="5275792"/>
            <a:ext cx="2576817"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i</a:t>
            </a:r>
            <a:r>
              <a:rPr lang="en-US" altLang="zh-CN" sz="2000" b="1" dirty="0">
                <a:solidFill>
                  <a:schemeClr val="tx1"/>
                </a:solidFill>
                <a:latin typeface="Times New Roman" panose="02020603050405020304" pitchFamily="18" charset="0"/>
                <a:cs typeface="Times New Roman" panose="02020603050405020304" pitchFamily="18" charset="0"/>
              </a:rPr>
              <a:t>’s net gain:</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0E97A205-EC88-EE5E-7F21-D31AFDBDFC6C}"/>
              </a:ext>
            </a:extLst>
          </p:cNvPr>
          <p:cNvSpPr/>
          <p:nvPr/>
        </p:nvSpPr>
        <p:spPr>
          <a:xfrm>
            <a:off x="8460179" y="1658408"/>
            <a:ext cx="3542281"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i</a:t>
            </a:r>
            <a:r>
              <a:rPr lang="en-US" altLang="zh-CN" sz="2000" b="1" dirty="0">
                <a:solidFill>
                  <a:schemeClr val="tx1"/>
                </a:solidFill>
                <a:latin typeface="Times New Roman" panose="02020603050405020304" pitchFamily="18" charset="0"/>
                <a:cs typeface="Times New Roman" panose="02020603050405020304" pitchFamily="18" charset="0"/>
              </a:rPr>
              <a:t>’s initial power intensity</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4133CB25-9198-D4E2-AB9F-351C1D7953BA}"/>
              </a:ext>
            </a:extLst>
          </p:cNvPr>
          <p:cNvSpPr/>
          <p:nvPr/>
        </p:nvSpPr>
        <p:spPr>
          <a:xfrm>
            <a:off x="8253070" y="2161328"/>
            <a:ext cx="3235673"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i</a:t>
            </a:r>
            <a:r>
              <a:rPr lang="en-US" altLang="zh-CN" sz="2000" b="1" dirty="0">
                <a:solidFill>
                  <a:schemeClr val="tx1"/>
                </a:solidFill>
                <a:latin typeface="Times New Roman" panose="02020603050405020304" pitchFamily="18" charset="0"/>
                <a:cs typeface="Times New Roman" panose="02020603050405020304" pitchFamily="18" charset="0"/>
              </a:rPr>
              <a:t>’s end power intensity</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80D09C2F-61BB-8B64-C315-73569E5DD096}"/>
              </a:ext>
            </a:extLst>
          </p:cNvPr>
          <p:cNvSpPr/>
          <p:nvPr/>
        </p:nvSpPr>
        <p:spPr>
          <a:xfrm>
            <a:off x="8307779" y="2706580"/>
            <a:ext cx="2340084"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i</a:t>
            </a:r>
            <a:r>
              <a:rPr lang="en-US" altLang="zh-CN" sz="2000" b="1" dirty="0">
                <a:solidFill>
                  <a:schemeClr val="tx1"/>
                </a:solidFill>
                <a:latin typeface="Times New Roman" panose="02020603050405020304" pitchFamily="18" charset="0"/>
                <a:cs typeface="Times New Roman" panose="02020603050405020304" pitchFamily="18" charset="0"/>
              </a:rPr>
              <a:t>’s power gain</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F90265D-4D78-2164-AD7C-0E8941E7BD02}"/>
              </a:ext>
            </a:extLst>
          </p:cNvPr>
          <p:cNvSpPr/>
          <p:nvPr/>
        </p:nvSpPr>
        <p:spPr>
          <a:xfrm>
            <a:off x="8341018" y="3169920"/>
            <a:ext cx="3147726" cy="518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Pass </a:t>
            </a:r>
            <a:r>
              <a:rPr lang="en-US" altLang="zh-CN" sz="2000" b="1" i="1" dirty="0">
                <a:solidFill>
                  <a:schemeClr val="tx1"/>
                </a:solidFill>
                <a:latin typeface="Times New Roman" panose="02020603050405020304" pitchFamily="18" charset="0"/>
                <a:cs typeface="Times New Roman" panose="02020603050405020304" pitchFamily="18" charset="0"/>
              </a:rPr>
              <a:t>i</a:t>
            </a:r>
            <a:r>
              <a:rPr lang="en-US" altLang="zh-CN" sz="2000" b="1" dirty="0">
                <a:solidFill>
                  <a:schemeClr val="tx1"/>
                </a:solidFill>
                <a:latin typeface="Times New Roman" panose="02020603050405020304" pitchFamily="18" charset="0"/>
                <a:cs typeface="Times New Roman" panose="02020603050405020304" pitchFamily="18" charset="0"/>
              </a:rPr>
              <a:t>’s cavity loss         </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7622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CB2D-6C45-1906-EAD4-28E267F2803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B33011C-4A5A-96B0-56F4-179BFFC6E8EB}"/>
              </a:ext>
            </a:extLst>
          </p:cNvPr>
          <p:cNvSpPr>
            <a:spLocks noGrp="1"/>
          </p:cNvSpPr>
          <p:nvPr>
            <p:ph type="title"/>
          </p:nvPr>
        </p:nvSpPr>
        <p:spPr/>
        <p:txBody>
          <a:bodyPr/>
          <a:lstStyle/>
          <a:p>
            <a:r>
              <a:rPr lang="en-US" altLang="zh-CN" dirty="0"/>
              <a:t>Some detail about FELO</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9A15706-30E3-F0C7-CA90-BABCDB4D4128}"/>
                  </a:ext>
                </a:extLst>
              </p:cNvPr>
              <p:cNvSpPr>
                <a:spLocks noGrp="1"/>
              </p:cNvSpPr>
              <p:nvPr>
                <p:ph idx="1"/>
              </p:nvPr>
            </p:nvSpPr>
            <p:spPr/>
            <p:txBody>
              <a:bodyPr/>
              <a:lstStyle/>
              <a:p>
                <a:r>
                  <a:rPr lang="en-US" altLang="zh-CN" sz="2400" dirty="0"/>
                  <a:t>Low gain: undulator length </a:t>
                </a:r>
                <a:r>
                  <a:rPr lang="zh-CN" altLang="en-US" sz="2400" dirty="0"/>
                  <a:t>＜ </a:t>
                </a:r>
                <a:r>
                  <a:rPr lang="en-US" altLang="zh-CN" sz="2400" dirty="0"/>
                  <a:t>3 gain</a:t>
                </a:r>
                <a:r>
                  <a:rPr lang="zh-CN" altLang="en-US" sz="2400" dirty="0"/>
                  <a:t> </a:t>
                </a:r>
                <a:r>
                  <a:rPr lang="en-US" altLang="zh-CN" sz="2400" dirty="0"/>
                  <a:t>length</a:t>
                </a:r>
              </a:p>
              <a:p>
                <a:r>
                  <a:rPr lang="en-US" altLang="zh-CN" sz="2400" dirty="0"/>
                  <a:t>Initial gain ~ small signal gain </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𝑔</m:t>
                        </m:r>
                      </m:e>
                      <m:sub>
                        <m:r>
                          <a:rPr lang="en-US" altLang="zh-CN" sz="2400" b="0" i="1" smtClean="0">
                            <a:latin typeface="Cambria Math" panose="02040503050406030204" pitchFamily="18" charset="0"/>
                          </a:rPr>
                          <m:t>𝑠𝑠</m:t>
                        </m:r>
                      </m:sub>
                    </m:sSub>
                  </m:oMath>
                </a14:m>
                <a:endParaRPr lang="en-US" altLang="zh-CN" sz="2400" dirty="0"/>
              </a:p>
              <a:p>
                <a:r>
                  <a:rPr lang="en-US" altLang="zh-CN" sz="2400" dirty="0"/>
                  <a:t>As the electric field is amplified, the FEL gain gradually decreases until the balance between the gain and cavity loss, i.e. saturation</a:t>
                </a:r>
              </a:p>
              <a:p>
                <a:r>
                  <a:rPr lang="en-US" altLang="zh-CN" sz="2400" dirty="0"/>
                  <a:t>At saturation, the net gain is zero:</a:t>
                </a:r>
              </a:p>
              <a:p>
                <a:endParaRPr lang="en-US" altLang="zh-CN" sz="2400" dirty="0"/>
              </a:p>
              <a:p>
                <a:endParaRPr lang="en-US" altLang="zh-CN" sz="2400" dirty="0"/>
              </a:p>
              <a:p>
                <a:r>
                  <a:rPr lang="en-US" altLang="zh-CN" sz="2400" dirty="0"/>
                  <a:t>For the oscillator: </a:t>
                </a:r>
                <a:endParaRPr lang="zh-CN" altLang="en-US" sz="2400" dirty="0"/>
              </a:p>
            </p:txBody>
          </p:sp>
        </mc:Choice>
        <mc:Fallback xmlns="">
          <p:sp>
            <p:nvSpPr>
              <p:cNvPr id="3" name="内容占位符 2">
                <a:extLst>
                  <a:ext uri="{FF2B5EF4-FFF2-40B4-BE49-F238E27FC236}">
                    <a16:creationId xmlns:a16="http://schemas.microsoft.com/office/drawing/2014/main" id="{F9A15706-30E3-F0C7-CA90-BABCDB4D4128}"/>
                  </a:ext>
                </a:extLst>
              </p:cNvPr>
              <p:cNvSpPr>
                <a:spLocks noGrp="1" noRot="1" noChangeAspect="1" noMove="1" noResize="1" noEditPoints="1" noAdjustHandles="1" noChangeArrowheads="1" noChangeShapeType="1" noTextEdit="1"/>
              </p:cNvSpPr>
              <p:nvPr>
                <p:ph idx="1"/>
              </p:nvPr>
            </p:nvSpPr>
            <p:spPr>
              <a:blipFill>
                <a:blip r:embed="rId2"/>
                <a:stretch>
                  <a:fillRect l="-722" t="-1026"/>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560D8A01-D591-5D58-B5A3-A37CC2756853}"/>
              </a:ext>
            </a:extLst>
          </p:cNvPr>
          <p:cNvSpPr>
            <a:spLocks noGrp="1"/>
          </p:cNvSpPr>
          <p:nvPr>
            <p:ph type="sldNum" sz="quarter" idx="12"/>
          </p:nvPr>
        </p:nvSpPr>
        <p:spPr/>
        <p:txBody>
          <a:bodyPr/>
          <a:lstStyle/>
          <a:p>
            <a:fld id="{DDAB8EDC-5247-4E96-93CC-002B17500A76}" type="slidenum">
              <a:rPr lang="zh-CN" altLang="en-US" smtClean="0"/>
              <a:pPr/>
              <a:t>77</a:t>
            </a:fld>
            <a:endParaRPr lang="zh-CN" altLang="en-US" dirty="0"/>
          </a:p>
        </p:txBody>
      </p:sp>
      <p:pic>
        <p:nvPicPr>
          <p:cNvPr id="6" name="图片 5">
            <a:extLst>
              <a:ext uri="{FF2B5EF4-FFF2-40B4-BE49-F238E27FC236}">
                <a16:creationId xmlns:a16="http://schemas.microsoft.com/office/drawing/2014/main" id="{B0EE8AC0-FE80-E879-76D0-4297DB7AEF77}"/>
              </a:ext>
            </a:extLst>
          </p:cNvPr>
          <p:cNvPicPr>
            <a:picLocks noChangeAspect="1"/>
          </p:cNvPicPr>
          <p:nvPr/>
        </p:nvPicPr>
        <p:blipFill>
          <a:blip r:embed="rId3"/>
          <a:srcRect l="41184" t="37085" b="29625"/>
          <a:stretch>
            <a:fillRect/>
          </a:stretch>
        </p:blipFill>
        <p:spPr>
          <a:xfrm>
            <a:off x="4375145" y="3429000"/>
            <a:ext cx="4869962" cy="1221990"/>
          </a:xfrm>
          <a:prstGeom prst="rect">
            <a:avLst/>
          </a:prstGeom>
        </p:spPr>
      </p:pic>
      <p:pic>
        <p:nvPicPr>
          <p:cNvPr id="5" name="图片 4">
            <a:extLst>
              <a:ext uri="{FF2B5EF4-FFF2-40B4-BE49-F238E27FC236}">
                <a16:creationId xmlns:a16="http://schemas.microsoft.com/office/drawing/2014/main" id="{FC4AADCC-9F5B-C5BE-6FBA-AB16B65EBB39}"/>
              </a:ext>
            </a:extLst>
          </p:cNvPr>
          <p:cNvPicPr>
            <a:picLocks noChangeAspect="1"/>
          </p:cNvPicPr>
          <p:nvPr/>
        </p:nvPicPr>
        <p:blipFill>
          <a:blip r:embed="rId3"/>
          <a:srcRect l="27927" t="73379" b="6181"/>
          <a:stretch>
            <a:fillRect/>
          </a:stretch>
        </p:blipFill>
        <p:spPr>
          <a:xfrm>
            <a:off x="3569300" y="4650990"/>
            <a:ext cx="5967628" cy="750276"/>
          </a:xfrm>
          <a:prstGeom prst="rect">
            <a:avLst/>
          </a:prstGeom>
        </p:spPr>
      </p:pic>
    </p:spTree>
    <p:extLst>
      <p:ext uri="{BB962C8B-B14F-4D97-AF65-F5344CB8AC3E}">
        <p14:creationId xmlns:p14="http://schemas.microsoft.com/office/powerpoint/2010/main" val="2134811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63F42-B483-4413-7E3D-F75A72466EA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C1F9796-4451-C3BA-28A6-C3018FD489A7}"/>
              </a:ext>
            </a:extLst>
          </p:cNvPr>
          <p:cNvSpPr>
            <a:spLocks noGrp="1"/>
          </p:cNvSpPr>
          <p:nvPr>
            <p:ph type="title"/>
          </p:nvPr>
        </p:nvSpPr>
        <p:spPr/>
        <p:txBody>
          <a:bodyPr/>
          <a:lstStyle/>
          <a:p>
            <a:r>
              <a:rPr lang="en-US" altLang="zh-CN" dirty="0"/>
              <a:t>Some detail about FELO</a:t>
            </a:r>
            <a:endParaRPr lang="zh-CN" altLang="en-US" dirty="0"/>
          </a:p>
        </p:txBody>
      </p:sp>
      <p:sp>
        <p:nvSpPr>
          <p:cNvPr id="3" name="内容占位符 2">
            <a:extLst>
              <a:ext uri="{FF2B5EF4-FFF2-40B4-BE49-F238E27FC236}">
                <a16:creationId xmlns:a16="http://schemas.microsoft.com/office/drawing/2014/main" id="{5D19CF53-7983-13C9-0C91-D6B8BE50D907}"/>
              </a:ext>
            </a:extLst>
          </p:cNvPr>
          <p:cNvSpPr>
            <a:spLocks noGrp="1"/>
          </p:cNvSpPr>
          <p:nvPr>
            <p:ph idx="1"/>
          </p:nvPr>
        </p:nvSpPr>
        <p:spPr>
          <a:xfrm>
            <a:off x="609600" y="1314252"/>
            <a:ext cx="10972800" cy="5124967"/>
          </a:xfrm>
        </p:spPr>
        <p:txBody>
          <a:bodyPr/>
          <a:lstStyle/>
          <a:p>
            <a:r>
              <a:rPr lang="en-US" altLang="zh-CN" dirty="0"/>
              <a:t>At saturation, the single pass gain equals cavity loss</a:t>
            </a:r>
          </a:p>
          <a:p>
            <a:endParaRPr lang="en-US" altLang="zh-CN" dirty="0"/>
          </a:p>
          <a:p>
            <a:endParaRPr lang="en-US" altLang="zh-CN" dirty="0"/>
          </a:p>
          <a:p>
            <a:endParaRPr lang="en-US" altLang="zh-CN" dirty="0"/>
          </a:p>
          <a:p>
            <a:r>
              <a:rPr lang="en-US" altLang="zh-CN" dirty="0"/>
              <a:t>The condition for the above equal sign to hold is that </a:t>
            </a:r>
            <a:r>
              <a:rPr lang="en-US" altLang="zh-CN" b="1" dirty="0"/>
              <a:t>saturation power of the balance state </a:t>
            </a:r>
            <a:r>
              <a:rPr lang="en-US" altLang="zh-CN" dirty="0"/>
              <a:t>is equal to </a:t>
            </a:r>
            <a:r>
              <a:rPr lang="en-US" altLang="zh-CN" b="1" dirty="0"/>
              <a:t>small signal saturation power</a:t>
            </a:r>
            <a:r>
              <a:rPr lang="en-US" altLang="zh-CN" dirty="0"/>
              <a:t>.</a:t>
            </a:r>
          </a:p>
          <a:p>
            <a:endParaRPr lang="en-US" altLang="zh-CN" dirty="0"/>
          </a:p>
          <a:p>
            <a:endParaRPr lang="en-US" altLang="zh-CN" dirty="0"/>
          </a:p>
          <a:p>
            <a:r>
              <a:rPr lang="en-US" altLang="zh-CN" dirty="0"/>
              <a:t>And the total passes: </a:t>
            </a:r>
          </a:p>
          <a:p>
            <a:endParaRPr lang="en-US" altLang="zh-CN" dirty="0"/>
          </a:p>
          <a:p>
            <a:r>
              <a:rPr lang="en-US" altLang="zh-CN" dirty="0"/>
              <a:t>Saturation power in the cavity:</a:t>
            </a:r>
          </a:p>
          <a:p>
            <a:endParaRPr lang="en-US" altLang="zh-CN" dirty="0"/>
          </a:p>
          <a:p>
            <a:r>
              <a:rPr lang="en-US" altLang="zh-CN" dirty="0"/>
              <a:t>Assuming out-coupling power = cavity loss, so </a:t>
            </a:r>
            <a:endParaRPr lang="zh-CN" altLang="en-US" dirty="0"/>
          </a:p>
        </p:txBody>
      </p:sp>
      <p:sp>
        <p:nvSpPr>
          <p:cNvPr id="4" name="灯片编号占位符 3">
            <a:extLst>
              <a:ext uri="{FF2B5EF4-FFF2-40B4-BE49-F238E27FC236}">
                <a16:creationId xmlns:a16="http://schemas.microsoft.com/office/drawing/2014/main" id="{3A5E66C0-788D-4E5E-19CE-B4B8B111F178}"/>
              </a:ext>
            </a:extLst>
          </p:cNvPr>
          <p:cNvSpPr>
            <a:spLocks noGrp="1"/>
          </p:cNvSpPr>
          <p:nvPr>
            <p:ph type="sldNum" sz="quarter" idx="12"/>
          </p:nvPr>
        </p:nvSpPr>
        <p:spPr/>
        <p:txBody>
          <a:bodyPr/>
          <a:lstStyle/>
          <a:p>
            <a:fld id="{DDAB8EDC-5247-4E96-93CC-002B17500A76}" type="slidenum">
              <a:rPr lang="zh-CN" altLang="en-US" smtClean="0"/>
              <a:pPr/>
              <a:t>78</a:t>
            </a:fld>
            <a:endParaRPr lang="zh-CN" altLang="en-US" dirty="0"/>
          </a:p>
        </p:txBody>
      </p:sp>
      <p:pic>
        <p:nvPicPr>
          <p:cNvPr id="7" name="图片 6">
            <a:extLst>
              <a:ext uri="{FF2B5EF4-FFF2-40B4-BE49-F238E27FC236}">
                <a16:creationId xmlns:a16="http://schemas.microsoft.com/office/drawing/2014/main" id="{FD00507C-DAD4-1D16-D31C-5410713B4F44}"/>
              </a:ext>
            </a:extLst>
          </p:cNvPr>
          <p:cNvPicPr>
            <a:picLocks noChangeAspect="1"/>
          </p:cNvPicPr>
          <p:nvPr/>
        </p:nvPicPr>
        <p:blipFill>
          <a:blip r:embed="rId2"/>
          <a:srcRect l="45741" b="78898"/>
          <a:stretch>
            <a:fillRect/>
          </a:stretch>
        </p:blipFill>
        <p:spPr>
          <a:xfrm>
            <a:off x="4587369" y="4881351"/>
            <a:ext cx="3410783" cy="557211"/>
          </a:xfrm>
          <a:prstGeom prst="rect">
            <a:avLst/>
          </a:prstGeom>
        </p:spPr>
      </p:pic>
      <p:grpSp>
        <p:nvGrpSpPr>
          <p:cNvPr id="9" name="组合 8">
            <a:extLst>
              <a:ext uri="{FF2B5EF4-FFF2-40B4-BE49-F238E27FC236}">
                <a16:creationId xmlns:a16="http://schemas.microsoft.com/office/drawing/2014/main" id="{3CA7C3F6-22BC-4C07-DFF1-AB1F07429EF4}"/>
              </a:ext>
            </a:extLst>
          </p:cNvPr>
          <p:cNvGrpSpPr/>
          <p:nvPr/>
        </p:nvGrpSpPr>
        <p:grpSpPr>
          <a:xfrm>
            <a:off x="1902211" y="1739060"/>
            <a:ext cx="7049687" cy="923421"/>
            <a:chOff x="1956000" y="1810188"/>
            <a:chExt cx="8280000" cy="1148165"/>
          </a:xfrm>
        </p:grpSpPr>
        <p:pic>
          <p:nvPicPr>
            <p:cNvPr id="6" name="图片 5">
              <a:extLst>
                <a:ext uri="{FF2B5EF4-FFF2-40B4-BE49-F238E27FC236}">
                  <a16:creationId xmlns:a16="http://schemas.microsoft.com/office/drawing/2014/main" id="{83CFC846-AFA1-0839-BE13-1B98EAF20D84}"/>
                </a:ext>
              </a:extLst>
            </p:cNvPr>
            <p:cNvPicPr>
              <a:picLocks noChangeAspect="1"/>
            </p:cNvPicPr>
            <p:nvPr/>
          </p:nvPicPr>
          <p:blipFill>
            <a:blip r:embed="rId3"/>
            <a:srcRect b="70314"/>
            <a:stretch>
              <a:fillRect/>
            </a:stretch>
          </p:blipFill>
          <p:spPr>
            <a:xfrm>
              <a:off x="1956000" y="1810188"/>
              <a:ext cx="8280000" cy="1148165"/>
            </a:xfrm>
            <a:prstGeom prst="rect">
              <a:avLst/>
            </a:prstGeom>
          </p:spPr>
        </p:pic>
        <p:sp>
          <p:nvSpPr>
            <p:cNvPr id="8" name="矩形 7">
              <a:extLst>
                <a:ext uri="{FF2B5EF4-FFF2-40B4-BE49-F238E27FC236}">
                  <a16:creationId xmlns:a16="http://schemas.microsoft.com/office/drawing/2014/main" id="{8B32FC42-29ED-46EF-C87C-4334BB6E3F27}"/>
                </a:ext>
              </a:extLst>
            </p:cNvPr>
            <p:cNvSpPr/>
            <p:nvPr/>
          </p:nvSpPr>
          <p:spPr>
            <a:xfrm>
              <a:off x="2259106" y="1867220"/>
              <a:ext cx="3450131" cy="445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EE9455C0-4C53-3A29-1A20-AFE34636339D}"/>
              </a:ext>
            </a:extLst>
          </p:cNvPr>
          <p:cNvGrpSpPr/>
          <p:nvPr/>
        </p:nvGrpSpPr>
        <p:grpSpPr>
          <a:xfrm>
            <a:off x="3308016" y="3533123"/>
            <a:ext cx="3292569" cy="1348228"/>
            <a:chOff x="3133397" y="3429000"/>
            <a:chExt cx="4153326" cy="1612273"/>
          </a:xfrm>
        </p:grpSpPr>
        <p:pic>
          <p:nvPicPr>
            <p:cNvPr id="5" name="图片 4">
              <a:extLst>
                <a:ext uri="{FF2B5EF4-FFF2-40B4-BE49-F238E27FC236}">
                  <a16:creationId xmlns:a16="http://schemas.microsoft.com/office/drawing/2014/main" id="{1A9FE187-CBE6-2380-744B-B978BB958999}"/>
                </a:ext>
              </a:extLst>
            </p:cNvPr>
            <p:cNvPicPr>
              <a:picLocks noChangeAspect="1"/>
            </p:cNvPicPr>
            <p:nvPr/>
          </p:nvPicPr>
          <p:blipFill>
            <a:blip r:embed="rId3"/>
            <a:srcRect l="23342" t="58315" r="26668"/>
            <a:stretch>
              <a:fillRect/>
            </a:stretch>
          </p:blipFill>
          <p:spPr>
            <a:xfrm>
              <a:off x="3147590" y="3429000"/>
              <a:ext cx="4139133" cy="1612273"/>
            </a:xfrm>
            <a:prstGeom prst="rect">
              <a:avLst/>
            </a:prstGeom>
          </p:spPr>
        </p:pic>
        <p:sp>
          <p:nvSpPr>
            <p:cNvPr id="10" name="矩形 9">
              <a:extLst>
                <a:ext uri="{FF2B5EF4-FFF2-40B4-BE49-F238E27FC236}">
                  <a16:creationId xmlns:a16="http://schemas.microsoft.com/office/drawing/2014/main" id="{278FA433-92BC-1BD0-3785-7A86B1C14863}"/>
                </a:ext>
              </a:extLst>
            </p:cNvPr>
            <p:cNvSpPr/>
            <p:nvPr/>
          </p:nvSpPr>
          <p:spPr>
            <a:xfrm>
              <a:off x="3133397" y="4277325"/>
              <a:ext cx="773531" cy="358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804E4A82-F5D4-3E4F-0FC8-F64A70FC88CD}"/>
              </a:ext>
            </a:extLst>
          </p:cNvPr>
          <p:cNvPicPr>
            <a:picLocks noChangeAspect="1"/>
          </p:cNvPicPr>
          <p:nvPr/>
        </p:nvPicPr>
        <p:blipFill>
          <a:blip r:embed="rId2"/>
          <a:srcRect l="57644" t="27715" b="53645"/>
          <a:stretch>
            <a:fillRect/>
          </a:stretch>
        </p:blipFill>
        <p:spPr>
          <a:xfrm>
            <a:off x="5957688" y="5662704"/>
            <a:ext cx="2662560" cy="492207"/>
          </a:xfrm>
          <a:prstGeom prst="rect">
            <a:avLst/>
          </a:prstGeom>
        </p:spPr>
      </p:pic>
    </p:spTree>
    <p:extLst>
      <p:ext uri="{BB962C8B-B14F-4D97-AF65-F5344CB8AC3E}">
        <p14:creationId xmlns:p14="http://schemas.microsoft.com/office/powerpoint/2010/main" val="30807546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4D6F3E-6C0A-7474-EB78-6B7F4ED02147}"/>
              </a:ext>
            </a:extLst>
          </p:cNvPr>
          <p:cNvSpPr>
            <a:spLocks noGrp="1"/>
          </p:cNvSpPr>
          <p:nvPr>
            <p:ph type="title"/>
          </p:nvPr>
        </p:nvSpPr>
        <p:spPr/>
        <p:txBody>
          <a:bodyPr/>
          <a:lstStyle/>
          <a:p>
            <a:r>
              <a:rPr lang="en-US" altLang="zh-CN" dirty="0"/>
              <a:t>X-ray RAFEL with Bragg Reflectors</a:t>
            </a:r>
            <a:endParaRPr lang="zh-CN" altLang="en-US" dirty="0"/>
          </a:p>
        </p:txBody>
      </p:sp>
      <p:pic>
        <p:nvPicPr>
          <p:cNvPr id="4" name="图片 3">
            <a:extLst>
              <a:ext uri="{FF2B5EF4-FFF2-40B4-BE49-F238E27FC236}">
                <a16:creationId xmlns:a16="http://schemas.microsoft.com/office/drawing/2014/main" id="{2142CEAE-A2DE-51B6-429A-7350EF384E14}"/>
              </a:ext>
            </a:extLst>
          </p:cNvPr>
          <p:cNvPicPr>
            <a:picLocks noChangeAspect="1"/>
          </p:cNvPicPr>
          <p:nvPr/>
        </p:nvPicPr>
        <p:blipFill>
          <a:blip r:embed="rId2"/>
          <a:stretch>
            <a:fillRect/>
          </a:stretch>
        </p:blipFill>
        <p:spPr>
          <a:xfrm>
            <a:off x="697276" y="1371599"/>
            <a:ext cx="10652388" cy="5114925"/>
          </a:xfrm>
          <a:prstGeom prst="rect">
            <a:avLst/>
          </a:prstGeom>
        </p:spPr>
      </p:pic>
      <p:sp>
        <p:nvSpPr>
          <p:cNvPr id="3" name="灯片编号占位符 2">
            <a:extLst>
              <a:ext uri="{FF2B5EF4-FFF2-40B4-BE49-F238E27FC236}">
                <a16:creationId xmlns:a16="http://schemas.microsoft.com/office/drawing/2014/main" id="{5D5A46C8-8B6E-3FBF-52C3-F1F6A77DC221}"/>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79</a:t>
            </a:fld>
            <a:endParaRPr lang="zh-CN" altLang="en-US"/>
          </a:p>
        </p:txBody>
      </p:sp>
    </p:spTree>
    <p:extLst>
      <p:ext uri="{BB962C8B-B14F-4D97-AF65-F5344CB8AC3E}">
        <p14:creationId xmlns:p14="http://schemas.microsoft.com/office/powerpoint/2010/main" val="3148737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9B6C2-2E58-4E2E-E211-C29D8772C5BE}"/>
              </a:ext>
            </a:extLst>
          </p:cNvPr>
          <p:cNvSpPr>
            <a:spLocks noGrp="1"/>
          </p:cNvSpPr>
          <p:nvPr>
            <p:ph type="title"/>
          </p:nvPr>
        </p:nvSpPr>
        <p:spPr/>
        <p:txBody>
          <a:bodyPr/>
          <a:lstStyle/>
          <a:p>
            <a:r>
              <a:rPr lang="en-US" altLang="zh-CN" dirty="0"/>
              <a:t>Essential Concepts</a:t>
            </a:r>
            <a:endParaRPr lang="zh-CN" altLang="en-US" dirty="0"/>
          </a:p>
        </p:txBody>
      </p:sp>
      <p:sp>
        <p:nvSpPr>
          <p:cNvPr id="3" name="内容占位符 2">
            <a:extLst>
              <a:ext uri="{FF2B5EF4-FFF2-40B4-BE49-F238E27FC236}">
                <a16:creationId xmlns:a16="http://schemas.microsoft.com/office/drawing/2014/main" id="{65FD1290-931A-188E-C961-CC68C3B3C5D2}"/>
              </a:ext>
            </a:extLst>
          </p:cNvPr>
          <p:cNvSpPr>
            <a:spLocks noGrp="1"/>
          </p:cNvSpPr>
          <p:nvPr>
            <p:ph idx="1"/>
          </p:nvPr>
        </p:nvSpPr>
        <p:spPr/>
        <p:txBody>
          <a:bodyPr/>
          <a:lstStyle/>
          <a:p>
            <a:r>
              <a:rPr lang="en-US" altLang="zh-CN" dirty="0"/>
              <a:t>Electron beam</a:t>
            </a:r>
          </a:p>
          <a:p>
            <a:pPr lvl="1"/>
            <a:r>
              <a:rPr lang="en-US" altLang="zh-CN" dirty="0"/>
              <a:t>Electron energy,</a:t>
            </a:r>
            <a:r>
              <a:rPr lang="zh-CN" altLang="en-US" dirty="0"/>
              <a:t> </a:t>
            </a:r>
            <a:r>
              <a:rPr lang="en-US" altLang="zh-CN" dirty="0"/>
              <a:t>relativistic energy factor, relativistic velocity</a:t>
            </a:r>
          </a:p>
          <a:p>
            <a:pPr lvl="1"/>
            <a:r>
              <a:rPr lang="en-US" altLang="zh-CN" dirty="0"/>
              <a:t>Beam envelope, Twiss parameters, emittance </a:t>
            </a:r>
          </a:p>
          <a:p>
            <a:pPr lvl="1"/>
            <a:r>
              <a:rPr lang="en-US" altLang="zh-CN" dirty="0"/>
              <a:t>Phase space: transverse and longitudinal</a:t>
            </a:r>
          </a:p>
          <a:p>
            <a:pPr lvl="1"/>
            <a:r>
              <a:rPr lang="en-US" altLang="zh-CN" dirty="0"/>
              <a:t>Beam transport and optics</a:t>
            </a:r>
          </a:p>
          <a:p>
            <a:r>
              <a:rPr lang="en-US" altLang="zh-CN" dirty="0"/>
              <a:t>Light</a:t>
            </a:r>
          </a:p>
          <a:p>
            <a:pPr lvl="1"/>
            <a:r>
              <a:rPr lang="en-US" altLang="zh-CN" dirty="0"/>
              <a:t>Photons: photon energy, wavelength, frequency, wave number</a:t>
            </a:r>
          </a:p>
          <a:p>
            <a:pPr lvl="1"/>
            <a:r>
              <a:rPr lang="en-US" altLang="zh-CN" dirty="0"/>
              <a:t>Transverse coherence (Diffraction Limit), longitudinal coherence (time-frequency domain, Fourier transform limited)</a:t>
            </a:r>
          </a:p>
          <a:p>
            <a:pPr lvl="1"/>
            <a:r>
              <a:rPr lang="en-US" altLang="zh-CN" dirty="0"/>
              <a:t>Bunching and intensity enhancement </a:t>
            </a:r>
            <a:endParaRPr lang="zh-CN" altLang="en-US" dirty="0"/>
          </a:p>
        </p:txBody>
      </p:sp>
      <p:sp>
        <p:nvSpPr>
          <p:cNvPr id="4" name="灯片编号占位符 3">
            <a:extLst>
              <a:ext uri="{FF2B5EF4-FFF2-40B4-BE49-F238E27FC236}">
                <a16:creationId xmlns:a16="http://schemas.microsoft.com/office/drawing/2014/main" id="{A25BD8F6-779E-9175-D77C-A78511D13769}"/>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a:t>
            </a:fld>
            <a:endParaRPr lang="zh-CN" altLang="en-US"/>
          </a:p>
        </p:txBody>
      </p:sp>
    </p:spTree>
    <p:extLst>
      <p:ext uri="{BB962C8B-B14F-4D97-AF65-F5344CB8AC3E}">
        <p14:creationId xmlns:p14="http://schemas.microsoft.com/office/powerpoint/2010/main" val="2502733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DE5044-EC71-BC9D-FB7A-2BC6757225A0}"/>
              </a:ext>
            </a:extLst>
          </p:cNvPr>
          <p:cNvSpPr>
            <a:spLocks noGrp="1"/>
          </p:cNvSpPr>
          <p:nvPr>
            <p:ph type="title"/>
          </p:nvPr>
        </p:nvSpPr>
        <p:spPr/>
        <p:txBody>
          <a:bodyPr/>
          <a:lstStyle/>
          <a:p>
            <a:r>
              <a:rPr lang="en-US" altLang="zh-CN" dirty="0"/>
              <a:t>SASE and CBXFEL</a:t>
            </a:r>
            <a:endParaRPr lang="zh-CN" altLang="en-US" dirty="0"/>
          </a:p>
        </p:txBody>
      </p:sp>
      <p:graphicFrame>
        <p:nvGraphicFramePr>
          <p:cNvPr id="5" name="内容占位符 4">
            <a:extLst>
              <a:ext uri="{FF2B5EF4-FFF2-40B4-BE49-F238E27FC236}">
                <a16:creationId xmlns:a16="http://schemas.microsoft.com/office/drawing/2014/main" id="{15C51EE9-8DF9-9486-0602-FA04AF6C9189}"/>
              </a:ext>
            </a:extLst>
          </p:cNvPr>
          <p:cNvGraphicFramePr>
            <a:graphicFrameLocks noGrp="1"/>
          </p:cNvGraphicFramePr>
          <p:nvPr>
            <p:ph idx="1"/>
            <p:extLst>
              <p:ext uri="{D42A27DB-BD31-4B8C-83A1-F6EECF244321}">
                <p14:modId xmlns:p14="http://schemas.microsoft.com/office/powerpoint/2010/main" val="1095138083"/>
              </p:ext>
            </p:extLst>
          </p:nvPr>
        </p:nvGraphicFramePr>
        <p:xfrm>
          <a:off x="609601" y="1882379"/>
          <a:ext cx="10972799" cy="3629152"/>
        </p:xfrm>
        <a:graphic>
          <a:graphicData uri="http://schemas.openxmlformats.org/drawingml/2006/table">
            <a:tbl>
              <a:tblPr firstRow="1" bandRow="1">
                <a:tableStyleId>{5C22544A-7EE6-4342-B048-85BDC9FD1C3A}</a:tableStyleId>
              </a:tblPr>
              <a:tblGrid>
                <a:gridCol w="2214113">
                  <a:extLst>
                    <a:ext uri="{9D8B030D-6E8A-4147-A177-3AD203B41FA5}">
                      <a16:colId xmlns:a16="http://schemas.microsoft.com/office/drawing/2014/main" val="3644126461"/>
                    </a:ext>
                  </a:extLst>
                </a:gridCol>
                <a:gridCol w="2919562">
                  <a:extLst>
                    <a:ext uri="{9D8B030D-6E8A-4147-A177-3AD203B41FA5}">
                      <a16:colId xmlns:a16="http://schemas.microsoft.com/office/drawing/2014/main" val="3475648701"/>
                    </a:ext>
                  </a:extLst>
                </a:gridCol>
                <a:gridCol w="2919562">
                  <a:extLst>
                    <a:ext uri="{9D8B030D-6E8A-4147-A177-3AD203B41FA5}">
                      <a16:colId xmlns:a16="http://schemas.microsoft.com/office/drawing/2014/main" val="2626157600"/>
                    </a:ext>
                  </a:extLst>
                </a:gridCol>
                <a:gridCol w="2919562">
                  <a:extLst>
                    <a:ext uri="{9D8B030D-6E8A-4147-A177-3AD203B41FA5}">
                      <a16:colId xmlns:a16="http://schemas.microsoft.com/office/drawing/2014/main" val="1200988542"/>
                    </a:ext>
                  </a:extLst>
                </a:gridCol>
              </a:tblGrid>
              <a:tr h="370840">
                <a:tc>
                  <a:txBody>
                    <a:bodyPr/>
                    <a:lstStyle/>
                    <a:p>
                      <a:pPr>
                        <a:lnSpc>
                          <a:spcPct val="150000"/>
                        </a:lnSpc>
                      </a:pPr>
                      <a:endParaRPr lang="zh-CN" altLang="en-US">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SASE</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XRAFEL</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XFELO</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74408792"/>
                  </a:ext>
                </a:extLst>
              </a:tr>
              <a:tr h="370840">
                <a:tc>
                  <a:txBody>
                    <a:bodyPr/>
                    <a:lstStyle/>
                    <a:p>
                      <a:pPr>
                        <a:lnSpc>
                          <a:spcPct val="150000"/>
                        </a:lnSpc>
                      </a:pPr>
                      <a:r>
                        <a:rPr lang="en-US" altLang="zh-CN" dirty="0">
                          <a:latin typeface="Times New Roman" panose="02020603050405020304" pitchFamily="18" charset="0"/>
                          <a:cs typeface="Times New Roman" panose="02020603050405020304" pitchFamily="18" charset="0"/>
                        </a:rPr>
                        <a:t>Peak Power</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~10 GW</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~50 GW</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~100 MW</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0901603"/>
                  </a:ext>
                </a:extLst>
              </a:tr>
              <a:tr h="370840">
                <a:tc>
                  <a:txBody>
                    <a:bodyPr/>
                    <a:lstStyle/>
                    <a:p>
                      <a:pPr>
                        <a:lnSpc>
                          <a:spcPct val="150000"/>
                        </a:lnSpc>
                      </a:pPr>
                      <a:r>
                        <a:rPr lang="en-US" altLang="zh-CN" dirty="0">
                          <a:latin typeface="Times New Roman" panose="02020603050405020304" pitchFamily="18" charset="0"/>
                          <a:cs typeface="Times New Roman" panose="02020603050405020304" pitchFamily="18" charset="0"/>
                        </a:rPr>
                        <a:t>Average Power</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100 W (at ~ 1 MHz)</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10 W (at ~ 10 kHz)</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20 W (at ~ 1 MHz)</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5181881"/>
                  </a:ext>
                </a:extLst>
              </a:tr>
              <a:tr h="370840">
                <a:tc>
                  <a:txBody>
                    <a:bodyPr/>
                    <a:lstStyle/>
                    <a:p>
                      <a:pPr>
                        <a:lnSpc>
                          <a:spcPct val="150000"/>
                        </a:lnSpc>
                      </a:pPr>
                      <a:r>
                        <a:rPr lang="en-US" altLang="zh-CN" dirty="0">
                          <a:latin typeface="Times New Roman" panose="02020603050405020304" pitchFamily="18" charset="0"/>
                          <a:cs typeface="Times New Roman" panose="02020603050405020304" pitchFamily="18" charset="0"/>
                        </a:rPr>
                        <a:t>Spectral Bandwidth</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~10 eV</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~0.1 eV</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 </a:t>
                      </a:r>
                      <a:r>
                        <a:rPr lang="en-US" altLang="zh-CN" dirty="0" err="1">
                          <a:latin typeface="Times New Roman" panose="02020603050405020304" pitchFamily="18" charset="0"/>
                          <a:cs typeface="Times New Roman" panose="02020603050405020304" pitchFamily="18" charset="0"/>
                        </a:rPr>
                        <a:t>meV</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11003351"/>
                  </a:ext>
                </a:extLst>
              </a:tr>
              <a:tr h="370840">
                <a:tc>
                  <a:txBody>
                    <a:bodyPr/>
                    <a:lstStyle/>
                    <a:p>
                      <a:pPr>
                        <a:lnSpc>
                          <a:spcPct val="150000"/>
                        </a:lnSpc>
                      </a:pPr>
                      <a:r>
                        <a:rPr lang="en-US" altLang="zh-CN" dirty="0">
                          <a:latin typeface="Times New Roman" panose="02020603050405020304" pitchFamily="18" charset="0"/>
                          <a:cs typeface="Times New Roman" panose="02020603050405020304" pitchFamily="18" charset="0"/>
                        </a:rPr>
                        <a:t>Pulse Length</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~1-100 fs</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~20 fs</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~1 </a:t>
                      </a:r>
                      <a:r>
                        <a:rPr lang="en-US" altLang="zh-CN" dirty="0" err="1">
                          <a:latin typeface="Times New Roman" panose="02020603050405020304" pitchFamily="18" charset="0"/>
                          <a:cs typeface="Times New Roman" panose="02020603050405020304" pitchFamily="18" charset="0"/>
                        </a:rPr>
                        <a:t>ps</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41963663"/>
                  </a:ext>
                </a:extLst>
              </a:tr>
              <a:tr h="370840">
                <a:tc>
                  <a:txBody>
                    <a:bodyPr/>
                    <a:lstStyle/>
                    <a:p>
                      <a:pPr>
                        <a:lnSpc>
                          <a:spcPct val="150000"/>
                        </a:lnSpc>
                      </a:pPr>
                      <a:r>
                        <a:rPr lang="en-US" altLang="zh-CN" dirty="0">
                          <a:latin typeface="Times New Roman" panose="02020603050405020304" pitchFamily="18" charset="0"/>
                          <a:cs typeface="Times New Roman" panose="02020603050405020304" pitchFamily="18" charset="0"/>
                        </a:rPr>
                        <a:t>Stability</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Poor</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Excellent</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Excellent</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2680679"/>
                  </a:ext>
                </a:extLst>
              </a:tr>
              <a:tr h="370840">
                <a:tc>
                  <a:txBody>
                    <a:bodyPr/>
                    <a:lstStyle/>
                    <a:p>
                      <a:pPr>
                        <a:lnSpc>
                          <a:spcPct val="150000"/>
                        </a:lnSpc>
                      </a:pPr>
                      <a:r>
                        <a:rPr lang="en-US" altLang="zh-CN" dirty="0">
                          <a:latin typeface="Times New Roman" panose="02020603050405020304" pitchFamily="18" charset="0"/>
                          <a:cs typeface="Times New Roman" panose="02020603050405020304" pitchFamily="18" charset="0"/>
                        </a:rPr>
                        <a:t>Poor</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Excellent</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Excellent</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Excellent</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87980822"/>
                  </a:ext>
                </a:extLst>
              </a:tr>
              <a:tr h="370840">
                <a:tc>
                  <a:txBody>
                    <a:bodyPr/>
                    <a:lstStyle/>
                    <a:p>
                      <a:pPr>
                        <a:lnSpc>
                          <a:spcPct val="150000"/>
                        </a:lnSpc>
                      </a:pPr>
                      <a:r>
                        <a:rPr lang="en-US" altLang="zh-CN" dirty="0">
                          <a:latin typeface="Times New Roman" panose="02020603050405020304" pitchFamily="18" charset="0"/>
                          <a:cs typeface="Times New Roman" panose="02020603050405020304" pitchFamily="18" charset="0"/>
                        </a:rPr>
                        <a:t>Transverse Mode</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Defined by the gain guiding</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Defined by the gain guiding</a:t>
                      </a:r>
                      <a:endParaRPr lang="zh-CN" alt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tLang="zh-CN" dirty="0">
                          <a:latin typeface="Times New Roman" panose="02020603050405020304" pitchFamily="18" charset="0"/>
                          <a:cs typeface="Times New Roman" panose="02020603050405020304" pitchFamily="18" charset="0"/>
                        </a:rPr>
                        <a:t>Defined by the optical cavity</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6694763"/>
                  </a:ext>
                </a:extLst>
              </a:tr>
            </a:tbl>
          </a:graphicData>
        </a:graphic>
      </p:graphicFrame>
      <p:sp>
        <p:nvSpPr>
          <p:cNvPr id="3" name="灯片编号占位符 2">
            <a:extLst>
              <a:ext uri="{FF2B5EF4-FFF2-40B4-BE49-F238E27FC236}">
                <a16:creationId xmlns:a16="http://schemas.microsoft.com/office/drawing/2014/main" id="{9712D262-A9F7-DA98-C441-0C7852578F90}"/>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80</a:t>
            </a:fld>
            <a:endParaRPr lang="zh-CN" altLang="en-US"/>
          </a:p>
        </p:txBody>
      </p:sp>
    </p:spTree>
    <p:extLst>
      <p:ext uri="{BB962C8B-B14F-4D97-AF65-F5344CB8AC3E}">
        <p14:creationId xmlns:p14="http://schemas.microsoft.com/office/powerpoint/2010/main" val="3967334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E13FD21-8C54-D13B-44D3-27B1DB92B09E}"/>
              </a:ext>
            </a:extLst>
          </p:cNvPr>
          <p:cNvSpPr>
            <a:spLocks noGrp="1"/>
          </p:cNvSpPr>
          <p:nvPr>
            <p:ph type="title"/>
          </p:nvPr>
        </p:nvSpPr>
        <p:spPr/>
        <p:txBody>
          <a:bodyPr/>
          <a:lstStyle/>
          <a:p>
            <a:r>
              <a:rPr lang="en-US" altLang="zh-CN" dirty="0"/>
              <a:t>External seedings: HGHG and EEHG </a:t>
            </a:r>
            <a:endParaRPr lang="zh-CN" altLang="en-US" dirty="0"/>
          </a:p>
        </p:txBody>
      </p:sp>
      <p:sp>
        <p:nvSpPr>
          <p:cNvPr id="3" name="灯片编号占位符 4">
            <a:extLst>
              <a:ext uri="{FF2B5EF4-FFF2-40B4-BE49-F238E27FC236}">
                <a16:creationId xmlns:a16="http://schemas.microsoft.com/office/drawing/2014/main" id="{E0A119CB-F9C3-0A1C-D2CA-B8A444C2FD8D}"/>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81</a:t>
            </a:fld>
            <a:endParaRPr lang="zh-CN" altLang="en-US"/>
          </a:p>
        </p:txBody>
      </p:sp>
    </p:spTree>
    <p:extLst>
      <p:ext uri="{BB962C8B-B14F-4D97-AF65-F5344CB8AC3E}">
        <p14:creationId xmlns:p14="http://schemas.microsoft.com/office/powerpoint/2010/main" val="1491381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3833C1-379F-DFA6-879F-8D09DCA54A5F}"/>
              </a:ext>
            </a:extLst>
          </p:cNvPr>
          <p:cNvSpPr>
            <a:spLocks noGrp="1"/>
          </p:cNvSpPr>
          <p:nvPr>
            <p:ph type="title"/>
          </p:nvPr>
        </p:nvSpPr>
        <p:spPr/>
        <p:txBody>
          <a:bodyPr/>
          <a:lstStyle/>
          <a:p>
            <a:r>
              <a:rPr lang="en-US" altLang="zh-CN" dirty="0"/>
              <a:t>Principle of HGHG FEL</a:t>
            </a:r>
            <a:endParaRPr lang="zh-CN" altLang="en-US" dirty="0"/>
          </a:p>
        </p:txBody>
      </p:sp>
      <p:sp>
        <p:nvSpPr>
          <p:cNvPr id="3" name="内容占位符 2">
            <a:extLst>
              <a:ext uri="{FF2B5EF4-FFF2-40B4-BE49-F238E27FC236}">
                <a16:creationId xmlns:a16="http://schemas.microsoft.com/office/drawing/2014/main" id="{C928C061-5916-2A74-F777-AD25ABB96F2C}"/>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BA4FD054-4A71-1E60-663A-2417DA9F497A}"/>
              </a:ext>
            </a:extLst>
          </p:cNvPr>
          <p:cNvPicPr>
            <a:picLocks noChangeAspect="1"/>
          </p:cNvPicPr>
          <p:nvPr/>
        </p:nvPicPr>
        <p:blipFill>
          <a:blip r:embed="rId2"/>
          <a:stretch>
            <a:fillRect/>
          </a:stretch>
        </p:blipFill>
        <p:spPr>
          <a:xfrm>
            <a:off x="533400" y="1253775"/>
            <a:ext cx="11270975" cy="5190701"/>
          </a:xfrm>
          <a:prstGeom prst="rect">
            <a:avLst/>
          </a:prstGeom>
        </p:spPr>
      </p:pic>
      <p:sp>
        <p:nvSpPr>
          <p:cNvPr id="5" name="灯片编号占位符 4">
            <a:extLst>
              <a:ext uri="{FF2B5EF4-FFF2-40B4-BE49-F238E27FC236}">
                <a16:creationId xmlns:a16="http://schemas.microsoft.com/office/drawing/2014/main" id="{1056D7FE-EA52-C07A-D2F2-7024690EF612}"/>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82</a:t>
            </a:fld>
            <a:endParaRPr lang="zh-CN" altLang="en-US"/>
          </a:p>
        </p:txBody>
      </p:sp>
    </p:spTree>
    <p:extLst>
      <p:ext uri="{BB962C8B-B14F-4D97-AF65-F5344CB8AC3E}">
        <p14:creationId xmlns:p14="http://schemas.microsoft.com/office/powerpoint/2010/main" val="3738243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4CEDA2-E154-6C46-E233-A1A46BC62DBB}"/>
              </a:ext>
            </a:extLst>
          </p:cNvPr>
          <p:cNvSpPr>
            <a:spLocks noGrp="1"/>
          </p:cNvSpPr>
          <p:nvPr>
            <p:ph type="title"/>
          </p:nvPr>
        </p:nvSpPr>
        <p:spPr/>
        <p:txBody>
          <a:bodyPr/>
          <a:lstStyle/>
          <a:p>
            <a:r>
              <a:rPr lang="en-US" altLang="zh-CN" dirty="0"/>
              <a:t>HGHG: energy modulation from seed laser</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8CB50D61-4997-C27E-C238-95BB4FC5BC7F}"/>
                  </a:ext>
                </a:extLst>
              </p:cNvPr>
              <p:cNvSpPr>
                <a:spLocks noGrp="1"/>
              </p:cNvSpPr>
              <p:nvPr>
                <p:ph idx="1"/>
              </p:nvPr>
            </p:nvSpPr>
            <p:spPr/>
            <p:txBody>
              <a:bodyPr/>
              <a:lstStyle/>
              <a:p>
                <a:r>
                  <a:rPr lang="en-US" altLang="zh-CN" dirty="0"/>
                  <a:t>According to the low gain FEL theory, a seed laser interacts with an electron beam in a short undulator and generates energy modulation. Reviewing perturbation analysis, the 1st order is the modulation term </a:t>
                </a:r>
              </a:p>
              <a:p>
                <a:endParaRPr lang="en-US" altLang="zh-CN" dirty="0"/>
              </a:p>
              <a:p>
                <a:endParaRPr lang="en-US" altLang="zh-CN" dirty="0"/>
              </a:p>
              <a:p>
                <a:r>
                  <a:rPr lang="en-US" altLang="zh-CN" dirty="0"/>
                  <a:t>The energy modulation amplitude introduced by seed laser in the modulator</a:t>
                </a:r>
              </a:p>
              <a:p>
                <a:endParaRPr lang="en-US" altLang="zh-CN" dirty="0"/>
              </a:p>
              <a:p>
                <a:endParaRPr lang="en-US" altLang="zh-CN" dirty="0"/>
              </a:p>
              <a:p>
                <a:endParaRPr lang="en-US" altLang="zh-CN" dirty="0"/>
              </a:p>
              <a:p>
                <a:endParaRPr lang="en-US" altLang="zh-CN" dirty="0"/>
              </a:p>
              <a:p>
                <a:endParaRPr lang="en-US" altLang="zh-CN" dirty="0"/>
              </a:p>
              <a:p>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𝑟𝑒𝑙</m:t>
                        </m:r>
                      </m:sub>
                    </m:sSub>
                    <m:r>
                      <a:rPr lang="en-US" altLang="zh-CN" i="1">
                        <a:latin typeface="Cambria Math" panose="02040503050406030204" pitchFamily="18" charset="0"/>
                      </a:rPr>
                      <m:t>=</m:t>
                    </m:r>
                    <m:f>
                      <m:fPr>
                        <m:type m:val="lin"/>
                        <m:ctrlPr>
                          <a:rPr lang="en-US" altLang="zh-CN" i="1">
                            <a:latin typeface="Cambria Math" panose="02040503050406030204" pitchFamily="18" charset="0"/>
                          </a:rPr>
                        </m:ctrlPr>
                      </m:fPr>
                      <m:num>
                        <m:r>
                          <a:rPr lang="en-US" altLang="zh-CN" i="1">
                            <a:latin typeface="Cambria Math" panose="02040503050406030204" pitchFamily="18" charset="0"/>
                          </a:rPr>
                          <m:t>𝑚</m:t>
                        </m:r>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3</m:t>
                            </m:r>
                          </m:sup>
                        </m:sSup>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i="1">
                                <a:latin typeface="Cambria Math" panose="02040503050406030204" pitchFamily="18" charset="0"/>
                              </a:rPr>
                              <m:t>𝑒</m:t>
                            </m:r>
                          </m:sub>
                        </m:sSub>
                      </m:den>
                    </m:f>
                    <m:r>
                      <a:rPr lang="en-US" altLang="zh-CN" i="1">
                        <a:latin typeface="Cambria Math" panose="02040503050406030204" pitchFamily="18" charset="0"/>
                        <a:ea typeface="Cambria Math" panose="02040503050406030204" pitchFamily="18" charset="0"/>
                      </a:rPr>
                      <m:t>≈8.7 </m:t>
                    </m:r>
                    <m:r>
                      <m:rPr>
                        <m:sty m:val="p"/>
                      </m:rPr>
                      <a:rPr lang="en-US" altLang="zh-CN">
                        <a:latin typeface="Cambria Math" panose="02040503050406030204" pitchFamily="18" charset="0"/>
                        <a:ea typeface="Cambria Math" panose="02040503050406030204" pitchFamily="18" charset="0"/>
                      </a:rPr>
                      <m:t>GW</m:t>
                    </m:r>
                  </m:oMath>
                </a14:m>
                <a:r>
                  <a:rPr lang="zh-CN" altLang="en-US" dirty="0"/>
                  <a:t>，</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sSubSup>
                          <m:sSubSupPr>
                            <m:ctrlPr>
                              <a:rPr lang="en-US" altLang="zh-CN" i="1">
                                <a:latin typeface="Cambria Math" panose="02040503050406030204" pitchFamily="18" charset="0"/>
                                <a:ea typeface="Cambria Math" panose="02040503050406030204" pitchFamily="18" charset="0"/>
                              </a:rPr>
                            </m:ctrlPr>
                          </m:sSubSupPr>
                          <m:e>
                            <m:r>
                              <a:rPr lang="en-US" altLang="zh-CN"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𝑟</m:t>
                            </m:r>
                          </m:sub>
                          <m:sup>
                            <m:r>
                              <a:rPr lang="en-US" altLang="zh-CN" i="1">
                                <a:latin typeface="Cambria Math" panose="02040503050406030204" pitchFamily="18" charset="0"/>
                                <a:ea typeface="Cambria Math" panose="02040503050406030204" pitchFamily="18" charset="0"/>
                              </a:rPr>
                              <m:t>2</m:t>
                            </m:r>
                          </m:sup>
                        </m:sSubSup>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𝜆</m:t>
                        </m:r>
                      </m:e>
                      <m:sub>
                        <m:r>
                          <a:rPr lang="en-US" altLang="zh-CN" i="1">
                            <a:latin typeface="Cambria Math" panose="02040503050406030204" pitchFamily="18" charset="0"/>
                            <a:ea typeface="Cambria Math" panose="02040503050406030204" pitchFamily="18" charset="0"/>
                          </a:rPr>
                          <m:t>𝑙</m:t>
                        </m:r>
                      </m:sub>
                    </m:sSub>
                    <m:f>
                      <m:fPr>
                        <m:type m:val="lin"/>
                        <m:ctrlPr>
                          <a:rPr lang="en-US" altLang="zh-CN" i="1">
                            <a:latin typeface="Cambria Math" panose="02040503050406030204" pitchFamily="18" charset="0"/>
                            <a:ea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𝑍</m:t>
                            </m:r>
                          </m:e>
                          <m:sub>
                            <m:r>
                              <a:rPr lang="en-US" altLang="zh-CN" i="1">
                                <a:latin typeface="Cambria Math" panose="02040503050406030204" pitchFamily="18" charset="0"/>
                                <a:ea typeface="Cambria Math" panose="02040503050406030204" pitchFamily="18" charset="0"/>
                              </a:rPr>
                              <m:t>𝑅</m:t>
                            </m:r>
                          </m:sub>
                        </m:sSub>
                      </m:num>
                      <m:den>
                        <m:r>
                          <a:rPr lang="en-US" altLang="zh-CN" i="1">
                            <a:latin typeface="Cambria Math" panose="02040503050406030204" pitchFamily="18" charset="0"/>
                            <a:ea typeface="Cambria Math" panose="02040503050406030204" pitchFamily="18" charset="0"/>
                          </a:rPr>
                          <m:t>4</m:t>
                        </m:r>
                        <m:r>
                          <a:rPr lang="en-US" altLang="zh-CN" i="1">
                            <a:latin typeface="Cambria Math" panose="02040503050406030204" pitchFamily="18" charset="0"/>
                            <a:ea typeface="Cambria Math" panose="02040503050406030204" pitchFamily="18" charset="0"/>
                          </a:rPr>
                          <m:t>𝜋</m:t>
                        </m:r>
                      </m:den>
                    </m:f>
                  </m:oMath>
                </a14:m>
                <a:r>
                  <a:rPr lang="zh-CN" altLang="en-US" dirty="0"/>
                  <a:t>，</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𝑍</m:t>
                        </m:r>
                      </m:e>
                      <m:sub>
                        <m:r>
                          <a:rPr lang="en-US" altLang="zh-CN" i="1">
                            <a:latin typeface="Cambria Math" panose="02040503050406030204" pitchFamily="18" charset="0"/>
                            <a:ea typeface="Cambria Math" panose="02040503050406030204" pitchFamily="18" charset="0"/>
                          </a:rPr>
                          <m:t>𝑅</m:t>
                        </m:r>
                      </m:sub>
                    </m:sSub>
                    <m:r>
                      <a:rPr lang="en-US" altLang="zh-CN" i="1">
                        <a:latin typeface="Cambria Math" panose="02040503050406030204" pitchFamily="18" charset="0"/>
                        <a:ea typeface="Cambria Math" panose="02040503050406030204" pitchFamily="18" charset="0"/>
                      </a:rPr>
                      <m:t>~</m:t>
                    </m:r>
                    <m:f>
                      <m:fPr>
                        <m:type m:val="lin"/>
                        <m:ctrlPr>
                          <a:rPr lang="en-US" altLang="zh-CN" i="1">
                            <a:latin typeface="Cambria Math" panose="02040503050406030204" pitchFamily="18" charset="0"/>
                            <a:ea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𝐿</m:t>
                            </m:r>
                          </m:e>
                          <m:sub>
                            <m:r>
                              <a:rPr lang="en-US" altLang="zh-CN" i="1">
                                <a:latin typeface="Cambria Math" panose="02040503050406030204" pitchFamily="18" charset="0"/>
                                <a:ea typeface="Cambria Math" panose="02040503050406030204" pitchFamily="18" charset="0"/>
                              </a:rPr>
                              <m:t>𝑢</m:t>
                            </m:r>
                          </m:sub>
                        </m:sSub>
                      </m:num>
                      <m:den>
                        <m:r>
                          <a:rPr lang="en-US" altLang="zh-CN" i="1">
                            <a:latin typeface="Cambria Math" panose="02040503050406030204" pitchFamily="18" charset="0"/>
                            <a:ea typeface="Cambria Math" panose="02040503050406030204" pitchFamily="18" charset="0"/>
                          </a:rPr>
                          <m:t>𝜋</m:t>
                        </m:r>
                      </m:den>
                    </m:f>
                  </m:oMath>
                </a14:m>
                <a:endParaRPr lang="zh-CN" altLang="en-US" dirty="0"/>
              </a:p>
            </p:txBody>
          </p:sp>
        </mc:Choice>
        <mc:Fallback xmlns="">
          <p:sp>
            <p:nvSpPr>
              <p:cNvPr id="3" name="内容占位符 2">
                <a:extLst>
                  <a:ext uri="{FF2B5EF4-FFF2-40B4-BE49-F238E27FC236}">
                    <a16:creationId xmlns:a16="http://schemas.microsoft.com/office/drawing/2014/main" id="{8CB50D61-4997-C27E-C238-95BB4FC5BC7F}"/>
                  </a:ext>
                </a:extLst>
              </p:cNvPr>
              <p:cNvSpPr>
                <a:spLocks noGrp="1" noRot="1" noChangeAspect="1" noMove="1" noResize="1" noEditPoints="1" noAdjustHandles="1" noChangeArrowheads="1" noChangeShapeType="1" noTextEdit="1"/>
              </p:cNvSpPr>
              <p:nvPr>
                <p:ph idx="1"/>
              </p:nvPr>
            </p:nvSpPr>
            <p:spPr>
              <a:blipFill>
                <a:blip r:embed="rId2"/>
                <a:stretch>
                  <a:fillRect l="-500" t="-641" r="-833" b="-5641"/>
                </a:stretch>
              </a:blipFill>
            </p:spPr>
            <p:txBody>
              <a:bodyPr/>
              <a:lstStyle/>
              <a:p>
                <a:r>
                  <a:rPr lang="zh-CN" altLang="en-US">
                    <a:noFill/>
                  </a:rPr>
                  <a:t> </a:t>
                </a:r>
              </a:p>
            </p:txBody>
          </p:sp>
        </mc:Fallback>
      </mc:AlternateContent>
      <p:grpSp>
        <p:nvGrpSpPr>
          <p:cNvPr id="7" name="组合 6">
            <a:extLst>
              <a:ext uri="{FF2B5EF4-FFF2-40B4-BE49-F238E27FC236}">
                <a16:creationId xmlns:a16="http://schemas.microsoft.com/office/drawing/2014/main" id="{4C7184F7-6B9C-D6D8-F72B-91D94C3C6DB8}"/>
              </a:ext>
            </a:extLst>
          </p:cNvPr>
          <p:cNvGrpSpPr/>
          <p:nvPr/>
        </p:nvGrpSpPr>
        <p:grpSpPr>
          <a:xfrm>
            <a:off x="3719736" y="2113280"/>
            <a:ext cx="3504024" cy="955891"/>
            <a:chOff x="3719736" y="2349235"/>
            <a:chExt cx="2879670" cy="719936"/>
          </a:xfrm>
        </p:grpSpPr>
        <p:pic>
          <p:nvPicPr>
            <p:cNvPr id="4" name="图片 3">
              <a:extLst>
                <a:ext uri="{FF2B5EF4-FFF2-40B4-BE49-F238E27FC236}">
                  <a16:creationId xmlns:a16="http://schemas.microsoft.com/office/drawing/2014/main" id="{465D3E29-2AD5-5915-2193-087605FAE845}"/>
                </a:ext>
              </a:extLst>
            </p:cNvPr>
            <p:cNvPicPr>
              <a:picLocks noChangeAspect="1"/>
            </p:cNvPicPr>
            <p:nvPr/>
          </p:nvPicPr>
          <p:blipFill rotWithShape="1">
            <a:blip r:embed="rId3"/>
            <a:srcRect l="64616" t="57312" r="20076" b="31801"/>
            <a:stretch/>
          </p:blipFill>
          <p:spPr>
            <a:xfrm>
              <a:off x="4799856" y="2349235"/>
              <a:ext cx="1799550" cy="719936"/>
            </a:xfrm>
            <a:prstGeom prst="rect">
              <a:avLst/>
            </a:prstGeom>
          </p:spPr>
        </p:pic>
        <p:pic>
          <p:nvPicPr>
            <p:cNvPr id="5" name="图片 4">
              <a:extLst>
                <a:ext uri="{FF2B5EF4-FFF2-40B4-BE49-F238E27FC236}">
                  <a16:creationId xmlns:a16="http://schemas.microsoft.com/office/drawing/2014/main" id="{54C6D58A-F317-5C3F-7003-C56FE6D1B366}"/>
                </a:ext>
              </a:extLst>
            </p:cNvPr>
            <p:cNvPicPr>
              <a:picLocks noChangeAspect="1"/>
            </p:cNvPicPr>
            <p:nvPr/>
          </p:nvPicPr>
          <p:blipFill rotWithShape="1">
            <a:blip r:embed="rId3"/>
            <a:srcRect l="30313" t="50651" r="61183" b="41726"/>
            <a:stretch/>
          </p:blipFill>
          <p:spPr>
            <a:xfrm>
              <a:off x="3719736" y="2493728"/>
              <a:ext cx="999728" cy="504056"/>
            </a:xfrm>
            <a:prstGeom prst="rect">
              <a:avLst/>
            </a:prstGeom>
          </p:spPr>
        </p:pic>
      </p:gr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C7E7CB0-12E6-E80C-2C03-99E1D3AD0CEB}"/>
                  </a:ext>
                </a:extLst>
              </p:cNvPr>
              <p:cNvSpPr txBox="1"/>
              <p:nvPr/>
            </p:nvSpPr>
            <p:spPr>
              <a:xfrm>
                <a:off x="3719736" y="3549601"/>
                <a:ext cx="4460837" cy="16367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𝑒</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𝐾</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𝐽𝐽</m:t>
                              </m:r>
                            </m:e>
                          </m:d>
                        </m:num>
                        <m:den>
                          <m:r>
                            <a:rPr lang="en-US" b="0" i="1" smtClean="0">
                              <a:latin typeface="Cambria Math" panose="02040503050406030204" pitchFamily="18" charset="0"/>
                              <a:ea typeface="Cambria Math" panose="02040503050406030204" pitchFamily="18" charset="0"/>
                            </a:rPr>
                            <m:t>2</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𝑟</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𝑚</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2</m:t>
                              </m:r>
                            </m:sup>
                          </m:sSup>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𝑢</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𝐾</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𝐽𝐽</m:t>
                              </m:r>
                            </m:e>
                          </m:d>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ea typeface="Cambria Math" panose="02040503050406030204" pitchFamily="18" charset="0"/>
                                </a:rPr>
                                <m:t>𝑟</m:t>
                              </m:r>
                            </m:sub>
                            <m:sup>
                              <m:r>
                                <a:rPr lang="en-US" i="1">
                                  <a:latin typeface="Cambria Math" panose="02040503050406030204" pitchFamily="18" charset="0"/>
                                  <a:ea typeface="Cambria Math" panose="02040503050406030204" pitchFamily="18" charset="0"/>
                                </a:rPr>
                                <m:t>2</m:t>
                              </m:r>
                            </m:sup>
                          </m:sSubSup>
                        </m:den>
                      </m:f>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ea typeface="Cambria Math" panose="02040503050406030204" pitchFamily="18" charset="0"/>
                                </a:rPr>
                              </m:ctrlPr>
                            </m:fPr>
                            <m:num>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𝑢</m:t>
                                  </m:r>
                                </m:sub>
                                <m:sup>
                                  <m:r>
                                    <a:rPr lang="en-US" b="0" i="1" smtClean="0">
                                      <a:latin typeface="Cambria Math" panose="02040503050406030204" pitchFamily="18" charset="0"/>
                                      <a:ea typeface="Cambria Math" panose="02040503050406030204" pitchFamily="18" charset="0"/>
                                    </a:rPr>
                                    <m:t>2</m:t>
                                  </m:r>
                                </m:sup>
                              </m:sSub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𝑟</m:t>
                                  </m:r>
                                </m:sub>
                                <m:sup>
                                  <m:r>
                                    <a:rPr lang="en-US" b="0" i="1" smtClean="0">
                                      <a:latin typeface="Cambria Math" panose="02040503050406030204" pitchFamily="18" charset="0"/>
                                      <a:ea typeface="Cambria Math" panose="02040503050406030204" pitchFamily="18" charset="0"/>
                                    </a:rPr>
                                    <m:t>2</m:t>
                                  </m:r>
                                </m:sup>
                              </m:sSubSup>
                            </m:den>
                          </m:f>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𝑚</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2</m:t>
                                  </m:r>
                                </m:sup>
                              </m:sSup>
                            </m:den>
                          </m:f>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𝑃</m:t>
                              </m:r>
                            </m:num>
                            <m:den>
                              <m:r>
                                <a:rPr lang="en-US" b="0" i="1" smtClean="0">
                                  <a:latin typeface="Cambria Math" panose="02040503050406030204" pitchFamily="18" charset="0"/>
                                  <a:ea typeface="Cambria Math" panose="02040503050406030204" pitchFamily="18" charset="0"/>
                                </a:rPr>
                                <m:t>𝑚</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3</m:t>
                                  </m:r>
                                </m:sup>
                              </m:sSup>
                            </m:den>
                          </m:f>
                        </m:e>
                      </m:rad>
                    </m:oMath>
                  </m:oMathPara>
                </a14:m>
                <a:endParaRPr lang="en-US"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𝐾</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𝐽𝐽</m:t>
                              </m:r>
                            </m:e>
                          </m:d>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ea typeface="Cambria Math" panose="02040503050406030204" pitchFamily="18" charset="0"/>
                                </a:rPr>
                                <m:t>𝑟</m:t>
                              </m:r>
                            </m:sub>
                            <m:sup>
                              <m:r>
                                <a:rPr lang="en-US" i="1">
                                  <a:latin typeface="Cambria Math" panose="02040503050406030204" pitchFamily="18" charset="0"/>
                                  <a:ea typeface="Cambria Math" panose="02040503050406030204" pitchFamily="18" charset="0"/>
                                </a:rPr>
                                <m:t>2</m:t>
                              </m:r>
                            </m:sup>
                          </m:sSubSup>
                        </m:den>
                      </m:f>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𝑢</m:t>
                              </m:r>
                            </m:sub>
                          </m:sSub>
                        </m:num>
                        <m:den>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𝑟</m:t>
                              </m:r>
                            </m:sub>
                          </m:sSub>
                        </m:den>
                      </m:f>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𝑃</m:t>
                              </m:r>
                            </m:num>
                            <m:den>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𝑟𝑒𝑙</m:t>
                                  </m:r>
                                </m:sub>
                              </m:sSub>
                            </m:den>
                          </m:f>
                        </m:e>
                      </m:rad>
                      <m:r>
                        <a:rPr lang="en-US" b="0" i="1" smtClean="0">
                          <a:latin typeface="Cambria Math" panose="02040503050406030204" pitchFamily="18" charset="0"/>
                          <a:ea typeface="Cambria Math" panose="02040503050406030204" pitchFamily="18" charset="0"/>
                        </a:rPr>
                        <m:t>   </m:t>
                      </m:r>
                      <m:r>
                        <a:rPr lang="zh-CN" altLang="en-US"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𝐾</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𝐽𝐽</m:t>
                              </m:r>
                            </m:e>
                          </m:d>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ea typeface="Cambria Math" panose="02040503050406030204" pitchFamily="18" charset="0"/>
                                </a:rPr>
                                <m:t>𝑟</m:t>
                              </m:r>
                            </m:sub>
                            <m:sup>
                              <m:r>
                                <a:rPr lang="en-US" i="1">
                                  <a:latin typeface="Cambria Math" panose="02040503050406030204" pitchFamily="18" charset="0"/>
                                  <a:ea typeface="Cambria Math" panose="02040503050406030204" pitchFamily="18" charset="0"/>
                                </a:rPr>
                                <m:t>2</m:t>
                              </m:r>
                            </m:sup>
                          </m:sSubSup>
                        </m:den>
                      </m:f>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𝑢</m:t>
                                  </m:r>
                                </m:sub>
                              </m:sSub>
                            </m:num>
                            <m:den>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𝑙</m:t>
                                  </m:r>
                                </m:sub>
                              </m:sSub>
                            </m:den>
                          </m:f>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𝑃</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𝑟𝑒𝑙</m:t>
                                  </m:r>
                                </m:sub>
                              </m:sSub>
                            </m:den>
                          </m:f>
                        </m:e>
                      </m:rad>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3C7E7CB0-12E6-E80C-2C03-99E1D3AD0CEB}"/>
                  </a:ext>
                </a:extLst>
              </p:cNvPr>
              <p:cNvSpPr txBox="1">
                <a:spLocks noRot="1" noChangeAspect="1" noMove="1" noResize="1" noEditPoints="1" noAdjustHandles="1" noChangeArrowheads="1" noChangeShapeType="1" noTextEdit="1"/>
              </p:cNvSpPr>
              <p:nvPr/>
            </p:nvSpPr>
            <p:spPr>
              <a:xfrm>
                <a:off x="3719736" y="3549601"/>
                <a:ext cx="4460837" cy="1636730"/>
              </a:xfrm>
              <a:prstGeom prst="rect">
                <a:avLst/>
              </a:prstGeom>
              <a:blipFill>
                <a:blip r:embed="rId4"/>
                <a:stretch>
                  <a:fillRect/>
                </a:stretch>
              </a:blipFill>
            </p:spPr>
            <p:txBody>
              <a:bodyPr/>
              <a:lstStyle/>
              <a:p>
                <a:r>
                  <a:rPr lang="zh-CN" altLang="en-US">
                    <a:noFill/>
                  </a:rPr>
                  <a:t> </a:t>
                </a:r>
              </a:p>
            </p:txBody>
          </p:sp>
        </mc:Fallback>
      </mc:AlternateContent>
      <p:sp>
        <p:nvSpPr>
          <p:cNvPr id="8" name="灯片编号占位符 7">
            <a:extLst>
              <a:ext uri="{FF2B5EF4-FFF2-40B4-BE49-F238E27FC236}">
                <a16:creationId xmlns:a16="http://schemas.microsoft.com/office/drawing/2014/main" id="{0E6F8651-37B8-EC58-1122-2F6CC74783EB}"/>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83</a:t>
            </a:fld>
            <a:endParaRPr lang="zh-CN" altLang="en-US"/>
          </a:p>
        </p:txBody>
      </p:sp>
    </p:spTree>
    <p:extLst>
      <p:ext uri="{BB962C8B-B14F-4D97-AF65-F5344CB8AC3E}">
        <p14:creationId xmlns:p14="http://schemas.microsoft.com/office/powerpoint/2010/main" val="1321075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A14331-5A50-C4A1-1796-C8FECA6A8F0F}"/>
              </a:ext>
            </a:extLst>
          </p:cNvPr>
          <p:cNvSpPr>
            <a:spLocks noGrp="1"/>
          </p:cNvSpPr>
          <p:nvPr>
            <p:ph type="title"/>
          </p:nvPr>
        </p:nvSpPr>
        <p:spPr/>
        <p:txBody>
          <a:bodyPr/>
          <a:lstStyle/>
          <a:p>
            <a:r>
              <a:rPr lang="en-US" altLang="zh-CN" dirty="0"/>
              <a:t>HGHG: Initial phase space</a:t>
            </a:r>
            <a:endParaRPr lang="zh-CN" altLang="en-US" dirty="0"/>
          </a:p>
        </p:txBody>
      </p:sp>
      <p:pic>
        <p:nvPicPr>
          <p:cNvPr id="4" name="图片 3">
            <a:extLst>
              <a:ext uri="{FF2B5EF4-FFF2-40B4-BE49-F238E27FC236}">
                <a16:creationId xmlns:a16="http://schemas.microsoft.com/office/drawing/2014/main" id="{B2E8D6B8-0FF4-EFE6-7593-3E31387F408F}"/>
              </a:ext>
            </a:extLst>
          </p:cNvPr>
          <p:cNvPicPr>
            <a:picLocks noChangeAspect="1"/>
          </p:cNvPicPr>
          <p:nvPr/>
        </p:nvPicPr>
        <p:blipFill>
          <a:blip r:embed="rId2"/>
          <a:stretch>
            <a:fillRect/>
          </a:stretch>
        </p:blipFill>
        <p:spPr>
          <a:xfrm>
            <a:off x="1559482" y="1244156"/>
            <a:ext cx="8895159" cy="4369688"/>
          </a:xfrm>
          <a:prstGeom prst="rect">
            <a:avLst/>
          </a:prstGeom>
        </p:spPr>
      </p:pic>
      <p:pic>
        <p:nvPicPr>
          <p:cNvPr id="5" name="图片 4">
            <a:extLst>
              <a:ext uri="{FF2B5EF4-FFF2-40B4-BE49-F238E27FC236}">
                <a16:creationId xmlns:a16="http://schemas.microsoft.com/office/drawing/2014/main" id="{E03BF904-70AD-EAC6-B49F-B9B3F1CEB073}"/>
              </a:ext>
            </a:extLst>
          </p:cNvPr>
          <p:cNvPicPr>
            <a:picLocks noChangeAspect="1"/>
          </p:cNvPicPr>
          <p:nvPr/>
        </p:nvPicPr>
        <p:blipFill>
          <a:blip r:embed="rId3"/>
          <a:stretch>
            <a:fillRect/>
          </a:stretch>
        </p:blipFill>
        <p:spPr>
          <a:xfrm>
            <a:off x="6458705" y="4991310"/>
            <a:ext cx="3662111" cy="1415737"/>
          </a:xfrm>
          <a:prstGeom prst="rect">
            <a:avLst/>
          </a:prstGeom>
        </p:spPr>
      </p:pic>
      <p:sp>
        <p:nvSpPr>
          <p:cNvPr id="3" name="灯片编号占位符 2">
            <a:extLst>
              <a:ext uri="{FF2B5EF4-FFF2-40B4-BE49-F238E27FC236}">
                <a16:creationId xmlns:a16="http://schemas.microsoft.com/office/drawing/2014/main" id="{B43556C2-21C1-DE18-8590-2329FFD761D0}"/>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84</a:t>
            </a:fld>
            <a:endParaRPr lang="zh-CN" altLang="en-US"/>
          </a:p>
        </p:txBody>
      </p:sp>
    </p:spTree>
    <p:extLst>
      <p:ext uri="{BB962C8B-B14F-4D97-AF65-F5344CB8AC3E}">
        <p14:creationId xmlns:p14="http://schemas.microsoft.com/office/powerpoint/2010/main" val="32355205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B95618-DD96-56CF-A315-5F4F99DD8928}"/>
              </a:ext>
            </a:extLst>
          </p:cNvPr>
          <p:cNvSpPr>
            <a:spLocks noGrp="1"/>
          </p:cNvSpPr>
          <p:nvPr>
            <p:ph type="title"/>
          </p:nvPr>
        </p:nvSpPr>
        <p:spPr/>
        <p:txBody>
          <a:bodyPr/>
          <a:lstStyle/>
          <a:p>
            <a:r>
              <a:rPr lang="en-US" altLang="zh-CN" dirty="0"/>
              <a:t>HGHG: energy and density modulations</a:t>
            </a:r>
            <a:endParaRPr lang="zh-CN" altLang="en-US" dirty="0"/>
          </a:p>
        </p:txBody>
      </p:sp>
      <p:pic>
        <p:nvPicPr>
          <p:cNvPr id="4" name="图片 3">
            <a:extLst>
              <a:ext uri="{FF2B5EF4-FFF2-40B4-BE49-F238E27FC236}">
                <a16:creationId xmlns:a16="http://schemas.microsoft.com/office/drawing/2014/main" id="{33A8D510-202A-6581-4008-F31DC93AC7C7}"/>
              </a:ext>
            </a:extLst>
          </p:cNvPr>
          <p:cNvPicPr>
            <a:picLocks noChangeAspect="1"/>
          </p:cNvPicPr>
          <p:nvPr/>
        </p:nvPicPr>
        <p:blipFill>
          <a:blip r:embed="rId2"/>
          <a:stretch>
            <a:fillRect/>
          </a:stretch>
        </p:blipFill>
        <p:spPr>
          <a:xfrm>
            <a:off x="1580956" y="4323928"/>
            <a:ext cx="4267200" cy="1666875"/>
          </a:xfrm>
          <a:prstGeom prst="rect">
            <a:avLst/>
          </a:prstGeom>
        </p:spPr>
      </p:pic>
      <p:pic>
        <p:nvPicPr>
          <p:cNvPr id="5" name="图片 4">
            <a:extLst>
              <a:ext uri="{FF2B5EF4-FFF2-40B4-BE49-F238E27FC236}">
                <a16:creationId xmlns:a16="http://schemas.microsoft.com/office/drawing/2014/main" id="{4A3CCC46-0A8D-413D-6EB9-3C6A5131F36D}"/>
              </a:ext>
            </a:extLst>
          </p:cNvPr>
          <p:cNvPicPr>
            <a:picLocks noChangeAspect="1"/>
          </p:cNvPicPr>
          <p:nvPr/>
        </p:nvPicPr>
        <p:blipFill rotWithShape="1">
          <a:blip r:embed="rId3"/>
          <a:srcRect b="2716"/>
          <a:stretch/>
        </p:blipFill>
        <p:spPr>
          <a:xfrm>
            <a:off x="6101495" y="4304865"/>
            <a:ext cx="4352925" cy="1705000"/>
          </a:xfrm>
          <a:prstGeom prst="rect">
            <a:avLst/>
          </a:prstGeom>
        </p:spPr>
      </p:pic>
      <p:pic>
        <p:nvPicPr>
          <p:cNvPr id="6" name="图片 5">
            <a:extLst>
              <a:ext uri="{FF2B5EF4-FFF2-40B4-BE49-F238E27FC236}">
                <a16:creationId xmlns:a16="http://schemas.microsoft.com/office/drawing/2014/main" id="{2A910EDB-B128-845D-4AAD-7FB36EC0CE96}"/>
              </a:ext>
            </a:extLst>
          </p:cNvPr>
          <p:cNvPicPr>
            <a:picLocks noChangeAspect="1"/>
          </p:cNvPicPr>
          <p:nvPr/>
        </p:nvPicPr>
        <p:blipFill>
          <a:blip r:embed="rId4"/>
          <a:stretch>
            <a:fillRect/>
          </a:stretch>
        </p:blipFill>
        <p:spPr>
          <a:xfrm>
            <a:off x="1611044" y="1371600"/>
            <a:ext cx="9000000" cy="2261421"/>
          </a:xfrm>
          <a:prstGeom prst="rect">
            <a:avLst/>
          </a:prstGeom>
        </p:spPr>
      </p:pic>
      <p:pic>
        <p:nvPicPr>
          <p:cNvPr id="7" name="图片 6">
            <a:extLst>
              <a:ext uri="{FF2B5EF4-FFF2-40B4-BE49-F238E27FC236}">
                <a16:creationId xmlns:a16="http://schemas.microsoft.com/office/drawing/2014/main" id="{3648F17E-490B-06EA-25DD-7E51E4442B1D}"/>
              </a:ext>
            </a:extLst>
          </p:cNvPr>
          <p:cNvPicPr>
            <a:picLocks noChangeAspect="1"/>
          </p:cNvPicPr>
          <p:nvPr/>
        </p:nvPicPr>
        <p:blipFill rotWithShape="1">
          <a:blip r:embed="rId5"/>
          <a:srcRect l="31100" t="54200" r="31888" b="13600"/>
          <a:stretch/>
        </p:blipFill>
        <p:spPr>
          <a:xfrm>
            <a:off x="8274646" y="2739751"/>
            <a:ext cx="2155962" cy="1368152"/>
          </a:xfrm>
          <a:prstGeom prst="rect">
            <a:avLst/>
          </a:prstGeom>
        </p:spPr>
      </p:pic>
      <p:sp>
        <p:nvSpPr>
          <p:cNvPr id="3" name="灯片编号占位符 2">
            <a:extLst>
              <a:ext uri="{FF2B5EF4-FFF2-40B4-BE49-F238E27FC236}">
                <a16:creationId xmlns:a16="http://schemas.microsoft.com/office/drawing/2014/main" id="{AECA98DE-12D1-82B7-F2E8-DBF348B09057}"/>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85</a:t>
            </a:fld>
            <a:endParaRPr lang="zh-CN" altLang="en-US"/>
          </a:p>
        </p:txBody>
      </p:sp>
    </p:spTree>
    <p:extLst>
      <p:ext uri="{BB962C8B-B14F-4D97-AF65-F5344CB8AC3E}">
        <p14:creationId xmlns:p14="http://schemas.microsoft.com/office/powerpoint/2010/main" val="24651999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165D24-63DA-C7EE-FAC5-EE53C1005385}"/>
              </a:ext>
            </a:extLst>
          </p:cNvPr>
          <p:cNvSpPr>
            <a:spLocks noGrp="1"/>
          </p:cNvSpPr>
          <p:nvPr>
            <p:ph type="title"/>
          </p:nvPr>
        </p:nvSpPr>
        <p:spPr/>
        <p:txBody>
          <a:bodyPr/>
          <a:lstStyle/>
          <a:p>
            <a:r>
              <a:rPr lang="en-US" altLang="zh-CN" dirty="0"/>
              <a:t>HGHG</a:t>
            </a:r>
            <a:r>
              <a:rPr lang="zh-CN" altLang="en-US" dirty="0"/>
              <a:t>： </a:t>
            </a:r>
            <a:r>
              <a:rPr lang="en-US" altLang="zh-CN" dirty="0"/>
              <a:t>bunching factor</a:t>
            </a:r>
            <a:endParaRPr lang="zh-CN" altLang="en-US" dirty="0"/>
          </a:p>
        </p:txBody>
      </p:sp>
      <p:sp>
        <p:nvSpPr>
          <p:cNvPr id="3" name="内容占位符 2">
            <a:extLst>
              <a:ext uri="{FF2B5EF4-FFF2-40B4-BE49-F238E27FC236}">
                <a16:creationId xmlns:a16="http://schemas.microsoft.com/office/drawing/2014/main" id="{919C2883-F08A-CEC2-075E-2B4BC0970306}"/>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id="{E9F0A074-5D96-E0DE-BDF1-5B3ACBDD5C13}"/>
              </a:ext>
            </a:extLst>
          </p:cNvPr>
          <p:cNvPicPr>
            <a:picLocks noChangeAspect="1"/>
          </p:cNvPicPr>
          <p:nvPr/>
        </p:nvPicPr>
        <p:blipFill>
          <a:blip r:embed="rId3"/>
          <a:stretch>
            <a:fillRect/>
          </a:stretch>
        </p:blipFill>
        <p:spPr>
          <a:xfrm>
            <a:off x="609600" y="1291065"/>
            <a:ext cx="7768133" cy="1294689"/>
          </a:xfrm>
          <a:prstGeom prst="rect">
            <a:avLst/>
          </a:prstGeom>
        </p:spPr>
      </p:pic>
      <p:pic>
        <p:nvPicPr>
          <p:cNvPr id="5" name="图片 4">
            <a:extLst>
              <a:ext uri="{FF2B5EF4-FFF2-40B4-BE49-F238E27FC236}">
                <a16:creationId xmlns:a16="http://schemas.microsoft.com/office/drawing/2014/main" id="{74F7C45D-8F41-18DA-3411-D3B242C03D37}"/>
              </a:ext>
            </a:extLst>
          </p:cNvPr>
          <p:cNvPicPr>
            <a:picLocks noChangeAspect="1"/>
          </p:cNvPicPr>
          <p:nvPr/>
        </p:nvPicPr>
        <p:blipFill>
          <a:blip r:embed="rId4"/>
          <a:stretch>
            <a:fillRect/>
          </a:stretch>
        </p:blipFill>
        <p:spPr>
          <a:xfrm>
            <a:off x="755310" y="2585754"/>
            <a:ext cx="7045362" cy="3812939"/>
          </a:xfrm>
          <a:prstGeom prst="rect">
            <a:avLst/>
          </a:prstGeom>
        </p:spPr>
      </p:pic>
      <p:pic>
        <p:nvPicPr>
          <p:cNvPr id="6" name="图片 5">
            <a:extLst>
              <a:ext uri="{FF2B5EF4-FFF2-40B4-BE49-F238E27FC236}">
                <a16:creationId xmlns:a16="http://schemas.microsoft.com/office/drawing/2014/main" id="{22D01E05-87B4-472D-EDE6-70D2F3D4C11E}"/>
              </a:ext>
            </a:extLst>
          </p:cNvPr>
          <p:cNvPicPr>
            <a:picLocks noChangeAspect="1"/>
          </p:cNvPicPr>
          <p:nvPr/>
        </p:nvPicPr>
        <p:blipFill rotWithShape="1">
          <a:blip r:embed="rId5"/>
          <a:srcRect l="20185" t="58934" r="55212" b="9062"/>
          <a:stretch/>
        </p:blipFill>
        <p:spPr>
          <a:xfrm>
            <a:off x="8063273" y="1366059"/>
            <a:ext cx="3256525" cy="2382823"/>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DBDCC8A-2668-95C9-E8D6-7AC730E9F7FD}"/>
                  </a:ext>
                </a:extLst>
              </p:cNvPr>
              <p:cNvSpPr txBox="1"/>
              <p:nvPr/>
            </p:nvSpPr>
            <p:spPr>
              <a:xfrm>
                <a:off x="8801261" y="5504271"/>
                <a:ext cx="1437638" cy="276999"/>
              </a:xfrm>
              <a:prstGeom prst="rect">
                <a:avLst/>
              </a:prstGeom>
              <a:noFill/>
            </p:spPr>
            <p:txBody>
              <a:bodyPr wrap="none" lIns="0" tIns="0" rIns="0" bIns="0"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𝐴𝐵</m:t>
                          </m:r>
                          <m:r>
                            <a:rPr lang="en-US" b="0" i="1" smtClean="0">
                              <a:latin typeface="Cambria Math" panose="02040503050406030204" pitchFamily="18" charset="0"/>
                            </a:rPr>
                            <m:t>}</m:t>
                          </m:r>
                        </m:e>
                        <m:sub>
                          <m:r>
                            <m:rPr>
                              <m:sty m:val="p"/>
                            </m:rPr>
                            <a:rPr lang="en-US" altLang="zh-CN" i="1">
                              <a:latin typeface="Cambria Math" panose="02040503050406030204" pitchFamily="18" charset="0"/>
                              <a:ea typeface="Cambria Math" panose="02040503050406030204" pitchFamily="18" charset="0"/>
                            </a:rPr>
                            <m:t>max</m:t>
                          </m:r>
                        </m:sub>
                      </m:sSub>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7" name="文本框 6">
                <a:extLst>
                  <a:ext uri="{FF2B5EF4-FFF2-40B4-BE49-F238E27FC236}">
                    <a16:creationId xmlns:a16="http://schemas.microsoft.com/office/drawing/2014/main" id="{5DBDCC8A-2668-95C9-E8D6-7AC730E9F7FD}"/>
                  </a:ext>
                </a:extLst>
              </p:cNvPr>
              <p:cNvSpPr txBox="1">
                <a:spLocks noRot="1" noChangeAspect="1" noMove="1" noResize="1" noEditPoints="1" noAdjustHandles="1" noChangeArrowheads="1" noChangeShapeType="1" noTextEdit="1"/>
              </p:cNvSpPr>
              <p:nvPr/>
            </p:nvSpPr>
            <p:spPr>
              <a:xfrm>
                <a:off x="8801261" y="5504271"/>
                <a:ext cx="1437638" cy="276999"/>
              </a:xfrm>
              <a:prstGeom prst="rect">
                <a:avLst/>
              </a:prstGeom>
              <a:blipFill>
                <a:blip r:embed="rId6"/>
                <a:stretch>
                  <a:fillRect l="-5508" t="-2222" r="-2966" b="-40000"/>
                </a:stretch>
              </a:blipFill>
            </p:spPr>
            <p:txBody>
              <a:bodyPr/>
              <a:lstStyle/>
              <a:p>
                <a:r>
                  <a:rPr lang="zh-CN" altLang="en-US">
                    <a:noFill/>
                  </a:rPr>
                  <a:t> </a:t>
                </a:r>
              </a:p>
            </p:txBody>
          </p:sp>
        </mc:Fallback>
      </mc:AlternateContent>
      <p:grpSp>
        <p:nvGrpSpPr>
          <p:cNvPr id="9" name="组合 8">
            <a:extLst>
              <a:ext uri="{FF2B5EF4-FFF2-40B4-BE49-F238E27FC236}">
                <a16:creationId xmlns:a16="http://schemas.microsoft.com/office/drawing/2014/main" id="{021DAB21-37AD-8F50-10E6-93E206ACFB00}"/>
              </a:ext>
            </a:extLst>
          </p:cNvPr>
          <p:cNvGrpSpPr/>
          <p:nvPr/>
        </p:nvGrpSpPr>
        <p:grpSpPr>
          <a:xfrm>
            <a:off x="7946382" y="4222223"/>
            <a:ext cx="3585718" cy="540000"/>
            <a:chOff x="583964" y="1773238"/>
            <a:chExt cx="4332634" cy="720000"/>
          </a:xfrm>
        </p:grpSpPr>
        <p:pic>
          <p:nvPicPr>
            <p:cNvPr id="10" name="图片 9">
              <a:extLst>
                <a:ext uri="{FF2B5EF4-FFF2-40B4-BE49-F238E27FC236}">
                  <a16:creationId xmlns:a16="http://schemas.microsoft.com/office/drawing/2014/main" id="{94E052C1-1389-6111-AD21-FCA8D87F8AD3}"/>
                </a:ext>
              </a:extLst>
            </p:cNvPr>
            <p:cNvPicPr>
              <a:picLocks noChangeAspect="1"/>
            </p:cNvPicPr>
            <p:nvPr/>
          </p:nvPicPr>
          <p:blipFill rotWithShape="1">
            <a:blip r:embed="rId4"/>
            <a:srcRect t="88759" r="61689" b="-522"/>
            <a:stretch/>
          </p:blipFill>
          <p:spPr>
            <a:xfrm>
              <a:off x="583964" y="1773238"/>
              <a:ext cx="4332634" cy="720000"/>
            </a:xfrm>
            <a:prstGeom prst="rect">
              <a:avLst/>
            </a:prstGeom>
          </p:spPr>
        </p:pic>
        <p:pic>
          <p:nvPicPr>
            <p:cNvPr id="11" name="图片 10">
              <a:extLst>
                <a:ext uri="{FF2B5EF4-FFF2-40B4-BE49-F238E27FC236}">
                  <a16:creationId xmlns:a16="http://schemas.microsoft.com/office/drawing/2014/main" id="{169D1FC4-3A6F-5744-2FCF-733351A68E4B}"/>
                </a:ext>
              </a:extLst>
            </p:cNvPr>
            <p:cNvPicPr>
              <a:picLocks noChangeAspect="1"/>
            </p:cNvPicPr>
            <p:nvPr/>
          </p:nvPicPr>
          <p:blipFill rotWithShape="1">
            <a:blip r:embed="rId4"/>
            <a:srcRect l="530" t="3204" r="94165" b="85033"/>
            <a:stretch/>
          </p:blipFill>
          <p:spPr>
            <a:xfrm>
              <a:off x="800359" y="1773238"/>
              <a:ext cx="600001" cy="720000"/>
            </a:xfrm>
            <a:prstGeom prst="rect">
              <a:avLst/>
            </a:prstGeom>
          </p:spPr>
        </p:pic>
      </p:grpSp>
      <p:sp>
        <p:nvSpPr>
          <p:cNvPr id="12" name="矩形 11">
            <a:extLst>
              <a:ext uri="{FF2B5EF4-FFF2-40B4-BE49-F238E27FC236}">
                <a16:creationId xmlns:a16="http://schemas.microsoft.com/office/drawing/2014/main" id="{EFA1905F-B75B-FC3E-4B74-500E7D9167A9}"/>
              </a:ext>
            </a:extLst>
          </p:cNvPr>
          <p:cNvSpPr/>
          <p:nvPr/>
        </p:nvSpPr>
        <p:spPr>
          <a:xfrm>
            <a:off x="7871012" y="4105835"/>
            <a:ext cx="3633694" cy="75897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291620BD-1449-A521-B17C-546C66F2C2A3}"/>
              </a:ext>
            </a:extLst>
          </p:cNvPr>
          <p:cNvSpPr txBox="1"/>
          <p:nvPr/>
        </p:nvSpPr>
        <p:spPr>
          <a:xfrm>
            <a:off x="7807298" y="5097823"/>
            <a:ext cx="3512500"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Optimal solution for maximal bunching:</a:t>
            </a:r>
            <a:endParaRPr lang="zh-CN" altLang="en-US" sz="1600" dirty="0">
              <a:latin typeface="Times New Roman" panose="02020603050405020304" pitchFamily="18" charset="0"/>
              <a:cs typeface="Times New Roman" panose="02020603050405020304" pitchFamily="18" charset="0"/>
            </a:endParaRPr>
          </a:p>
        </p:txBody>
      </p:sp>
      <p:sp>
        <p:nvSpPr>
          <p:cNvPr id="8" name="灯片编号占位符 7">
            <a:extLst>
              <a:ext uri="{FF2B5EF4-FFF2-40B4-BE49-F238E27FC236}">
                <a16:creationId xmlns:a16="http://schemas.microsoft.com/office/drawing/2014/main" id="{5AB1D460-E7F0-057F-0BD0-0487D06AA7B8}"/>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86</a:t>
            </a:fld>
            <a:endParaRPr lang="zh-CN" altLang="en-US"/>
          </a:p>
        </p:txBody>
      </p:sp>
    </p:spTree>
    <p:extLst>
      <p:ext uri="{BB962C8B-B14F-4D97-AF65-F5344CB8AC3E}">
        <p14:creationId xmlns:p14="http://schemas.microsoft.com/office/powerpoint/2010/main" val="31349205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350888-C93A-DE93-81EE-112754740D3E}"/>
              </a:ext>
            </a:extLst>
          </p:cNvPr>
          <p:cNvSpPr>
            <a:spLocks noGrp="1"/>
          </p:cNvSpPr>
          <p:nvPr>
            <p:ph type="title"/>
          </p:nvPr>
        </p:nvSpPr>
        <p:spPr/>
        <p:txBody>
          <a:bodyPr/>
          <a:lstStyle/>
          <a:p>
            <a:r>
              <a:rPr lang="en-US" altLang="zh-CN" dirty="0"/>
              <a:t>Principle of EEHG FEL</a:t>
            </a:r>
            <a:endParaRPr lang="zh-CN" altLang="en-US" dirty="0"/>
          </a:p>
        </p:txBody>
      </p:sp>
      <p:pic>
        <p:nvPicPr>
          <p:cNvPr id="11" name="Picture 12">
            <a:extLst>
              <a:ext uri="{FF2B5EF4-FFF2-40B4-BE49-F238E27FC236}">
                <a16:creationId xmlns:a16="http://schemas.microsoft.com/office/drawing/2014/main" id="{889DD4BE-8698-AEF2-BFB3-1C7DF29FB28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7320" y="3780793"/>
            <a:ext cx="2258267" cy="238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9C4AF2B7-48B7-FF2C-F5D0-FDF34FAC1A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82963" y="3793500"/>
            <a:ext cx="2320533" cy="235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613712E1-1508-E707-D90E-33F62F19DA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50872" y="3747892"/>
            <a:ext cx="2267062" cy="248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93E501A-4DAA-1416-75EC-DD76C6E256B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165309" y="3779748"/>
            <a:ext cx="2247703" cy="239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029322CE-6CCD-92EF-2589-754F88A85D0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96706" y="1531478"/>
            <a:ext cx="7761443" cy="20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1">
            <a:extLst>
              <a:ext uri="{FF2B5EF4-FFF2-40B4-BE49-F238E27FC236}">
                <a16:creationId xmlns:a16="http://schemas.microsoft.com/office/drawing/2014/main" id="{5EB8A7AD-266A-FE07-1335-FAEEA0CF77C1}"/>
              </a:ext>
            </a:extLst>
          </p:cNvPr>
          <p:cNvSpPr txBox="1"/>
          <p:nvPr/>
        </p:nvSpPr>
        <p:spPr>
          <a:xfrm>
            <a:off x="4485678" y="3408293"/>
            <a:ext cx="3410196" cy="338554"/>
          </a:xfrm>
          <a:prstGeom prst="rect">
            <a:avLst/>
          </a:prstGeom>
          <a:noFill/>
        </p:spPr>
        <p:txBody>
          <a:bodyPr wrap="square" rtlCol="0">
            <a:spAutoFit/>
          </a:bodyPr>
          <a:lstStyle/>
          <a:p>
            <a:r>
              <a:rPr lang="en-US" altLang="zh-CN" sz="1600" b="1" i="1" dirty="0">
                <a:cs typeface="Arial" pitchFamily="34" charset="0"/>
              </a:rPr>
              <a:t>G. </a:t>
            </a:r>
            <a:r>
              <a:rPr lang="en-US" altLang="zh-CN" sz="1600" b="1" i="1" dirty="0" err="1">
                <a:cs typeface="Arial" pitchFamily="34" charset="0"/>
              </a:rPr>
              <a:t>Stupakov</a:t>
            </a:r>
            <a:r>
              <a:rPr lang="en-US" altLang="zh-CN" sz="1600" b="1" i="1" dirty="0">
                <a:cs typeface="Arial" pitchFamily="34" charset="0"/>
              </a:rPr>
              <a:t>, PRL (2009)</a:t>
            </a:r>
          </a:p>
        </p:txBody>
      </p:sp>
      <p:pic>
        <p:nvPicPr>
          <p:cNvPr id="19" name="图片 18">
            <a:extLst>
              <a:ext uri="{FF2B5EF4-FFF2-40B4-BE49-F238E27FC236}">
                <a16:creationId xmlns:a16="http://schemas.microsoft.com/office/drawing/2014/main" id="{B4A982F4-50B6-16FE-541F-201F902352CD}"/>
              </a:ext>
            </a:extLst>
          </p:cNvPr>
          <p:cNvPicPr>
            <a:picLocks noChangeAspect="1"/>
          </p:cNvPicPr>
          <p:nvPr/>
        </p:nvPicPr>
        <p:blipFill>
          <a:blip r:embed="rId7"/>
          <a:stretch>
            <a:fillRect/>
          </a:stretch>
        </p:blipFill>
        <p:spPr>
          <a:xfrm>
            <a:off x="8962537" y="1826078"/>
            <a:ext cx="2497142" cy="1736211"/>
          </a:xfrm>
          <a:prstGeom prst="rect">
            <a:avLst/>
          </a:prstGeom>
        </p:spPr>
      </p:pic>
      <p:sp>
        <p:nvSpPr>
          <p:cNvPr id="3" name="灯片编号占位符 2">
            <a:extLst>
              <a:ext uri="{FF2B5EF4-FFF2-40B4-BE49-F238E27FC236}">
                <a16:creationId xmlns:a16="http://schemas.microsoft.com/office/drawing/2014/main" id="{1B687137-6C7B-C9C2-6FFB-AA0365543D54}"/>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87</a:t>
            </a:fld>
            <a:endParaRPr lang="zh-CN" altLang="en-US"/>
          </a:p>
        </p:txBody>
      </p:sp>
    </p:spTree>
    <p:extLst>
      <p:ext uri="{BB962C8B-B14F-4D97-AF65-F5344CB8AC3E}">
        <p14:creationId xmlns:p14="http://schemas.microsoft.com/office/powerpoint/2010/main" val="2943438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F2E081-F09F-3124-DAC5-03DE28A0D2C8}"/>
              </a:ext>
            </a:extLst>
          </p:cNvPr>
          <p:cNvSpPr>
            <a:spLocks noGrp="1"/>
          </p:cNvSpPr>
          <p:nvPr>
            <p:ph type="title"/>
          </p:nvPr>
        </p:nvSpPr>
        <p:spPr/>
        <p:txBody>
          <a:bodyPr/>
          <a:lstStyle/>
          <a:p>
            <a:r>
              <a:rPr lang="en-US" altLang="zh-CN" dirty="0"/>
              <a:t>EEHG:</a:t>
            </a:r>
            <a:r>
              <a:rPr lang="zh-CN" altLang="en-US" dirty="0"/>
              <a:t> </a:t>
            </a:r>
            <a:r>
              <a:rPr lang="en-US" altLang="zh-CN" dirty="0"/>
              <a:t>phase</a:t>
            </a:r>
            <a:r>
              <a:rPr lang="zh-CN" altLang="en-US" dirty="0"/>
              <a:t> </a:t>
            </a:r>
            <a:r>
              <a:rPr lang="en-US" altLang="zh-CN" dirty="0"/>
              <a:t>space</a:t>
            </a:r>
            <a:endParaRPr lang="zh-CN" altLang="en-US" dirty="0"/>
          </a:p>
        </p:txBody>
      </p:sp>
      <p:sp>
        <p:nvSpPr>
          <p:cNvPr id="3" name="内容占位符 2">
            <a:extLst>
              <a:ext uri="{FF2B5EF4-FFF2-40B4-BE49-F238E27FC236}">
                <a16:creationId xmlns:a16="http://schemas.microsoft.com/office/drawing/2014/main" id="{7AD0A06A-EC5C-9E98-C796-5589784A974C}"/>
              </a:ext>
            </a:extLst>
          </p:cNvPr>
          <p:cNvSpPr>
            <a:spLocks noGrp="1"/>
          </p:cNvSpPr>
          <p:nvPr>
            <p:ph idx="1"/>
          </p:nvPr>
        </p:nvSpPr>
        <p:spPr/>
        <p:txBody>
          <a:bodyPr/>
          <a:lstStyle/>
          <a:p>
            <a:r>
              <a:rPr lang="en-US" altLang="zh-CN" dirty="0"/>
              <a:t>First energy modulation:</a:t>
            </a:r>
          </a:p>
          <a:p>
            <a:endParaRPr lang="en-US" altLang="zh-CN" dirty="0"/>
          </a:p>
          <a:p>
            <a:r>
              <a:rPr lang="en-US" altLang="zh-CN" dirty="0"/>
              <a:t>After first chicane:</a:t>
            </a:r>
          </a:p>
          <a:p>
            <a:endParaRPr lang="en-US" altLang="zh-CN" dirty="0"/>
          </a:p>
          <a:p>
            <a:r>
              <a:rPr lang="en-US" altLang="zh-CN" dirty="0"/>
              <a:t>Second energy modulation</a:t>
            </a:r>
          </a:p>
          <a:p>
            <a:endParaRPr lang="en-US" altLang="zh-CN" dirty="0"/>
          </a:p>
          <a:p>
            <a:r>
              <a:rPr lang="en-US" altLang="zh-CN" dirty="0"/>
              <a:t>After second chicane</a:t>
            </a:r>
            <a:endParaRPr lang="zh-CN" altLang="en-US" dirty="0"/>
          </a:p>
        </p:txBody>
      </p:sp>
      <p:pic>
        <p:nvPicPr>
          <p:cNvPr id="4" name="图片 3">
            <a:extLst>
              <a:ext uri="{FF2B5EF4-FFF2-40B4-BE49-F238E27FC236}">
                <a16:creationId xmlns:a16="http://schemas.microsoft.com/office/drawing/2014/main" id="{6262CCAD-FC84-7C4D-978A-146F50C902C4}"/>
              </a:ext>
            </a:extLst>
          </p:cNvPr>
          <p:cNvPicPr>
            <a:picLocks noChangeAspect="1"/>
          </p:cNvPicPr>
          <p:nvPr/>
        </p:nvPicPr>
        <p:blipFill>
          <a:blip r:embed="rId2"/>
          <a:stretch>
            <a:fillRect/>
          </a:stretch>
        </p:blipFill>
        <p:spPr>
          <a:xfrm>
            <a:off x="3889068" y="1371600"/>
            <a:ext cx="2162191" cy="523879"/>
          </a:xfrm>
          <a:prstGeom prst="rect">
            <a:avLst/>
          </a:prstGeom>
        </p:spPr>
      </p:pic>
      <p:pic>
        <p:nvPicPr>
          <p:cNvPr id="5" name="图片 4">
            <a:extLst>
              <a:ext uri="{FF2B5EF4-FFF2-40B4-BE49-F238E27FC236}">
                <a16:creationId xmlns:a16="http://schemas.microsoft.com/office/drawing/2014/main" id="{A7E5E16C-395D-4E76-34A5-95412DF9B8DF}"/>
              </a:ext>
            </a:extLst>
          </p:cNvPr>
          <p:cNvPicPr>
            <a:picLocks noChangeAspect="1"/>
          </p:cNvPicPr>
          <p:nvPr/>
        </p:nvPicPr>
        <p:blipFill>
          <a:blip r:embed="rId3"/>
          <a:stretch>
            <a:fillRect/>
          </a:stretch>
        </p:blipFill>
        <p:spPr>
          <a:xfrm>
            <a:off x="3897457" y="2085502"/>
            <a:ext cx="1762138" cy="476253"/>
          </a:xfrm>
          <a:prstGeom prst="rect">
            <a:avLst/>
          </a:prstGeom>
        </p:spPr>
      </p:pic>
      <p:pic>
        <p:nvPicPr>
          <p:cNvPr id="6" name="图片 5">
            <a:extLst>
              <a:ext uri="{FF2B5EF4-FFF2-40B4-BE49-F238E27FC236}">
                <a16:creationId xmlns:a16="http://schemas.microsoft.com/office/drawing/2014/main" id="{61432025-C068-9AD5-0269-2E5E761BB89B}"/>
              </a:ext>
            </a:extLst>
          </p:cNvPr>
          <p:cNvPicPr>
            <a:picLocks noChangeAspect="1"/>
          </p:cNvPicPr>
          <p:nvPr/>
        </p:nvPicPr>
        <p:blipFill>
          <a:blip r:embed="rId4"/>
          <a:stretch>
            <a:fillRect/>
          </a:stretch>
        </p:blipFill>
        <p:spPr>
          <a:xfrm>
            <a:off x="4023995" y="2782884"/>
            <a:ext cx="2952772" cy="495304"/>
          </a:xfrm>
          <a:prstGeom prst="rect">
            <a:avLst/>
          </a:prstGeom>
        </p:spPr>
      </p:pic>
      <p:pic>
        <p:nvPicPr>
          <p:cNvPr id="7" name="图片 6">
            <a:extLst>
              <a:ext uri="{FF2B5EF4-FFF2-40B4-BE49-F238E27FC236}">
                <a16:creationId xmlns:a16="http://schemas.microsoft.com/office/drawing/2014/main" id="{153B29F0-94C1-D000-AE4E-5E4E922D062C}"/>
              </a:ext>
            </a:extLst>
          </p:cNvPr>
          <p:cNvPicPr>
            <a:picLocks noChangeAspect="1"/>
          </p:cNvPicPr>
          <p:nvPr/>
        </p:nvPicPr>
        <p:blipFill>
          <a:blip r:embed="rId5"/>
          <a:stretch>
            <a:fillRect/>
          </a:stretch>
        </p:blipFill>
        <p:spPr>
          <a:xfrm>
            <a:off x="3892179" y="3557115"/>
            <a:ext cx="1857389" cy="428628"/>
          </a:xfrm>
          <a:prstGeom prst="rect">
            <a:avLst/>
          </a:prstGeom>
        </p:spPr>
      </p:pic>
      <p:pic>
        <p:nvPicPr>
          <p:cNvPr id="8" name="图片 7">
            <a:extLst>
              <a:ext uri="{FF2B5EF4-FFF2-40B4-BE49-F238E27FC236}">
                <a16:creationId xmlns:a16="http://schemas.microsoft.com/office/drawing/2014/main" id="{DA5A9930-34E9-4690-0B11-3E4FE23AF105}"/>
              </a:ext>
            </a:extLst>
          </p:cNvPr>
          <p:cNvPicPr>
            <a:picLocks noChangeAspect="1"/>
          </p:cNvPicPr>
          <p:nvPr/>
        </p:nvPicPr>
        <p:blipFill>
          <a:blip r:embed="rId6"/>
          <a:stretch>
            <a:fillRect/>
          </a:stretch>
        </p:blipFill>
        <p:spPr>
          <a:xfrm>
            <a:off x="3916507" y="4165593"/>
            <a:ext cx="3486175" cy="752481"/>
          </a:xfrm>
          <a:prstGeom prst="rect">
            <a:avLst/>
          </a:prstGeom>
        </p:spPr>
      </p:pic>
      <p:pic>
        <p:nvPicPr>
          <p:cNvPr id="9" name="图片 8">
            <a:extLst>
              <a:ext uri="{FF2B5EF4-FFF2-40B4-BE49-F238E27FC236}">
                <a16:creationId xmlns:a16="http://schemas.microsoft.com/office/drawing/2014/main" id="{9254A1EC-949A-5C97-29F6-3AFF6EB5E3B7}"/>
              </a:ext>
            </a:extLst>
          </p:cNvPr>
          <p:cNvPicPr>
            <a:picLocks noChangeAspect="1"/>
          </p:cNvPicPr>
          <p:nvPr/>
        </p:nvPicPr>
        <p:blipFill>
          <a:blip r:embed="rId7"/>
          <a:stretch>
            <a:fillRect/>
          </a:stretch>
        </p:blipFill>
        <p:spPr>
          <a:xfrm>
            <a:off x="1892518" y="4927120"/>
            <a:ext cx="7714099" cy="1145061"/>
          </a:xfrm>
          <a:prstGeom prst="rect">
            <a:avLst/>
          </a:prstGeom>
        </p:spPr>
      </p:pic>
      <p:sp>
        <p:nvSpPr>
          <p:cNvPr id="10" name="灯片编号占位符 9">
            <a:extLst>
              <a:ext uri="{FF2B5EF4-FFF2-40B4-BE49-F238E27FC236}">
                <a16:creationId xmlns:a16="http://schemas.microsoft.com/office/drawing/2014/main" id="{21A72DF5-1E59-D4B7-4CBC-FED9413CC89F}"/>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88</a:t>
            </a:fld>
            <a:endParaRPr lang="zh-CN" altLang="en-US"/>
          </a:p>
        </p:txBody>
      </p:sp>
    </p:spTree>
    <p:extLst>
      <p:ext uri="{BB962C8B-B14F-4D97-AF65-F5344CB8AC3E}">
        <p14:creationId xmlns:p14="http://schemas.microsoft.com/office/powerpoint/2010/main" val="1201329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941832-1117-122F-EB07-089C86994702}"/>
              </a:ext>
            </a:extLst>
          </p:cNvPr>
          <p:cNvSpPr>
            <a:spLocks noGrp="1"/>
          </p:cNvSpPr>
          <p:nvPr>
            <p:ph type="title"/>
          </p:nvPr>
        </p:nvSpPr>
        <p:spPr/>
        <p:txBody>
          <a:bodyPr/>
          <a:lstStyle/>
          <a:p>
            <a:r>
              <a:rPr lang="en-US" altLang="zh-CN" dirty="0"/>
              <a:t>EEHG: bunching factor</a:t>
            </a:r>
            <a:endParaRPr lang="zh-CN" altLang="en-US" dirty="0"/>
          </a:p>
        </p:txBody>
      </p:sp>
      <p:pic>
        <p:nvPicPr>
          <p:cNvPr id="16" name="图片 15">
            <a:extLst>
              <a:ext uri="{FF2B5EF4-FFF2-40B4-BE49-F238E27FC236}">
                <a16:creationId xmlns:a16="http://schemas.microsoft.com/office/drawing/2014/main" id="{4EAD56EB-511C-ED29-5342-A112FBF4D2FF}"/>
              </a:ext>
            </a:extLst>
          </p:cNvPr>
          <p:cNvPicPr>
            <a:picLocks noChangeAspect="1"/>
          </p:cNvPicPr>
          <p:nvPr/>
        </p:nvPicPr>
        <p:blipFill>
          <a:blip r:embed="rId2"/>
          <a:stretch>
            <a:fillRect/>
          </a:stretch>
        </p:blipFill>
        <p:spPr>
          <a:xfrm>
            <a:off x="1911363" y="1363211"/>
            <a:ext cx="7931583" cy="5132729"/>
          </a:xfrm>
          <a:prstGeom prst="rect">
            <a:avLst/>
          </a:prstGeom>
        </p:spPr>
      </p:pic>
      <p:sp>
        <p:nvSpPr>
          <p:cNvPr id="18" name="Rectangle 90">
            <a:extLst>
              <a:ext uri="{FF2B5EF4-FFF2-40B4-BE49-F238E27FC236}">
                <a16:creationId xmlns:a16="http://schemas.microsoft.com/office/drawing/2014/main" id="{D46276E1-DD5B-9802-47D8-241399D737F4}"/>
              </a:ext>
            </a:extLst>
          </p:cNvPr>
          <p:cNvSpPr>
            <a:spLocks noChangeArrowheads="1"/>
          </p:cNvSpPr>
          <p:nvPr/>
        </p:nvSpPr>
        <p:spPr bwMode="auto">
          <a:xfrm>
            <a:off x="10381027" y="4910981"/>
            <a:ext cx="1295400" cy="719137"/>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40000" dist="20000" dir="5400000" rotWithShape="0">
              <a:srgbClr val="808080">
                <a:alpha val="37999"/>
              </a:srgbClr>
            </a:outerShdw>
          </a:effec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en-US"/>
          </a:p>
        </p:txBody>
      </p:sp>
      <p:pic>
        <p:nvPicPr>
          <p:cNvPr id="19" name="图片 18">
            <a:extLst>
              <a:ext uri="{FF2B5EF4-FFF2-40B4-BE49-F238E27FC236}">
                <a16:creationId xmlns:a16="http://schemas.microsoft.com/office/drawing/2014/main" id="{A8AA5677-CB96-4DA6-303F-91704A8DE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217" y="5029200"/>
            <a:ext cx="9302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20" name="文本框 19">
            <a:extLst>
              <a:ext uri="{FF2B5EF4-FFF2-40B4-BE49-F238E27FC236}">
                <a16:creationId xmlns:a16="http://schemas.microsoft.com/office/drawing/2014/main" id="{EC669408-4A27-4ADE-EE9D-3A80E0F1419C}"/>
              </a:ext>
            </a:extLst>
          </p:cNvPr>
          <p:cNvSpPr txBox="1"/>
          <p:nvPr/>
        </p:nvSpPr>
        <p:spPr>
          <a:xfrm>
            <a:off x="10085919" y="4462260"/>
            <a:ext cx="1677062" cy="338554"/>
          </a:xfrm>
          <a:prstGeom prst="rect">
            <a:avLst/>
          </a:prstGeom>
          <a:noFill/>
        </p:spPr>
        <p:txBody>
          <a:bodyPr wrap="none" rtlCol="0">
            <a:spAutoFit/>
          </a:bodyPr>
          <a:lstStyle/>
          <a:p>
            <a:r>
              <a:rPr lang="en-US" altLang="zh-CN" sz="1600" b="1" i="1" dirty="0">
                <a:latin typeface="Times New Roman" panose="02020603050405020304" pitchFamily="18" charset="0"/>
                <a:cs typeface="Times New Roman" panose="02020603050405020304" pitchFamily="18" charset="0"/>
              </a:rPr>
              <a:t>Optimal solution:</a:t>
            </a:r>
            <a:endParaRPr lang="zh-CN" altLang="en-US" sz="1600" b="1" i="1"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A201DD27-653B-C7ED-18C7-6CACAB890FCD}"/>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89</a:t>
            </a:fld>
            <a:endParaRPr lang="zh-CN" altLang="en-US"/>
          </a:p>
        </p:txBody>
      </p:sp>
    </p:spTree>
    <p:extLst>
      <p:ext uri="{BB962C8B-B14F-4D97-AF65-F5344CB8AC3E}">
        <p14:creationId xmlns:p14="http://schemas.microsoft.com/office/powerpoint/2010/main" val="3036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C76D00-8E2E-8BFE-E0D3-98FE43E30AD6}"/>
              </a:ext>
            </a:extLst>
          </p:cNvPr>
          <p:cNvSpPr>
            <a:spLocks noGrp="1"/>
          </p:cNvSpPr>
          <p:nvPr>
            <p:ph type="title"/>
          </p:nvPr>
        </p:nvSpPr>
        <p:spPr/>
        <p:txBody>
          <a:bodyPr/>
          <a:lstStyle/>
          <a:p>
            <a:r>
              <a:rPr lang="en-US" altLang="zh-CN" dirty="0"/>
              <a:t>Bunching and intensity enhancement </a:t>
            </a:r>
            <a:endParaRPr lang="zh-CN" altLang="en-US" dirty="0"/>
          </a:p>
        </p:txBody>
      </p:sp>
      <p:sp>
        <p:nvSpPr>
          <p:cNvPr id="3" name="内容占位符 2">
            <a:extLst>
              <a:ext uri="{FF2B5EF4-FFF2-40B4-BE49-F238E27FC236}">
                <a16:creationId xmlns:a16="http://schemas.microsoft.com/office/drawing/2014/main" id="{C92FE589-3D96-E966-06B9-ECB6EF29EA0D}"/>
              </a:ext>
            </a:extLst>
          </p:cNvPr>
          <p:cNvSpPr>
            <a:spLocks noGrp="1"/>
          </p:cNvSpPr>
          <p:nvPr>
            <p:ph idx="1"/>
          </p:nvPr>
        </p:nvSpPr>
        <p:spPr/>
        <p:txBody>
          <a:bodyPr/>
          <a:lstStyle/>
          <a:p>
            <a:r>
              <a:rPr lang="en-US" altLang="zh-CN" dirty="0"/>
              <a:t>Average electric field intensity generated by electron beam:</a:t>
            </a:r>
          </a:p>
          <a:p>
            <a:endParaRPr lang="en-US" altLang="zh-CN" dirty="0"/>
          </a:p>
          <a:p>
            <a:endParaRPr lang="en-US" altLang="zh-CN" dirty="0"/>
          </a:p>
          <a:p>
            <a:endParaRPr lang="en-US" altLang="zh-CN" dirty="0"/>
          </a:p>
          <a:p>
            <a:endParaRPr lang="en-US" altLang="zh-CN" dirty="0"/>
          </a:p>
          <a:p>
            <a:r>
              <a:rPr lang="en-US" altLang="zh-CN" dirty="0"/>
              <a:t>Divide the double sum into the piece where the particles are identical and the remaining terms:</a:t>
            </a:r>
            <a:endParaRPr lang="zh-CN" altLang="en-US" dirty="0"/>
          </a:p>
        </p:txBody>
      </p:sp>
      <p:pic>
        <p:nvPicPr>
          <p:cNvPr id="4" name="图片 3">
            <a:extLst>
              <a:ext uri="{FF2B5EF4-FFF2-40B4-BE49-F238E27FC236}">
                <a16:creationId xmlns:a16="http://schemas.microsoft.com/office/drawing/2014/main" id="{A65E9C05-11D6-5FB2-B075-3F967A64B573}"/>
              </a:ext>
            </a:extLst>
          </p:cNvPr>
          <p:cNvPicPr>
            <a:picLocks noChangeAspect="1"/>
          </p:cNvPicPr>
          <p:nvPr/>
        </p:nvPicPr>
        <p:blipFill>
          <a:blip r:embed="rId2"/>
          <a:stretch>
            <a:fillRect/>
          </a:stretch>
        </p:blipFill>
        <p:spPr>
          <a:xfrm>
            <a:off x="3848075" y="1877620"/>
            <a:ext cx="3935785" cy="1160448"/>
          </a:xfrm>
          <a:prstGeom prst="rect">
            <a:avLst/>
          </a:prstGeom>
        </p:spPr>
      </p:pic>
      <p:pic>
        <p:nvPicPr>
          <p:cNvPr id="5" name="图片 4">
            <a:extLst>
              <a:ext uri="{FF2B5EF4-FFF2-40B4-BE49-F238E27FC236}">
                <a16:creationId xmlns:a16="http://schemas.microsoft.com/office/drawing/2014/main" id="{3C997E1E-65C4-35FD-C938-B12151D96727}"/>
              </a:ext>
            </a:extLst>
          </p:cNvPr>
          <p:cNvPicPr>
            <a:picLocks noChangeAspect="1"/>
          </p:cNvPicPr>
          <p:nvPr/>
        </p:nvPicPr>
        <p:blipFill>
          <a:blip r:embed="rId3"/>
          <a:stretch>
            <a:fillRect/>
          </a:stretch>
        </p:blipFill>
        <p:spPr>
          <a:xfrm>
            <a:off x="980107" y="3819934"/>
            <a:ext cx="3935785" cy="1087884"/>
          </a:xfrm>
          <a:prstGeom prst="rect">
            <a:avLst/>
          </a:prstGeom>
        </p:spPr>
      </p:pic>
      <p:pic>
        <p:nvPicPr>
          <p:cNvPr id="6" name="图片 5">
            <a:extLst>
              <a:ext uri="{FF2B5EF4-FFF2-40B4-BE49-F238E27FC236}">
                <a16:creationId xmlns:a16="http://schemas.microsoft.com/office/drawing/2014/main" id="{FC8CB5F0-F9CD-A55D-75D3-501C410E3E09}"/>
              </a:ext>
            </a:extLst>
          </p:cNvPr>
          <p:cNvPicPr>
            <a:picLocks noChangeAspect="1"/>
          </p:cNvPicPr>
          <p:nvPr/>
        </p:nvPicPr>
        <p:blipFill>
          <a:blip r:embed="rId4"/>
          <a:stretch>
            <a:fillRect/>
          </a:stretch>
        </p:blipFill>
        <p:spPr>
          <a:xfrm>
            <a:off x="5629818" y="3860268"/>
            <a:ext cx="4769556" cy="1256207"/>
          </a:xfrm>
          <a:prstGeom prst="rect">
            <a:avLst/>
          </a:prstGeom>
        </p:spPr>
      </p:pic>
      <p:pic>
        <p:nvPicPr>
          <p:cNvPr id="7" name="图片 6">
            <a:extLst>
              <a:ext uri="{FF2B5EF4-FFF2-40B4-BE49-F238E27FC236}">
                <a16:creationId xmlns:a16="http://schemas.microsoft.com/office/drawing/2014/main" id="{CD0CA531-2C30-378D-501A-D7E840BA7193}"/>
              </a:ext>
            </a:extLst>
          </p:cNvPr>
          <p:cNvPicPr>
            <a:picLocks noChangeAspect="1"/>
          </p:cNvPicPr>
          <p:nvPr/>
        </p:nvPicPr>
        <p:blipFill>
          <a:blip r:embed="rId5"/>
          <a:stretch>
            <a:fillRect/>
          </a:stretch>
        </p:blipFill>
        <p:spPr>
          <a:xfrm>
            <a:off x="1344112" y="5421446"/>
            <a:ext cx="3207776" cy="828072"/>
          </a:xfrm>
          <a:prstGeom prst="rect">
            <a:avLst/>
          </a:prstGeom>
        </p:spPr>
      </p:pic>
      <p:pic>
        <p:nvPicPr>
          <p:cNvPr id="8" name="图片 7">
            <a:extLst>
              <a:ext uri="{FF2B5EF4-FFF2-40B4-BE49-F238E27FC236}">
                <a16:creationId xmlns:a16="http://schemas.microsoft.com/office/drawing/2014/main" id="{36E64DE2-81E7-4248-CC04-1519BCC3664E}"/>
              </a:ext>
            </a:extLst>
          </p:cNvPr>
          <p:cNvPicPr>
            <a:picLocks noChangeAspect="1"/>
          </p:cNvPicPr>
          <p:nvPr/>
        </p:nvPicPr>
        <p:blipFill>
          <a:blip r:embed="rId6"/>
          <a:stretch>
            <a:fillRect/>
          </a:stretch>
        </p:blipFill>
        <p:spPr>
          <a:xfrm>
            <a:off x="5896746" y="5516893"/>
            <a:ext cx="4716680" cy="637179"/>
          </a:xfrm>
          <a:prstGeom prst="rect">
            <a:avLst/>
          </a:prstGeom>
          <a:ln>
            <a:solidFill>
              <a:schemeClr val="accent2"/>
            </a:solidFill>
          </a:ln>
        </p:spPr>
      </p:pic>
      <p:sp>
        <p:nvSpPr>
          <p:cNvPr id="9" name="文本框 8">
            <a:extLst>
              <a:ext uri="{FF2B5EF4-FFF2-40B4-BE49-F238E27FC236}">
                <a16:creationId xmlns:a16="http://schemas.microsoft.com/office/drawing/2014/main" id="{1E78A368-2B25-40ED-221E-2366E22D249A}"/>
              </a:ext>
            </a:extLst>
          </p:cNvPr>
          <p:cNvSpPr txBox="1"/>
          <p:nvPr/>
        </p:nvSpPr>
        <p:spPr>
          <a:xfrm>
            <a:off x="2522517" y="4676985"/>
            <a:ext cx="982887" cy="461665"/>
          </a:xfrm>
          <a:prstGeom prst="rect">
            <a:avLst/>
          </a:prstGeom>
          <a:noFill/>
        </p:spPr>
        <p:txBody>
          <a:bodyPr wrap="square" rtlCol="0">
            <a:spAutoFit/>
          </a:bodyPr>
          <a:lstStyle/>
          <a:p>
            <a:r>
              <a:rPr lang="en-US" altLang="zh-CN" sz="1200" b="1" dirty="0">
                <a:solidFill>
                  <a:srgbClr val="FF0000"/>
                </a:solidFill>
              </a:rPr>
              <a:t>Incoherent radiation</a:t>
            </a:r>
            <a:endParaRPr lang="en-US" sz="1200" b="1" dirty="0">
              <a:solidFill>
                <a:srgbClr val="FF0000"/>
              </a:solidFill>
            </a:endParaRPr>
          </a:p>
        </p:txBody>
      </p:sp>
      <p:sp>
        <p:nvSpPr>
          <p:cNvPr id="10" name="文本框 9">
            <a:extLst>
              <a:ext uri="{FF2B5EF4-FFF2-40B4-BE49-F238E27FC236}">
                <a16:creationId xmlns:a16="http://schemas.microsoft.com/office/drawing/2014/main" id="{1068F041-AB2E-477A-CED1-DA9FAC91D2D2}"/>
              </a:ext>
            </a:extLst>
          </p:cNvPr>
          <p:cNvSpPr txBox="1"/>
          <p:nvPr/>
        </p:nvSpPr>
        <p:spPr>
          <a:xfrm>
            <a:off x="3595965" y="4716606"/>
            <a:ext cx="1901931" cy="276999"/>
          </a:xfrm>
          <a:prstGeom prst="rect">
            <a:avLst/>
          </a:prstGeom>
          <a:noFill/>
        </p:spPr>
        <p:txBody>
          <a:bodyPr wrap="none" rtlCol="0">
            <a:spAutoFit/>
          </a:bodyPr>
          <a:lstStyle/>
          <a:p>
            <a:r>
              <a:rPr lang="en-US" altLang="zh-CN" sz="1200" b="1" dirty="0">
                <a:solidFill>
                  <a:srgbClr val="FF0000"/>
                </a:solidFill>
              </a:rPr>
              <a:t>Coherent FEL emission</a:t>
            </a:r>
            <a:endParaRPr lang="en-US" sz="1200" b="1" dirty="0">
              <a:solidFill>
                <a:srgbClr val="FF0000"/>
              </a:solidFill>
            </a:endParaRPr>
          </a:p>
        </p:txBody>
      </p:sp>
      <p:sp>
        <p:nvSpPr>
          <p:cNvPr id="11" name="椭圆 10">
            <a:extLst>
              <a:ext uri="{FF2B5EF4-FFF2-40B4-BE49-F238E27FC236}">
                <a16:creationId xmlns:a16="http://schemas.microsoft.com/office/drawing/2014/main" id="{D8A9E7A3-E900-2A59-DADE-FE1E9BC0A47D}"/>
              </a:ext>
            </a:extLst>
          </p:cNvPr>
          <p:cNvSpPr/>
          <p:nvPr/>
        </p:nvSpPr>
        <p:spPr>
          <a:xfrm>
            <a:off x="4041452" y="4103980"/>
            <a:ext cx="874440"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箭头: 右 11">
            <a:extLst>
              <a:ext uri="{FF2B5EF4-FFF2-40B4-BE49-F238E27FC236}">
                <a16:creationId xmlns:a16="http://schemas.microsoft.com/office/drawing/2014/main" id="{5DED519B-2CDC-5B8C-840B-54F19183D404}"/>
              </a:ext>
            </a:extLst>
          </p:cNvPr>
          <p:cNvSpPr/>
          <p:nvPr/>
        </p:nvSpPr>
        <p:spPr>
          <a:xfrm>
            <a:off x="5069541" y="5689193"/>
            <a:ext cx="403412" cy="2925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0E6D3FDD-EF71-D735-4FD2-C2EA55C41084}"/>
              </a:ext>
            </a:extLst>
          </p:cNvPr>
          <p:cNvSpPr/>
          <p:nvPr/>
        </p:nvSpPr>
        <p:spPr>
          <a:xfrm>
            <a:off x="9835022" y="5421445"/>
            <a:ext cx="875607" cy="6545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灯片编号占位符 13">
            <a:extLst>
              <a:ext uri="{FF2B5EF4-FFF2-40B4-BE49-F238E27FC236}">
                <a16:creationId xmlns:a16="http://schemas.microsoft.com/office/drawing/2014/main" id="{F218F4FC-4102-731D-DBC8-31913E9DD32C}"/>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a:t>
            </a:fld>
            <a:endParaRPr lang="zh-CN" altLang="en-US"/>
          </a:p>
        </p:txBody>
      </p:sp>
    </p:spTree>
    <p:extLst>
      <p:ext uri="{BB962C8B-B14F-4D97-AF65-F5344CB8AC3E}">
        <p14:creationId xmlns:p14="http://schemas.microsoft.com/office/powerpoint/2010/main" val="6461369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16911-35FB-F47E-E421-F508A7189F80}"/>
              </a:ext>
            </a:extLst>
          </p:cNvPr>
          <p:cNvSpPr>
            <a:spLocks noGrp="1"/>
          </p:cNvSpPr>
          <p:nvPr>
            <p:ph type="title"/>
          </p:nvPr>
        </p:nvSpPr>
        <p:spPr/>
        <p:txBody>
          <a:bodyPr/>
          <a:lstStyle/>
          <a:p>
            <a:r>
              <a:rPr lang="en-US" altLang="zh-CN" dirty="0"/>
              <a:t>Seeded FEL: FEL performances</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69F1B46-370C-F9B3-1EB6-CC75812B4ACC}"/>
                  </a:ext>
                </a:extLst>
              </p:cNvPr>
              <p:cNvSpPr>
                <a:spLocks noGrp="1"/>
              </p:cNvSpPr>
              <p:nvPr>
                <p:ph idx="1"/>
              </p:nvPr>
            </p:nvSpPr>
            <p:spPr/>
            <p:txBody>
              <a:bodyPr/>
              <a:lstStyle/>
              <a:p>
                <a:r>
                  <a:rPr lang="en-US" altLang="zh-CN" dirty="0"/>
                  <a:t>During the first two gain length, coherent harmonic generation (CHG) without high gain:</a:t>
                </a:r>
              </a:p>
              <a:p>
                <a:endParaRPr lang="en-US" altLang="zh-CN" dirty="0"/>
              </a:p>
              <a:p>
                <a:endParaRPr lang="en-US" altLang="zh-CN" dirty="0"/>
              </a:p>
              <a:p>
                <a:endParaRPr lang="en-US" altLang="zh-CN" dirty="0"/>
              </a:p>
              <a:p>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𝑍</m:t>
                        </m:r>
                      </m:e>
                      <m:sub>
                        <m:r>
                          <a:rPr lang="en-US" altLang="zh-CN" i="1">
                            <a:latin typeface="Cambria Math" panose="02040503050406030204" pitchFamily="18" charset="0"/>
                          </a:rPr>
                          <m:t>0</m:t>
                        </m:r>
                      </m:sub>
                    </m:sSub>
                    <m:r>
                      <a:rPr lang="en-US" altLang="zh-CN" i="1">
                        <a:latin typeface="Cambria Math" panose="02040503050406030204" pitchFamily="18" charset="0"/>
                      </a:rPr>
                      <m:t>=377 </m:t>
                    </m:r>
                    <m:r>
                      <m:rPr>
                        <m:sty m:val="p"/>
                      </m:rPr>
                      <a:rPr lang="el-GR" altLang="zh-CN" i="1">
                        <a:latin typeface="Cambria Math" panose="02040503050406030204" pitchFamily="18" charset="0"/>
                        <a:ea typeface="Cambria Math" panose="02040503050406030204" pitchFamily="18" charset="0"/>
                      </a:rPr>
                      <m:t>Ω</m:t>
                    </m:r>
                  </m:oMath>
                </a14:m>
                <a:r>
                  <a:rPr lang="zh-CN" altLang="en-US" dirty="0"/>
                  <a:t> </a:t>
                </a:r>
                <a:r>
                  <a:rPr lang="en-US" altLang="zh-CN" dirty="0"/>
                  <a:t>is vacuum impedance and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𝐼</m:t>
                        </m:r>
                      </m:e>
                      <m:sub>
                        <m:r>
                          <a:rPr lang="en-US" altLang="zh-CN" i="1">
                            <a:latin typeface="Cambria Math" panose="02040503050406030204" pitchFamily="18" charset="0"/>
                          </a:rPr>
                          <m:t>𝑝</m:t>
                        </m:r>
                      </m:sub>
                    </m:sSub>
                  </m:oMath>
                </a14:m>
                <a:r>
                  <a:rPr lang="zh-CN" altLang="en-US" dirty="0"/>
                  <a:t> </a:t>
                </a:r>
                <a:r>
                  <a:rPr lang="en-US" altLang="zh-CN" dirty="0"/>
                  <a:t>is peak current. </a:t>
                </a:r>
              </a:p>
              <a:p>
                <a:r>
                  <a:rPr lang="en-US" altLang="zh-CN" dirty="0"/>
                  <a:t>After the first two gain length, high gain regime. </a:t>
                </a:r>
              </a:p>
              <a:p>
                <a:r>
                  <a:rPr lang="en-US" altLang="zh-CN" dirty="0"/>
                  <a:t>When calculating the 3D gain length, it is necessary to consider the energy spread added by modulation. The slice energy spread and the saturation power can be estimated as:</a:t>
                </a:r>
              </a:p>
              <a:p>
                <a:endParaRPr lang="en-US" altLang="zh-CN" dirty="0"/>
              </a:p>
              <a:p>
                <a:endParaRPr lang="en-US" altLang="zh-CN" dirty="0"/>
              </a:p>
              <a:p>
                <a:r>
                  <a:rPr lang="en-US" altLang="zh-CN" dirty="0"/>
                  <a:t>And the saturation length is </a:t>
                </a:r>
                <a:endParaRPr lang="zh-CN" altLang="en-US" dirty="0"/>
              </a:p>
            </p:txBody>
          </p:sp>
        </mc:Choice>
        <mc:Fallback xmlns="">
          <p:sp>
            <p:nvSpPr>
              <p:cNvPr id="3" name="内容占位符 2">
                <a:extLst>
                  <a:ext uri="{FF2B5EF4-FFF2-40B4-BE49-F238E27FC236}">
                    <a16:creationId xmlns:a16="http://schemas.microsoft.com/office/drawing/2014/main" id="{F69F1B46-370C-F9B3-1EB6-CC75812B4ACC}"/>
                  </a:ext>
                </a:extLst>
              </p:cNvPr>
              <p:cNvSpPr>
                <a:spLocks noGrp="1" noRot="1" noChangeAspect="1" noMove="1" noResize="1" noEditPoints="1" noAdjustHandles="1" noChangeArrowheads="1" noChangeShapeType="1" noTextEdit="1"/>
              </p:cNvSpPr>
              <p:nvPr>
                <p:ph idx="1"/>
              </p:nvPr>
            </p:nvSpPr>
            <p:spPr>
              <a:blipFill>
                <a:blip r:embed="rId2"/>
                <a:stretch>
                  <a:fillRect l="-500" t="-641"/>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6C00129A-45C3-8FF9-2A0A-95917B5DFCB6}"/>
              </a:ext>
            </a:extLst>
          </p:cNvPr>
          <p:cNvPicPr>
            <a:picLocks noChangeAspect="1"/>
          </p:cNvPicPr>
          <p:nvPr/>
        </p:nvPicPr>
        <p:blipFill>
          <a:blip r:embed="rId3"/>
          <a:stretch>
            <a:fillRect/>
          </a:stretch>
        </p:blipFill>
        <p:spPr>
          <a:xfrm>
            <a:off x="4462960" y="1964096"/>
            <a:ext cx="2880000" cy="735247"/>
          </a:xfrm>
          <a:prstGeom prst="rect">
            <a:avLst/>
          </a:prstGeom>
        </p:spPr>
      </p:pic>
      <p:pic>
        <p:nvPicPr>
          <p:cNvPr id="5" name="图片 4">
            <a:extLst>
              <a:ext uri="{FF2B5EF4-FFF2-40B4-BE49-F238E27FC236}">
                <a16:creationId xmlns:a16="http://schemas.microsoft.com/office/drawing/2014/main" id="{8F660109-FD1E-F374-D578-9007C6A08BDB}"/>
              </a:ext>
            </a:extLst>
          </p:cNvPr>
          <p:cNvPicPr>
            <a:picLocks noChangeAspect="1"/>
          </p:cNvPicPr>
          <p:nvPr/>
        </p:nvPicPr>
        <p:blipFill>
          <a:blip r:embed="rId4"/>
          <a:stretch>
            <a:fillRect/>
          </a:stretch>
        </p:blipFill>
        <p:spPr>
          <a:xfrm>
            <a:off x="4344319" y="5474677"/>
            <a:ext cx="2381250" cy="762000"/>
          </a:xfrm>
          <a:prstGeom prst="rect">
            <a:avLst/>
          </a:prstGeom>
        </p:spPr>
      </p:pic>
      <p:pic>
        <p:nvPicPr>
          <p:cNvPr id="6" name="图片 5">
            <a:extLst>
              <a:ext uri="{FF2B5EF4-FFF2-40B4-BE49-F238E27FC236}">
                <a16:creationId xmlns:a16="http://schemas.microsoft.com/office/drawing/2014/main" id="{B0818C6A-29A3-7EBF-B993-5239E84EF577}"/>
              </a:ext>
            </a:extLst>
          </p:cNvPr>
          <p:cNvPicPr>
            <a:picLocks noChangeAspect="1"/>
          </p:cNvPicPr>
          <p:nvPr/>
        </p:nvPicPr>
        <p:blipFill>
          <a:blip r:embed="rId5"/>
          <a:stretch>
            <a:fillRect/>
          </a:stretch>
        </p:blipFill>
        <p:spPr>
          <a:xfrm>
            <a:off x="5362859" y="4287591"/>
            <a:ext cx="2705100" cy="819150"/>
          </a:xfrm>
          <a:prstGeom prst="rect">
            <a:avLst/>
          </a:prstGeom>
        </p:spPr>
      </p:pic>
      <p:pic>
        <p:nvPicPr>
          <p:cNvPr id="7" name="图片 6">
            <a:extLst>
              <a:ext uri="{FF2B5EF4-FFF2-40B4-BE49-F238E27FC236}">
                <a16:creationId xmlns:a16="http://schemas.microsoft.com/office/drawing/2014/main" id="{60F15B9F-3866-909B-7D80-DE05738AFFA6}"/>
              </a:ext>
            </a:extLst>
          </p:cNvPr>
          <p:cNvPicPr>
            <a:picLocks noChangeAspect="1"/>
          </p:cNvPicPr>
          <p:nvPr/>
        </p:nvPicPr>
        <p:blipFill>
          <a:blip r:embed="rId6"/>
          <a:srcRect t="18645"/>
          <a:stretch/>
        </p:blipFill>
        <p:spPr>
          <a:xfrm>
            <a:off x="3148680" y="4388194"/>
            <a:ext cx="1755755" cy="683310"/>
          </a:xfrm>
          <a:prstGeom prst="rect">
            <a:avLst/>
          </a:prstGeom>
        </p:spPr>
      </p:pic>
      <p:sp>
        <p:nvSpPr>
          <p:cNvPr id="8" name="灯片编号占位符 7">
            <a:extLst>
              <a:ext uri="{FF2B5EF4-FFF2-40B4-BE49-F238E27FC236}">
                <a16:creationId xmlns:a16="http://schemas.microsoft.com/office/drawing/2014/main" id="{9C6F0EC8-FE0B-6901-5608-9DFC6CD2960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90</a:t>
            </a:fld>
            <a:endParaRPr lang="zh-CN" altLang="en-US"/>
          </a:p>
        </p:txBody>
      </p:sp>
    </p:spTree>
    <p:extLst>
      <p:ext uri="{BB962C8B-B14F-4D97-AF65-F5344CB8AC3E}">
        <p14:creationId xmlns:p14="http://schemas.microsoft.com/office/powerpoint/2010/main" val="35194773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31A468-AE7D-C252-2A75-CCE7FADE5742}"/>
              </a:ext>
            </a:extLst>
          </p:cNvPr>
          <p:cNvSpPr>
            <a:spLocks noGrp="1"/>
          </p:cNvSpPr>
          <p:nvPr>
            <p:ph type="title"/>
          </p:nvPr>
        </p:nvSpPr>
        <p:spPr/>
        <p:txBody>
          <a:bodyPr/>
          <a:lstStyle/>
          <a:p>
            <a:r>
              <a:rPr lang="en-US" altLang="zh-CN" dirty="0"/>
              <a:t>HGHG and EEHG bunching factors</a:t>
            </a:r>
            <a:endParaRPr lang="zh-CN" altLang="en-US" dirty="0"/>
          </a:p>
        </p:txBody>
      </p:sp>
      <p:sp>
        <p:nvSpPr>
          <p:cNvPr id="3" name="内容占位符 2">
            <a:extLst>
              <a:ext uri="{FF2B5EF4-FFF2-40B4-BE49-F238E27FC236}">
                <a16:creationId xmlns:a16="http://schemas.microsoft.com/office/drawing/2014/main" id="{190BECE9-207C-A9C3-00AE-D2A2BE781619}"/>
              </a:ext>
            </a:extLst>
          </p:cNvPr>
          <p:cNvSpPr>
            <a:spLocks noGrp="1"/>
          </p:cNvSpPr>
          <p:nvPr>
            <p:ph idx="1"/>
          </p:nvPr>
        </p:nvSpPr>
        <p:spPr>
          <a:xfrm>
            <a:off x="8315516" y="1371600"/>
            <a:ext cx="3266883" cy="4754564"/>
          </a:xfrm>
        </p:spPr>
        <p:txBody>
          <a:bodyPr/>
          <a:lstStyle/>
          <a:p>
            <a:r>
              <a:rPr lang="en-US" altLang="zh-CN" sz="1800" dirty="0"/>
              <a:t>HGHG produces narrow-linewidth radiation at the harmonic of the seed laser. HGHG is sensitive to energy spread as well as phase and frequency changes in the laser.</a:t>
            </a:r>
          </a:p>
          <a:p>
            <a:endParaRPr lang="en-US" altLang="zh-CN" sz="1800" dirty="0"/>
          </a:p>
          <a:p>
            <a:endParaRPr lang="en-US" altLang="zh-CN" sz="1800" dirty="0"/>
          </a:p>
          <a:p>
            <a:r>
              <a:rPr lang="en-US" altLang="zh-CN" sz="1800" dirty="0"/>
              <a:t>EEHG is an attractive technique to the generation of ultra-high harmonic from the laser-driven harmonic FEL.</a:t>
            </a:r>
          </a:p>
          <a:p>
            <a:endParaRPr lang="zh-CN" altLang="en-US" sz="1800" dirty="0"/>
          </a:p>
        </p:txBody>
      </p:sp>
      <p:pic>
        <p:nvPicPr>
          <p:cNvPr id="4" name="图片 3">
            <a:extLst>
              <a:ext uri="{FF2B5EF4-FFF2-40B4-BE49-F238E27FC236}">
                <a16:creationId xmlns:a16="http://schemas.microsoft.com/office/drawing/2014/main" id="{4D6EADB9-EF5C-4E09-A746-082B19B29137}"/>
              </a:ext>
            </a:extLst>
          </p:cNvPr>
          <p:cNvPicPr>
            <a:picLocks noChangeAspect="1"/>
          </p:cNvPicPr>
          <p:nvPr/>
        </p:nvPicPr>
        <p:blipFill>
          <a:blip r:embed="rId2"/>
          <a:stretch>
            <a:fillRect/>
          </a:stretch>
        </p:blipFill>
        <p:spPr>
          <a:xfrm>
            <a:off x="726202" y="1371600"/>
            <a:ext cx="6920392" cy="4666253"/>
          </a:xfrm>
          <a:prstGeom prst="rect">
            <a:avLst/>
          </a:prstGeom>
        </p:spPr>
      </p:pic>
      <p:sp>
        <p:nvSpPr>
          <p:cNvPr id="5" name="灯片编号占位符 4">
            <a:extLst>
              <a:ext uri="{FF2B5EF4-FFF2-40B4-BE49-F238E27FC236}">
                <a16:creationId xmlns:a16="http://schemas.microsoft.com/office/drawing/2014/main" id="{1C70D7A3-0A25-0836-DDF5-16A7147251C5}"/>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91</a:t>
            </a:fld>
            <a:endParaRPr lang="zh-CN" altLang="en-US"/>
          </a:p>
        </p:txBody>
      </p:sp>
    </p:spTree>
    <p:extLst>
      <p:ext uri="{BB962C8B-B14F-4D97-AF65-F5344CB8AC3E}">
        <p14:creationId xmlns:p14="http://schemas.microsoft.com/office/powerpoint/2010/main" val="38029005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69F745-696F-C6F1-EC8D-55CAC8AABC9F}"/>
              </a:ext>
            </a:extLst>
          </p:cNvPr>
          <p:cNvSpPr>
            <a:spLocks noGrp="1"/>
          </p:cNvSpPr>
          <p:nvPr>
            <p:ph type="title"/>
          </p:nvPr>
        </p:nvSpPr>
        <p:spPr/>
        <p:txBody>
          <a:bodyPr/>
          <a:lstStyle/>
          <a:p>
            <a:r>
              <a:rPr lang="en-US" altLang="zh-CN" dirty="0"/>
              <a:t>XFEL operations worldwide</a:t>
            </a:r>
            <a:endParaRPr lang="zh-CN" altLang="en-US" dirty="0"/>
          </a:p>
        </p:txBody>
      </p:sp>
      <p:graphicFrame>
        <p:nvGraphicFramePr>
          <p:cNvPr id="4" name="表格 3">
            <a:extLst>
              <a:ext uri="{FF2B5EF4-FFF2-40B4-BE49-F238E27FC236}">
                <a16:creationId xmlns:a16="http://schemas.microsoft.com/office/drawing/2014/main" id="{7313D9E0-72B2-49A0-12E6-F63CF3D4FCE8}"/>
              </a:ext>
            </a:extLst>
          </p:cNvPr>
          <p:cNvGraphicFramePr>
            <a:graphicFrameLocks noGrp="1"/>
          </p:cNvGraphicFramePr>
          <p:nvPr>
            <p:extLst>
              <p:ext uri="{D42A27DB-BD31-4B8C-83A1-F6EECF244321}">
                <p14:modId xmlns:p14="http://schemas.microsoft.com/office/powerpoint/2010/main" val="1944399937"/>
              </p:ext>
            </p:extLst>
          </p:nvPr>
        </p:nvGraphicFramePr>
        <p:xfrm>
          <a:off x="1827307" y="1392001"/>
          <a:ext cx="8128000" cy="4999170"/>
        </p:xfrm>
        <a:graphic>
          <a:graphicData uri="http://schemas.openxmlformats.org/drawingml/2006/table">
            <a:tbl>
              <a:tblPr firstRow="1" bandRow="1">
                <a:tableStyleId>{5940675A-B579-460E-94D1-54222C63F5DA}</a:tableStyleId>
              </a:tblPr>
              <a:tblGrid>
                <a:gridCol w="2802218">
                  <a:extLst>
                    <a:ext uri="{9D8B030D-6E8A-4147-A177-3AD203B41FA5}">
                      <a16:colId xmlns:a16="http://schemas.microsoft.com/office/drawing/2014/main" val="78779858"/>
                    </a:ext>
                  </a:extLst>
                </a:gridCol>
                <a:gridCol w="5325782">
                  <a:extLst>
                    <a:ext uri="{9D8B030D-6E8A-4147-A177-3AD203B41FA5}">
                      <a16:colId xmlns:a16="http://schemas.microsoft.com/office/drawing/2014/main" val="3549112179"/>
                    </a:ext>
                  </a:extLst>
                </a:gridCol>
              </a:tblGrid>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FLASH</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(EEHG)</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1067391547"/>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LCLS (+II+HE): </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self-seeding, (EEHG, XFELO)</a:t>
                      </a:r>
                    </a:p>
                  </a:txBody>
                  <a:tcPr>
                    <a:solidFill>
                      <a:schemeClr val="accent2">
                        <a:lumMod val="40000"/>
                        <a:lumOff val="60000"/>
                      </a:schemeClr>
                    </a:solidFill>
                  </a:tcPr>
                </a:tc>
                <a:extLst>
                  <a:ext uri="{0D108BD9-81ED-4DB2-BD59-A6C34878D82A}">
                    <a16:rowId xmlns:a16="http://schemas.microsoft.com/office/drawing/2014/main" val="1800824688"/>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SACLA</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self-seeding</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2644643642"/>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FERMI</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HGHG, HGHG cascading (EEHG, EEHC)</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405203762"/>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PAL-XFEL</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self-seeding</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513533685"/>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European-XFEL</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self-seeding</a:t>
                      </a: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(XFELO)</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30947065"/>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Swiss-FEL</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self-seeding</a:t>
                      </a: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(EEHG)</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991958553"/>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SXFEL</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HGHG, EEHG, EEHC, …</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3367118171"/>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SHINE</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SASE, self-seeding, EEHG, EEHC, …</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2500546105"/>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S3FEL</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EEHG, EEHC, …</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567479385"/>
                  </a:ext>
                </a:extLst>
              </a:tr>
              <a:tr h="370840">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tc>
                <a:tc>
                  <a:txBody>
                    <a:bodyPr/>
                    <a:lstStyle/>
                    <a:p>
                      <a:pPr>
                        <a:lnSpc>
                          <a:spcPct val="150000"/>
                        </a:lnSpc>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078192534"/>
                  </a:ext>
                </a:extLst>
              </a:tr>
            </a:tbl>
          </a:graphicData>
        </a:graphic>
      </p:graphicFrame>
      <p:sp>
        <p:nvSpPr>
          <p:cNvPr id="3" name="灯片编号占位符 2">
            <a:extLst>
              <a:ext uri="{FF2B5EF4-FFF2-40B4-BE49-F238E27FC236}">
                <a16:creationId xmlns:a16="http://schemas.microsoft.com/office/drawing/2014/main" id="{169D40AF-9734-FDF3-967C-05FF89FBE3EA}"/>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92</a:t>
            </a:fld>
            <a:endParaRPr lang="zh-CN" altLang="en-US"/>
          </a:p>
        </p:txBody>
      </p:sp>
    </p:spTree>
    <p:extLst>
      <p:ext uri="{BB962C8B-B14F-4D97-AF65-F5344CB8AC3E}">
        <p14:creationId xmlns:p14="http://schemas.microsoft.com/office/powerpoint/2010/main" val="9600833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EF08DE-7F65-6021-1946-FCC18BF79C31}"/>
              </a:ext>
            </a:extLst>
          </p:cNvPr>
          <p:cNvSpPr>
            <a:spLocks noGrp="1"/>
          </p:cNvSpPr>
          <p:nvPr>
            <p:ph type="title"/>
          </p:nvPr>
        </p:nvSpPr>
        <p:spPr/>
        <p:txBody>
          <a:bodyPr/>
          <a:lstStyle/>
          <a:p>
            <a:r>
              <a:rPr lang="en-US" altLang="zh-CN" dirty="0"/>
              <a:t>Homework</a:t>
            </a:r>
            <a:endParaRPr lang="zh-CN" altLang="en-US" dirty="0"/>
          </a:p>
        </p:txBody>
      </p:sp>
      <p:sp>
        <p:nvSpPr>
          <p:cNvPr id="3" name="内容占位符 2">
            <a:extLst>
              <a:ext uri="{FF2B5EF4-FFF2-40B4-BE49-F238E27FC236}">
                <a16:creationId xmlns:a16="http://schemas.microsoft.com/office/drawing/2014/main" id="{857EF2C7-419F-FB82-0A07-6B42A699EE24}"/>
              </a:ext>
            </a:extLst>
          </p:cNvPr>
          <p:cNvSpPr>
            <a:spLocks noGrp="1"/>
          </p:cNvSpPr>
          <p:nvPr>
            <p:ph idx="1"/>
          </p:nvPr>
        </p:nvSpPr>
        <p:spPr/>
        <p:txBody>
          <a:bodyPr/>
          <a:lstStyle/>
          <a:p>
            <a:pPr algn="just"/>
            <a:r>
              <a:rPr lang="en-US" altLang="zh-CN" dirty="0"/>
              <a:t>Derive the electron motion equations and resonance condition in an undulator.</a:t>
            </a:r>
          </a:p>
          <a:p>
            <a:pPr algn="just"/>
            <a:endParaRPr lang="en-US" altLang="zh-CN" dirty="0"/>
          </a:p>
          <a:p>
            <a:pPr algn="just"/>
            <a:r>
              <a:rPr lang="en-US" altLang="zh-CN" dirty="0"/>
              <a:t>Derive the bunching factor of HGHG.</a:t>
            </a:r>
          </a:p>
          <a:p>
            <a:pPr algn="just"/>
            <a:endParaRPr lang="en-US" altLang="zh-CN" dirty="0"/>
          </a:p>
          <a:p>
            <a:pPr algn="just"/>
            <a:r>
              <a:rPr lang="en-US" altLang="zh-CN" dirty="0"/>
              <a:t>Assume an FEL facility with 4 GeV beam energy, 1 kA peak current, and 0.5 mm*</a:t>
            </a:r>
            <a:r>
              <a:rPr lang="en-US" altLang="zh-CN" dirty="0" err="1"/>
              <a:t>mrad</a:t>
            </a:r>
            <a:r>
              <a:rPr lang="en-US" altLang="zh-CN" dirty="0"/>
              <a:t> normalized slice emittance. The average beta function is 10 m in the undulator with 40 mm undulator period length. Considering 3 nm SASE generation, please calculate undulator parameter, Pierce parameter, gain length, saturation length, and saturation power under 1D theoretical condition. </a:t>
            </a:r>
            <a:endParaRPr lang="zh-CN" altLang="en-US" dirty="0"/>
          </a:p>
        </p:txBody>
      </p:sp>
      <p:sp>
        <p:nvSpPr>
          <p:cNvPr id="4" name="灯片编号占位符 3">
            <a:extLst>
              <a:ext uri="{FF2B5EF4-FFF2-40B4-BE49-F238E27FC236}">
                <a16:creationId xmlns:a16="http://schemas.microsoft.com/office/drawing/2014/main" id="{C7FF7E61-B005-9A2E-9E4B-270CD03CE26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93</a:t>
            </a:fld>
            <a:endParaRPr lang="zh-CN" altLang="en-US"/>
          </a:p>
        </p:txBody>
      </p:sp>
    </p:spTree>
    <p:extLst>
      <p:ext uri="{BB962C8B-B14F-4D97-AF65-F5344CB8AC3E}">
        <p14:creationId xmlns:p14="http://schemas.microsoft.com/office/powerpoint/2010/main" val="74388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33399FD-85CB-14E4-6D7D-70A640CA0F66}"/>
              </a:ext>
            </a:extLst>
          </p:cNvPr>
          <p:cNvSpPr>
            <a:spLocks noGrp="1"/>
          </p:cNvSpPr>
          <p:nvPr>
            <p:ph type="title"/>
          </p:nvPr>
        </p:nvSpPr>
        <p:spPr/>
        <p:txBody>
          <a:bodyPr/>
          <a:lstStyle/>
          <a:p>
            <a:r>
              <a:rPr lang="en-US" altLang="zh-CN" dirty="0"/>
              <a:t>Backup materials</a:t>
            </a:r>
            <a:endParaRPr lang="zh-CN" altLang="en-US" dirty="0"/>
          </a:p>
        </p:txBody>
      </p:sp>
      <p:sp>
        <p:nvSpPr>
          <p:cNvPr id="6" name="灯片编号占位符 3">
            <a:extLst>
              <a:ext uri="{FF2B5EF4-FFF2-40B4-BE49-F238E27FC236}">
                <a16:creationId xmlns:a16="http://schemas.microsoft.com/office/drawing/2014/main" id="{58BDCF53-AA0B-FD1B-197E-8246A5A1AC43}"/>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94</a:t>
            </a:fld>
            <a:endParaRPr lang="zh-CN" altLang="en-US"/>
          </a:p>
        </p:txBody>
      </p:sp>
    </p:spTree>
    <p:extLst>
      <p:ext uri="{BB962C8B-B14F-4D97-AF65-F5344CB8AC3E}">
        <p14:creationId xmlns:p14="http://schemas.microsoft.com/office/powerpoint/2010/main" val="180109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FEAA0-E4F6-EA10-DC3E-F630C394A15C}"/>
              </a:ext>
            </a:extLst>
          </p:cNvPr>
          <p:cNvSpPr>
            <a:spLocks noGrp="1"/>
          </p:cNvSpPr>
          <p:nvPr>
            <p:ph type="title"/>
          </p:nvPr>
        </p:nvSpPr>
        <p:spPr/>
        <p:txBody>
          <a:bodyPr/>
          <a:lstStyle/>
          <a:p>
            <a:r>
              <a:rPr lang="en-US" altLang="zh-CN" dirty="0"/>
              <a:t>Focusing in long undulators</a:t>
            </a:r>
            <a:endParaRPr lang="zh-CN" altLang="en-US" dirty="0"/>
          </a:p>
        </p:txBody>
      </p:sp>
      <p:pic>
        <p:nvPicPr>
          <p:cNvPr id="4" name="图片 3">
            <a:extLst>
              <a:ext uri="{FF2B5EF4-FFF2-40B4-BE49-F238E27FC236}">
                <a16:creationId xmlns:a16="http://schemas.microsoft.com/office/drawing/2014/main" id="{FF93E775-87C8-34BD-56C6-62F1AF3665C4}"/>
              </a:ext>
            </a:extLst>
          </p:cNvPr>
          <p:cNvPicPr>
            <a:picLocks noChangeAspect="1"/>
          </p:cNvPicPr>
          <p:nvPr/>
        </p:nvPicPr>
        <p:blipFill>
          <a:blip r:embed="rId2"/>
          <a:stretch>
            <a:fillRect/>
          </a:stretch>
        </p:blipFill>
        <p:spPr>
          <a:xfrm>
            <a:off x="914400" y="1283154"/>
            <a:ext cx="10232158" cy="5065888"/>
          </a:xfrm>
          <a:prstGeom prst="rect">
            <a:avLst/>
          </a:prstGeom>
        </p:spPr>
      </p:pic>
      <p:sp>
        <p:nvSpPr>
          <p:cNvPr id="5" name="灯片编号占位符 4">
            <a:extLst>
              <a:ext uri="{FF2B5EF4-FFF2-40B4-BE49-F238E27FC236}">
                <a16:creationId xmlns:a16="http://schemas.microsoft.com/office/drawing/2014/main" id="{21706F84-CC46-6B37-1B61-7FDB2DDAC5A5}"/>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95</a:t>
            </a:fld>
            <a:endParaRPr lang="zh-CN" altLang="en-US"/>
          </a:p>
        </p:txBody>
      </p:sp>
    </p:spTree>
    <p:extLst>
      <p:ext uri="{BB962C8B-B14F-4D97-AF65-F5344CB8AC3E}">
        <p14:creationId xmlns:p14="http://schemas.microsoft.com/office/powerpoint/2010/main" val="3562568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9206C8-9206-C743-E84F-C9823A1F2E52}"/>
              </a:ext>
            </a:extLst>
          </p:cNvPr>
          <p:cNvSpPr>
            <a:spLocks noGrp="1"/>
          </p:cNvSpPr>
          <p:nvPr>
            <p:ph type="title"/>
          </p:nvPr>
        </p:nvSpPr>
        <p:spPr/>
        <p:txBody>
          <a:bodyPr/>
          <a:lstStyle/>
          <a:p>
            <a:r>
              <a:rPr lang="en-US" altLang="zh-CN" dirty="0"/>
              <a:t>Natural focusing in an undulator</a:t>
            </a:r>
            <a:endParaRPr lang="zh-CN" altLang="en-US" dirty="0"/>
          </a:p>
        </p:txBody>
      </p:sp>
      <p:sp>
        <p:nvSpPr>
          <p:cNvPr id="3" name="内容占位符 2">
            <a:extLst>
              <a:ext uri="{FF2B5EF4-FFF2-40B4-BE49-F238E27FC236}">
                <a16:creationId xmlns:a16="http://schemas.microsoft.com/office/drawing/2014/main" id="{DD4DC8C1-D10C-C096-502B-0FA8B9506FB3}"/>
              </a:ext>
            </a:extLst>
          </p:cNvPr>
          <p:cNvSpPr>
            <a:spLocks noGrp="1"/>
          </p:cNvSpPr>
          <p:nvPr>
            <p:ph idx="1"/>
          </p:nvPr>
        </p:nvSpPr>
        <p:spPr/>
        <p:txBody>
          <a:bodyPr/>
          <a:lstStyle/>
          <a:p>
            <a:r>
              <a:rPr lang="en-US" altLang="zh-CN" dirty="0"/>
              <a:t>The undulator ﬁeld is only valid very near the y = 0 plane in 1D theory because it does not satisfy the vacuum Maxwell equations in 3D. An exact solution of Maxwell’s equations describing a planar undulator with ﬂat poles is</a:t>
            </a:r>
          </a:p>
          <a:p>
            <a:endParaRPr lang="en-US" altLang="zh-CN" dirty="0"/>
          </a:p>
          <a:p>
            <a:r>
              <a:rPr lang="en-US" altLang="zh-CN" dirty="0"/>
              <a:t>Thus, we can find that</a:t>
            </a:r>
            <a:endParaRPr lang="zh-CN" altLang="en-US" dirty="0"/>
          </a:p>
        </p:txBody>
      </p:sp>
      <p:pic>
        <p:nvPicPr>
          <p:cNvPr id="4" name="图片 3">
            <a:extLst>
              <a:ext uri="{FF2B5EF4-FFF2-40B4-BE49-F238E27FC236}">
                <a16:creationId xmlns:a16="http://schemas.microsoft.com/office/drawing/2014/main" id="{026880BD-26E1-075A-8EB1-3C279C388167}"/>
              </a:ext>
            </a:extLst>
          </p:cNvPr>
          <p:cNvPicPr>
            <a:picLocks noChangeAspect="1"/>
          </p:cNvPicPr>
          <p:nvPr/>
        </p:nvPicPr>
        <p:blipFill>
          <a:blip r:embed="rId2"/>
          <a:stretch>
            <a:fillRect/>
          </a:stretch>
        </p:blipFill>
        <p:spPr>
          <a:xfrm>
            <a:off x="3096878" y="2428387"/>
            <a:ext cx="5940000" cy="287609"/>
          </a:xfrm>
          <a:prstGeom prst="rect">
            <a:avLst/>
          </a:prstGeom>
        </p:spPr>
      </p:pic>
      <p:pic>
        <p:nvPicPr>
          <p:cNvPr id="5" name="图片 4">
            <a:extLst>
              <a:ext uri="{FF2B5EF4-FFF2-40B4-BE49-F238E27FC236}">
                <a16:creationId xmlns:a16="http://schemas.microsoft.com/office/drawing/2014/main" id="{8D4A150B-364B-76D6-106C-D3A060565195}"/>
              </a:ext>
            </a:extLst>
          </p:cNvPr>
          <p:cNvPicPr>
            <a:picLocks noChangeAspect="1"/>
          </p:cNvPicPr>
          <p:nvPr/>
        </p:nvPicPr>
        <p:blipFill>
          <a:blip r:embed="rId3"/>
          <a:stretch>
            <a:fillRect/>
          </a:stretch>
        </p:blipFill>
        <p:spPr>
          <a:xfrm>
            <a:off x="3603721" y="2968327"/>
            <a:ext cx="4680000" cy="565217"/>
          </a:xfrm>
          <a:prstGeom prst="rect">
            <a:avLst/>
          </a:prstGeom>
        </p:spPr>
      </p:pic>
      <p:pic>
        <p:nvPicPr>
          <p:cNvPr id="6" name="图片 5">
            <a:extLst>
              <a:ext uri="{FF2B5EF4-FFF2-40B4-BE49-F238E27FC236}">
                <a16:creationId xmlns:a16="http://schemas.microsoft.com/office/drawing/2014/main" id="{9B6C532F-BCC5-E991-8002-F5995A75B6C3}"/>
              </a:ext>
            </a:extLst>
          </p:cNvPr>
          <p:cNvPicPr>
            <a:picLocks noChangeAspect="1"/>
          </p:cNvPicPr>
          <p:nvPr/>
        </p:nvPicPr>
        <p:blipFill>
          <a:blip r:embed="rId4"/>
          <a:stretch>
            <a:fillRect/>
          </a:stretch>
        </p:blipFill>
        <p:spPr>
          <a:xfrm>
            <a:off x="3499264" y="3673413"/>
            <a:ext cx="4295900" cy="1345005"/>
          </a:xfrm>
          <a:prstGeom prst="rect">
            <a:avLst/>
          </a:prstGeom>
        </p:spPr>
      </p:pic>
      <p:sp>
        <p:nvSpPr>
          <p:cNvPr id="7" name="右箭头 6">
            <a:extLst>
              <a:ext uri="{FF2B5EF4-FFF2-40B4-BE49-F238E27FC236}">
                <a16:creationId xmlns:a16="http://schemas.microsoft.com/office/drawing/2014/main" id="{9A235CC3-C35D-7BFA-C110-5A4783A51C87}"/>
              </a:ext>
            </a:extLst>
          </p:cNvPr>
          <p:cNvSpPr/>
          <p:nvPr/>
        </p:nvSpPr>
        <p:spPr>
          <a:xfrm>
            <a:off x="4253616" y="5758062"/>
            <a:ext cx="231859" cy="156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8" name="图片 7">
            <a:extLst>
              <a:ext uri="{FF2B5EF4-FFF2-40B4-BE49-F238E27FC236}">
                <a16:creationId xmlns:a16="http://schemas.microsoft.com/office/drawing/2014/main" id="{250E5616-31EC-2894-5D1F-241421BAF78E}"/>
              </a:ext>
            </a:extLst>
          </p:cNvPr>
          <p:cNvPicPr>
            <a:picLocks noChangeAspect="1"/>
          </p:cNvPicPr>
          <p:nvPr/>
        </p:nvPicPr>
        <p:blipFill rotWithShape="1">
          <a:blip r:embed="rId5"/>
          <a:srcRect t="24609" r="68687" b="25408"/>
          <a:stretch/>
        </p:blipFill>
        <p:spPr>
          <a:xfrm>
            <a:off x="5118952" y="5300752"/>
            <a:ext cx="1352824" cy="386522"/>
          </a:xfrm>
          <a:prstGeom prst="rect">
            <a:avLst/>
          </a:prstGeom>
        </p:spPr>
      </p:pic>
      <p:pic>
        <p:nvPicPr>
          <p:cNvPr id="9" name="图片 8">
            <a:extLst>
              <a:ext uri="{FF2B5EF4-FFF2-40B4-BE49-F238E27FC236}">
                <a16:creationId xmlns:a16="http://schemas.microsoft.com/office/drawing/2014/main" id="{DE843A2B-880B-3416-1656-4C96F532CB97}"/>
              </a:ext>
            </a:extLst>
          </p:cNvPr>
          <p:cNvPicPr>
            <a:picLocks noChangeAspect="1"/>
          </p:cNvPicPr>
          <p:nvPr/>
        </p:nvPicPr>
        <p:blipFill rotWithShape="1">
          <a:blip r:embed="rId5"/>
          <a:srcRect l="56066" t="9720"/>
          <a:stretch/>
        </p:blipFill>
        <p:spPr>
          <a:xfrm>
            <a:off x="5046487" y="5793207"/>
            <a:ext cx="1425289" cy="524244"/>
          </a:xfrm>
          <a:prstGeom prst="rect">
            <a:avLst/>
          </a:prstGeom>
        </p:spPr>
      </p:pic>
      <p:sp>
        <p:nvSpPr>
          <p:cNvPr id="10" name="矩形 9">
            <a:extLst>
              <a:ext uri="{FF2B5EF4-FFF2-40B4-BE49-F238E27FC236}">
                <a16:creationId xmlns:a16="http://schemas.microsoft.com/office/drawing/2014/main" id="{02FF31AE-FBE8-F3D1-9994-8821645E46D7}"/>
              </a:ext>
            </a:extLst>
          </p:cNvPr>
          <p:cNvSpPr/>
          <p:nvPr/>
        </p:nvSpPr>
        <p:spPr>
          <a:xfrm>
            <a:off x="4782252" y="5230284"/>
            <a:ext cx="2162067" cy="11482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1" name="文本框 10">
            <a:extLst>
              <a:ext uri="{FF2B5EF4-FFF2-40B4-BE49-F238E27FC236}">
                <a16:creationId xmlns:a16="http://schemas.microsoft.com/office/drawing/2014/main" id="{75A41FD5-0C4C-AB03-D29D-6D5AA94F8988}"/>
              </a:ext>
            </a:extLst>
          </p:cNvPr>
          <p:cNvSpPr txBox="1"/>
          <p:nvPr/>
        </p:nvSpPr>
        <p:spPr>
          <a:xfrm>
            <a:off x="1649029" y="5470042"/>
            <a:ext cx="2402827" cy="646331"/>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dirty="0">
                <a:latin typeface="Times New Roman" panose="02020603050405020304" pitchFamily="18" charset="0"/>
                <a:cs typeface="Times New Roman" panose="02020603050405020304" pitchFamily="18" charset="0"/>
              </a:rPr>
              <a:t>The harmonic oscillator equation</a:t>
            </a:r>
            <a:endParaRPr lang="en-US" dirty="0">
              <a:latin typeface="Times New Roman" panose="02020603050405020304" pitchFamily="18" charset="0"/>
              <a:cs typeface="Times New Roman" panose="02020603050405020304" pitchFamily="18" charset="0"/>
            </a:endParaRPr>
          </a:p>
        </p:txBody>
      </p:sp>
      <p:sp>
        <p:nvSpPr>
          <p:cNvPr id="12" name="灯片编号占位符 11">
            <a:extLst>
              <a:ext uri="{FF2B5EF4-FFF2-40B4-BE49-F238E27FC236}">
                <a16:creationId xmlns:a16="http://schemas.microsoft.com/office/drawing/2014/main" id="{1A380F68-EC66-88A3-A20F-F8739CB55960}"/>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96</a:t>
            </a:fld>
            <a:endParaRPr lang="zh-CN" altLang="en-US"/>
          </a:p>
        </p:txBody>
      </p:sp>
    </p:spTree>
    <p:extLst>
      <p:ext uri="{BB962C8B-B14F-4D97-AF65-F5344CB8AC3E}">
        <p14:creationId xmlns:p14="http://schemas.microsoft.com/office/powerpoint/2010/main" val="2235113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FE551E-B031-0F8A-A911-60993BD158C9}"/>
              </a:ext>
            </a:extLst>
          </p:cNvPr>
          <p:cNvSpPr>
            <a:spLocks noGrp="1"/>
          </p:cNvSpPr>
          <p:nvPr>
            <p:ph type="title"/>
          </p:nvPr>
        </p:nvSpPr>
        <p:spPr/>
        <p:txBody>
          <a:bodyPr/>
          <a:lstStyle/>
          <a:p>
            <a:r>
              <a:rPr lang="en-US" altLang="zh-CN" dirty="0"/>
              <a:t>FODO lattice in undulators</a:t>
            </a:r>
            <a:endParaRPr lang="zh-CN" altLang="en-US" dirty="0"/>
          </a:p>
        </p:txBody>
      </p:sp>
      <p:sp>
        <p:nvSpPr>
          <p:cNvPr id="3" name="内容占位符 2">
            <a:extLst>
              <a:ext uri="{FF2B5EF4-FFF2-40B4-BE49-F238E27FC236}">
                <a16:creationId xmlns:a16="http://schemas.microsoft.com/office/drawing/2014/main" id="{4395036A-7E1F-DAF5-69BF-1E2C27845507}"/>
              </a:ext>
            </a:extLst>
          </p:cNvPr>
          <p:cNvSpPr>
            <a:spLocks noGrp="1"/>
          </p:cNvSpPr>
          <p:nvPr>
            <p:ph idx="1"/>
          </p:nvPr>
        </p:nvSpPr>
        <p:spPr/>
        <p:txBody>
          <a:bodyPr/>
          <a:lstStyle/>
          <a:p>
            <a:r>
              <a:rPr lang="en-US" altLang="zh-CN" dirty="0"/>
              <a:t>Strong focusing + natural focusing</a:t>
            </a:r>
          </a:p>
          <a:p>
            <a:endParaRPr lang="zh-CN" altLang="en-US" dirty="0"/>
          </a:p>
        </p:txBody>
      </p:sp>
      <p:pic>
        <p:nvPicPr>
          <p:cNvPr id="4" name="图片 3">
            <a:extLst>
              <a:ext uri="{FF2B5EF4-FFF2-40B4-BE49-F238E27FC236}">
                <a16:creationId xmlns:a16="http://schemas.microsoft.com/office/drawing/2014/main" id="{24222B02-67DE-F809-08A4-83D5021BB9A8}"/>
              </a:ext>
            </a:extLst>
          </p:cNvPr>
          <p:cNvPicPr>
            <a:picLocks noChangeAspect="1"/>
          </p:cNvPicPr>
          <p:nvPr/>
        </p:nvPicPr>
        <p:blipFill>
          <a:blip r:embed="rId2"/>
          <a:stretch>
            <a:fillRect/>
          </a:stretch>
        </p:blipFill>
        <p:spPr>
          <a:xfrm>
            <a:off x="985830" y="2196976"/>
            <a:ext cx="4081522" cy="3496725"/>
          </a:xfrm>
          <a:prstGeom prst="rect">
            <a:avLst/>
          </a:prstGeom>
        </p:spPr>
      </p:pic>
      <p:pic>
        <p:nvPicPr>
          <p:cNvPr id="5" name="图片 4">
            <a:extLst>
              <a:ext uri="{FF2B5EF4-FFF2-40B4-BE49-F238E27FC236}">
                <a16:creationId xmlns:a16="http://schemas.microsoft.com/office/drawing/2014/main" id="{584399DF-08C9-67DD-C35E-5F182A2B40AB}"/>
              </a:ext>
            </a:extLst>
          </p:cNvPr>
          <p:cNvPicPr>
            <a:picLocks noChangeAspect="1"/>
          </p:cNvPicPr>
          <p:nvPr/>
        </p:nvPicPr>
        <p:blipFill>
          <a:blip r:embed="rId3"/>
          <a:stretch>
            <a:fillRect/>
          </a:stretch>
        </p:blipFill>
        <p:spPr>
          <a:xfrm>
            <a:off x="6739011" y="2196976"/>
            <a:ext cx="4058740" cy="3482351"/>
          </a:xfrm>
          <a:prstGeom prst="rect">
            <a:avLst/>
          </a:prstGeom>
        </p:spPr>
      </p:pic>
      <p:sp>
        <p:nvSpPr>
          <p:cNvPr id="6" name="文本框 5">
            <a:extLst>
              <a:ext uri="{FF2B5EF4-FFF2-40B4-BE49-F238E27FC236}">
                <a16:creationId xmlns:a16="http://schemas.microsoft.com/office/drawing/2014/main" id="{17787D86-B8AE-6420-A270-9E36500BD2DC}"/>
              </a:ext>
            </a:extLst>
          </p:cNvPr>
          <p:cNvSpPr txBox="1"/>
          <p:nvPr/>
        </p:nvSpPr>
        <p:spPr>
          <a:xfrm>
            <a:off x="2497997" y="1827644"/>
            <a:ext cx="889987" cy="369332"/>
          </a:xfrm>
          <a:prstGeom prst="rect">
            <a:avLst/>
          </a:prstGeom>
          <a:noFill/>
        </p:spPr>
        <p:txBody>
          <a:bodyPr wrap="none" rtlCol="0">
            <a:spAutoFit/>
          </a:bodyPr>
          <a:lstStyle/>
          <a:p>
            <a:r>
              <a:rPr lang="en-US" altLang="zh-CN" b="1" dirty="0">
                <a:solidFill>
                  <a:srgbClr val="FF0000"/>
                </a:solidFill>
              </a:rPr>
              <a:t>SHINE</a:t>
            </a:r>
            <a:endParaRPr lang="zh-CN" altLang="en-US" b="1" dirty="0">
              <a:solidFill>
                <a:srgbClr val="FF0000"/>
              </a:solidFill>
            </a:endParaRPr>
          </a:p>
        </p:txBody>
      </p:sp>
      <p:sp>
        <p:nvSpPr>
          <p:cNvPr id="7" name="文本框 6">
            <a:extLst>
              <a:ext uri="{FF2B5EF4-FFF2-40B4-BE49-F238E27FC236}">
                <a16:creationId xmlns:a16="http://schemas.microsoft.com/office/drawing/2014/main" id="{7204C987-881A-2C6E-3459-2569B79C1F44}"/>
              </a:ext>
            </a:extLst>
          </p:cNvPr>
          <p:cNvSpPr txBox="1"/>
          <p:nvPr/>
        </p:nvSpPr>
        <p:spPr>
          <a:xfrm>
            <a:off x="8624586" y="1848193"/>
            <a:ext cx="928459" cy="369332"/>
          </a:xfrm>
          <a:prstGeom prst="rect">
            <a:avLst/>
          </a:prstGeom>
          <a:noFill/>
        </p:spPr>
        <p:txBody>
          <a:bodyPr wrap="none" rtlCol="0">
            <a:spAutoFit/>
          </a:bodyPr>
          <a:lstStyle/>
          <a:p>
            <a:r>
              <a:rPr lang="en-US" altLang="zh-CN" b="1" dirty="0">
                <a:solidFill>
                  <a:srgbClr val="FF0000"/>
                </a:solidFill>
              </a:rPr>
              <a:t>SXFEL</a:t>
            </a:r>
            <a:endParaRPr lang="zh-CN" altLang="en-US" b="1" dirty="0">
              <a:solidFill>
                <a:srgbClr val="FF0000"/>
              </a:solidFill>
            </a:endParaRPr>
          </a:p>
        </p:txBody>
      </p:sp>
      <p:sp>
        <p:nvSpPr>
          <p:cNvPr id="8" name="椭圆 7">
            <a:extLst>
              <a:ext uri="{FF2B5EF4-FFF2-40B4-BE49-F238E27FC236}">
                <a16:creationId xmlns:a16="http://schemas.microsoft.com/office/drawing/2014/main" id="{E4E9724C-14B2-9105-B2F0-9976120A3789}"/>
              </a:ext>
            </a:extLst>
          </p:cNvPr>
          <p:cNvSpPr/>
          <p:nvPr/>
        </p:nvSpPr>
        <p:spPr>
          <a:xfrm>
            <a:off x="4160026" y="2296048"/>
            <a:ext cx="557675" cy="67324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C21047F2-6F74-6CF3-EAD2-8AFCC0D54F09}"/>
              </a:ext>
            </a:extLst>
          </p:cNvPr>
          <p:cNvSpPr/>
          <p:nvPr/>
        </p:nvSpPr>
        <p:spPr>
          <a:xfrm>
            <a:off x="9877528" y="2297724"/>
            <a:ext cx="584499" cy="6715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1">
            <a:extLst>
              <a:ext uri="{FF2B5EF4-FFF2-40B4-BE49-F238E27FC236}">
                <a16:creationId xmlns:a16="http://schemas.microsoft.com/office/drawing/2014/main" id="{F64F86BB-95F4-DC7B-76DE-CCA785F8F018}"/>
              </a:ext>
            </a:extLst>
          </p:cNvPr>
          <p:cNvSpPr>
            <a:spLocks noChangeArrowheads="1"/>
          </p:cNvSpPr>
          <p:nvPr/>
        </p:nvSpPr>
        <p:spPr bwMode="auto">
          <a:xfrm>
            <a:off x="5407097" y="2359979"/>
            <a:ext cx="13738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399"/>
              </a:buClr>
              <a:buFont typeface="Wingdings" pitchFamily="2" charset="2"/>
              <a:buBlip>
                <a:blip r:embed="rId4"/>
              </a:buBlip>
              <a:defRPr sz="3000">
                <a:solidFill>
                  <a:srgbClr val="003399"/>
                </a:solidFill>
                <a:latin typeface="Times New Roman" pitchFamily="18" charset="0"/>
                <a:ea typeface="华文新魏" pitchFamily="2" charset="-122"/>
              </a:defRPr>
            </a:lvl1pPr>
            <a:lvl2pPr marL="742950" indent="-285750" eaLnBrk="0" hangingPunct="0">
              <a:spcBef>
                <a:spcPct val="20000"/>
              </a:spcBef>
              <a:buClr>
                <a:srgbClr val="003399"/>
              </a:buClr>
              <a:buFont typeface="Wingdings" pitchFamily="2" charset="2"/>
              <a:buBlip>
                <a:blip r:embed="rId4"/>
              </a:buBlip>
              <a:defRPr sz="2600">
                <a:solidFill>
                  <a:srgbClr val="003399"/>
                </a:solidFill>
                <a:latin typeface="Times New Roman" pitchFamily="18" charset="0"/>
                <a:ea typeface="华文新魏" pitchFamily="2" charset="-122"/>
              </a:defRPr>
            </a:lvl2pPr>
            <a:lvl3pPr marL="1143000" indent="-228600" eaLnBrk="0" hangingPunct="0">
              <a:spcBef>
                <a:spcPct val="20000"/>
              </a:spcBef>
              <a:buClr>
                <a:srgbClr val="003399"/>
              </a:buClr>
              <a:buFont typeface="Wingdings" pitchFamily="2" charset="2"/>
              <a:buBlip>
                <a:blip r:embed="rId4"/>
              </a:buBlip>
              <a:defRPr sz="2300">
                <a:solidFill>
                  <a:srgbClr val="003399"/>
                </a:solidFill>
                <a:latin typeface="Times New Roman" pitchFamily="18" charset="0"/>
                <a:ea typeface="华文新魏" pitchFamily="2" charset="-122"/>
              </a:defRPr>
            </a:lvl3pPr>
            <a:lvl4pPr marL="1600200" indent="-228600" eaLnBrk="0" hangingPunct="0">
              <a:spcBef>
                <a:spcPct val="20000"/>
              </a:spcBef>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4pPr>
            <a:lvl5pPr marL="2057400" indent="-228600" eaLnBrk="0" hangingPunct="0">
              <a:spcBef>
                <a:spcPct val="25000"/>
              </a:spcBef>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5pPr>
            <a:lvl6pPr marL="25146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6pPr>
            <a:lvl7pPr marL="29718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7pPr>
            <a:lvl8pPr marL="34290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8pPr>
            <a:lvl9pPr marL="38862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9pPr>
          </a:lstStyle>
          <a:p>
            <a:pPr eaLnBrk="1" hangingPunct="1">
              <a:spcBef>
                <a:spcPct val="0"/>
              </a:spcBef>
              <a:buClrTx/>
              <a:buFontTx/>
              <a:buNone/>
            </a:pPr>
            <a:r>
              <a:rPr lang="en-US" altLang="zh-CN" sz="1600" b="1" dirty="0">
                <a:solidFill>
                  <a:srgbClr val="C00000"/>
                </a:solidFill>
                <a:latin typeface="微软雅黑" pitchFamily="34" charset="-122"/>
                <a:ea typeface="微软雅黑" pitchFamily="34" charset="-122"/>
              </a:rPr>
              <a:t>SHINE:</a:t>
            </a:r>
          </a:p>
          <a:p>
            <a:pPr eaLnBrk="1" hangingPunct="1">
              <a:spcBef>
                <a:spcPct val="0"/>
              </a:spcBef>
              <a:buClrTx/>
              <a:buFontTx/>
              <a:buNone/>
            </a:pPr>
            <a:endParaRPr lang="en-US" altLang="zh-CN" sz="1600" b="1" dirty="0">
              <a:solidFill>
                <a:srgbClr val="C00000"/>
              </a:solidFill>
              <a:latin typeface="微软雅黑" pitchFamily="34" charset="-122"/>
              <a:ea typeface="微软雅黑" pitchFamily="34" charset="-122"/>
            </a:endParaRPr>
          </a:p>
          <a:p>
            <a:pPr eaLnBrk="1" hangingPunct="1">
              <a:spcBef>
                <a:spcPct val="0"/>
              </a:spcBef>
              <a:buClrTx/>
              <a:buFontTx/>
              <a:buNone/>
            </a:pPr>
            <a:r>
              <a:rPr lang="en-US" altLang="zh-CN" sz="1600" b="1" dirty="0">
                <a:solidFill>
                  <a:srgbClr val="C00000"/>
                </a:solidFill>
                <a:latin typeface="微软雅黑" pitchFamily="34" charset="-122"/>
                <a:ea typeface="微软雅黑" pitchFamily="34" charset="-122"/>
              </a:rPr>
              <a:t>QF=2.3T</a:t>
            </a:r>
          </a:p>
          <a:p>
            <a:pPr eaLnBrk="1" hangingPunct="1">
              <a:spcBef>
                <a:spcPct val="0"/>
              </a:spcBef>
              <a:buClrTx/>
              <a:buFontTx/>
              <a:buNone/>
            </a:pPr>
            <a:r>
              <a:rPr lang="en-US" altLang="zh-CN" sz="1600" b="1" dirty="0">
                <a:solidFill>
                  <a:srgbClr val="C00000"/>
                </a:solidFill>
                <a:latin typeface="微软雅黑" pitchFamily="34" charset="-122"/>
                <a:ea typeface="微软雅黑" pitchFamily="34" charset="-122"/>
              </a:rPr>
              <a:t>QD=-2.3T</a:t>
            </a:r>
            <a:endParaRPr lang="zh-CN" altLang="en-US" sz="1600" b="1" dirty="0">
              <a:solidFill>
                <a:srgbClr val="C00000"/>
              </a:solidFill>
              <a:latin typeface="微软雅黑" pitchFamily="34" charset="-122"/>
              <a:ea typeface="微软雅黑" pitchFamily="34" charset="-122"/>
            </a:endParaRPr>
          </a:p>
        </p:txBody>
      </p:sp>
      <p:sp>
        <p:nvSpPr>
          <p:cNvPr id="11" name="矩形 12">
            <a:extLst>
              <a:ext uri="{FF2B5EF4-FFF2-40B4-BE49-F238E27FC236}">
                <a16:creationId xmlns:a16="http://schemas.microsoft.com/office/drawing/2014/main" id="{27407D66-3140-7401-CD1B-0B214DC99036}"/>
              </a:ext>
            </a:extLst>
          </p:cNvPr>
          <p:cNvSpPr>
            <a:spLocks noChangeArrowheads="1"/>
          </p:cNvSpPr>
          <p:nvPr/>
        </p:nvSpPr>
        <p:spPr bwMode="auto">
          <a:xfrm>
            <a:off x="5407097" y="4013261"/>
            <a:ext cx="13738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399"/>
              </a:buClr>
              <a:buFont typeface="Wingdings" pitchFamily="2" charset="2"/>
              <a:buBlip>
                <a:blip r:embed="rId4"/>
              </a:buBlip>
              <a:defRPr sz="3000">
                <a:solidFill>
                  <a:srgbClr val="003399"/>
                </a:solidFill>
                <a:latin typeface="Times New Roman" pitchFamily="18" charset="0"/>
                <a:ea typeface="华文新魏" pitchFamily="2" charset="-122"/>
              </a:defRPr>
            </a:lvl1pPr>
            <a:lvl2pPr marL="742950" indent="-285750" eaLnBrk="0" hangingPunct="0">
              <a:spcBef>
                <a:spcPct val="20000"/>
              </a:spcBef>
              <a:buClr>
                <a:srgbClr val="003399"/>
              </a:buClr>
              <a:buFont typeface="Wingdings" pitchFamily="2" charset="2"/>
              <a:buBlip>
                <a:blip r:embed="rId4"/>
              </a:buBlip>
              <a:defRPr sz="2600">
                <a:solidFill>
                  <a:srgbClr val="003399"/>
                </a:solidFill>
                <a:latin typeface="Times New Roman" pitchFamily="18" charset="0"/>
                <a:ea typeface="华文新魏" pitchFamily="2" charset="-122"/>
              </a:defRPr>
            </a:lvl2pPr>
            <a:lvl3pPr marL="1143000" indent="-228600" eaLnBrk="0" hangingPunct="0">
              <a:spcBef>
                <a:spcPct val="20000"/>
              </a:spcBef>
              <a:buClr>
                <a:srgbClr val="003399"/>
              </a:buClr>
              <a:buFont typeface="Wingdings" pitchFamily="2" charset="2"/>
              <a:buBlip>
                <a:blip r:embed="rId4"/>
              </a:buBlip>
              <a:defRPr sz="2300">
                <a:solidFill>
                  <a:srgbClr val="003399"/>
                </a:solidFill>
                <a:latin typeface="Times New Roman" pitchFamily="18" charset="0"/>
                <a:ea typeface="华文新魏" pitchFamily="2" charset="-122"/>
              </a:defRPr>
            </a:lvl3pPr>
            <a:lvl4pPr marL="1600200" indent="-228600" eaLnBrk="0" hangingPunct="0">
              <a:spcBef>
                <a:spcPct val="20000"/>
              </a:spcBef>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4pPr>
            <a:lvl5pPr marL="2057400" indent="-228600" eaLnBrk="0" hangingPunct="0">
              <a:spcBef>
                <a:spcPct val="25000"/>
              </a:spcBef>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5pPr>
            <a:lvl6pPr marL="25146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6pPr>
            <a:lvl7pPr marL="29718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7pPr>
            <a:lvl8pPr marL="34290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8pPr>
            <a:lvl9pPr marL="3886200" indent="-228600" eaLnBrk="0" fontAlgn="base" hangingPunct="0">
              <a:spcBef>
                <a:spcPct val="25000"/>
              </a:spcBef>
              <a:spcAft>
                <a:spcPct val="0"/>
              </a:spcAft>
              <a:buClr>
                <a:srgbClr val="003399"/>
              </a:buClr>
              <a:buFont typeface="Wingdings" pitchFamily="2" charset="2"/>
              <a:buBlip>
                <a:blip r:embed="rId4"/>
              </a:buBlip>
              <a:defRPr sz="2000">
                <a:solidFill>
                  <a:srgbClr val="003399"/>
                </a:solidFill>
                <a:latin typeface="Times New Roman" pitchFamily="18" charset="0"/>
                <a:ea typeface="华文新魏" pitchFamily="2" charset="-122"/>
              </a:defRPr>
            </a:lvl9pPr>
          </a:lstStyle>
          <a:p>
            <a:pPr eaLnBrk="1" hangingPunct="1">
              <a:spcBef>
                <a:spcPct val="0"/>
              </a:spcBef>
              <a:buClrTx/>
              <a:buFontTx/>
              <a:buNone/>
            </a:pPr>
            <a:r>
              <a:rPr lang="en-US" altLang="zh-CN" sz="1600" b="1" dirty="0">
                <a:solidFill>
                  <a:srgbClr val="C00000"/>
                </a:solidFill>
                <a:latin typeface="微软雅黑" pitchFamily="34" charset="-122"/>
                <a:ea typeface="微软雅黑" pitchFamily="34" charset="-122"/>
              </a:rPr>
              <a:t>SXFEL:</a:t>
            </a:r>
          </a:p>
          <a:p>
            <a:pPr eaLnBrk="1" hangingPunct="1">
              <a:spcBef>
                <a:spcPct val="0"/>
              </a:spcBef>
              <a:buClrTx/>
              <a:buFontTx/>
              <a:buNone/>
            </a:pPr>
            <a:endParaRPr lang="en-US" altLang="zh-CN" sz="1600" b="1" dirty="0">
              <a:solidFill>
                <a:srgbClr val="C00000"/>
              </a:solidFill>
              <a:latin typeface="微软雅黑" pitchFamily="34" charset="-122"/>
              <a:ea typeface="微软雅黑" pitchFamily="34" charset="-122"/>
            </a:endParaRPr>
          </a:p>
          <a:p>
            <a:pPr eaLnBrk="1" hangingPunct="1">
              <a:spcBef>
                <a:spcPct val="0"/>
              </a:spcBef>
              <a:buClrTx/>
              <a:buFontTx/>
              <a:buNone/>
            </a:pPr>
            <a:r>
              <a:rPr lang="en-US" altLang="zh-CN" sz="1600" b="1" dirty="0">
                <a:solidFill>
                  <a:srgbClr val="C00000"/>
                </a:solidFill>
                <a:latin typeface="微软雅黑" pitchFamily="34" charset="-122"/>
                <a:ea typeface="微软雅黑" pitchFamily="34" charset="-122"/>
              </a:rPr>
              <a:t>QF=0.6T</a:t>
            </a:r>
          </a:p>
          <a:p>
            <a:pPr eaLnBrk="1" hangingPunct="1">
              <a:spcBef>
                <a:spcPct val="0"/>
              </a:spcBef>
              <a:buClrTx/>
              <a:buFontTx/>
              <a:buNone/>
            </a:pPr>
            <a:r>
              <a:rPr lang="en-US" altLang="zh-CN" sz="1600" b="1" dirty="0">
                <a:solidFill>
                  <a:srgbClr val="C00000"/>
                </a:solidFill>
                <a:latin typeface="微软雅黑" pitchFamily="34" charset="-122"/>
                <a:ea typeface="微软雅黑" pitchFamily="34" charset="-122"/>
              </a:rPr>
              <a:t>QD=0.6T</a:t>
            </a:r>
            <a:endParaRPr lang="zh-CN" altLang="en-US" sz="1600" b="1" dirty="0">
              <a:solidFill>
                <a:srgbClr val="C00000"/>
              </a:solidFill>
              <a:latin typeface="微软雅黑" pitchFamily="34" charset="-122"/>
              <a:ea typeface="微软雅黑" pitchFamily="34" charset="-122"/>
            </a:endParaRPr>
          </a:p>
        </p:txBody>
      </p:sp>
      <p:sp>
        <p:nvSpPr>
          <p:cNvPr id="12" name="文本框 11">
            <a:extLst>
              <a:ext uri="{FF2B5EF4-FFF2-40B4-BE49-F238E27FC236}">
                <a16:creationId xmlns:a16="http://schemas.microsoft.com/office/drawing/2014/main" id="{FD600DFD-D822-D6AB-F0AF-B3D85B1FCEDD}"/>
              </a:ext>
            </a:extLst>
          </p:cNvPr>
          <p:cNvSpPr txBox="1"/>
          <p:nvPr/>
        </p:nvSpPr>
        <p:spPr>
          <a:xfrm>
            <a:off x="1545038" y="5788397"/>
            <a:ext cx="3057247" cy="369332"/>
          </a:xfrm>
          <a:prstGeom prst="rect">
            <a:avLst/>
          </a:prstGeom>
          <a:noFill/>
        </p:spPr>
        <p:txBody>
          <a:bodyPr wrap="none" rtlCol="0">
            <a:spAutoFit/>
          </a:bodyPr>
          <a:lstStyle/>
          <a:p>
            <a:r>
              <a:rPr lang="en-US" altLang="zh-CN" b="1" i="1" dirty="0">
                <a:solidFill>
                  <a:srgbClr val="C00000"/>
                </a:solidFill>
                <a:latin typeface="Times New Roman" panose="02020603050405020304" pitchFamily="18" charset="0"/>
                <a:cs typeface="Times New Roman" panose="02020603050405020304" pitchFamily="18" charset="0"/>
              </a:rPr>
              <a:t>No impact of natural focusing</a:t>
            </a:r>
            <a:endParaRPr lang="zh-CN" altLang="en-US" b="1" i="1" dirty="0">
              <a:solidFill>
                <a:srgbClr val="C0000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D52C002-8E8C-8925-3242-27A0681115B6}"/>
              </a:ext>
            </a:extLst>
          </p:cNvPr>
          <p:cNvSpPr txBox="1"/>
          <p:nvPr/>
        </p:nvSpPr>
        <p:spPr>
          <a:xfrm>
            <a:off x="7266015" y="5772615"/>
            <a:ext cx="3467616" cy="369332"/>
          </a:xfrm>
          <a:prstGeom prst="rect">
            <a:avLst/>
          </a:prstGeom>
          <a:noFill/>
        </p:spPr>
        <p:txBody>
          <a:bodyPr wrap="none" rtlCol="0">
            <a:spAutoFit/>
          </a:bodyPr>
          <a:lstStyle/>
          <a:p>
            <a:r>
              <a:rPr lang="en-US" altLang="zh-CN" b="1" i="1" dirty="0">
                <a:solidFill>
                  <a:srgbClr val="C00000"/>
                </a:solidFill>
                <a:latin typeface="Times New Roman" panose="02020603050405020304" pitchFamily="18" charset="0"/>
                <a:cs typeface="Times New Roman" panose="02020603050405020304" pitchFamily="18" charset="0"/>
              </a:rPr>
              <a:t>Heavy impact of natural focusing</a:t>
            </a:r>
            <a:endParaRPr lang="zh-CN" altLang="en-US" b="1" i="1" dirty="0">
              <a:solidFill>
                <a:srgbClr val="C00000"/>
              </a:solidFill>
              <a:latin typeface="Times New Roman" panose="02020603050405020304" pitchFamily="18" charset="0"/>
              <a:cs typeface="Times New Roman" panose="02020603050405020304" pitchFamily="18" charset="0"/>
            </a:endParaRPr>
          </a:p>
        </p:txBody>
      </p:sp>
      <p:sp>
        <p:nvSpPr>
          <p:cNvPr id="14" name="灯片编号占位符 13">
            <a:extLst>
              <a:ext uri="{FF2B5EF4-FFF2-40B4-BE49-F238E27FC236}">
                <a16:creationId xmlns:a16="http://schemas.microsoft.com/office/drawing/2014/main" id="{85CB1073-4461-65C4-1BA4-407C8BB9B85E}"/>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97</a:t>
            </a:fld>
            <a:endParaRPr lang="zh-CN" altLang="en-US"/>
          </a:p>
        </p:txBody>
      </p:sp>
    </p:spTree>
    <p:extLst>
      <p:ext uri="{BB962C8B-B14F-4D97-AF65-F5344CB8AC3E}">
        <p14:creationId xmlns:p14="http://schemas.microsoft.com/office/powerpoint/2010/main" val="20839010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HGHG&amp;EEHG</a:t>
            </a:r>
            <a:r>
              <a:rPr lang="en-US" altLang="zh-CN" dirty="0"/>
              <a:t> advances</a:t>
            </a:r>
            <a:endParaRPr lang="en-US" dirty="0"/>
          </a:p>
        </p:txBody>
      </p:sp>
      <p:pic>
        <p:nvPicPr>
          <p:cNvPr id="5" name="图片 4"/>
          <p:cNvPicPr>
            <a:picLocks noChangeAspect="1"/>
          </p:cNvPicPr>
          <p:nvPr/>
        </p:nvPicPr>
        <p:blipFill>
          <a:blip r:embed="rId2"/>
          <a:stretch>
            <a:fillRect/>
          </a:stretch>
        </p:blipFill>
        <p:spPr>
          <a:xfrm>
            <a:off x="1750601" y="1873600"/>
            <a:ext cx="8640000" cy="4363688"/>
          </a:xfrm>
          <a:prstGeom prst="rect">
            <a:avLst/>
          </a:prstGeom>
        </p:spPr>
      </p:pic>
      <p:sp>
        <p:nvSpPr>
          <p:cNvPr id="3" name="灯片编号占位符 2">
            <a:extLst>
              <a:ext uri="{FF2B5EF4-FFF2-40B4-BE49-F238E27FC236}">
                <a16:creationId xmlns:a16="http://schemas.microsoft.com/office/drawing/2014/main" id="{6DA129D0-D969-BD47-543C-35B31F2C3956}"/>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98</a:t>
            </a:fld>
            <a:endParaRPr lang="zh-CN" altLang="en-US"/>
          </a:p>
        </p:txBody>
      </p:sp>
    </p:spTree>
    <p:extLst>
      <p:ext uri="{BB962C8B-B14F-4D97-AF65-F5344CB8AC3E}">
        <p14:creationId xmlns:p14="http://schemas.microsoft.com/office/powerpoint/2010/main" val="6708723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SM&amp;DE-HGHG/EEHG</a:t>
            </a:r>
            <a:endParaRPr lang="en-US" dirty="0"/>
          </a:p>
        </p:txBody>
      </p:sp>
      <p:pic>
        <p:nvPicPr>
          <p:cNvPr id="5" name="图片 4"/>
          <p:cNvPicPr>
            <a:picLocks noChangeAspect="1"/>
          </p:cNvPicPr>
          <p:nvPr/>
        </p:nvPicPr>
        <p:blipFill>
          <a:blip r:embed="rId3"/>
          <a:stretch>
            <a:fillRect/>
          </a:stretch>
        </p:blipFill>
        <p:spPr>
          <a:xfrm>
            <a:off x="2674040" y="3813215"/>
            <a:ext cx="7056699" cy="2601125"/>
          </a:xfrm>
          <a:prstGeom prst="rect">
            <a:avLst/>
          </a:prstGeom>
        </p:spPr>
      </p:pic>
      <p:pic>
        <p:nvPicPr>
          <p:cNvPr id="6" name="图片 5"/>
          <p:cNvPicPr>
            <a:picLocks noChangeAspect="1"/>
          </p:cNvPicPr>
          <p:nvPr/>
        </p:nvPicPr>
        <p:blipFill>
          <a:blip r:embed="rId4"/>
          <a:stretch>
            <a:fillRect/>
          </a:stretch>
        </p:blipFill>
        <p:spPr>
          <a:xfrm>
            <a:off x="2387723" y="1448201"/>
            <a:ext cx="7354126" cy="2291818"/>
          </a:xfrm>
          <a:prstGeom prst="rect">
            <a:avLst/>
          </a:prstGeom>
        </p:spPr>
      </p:pic>
      <p:sp>
        <p:nvSpPr>
          <p:cNvPr id="3" name="灯片编号占位符 2">
            <a:extLst>
              <a:ext uri="{FF2B5EF4-FFF2-40B4-BE49-F238E27FC236}">
                <a16:creationId xmlns:a16="http://schemas.microsoft.com/office/drawing/2014/main" id="{2C0281C9-28EF-5E8D-0E23-19DB495F7C61}"/>
              </a:ext>
            </a:extLst>
          </p:cNvPr>
          <p:cNvSpPr>
            <a:spLocks noGrp="1"/>
          </p:cNvSpPr>
          <p:nvPr>
            <p:ph type="sldNum" sz="quarter" idx="12"/>
          </p:nvPr>
        </p:nvSpPr>
        <p:spPr>
          <a:xfrm>
            <a:off x="11488744" y="6512647"/>
            <a:ext cx="619112" cy="331932"/>
          </a:xfrm>
          <a:prstGeom prst="rect">
            <a:avLst/>
          </a:prstGeom>
        </p:spPr>
        <p:txBody>
          <a:bodyPr/>
          <a:lstStyle/>
          <a:p>
            <a:fld id="{DDAB8EDC-5247-4E96-93CC-002B17500A76}" type="slidenum">
              <a:rPr lang="zh-CN" altLang="en-US" smtClean="0"/>
              <a:t>99</a:t>
            </a:fld>
            <a:endParaRPr lang="zh-CN" altLang="en-US"/>
          </a:p>
        </p:txBody>
      </p:sp>
    </p:spTree>
    <p:extLst>
      <p:ext uri="{BB962C8B-B14F-4D97-AF65-F5344CB8AC3E}">
        <p14:creationId xmlns:p14="http://schemas.microsoft.com/office/powerpoint/2010/main" val="3843809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7|0.3|0.4"/>
</p:tagLst>
</file>

<file path=ppt/theme/theme1.xml><?xml version="1.0" encoding="utf-8"?>
<a:theme xmlns:a="http://schemas.openxmlformats.org/drawingml/2006/main" name="SARO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RO01" id="{47422B31-7C2E-455C-8095-74B15B4666FE}" vid="{48E0D394-5864-4F56-A60B-50C8F8BC585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SARI01</Template>
  <TotalTime>15161</TotalTime>
  <Words>3627</Words>
  <Application>Microsoft Office PowerPoint</Application>
  <PresentationFormat>宽屏</PresentationFormat>
  <Paragraphs>753</Paragraphs>
  <Slides>104</Slides>
  <Notes>8</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104</vt:i4>
      </vt:variant>
    </vt:vector>
  </HeadingPairs>
  <TitlesOfParts>
    <vt:vector size="116" baseType="lpstr">
      <vt:lpstr>ＭＳ Ｐゴシック</vt:lpstr>
      <vt:lpstr>等线</vt:lpstr>
      <vt:lpstr>华文楷体</vt:lpstr>
      <vt:lpstr>微软雅黑</vt:lpstr>
      <vt:lpstr>Arial</vt:lpstr>
      <vt:lpstr>Calibri</vt:lpstr>
      <vt:lpstr>Cambria Math</vt:lpstr>
      <vt:lpstr>Symbol</vt:lpstr>
      <vt:lpstr>Times New Roman</vt:lpstr>
      <vt:lpstr>Wingdings</vt:lpstr>
      <vt:lpstr>SARO01</vt:lpstr>
      <vt:lpstr>Equation</vt:lpstr>
      <vt:lpstr>FEL principle (G8)</vt:lpstr>
      <vt:lpstr>Lecture Outline</vt:lpstr>
      <vt:lpstr>Introduction</vt:lpstr>
      <vt:lpstr>XFEL: one of the most powerful tools for science</vt:lpstr>
      <vt:lpstr>FEL operation modes</vt:lpstr>
      <vt:lpstr>Major Photon Science Centers in the World</vt:lpstr>
      <vt:lpstr>Basic FEL principle</vt:lpstr>
      <vt:lpstr>Essential Concepts</vt:lpstr>
      <vt:lpstr>Bunching and intensity enhancement </vt:lpstr>
      <vt:lpstr>Undulator Radiation Brightness</vt:lpstr>
      <vt:lpstr>Electron motions in an undulator</vt:lpstr>
      <vt:lpstr>Electron trajectory in a planar undulator</vt:lpstr>
      <vt:lpstr>Electron trajectory in a planar undulator</vt:lpstr>
      <vt:lpstr>Undulator radiation resonant wavelength</vt:lpstr>
      <vt:lpstr>Radiation spectrum</vt:lpstr>
      <vt:lpstr>Radiation angular divergence</vt:lpstr>
      <vt:lpstr>Higher harmonics</vt:lpstr>
      <vt:lpstr>Interaction and energy exchange</vt:lpstr>
      <vt:lpstr>Interaction and energy exchange</vt:lpstr>
      <vt:lpstr>Interaction and energy exchange</vt:lpstr>
      <vt:lpstr>Interaction and energy exchange</vt:lpstr>
      <vt:lpstr>Interaction and energy exchange</vt:lpstr>
      <vt:lpstr>FEL Pendulum equation</vt:lpstr>
      <vt:lpstr>Low gain FEL theory (Small-signal gain)</vt:lpstr>
      <vt:lpstr>Low-gain regime</vt:lpstr>
      <vt:lpstr>Low-gain regime</vt:lpstr>
      <vt:lpstr>Low-gain regime</vt:lpstr>
      <vt:lpstr>Low-gain regime</vt:lpstr>
      <vt:lpstr>Low-gain regime</vt:lpstr>
      <vt:lpstr>Low-gain regime: gain function</vt:lpstr>
      <vt:lpstr>Low-gain regime: FEL gain</vt:lpstr>
      <vt:lpstr>Low-gain regime: Saturation</vt:lpstr>
      <vt:lpstr>High gain FEL theory</vt:lpstr>
      <vt:lpstr>High-gain regime</vt:lpstr>
      <vt:lpstr>1D Maxwell Equation</vt:lpstr>
      <vt:lpstr>FEL equations</vt:lpstr>
      <vt:lpstr>Dimensionless FEL equations</vt:lpstr>
      <vt:lpstr>FEL Pierce parameter r</vt:lpstr>
      <vt:lpstr>1D solution</vt:lpstr>
      <vt:lpstr>Three coupled first-order equations</vt:lpstr>
      <vt:lpstr>Cubic equation</vt:lpstr>
      <vt:lpstr>Exponential solution</vt:lpstr>
      <vt:lpstr>High-gain FEL Analysis </vt:lpstr>
      <vt:lpstr>Gain function</vt:lpstr>
      <vt:lpstr>FEL bandwidth</vt:lpstr>
      <vt:lpstr>High gain FEL saturation</vt:lpstr>
      <vt:lpstr>FEL gain curve</vt:lpstr>
      <vt:lpstr>Phase space evolution</vt:lpstr>
      <vt:lpstr>Self-Amplified Spontaneous Emission (SASE)</vt:lpstr>
      <vt:lpstr>What is SASE ?</vt:lpstr>
      <vt:lpstr>Qualitative description</vt:lpstr>
      <vt:lpstr>Statistical fluctuation</vt:lpstr>
      <vt:lpstr>Typical SASE spectrum</vt:lpstr>
      <vt:lpstr>FEL startup from e-beam noise</vt:lpstr>
      <vt:lpstr>Transverse coherence</vt:lpstr>
      <vt:lpstr>SASE 1D Summary</vt:lpstr>
      <vt:lpstr>Three-dimensional effects</vt:lpstr>
      <vt:lpstr>Ming-Xie’s 3D fitting formula</vt:lpstr>
      <vt:lpstr>Fully coherent FEL</vt:lpstr>
      <vt:lpstr>Towards fully coherence</vt:lpstr>
      <vt:lpstr>Seeding schemes</vt:lpstr>
      <vt:lpstr>Self-seeding</vt:lpstr>
      <vt:lpstr>Hard and soft x-ray self-seeding</vt:lpstr>
      <vt:lpstr>Hard x-ray self-seeding</vt:lpstr>
      <vt:lpstr>How does HXRSS generate wake pulses</vt:lpstr>
      <vt:lpstr>Bragg spectral response function</vt:lpstr>
      <vt:lpstr>(Reflected) Bragg Diffraction</vt:lpstr>
      <vt:lpstr>Forward Bragg Diffraction</vt:lpstr>
      <vt:lpstr>Monochromatic wake pulses</vt:lpstr>
      <vt:lpstr>Pathlength Delay &amp; Offset in a Chicane</vt:lpstr>
      <vt:lpstr>HXRSS Spectral Brightness Enhancement</vt:lpstr>
      <vt:lpstr>Soft x-ray self-seeding</vt:lpstr>
      <vt:lpstr>Cavity based XFEL</vt:lpstr>
      <vt:lpstr>Cavity based XFEL</vt:lpstr>
      <vt:lpstr>X-ray FEL Oscillators</vt:lpstr>
      <vt:lpstr>Some detail about FELO</vt:lpstr>
      <vt:lpstr>Some detail about FELO</vt:lpstr>
      <vt:lpstr>Some detail about FELO</vt:lpstr>
      <vt:lpstr>X-ray RAFEL with Bragg Reflectors</vt:lpstr>
      <vt:lpstr>SASE and CBXFEL</vt:lpstr>
      <vt:lpstr>External seedings: HGHG and EEHG </vt:lpstr>
      <vt:lpstr>Principle of HGHG FEL</vt:lpstr>
      <vt:lpstr>HGHG: energy modulation from seed laser</vt:lpstr>
      <vt:lpstr>HGHG: Initial phase space</vt:lpstr>
      <vt:lpstr>HGHG: energy and density modulations</vt:lpstr>
      <vt:lpstr>HGHG： bunching factor</vt:lpstr>
      <vt:lpstr>Principle of EEHG FEL</vt:lpstr>
      <vt:lpstr>EEHG: phase space</vt:lpstr>
      <vt:lpstr>EEHG: bunching factor</vt:lpstr>
      <vt:lpstr>Seeded FEL: FEL performances</vt:lpstr>
      <vt:lpstr>HGHG and EEHG bunching factors</vt:lpstr>
      <vt:lpstr>XFEL operations worldwide</vt:lpstr>
      <vt:lpstr>Homework</vt:lpstr>
      <vt:lpstr>Backup materials</vt:lpstr>
      <vt:lpstr>Focusing in long undulators</vt:lpstr>
      <vt:lpstr>Natural focusing in an undulator</vt:lpstr>
      <vt:lpstr>FODO lattice in undulators</vt:lpstr>
      <vt:lpstr>HGHG&amp;EEHG advances</vt:lpstr>
      <vt:lpstr>SM&amp;DE-HGHG/EEHG</vt:lpstr>
      <vt:lpstr>Transverse Gradient Undulator</vt:lpstr>
      <vt:lpstr>Phase-merging effect</vt:lpstr>
      <vt:lpstr>Phase-merging Enhanced Harmonic Generation （PEHG）</vt:lpstr>
      <vt:lpstr>Angular dispersion enabled microbunching ADM</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涛 刘</dc:creator>
  <cp:lastModifiedBy>涛 刘</cp:lastModifiedBy>
  <cp:revision>330</cp:revision>
  <dcterms:created xsi:type="dcterms:W3CDTF">2025-07-18T03:19:39Z</dcterms:created>
  <dcterms:modified xsi:type="dcterms:W3CDTF">2025-07-31T13:45:27Z</dcterms:modified>
</cp:coreProperties>
</file>